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44"/>
  </p:notesMasterIdLst>
  <p:handoutMasterIdLst>
    <p:handoutMasterId r:id="rId45"/>
  </p:handoutMasterIdLst>
  <p:sldIdLst>
    <p:sldId id="258" r:id="rId2"/>
    <p:sldId id="403" r:id="rId3"/>
    <p:sldId id="587" r:id="rId4"/>
    <p:sldId id="260" r:id="rId5"/>
    <p:sldId id="543" r:id="rId6"/>
    <p:sldId id="585" r:id="rId7"/>
    <p:sldId id="588" r:id="rId8"/>
    <p:sldId id="589" r:id="rId9"/>
    <p:sldId id="591" r:id="rId10"/>
    <p:sldId id="592" r:id="rId11"/>
    <p:sldId id="593" r:id="rId12"/>
    <p:sldId id="594" r:id="rId13"/>
    <p:sldId id="595" r:id="rId14"/>
    <p:sldId id="596" r:id="rId15"/>
    <p:sldId id="597" r:id="rId16"/>
    <p:sldId id="598" r:id="rId17"/>
    <p:sldId id="600" r:id="rId18"/>
    <p:sldId id="601" r:id="rId19"/>
    <p:sldId id="602" r:id="rId20"/>
    <p:sldId id="603" r:id="rId21"/>
    <p:sldId id="604" r:id="rId22"/>
    <p:sldId id="605" r:id="rId23"/>
    <p:sldId id="606" r:id="rId24"/>
    <p:sldId id="607" r:id="rId25"/>
    <p:sldId id="608" r:id="rId26"/>
    <p:sldId id="609" r:id="rId27"/>
    <p:sldId id="610" r:id="rId28"/>
    <p:sldId id="611" r:id="rId29"/>
    <p:sldId id="612" r:id="rId30"/>
    <p:sldId id="613" r:id="rId31"/>
    <p:sldId id="614" r:id="rId32"/>
    <p:sldId id="615" r:id="rId33"/>
    <p:sldId id="616" r:id="rId34"/>
    <p:sldId id="617" r:id="rId35"/>
    <p:sldId id="618" r:id="rId36"/>
    <p:sldId id="619" r:id="rId37"/>
    <p:sldId id="623" r:id="rId38"/>
    <p:sldId id="624" r:id="rId39"/>
    <p:sldId id="625" r:id="rId40"/>
    <p:sldId id="621" r:id="rId41"/>
    <p:sldId id="622" r:id="rId42"/>
    <p:sldId id="522"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24D"/>
    <a:srgbClr val="107864"/>
    <a:srgbClr val="2980B9"/>
    <a:srgbClr val="EFEFEF"/>
    <a:srgbClr val="F0F0F0"/>
    <a:srgbClr val="1D9219"/>
    <a:srgbClr val="F39C12"/>
    <a:srgbClr val="16A085"/>
    <a:srgbClr val="3CBCD6"/>
    <a:srgbClr val="4B2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9812" autoAdjust="0"/>
  </p:normalViewPr>
  <p:slideViewPr>
    <p:cSldViewPr>
      <p:cViewPr varScale="1">
        <p:scale>
          <a:sx n="68" d="100"/>
          <a:sy n="68" d="100"/>
        </p:scale>
        <p:origin x="1134" y="6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NDRES%20MIRANDA\Downloads\Bases%20de%20datos%20tesis%20analisis%20financiero\graficos%20e%20ims%20tesis(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Freddy%20Salazar\Desktop\TESIS\graficos%20e%20ims%20tesi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reddy%20Salazar\Desktop\IMS%20laboratorios%20farmaceut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NDRES%20MIRANDA\Downloads\Bases%20de%20datos%20tesis%20analisis%20financiero\graficos%20e%20ims%20tesis(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DRES%20MIRANDA\Downloads\Bases%20de%20datos%20tesis%20analisis%20financiero\graficos%20e%20ims%20tesis(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NDRES%20MIRANDA\Desktop\Graficos%20tesis%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NDRES%20MIRANDA\Downloads\Bases%20de%20datos%20tesis%20analisis%20financiero\graficos%20e%20ims%20tesis(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NDRES%20MIRANDA\Downloads\Bases%20de%20datos%20tesis%20analisis%20financiero\Estados-farmaceuticas%20corregid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NDRES%20MIRANDA\Downloads\Bases%20de%20datos%20tesis%20analisis%20financiero\Estados-farmaceuticas%20corregid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NDRES%20MIRANDA\Downloads\Bases%20de%20datos%20tesis%20analisis%20financiero\Estados%20nacionales%20historic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Hoja1!$C$20</c:f>
              <c:strCache>
                <c:ptCount val="1"/>
                <c:pt idx="0">
                  <c:v>Exportaciones</c:v>
                </c:pt>
              </c:strCache>
            </c:strRef>
          </c:tx>
          <c:spPr>
            <a:solidFill>
              <a:schemeClr val="accent1"/>
            </a:solidFill>
            <a:ln>
              <a:noFill/>
            </a:ln>
            <a:effectLst/>
          </c:spPr>
          <c:invertIfNegative val="0"/>
          <c:cat>
            <c:strRef>
              <c:f>Hoja1!$B$21:$B$30</c:f>
              <c:strCache>
                <c:ptCount val="10"/>
                <c:pt idx="0">
                  <c:v>Alemania</c:v>
                </c:pt>
                <c:pt idx="1">
                  <c:v>Suiza</c:v>
                </c:pt>
                <c:pt idx="2">
                  <c:v>Estados Unidos</c:v>
                </c:pt>
                <c:pt idx="3">
                  <c:v>Belgica </c:v>
                </c:pt>
                <c:pt idx="4">
                  <c:v>Irlanda</c:v>
                </c:pt>
                <c:pt idx="5">
                  <c:v>Reino Unido</c:v>
                </c:pt>
                <c:pt idx="6">
                  <c:v>Francia</c:v>
                </c:pt>
                <c:pt idx="7">
                  <c:v>Italia</c:v>
                </c:pt>
                <c:pt idx="8">
                  <c:v>Paises Bajos</c:v>
                </c:pt>
                <c:pt idx="9">
                  <c:v>Dinamarca</c:v>
                </c:pt>
              </c:strCache>
            </c:strRef>
          </c:cat>
          <c:val>
            <c:numRef>
              <c:f>Hoja1!$C$21:$C$30</c:f>
              <c:numCache>
                <c:formatCode>_(* #,##0.00_);_(* \(#,##0.00\);_(* "-"??_);_(@_)</c:formatCode>
                <c:ptCount val="10"/>
                <c:pt idx="0">
                  <c:v>84468411</c:v>
                </c:pt>
                <c:pt idx="1">
                  <c:v>70281761</c:v>
                </c:pt>
                <c:pt idx="2">
                  <c:v>44935704</c:v>
                </c:pt>
                <c:pt idx="3">
                  <c:v>43179075</c:v>
                </c:pt>
                <c:pt idx="4">
                  <c:v>38322216</c:v>
                </c:pt>
                <c:pt idx="5">
                  <c:v>32716007</c:v>
                </c:pt>
                <c:pt idx="6">
                  <c:v>31407170</c:v>
                </c:pt>
                <c:pt idx="7">
                  <c:v>25686968</c:v>
                </c:pt>
                <c:pt idx="8">
                  <c:v>23722369</c:v>
                </c:pt>
                <c:pt idx="9">
                  <c:v>12942633</c:v>
                </c:pt>
              </c:numCache>
            </c:numRef>
          </c:val>
          <c:extLst xmlns:c16r2="http://schemas.microsoft.com/office/drawing/2015/06/chart">
            <c:ext xmlns:c16="http://schemas.microsoft.com/office/drawing/2014/chart" uri="{C3380CC4-5D6E-409C-BE32-E72D297353CC}">
              <c16:uniqueId val="{00000000-6F38-4AE7-8489-4D313707BB30}"/>
            </c:ext>
          </c:extLst>
        </c:ser>
        <c:dLbls>
          <c:showLegendKey val="0"/>
          <c:showVal val="0"/>
          <c:showCatName val="0"/>
          <c:showSerName val="0"/>
          <c:showPercent val="0"/>
          <c:showBubbleSize val="0"/>
        </c:dLbls>
        <c:gapWidth val="199"/>
        <c:axId val="145531984"/>
        <c:axId val="145540688"/>
      </c:barChart>
      <c:catAx>
        <c:axId val="145531984"/>
        <c:scaling>
          <c:orientation val="minMax"/>
        </c:scaling>
        <c:delete val="0"/>
        <c:axPos val="b"/>
        <c:title>
          <c:tx>
            <c:rich>
              <a:bodyPr rot="0" spcFirstLastPara="1" vertOverflow="ellipsis" vert="horz" wrap="square" anchor="ctr" anchorCtr="1"/>
              <a:lstStyle/>
              <a:p>
                <a:pPr>
                  <a:defRPr sz="900" b="1" i="0" u="none" strike="noStrike" kern="1200" cap="all" baseline="0">
                    <a:solidFill>
                      <a:sysClr val="windowText" lastClr="000000"/>
                    </a:solidFill>
                    <a:latin typeface="+mn-lt"/>
                    <a:ea typeface="+mn-ea"/>
                    <a:cs typeface="+mn-cs"/>
                  </a:defRPr>
                </a:pPr>
                <a:r>
                  <a:rPr lang="es-EC" b="1">
                    <a:solidFill>
                      <a:sysClr val="windowText" lastClr="000000"/>
                    </a:solidFill>
                    <a:latin typeface="Times New Roman" panose="02020603050405020304" pitchFamily="18" charset="0"/>
                    <a:cs typeface="Times New Roman" panose="02020603050405020304" pitchFamily="18" charset="0"/>
                  </a:rPr>
                  <a:t>paises</a:t>
                </a:r>
              </a:p>
            </c:rich>
          </c:tx>
          <c:layout>
            <c:manualLayout>
              <c:xMode val="edge"/>
              <c:yMode val="edge"/>
              <c:x val="0.42785796414480581"/>
              <c:y val="0.90456668220274894"/>
            </c:manualLayout>
          </c:layout>
          <c:overlay val="0"/>
          <c:spPr>
            <a:noFill/>
            <a:ln>
              <a:noFill/>
            </a:ln>
            <a:effectLst/>
          </c:spPr>
          <c:txPr>
            <a:bodyPr rot="0" spcFirstLastPara="1" vertOverflow="ellipsis" vert="horz" wrap="square" anchor="ctr" anchorCtr="1"/>
            <a:lstStyle/>
            <a:p>
              <a:pPr>
                <a:defRPr sz="900" b="1" i="0" u="none" strike="noStrike" kern="1200" cap="all" baseline="0">
                  <a:solidFill>
                    <a:sysClr val="windowText" lastClr="000000"/>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45540688"/>
        <c:crosses val="autoZero"/>
        <c:auto val="1"/>
        <c:lblAlgn val="ctr"/>
        <c:lblOffset val="100"/>
        <c:noMultiLvlLbl val="0"/>
      </c:catAx>
      <c:valAx>
        <c:axId val="14554068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r>
                  <a:rPr lang="es-EC" b="1">
                    <a:solidFill>
                      <a:sysClr val="windowText" lastClr="000000"/>
                    </a:solidFill>
                    <a:latin typeface="Times New Roman" panose="02020603050405020304" pitchFamily="18" charset="0"/>
                    <a:cs typeface="Times New Roman" panose="02020603050405020304" pitchFamily="18" charset="0"/>
                  </a:rPr>
                  <a:t>miles</a:t>
                </a:r>
                <a:r>
                  <a:rPr lang="es-EC" b="1" baseline="0">
                    <a:solidFill>
                      <a:sysClr val="windowText" lastClr="000000"/>
                    </a:solidFill>
                    <a:latin typeface="Times New Roman" panose="02020603050405020304" pitchFamily="18" charset="0"/>
                    <a:cs typeface="Times New Roman" panose="02020603050405020304" pitchFamily="18" charset="0"/>
                  </a:rPr>
                  <a:t> de dolares</a:t>
                </a:r>
                <a:endParaRPr lang="es-EC"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5400000" spcFirstLastPara="1" vertOverflow="ellipsis" vert="horz" wrap="square" anchor="ctr" anchorCtr="1"/>
            <a:lstStyle/>
            <a:p>
              <a:pPr>
                <a:defRPr sz="900" b="1" i="0" u="none" strike="noStrike" kern="1200" cap="all"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45531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3F9A-4B48-BE25-499EBC59C82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F9A-4B48-BE25-499EBC59C821}"/>
              </c:ext>
            </c:extLst>
          </c:dPt>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Hoja1!$A$2:$A$3</c:f>
              <c:strCache>
                <c:ptCount val="2"/>
                <c:pt idx="0">
                  <c:v>Cadenas Farmacéuticas</c:v>
                </c:pt>
                <c:pt idx="1">
                  <c:v>Farmacias Independientes</c:v>
                </c:pt>
              </c:strCache>
            </c:strRef>
          </c:cat>
          <c:val>
            <c:numRef>
              <c:f>Hoja1!$B$2:$B$3</c:f>
              <c:numCache>
                <c:formatCode>0.00%</c:formatCode>
                <c:ptCount val="2"/>
                <c:pt idx="0">
                  <c:v>0.83589999999999998</c:v>
                </c:pt>
                <c:pt idx="1">
                  <c:v>0.1641</c:v>
                </c:pt>
              </c:numCache>
            </c:numRef>
          </c:val>
          <c:extLst xmlns:c16r2="http://schemas.microsoft.com/office/drawing/2015/06/chart">
            <c:ext xmlns:c16="http://schemas.microsoft.com/office/drawing/2014/chart" uri="{C3380CC4-5D6E-409C-BE32-E72D297353CC}">
              <c16:uniqueId val="{00000004-3F9A-4B48-BE25-499EBC59C82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EC9-4558-9CBF-52D766BBE318}"/>
              </c:ext>
            </c:extLst>
          </c:dPt>
          <c:dPt>
            <c:idx val="1"/>
            <c:bubble3D val="0"/>
            <c:explosion val="1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EC9-4558-9CBF-52D766BBE31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'analsisi 10 10 '!$H$68:$H$69</c:f>
              <c:strCache>
                <c:ptCount val="2"/>
                <c:pt idx="0">
                  <c:v> Medicamentos de marca </c:v>
                </c:pt>
                <c:pt idx="1">
                  <c:v> Medicamentos genericos </c:v>
                </c:pt>
              </c:strCache>
            </c:strRef>
          </c:cat>
          <c:val>
            <c:numRef>
              <c:f>'analsisi 10 10 '!$I$68:$I$69</c:f>
              <c:numCache>
                <c:formatCode>_(* #,##0.00_);_(* \(#,##0.00\);_(* "-"??_);_(@_)</c:formatCode>
                <c:ptCount val="2"/>
                <c:pt idx="0">
                  <c:v>0.69599999999999995</c:v>
                </c:pt>
                <c:pt idx="1">
                  <c:v>0.3040000000000001</c:v>
                </c:pt>
              </c:numCache>
            </c:numRef>
          </c:val>
          <c:extLst xmlns:c16r2="http://schemas.microsoft.com/office/drawing/2015/06/chart">
            <c:ext xmlns:c16="http://schemas.microsoft.com/office/drawing/2014/chart" uri="{C3380CC4-5D6E-409C-BE32-E72D297353CC}">
              <c16:uniqueId val="{00000004-1EC9-4558-9CBF-52D766BBE31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5"/>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380-4092-88EB-EC1CBA72AC15}"/>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380-4092-88EB-EC1CBA72AC1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Hoja1!$B$5:$B$6</c:f>
              <c:strCache>
                <c:ptCount val="2"/>
                <c:pt idx="0">
                  <c:v>Productos Estrellas</c:v>
                </c:pt>
                <c:pt idx="1">
                  <c:v>Ventas</c:v>
                </c:pt>
              </c:strCache>
            </c:strRef>
          </c:cat>
          <c:val>
            <c:numRef>
              <c:f>Hoja1!$C$5:$C$6</c:f>
              <c:numCache>
                <c:formatCode>0%</c:formatCode>
                <c:ptCount val="2"/>
                <c:pt idx="0">
                  <c:v>0.2</c:v>
                </c:pt>
                <c:pt idx="1">
                  <c:v>0.8</c:v>
                </c:pt>
              </c:numCache>
            </c:numRef>
          </c:val>
          <c:extLst xmlns:c16r2="http://schemas.microsoft.com/office/drawing/2015/06/chart">
            <c:ext xmlns:c16="http://schemas.microsoft.com/office/drawing/2014/chart" uri="{C3380CC4-5D6E-409C-BE32-E72D297353CC}">
              <c16:uniqueId val="{00000004-C380-4092-88EB-EC1CBA72AC15}"/>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DD10-4243-92B9-2695F60EB4C6}"/>
              </c:ext>
            </c:extLst>
          </c:dPt>
          <c:dPt>
            <c:idx val="4"/>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DD10-4243-92B9-2695F60EB4C6}"/>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Hoja1!$I$24:$I$28</c:f>
              <c:strCache>
                <c:ptCount val="5"/>
                <c:pt idx="0">
                  <c:v>Ingresos</c:v>
                </c:pt>
                <c:pt idx="1">
                  <c:v>Costo de Proveedores</c:v>
                </c:pt>
                <c:pt idx="3">
                  <c:v>Ingresos</c:v>
                </c:pt>
                <c:pt idx="4">
                  <c:v>Costo de Proveedores</c:v>
                </c:pt>
              </c:strCache>
            </c:strRef>
          </c:cat>
          <c:val>
            <c:numRef>
              <c:f>Hoja1!$J$24:$J$28</c:f>
              <c:numCache>
                <c:formatCode>0%</c:formatCode>
                <c:ptCount val="5"/>
                <c:pt idx="0">
                  <c:v>1</c:v>
                </c:pt>
                <c:pt idx="1">
                  <c:v>0.3</c:v>
                </c:pt>
                <c:pt idx="3">
                  <c:v>1</c:v>
                </c:pt>
                <c:pt idx="4">
                  <c:v>0.2</c:v>
                </c:pt>
              </c:numCache>
            </c:numRef>
          </c:val>
          <c:extLst xmlns:c16r2="http://schemas.microsoft.com/office/drawing/2015/06/chart">
            <c:ext xmlns:c16="http://schemas.microsoft.com/office/drawing/2014/chart" uri="{C3380CC4-5D6E-409C-BE32-E72D297353CC}">
              <c16:uniqueId val="{00000005-DD10-4243-92B9-2695F60EB4C6}"/>
            </c:ext>
          </c:extLst>
        </c:ser>
        <c:dLbls>
          <c:showLegendKey val="0"/>
          <c:showVal val="1"/>
          <c:showCatName val="0"/>
          <c:showSerName val="0"/>
          <c:showPercent val="0"/>
          <c:showBubbleSize val="0"/>
        </c:dLbls>
        <c:gapWidth val="150"/>
        <c:overlap val="-25"/>
        <c:axId val="433942800"/>
        <c:axId val="433948240"/>
      </c:barChart>
      <c:catAx>
        <c:axId val="433942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33948240"/>
        <c:crosses val="autoZero"/>
        <c:auto val="1"/>
        <c:lblAlgn val="ctr"/>
        <c:lblOffset val="100"/>
        <c:noMultiLvlLbl val="0"/>
      </c:catAx>
      <c:valAx>
        <c:axId val="433948240"/>
        <c:scaling>
          <c:orientation val="minMax"/>
        </c:scaling>
        <c:delete val="1"/>
        <c:axPos val="l"/>
        <c:numFmt formatCode="0%" sourceLinked="1"/>
        <c:majorTickMark val="out"/>
        <c:minorTickMark val="none"/>
        <c:tickLblPos val="nextTo"/>
        <c:crossAx val="4339428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2"/>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D1F-4D2F-8823-8AFACEF6C79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D1F-4D2F-8823-8AFACEF6C792}"/>
              </c:ext>
            </c:extLst>
          </c:dPt>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Hoja1!$K$3:$K$4</c:f>
              <c:strCache>
                <c:ptCount val="2"/>
                <c:pt idx="0">
                  <c:v>Reducción Costos</c:v>
                </c:pt>
                <c:pt idx="1">
                  <c:v>Costos Totales</c:v>
                </c:pt>
              </c:strCache>
            </c:strRef>
          </c:cat>
          <c:val>
            <c:numRef>
              <c:f>Hoja1!$L$3:$L$4</c:f>
              <c:numCache>
                <c:formatCode>0%</c:formatCode>
                <c:ptCount val="2"/>
                <c:pt idx="0">
                  <c:v>0.05</c:v>
                </c:pt>
                <c:pt idx="1">
                  <c:v>0.95</c:v>
                </c:pt>
              </c:numCache>
            </c:numRef>
          </c:val>
          <c:extLst xmlns:c16r2="http://schemas.microsoft.com/office/drawing/2015/06/chart">
            <c:ext xmlns:c16="http://schemas.microsoft.com/office/drawing/2014/chart" uri="{C3380CC4-5D6E-409C-BE32-E72D297353CC}">
              <c16:uniqueId val="{00000004-8D1F-4D2F-8823-8AFACEF6C792}"/>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lumMod val="50000"/>
                </a:schemeClr>
              </a:solidFill>
              <a:ln>
                <a:noFill/>
              </a:ln>
              <a:effectLst/>
            </c:spPr>
            <c:extLst xmlns:c16r2="http://schemas.microsoft.com/office/drawing/2015/06/chart">
              <c:ext xmlns:c16="http://schemas.microsoft.com/office/drawing/2014/chart" uri="{C3380CC4-5D6E-409C-BE32-E72D297353CC}">
                <c16:uniqueId val="{00000001-17CA-4CAC-8044-2D0F7625CAC9}"/>
              </c:ext>
            </c:extLst>
          </c:dPt>
          <c:dPt>
            <c:idx val="1"/>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3-17CA-4CAC-8044-2D0F7625CAC9}"/>
              </c:ext>
            </c:extLst>
          </c:dPt>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'analsisi 10 10 '!$M$4:$M$5</c:f>
              <c:strCache>
                <c:ptCount val="2"/>
                <c:pt idx="0">
                  <c:v>Ventas Multinacionales</c:v>
                </c:pt>
                <c:pt idx="1">
                  <c:v>Ventas Nacionales</c:v>
                </c:pt>
              </c:strCache>
            </c:strRef>
          </c:cat>
          <c:val>
            <c:numRef>
              <c:f>'analsisi 10 10 '!$N$4:$N$5</c:f>
              <c:numCache>
                <c:formatCode>_ * #,##0_ ;_ * \-#,##0_ ;_ * "-"??_ ;_ @_ </c:formatCode>
                <c:ptCount val="2"/>
                <c:pt idx="0">
                  <c:v>568078.99250808707</c:v>
                </c:pt>
                <c:pt idx="1">
                  <c:v>213780.54629101566</c:v>
                </c:pt>
              </c:numCache>
            </c:numRef>
          </c:val>
          <c:extLst xmlns:c16r2="http://schemas.microsoft.com/office/drawing/2015/06/chart">
            <c:ext xmlns:c16="http://schemas.microsoft.com/office/drawing/2014/chart" uri="{C3380CC4-5D6E-409C-BE32-E72D297353CC}">
              <c16:uniqueId val="{00000005-17CA-4CAC-8044-2D0F7625CAC9}"/>
            </c:ext>
          </c:extLst>
        </c:ser>
        <c:dLbls>
          <c:showLegendKey val="0"/>
          <c:showVal val="1"/>
          <c:showCatName val="0"/>
          <c:showSerName val="0"/>
          <c:showPercent val="0"/>
          <c:showBubbleSize val="0"/>
        </c:dLbls>
        <c:gapWidth val="150"/>
        <c:overlap val="-25"/>
        <c:axId val="433954224"/>
        <c:axId val="433955856"/>
      </c:barChart>
      <c:catAx>
        <c:axId val="43395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33955856"/>
        <c:crosses val="autoZero"/>
        <c:auto val="1"/>
        <c:lblAlgn val="ctr"/>
        <c:lblOffset val="100"/>
        <c:noMultiLvlLbl val="0"/>
      </c:catAx>
      <c:valAx>
        <c:axId val="433955856"/>
        <c:scaling>
          <c:orientation val="minMax"/>
        </c:scaling>
        <c:delete val="1"/>
        <c:axPos val="l"/>
        <c:numFmt formatCode="_ * #,##0_ ;_ * \-#,##0_ ;_ * &quot;-&quot;??_ ;_ @_ " sourceLinked="1"/>
        <c:majorTickMark val="out"/>
        <c:minorTickMark val="none"/>
        <c:tickLblPos val="nextTo"/>
        <c:crossAx val="4339542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Hoja4!$H$3</c:f>
              <c:strCache>
                <c:ptCount val="1"/>
                <c:pt idx="0">
                  <c:v>Empresas Productoras de fármacos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31FD-41C5-889F-72BFA465BFD4}"/>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31FD-41C5-889F-72BFA465BFD4}"/>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31FD-41C5-889F-72BFA465BFD4}"/>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Hoja4!$G$4:$G$6</c:f>
              <c:strCache>
                <c:ptCount val="3"/>
                <c:pt idx="0">
                  <c:v>Guayas</c:v>
                </c:pt>
                <c:pt idx="1">
                  <c:v>Pichincha</c:v>
                </c:pt>
                <c:pt idx="2">
                  <c:v>Otras</c:v>
                </c:pt>
              </c:strCache>
            </c:strRef>
          </c:cat>
          <c:val>
            <c:numRef>
              <c:f>Hoja4!$H$4:$H$6</c:f>
              <c:numCache>
                <c:formatCode>0.00%</c:formatCode>
                <c:ptCount val="3"/>
                <c:pt idx="0">
                  <c:v>0.48148148148148101</c:v>
                </c:pt>
                <c:pt idx="1">
                  <c:v>0.42592592592592599</c:v>
                </c:pt>
                <c:pt idx="2">
                  <c:v>9.2592592592592601E-2</c:v>
                </c:pt>
              </c:numCache>
            </c:numRef>
          </c:val>
          <c:extLst xmlns:c16r2="http://schemas.microsoft.com/office/drawing/2015/06/chart">
            <c:ext xmlns:c16="http://schemas.microsoft.com/office/drawing/2014/chart" uri="{C3380CC4-5D6E-409C-BE32-E72D297353CC}">
              <c16:uniqueId val="{00000006-31FD-41C5-889F-72BFA465BFD4}"/>
            </c:ext>
          </c:extLst>
        </c:ser>
        <c:dLbls>
          <c:dLblPos val="outEnd"/>
          <c:showLegendKey val="0"/>
          <c:showVal val="1"/>
          <c:showCatName val="0"/>
          <c:showSerName val="0"/>
          <c:showPercent val="0"/>
          <c:showBubbleSize val="0"/>
        </c:dLbls>
        <c:gapWidth val="219"/>
        <c:overlap val="-27"/>
        <c:axId val="145533616"/>
        <c:axId val="145535248"/>
      </c:barChart>
      <c:catAx>
        <c:axId val="1455336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45535248"/>
        <c:crosses val="autoZero"/>
        <c:auto val="1"/>
        <c:lblAlgn val="ctr"/>
        <c:lblOffset val="100"/>
        <c:noMultiLvlLbl val="0"/>
      </c:catAx>
      <c:valAx>
        <c:axId val="145535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45533616"/>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AA7B-4B1D-8D25-3C8B7B59859E}"/>
              </c:ext>
            </c:extLst>
          </c:dPt>
          <c:dPt>
            <c:idx val="1"/>
            <c:bubble3D val="0"/>
            <c:explosion val="4"/>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AA7B-4B1D-8D25-3C8B7B59859E}"/>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'analsisi 10 10 '!$C$19:$D$19</c:f>
              <c:strCache>
                <c:ptCount val="2"/>
                <c:pt idx="0">
                  <c:v>Multinacionales</c:v>
                </c:pt>
                <c:pt idx="1">
                  <c:v>Nacional</c:v>
                </c:pt>
              </c:strCache>
            </c:strRef>
          </c:cat>
          <c:val>
            <c:numRef>
              <c:f>'analsisi 10 10 '!$C$20:$D$20</c:f>
              <c:numCache>
                <c:formatCode>0</c:formatCode>
                <c:ptCount val="2"/>
                <c:pt idx="0" formatCode="_ * #,##0_ ;_ * \-#,##0_ ;_ * &quot;-&quot;??_ ;_ @_ ">
                  <c:v>568.07899250808725</c:v>
                </c:pt>
                <c:pt idx="1">
                  <c:v>213.78054629101561</c:v>
                </c:pt>
              </c:numCache>
            </c:numRef>
          </c:val>
          <c:extLst xmlns:c16r2="http://schemas.microsoft.com/office/drawing/2015/06/chart">
            <c:ext xmlns:c16="http://schemas.microsoft.com/office/drawing/2014/chart" uri="{C3380CC4-5D6E-409C-BE32-E72D297353CC}">
              <c16:uniqueId val="{00000004-AA7B-4B1D-8D25-3C8B7B59859E}"/>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EC9-4558-9CBF-52D766BBE318}"/>
              </c:ext>
            </c:extLst>
          </c:dPt>
          <c:dPt>
            <c:idx val="1"/>
            <c:bubble3D val="0"/>
            <c:explosion val="1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EC9-4558-9CBF-52D766BBE318}"/>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'analsisi 10 10 '!$H$68:$H$69</c:f>
              <c:strCache>
                <c:ptCount val="2"/>
                <c:pt idx="0">
                  <c:v> Medicamentos de marca </c:v>
                </c:pt>
                <c:pt idx="1">
                  <c:v> Medicamentos genericos </c:v>
                </c:pt>
              </c:strCache>
            </c:strRef>
          </c:cat>
          <c:val>
            <c:numRef>
              <c:f>'analsisi 10 10 '!$I$68:$I$69</c:f>
              <c:numCache>
                <c:formatCode>_(* #,##0.00_);_(* \(#,##0.00\);_(* "-"??_);_(@_)</c:formatCode>
                <c:ptCount val="2"/>
                <c:pt idx="0">
                  <c:v>0.69599999999999995</c:v>
                </c:pt>
                <c:pt idx="1">
                  <c:v>0.3040000000000001</c:v>
                </c:pt>
              </c:numCache>
            </c:numRef>
          </c:val>
          <c:extLst xmlns:c16r2="http://schemas.microsoft.com/office/drawing/2015/06/chart">
            <c:ext xmlns:c16="http://schemas.microsoft.com/office/drawing/2014/chart" uri="{C3380CC4-5D6E-409C-BE32-E72D297353CC}">
              <c16:uniqueId val="{00000004-1EC9-4558-9CBF-52D766BBE31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1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B59-4E35-B477-0F9CE58DA80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B59-4E35-B477-0F9CE58DA80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B59-4E35-B477-0F9CE58DA804}"/>
              </c:ext>
            </c:extLst>
          </c:dPt>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Hoja1!$B$32:$B$34</c:f>
              <c:strCache>
                <c:ptCount val="3"/>
                <c:pt idx="0">
                  <c:v>Venta Libre</c:v>
                </c:pt>
                <c:pt idx="1">
                  <c:v>Venta bajo receta medica</c:v>
                </c:pt>
                <c:pt idx="2">
                  <c:v>Venta exclusiva a establecimientos hospitalarios</c:v>
                </c:pt>
              </c:strCache>
            </c:strRef>
          </c:cat>
          <c:val>
            <c:numRef>
              <c:f>Hoja1!$C$32:$C$34</c:f>
              <c:numCache>
                <c:formatCode>0%</c:formatCode>
                <c:ptCount val="3"/>
                <c:pt idx="0">
                  <c:v>0.14000000000000001</c:v>
                </c:pt>
                <c:pt idx="1">
                  <c:v>0.84</c:v>
                </c:pt>
                <c:pt idx="2">
                  <c:v>0.03</c:v>
                </c:pt>
              </c:numCache>
            </c:numRef>
          </c:val>
          <c:extLst xmlns:c16r2="http://schemas.microsoft.com/office/drawing/2015/06/chart">
            <c:ext xmlns:c16="http://schemas.microsoft.com/office/drawing/2014/chart" uri="{C3380CC4-5D6E-409C-BE32-E72D297353CC}">
              <c16:uniqueId val="{00000006-1B59-4E35-B477-0F9CE58DA80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100" b="1" i="0" baseline="0">
                <a:effectLst/>
              </a:rPr>
              <a:t>Ventas Empresas Nacionales  expresadas en miles de dólares</a:t>
            </a:r>
            <a:endParaRPr lang="es-EC" sz="1100">
              <a:effectLst/>
            </a:endParaRPr>
          </a:p>
        </c:rich>
      </c:tx>
      <c:layout>
        <c:manualLayout>
          <c:xMode val="edge"/>
          <c:yMode val="edge"/>
          <c:x val="0.17365919891378137"/>
          <c:y val="2.4615384615384615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'analsisi 10 10 '!$G$5:$G$14</c:f>
              <c:strCache>
                <c:ptCount val="10"/>
                <c:pt idx="0">
                  <c:v>Siegfried corp. </c:v>
                </c:pt>
                <c:pt idx="1">
                  <c:v> Life corp. </c:v>
                </c:pt>
                <c:pt idx="2">
                  <c:v> Farmayala corp. </c:v>
                </c:pt>
                <c:pt idx="3">
                  <c:v> Acromax corp. </c:v>
                </c:pt>
                <c:pt idx="4">
                  <c:v> Pharmabrand </c:v>
                </c:pt>
                <c:pt idx="5">
                  <c:v> Lamosan </c:v>
                </c:pt>
                <c:pt idx="6">
                  <c:v> Rocnarf s.a. labs </c:v>
                </c:pt>
                <c:pt idx="7">
                  <c:v> Ecuaquimica corp </c:v>
                </c:pt>
                <c:pt idx="8">
                  <c:v> Ariston </c:v>
                </c:pt>
                <c:pt idx="9">
                  <c:v> Alexxia pharma s.a </c:v>
                </c:pt>
              </c:strCache>
            </c:strRef>
          </c:cat>
          <c:val>
            <c:numRef>
              <c:f>'analsisi 10 10 '!$J$5:$J$14</c:f>
              <c:numCache>
                <c:formatCode>_ * #,##0_ ;_ * \-#,##0_ ;_ * "-"??_ ;_ @_ </c:formatCode>
                <c:ptCount val="10"/>
                <c:pt idx="0">
                  <c:v>75440.023046874994</c:v>
                </c:pt>
                <c:pt idx="1">
                  <c:v>34562.83837890625</c:v>
                </c:pt>
                <c:pt idx="2">
                  <c:v>23580.0948125</c:v>
                </c:pt>
                <c:pt idx="3">
                  <c:v>21291.563265625002</c:v>
                </c:pt>
                <c:pt idx="4">
                  <c:v>13805.320406250001</c:v>
                </c:pt>
                <c:pt idx="5">
                  <c:v>12002.627734375001</c:v>
                </c:pt>
                <c:pt idx="6">
                  <c:v>11874.711929687501</c:v>
                </c:pt>
                <c:pt idx="7">
                  <c:v>11753.758062499999</c:v>
                </c:pt>
                <c:pt idx="8">
                  <c:v>6096.0229042968749</c:v>
                </c:pt>
                <c:pt idx="9">
                  <c:v>3373.5857500000002</c:v>
                </c:pt>
              </c:numCache>
            </c:numRef>
          </c:val>
          <c:extLst xmlns:c16r2="http://schemas.microsoft.com/office/drawing/2015/06/chart">
            <c:ext xmlns:c16="http://schemas.microsoft.com/office/drawing/2014/chart" uri="{C3380CC4-5D6E-409C-BE32-E72D297353CC}">
              <c16:uniqueId val="{00000000-2826-4A5C-8B07-10003B1DD36C}"/>
            </c:ext>
          </c:extLst>
        </c:ser>
        <c:dLbls>
          <c:dLblPos val="outEnd"/>
          <c:showLegendKey val="0"/>
          <c:showVal val="1"/>
          <c:showCatName val="0"/>
          <c:showSerName val="0"/>
          <c:showPercent val="0"/>
          <c:showBubbleSize val="0"/>
        </c:dLbls>
        <c:gapWidth val="75"/>
        <c:overlap val="40"/>
        <c:axId val="145534160"/>
        <c:axId val="145537968"/>
      </c:barChart>
      <c:catAx>
        <c:axId val="145534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45537968"/>
        <c:crosses val="autoZero"/>
        <c:auto val="1"/>
        <c:lblAlgn val="ctr"/>
        <c:lblOffset val="100"/>
        <c:noMultiLvlLbl val="0"/>
      </c:catAx>
      <c:valAx>
        <c:axId val="145537968"/>
        <c:scaling>
          <c:orientation val="minMax"/>
        </c:scaling>
        <c:delete val="1"/>
        <c:axPos val="l"/>
        <c:numFmt formatCode="_ * #,##0_ ;_ * \-#,##0_ ;_ * &quot;-&quot;??_ ;_ @_ " sourceLinked="1"/>
        <c:majorTickMark val="out"/>
        <c:minorTickMark val="none"/>
        <c:tickLblPos val="nextTo"/>
        <c:crossAx val="145534160"/>
        <c:crosses val="autoZero"/>
        <c:crossBetween val="between"/>
      </c:valAx>
      <c:spPr>
        <a:noFill/>
        <a:ln>
          <a:noFill/>
        </a:ln>
        <a:effectLst/>
      </c:spPr>
    </c:plotArea>
    <c:plotVisOnly val="1"/>
    <c:dispBlanksAs val="gap"/>
    <c:showDLblsOverMax val="0"/>
  </c:chart>
  <c:spPr>
    <a:noFill/>
    <a:ln>
      <a:noFill/>
    </a:ln>
    <a:effectLst/>
  </c:spPr>
  <c:txPr>
    <a:bodyPr/>
    <a:lstStyle/>
    <a:p>
      <a:pPr>
        <a:defRPr sz="1000" b="1">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ANALISIS!$B$23</c:f>
              <c:strCache>
                <c:ptCount val="1"/>
                <c:pt idx="0">
                  <c:v> Activos </c:v>
                </c:pt>
              </c:strCache>
            </c:strRef>
          </c:tx>
          <c:spPr>
            <a:solidFill>
              <a:schemeClr val="accent1"/>
            </a:solidFill>
            <a:ln>
              <a:noFill/>
            </a:ln>
            <a:effectLst/>
          </c:spPr>
          <c:invertIfNegative val="0"/>
          <c:cat>
            <c:strRef>
              <c:f>ANALISIS!$C$22:$H$22</c:f>
              <c:strCache>
                <c:ptCount val="6"/>
                <c:pt idx="0">
                  <c:v> Acromax </c:v>
                </c:pt>
                <c:pt idx="1">
                  <c:v> Life </c:v>
                </c:pt>
                <c:pt idx="2">
                  <c:v> Siegfried </c:v>
                </c:pt>
                <c:pt idx="3">
                  <c:v> Pharmabrand </c:v>
                </c:pt>
                <c:pt idx="4">
                  <c:v> Farmayala </c:v>
                </c:pt>
                <c:pt idx="5">
                  <c:v> Promedio  </c:v>
                </c:pt>
              </c:strCache>
            </c:strRef>
          </c:cat>
          <c:val>
            <c:numRef>
              <c:f>ANALISIS!$C$23:$H$23</c:f>
              <c:numCache>
                <c:formatCode>_ * #,##0_ ;_ * \-#,##0_ ;_ * "-"??_ ;_ @_ </c:formatCode>
                <c:ptCount val="6"/>
                <c:pt idx="0">
                  <c:v>68413.040999999997</c:v>
                </c:pt>
                <c:pt idx="1">
                  <c:v>46982.021000000001</c:v>
                </c:pt>
                <c:pt idx="2">
                  <c:v>45782.050999999999</c:v>
                </c:pt>
                <c:pt idx="3">
                  <c:v>29719.764999999999</c:v>
                </c:pt>
                <c:pt idx="4">
                  <c:v>19349.916000000001</c:v>
                </c:pt>
                <c:pt idx="5">
                  <c:v>42049.358799999995</c:v>
                </c:pt>
              </c:numCache>
            </c:numRef>
          </c:val>
          <c:extLst xmlns:c16r2="http://schemas.microsoft.com/office/drawing/2015/06/chart">
            <c:ext xmlns:c16="http://schemas.microsoft.com/office/drawing/2014/chart" uri="{C3380CC4-5D6E-409C-BE32-E72D297353CC}">
              <c16:uniqueId val="{00000000-553D-41AD-9A0A-9B46F9492FE0}"/>
            </c:ext>
          </c:extLst>
        </c:ser>
        <c:ser>
          <c:idx val="1"/>
          <c:order val="1"/>
          <c:tx>
            <c:strRef>
              <c:f>ANALISIS!$B$24</c:f>
              <c:strCache>
                <c:ptCount val="1"/>
                <c:pt idx="0">
                  <c:v> Pasivos </c:v>
                </c:pt>
              </c:strCache>
            </c:strRef>
          </c:tx>
          <c:spPr>
            <a:solidFill>
              <a:schemeClr val="accent2"/>
            </a:solidFill>
            <a:ln>
              <a:noFill/>
            </a:ln>
            <a:effectLst/>
          </c:spPr>
          <c:invertIfNegative val="0"/>
          <c:cat>
            <c:strRef>
              <c:f>ANALISIS!$C$22:$H$22</c:f>
              <c:strCache>
                <c:ptCount val="6"/>
                <c:pt idx="0">
                  <c:v> Acromax </c:v>
                </c:pt>
                <c:pt idx="1">
                  <c:v> Life </c:v>
                </c:pt>
                <c:pt idx="2">
                  <c:v> Siegfried </c:v>
                </c:pt>
                <c:pt idx="3">
                  <c:v> Pharmabrand </c:v>
                </c:pt>
                <c:pt idx="4">
                  <c:v> Farmayala </c:v>
                </c:pt>
                <c:pt idx="5">
                  <c:v> Promedio  </c:v>
                </c:pt>
              </c:strCache>
            </c:strRef>
          </c:cat>
          <c:val>
            <c:numRef>
              <c:f>ANALISIS!$C$24:$H$24</c:f>
              <c:numCache>
                <c:formatCode>_ * #,##0_ ;_ * \-#,##0_ ;_ * "-"??_ ;_ @_ </c:formatCode>
                <c:ptCount val="6"/>
                <c:pt idx="0">
                  <c:v>36023.781999999999</c:v>
                </c:pt>
                <c:pt idx="1">
                  <c:v>24922.236000000001</c:v>
                </c:pt>
                <c:pt idx="2">
                  <c:v>28782.156999999999</c:v>
                </c:pt>
                <c:pt idx="3">
                  <c:v>27688.456999999999</c:v>
                </c:pt>
                <c:pt idx="4">
                  <c:v>7837.5649999999996</c:v>
                </c:pt>
                <c:pt idx="5">
                  <c:v>25050.839399999997</c:v>
                </c:pt>
              </c:numCache>
            </c:numRef>
          </c:val>
          <c:extLst xmlns:c16r2="http://schemas.microsoft.com/office/drawing/2015/06/chart">
            <c:ext xmlns:c16="http://schemas.microsoft.com/office/drawing/2014/chart" uri="{C3380CC4-5D6E-409C-BE32-E72D297353CC}">
              <c16:uniqueId val="{00000001-553D-41AD-9A0A-9B46F9492FE0}"/>
            </c:ext>
          </c:extLst>
        </c:ser>
        <c:ser>
          <c:idx val="2"/>
          <c:order val="2"/>
          <c:tx>
            <c:strRef>
              <c:f>ANALISIS!$B$25</c:f>
              <c:strCache>
                <c:ptCount val="1"/>
                <c:pt idx="0">
                  <c:v> Patrimonio </c:v>
                </c:pt>
              </c:strCache>
            </c:strRef>
          </c:tx>
          <c:spPr>
            <a:solidFill>
              <a:schemeClr val="accent3"/>
            </a:solidFill>
            <a:ln>
              <a:noFill/>
            </a:ln>
            <a:effectLst/>
          </c:spPr>
          <c:invertIfNegative val="0"/>
          <c:cat>
            <c:strRef>
              <c:f>ANALISIS!$C$22:$H$22</c:f>
              <c:strCache>
                <c:ptCount val="6"/>
                <c:pt idx="0">
                  <c:v> Acromax </c:v>
                </c:pt>
                <c:pt idx="1">
                  <c:v> Life </c:v>
                </c:pt>
                <c:pt idx="2">
                  <c:v> Siegfried </c:v>
                </c:pt>
                <c:pt idx="3">
                  <c:v> Pharmabrand </c:v>
                </c:pt>
                <c:pt idx="4">
                  <c:v> Farmayala </c:v>
                </c:pt>
                <c:pt idx="5">
                  <c:v> Promedio  </c:v>
                </c:pt>
              </c:strCache>
            </c:strRef>
          </c:cat>
          <c:val>
            <c:numRef>
              <c:f>ANALISIS!$C$25:$H$25</c:f>
              <c:numCache>
                <c:formatCode>_ * #,##0_ ;_ * \-#,##0_ ;_ * "-"??_ ;_ @_ </c:formatCode>
                <c:ptCount val="6"/>
                <c:pt idx="0">
                  <c:v>32389.258999999998</c:v>
                </c:pt>
                <c:pt idx="1">
                  <c:v>22059.785</c:v>
                </c:pt>
                <c:pt idx="2">
                  <c:v>16999.894</c:v>
                </c:pt>
                <c:pt idx="3">
                  <c:v>2031.308</c:v>
                </c:pt>
                <c:pt idx="4">
                  <c:v>11512.351000000001</c:v>
                </c:pt>
                <c:pt idx="5">
                  <c:v>16998.519399999997</c:v>
                </c:pt>
              </c:numCache>
            </c:numRef>
          </c:val>
          <c:extLst xmlns:c16r2="http://schemas.microsoft.com/office/drawing/2015/06/chart">
            <c:ext xmlns:c16="http://schemas.microsoft.com/office/drawing/2014/chart" uri="{C3380CC4-5D6E-409C-BE32-E72D297353CC}">
              <c16:uniqueId val="{00000002-553D-41AD-9A0A-9B46F9492FE0}"/>
            </c:ext>
          </c:extLst>
        </c:ser>
        <c:dLbls>
          <c:showLegendKey val="0"/>
          <c:showVal val="0"/>
          <c:showCatName val="0"/>
          <c:showSerName val="0"/>
          <c:showPercent val="0"/>
          <c:showBubbleSize val="0"/>
        </c:dLbls>
        <c:gapWidth val="150"/>
        <c:axId val="144863056"/>
        <c:axId val="433956400"/>
      </c:barChart>
      <c:catAx>
        <c:axId val="144863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33956400"/>
        <c:crosses val="autoZero"/>
        <c:auto val="1"/>
        <c:lblAlgn val="ctr"/>
        <c:lblOffset val="100"/>
        <c:noMultiLvlLbl val="0"/>
      </c:catAx>
      <c:valAx>
        <c:axId val="433956400"/>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144863056"/>
        <c:crosses val="autoZero"/>
        <c:crossBetween val="between"/>
      </c:valAx>
      <c:dTable>
        <c:showHorzBorder val="1"/>
        <c:showVertBorder val="1"/>
        <c:showOutline val="0"/>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ANALISIS!$B$26</c:f>
              <c:strCache>
                <c:ptCount val="1"/>
                <c:pt idx="0">
                  <c:v> Ingresos  </c:v>
                </c:pt>
              </c:strCache>
            </c:strRef>
          </c:tx>
          <c:spPr>
            <a:solidFill>
              <a:schemeClr val="accent1"/>
            </a:solidFill>
            <a:ln>
              <a:noFill/>
            </a:ln>
            <a:effectLst/>
          </c:spPr>
          <c:invertIfNegative val="0"/>
          <c:cat>
            <c:strRef>
              <c:f>ANALISIS!$C$22:$H$22</c:f>
              <c:strCache>
                <c:ptCount val="6"/>
                <c:pt idx="0">
                  <c:v> Acromax </c:v>
                </c:pt>
                <c:pt idx="1">
                  <c:v> Life </c:v>
                </c:pt>
                <c:pt idx="2">
                  <c:v> Siegfried </c:v>
                </c:pt>
                <c:pt idx="3">
                  <c:v> Pharmabrand </c:v>
                </c:pt>
                <c:pt idx="4">
                  <c:v> Farmayala </c:v>
                </c:pt>
                <c:pt idx="5">
                  <c:v> Promedio  </c:v>
                </c:pt>
              </c:strCache>
            </c:strRef>
          </c:cat>
          <c:val>
            <c:numRef>
              <c:f>ANALISIS!$C$26:$H$26</c:f>
              <c:numCache>
                <c:formatCode>_ * #,##0_ ;_ * \-#,##0_ ;_ * "-"??_ ;_ @_ </c:formatCode>
                <c:ptCount val="6"/>
                <c:pt idx="0">
                  <c:v>62289.266000000003</c:v>
                </c:pt>
                <c:pt idx="1">
                  <c:v>45801.81</c:v>
                </c:pt>
                <c:pt idx="2">
                  <c:v>53693.402000000002</c:v>
                </c:pt>
                <c:pt idx="3">
                  <c:v>32925.847999999998</c:v>
                </c:pt>
                <c:pt idx="4">
                  <c:v>21594.758000000002</c:v>
                </c:pt>
                <c:pt idx="5">
                  <c:v>43261.016799999998</c:v>
                </c:pt>
              </c:numCache>
            </c:numRef>
          </c:val>
          <c:extLst xmlns:c16r2="http://schemas.microsoft.com/office/drawing/2015/06/chart">
            <c:ext xmlns:c16="http://schemas.microsoft.com/office/drawing/2014/chart" uri="{C3380CC4-5D6E-409C-BE32-E72D297353CC}">
              <c16:uniqueId val="{00000000-98C0-4153-9562-1DE69B3E222B}"/>
            </c:ext>
          </c:extLst>
        </c:ser>
        <c:ser>
          <c:idx val="1"/>
          <c:order val="1"/>
          <c:tx>
            <c:strRef>
              <c:f>ANALISIS!$B$27</c:f>
              <c:strCache>
                <c:ptCount val="1"/>
                <c:pt idx="0">
                  <c:v> Costos </c:v>
                </c:pt>
              </c:strCache>
            </c:strRef>
          </c:tx>
          <c:spPr>
            <a:solidFill>
              <a:schemeClr val="accent2"/>
            </a:solidFill>
            <a:ln>
              <a:noFill/>
            </a:ln>
            <a:effectLst/>
          </c:spPr>
          <c:invertIfNegative val="0"/>
          <c:cat>
            <c:strRef>
              <c:f>ANALISIS!$C$22:$H$22</c:f>
              <c:strCache>
                <c:ptCount val="6"/>
                <c:pt idx="0">
                  <c:v> Acromax </c:v>
                </c:pt>
                <c:pt idx="1">
                  <c:v> Life </c:v>
                </c:pt>
                <c:pt idx="2">
                  <c:v> Siegfried </c:v>
                </c:pt>
                <c:pt idx="3">
                  <c:v> Pharmabrand </c:v>
                </c:pt>
                <c:pt idx="4">
                  <c:v> Farmayala </c:v>
                </c:pt>
                <c:pt idx="5">
                  <c:v> Promedio  </c:v>
                </c:pt>
              </c:strCache>
            </c:strRef>
          </c:cat>
          <c:val>
            <c:numRef>
              <c:f>ANALISIS!$C$36:$H$36</c:f>
              <c:numCache>
                <c:formatCode>_ * #,##0_ ;_ * \-#,##0_ ;_ * "-"??_ ;_ @_ </c:formatCode>
                <c:ptCount val="6"/>
                <c:pt idx="0">
                  <c:v>39000.877</c:v>
                </c:pt>
                <c:pt idx="1">
                  <c:v>29430.071</c:v>
                </c:pt>
                <c:pt idx="2">
                  <c:v>30486.804</c:v>
                </c:pt>
                <c:pt idx="3">
                  <c:v>19663.059000000001</c:v>
                </c:pt>
                <c:pt idx="4">
                  <c:v>12446.648999999999</c:v>
                </c:pt>
                <c:pt idx="5">
                  <c:v>26205.491999999998</c:v>
                </c:pt>
              </c:numCache>
            </c:numRef>
          </c:val>
          <c:extLst xmlns:c16r2="http://schemas.microsoft.com/office/drawing/2015/06/chart">
            <c:ext xmlns:c16="http://schemas.microsoft.com/office/drawing/2014/chart" uri="{C3380CC4-5D6E-409C-BE32-E72D297353CC}">
              <c16:uniqueId val="{00000001-98C0-4153-9562-1DE69B3E222B}"/>
            </c:ext>
          </c:extLst>
        </c:ser>
        <c:dLbls>
          <c:showLegendKey val="0"/>
          <c:showVal val="0"/>
          <c:showCatName val="0"/>
          <c:showSerName val="0"/>
          <c:showPercent val="0"/>
          <c:showBubbleSize val="0"/>
        </c:dLbls>
        <c:gapWidth val="150"/>
        <c:axId val="433952048"/>
        <c:axId val="433943888"/>
      </c:barChart>
      <c:catAx>
        <c:axId val="433952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33943888"/>
        <c:crosses val="autoZero"/>
        <c:auto val="1"/>
        <c:lblAlgn val="ctr"/>
        <c:lblOffset val="100"/>
        <c:noMultiLvlLbl val="0"/>
      </c:catAx>
      <c:valAx>
        <c:axId val="433943888"/>
        <c:scaling>
          <c:orientation val="minMax"/>
        </c:scaling>
        <c:delete val="0"/>
        <c:axPos val="l"/>
        <c:majorGridlines>
          <c:spPr>
            <a:ln w="9525" cap="flat" cmpd="sng" algn="ctr">
              <a:solidFill>
                <a:schemeClr val="tx1">
                  <a:lumMod val="15000"/>
                  <a:lumOff val="85000"/>
                </a:schemeClr>
              </a:solidFill>
              <a:round/>
            </a:ln>
            <a:effectLst/>
          </c:spPr>
        </c:majorGridlines>
        <c:numFmt formatCode="_ * #,##0_ ;_ * \-#,##0_ ;_ * &quot;-&quot;??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339520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'consolidacion series Rent'!$B$18</c:f>
              <c:strCache>
                <c:ptCount val="1"/>
                <c:pt idx="0">
                  <c:v>Variacion ROA</c:v>
                </c:pt>
              </c:strCache>
            </c:strRef>
          </c:tx>
          <c:spPr>
            <a:ln w="28575" cap="rnd">
              <a:solidFill>
                <a:schemeClr val="accent1"/>
              </a:solidFill>
              <a:round/>
            </a:ln>
            <a:effectLst/>
          </c:spPr>
          <c:marker>
            <c:symbol val="none"/>
          </c:marker>
          <c:cat>
            <c:numRef>
              <c:f>'consolidacion series Rent'!$C$2:$H$2</c:f>
              <c:numCache>
                <c:formatCode>General</c:formatCode>
                <c:ptCount val="6"/>
                <c:pt idx="0">
                  <c:v>2012</c:v>
                </c:pt>
                <c:pt idx="1">
                  <c:v>2013</c:v>
                </c:pt>
                <c:pt idx="2">
                  <c:v>2014</c:v>
                </c:pt>
                <c:pt idx="3">
                  <c:v>2015</c:v>
                </c:pt>
                <c:pt idx="4">
                  <c:v>2016</c:v>
                </c:pt>
                <c:pt idx="5">
                  <c:v>2017</c:v>
                </c:pt>
              </c:numCache>
            </c:numRef>
          </c:cat>
          <c:val>
            <c:numRef>
              <c:f>'consolidacion series Rent'!$C$18:$H$18</c:f>
              <c:numCache>
                <c:formatCode>0.00%</c:formatCode>
                <c:ptCount val="6"/>
                <c:pt idx="0" formatCode="_(* #,##0.00_);_(* \(#,##0.00\);_(* &quot;-&quot;??_);_(@_)">
                  <c:v>0</c:v>
                </c:pt>
                <c:pt idx="1">
                  <c:v>-6.6704480523418111E-2</c:v>
                </c:pt>
                <c:pt idx="2">
                  <c:v>0.16218819844633631</c:v>
                </c:pt>
                <c:pt idx="3">
                  <c:v>-0.56282076879318699</c:v>
                </c:pt>
                <c:pt idx="4">
                  <c:v>0.90414472520343669</c:v>
                </c:pt>
                <c:pt idx="5">
                  <c:v>4.2491936955466769E-2</c:v>
                </c:pt>
              </c:numCache>
            </c:numRef>
          </c:val>
          <c:smooth val="0"/>
          <c:extLst xmlns:c16r2="http://schemas.microsoft.com/office/drawing/2015/06/chart">
            <c:ext xmlns:c16="http://schemas.microsoft.com/office/drawing/2014/chart" uri="{C3380CC4-5D6E-409C-BE32-E72D297353CC}">
              <c16:uniqueId val="{00000000-6C83-4D18-924D-C8B109F44146}"/>
            </c:ext>
          </c:extLst>
        </c:ser>
        <c:ser>
          <c:idx val="1"/>
          <c:order val="1"/>
          <c:tx>
            <c:strRef>
              <c:f>'consolidacion series Rent'!$B$27</c:f>
              <c:strCache>
                <c:ptCount val="1"/>
                <c:pt idx="0">
                  <c:v>Variacion ROE</c:v>
                </c:pt>
              </c:strCache>
            </c:strRef>
          </c:tx>
          <c:spPr>
            <a:ln w="28575" cap="rnd">
              <a:solidFill>
                <a:schemeClr val="accent2"/>
              </a:solidFill>
              <a:round/>
            </a:ln>
            <a:effectLst/>
          </c:spPr>
          <c:marker>
            <c:symbol val="none"/>
          </c:marker>
          <c:cat>
            <c:numRef>
              <c:f>'consolidacion series Rent'!$C$2:$H$2</c:f>
              <c:numCache>
                <c:formatCode>General</c:formatCode>
                <c:ptCount val="6"/>
                <c:pt idx="0">
                  <c:v>2012</c:v>
                </c:pt>
                <c:pt idx="1">
                  <c:v>2013</c:v>
                </c:pt>
                <c:pt idx="2">
                  <c:v>2014</c:v>
                </c:pt>
                <c:pt idx="3">
                  <c:v>2015</c:v>
                </c:pt>
                <c:pt idx="4">
                  <c:v>2016</c:v>
                </c:pt>
                <c:pt idx="5">
                  <c:v>2017</c:v>
                </c:pt>
              </c:numCache>
            </c:numRef>
          </c:cat>
          <c:val>
            <c:numRef>
              <c:f>'consolidacion series Rent'!$C$27:$H$27</c:f>
              <c:numCache>
                <c:formatCode>0.00%</c:formatCode>
                <c:ptCount val="6"/>
                <c:pt idx="0" formatCode="_(* #,##0.00_);_(* \(#,##0.00\);_(* &quot;-&quot;??_);_(@_)">
                  <c:v>0</c:v>
                </c:pt>
                <c:pt idx="1">
                  <c:v>-0.18000574177933815</c:v>
                </c:pt>
                <c:pt idx="2">
                  <c:v>1.6657447401367793</c:v>
                </c:pt>
                <c:pt idx="3">
                  <c:v>-0.73703308313986349</c:v>
                </c:pt>
                <c:pt idx="4">
                  <c:v>0.45385591712665313</c:v>
                </c:pt>
                <c:pt idx="5">
                  <c:v>-5.978793693250236E-2</c:v>
                </c:pt>
              </c:numCache>
            </c:numRef>
          </c:val>
          <c:smooth val="0"/>
          <c:extLst xmlns:c16r2="http://schemas.microsoft.com/office/drawing/2015/06/chart">
            <c:ext xmlns:c16="http://schemas.microsoft.com/office/drawing/2014/chart" uri="{C3380CC4-5D6E-409C-BE32-E72D297353CC}">
              <c16:uniqueId val="{00000001-6C83-4D18-924D-C8B109F44146}"/>
            </c:ext>
          </c:extLst>
        </c:ser>
        <c:ser>
          <c:idx val="2"/>
          <c:order val="2"/>
          <c:tx>
            <c:strRef>
              <c:f>'consolidacion series Rent'!$B$9</c:f>
              <c:strCache>
                <c:ptCount val="1"/>
                <c:pt idx="0">
                  <c:v>Variacion ROS</c:v>
                </c:pt>
              </c:strCache>
            </c:strRef>
          </c:tx>
          <c:spPr>
            <a:ln w="28575" cap="rnd">
              <a:solidFill>
                <a:schemeClr val="accent3"/>
              </a:solidFill>
              <a:round/>
            </a:ln>
            <a:effectLst/>
          </c:spPr>
          <c:marker>
            <c:symbol val="none"/>
          </c:marker>
          <c:cat>
            <c:numRef>
              <c:f>'consolidacion series Rent'!$C$2:$H$2</c:f>
              <c:numCache>
                <c:formatCode>General</c:formatCode>
                <c:ptCount val="6"/>
                <c:pt idx="0">
                  <c:v>2012</c:v>
                </c:pt>
                <c:pt idx="1">
                  <c:v>2013</c:v>
                </c:pt>
                <c:pt idx="2">
                  <c:v>2014</c:v>
                </c:pt>
                <c:pt idx="3">
                  <c:v>2015</c:v>
                </c:pt>
                <c:pt idx="4">
                  <c:v>2016</c:v>
                </c:pt>
                <c:pt idx="5">
                  <c:v>2017</c:v>
                </c:pt>
              </c:numCache>
            </c:numRef>
          </c:cat>
          <c:val>
            <c:numRef>
              <c:f>'consolidacion series Rent'!$C$9:$H$9</c:f>
              <c:numCache>
                <c:formatCode>0.00%</c:formatCode>
                <c:ptCount val="6"/>
                <c:pt idx="0" formatCode="_(* #,##0.00_);_(* \(#,##0.00\);_(* &quot;-&quot;??_);_(@_)">
                  <c:v>0</c:v>
                </c:pt>
                <c:pt idx="1">
                  <c:v>-0.22953202602955339</c:v>
                </c:pt>
                <c:pt idx="2">
                  <c:v>0.33634048323894222</c:v>
                </c:pt>
                <c:pt idx="3">
                  <c:v>-0.51537358977027115</c:v>
                </c:pt>
                <c:pt idx="4">
                  <c:v>0.79408564973304241</c:v>
                </c:pt>
                <c:pt idx="5">
                  <c:v>-3.3189024098440691E-2</c:v>
                </c:pt>
              </c:numCache>
            </c:numRef>
          </c:val>
          <c:smooth val="0"/>
          <c:extLst xmlns:c16r2="http://schemas.microsoft.com/office/drawing/2015/06/chart">
            <c:ext xmlns:c16="http://schemas.microsoft.com/office/drawing/2014/chart" uri="{C3380CC4-5D6E-409C-BE32-E72D297353CC}">
              <c16:uniqueId val="{00000002-6C83-4D18-924D-C8B109F44146}"/>
            </c:ext>
          </c:extLst>
        </c:ser>
        <c:dLbls>
          <c:showLegendKey val="0"/>
          <c:showVal val="0"/>
          <c:showCatName val="0"/>
          <c:showSerName val="0"/>
          <c:showPercent val="0"/>
          <c:showBubbleSize val="0"/>
        </c:dLbls>
        <c:smooth val="0"/>
        <c:axId val="433955312"/>
        <c:axId val="433952592"/>
      </c:lineChart>
      <c:catAx>
        <c:axId val="43395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33952592"/>
        <c:crosses val="autoZero"/>
        <c:auto val="1"/>
        <c:lblAlgn val="ctr"/>
        <c:lblOffset val="100"/>
        <c:noMultiLvlLbl val="0"/>
      </c:catAx>
      <c:valAx>
        <c:axId val="43395259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433955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dTable>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AE2AA3-179E-4034-AAA0-BFF96D8B326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4DE15D46-8138-4452-801C-1B96B87C7A36}">
      <dgm:prSet phldrT="[Texto]"/>
      <dgm:spPr/>
      <dgm:t>
        <a:bodyPr/>
        <a:lstStyle/>
        <a:p>
          <a:r>
            <a:rPr lang="es-EC" b="1" dirty="0"/>
            <a:t>Ley de Oferta y Demanda</a:t>
          </a:r>
        </a:p>
      </dgm:t>
    </dgm:pt>
    <dgm:pt modelId="{0F3DC622-7402-4492-929B-6A3C1A10F155}" type="parTrans" cxnId="{3BDD8F66-4D02-4422-B60D-2395134EA27D}">
      <dgm:prSet/>
      <dgm:spPr/>
      <dgm:t>
        <a:bodyPr/>
        <a:lstStyle/>
        <a:p>
          <a:endParaRPr lang="es-EC"/>
        </a:p>
      </dgm:t>
    </dgm:pt>
    <dgm:pt modelId="{F9B6B762-3848-4666-BCD8-D6234310663C}" type="sibTrans" cxnId="{3BDD8F66-4D02-4422-B60D-2395134EA27D}">
      <dgm:prSet/>
      <dgm:spPr/>
      <dgm:t>
        <a:bodyPr/>
        <a:lstStyle/>
        <a:p>
          <a:endParaRPr lang="es-EC"/>
        </a:p>
      </dgm:t>
    </dgm:pt>
    <dgm:pt modelId="{3E5D40E6-043C-49CB-A667-9BA30748C550}">
      <dgm:prSet phldrT="[Texto]"/>
      <dgm:spPr/>
      <dgm:t>
        <a:bodyPr/>
        <a:lstStyle/>
        <a:p>
          <a:r>
            <a:rPr lang="es-EC" dirty="0"/>
            <a:t>Ley de Demanda</a:t>
          </a:r>
        </a:p>
      </dgm:t>
    </dgm:pt>
    <dgm:pt modelId="{E6DE70C6-876C-4F02-8D16-9D5974E5B907}" type="parTrans" cxnId="{FBDE760E-3DE4-49F7-A0F1-54C7564E79A8}">
      <dgm:prSet/>
      <dgm:spPr/>
      <dgm:t>
        <a:bodyPr/>
        <a:lstStyle/>
        <a:p>
          <a:endParaRPr lang="es-EC"/>
        </a:p>
      </dgm:t>
    </dgm:pt>
    <dgm:pt modelId="{EC50DD97-2B12-409B-8582-C2E4F53E4946}" type="sibTrans" cxnId="{FBDE760E-3DE4-49F7-A0F1-54C7564E79A8}">
      <dgm:prSet/>
      <dgm:spPr/>
      <dgm:t>
        <a:bodyPr/>
        <a:lstStyle/>
        <a:p>
          <a:endParaRPr lang="es-EC"/>
        </a:p>
      </dgm:t>
    </dgm:pt>
    <dgm:pt modelId="{41A13814-DE12-4877-ADAF-57983E6EDD7D}">
      <dgm:prSet phldrT="[Texto]"/>
      <dgm:spPr/>
      <dgm:t>
        <a:bodyPr/>
        <a:lstStyle/>
        <a:p>
          <a:r>
            <a:rPr lang="es-EC" dirty="0"/>
            <a:t>Ley de la Oferta</a:t>
          </a:r>
        </a:p>
      </dgm:t>
    </dgm:pt>
    <dgm:pt modelId="{E321C5CA-AA44-48C1-A39E-48D5AA6AE551}" type="parTrans" cxnId="{2B3C15E5-0288-44B8-8C56-E12F101F2E96}">
      <dgm:prSet/>
      <dgm:spPr/>
      <dgm:t>
        <a:bodyPr/>
        <a:lstStyle/>
        <a:p>
          <a:endParaRPr lang="es-EC"/>
        </a:p>
      </dgm:t>
    </dgm:pt>
    <dgm:pt modelId="{C7B4AF29-4CF3-4191-A6B8-9DA904591E87}" type="sibTrans" cxnId="{2B3C15E5-0288-44B8-8C56-E12F101F2E96}">
      <dgm:prSet/>
      <dgm:spPr/>
      <dgm:t>
        <a:bodyPr/>
        <a:lstStyle/>
        <a:p>
          <a:endParaRPr lang="es-EC"/>
        </a:p>
      </dgm:t>
    </dgm:pt>
    <dgm:pt modelId="{6AA0CD3C-7DAE-4C2A-8C29-250293824A89}">
      <dgm:prSet phldrT="[Texto]"/>
      <dgm:spPr/>
      <dgm:t>
        <a:bodyPr/>
        <a:lstStyle/>
        <a:p>
          <a:r>
            <a:rPr lang="es-EC" dirty="0"/>
            <a:t>Punto de Equilibrio</a:t>
          </a:r>
        </a:p>
      </dgm:t>
    </dgm:pt>
    <dgm:pt modelId="{1BF91FE5-B4AA-44FF-B834-F164A8EC7583}" type="parTrans" cxnId="{C8911328-FCFC-4EC5-A414-CBB9FA34BD43}">
      <dgm:prSet/>
      <dgm:spPr/>
      <dgm:t>
        <a:bodyPr/>
        <a:lstStyle/>
        <a:p>
          <a:endParaRPr lang="es-EC"/>
        </a:p>
      </dgm:t>
    </dgm:pt>
    <dgm:pt modelId="{E20DF44F-7F96-4A28-9446-E75A0CC89B89}" type="sibTrans" cxnId="{C8911328-FCFC-4EC5-A414-CBB9FA34BD43}">
      <dgm:prSet/>
      <dgm:spPr/>
      <dgm:t>
        <a:bodyPr/>
        <a:lstStyle/>
        <a:p>
          <a:endParaRPr lang="es-EC"/>
        </a:p>
      </dgm:t>
    </dgm:pt>
    <dgm:pt modelId="{C818FFEE-CF75-4C71-ACF2-F8569A944135}" type="pres">
      <dgm:prSet presAssocID="{6DAE2AA3-179E-4034-AAA0-BFF96D8B3260}" presName="Name0" presStyleCnt="0">
        <dgm:presLayoutVars>
          <dgm:dir/>
          <dgm:animLvl val="lvl"/>
          <dgm:resizeHandles val="exact"/>
        </dgm:presLayoutVars>
      </dgm:prSet>
      <dgm:spPr/>
      <dgm:t>
        <a:bodyPr/>
        <a:lstStyle/>
        <a:p>
          <a:endParaRPr lang="es-EC"/>
        </a:p>
      </dgm:t>
    </dgm:pt>
    <dgm:pt modelId="{3B2285E9-4E18-4DAE-A1CF-68B662A9671E}" type="pres">
      <dgm:prSet presAssocID="{4DE15D46-8138-4452-801C-1B96B87C7A36}" presName="composite" presStyleCnt="0"/>
      <dgm:spPr/>
    </dgm:pt>
    <dgm:pt modelId="{92D7C6D6-A3B4-48F9-9594-B0EE571DC67E}" type="pres">
      <dgm:prSet presAssocID="{4DE15D46-8138-4452-801C-1B96B87C7A36}" presName="parTx" presStyleLbl="alignNode1" presStyleIdx="0" presStyleCnt="1" custScaleY="90909" custLinFactNeighborX="127" custLinFactNeighborY="-26561">
        <dgm:presLayoutVars>
          <dgm:chMax val="0"/>
          <dgm:chPref val="0"/>
          <dgm:bulletEnabled val="1"/>
        </dgm:presLayoutVars>
      </dgm:prSet>
      <dgm:spPr/>
      <dgm:t>
        <a:bodyPr/>
        <a:lstStyle/>
        <a:p>
          <a:endParaRPr lang="es-EC"/>
        </a:p>
      </dgm:t>
    </dgm:pt>
    <dgm:pt modelId="{980EDF96-73B0-402F-923A-44BEF2388FF7}" type="pres">
      <dgm:prSet presAssocID="{4DE15D46-8138-4452-801C-1B96B87C7A36}" presName="desTx" presStyleLbl="alignAccFollowNode1" presStyleIdx="0" presStyleCnt="1" custScaleY="108746">
        <dgm:presLayoutVars>
          <dgm:bulletEnabled val="1"/>
        </dgm:presLayoutVars>
      </dgm:prSet>
      <dgm:spPr/>
      <dgm:t>
        <a:bodyPr/>
        <a:lstStyle/>
        <a:p>
          <a:endParaRPr lang="es-EC"/>
        </a:p>
      </dgm:t>
    </dgm:pt>
  </dgm:ptLst>
  <dgm:cxnLst>
    <dgm:cxn modelId="{1D052A72-3ED3-4C7B-AEA7-6BE967D628FA}" type="presOf" srcId="{6AA0CD3C-7DAE-4C2A-8C29-250293824A89}" destId="{980EDF96-73B0-402F-923A-44BEF2388FF7}" srcOrd="0" destOrd="2" presId="urn:microsoft.com/office/officeart/2005/8/layout/hList1"/>
    <dgm:cxn modelId="{C8911328-FCFC-4EC5-A414-CBB9FA34BD43}" srcId="{4DE15D46-8138-4452-801C-1B96B87C7A36}" destId="{6AA0CD3C-7DAE-4C2A-8C29-250293824A89}" srcOrd="2" destOrd="0" parTransId="{1BF91FE5-B4AA-44FF-B834-F164A8EC7583}" sibTransId="{E20DF44F-7F96-4A28-9446-E75A0CC89B89}"/>
    <dgm:cxn modelId="{3BDD8F66-4D02-4422-B60D-2395134EA27D}" srcId="{6DAE2AA3-179E-4034-AAA0-BFF96D8B3260}" destId="{4DE15D46-8138-4452-801C-1B96B87C7A36}" srcOrd="0" destOrd="0" parTransId="{0F3DC622-7402-4492-929B-6A3C1A10F155}" sibTransId="{F9B6B762-3848-4666-BCD8-D6234310663C}"/>
    <dgm:cxn modelId="{54346310-D01F-407A-9F83-D3B280D7EEA6}" type="presOf" srcId="{41A13814-DE12-4877-ADAF-57983E6EDD7D}" destId="{980EDF96-73B0-402F-923A-44BEF2388FF7}" srcOrd="0" destOrd="1" presId="urn:microsoft.com/office/officeart/2005/8/layout/hList1"/>
    <dgm:cxn modelId="{990AF569-B865-4FFC-B588-5EA3246EC006}" type="presOf" srcId="{4DE15D46-8138-4452-801C-1B96B87C7A36}" destId="{92D7C6D6-A3B4-48F9-9594-B0EE571DC67E}" srcOrd="0" destOrd="0" presId="urn:microsoft.com/office/officeart/2005/8/layout/hList1"/>
    <dgm:cxn modelId="{FBDE760E-3DE4-49F7-A0F1-54C7564E79A8}" srcId="{4DE15D46-8138-4452-801C-1B96B87C7A36}" destId="{3E5D40E6-043C-49CB-A667-9BA30748C550}" srcOrd="0" destOrd="0" parTransId="{E6DE70C6-876C-4F02-8D16-9D5974E5B907}" sibTransId="{EC50DD97-2B12-409B-8582-C2E4F53E4946}"/>
    <dgm:cxn modelId="{2B3C15E5-0288-44B8-8C56-E12F101F2E96}" srcId="{4DE15D46-8138-4452-801C-1B96B87C7A36}" destId="{41A13814-DE12-4877-ADAF-57983E6EDD7D}" srcOrd="1" destOrd="0" parTransId="{E321C5CA-AA44-48C1-A39E-48D5AA6AE551}" sibTransId="{C7B4AF29-4CF3-4191-A6B8-9DA904591E87}"/>
    <dgm:cxn modelId="{47543255-4029-4C81-96B6-C1850E2DB304}" type="presOf" srcId="{6DAE2AA3-179E-4034-AAA0-BFF96D8B3260}" destId="{C818FFEE-CF75-4C71-ACF2-F8569A944135}" srcOrd="0" destOrd="0" presId="urn:microsoft.com/office/officeart/2005/8/layout/hList1"/>
    <dgm:cxn modelId="{A2F9553F-9100-4916-B135-D8F03932BA98}" type="presOf" srcId="{3E5D40E6-043C-49CB-A667-9BA30748C550}" destId="{980EDF96-73B0-402F-923A-44BEF2388FF7}" srcOrd="0" destOrd="0" presId="urn:microsoft.com/office/officeart/2005/8/layout/hList1"/>
    <dgm:cxn modelId="{08A76CE8-D05C-40F3-B8D9-07BA3EF9565D}" type="presParOf" srcId="{C818FFEE-CF75-4C71-ACF2-F8569A944135}" destId="{3B2285E9-4E18-4DAE-A1CF-68B662A9671E}" srcOrd="0" destOrd="0" presId="urn:microsoft.com/office/officeart/2005/8/layout/hList1"/>
    <dgm:cxn modelId="{3EB6877E-BEEB-4622-8E4D-0526099EFCC9}" type="presParOf" srcId="{3B2285E9-4E18-4DAE-A1CF-68B662A9671E}" destId="{92D7C6D6-A3B4-48F9-9594-B0EE571DC67E}" srcOrd="0" destOrd="0" presId="urn:microsoft.com/office/officeart/2005/8/layout/hList1"/>
    <dgm:cxn modelId="{B8C6A88D-F984-499F-BFB3-CABEB5B8529D}" type="presParOf" srcId="{3B2285E9-4E18-4DAE-A1CF-68B662A9671E}" destId="{980EDF96-73B0-402F-923A-44BEF2388FF7}"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EEBDCB-4F4F-4408-A25E-14E01716CE5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9A91C8F3-2DC9-4FB0-A12C-8358248FCD5B}">
      <dgm:prSet phldrT="[Text]"/>
      <dgm:spPr/>
      <dgm:t>
        <a:bodyPr/>
        <a:lstStyle/>
        <a:p>
          <a:pPr algn="just"/>
          <a:r>
            <a:rPr lang="es-EC" b="1" dirty="0" smtClean="0">
              <a:solidFill>
                <a:schemeClr val="tx1"/>
              </a:solidFill>
              <a:latin typeface="+mj-lt"/>
            </a:rPr>
            <a:t>Perfeccionamiento en el sistema de cobro: </a:t>
          </a:r>
        </a:p>
        <a:p>
          <a:pPr algn="just"/>
          <a:r>
            <a:rPr lang="es-EC" dirty="0" smtClean="0">
              <a:latin typeface="+mj-lt"/>
            </a:rPr>
            <a:t>Esta estrategia se basa en ofrecer incentivos como descuentos cuando un cliente cancela de manera anticipada, lo que se conoce descuento por pronto pago. </a:t>
          </a:r>
          <a:endParaRPr lang="es-EC" dirty="0">
            <a:latin typeface="+mj-lt"/>
          </a:endParaRPr>
        </a:p>
      </dgm:t>
    </dgm:pt>
    <dgm:pt modelId="{7EDCDE0A-BD08-422E-8E43-1845A24D6DA0}" type="parTrans" cxnId="{9C31CABE-BA6D-4D27-BF2B-E2243494DAC8}">
      <dgm:prSet/>
      <dgm:spPr/>
      <dgm:t>
        <a:bodyPr/>
        <a:lstStyle/>
        <a:p>
          <a:endParaRPr lang="es-EC"/>
        </a:p>
      </dgm:t>
    </dgm:pt>
    <dgm:pt modelId="{C8D691DA-EF5C-44CF-B910-9674E1335451}" type="sibTrans" cxnId="{9C31CABE-BA6D-4D27-BF2B-E2243494DAC8}">
      <dgm:prSet/>
      <dgm:spPr/>
      <dgm:t>
        <a:bodyPr/>
        <a:lstStyle/>
        <a:p>
          <a:endParaRPr lang="es-EC"/>
        </a:p>
      </dgm:t>
    </dgm:pt>
    <dgm:pt modelId="{A5771F27-6478-4E02-8C77-D7777A2AF681}">
      <dgm:prSet phldrT="[Text]"/>
      <dgm:spPr/>
      <dgm:t>
        <a:bodyPr/>
        <a:lstStyle/>
        <a:p>
          <a:pPr algn="just"/>
          <a:r>
            <a:rPr lang="es-EC" b="1" dirty="0" smtClean="0">
              <a:solidFill>
                <a:schemeClr val="tx1"/>
              </a:solidFill>
              <a:latin typeface="+mj-lt"/>
            </a:rPr>
            <a:t>Descuentos de Facturas</a:t>
          </a:r>
          <a:r>
            <a:rPr lang="es-EC" b="1" dirty="0" smtClean="0">
              <a:latin typeface="+mj-lt"/>
            </a:rPr>
            <a:t>: </a:t>
          </a:r>
          <a:r>
            <a:rPr lang="es-EC" dirty="0" smtClean="0">
              <a:latin typeface="+mj-lt"/>
            </a:rPr>
            <a:t>Consiste en que una empresa cede sus créditos a una entidad bancaria o financiera y esta se va a encargar del cobro. </a:t>
          </a:r>
          <a:endParaRPr lang="es-EC" dirty="0">
            <a:latin typeface="+mj-lt"/>
          </a:endParaRPr>
        </a:p>
      </dgm:t>
    </dgm:pt>
    <dgm:pt modelId="{A899DB1A-DFA9-4428-AA6E-3CE978769E84}" type="parTrans" cxnId="{3AE259C4-97F8-43BB-A590-A35CCA99D38C}">
      <dgm:prSet/>
      <dgm:spPr/>
      <dgm:t>
        <a:bodyPr/>
        <a:lstStyle/>
        <a:p>
          <a:endParaRPr lang="es-EC"/>
        </a:p>
      </dgm:t>
    </dgm:pt>
    <dgm:pt modelId="{7E10B9C6-9EAB-47E5-9DA8-DE2EEDC5B59F}" type="sibTrans" cxnId="{3AE259C4-97F8-43BB-A590-A35CCA99D38C}">
      <dgm:prSet/>
      <dgm:spPr/>
      <dgm:t>
        <a:bodyPr/>
        <a:lstStyle/>
        <a:p>
          <a:endParaRPr lang="es-EC"/>
        </a:p>
      </dgm:t>
    </dgm:pt>
    <dgm:pt modelId="{14DFCA31-3598-40E0-ABDE-FA3974472E8C}">
      <dgm:prSet phldrT="[Text]"/>
      <dgm:spPr/>
      <dgm:t>
        <a:bodyPr/>
        <a:lstStyle/>
        <a:p>
          <a:pPr algn="just"/>
          <a:r>
            <a:rPr lang="es-EC" b="1" dirty="0" smtClean="0">
              <a:solidFill>
                <a:schemeClr val="tx1"/>
              </a:solidFill>
              <a:latin typeface="+mj-lt"/>
            </a:rPr>
            <a:t>Administración adecuada de Inventarios:</a:t>
          </a:r>
        </a:p>
        <a:p>
          <a:pPr algn="just"/>
          <a:r>
            <a:rPr lang="es-EC" b="1" dirty="0" smtClean="0">
              <a:latin typeface="+mj-lt"/>
            </a:rPr>
            <a:t> </a:t>
          </a:r>
          <a:r>
            <a:rPr lang="es-EC" dirty="0" smtClean="0">
              <a:latin typeface="+mj-lt"/>
            </a:rPr>
            <a:t>Funciona mejor un producto de alta rotación ya que se logran ventas más rápido</a:t>
          </a:r>
          <a:endParaRPr lang="es-EC" dirty="0">
            <a:latin typeface="+mj-lt"/>
          </a:endParaRPr>
        </a:p>
      </dgm:t>
    </dgm:pt>
    <dgm:pt modelId="{B5FC4693-B524-456F-B818-DEA9271683E0}" type="parTrans" cxnId="{3A999072-332B-4C55-B697-F40CFA65B389}">
      <dgm:prSet/>
      <dgm:spPr/>
      <dgm:t>
        <a:bodyPr/>
        <a:lstStyle/>
        <a:p>
          <a:endParaRPr lang="es-EC"/>
        </a:p>
      </dgm:t>
    </dgm:pt>
    <dgm:pt modelId="{27D9DF8D-5C27-495A-8A44-927F2AB40802}" type="sibTrans" cxnId="{3A999072-332B-4C55-B697-F40CFA65B389}">
      <dgm:prSet/>
      <dgm:spPr/>
      <dgm:t>
        <a:bodyPr/>
        <a:lstStyle/>
        <a:p>
          <a:endParaRPr lang="es-EC"/>
        </a:p>
      </dgm:t>
    </dgm:pt>
    <dgm:pt modelId="{8E849251-0BD1-4287-A576-E36BFC09F6A8}">
      <dgm:prSet phldrT="[Text]"/>
      <dgm:spPr/>
      <dgm:t>
        <a:bodyPr/>
        <a:lstStyle/>
        <a:p>
          <a:pPr algn="just"/>
          <a:r>
            <a:rPr lang="es-EC" b="1" dirty="0" smtClean="0">
              <a:solidFill>
                <a:schemeClr val="tx1"/>
              </a:solidFill>
              <a:latin typeface="+mj-lt"/>
            </a:rPr>
            <a:t>Tener una línea de crédito : </a:t>
          </a:r>
        </a:p>
        <a:p>
          <a:pPr algn="just"/>
          <a:r>
            <a:rPr lang="es-EC" dirty="0" smtClean="0">
              <a:latin typeface="+mj-lt"/>
            </a:rPr>
            <a:t>Tener una buena línea de crédito con Entidades Financieras en caso de que en algún momento no se cuente con suficiente efectivo. </a:t>
          </a:r>
          <a:endParaRPr lang="es-EC" dirty="0">
            <a:latin typeface="+mj-lt"/>
          </a:endParaRPr>
        </a:p>
      </dgm:t>
    </dgm:pt>
    <dgm:pt modelId="{CA25865D-928E-4907-84CD-032AF48FB671}" type="parTrans" cxnId="{DC39EFC7-3308-4A04-9F51-F16A9EE43F11}">
      <dgm:prSet/>
      <dgm:spPr/>
      <dgm:t>
        <a:bodyPr/>
        <a:lstStyle/>
        <a:p>
          <a:endParaRPr lang="es-EC"/>
        </a:p>
      </dgm:t>
    </dgm:pt>
    <dgm:pt modelId="{A29D483C-1E8B-4618-A0B7-0C7B0DC8DAC7}" type="sibTrans" cxnId="{DC39EFC7-3308-4A04-9F51-F16A9EE43F11}">
      <dgm:prSet/>
      <dgm:spPr/>
      <dgm:t>
        <a:bodyPr/>
        <a:lstStyle/>
        <a:p>
          <a:endParaRPr lang="es-EC"/>
        </a:p>
      </dgm:t>
    </dgm:pt>
    <dgm:pt modelId="{C7232D2E-3A53-4A19-A709-970DD62D13CD}">
      <dgm:prSet phldrT="[Text]"/>
      <dgm:spPr/>
      <dgm:t>
        <a:bodyPr/>
        <a:lstStyle/>
        <a:p>
          <a:pPr algn="just"/>
          <a:r>
            <a:rPr lang="es-EC" b="1" i="0" dirty="0" smtClean="0">
              <a:solidFill>
                <a:schemeClr val="tx1"/>
              </a:solidFill>
              <a:latin typeface="+mj-lt"/>
            </a:rPr>
            <a:t>Negociación a mayores plazos con proveedores:</a:t>
          </a:r>
        </a:p>
        <a:p>
          <a:pPr algn="just"/>
          <a:r>
            <a:rPr lang="es-EC" dirty="0" smtClean="0">
              <a:latin typeface="+mj-lt"/>
            </a:rPr>
            <a:t>Establecer relaciones con sus proveedores, buscar que los plazos de pago sean flexibles de modo que pueda tener un respiro en caso de que algún cliente o varios no paguen a tiempo. </a:t>
          </a:r>
          <a:endParaRPr lang="es-EC" dirty="0">
            <a:latin typeface="+mj-lt"/>
          </a:endParaRPr>
        </a:p>
      </dgm:t>
    </dgm:pt>
    <dgm:pt modelId="{779AF7F5-DE78-4A0D-8D28-BBA057A58772}" type="sibTrans" cxnId="{8ABB1090-455F-463C-9429-BFCB1026F0CA}">
      <dgm:prSet/>
      <dgm:spPr/>
      <dgm:t>
        <a:bodyPr/>
        <a:lstStyle/>
        <a:p>
          <a:endParaRPr lang="es-EC"/>
        </a:p>
      </dgm:t>
    </dgm:pt>
    <dgm:pt modelId="{92E5622A-5DCA-4A6E-BF7A-D04A56C6F56D}" type="parTrans" cxnId="{8ABB1090-455F-463C-9429-BFCB1026F0CA}">
      <dgm:prSet/>
      <dgm:spPr/>
      <dgm:t>
        <a:bodyPr/>
        <a:lstStyle/>
        <a:p>
          <a:endParaRPr lang="es-EC"/>
        </a:p>
      </dgm:t>
    </dgm:pt>
    <dgm:pt modelId="{6E2AF302-87EC-4671-B5E5-0F527884414E}">
      <dgm:prSet phldrT="[Text]"/>
      <dgm:spPr/>
      <dgm:t>
        <a:bodyPr/>
        <a:lstStyle/>
        <a:p>
          <a:endParaRPr lang="es-EC" dirty="0"/>
        </a:p>
      </dgm:t>
    </dgm:pt>
    <dgm:pt modelId="{7E5F6D64-E413-415D-A4CB-723786E4C7AA}" type="parTrans" cxnId="{E48F8CF0-880A-451A-89EA-67782486C2E2}">
      <dgm:prSet/>
      <dgm:spPr/>
      <dgm:t>
        <a:bodyPr/>
        <a:lstStyle/>
        <a:p>
          <a:endParaRPr lang="es-EC"/>
        </a:p>
      </dgm:t>
    </dgm:pt>
    <dgm:pt modelId="{45CD2BC8-6470-467A-A7FA-19B721CD12BF}" type="sibTrans" cxnId="{E48F8CF0-880A-451A-89EA-67782486C2E2}">
      <dgm:prSet/>
      <dgm:spPr/>
      <dgm:t>
        <a:bodyPr/>
        <a:lstStyle/>
        <a:p>
          <a:endParaRPr lang="es-EC"/>
        </a:p>
      </dgm:t>
    </dgm:pt>
    <dgm:pt modelId="{5C8D7311-B771-4141-A518-4B845A7377CA}" type="pres">
      <dgm:prSet presAssocID="{C9EEBDCB-4F4F-4408-A25E-14E01716CE52}" presName="diagram" presStyleCnt="0">
        <dgm:presLayoutVars>
          <dgm:dir/>
          <dgm:resizeHandles val="exact"/>
        </dgm:presLayoutVars>
      </dgm:prSet>
      <dgm:spPr/>
      <dgm:t>
        <a:bodyPr/>
        <a:lstStyle/>
        <a:p>
          <a:endParaRPr lang="es-EC"/>
        </a:p>
      </dgm:t>
    </dgm:pt>
    <dgm:pt modelId="{F0E7BC2C-222B-47A9-9980-BC8D50EC6A60}" type="pres">
      <dgm:prSet presAssocID="{9A91C8F3-2DC9-4FB0-A12C-8358248FCD5B}" presName="node" presStyleLbl="node1" presStyleIdx="0" presStyleCnt="6">
        <dgm:presLayoutVars>
          <dgm:bulletEnabled val="1"/>
        </dgm:presLayoutVars>
      </dgm:prSet>
      <dgm:spPr/>
      <dgm:t>
        <a:bodyPr/>
        <a:lstStyle/>
        <a:p>
          <a:endParaRPr lang="es-EC"/>
        </a:p>
      </dgm:t>
    </dgm:pt>
    <dgm:pt modelId="{2BF99765-F275-40C6-99C0-3EF4490C9788}" type="pres">
      <dgm:prSet presAssocID="{C8D691DA-EF5C-44CF-B910-9674E1335451}" presName="sibTrans" presStyleCnt="0"/>
      <dgm:spPr/>
    </dgm:pt>
    <dgm:pt modelId="{780FD27E-0750-4B4E-A29F-0F6919B1FA84}" type="pres">
      <dgm:prSet presAssocID="{A5771F27-6478-4E02-8C77-D7777A2AF681}" presName="node" presStyleLbl="node1" presStyleIdx="1" presStyleCnt="6">
        <dgm:presLayoutVars>
          <dgm:bulletEnabled val="1"/>
        </dgm:presLayoutVars>
      </dgm:prSet>
      <dgm:spPr/>
      <dgm:t>
        <a:bodyPr/>
        <a:lstStyle/>
        <a:p>
          <a:endParaRPr lang="es-EC"/>
        </a:p>
      </dgm:t>
    </dgm:pt>
    <dgm:pt modelId="{D22B31F8-6223-4804-8BF3-F2CF7D01DA05}" type="pres">
      <dgm:prSet presAssocID="{7E10B9C6-9EAB-47E5-9DA8-DE2EEDC5B59F}" presName="sibTrans" presStyleCnt="0"/>
      <dgm:spPr/>
    </dgm:pt>
    <dgm:pt modelId="{A36DCF20-F041-47D2-B9EB-CC6F9F5BD4F0}" type="pres">
      <dgm:prSet presAssocID="{14DFCA31-3598-40E0-ABDE-FA3974472E8C}" presName="node" presStyleLbl="node1" presStyleIdx="2" presStyleCnt="6">
        <dgm:presLayoutVars>
          <dgm:bulletEnabled val="1"/>
        </dgm:presLayoutVars>
      </dgm:prSet>
      <dgm:spPr/>
      <dgm:t>
        <a:bodyPr/>
        <a:lstStyle/>
        <a:p>
          <a:endParaRPr lang="es-EC"/>
        </a:p>
      </dgm:t>
    </dgm:pt>
    <dgm:pt modelId="{3743F98B-084B-469A-B7C0-32AEED81C861}" type="pres">
      <dgm:prSet presAssocID="{27D9DF8D-5C27-495A-8A44-927F2AB40802}" presName="sibTrans" presStyleCnt="0"/>
      <dgm:spPr/>
    </dgm:pt>
    <dgm:pt modelId="{24D8D606-9096-447A-B8AE-AE9090DE09C6}" type="pres">
      <dgm:prSet presAssocID="{8E849251-0BD1-4287-A576-E36BFC09F6A8}" presName="node" presStyleLbl="node1" presStyleIdx="3" presStyleCnt="6">
        <dgm:presLayoutVars>
          <dgm:bulletEnabled val="1"/>
        </dgm:presLayoutVars>
      </dgm:prSet>
      <dgm:spPr/>
      <dgm:t>
        <a:bodyPr/>
        <a:lstStyle/>
        <a:p>
          <a:endParaRPr lang="es-EC"/>
        </a:p>
      </dgm:t>
    </dgm:pt>
    <dgm:pt modelId="{1632037C-51A7-4ABB-9573-57E72569B6AC}" type="pres">
      <dgm:prSet presAssocID="{A29D483C-1E8B-4618-A0B7-0C7B0DC8DAC7}" presName="sibTrans" presStyleCnt="0"/>
      <dgm:spPr/>
    </dgm:pt>
    <dgm:pt modelId="{6C8F1906-E2DB-46F3-A8EF-5CB32D35318D}" type="pres">
      <dgm:prSet presAssocID="{C7232D2E-3A53-4A19-A709-970DD62D13CD}" presName="node" presStyleLbl="node1" presStyleIdx="4" presStyleCnt="6">
        <dgm:presLayoutVars>
          <dgm:bulletEnabled val="1"/>
        </dgm:presLayoutVars>
      </dgm:prSet>
      <dgm:spPr/>
      <dgm:t>
        <a:bodyPr/>
        <a:lstStyle/>
        <a:p>
          <a:endParaRPr lang="es-EC"/>
        </a:p>
      </dgm:t>
    </dgm:pt>
    <dgm:pt modelId="{870C5BDA-2FE1-4A7F-BE3A-E7CD3FBC6B81}" type="pres">
      <dgm:prSet presAssocID="{779AF7F5-DE78-4A0D-8D28-BBA057A58772}" presName="sibTrans" presStyleCnt="0"/>
      <dgm:spPr/>
    </dgm:pt>
    <dgm:pt modelId="{6FE1CA49-CBA3-43A6-8F32-96C825809FED}" type="pres">
      <dgm:prSet presAssocID="{6E2AF302-87EC-4671-B5E5-0F527884414E}" presName="node" presStyleLbl="node1" presStyleIdx="5" presStyleCnt="6">
        <dgm:presLayoutVars>
          <dgm:bulletEnabled val="1"/>
        </dgm:presLayoutVars>
      </dgm:prSet>
      <dgm:spPr/>
      <dgm:t>
        <a:bodyPr/>
        <a:lstStyle/>
        <a:p>
          <a:endParaRPr lang="es-EC"/>
        </a:p>
      </dgm:t>
    </dgm:pt>
  </dgm:ptLst>
  <dgm:cxnLst>
    <dgm:cxn modelId="{C31A12F5-7A9B-4F2C-B24D-1CA62AFE3DD0}" type="presOf" srcId="{C7232D2E-3A53-4A19-A709-970DD62D13CD}" destId="{6C8F1906-E2DB-46F3-A8EF-5CB32D35318D}" srcOrd="0" destOrd="0" presId="urn:microsoft.com/office/officeart/2005/8/layout/default"/>
    <dgm:cxn modelId="{9E3B51CF-F3D3-4A5F-89BC-138DF147B5D1}" type="presOf" srcId="{A5771F27-6478-4E02-8C77-D7777A2AF681}" destId="{780FD27E-0750-4B4E-A29F-0F6919B1FA84}" srcOrd="0" destOrd="0" presId="urn:microsoft.com/office/officeart/2005/8/layout/default"/>
    <dgm:cxn modelId="{DC8CA92A-90CD-4F1A-A05D-2189504080E7}" type="presOf" srcId="{6E2AF302-87EC-4671-B5E5-0F527884414E}" destId="{6FE1CA49-CBA3-43A6-8F32-96C825809FED}" srcOrd="0" destOrd="0" presId="urn:microsoft.com/office/officeart/2005/8/layout/default"/>
    <dgm:cxn modelId="{D6CD1CBA-FDC3-402A-8329-8FEE5B7FCB08}" type="presOf" srcId="{C9EEBDCB-4F4F-4408-A25E-14E01716CE52}" destId="{5C8D7311-B771-4141-A518-4B845A7377CA}" srcOrd="0" destOrd="0" presId="urn:microsoft.com/office/officeart/2005/8/layout/default"/>
    <dgm:cxn modelId="{1EB81BD8-BA09-4B60-8D66-7BB710839C7A}" type="presOf" srcId="{8E849251-0BD1-4287-A576-E36BFC09F6A8}" destId="{24D8D606-9096-447A-B8AE-AE9090DE09C6}" srcOrd="0" destOrd="0" presId="urn:microsoft.com/office/officeart/2005/8/layout/default"/>
    <dgm:cxn modelId="{8ABB1090-455F-463C-9429-BFCB1026F0CA}" srcId="{C9EEBDCB-4F4F-4408-A25E-14E01716CE52}" destId="{C7232D2E-3A53-4A19-A709-970DD62D13CD}" srcOrd="4" destOrd="0" parTransId="{92E5622A-5DCA-4A6E-BF7A-D04A56C6F56D}" sibTransId="{779AF7F5-DE78-4A0D-8D28-BBA057A58772}"/>
    <dgm:cxn modelId="{3A999072-332B-4C55-B697-F40CFA65B389}" srcId="{C9EEBDCB-4F4F-4408-A25E-14E01716CE52}" destId="{14DFCA31-3598-40E0-ABDE-FA3974472E8C}" srcOrd="2" destOrd="0" parTransId="{B5FC4693-B524-456F-B818-DEA9271683E0}" sibTransId="{27D9DF8D-5C27-495A-8A44-927F2AB40802}"/>
    <dgm:cxn modelId="{9ADE0EB3-5C69-4A76-982F-D5F1C2BA9310}" type="presOf" srcId="{9A91C8F3-2DC9-4FB0-A12C-8358248FCD5B}" destId="{F0E7BC2C-222B-47A9-9980-BC8D50EC6A60}" srcOrd="0" destOrd="0" presId="urn:microsoft.com/office/officeart/2005/8/layout/default"/>
    <dgm:cxn modelId="{9C31CABE-BA6D-4D27-BF2B-E2243494DAC8}" srcId="{C9EEBDCB-4F4F-4408-A25E-14E01716CE52}" destId="{9A91C8F3-2DC9-4FB0-A12C-8358248FCD5B}" srcOrd="0" destOrd="0" parTransId="{7EDCDE0A-BD08-422E-8E43-1845A24D6DA0}" sibTransId="{C8D691DA-EF5C-44CF-B910-9674E1335451}"/>
    <dgm:cxn modelId="{3AE259C4-97F8-43BB-A590-A35CCA99D38C}" srcId="{C9EEBDCB-4F4F-4408-A25E-14E01716CE52}" destId="{A5771F27-6478-4E02-8C77-D7777A2AF681}" srcOrd="1" destOrd="0" parTransId="{A899DB1A-DFA9-4428-AA6E-3CE978769E84}" sibTransId="{7E10B9C6-9EAB-47E5-9DA8-DE2EEDC5B59F}"/>
    <dgm:cxn modelId="{DC39EFC7-3308-4A04-9F51-F16A9EE43F11}" srcId="{C9EEBDCB-4F4F-4408-A25E-14E01716CE52}" destId="{8E849251-0BD1-4287-A576-E36BFC09F6A8}" srcOrd="3" destOrd="0" parTransId="{CA25865D-928E-4907-84CD-032AF48FB671}" sibTransId="{A29D483C-1E8B-4618-A0B7-0C7B0DC8DAC7}"/>
    <dgm:cxn modelId="{E48F8CF0-880A-451A-89EA-67782486C2E2}" srcId="{C9EEBDCB-4F4F-4408-A25E-14E01716CE52}" destId="{6E2AF302-87EC-4671-B5E5-0F527884414E}" srcOrd="5" destOrd="0" parTransId="{7E5F6D64-E413-415D-A4CB-723786E4C7AA}" sibTransId="{45CD2BC8-6470-467A-A7FA-19B721CD12BF}"/>
    <dgm:cxn modelId="{9CDFB649-10E7-447E-BD30-6D75B6020206}" type="presOf" srcId="{14DFCA31-3598-40E0-ABDE-FA3974472E8C}" destId="{A36DCF20-F041-47D2-B9EB-CC6F9F5BD4F0}" srcOrd="0" destOrd="0" presId="urn:microsoft.com/office/officeart/2005/8/layout/default"/>
    <dgm:cxn modelId="{8AB0D6D5-4405-4DC1-B53D-D0960B68B180}" type="presParOf" srcId="{5C8D7311-B771-4141-A518-4B845A7377CA}" destId="{F0E7BC2C-222B-47A9-9980-BC8D50EC6A60}" srcOrd="0" destOrd="0" presId="urn:microsoft.com/office/officeart/2005/8/layout/default"/>
    <dgm:cxn modelId="{B48DF8B0-0259-4158-96D4-707648040B31}" type="presParOf" srcId="{5C8D7311-B771-4141-A518-4B845A7377CA}" destId="{2BF99765-F275-40C6-99C0-3EF4490C9788}" srcOrd="1" destOrd="0" presId="urn:microsoft.com/office/officeart/2005/8/layout/default"/>
    <dgm:cxn modelId="{26416EF7-77E9-4140-BA54-18F56A8EB0DC}" type="presParOf" srcId="{5C8D7311-B771-4141-A518-4B845A7377CA}" destId="{780FD27E-0750-4B4E-A29F-0F6919B1FA84}" srcOrd="2" destOrd="0" presId="urn:microsoft.com/office/officeart/2005/8/layout/default"/>
    <dgm:cxn modelId="{CB42119E-913F-4930-B131-8FE91CDDF844}" type="presParOf" srcId="{5C8D7311-B771-4141-A518-4B845A7377CA}" destId="{D22B31F8-6223-4804-8BF3-F2CF7D01DA05}" srcOrd="3" destOrd="0" presId="urn:microsoft.com/office/officeart/2005/8/layout/default"/>
    <dgm:cxn modelId="{1A97FBFF-ED71-415A-A5D0-992CFA2E189E}" type="presParOf" srcId="{5C8D7311-B771-4141-A518-4B845A7377CA}" destId="{A36DCF20-F041-47D2-B9EB-CC6F9F5BD4F0}" srcOrd="4" destOrd="0" presId="urn:microsoft.com/office/officeart/2005/8/layout/default"/>
    <dgm:cxn modelId="{2C3559B1-7045-4E67-88A9-EFFF5FA5A46C}" type="presParOf" srcId="{5C8D7311-B771-4141-A518-4B845A7377CA}" destId="{3743F98B-084B-469A-B7C0-32AEED81C861}" srcOrd="5" destOrd="0" presId="urn:microsoft.com/office/officeart/2005/8/layout/default"/>
    <dgm:cxn modelId="{D849CCE8-6E7C-44FB-89E0-20F036C45546}" type="presParOf" srcId="{5C8D7311-B771-4141-A518-4B845A7377CA}" destId="{24D8D606-9096-447A-B8AE-AE9090DE09C6}" srcOrd="6" destOrd="0" presId="urn:microsoft.com/office/officeart/2005/8/layout/default"/>
    <dgm:cxn modelId="{BF301B65-32D0-40D6-9584-D0072817E36C}" type="presParOf" srcId="{5C8D7311-B771-4141-A518-4B845A7377CA}" destId="{1632037C-51A7-4ABB-9573-57E72569B6AC}" srcOrd="7" destOrd="0" presId="urn:microsoft.com/office/officeart/2005/8/layout/default"/>
    <dgm:cxn modelId="{41AC14D5-B105-48D6-9DA2-2D3479A81A72}" type="presParOf" srcId="{5C8D7311-B771-4141-A518-4B845A7377CA}" destId="{6C8F1906-E2DB-46F3-A8EF-5CB32D35318D}" srcOrd="8" destOrd="0" presId="urn:microsoft.com/office/officeart/2005/8/layout/default"/>
    <dgm:cxn modelId="{668DB2CA-10AB-44FF-A5C6-E1760434DEFA}" type="presParOf" srcId="{5C8D7311-B771-4141-A518-4B845A7377CA}" destId="{870C5BDA-2FE1-4A7F-BE3A-E7CD3FBC6B81}" srcOrd="9" destOrd="0" presId="urn:microsoft.com/office/officeart/2005/8/layout/default"/>
    <dgm:cxn modelId="{DA46AE59-C80E-4E21-BBC8-69A57F5614FA}" type="presParOf" srcId="{5C8D7311-B771-4141-A518-4B845A7377CA}" destId="{6FE1CA49-CBA3-43A6-8F32-96C825809FE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BF1F593-7F1E-426D-92E4-87B8FF4D23B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C"/>
        </a:p>
      </dgm:t>
    </dgm:pt>
    <dgm:pt modelId="{01975A5F-77C5-44D0-BF6D-4333A836FBC5}">
      <dgm:prSet phldrT="[Text]"/>
      <dgm:spPr/>
      <dgm:t>
        <a:bodyPr/>
        <a:lstStyle/>
        <a:p>
          <a:r>
            <a:rPr lang="es-EC" b="1" dirty="0" smtClean="0">
              <a:solidFill>
                <a:schemeClr val="tx1"/>
              </a:solidFill>
              <a:latin typeface="+mj-lt"/>
            </a:rPr>
            <a:t>Controlar Costos y Gastos: </a:t>
          </a:r>
        </a:p>
        <a:p>
          <a:r>
            <a:rPr lang="es-EC" dirty="0" smtClean="0">
              <a:latin typeface="+mj-lt"/>
            </a:rPr>
            <a:t>Sin que esto implique afectar la calidad de su producto o servicio, no se debe gastar de forma innecesario dinero de la empresa. (</a:t>
          </a:r>
          <a:r>
            <a:rPr lang="es-EC" dirty="0" err="1" smtClean="0">
              <a:latin typeface="+mj-lt"/>
            </a:rPr>
            <a:t>outsoursing</a:t>
          </a:r>
          <a:r>
            <a:rPr lang="es-EC" dirty="0" smtClean="0">
              <a:latin typeface="+mj-lt"/>
            </a:rPr>
            <a:t>)</a:t>
          </a:r>
        </a:p>
      </dgm:t>
    </dgm:pt>
    <dgm:pt modelId="{DF1F80EB-96B3-42DB-B123-281D2D203289}" type="parTrans" cxnId="{1946140E-740A-4703-BD30-D60873BA69E1}">
      <dgm:prSet/>
      <dgm:spPr/>
      <dgm:t>
        <a:bodyPr/>
        <a:lstStyle/>
        <a:p>
          <a:endParaRPr lang="es-EC"/>
        </a:p>
      </dgm:t>
    </dgm:pt>
    <dgm:pt modelId="{7F141DFE-019D-47CA-BCCA-AFACF0C36E9E}" type="sibTrans" cxnId="{1946140E-740A-4703-BD30-D60873BA69E1}">
      <dgm:prSet/>
      <dgm:spPr/>
      <dgm:t>
        <a:bodyPr/>
        <a:lstStyle/>
        <a:p>
          <a:endParaRPr lang="es-EC"/>
        </a:p>
      </dgm:t>
    </dgm:pt>
    <dgm:pt modelId="{4880547A-541C-4767-A55E-CD7E93B17FC2}">
      <dgm:prSet phldrT="[Text]"/>
      <dgm:spPr/>
      <dgm:t>
        <a:bodyPr/>
        <a:lstStyle/>
        <a:p>
          <a:r>
            <a:rPr lang="es-EC" dirty="0" smtClean="0">
              <a:latin typeface="+mj-lt"/>
            </a:rPr>
            <a:t>- Fomentar el Empleo Juvenil con programas de pasantías.</a:t>
          </a:r>
        </a:p>
        <a:p>
          <a:r>
            <a:rPr lang="es-EC" dirty="0" smtClean="0">
              <a:latin typeface="+mj-lt"/>
            </a:rPr>
            <a:t>- Controlar niveles de gastos de viaje, estipulando límites de gastos por visitador y por gira.</a:t>
          </a:r>
        </a:p>
        <a:p>
          <a:r>
            <a:rPr lang="es-EC" dirty="0" smtClean="0">
              <a:latin typeface="+mj-lt"/>
            </a:rPr>
            <a:t>- Controlar incentivos con el proveedor si no es un cliente rentable</a:t>
          </a:r>
          <a:endParaRPr lang="es-EC" dirty="0">
            <a:latin typeface="+mj-lt"/>
          </a:endParaRPr>
        </a:p>
      </dgm:t>
    </dgm:pt>
    <dgm:pt modelId="{E4A4381C-C434-4177-87DC-154F6AD43B6D}" type="parTrans" cxnId="{09FDB4E4-3305-4D62-8E9F-F1603D07DAF7}">
      <dgm:prSet/>
      <dgm:spPr/>
      <dgm:t>
        <a:bodyPr/>
        <a:lstStyle/>
        <a:p>
          <a:endParaRPr lang="es-EC"/>
        </a:p>
      </dgm:t>
    </dgm:pt>
    <dgm:pt modelId="{CC7D2D36-8DED-4D68-8870-65F7642E0581}" type="sibTrans" cxnId="{09FDB4E4-3305-4D62-8E9F-F1603D07DAF7}">
      <dgm:prSet/>
      <dgm:spPr/>
      <dgm:t>
        <a:bodyPr/>
        <a:lstStyle/>
        <a:p>
          <a:endParaRPr lang="es-EC"/>
        </a:p>
      </dgm:t>
    </dgm:pt>
    <dgm:pt modelId="{23FE7AE7-7232-43A9-9F93-0F87F9C63051}">
      <dgm:prSet phldrT="[Text]"/>
      <dgm:spPr/>
      <dgm:t>
        <a:bodyPr/>
        <a:lstStyle/>
        <a:p>
          <a:r>
            <a:rPr lang="es-EC" b="1" dirty="0" smtClean="0">
              <a:solidFill>
                <a:schemeClr val="tx1"/>
              </a:solidFill>
              <a:latin typeface="+mj-lt"/>
            </a:rPr>
            <a:t>Proyecciones de Budget y </a:t>
          </a:r>
          <a:r>
            <a:rPr lang="es-EC" b="1" dirty="0" err="1" smtClean="0">
              <a:solidFill>
                <a:schemeClr val="tx1"/>
              </a:solidFill>
              <a:latin typeface="+mj-lt"/>
            </a:rPr>
            <a:t>Forecast</a:t>
          </a:r>
          <a:r>
            <a:rPr lang="es-EC" b="1" dirty="0" smtClean="0">
              <a:solidFill>
                <a:schemeClr val="tx1"/>
              </a:solidFill>
              <a:latin typeface="+mj-lt"/>
            </a:rPr>
            <a:t> </a:t>
          </a:r>
          <a:endParaRPr lang="es-EC" b="1" dirty="0">
            <a:solidFill>
              <a:schemeClr val="tx1"/>
            </a:solidFill>
            <a:latin typeface="+mj-lt"/>
          </a:endParaRPr>
        </a:p>
      </dgm:t>
    </dgm:pt>
    <dgm:pt modelId="{69AC7F6E-42A9-467F-9D08-5F3EE720511C}" type="parTrans" cxnId="{9F240E43-6C13-4EB5-93E1-BE2349FB5507}">
      <dgm:prSet/>
      <dgm:spPr/>
      <dgm:t>
        <a:bodyPr/>
        <a:lstStyle/>
        <a:p>
          <a:endParaRPr lang="es-EC"/>
        </a:p>
      </dgm:t>
    </dgm:pt>
    <dgm:pt modelId="{699E98B4-3A35-4E9D-8326-E5C355A59B9F}" type="sibTrans" cxnId="{9F240E43-6C13-4EB5-93E1-BE2349FB5507}">
      <dgm:prSet/>
      <dgm:spPr/>
      <dgm:t>
        <a:bodyPr/>
        <a:lstStyle/>
        <a:p>
          <a:endParaRPr lang="es-EC"/>
        </a:p>
      </dgm:t>
    </dgm:pt>
    <dgm:pt modelId="{89AAE3F9-91BE-479D-8A40-CFAB1ACFAB27}">
      <dgm:prSet phldrT="[Text]"/>
      <dgm:spPr/>
      <dgm:t>
        <a:bodyPr/>
        <a:lstStyle/>
        <a:p>
          <a:r>
            <a:rPr lang="es-EC" dirty="0" smtClean="0">
              <a:latin typeface="+mj-lt"/>
            </a:rPr>
            <a:t>Establezca una buena planificación de las entradas y salidas de efectivo que proyecta tener incluya una programación del capital de trabajo, cuentas por cobrar, ventas, inventarios, cuentas por pagar, y obligaciones a corto plazo que tiene la empresa</a:t>
          </a:r>
          <a:r>
            <a:rPr lang="es-EC" dirty="0" smtClean="0"/>
            <a:t>.</a:t>
          </a:r>
          <a:endParaRPr lang="es-EC" dirty="0"/>
        </a:p>
      </dgm:t>
    </dgm:pt>
    <dgm:pt modelId="{94572153-D63C-4465-8B13-F3B1E349340E}" type="parTrans" cxnId="{7C9EC535-5C2D-436A-9D5E-A2C70A9289D4}">
      <dgm:prSet/>
      <dgm:spPr/>
      <dgm:t>
        <a:bodyPr/>
        <a:lstStyle/>
        <a:p>
          <a:endParaRPr lang="es-EC"/>
        </a:p>
      </dgm:t>
    </dgm:pt>
    <dgm:pt modelId="{4CD2DBFA-DCB7-4EBB-AB16-BB0E4202A729}" type="sibTrans" cxnId="{7C9EC535-5C2D-436A-9D5E-A2C70A9289D4}">
      <dgm:prSet/>
      <dgm:spPr/>
      <dgm:t>
        <a:bodyPr/>
        <a:lstStyle/>
        <a:p>
          <a:endParaRPr lang="es-EC"/>
        </a:p>
      </dgm:t>
    </dgm:pt>
    <dgm:pt modelId="{7686CE70-4B83-4959-BC04-3130CFC456FB}" type="pres">
      <dgm:prSet presAssocID="{6BF1F593-7F1E-426D-92E4-87B8FF4D23B6}" presName="diagram" presStyleCnt="0">
        <dgm:presLayoutVars>
          <dgm:dir/>
          <dgm:resizeHandles val="exact"/>
        </dgm:presLayoutVars>
      </dgm:prSet>
      <dgm:spPr/>
      <dgm:t>
        <a:bodyPr/>
        <a:lstStyle/>
        <a:p>
          <a:endParaRPr lang="es-EC"/>
        </a:p>
      </dgm:t>
    </dgm:pt>
    <dgm:pt modelId="{20C512B7-A087-4BFD-AC27-7473B253A518}" type="pres">
      <dgm:prSet presAssocID="{01975A5F-77C5-44D0-BF6D-4333A836FBC5}" presName="node" presStyleLbl="node1" presStyleIdx="0" presStyleCnt="4" custLinFactNeighborX="-1287" custLinFactNeighborY="-2005">
        <dgm:presLayoutVars>
          <dgm:bulletEnabled val="1"/>
        </dgm:presLayoutVars>
      </dgm:prSet>
      <dgm:spPr/>
      <dgm:t>
        <a:bodyPr/>
        <a:lstStyle/>
        <a:p>
          <a:endParaRPr lang="es-EC"/>
        </a:p>
      </dgm:t>
    </dgm:pt>
    <dgm:pt modelId="{929AEF64-C937-46F0-94BA-D957AB541A10}" type="pres">
      <dgm:prSet presAssocID="{7F141DFE-019D-47CA-BCCA-AFACF0C36E9E}" presName="sibTrans" presStyleCnt="0"/>
      <dgm:spPr/>
    </dgm:pt>
    <dgm:pt modelId="{A22ECC0E-41EB-4F07-95EE-DADF8F84E28A}" type="pres">
      <dgm:prSet presAssocID="{4880547A-541C-4767-A55E-CD7E93B17FC2}" presName="node" presStyleLbl="node1" presStyleIdx="1" presStyleCnt="4">
        <dgm:presLayoutVars>
          <dgm:bulletEnabled val="1"/>
        </dgm:presLayoutVars>
      </dgm:prSet>
      <dgm:spPr/>
      <dgm:t>
        <a:bodyPr/>
        <a:lstStyle/>
        <a:p>
          <a:endParaRPr lang="es-EC"/>
        </a:p>
      </dgm:t>
    </dgm:pt>
    <dgm:pt modelId="{2017B3AE-A480-417B-85AD-B2F34585C138}" type="pres">
      <dgm:prSet presAssocID="{CC7D2D36-8DED-4D68-8870-65F7642E0581}" presName="sibTrans" presStyleCnt="0"/>
      <dgm:spPr/>
    </dgm:pt>
    <dgm:pt modelId="{D7914021-FDD7-47AB-824D-F0C1DCDD3486}" type="pres">
      <dgm:prSet presAssocID="{23FE7AE7-7232-43A9-9F93-0F87F9C63051}" presName="node" presStyleLbl="node1" presStyleIdx="2" presStyleCnt="4">
        <dgm:presLayoutVars>
          <dgm:bulletEnabled val="1"/>
        </dgm:presLayoutVars>
      </dgm:prSet>
      <dgm:spPr/>
      <dgm:t>
        <a:bodyPr/>
        <a:lstStyle/>
        <a:p>
          <a:endParaRPr lang="es-EC"/>
        </a:p>
      </dgm:t>
    </dgm:pt>
    <dgm:pt modelId="{73929A03-0CF5-4E5E-97F1-A9BC813BFA83}" type="pres">
      <dgm:prSet presAssocID="{699E98B4-3A35-4E9D-8326-E5C355A59B9F}" presName="sibTrans" presStyleCnt="0"/>
      <dgm:spPr/>
    </dgm:pt>
    <dgm:pt modelId="{64AC3FE2-877A-45CF-B27C-3569CC0E14EC}" type="pres">
      <dgm:prSet presAssocID="{89AAE3F9-91BE-479D-8A40-CFAB1ACFAB27}" presName="node" presStyleLbl="node1" presStyleIdx="3" presStyleCnt="4">
        <dgm:presLayoutVars>
          <dgm:bulletEnabled val="1"/>
        </dgm:presLayoutVars>
      </dgm:prSet>
      <dgm:spPr/>
      <dgm:t>
        <a:bodyPr/>
        <a:lstStyle/>
        <a:p>
          <a:endParaRPr lang="es-EC"/>
        </a:p>
      </dgm:t>
    </dgm:pt>
  </dgm:ptLst>
  <dgm:cxnLst>
    <dgm:cxn modelId="{31734C7F-B719-4FFB-9344-BD1E91475BD1}" type="presOf" srcId="{01975A5F-77C5-44D0-BF6D-4333A836FBC5}" destId="{20C512B7-A087-4BFD-AC27-7473B253A518}" srcOrd="0" destOrd="0" presId="urn:microsoft.com/office/officeart/2005/8/layout/default"/>
    <dgm:cxn modelId="{34C709A0-2DB5-45DC-A4B0-BFBB812F461D}" type="presOf" srcId="{4880547A-541C-4767-A55E-CD7E93B17FC2}" destId="{A22ECC0E-41EB-4F07-95EE-DADF8F84E28A}" srcOrd="0" destOrd="0" presId="urn:microsoft.com/office/officeart/2005/8/layout/default"/>
    <dgm:cxn modelId="{1946140E-740A-4703-BD30-D60873BA69E1}" srcId="{6BF1F593-7F1E-426D-92E4-87B8FF4D23B6}" destId="{01975A5F-77C5-44D0-BF6D-4333A836FBC5}" srcOrd="0" destOrd="0" parTransId="{DF1F80EB-96B3-42DB-B123-281D2D203289}" sibTransId="{7F141DFE-019D-47CA-BCCA-AFACF0C36E9E}"/>
    <dgm:cxn modelId="{D8F68AB0-751F-4415-ADBF-EC1D25085FC8}" type="presOf" srcId="{89AAE3F9-91BE-479D-8A40-CFAB1ACFAB27}" destId="{64AC3FE2-877A-45CF-B27C-3569CC0E14EC}" srcOrd="0" destOrd="0" presId="urn:microsoft.com/office/officeart/2005/8/layout/default"/>
    <dgm:cxn modelId="{0FFF6155-11DF-4C3C-9D37-3F82E624CEDB}" type="presOf" srcId="{6BF1F593-7F1E-426D-92E4-87B8FF4D23B6}" destId="{7686CE70-4B83-4959-BC04-3130CFC456FB}" srcOrd="0" destOrd="0" presId="urn:microsoft.com/office/officeart/2005/8/layout/default"/>
    <dgm:cxn modelId="{9F240E43-6C13-4EB5-93E1-BE2349FB5507}" srcId="{6BF1F593-7F1E-426D-92E4-87B8FF4D23B6}" destId="{23FE7AE7-7232-43A9-9F93-0F87F9C63051}" srcOrd="2" destOrd="0" parTransId="{69AC7F6E-42A9-467F-9D08-5F3EE720511C}" sibTransId="{699E98B4-3A35-4E9D-8326-E5C355A59B9F}"/>
    <dgm:cxn modelId="{7C9EC535-5C2D-436A-9D5E-A2C70A9289D4}" srcId="{6BF1F593-7F1E-426D-92E4-87B8FF4D23B6}" destId="{89AAE3F9-91BE-479D-8A40-CFAB1ACFAB27}" srcOrd="3" destOrd="0" parTransId="{94572153-D63C-4465-8B13-F3B1E349340E}" sibTransId="{4CD2DBFA-DCB7-4EBB-AB16-BB0E4202A729}"/>
    <dgm:cxn modelId="{09FDB4E4-3305-4D62-8E9F-F1603D07DAF7}" srcId="{6BF1F593-7F1E-426D-92E4-87B8FF4D23B6}" destId="{4880547A-541C-4767-A55E-CD7E93B17FC2}" srcOrd="1" destOrd="0" parTransId="{E4A4381C-C434-4177-87DC-154F6AD43B6D}" sibTransId="{CC7D2D36-8DED-4D68-8870-65F7642E0581}"/>
    <dgm:cxn modelId="{7C4F034F-41BE-4DFB-BF27-F74390C29271}" type="presOf" srcId="{23FE7AE7-7232-43A9-9F93-0F87F9C63051}" destId="{D7914021-FDD7-47AB-824D-F0C1DCDD3486}" srcOrd="0" destOrd="0" presId="urn:microsoft.com/office/officeart/2005/8/layout/default"/>
    <dgm:cxn modelId="{29ACD059-A953-417E-8B84-298A3A66DD83}" type="presParOf" srcId="{7686CE70-4B83-4959-BC04-3130CFC456FB}" destId="{20C512B7-A087-4BFD-AC27-7473B253A518}" srcOrd="0" destOrd="0" presId="urn:microsoft.com/office/officeart/2005/8/layout/default"/>
    <dgm:cxn modelId="{A4B4BE9B-8DC5-4DDE-BEF0-E969E1D8A672}" type="presParOf" srcId="{7686CE70-4B83-4959-BC04-3130CFC456FB}" destId="{929AEF64-C937-46F0-94BA-D957AB541A10}" srcOrd="1" destOrd="0" presId="urn:microsoft.com/office/officeart/2005/8/layout/default"/>
    <dgm:cxn modelId="{8BC4B147-62A3-4E95-B381-D2D82E0D0ABB}" type="presParOf" srcId="{7686CE70-4B83-4959-BC04-3130CFC456FB}" destId="{A22ECC0E-41EB-4F07-95EE-DADF8F84E28A}" srcOrd="2" destOrd="0" presId="urn:microsoft.com/office/officeart/2005/8/layout/default"/>
    <dgm:cxn modelId="{D9A83068-EAC6-449B-ABC0-0EEFBBA512DA}" type="presParOf" srcId="{7686CE70-4B83-4959-BC04-3130CFC456FB}" destId="{2017B3AE-A480-417B-85AD-B2F34585C138}" srcOrd="3" destOrd="0" presId="urn:microsoft.com/office/officeart/2005/8/layout/default"/>
    <dgm:cxn modelId="{BAC74074-32CC-4A6D-A1AD-333F678C0D6B}" type="presParOf" srcId="{7686CE70-4B83-4959-BC04-3130CFC456FB}" destId="{D7914021-FDD7-47AB-824D-F0C1DCDD3486}" srcOrd="4" destOrd="0" presId="urn:microsoft.com/office/officeart/2005/8/layout/default"/>
    <dgm:cxn modelId="{5E20E464-DEDE-4382-B59D-D0D6D00D6A43}" type="presParOf" srcId="{7686CE70-4B83-4959-BC04-3130CFC456FB}" destId="{73929A03-0CF5-4E5E-97F1-A9BC813BFA83}" srcOrd="5" destOrd="0" presId="urn:microsoft.com/office/officeart/2005/8/layout/default"/>
    <dgm:cxn modelId="{5A6580A8-C562-401A-A5A0-D4892E216CB8}" type="presParOf" srcId="{7686CE70-4B83-4959-BC04-3130CFC456FB}" destId="{64AC3FE2-877A-45CF-B27C-3569CC0E14E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A769F1-C233-482A-8A8A-436FCF30592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382BB1D4-DC91-4B4B-856E-6E1C112D86B5}">
      <dgm:prSet phldrT="[Text]"/>
      <dgm:spPr/>
      <dgm:t>
        <a:bodyPr/>
        <a:lstStyle/>
        <a:p>
          <a:r>
            <a:rPr lang="es-EC" b="1" dirty="0" smtClean="0">
              <a:solidFill>
                <a:schemeClr val="tx1"/>
              </a:solidFill>
              <a:latin typeface="+mj-lt"/>
            </a:rPr>
            <a:t>Identificar a los clientes pocos rentables: </a:t>
          </a:r>
        </a:p>
        <a:p>
          <a:r>
            <a:rPr lang="es-EC" dirty="0" smtClean="0">
              <a:latin typeface="+mj-lt"/>
            </a:rPr>
            <a:t>Realizar un estudio de la rentabilidad de todos los clientes, siempre aparecerán sorpresas, al que consideramos nuestro cliente estrella no es rentable</a:t>
          </a:r>
          <a:endParaRPr lang="es-EC" dirty="0">
            <a:latin typeface="+mj-lt"/>
          </a:endParaRPr>
        </a:p>
      </dgm:t>
    </dgm:pt>
    <dgm:pt modelId="{737E2055-C7F4-4C79-BB58-8B3A53C52D05}" type="parTrans" cxnId="{06C4FF93-F73D-460A-840B-B2CDFE83AEB1}">
      <dgm:prSet/>
      <dgm:spPr/>
      <dgm:t>
        <a:bodyPr/>
        <a:lstStyle/>
        <a:p>
          <a:endParaRPr lang="es-EC"/>
        </a:p>
      </dgm:t>
    </dgm:pt>
    <dgm:pt modelId="{420A95DF-1857-4048-8706-4C2474C08D94}" type="sibTrans" cxnId="{06C4FF93-F73D-460A-840B-B2CDFE83AEB1}">
      <dgm:prSet/>
      <dgm:spPr/>
      <dgm:t>
        <a:bodyPr/>
        <a:lstStyle/>
        <a:p>
          <a:endParaRPr lang="es-EC"/>
        </a:p>
      </dgm:t>
    </dgm:pt>
    <dgm:pt modelId="{B6FAEDB8-ADCA-45D2-990D-1488F63516F5}">
      <dgm:prSet phldrT="[Text]"/>
      <dgm:spPr/>
      <dgm:t>
        <a:bodyPr/>
        <a:lstStyle/>
        <a:p>
          <a:r>
            <a:rPr lang="es-EC" b="1" dirty="0" smtClean="0">
              <a:solidFill>
                <a:schemeClr val="tx1"/>
              </a:solidFill>
              <a:latin typeface="+mj-lt"/>
            </a:rPr>
            <a:t>Gestión de proveedores:</a:t>
          </a:r>
        </a:p>
        <a:p>
          <a:r>
            <a:rPr lang="es-EC" dirty="0" smtClean="0">
              <a:latin typeface="+mj-lt"/>
            </a:rPr>
            <a:t>Se debe establecer mejores negociaciones con los proveedores de medicamentos, ya que al haber varios ofertantes en el país se puede establecer mejores precios de adquisición en determinados productos o materias primas.</a:t>
          </a:r>
          <a:endParaRPr lang="es-EC" dirty="0">
            <a:latin typeface="+mj-lt"/>
          </a:endParaRPr>
        </a:p>
      </dgm:t>
    </dgm:pt>
    <dgm:pt modelId="{896F382F-1C03-4398-98D8-8AEA188D850C}" type="parTrans" cxnId="{35D3CC38-EAFE-4188-9965-2096D1D3EC7E}">
      <dgm:prSet/>
      <dgm:spPr/>
      <dgm:t>
        <a:bodyPr/>
        <a:lstStyle/>
        <a:p>
          <a:endParaRPr lang="es-EC"/>
        </a:p>
      </dgm:t>
    </dgm:pt>
    <dgm:pt modelId="{C21B19F4-AD8A-4AD6-97FF-6713B12C95B9}" type="sibTrans" cxnId="{35D3CC38-EAFE-4188-9965-2096D1D3EC7E}">
      <dgm:prSet/>
      <dgm:spPr/>
      <dgm:t>
        <a:bodyPr/>
        <a:lstStyle/>
        <a:p>
          <a:endParaRPr lang="es-EC"/>
        </a:p>
      </dgm:t>
    </dgm:pt>
    <dgm:pt modelId="{AA284BA0-BBD5-411E-8075-458323848313}" type="pres">
      <dgm:prSet presAssocID="{CEA769F1-C233-482A-8A8A-436FCF305923}" presName="diagram" presStyleCnt="0">
        <dgm:presLayoutVars>
          <dgm:dir/>
          <dgm:resizeHandles val="exact"/>
        </dgm:presLayoutVars>
      </dgm:prSet>
      <dgm:spPr/>
      <dgm:t>
        <a:bodyPr/>
        <a:lstStyle/>
        <a:p>
          <a:endParaRPr lang="es-EC"/>
        </a:p>
      </dgm:t>
    </dgm:pt>
    <dgm:pt modelId="{06DEC639-8FF3-4EAF-98A8-BE1A6E284BC7}" type="pres">
      <dgm:prSet presAssocID="{382BB1D4-DC91-4B4B-856E-6E1C112D86B5}" presName="node" presStyleLbl="node1" presStyleIdx="0" presStyleCnt="2">
        <dgm:presLayoutVars>
          <dgm:bulletEnabled val="1"/>
        </dgm:presLayoutVars>
      </dgm:prSet>
      <dgm:spPr/>
      <dgm:t>
        <a:bodyPr/>
        <a:lstStyle/>
        <a:p>
          <a:endParaRPr lang="es-EC"/>
        </a:p>
      </dgm:t>
    </dgm:pt>
    <dgm:pt modelId="{0772645F-6F71-4ABA-86E8-ADED144FCBF0}" type="pres">
      <dgm:prSet presAssocID="{420A95DF-1857-4048-8706-4C2474C08D94}" presName="sibTrans" presStyleCnt="0"/>
      <dgm:spPr/>
    </dgm:pt>
    <dgm:pt modelId="{C435DD0E-667F-4BCA-8736-9BA6EC576207}" type="pres">
      <dgm:prSet presAssocID="{B6FAEDB8-ADCA-45D2-990D-1488F63516F5}" presName="node" presStyleLbl="node1" presStyleIdx="1" presStyleCnt="2" custLinFactNeighborX="749" custLinFactNeighborY="-23">
        <dgm:presLayoutVars>
          <dgm:bulletEnabled val="1"/>
        </dgm:presLayoutVars>
      </dgm:prSet>
      <dgm:spPr/>
      <dgm:t>
        <a:bodyPr/>
        <a:lstStyle/>
        <a:p>
          <a:endParaRPr lang="es-EC"/>
        </a:p>
      </dgm:t>
    </dgm:pt>
  </dgm:ptLst>
  <dgm:cxnLst>
    <dgm:cxn modelId="{5A5B3266-1FEB-4E66-842E-F2FF9B249646}" type="presOf" srcId="{382BB1D4-DC91-4B4B-856E-6E1C112D86B5}" destId="{06DEC639-8FF3-4EAF-98A8-BE1A6E284BC7}" srcOrd="0" destOrd="0" presId="urn:microsoft.com/office/officeart/2005/8/layout/default"/>
    <dgm:cxn modelId="{52D3AD03-05C9-4C88-91E1-6708459ADC8F}" type="presOf" srcId="{B6FAEDB8-ADCA-45D2-990D-1488F63516F5}" destId="{C435DD0E-667F-4BCA-8736-9BA6EC576207}" srcOrd="0" destOrd="0" presId="urn:microsoft.com/office/officeart/2005/8/layout/default"/>
    <dgm:cxn modelId="{08819302-C763-43B3-B7B8-933E84EA58C1}" type="presOf" srcId="{CEA769F1-C233-482A-8A8A-436FCF305923}" destId="{AA284BA0-BBD5-411E-8075-458323848313}" srcOrd="0" destOrd="0" presId="urn:microsoft.com/office/officeart/2005/8/layout/default"/>
    <dgm:cxn modelId="{35D3CC38-EAFE-4188-9965-2096D1D3EC7E}" srcId="{CEA769F1-C233-482A-8A8A-436FCF305923}" destId="{B6FAEDB8-ADCA-45D2-990D-1488F63516F5}" srcOrd="1" destOrd="0" parTransId="{896F382F-1C03-4398-98D8-8AEA188D850C}" sibTransId="{C21B19F4-AD8A-4AD6-97FF-6713B12C95B9}"/>
    <dgm:cxn modelId="{06C4FF93-F73D-460A-840B-B2CDFE83AEB1}" srcId="{CEA769F1-C233-482A-8A8A-436FCF305923}" destId="{382BB1D4-DC91-4B4B-856E-6E1C112D86B5}" srcOrd="0" destOrd="0" parTransId="{737E2055-C7F4-4C79-BB58-8B3A53C52D05}" sibTransId="{420A95DF-1857-4048-8706-4C2474C08D94}"/>
    <dgm:cxn modelId="{9896A0AB-9D5F-4628-B6B7-2AE301202183}" type="presParOf" srcId="{AA284BA0-BBD5-411E-8075-458323848313}" destId="{06DEC639-8FF3-4EAF-98A8-BE1A6E284BC7}" srcOrd="0" destOrd="0" presId="urn:microsoft.com/office/officeart/2005/8/layout/default"/>
    <dgm:cxn modelId="{4308F546-800D-49CA-9088-762C67574FEF}" type="presParOf" srcId="{AA284BA0-BBD5-411E-8075-458323848313}" destId="{0772645F-6F71-4ABA-86E8-ADED144FCBF0}" srcOrd="1" destOrd="0" presId="urn:microsoft.com/office/officeart/2005/8/layout/default"/>
    <dgm:cxn modelId="{DFD1E7E9-2EA9-49AC-B7DE-2970CC8707F1}" type="presParOf" srcId="{AA284BA0-BBD5-411E-8075-458323848313}" destId="{C435DD0E-667F-4BCA-8736-9BA6EC57620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462F4E-7DF0-4853-A40F-159FA18BBB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7B932EFB-96B5-41F6-BFBA-F1CE24DF3FA6}">
      <dgm:prSet phldrT="[Text]" custT="1"/>
      <dgm:spPr/>
      <dgm:t>
        <a:bodyPr/>
        <a:lstStyle/>
        <a:p>
          <a:r>
            <a:rPr lang="es-EC" sz="1200" b="0" dirty="0" smtClean="0">
              <a:solidFill>
                <a:schemeClr val="tx1"/>
              </a:solidFill>
            </a:rPr>
            <a:t>Incrementar el consumo entre sus clientes actuales:</a:t>
          </a:r>
        </a:p>
        <a:p>
          <a:r>
            <a:rPr lang="es-EC" sz="1200" b="0" dirty="0" smtClean="0"/>
            <a:t>Fidelización y el incentivo a las distribuidoras.</a:t>
          </a:r>
          <a:endParaRPr lang="es-EC" sz="1200" b="0" dirty="0"/>
        </a:p>
      </dgm:t>
    </dgm:pt>
    <dgm:pt modelId="{CD3478BC-8B5E-498C-B14F-7B4979D52752}" type="parTrans" cxnId="{025BA00E-8FD1-434B-907E-1FEB3240B2AF}">
      <dgm:prSet/>
      <dgm:spPr/>
      <dgm:t>
        <a:bodyPr/>
        <a:lstStyle/>
        <a:p>
          <a:endParaRPr lang="es-EC"/>
        </a:p>
      </dgm:t>
    </dgm:pt>
    <dgm:pt modelId="{35847CB7-952F-4C29-8D11-7BDEA23CE057}" type="sibTrans" cxnId="{025BA00E-8FD1-434B-907E-1FEB3240B2AF}">
      <dgm:prSet/>
      <dgm:spPr/>
      <dgm:t>
        <a:bodyPr/>
        <a:lstStyle/>
        <a:p>
          <a:endParaRPr lang="es-EC"/>
        </a:p>
      </dgm:t>
    </dgm:pt>
    <dgm:pt modelId="{573D2DF7-6D36-469B-BA54-B2E9DE665143}">
      <dgm:prSet custT="1"/>
      <dgm:spPr/>
      <dgm:t>
        <a:bodyPr/>
        <a:lstStyle/>
        <a:p>
          <a:r>
            <a:rPr lang="es-EC" sz="1200" b="0" dirty="0" smtClean="0">
              <a:solidFill>
                <a:schemeClr val="tx1"/>
              </a:solidFill>
            </a:rPr>
            <a:t>Invertir en infraestructura e Investigación y Desarrollo:</a:t>
          </a:r>
        </a:p>
        <a:p>
          <a:r>
            <a:rPr lang="es-EC" sz="1200" dirty="0" smtClean="0"/>
            <a:t>5% y 10% del total de la Utilidad</a:t>
          </a:r>
          <a:endParaRPr lang="es-EC" sz="1200" b="0" dirty="0">
            <a:solidFill>
              <a:schemeClr val="tx1"/>
            </a:solidFill>
          </a:endParaRPr>
        </a:p>
      </dgm:t>
    </dgm:pt>
    <dgm:pt modelId="{50A05CBB-2AD6-44E1-A535-553650853890}" type="parTrans" cxnId="{34E45A8B-9D53-4F2C-A759-4DBDD245509D}">
      <dgm:prSet/>
      <dgm:spPr/>
      <dgm:t>
        <a:bodyPr/>
        <a:lstStyle/>
        <a:p>
          <a:endParaRPr lang="es-EC"/>
        </a:p>
      </dgm:t>
    </dgm:pt>
    <dgm:pt modelId="{14C82A77-09DD-4799-B104-3F2C97032BB3}" type="sibTrans" cxnId="{34E45A8B-9D53-4F2C-A759-4DBDD245509D}">
      <dgm:prSet/>
      <dgm:spPr/>
      <dgm:t>
        <a:bodyPr/>
        <a:lstStyle/>
        <a:p>
          <a:endParaRPr lang="es-EC"/>
        </a:p>
      </dgm:t>
    </dgm:pt>
    <dgm:pt modelId="{DA24FBDE-CF4C-422B-A22A-F202E41D328D}" type="pres">
      <dgm:prSet presAssocID="{9B462F4E-7DF0-4853-A40F-159FA18BBBF9}" presName="diagram" presStyleCnt="0">
        <dgm:presLayoutVars>
          <dgm:dir/>
          <dgm:resizeHandles val="exact"/>
        </dgm:presLayoutVars>
      </dgm:prSet>
      <dgm:spPr/>
      <dgm:t>
        <a:bodyPr/>
        <a:lstStyle/>
        <a:p>
          <a:endParaRPr lang="es-EC"/>
        </a:p>
      </dgm:t>
    </dgm:pt>
    <dgm:pt modelId="{4DE662BD-DBFD-49B9-B584-9C881B536A97}" type="pres">
      <dgm:prSet presAssocID="{7B932EFB-96B5-41F6-BFBA-F1CE24DF3FA6}" presName="node" presStyleLbl="node1" presStyleIdx="0" presStyleCnt="2" custLinFactNeighborX="-26704" custLinFactNeighborY="-2838">
        <dgm:presLayoutVars>
          <dgm:bulletEnabled val="1"/>
        </dgm:presLayoutVars>
      </dgm:prSet>
      <dgm:spPr/>
      <dgm:t>
        <a:bodyPr/>
        <a:lstStyle/>
        <a:p>
          <a:endParaRPr lang="es-EC"/>
        </a:p>
      </dgm:t>
    </dgm:pt>
    <dgm:pt modelId="{9F654062-A8F7-4456-9688-335BADE6B715}" type="pres">
      <dgm:prSet presAssocID="{35847CB7-952F-4C29-8D11-7BDEA23CE057}" presName="sibTrans" presStyleCnt="0"/>
      <dgm:spPr/>
    </dgm:pt>
    <dgm:pt modelId="{54073B34-88D9-49CC-8226-CC2E45C6244F}" type="pres">
      <dgm:prSet presAssocID="{573D2DF7-6D36-469B-BA54-B2E9DE665143}" presName="node" presStyleLbl="node1" presStyleIdx="1" presStyleCnt="2" custLinFactNeighborX="31154" custLinFactNeighborY="-994">
        <dgm:presLayoutVars>
          <dgm:bulletEnabled val="1"/>
        </dgm:presLayoutVars>
      </dgm:prSet>
      <dgm:spPr/>
      <dgm:t>
        <a:bodyPr/>
        <a:lstStyle/>
        <a:p>
          <a:endParaRPr lang="es-EC"/>
        </a:p>
      </dgm:t>
    </dgm:pt>
  </dgm:ptLst>
  <dgm:cxnLst>
    <dgm:cxn modelId="{EF048A71-BFCB-4F73-8DCE-34E4CC6EE4FB}" type="presOf" srcId="{7B932EFB-96B5-41F6-BFBA-F1CE24DF3FA6}" destId="{4DE662BD-DBFD-49B9-B584-9C881B536A97}" srcOrd="0" destOrd="0" presId="urn:microsoft.com/office/officeart/2005/8/layout/default"/>
    <dgm:cxn modelId="{5D0B9EBB-AAA5-4941-9B42-05749C8ED724}" type="presOf" srcId="{573D2DF7-6D36-469B-BA54-B2E9DE665143}" destId="{54073B34-88D9-49CC-8226-CC2E45C6244F}" srcOrd="0" destOrd="0" presId="urn:microsoft.com/office/officeart/2005/8/layout/default"/>
    <dgm:cxn modelId="{EED499FF-42F1-4BC5-8717-BA5AB5F27016}" type="presOf" srcId="{9B462F4E-7DF0-4853-A40F-159FA18BBBF9}" destId="{DA24FBDE-CF4C-422B-A22A-F202E41D328D}" srcOrd="0" destOrd="0" presId="urn:microsoft.com/office/officeart/2005/8/layout/default"/>
    <dgm:cxn modelId="{025BA00E-8FD1-434B-907E-1FEB3240B2AF}" srcId="{9B462F4E-7DF0-4853-A40F-159FA18BBBF9}" destId="{7B932EFB-96B5-41F6-BFBA-F1CE24DF3FA6}" srcOrd="0" destOrd="0" parTransId="{CD3478BC-8B5E-498C-B14F-7B4979D52752}" sibTransId="{35847CB7-952F-4C29-8D11-7BDEA23CE057}"/>
    <dgm:cxn modelId="{34E45A8B-9D53-4F2C-A759-4DBDD245509D}" srcId="{9B462F4E-7DF0-4853-A40F-159FA18BBBF9}" destId="{573D2DF7-6D36-469B-BA54-B2E9DE665143}" srcOrd="1" destOrd="0" parTransId="{50A05CBB-2AD6-44E1-A535-553650853890}" sibTransId="{14C82A77-09DD-4799-B104-3F2C97032BB3}"/>
    <dgm:cxn modelId="{4351E824-5F17-42E5-A8E7-34DF065F4F0E}" type="presParOf" srcId="{DA24FBDE-CF4C-422B-A22A-F202E41D328D}" destId="{4DE662BD-DBFD-49B9-B584-9C881B536A97}" srcOrd="0" destOrd="0" presId="urn:microsoft.com/office/officeart/2005/8/layout/default"/>
    <dgm:cxn modelId="{82BE461B-EA1C-48AD-914C-A291932E75B9}" type="presParOf" srcId="{DA24FBDE-CF4C-422B-A22A-F202E41D328D}" destId="{9F654062-A8F7-4456-9688-335BADE6B715}" srcOrd="1" destOrd="0" presId="urn:microsoft.com/office/officeart/2005/8/layout/default"/>
    <dgm:cxn modelId="{5DB14754-219B-4975-AF82-4BDF7C02E0F0}" type="presParOf" srcId="{DA24FBDE-CF4C-422B-A22A-F202E41D328D}" destId="{54073B34-88D9-49CC-8226-CC2E45C6244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EDBEEE-2545-4316-95AF-D70983CAF6D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C"/>
        </a:p>
      </dgm:t>
    </dgm:pt>
    <dgm:pt modelId="{58487983-8BFA-4D36-B5EE-8979C73ECC0B}">
      <dgm:prSet phldrT="[Text]" custT="1"/>
      <dgm:spPr/>
      <dgm:t>
        <a:bodyPr/>
        <a:lstStyle/>
        <a:p>
          <a:r>
            <a:rPr lang="es-EC" sz="1050" dirty="0" smtClean="0"/>
            <a:t>Se realizó el análisis situacional de las empresas farmacéuticas nacionales en los aspectos económico, político, social y financiero con el objetivo de obtener un diagnostico que permita plantear estrategias competitivas y aumentar la rentabilidad, participación de mercado en la industria farmacéutica nacional.</a:t>
          </a:r>
          <a:endParaRPr lang="es-EC" sz="1050" dirty="0"/>
        </a:p>
      </dgm:t>
    </dgm:pt>
    <dgm:pt modelId="{381251B5-1813-4469-B5D4-01C891048F8A}" type="parTrans" cxnId="{58BC0101-9157-4C87-8B4B-0B17EA1A341B}">
      <dgm:prSet/>
      <dgm:spPr/>
      <dgm:t>
        <a:bodyPr/>
        <a:lstStyle/>
        <a:p>
          <a:endParaRPr lang="es-EC"/>
        </a:p>
      </dgm:t>
    </dgm:pt>
    <dgm:pt modelId="{324A9D93-26A9-4435-B598-5023784F5052}" type="sibTrans" cxnId="{58BC0101-9157-4C87-8B4B-0B17EA1A341B}">
      <dgm:prSet/>
      <dgm:spPr/>
      <dgm:t>
        <a:bodyPr/>
        <a:lstStyle/>
        <a:p>
          <a:endParaRPr lang="es-EC"/>
        </a:p>
      </dgm:t>
    </dgm:pt>
    <dgm:pt modelId="{7C8728DF-3F25-4A00-9A5B-71E4891F0BBA}">
      <dgm:prSet phldrT="[Text]" custT="1"/>
      <dgm:spPr/>
      <dgm:t>
        <a:bodyPr/>
        <a:lstStyle/>
        <a:p>
          <a:r>
            <a:rPr lang="es-EC" sz="1050" dirty="0" smtClean="0"/>
            <a:t>Se determinó que las políticas públicas que están relacionadas con la fijación de precios techos inciden en la rentabilidad de las empresas farmacéuticas nacionales.</a:t>
          </a:r>
          <a:endParaRPr lang="es-EC" sz="1050" dirty="0"/>
        </a:p>
      </dgm:t>
    </dgm:pt>
    <dgm:pt modelId="{A56C8A31-3BE6-4ADD-8B89-A139818CC868}" type="parTrans" cxnId="{A1491074-6884-4FA9-A51D-7C2934A60693}">
      <dgm:prSet/>
      <dgm:spPr/>
      <dgm:t>
        <a:bodyPr/>
        <a:lstStyle/>
        <a:p>
          <a:endParaRPr lang="es-EC"/>
        </a:p>
      </dgm:t>
    </dgm:pt>
    <dgm:pt modelId="{23455681-67CC-4E1E-A3E6-38CAA3232976}" type="sibTrans" cxnId="{A1491074-6884-4FA9-A51D-7C2934A60693}">
      <dgm:prSet/>
      <dgm:spPr/>
      <dgm:t>
        <a:bodyPr/>
        <a:lstStyle/>
        <a:p>
          <a:endParaRPr lang="es-EC"/>
        </a:p>
      </dgm:t>
    </dgm:pt>
    <dgm:pt modelId="{F559C84D-E472-4F72-B801-B1B458FB3B55}">
      <dgm:prSet phldrT="[Text]" custT="1"/>
      <dgm:spPr/>
      <dgm:t>
        <a:bodyPr/>
        <a:lstStyle/>
        <a:p>
          <a:r>
            <a:rPr lang="es-EC" sz="1050" dirty="0" smtClean="0"/>
            <a:t>Se pudo evidenciar que la legislación enfocada a la fijación de precios produce falta de inversión en áreas estratégicas de la industria para poder aumentar la competitividad y su crecimiento.</a:t>
          </a:r>
          <a:endParaRPr lang="es-EC" sz="1050" dirty="0"/>
        </a:p>
      </dgm:t>
    </dgm:pt>
    <dgm:pt modelId="{8D26CDF9-4254-433C-BF64-144926407764}" type="parTrans" cxnId="{3762A27B-E791-4976-A1D7-73753D866D71}">
      <dgm:prSet/>
      <dgm:spPr/>
      <dgm:t>
        <a:bodyPr/>
        <a:lstStyle/>
        <a:p>
          <a:endParaRPr lang="es-EC"/>
        </a:p>
      </dgm:t>
    </dgm:pt>
    <dgm:pt modelId="{8957B73A-4566-45DD-987F-A673CBFD54AA}" type="sibTrans" cxnId="{3762A27B-E791-4976-A1D7-73753D866D71}">
      <dgm:prSet/>
      <dgm:spPr/>
      <dgm:t>
        <a:bodyPr/>
        <a:lstStyle/>
        <a:p>
          <a:endParaRPr lang="es-EC"/>
        </a:p>
      </dgm:t>
    </dgm:pt>
    <dgm:pt modelId="{8D34992F-CC95-4CF0-88B6-9F22742E8893}">
      <dgm:prSet phldrT="[Text]" custT="1"/>
      <dgm:spPr/>
      <dgm:t>
        <a:bodyPr/>
        <a:lstStyle/>
        <a:p>
          <a:r>
            <a:rPr lang="es-EC" sz="1050" dirty="0" smtClean="0"/>
            <a:t>Las empresas farmacéuticas nacionales estarían en capacidad de optar por estrategias relacionadas a competitividad, economía escala, financiamiento mediante bolsa de valores y de liquidez permanente que permitirán reducir costos, aumentar ingresos, liquidez y rentabilidad para un mejor posicionamiento en el mercado.</a:t>
          </a:r>
          <a:endParaRPr lang="es-EC" sz="1050" dirty="0"/>
        </a:p>
      </dgm:t>
    </dgm:pt>
    <dgm:pt modelId="{89DE5609-206D-4C55-BD89-8BC62E27B910}" type="parTrans" cxnId="{07510DD0-0035-43A5-A100-3E5832F9A79D}">
      <dgm:prSet/>
      <dgm:spPr/>
      <dgm:t>
        <a:bodyPr/>
        <a:lstStyle/>
        <a:p>
          <a:endParaRPr lang="es-EC"/>
        </a:p>
      </dgm:t>
    </dgm:pt>
    <dgm:pt modelId="{1BE84BD9-184B-4572-BD42-B02A4B08FCEC}" type="sibTrans" cxnId="{07510DD0-0035-43A5-A100-3E5832F9A79D}">
      <dgm:prSet/>
      <dgm:spPr/>
      <dgm:t>
        <a:bodyPr/>
        <a:lstStyle/>
        <a:p>
          <a:endParaRPr lang="es-EC"/>
        </a:p>
      </dgm:t>
    </dgm:pt>
    <dgm:pt modelId="{05D5E532-4F3F-4962-874F-46ECA74FF57E}">
      <dgm:prSet phldrT="[Text]" custT="1"/>
      <dgm:spPr/>
      <dgm:t>
        <a:bodyPr/>
        <a:lstStyle/>
        <a:p>
          <a:r>
            <a:rPr lang="es-EC" sz="1050" dirty="0" smtClean="0"/>
            <a:t>En función de los resultados obtenidos mediante la aplicación de un instrumento de investigación como es la encuesta, se ratificó la influencia de las políticas de fijación de precios techo, en específico el decreto 400 sobre la rentabilidad y los ingresos de las compañías. Adicionalmente las personas entrevistadas manifestaron las expectativas entorno a la industria farmacéutica nacional misma que han sido favorables, así como también las novedades que han encontrado con respecto a negociaciones que empresas farmacéuticas mantienen con el estado.</a:t>
          </a:r>
          <a:endParaRPr lang="es-EC" sz="1050" dirty="0"/>
        </a:p>
      </dgm:t>
    </dgm:pt>
    <dgm:pt modelId="{A94546E4-7E0E-44DB-B175-F91E2208D95E}" type="parTrans" cxnId="{CCC1E0C6-2036-4FE7-B23E-B584F3367DA7}">
      <dgm:prSet/>
      <dgm:spPr/>
      <dgm:t>
        <a:bodyPr/>
        <a:lstStyle/>
        <a:p>
          <a:endParaRPr lang="es-EC"/>
        </a:p>
      </dgm:t>
    </dgm:pt>
    <dgm:pt modelId="{2BC0919F-2897-42E7-8E81-066C850F5795}" type="sibTrans" cxnId="{CCC1E0C6-2036-4FE7-B23E-B584F3367DA7}">
      <dgm:prSet/>
      <dgm:spPr/>
      <dgm:t>
        <a:bodyPr/>
        <a:lstStyle/>
        <a:p>
          <a:endParaRPr lang="es-EC"/>
        </a:p>
      </dgm:t>
    </dgm:pt>
    <dgm:pt modelId="{D5B05562-4AD4-4FA8-9A1F-65698935BF81}" type="pres">
      <dgm:prSet presAssocID="{D3EDBEEE-2545-4316-95AF-D70983CAF6D3}" presName="linear" presStyleCnt="0">
        <dgm:presLayoutVars>
          <dgm:dir/>
          <dgm:animLvl val="lvl"/>
          <dgm:resizeHandles val="exact"/>
        </dgm:presLayoutVars>
      </dgm:prSet>
      <dgm:spPr/>
      <dgm:t>
        <a:bodyPr/>
        <a:lstStyle/>
        <a:p>
          <a:endParaRPr lang="es-EC"/>
        </a:p>
      </dgm:t>
    </dgm:pt>
    <dgm:pt modelId="{5B7B2CBC-743E-4D0E-85FA-FEE9F6556C9B}" type="pres">
      <dgm:prSet presAssocID="{58487983-8BFA-4D36-B5EE-8979C73ECC0B}" presName="parentLin" presStyleCnt="0"/>
      <dgm:spPr/>
    </dgm:pt>
    <dgm:pt modelId="{CC6D6EB5-1B77-45B4-9810-4E020CAB1466}" type="pres">
      <dgm:prSet presAssocID="{58487983-8BFA-4D36-B5EE-8979C73ECC0B}" presName="parentLeftMargin" presStyleLbl="node1" presStyleIdx="0" presStyleCnt="5"/>
      <dgm:spPr/>
      <dgm:t>
        <a:bodyPr/>
        <a:lstStyle/>
        <a:p>
          <a:endParaRPr lang="es-EC"/>
        </a:p>
      </dgm:t>
    </dgm:pt>
    <dgm:pt modelId="{160CEA22-01EC-4C69-9E70-62BE3117A71B}" type="pres">
      <dgm:prSet presAssocID="{58487983-8BFA-4D36-B5EE-8979C73ECC0B}" presName="parentText" presStyleLbl="node1" presStyleIdx="0" presStyleCnt="5" custScaleX="141037" custScaleY="205347">
        <dgm:presLayoutVars>
          <dgm:chMax val="0"/>
          <dgm:bulletEnabled val="1"/>
        </dgm:presLayoutVars>
      </dgm:prSet>
      <dgm:spPr/>
      <dgm:t>
        <a:bodyPr/>
        <a:lstStyle/>
        <a:p>
          <a:endParaRPr lang="es-EC"/>
        </a:p>
      </dgm:t>
    </dgm:pt>
    <dgm:pt modelId="{BED408A4-78C7-4415-A714-D851085EC3B9}" type="pres">
      <dgm:prSet presAssocID="{58487983-8BFA-4D36-B5EE-8979C73ECC0B}" presName="negativeSpace" presStyleCnt="0"/>
      <dgm:spPr/>
    </dgm:pt>
    <dgm:pt modelId="{74ADFF0C-EF6F-4D1A-9892-985974B9A8BF}" type="pres">
      <dgm:prSet presAssocID="{58487983-8BFA-4D36-B5EE-8979C73ECC0B}" presName="childText" presStyleLbl="conFgAcc1" presStyleIdx="0" presStyleCnt="5">
        <dgm:presLayoutVars>
          <dgm:bulletEnabled val="1"/>
        </dgm:presLayoutVars>
      </dgm:prSet>
      <dgm:spPr/>
    </dgm:pt>
    <dgm:pt modelId="{E1651716-316D-4202-AED5-9473C08FCA2B}" type="pres">
      <dgm:prSet presAssocID="{324A9D93-26A9-4435-B598-5023784F5052}" presName="spaceBetweenRectangles" presStyleCnt="0"/>
      <dgm:spPr/>
    </dgm:pt>
    <dgm:pt modelId="{24BF58E1-821C-4FD4-B00A-C6CFA050D160}" type="pres">
      <dgm:prSet presAssocID="{7C8728DF-3F25-4A00-9A5B-71E4891F0BBA}" presName="parentLin" presStyleCnt="0"/>
      <dgm:spPr/>
    </dgm:pt>
    <dgm:pt modelId="{31BA46B5-9D4C-4B1E-9D01-88C17A6B684B}" type="pres">
      <dgm:prSet presAssocID="{7C8728DF-3F25-4A00-9A5B-71E4891F0BBA}" presName="parentLeftMargin" presStyleLbl="node1" presStyleIdx="0" presStyleCnt="5"/>
      <dgm:spPr/>
      <dgm:t>
        <a:bodyPr/>
        <a:lstStyle/>
        <a:p>
          <a:endParaRPr lang="es-EC"/>
        </a:p>
      </dgm:t>
    </dgm:pt>
    <dgm:pt modelId="{E3584CDC-A287-41DD-B882-869D5C120936}" type="pres">
      <dgm:prSet presAssocID="{7C8728DF-3F25-4A00-9A5B-71E4891F0BBA}" presName="parentText" presStyleLbl="node1" presStyleIdx="1" presStyleCnt="5" custScaleX="141304" custScaleY="205347">
        <dgm:presLayoutVars>
          <dgm:chMax val="0"/>
          <dgm:bulletEnabled val="1"/>
        </dgm:presLayoutVars>
      </dgm:prSet>
      <dgm:spPr/>
      <dgm:t>
        <a:bodyPr/>
        <a:lstStyle/>
        <a:p>
          <a:endParaRPr lang="es-EC"/>
        </a:p>
      </dgm:t>
    </dgm:pt>
    <dgm:pt modelId="{743DA2CA-02B8-40C2-BB95-B1EB89EF2DC7}" type="pres">
      <dgm:prSet presAssocID="{7C8728DF-3F25-4A00-9A5B-71E4891F0BBA}" presName="negativeSpace" presStyleCnt="0"/>
      <dgm:spPr/>
    </dgm:pt>
    <dgm:pt modelId="{DBDDEDE3-BF39-4C22-B03F-05A7D3434CF3}" type="pres">
      <dgm:prSet presAssocID="{7C8728DF-3F25-4A00-9A5B-71E4891F0BBA}" presName="childText" presStyleLbl="conFgAcc1" presStyleIdx="1" presStyleCnt="5">
        <dgm:presLayoutVars>
          <dgm:bulletEnabled val="1"/>
        </dgm:presLayoutVars>
      </dgm:prSet>
      <dgm:spPr/>
    </dgm:pt>
    <dgm:pt modelId="{6E35A8C2-5B51-497D-9DB7-C47EF1A9C1E1}" type="pres">
      <dgm:prSet presAssocID="{23455681-67CC-4E1E-A3E6-38CAA3232976}" presName="spaceBetweenRectangles" presStyleCnt="0"/>
      <dgm:spPr/>
    </dgm:pt>
    <dgm:pt modelId="{7DEF5024-A911-433F-9EEB-D25072F69D9B}" type="pres">
      <dgm:prSet presAssocID="{F559C84D-E472-4F72-B801-B1B458FB3B55}" presName="parentLin" presStyleCnt="0"/>
      <dgm:spPr/>
    </dgm:pt>
    <dgm:pt modelId="{84F053A3-E29E-44A1-8543-2A72A9240BB1}" type="pres">
      <dgm:prSet presAssocID="{F559C84D-E472-4F72-B801-B1B458FB3B55}" presName="parentLeftMargin" presStyleLbl="node1" presStyleIdx="1" presStyleCnt="5"/>
      <dgm:spPr/>
      <dgm:t>
        <a:bodyPr/>
        <a:lstStyle/>
        <a:p>
          <a:endParaRPr lang="es-EC"/>
        </a:p>
      </dgm:t>
    </dgm:pt>
    <dgm:pt modelId="{50CE0563-5981-4490-A7CB-6147C0F942CC}" type="pres">
      <dgm:prSet presAssocID="{F559C84D-E472-4F72-B801-B1B458FB3B55}" presName="parentText" presStyleLbl="node1" presStyleIdx="2" presStyleCnt="5" custScaleX="141037" custScaleY="205347">
        <dgm:presLayoutVars>
          <dgm:chMax val="0"/>
          <dgm:bulletEnabled val="1"/>
        </dgm:presLayoutVars>
      </dgm:prSet>
      <dgm:spPr/>
      <dgm:t>
        <a:bodyPr/>
        <a:lstStyle/>
        <a:p>
          <a:endParaRPr lang="es-EC"/>
        </a:p>
      </dgm:t>
    </dgm:pt>
    <dgm:pt modelId="{39E9CC64-4394-4049-9BA1-8EB3DE98C426}" type="pres">
      <dgm:prSet presAssocID="{F559C84D-E472-4F72-B801-B1B458FB3B55}" presName="negativeSpace" presStyleCnt="0"/>
      <dgm:spPr/>
    </dgm:pt>
    <dgm:pt modelId="{11977A90-3BD8-41BD-835A-5A708879023A}" type="pres">
      <dgm:prSet presAssocID="{F559C84D-E472-4F72-B801-B1B458FB3B55}" presName="childText" presStyleLbl="conFgAcc1" presStyleIdx="2" presStyleCnt="5">
        <dgm:presLayoutVars>
          <dgm:bulletEnabled val="1"/>
        </dgm:presLayoutVars>
      </dgm:prSet>
      <dgm:spPr/>
    </dgm:pt>
    <dgm:pt modelId="{6169B224-B57E-4D98-B4AA-73C656454DF4}" type="pres">
      <dgm:prSet presAssocID="{8957B73A-4566-45DD-987F-A673CBFD54AA}" presName="spaceBetweenRectangles" presStyleCnt="0"/>
      <dgm:spPr/>
    </dgm:pt>
    <dgm:pt modelId="{434317AA-C4F1-40D2-A4CF-E02B7AC43863}" type="pres">
      <dgm:prSet presAssocID="{8D34992F-CC95-4CF0-88B6-9F22742E8893}" presName="parentLin" presStyleCnt="0"/>
      <dgm:spPr/>
    </dgm:pt>
    <dgm:pt modelId="{9948E61E-F726-4175-8290-F8372B8D8095}" type="pres">
      <dgm:prSet presAssocID="{8D34992F-CC95-4CF0-88B6-9F22742E8893}" presName="parentLeftMargin" presStyleLbl="node1" presStyleIdx="2" presStyleCnt="5"/>
      <dgm:spPr/>
      <dgm:t>
        <a:bodyPr/>
        <a:lstStyle/>
        <a:p>
          <a:endParaRPr lang="es-EC"/>
        </a:p>
      </dgm:t>
    </dgm:pt>
    <dgm:pt modelId="{1FCCF010-0F4D-4E07-B1AD-B183BD54C2C8}" type="pres">
      <dgm:prSet presAssocID="{8D34992F-CC95-4CF0-88B6-9F22742E8893}" presName="parentText" presStyleLbl="node1" presStyleIdx="3" presStyleCnt="5" custScaleX="141037" custScaleY="205347">
        <dgm:presLayoutVars>
          <dgm:chMax val="0"/>
          <dgm:bulletEnabled val="1"/>
        </dgm:presLayoutVars>
      </dgm:prSet>
      <dgm:spPr/>
      <dgm:t>
        <a:bodyPr/>
        <a:lstStyle/>
        <a:p>
          <a:endParaRPr lang="es-EC"/>
        </a:p>
      </dgm:t>
    </dgm:pt>
    <dgm:pt modelId="{0D7245BF-469D-4F92-B959-727045ECF4AC}" type="pres">
      <dgm:prSet presAssocID="{8D34992F-CC95-4CF0-88B6-9F22742E8893}" presName="negativeSpace" presStyleCnt="0"/>
      <dgm:spPr/>
    </dgm:pt>
    <dgm:pt modelId="{8632589C-C21B-48A7-B7CE-434EBA4CD869}" type="pres">
      <dgm:prSet presAssocID="{8D34992F-CC95-4CF0-88B6-9F22742E8893}" presName="childText" presStyleLbl="conFgAcc1" presStyleIdx="3" presStyleCnt="5">
        <dgm:presLayoutVars>
          <dgm:bulletEnabled val="1"/>
        </dgm:presLayoutVars>
      </dgm:prSet>
      <dgm:spPr/>
    </dgm:pt>
    <dgm:pt modelId="{641EB088-FBC1-4E62-A651-923AE3F4F83B}" type="pres">
      <dgm:prSet presAssocID="{1BE84BD9-184B-4572-BD42-B02A4B08FCEC}" presName="spaceBetweenRectangles" presStyleCnt="0"/>
      <dgm:spPr/>
    </dgm:pt>
    <dgm:pt modelId="{E6BF413C-1950-4A2B-B874-165E4ADEBD6B}" type="pres">
      <dgm:prSet presAssocID="{05D5E532-4F3F-4962-874F-46ECA74FF57E}" presName="parentLin" presStyleCnt="0"/>
      <dgm:spPr/>
    </dgm:pt>
    <dgm:pt modelId="{9A82DFFB-EB28-491B-812B-16D5E4F8A2F7}" type="pres">
      <dgm:prSet presAssocID="{05D5E532-4F3F-4962-874F-46ECA74FF57E}" presName="parentLeftMargin" presStyleLbl="node1" presStyleIdx="3" presStyleCnt="5"/>
      <dgm:spPr/>
      <dgm:t>
        <a:bodyPr/>
        <a:lstStyle/>
        <a:p>
          <a:endParaRPr lang="es-EC"/>
        </a:p>
      </dgm:t>
    </dgm:pt>
    <dgm:pt modelId="{692BF22E-EB4C-4A90-A9EA-A9115707B6D6}" type="pres">
      <dgm:prSet presAssocID="{05D5E532-4F3F-4962-874F-46ECA74FF57E}" presName="parentText" presStyleLbl="node1" presStyleIdx="4" presStyleCnt="5" custScaleX="132188" custScaleY="205347">
        <dgm:presLayoutVars>
          <dgm:chMax val="0"/>
          <dgm:bulletEnabled val="1"/>
        </dgm:presLayoutVars>
      </dgm:prSet>
      <dgm:spPr/>
      <dgm:t>
        <a:bodyPr/>
        <a:lstStyle/>
        <a:p>
          <a:endParaRPr lang="es-EC"/>
        </a:p>
      </dgm:t>
    </dgm:pt>
    <dgm:pt modelId="{6AEB5CED-46EA-4735-8311-A1F36AE2E31C}" type="pres">
      <dgm:prSet presAssocID="{05D5E532-4F3F-4962-874F-46ECA74FF57E}" presName="negativeSpace" presStyleCnt="0"/>
      <dgm:spPr/>
    </dgm:pt>
    <dgm:pt modelId="{57F4EE6A-4640-4771-B8BC-33A6496C0812}" type="pres">
      <dgm:prSet presAssocID="{05D5E532-4F3F-4962-874F-46ECA74FF57E}" presName="childText" presStyleLbl="conFgAcc1" presStyleIdx="4" presStyleCnt="5">
        <dgm:presLayoutVars>
          <dgm:bulletEnabled val="1"/>
        </dgm:presLayoutVars>
      </dgm:prSet>
      <dgm:spPr/>
    </dgm:pt>
  </dgm:ptLst>
  <dgm:cxnLst>
    <dgm:cxn modelId="{B254A28C-B6B8-484D-97BB-08704F146D40}" type="presOf" srcId="{F559C84D-E472-4F72-B801-B1B458FB3B55}" destId="{84F053A3-E29E-44A1-8543-2A72A9240BB1}" srcOrd="0" destOrd="0" presId="urn:microsoft.com/office/officeart/2005/8/layout/list1"/>
    <dgm:cxn modelId="{D9AD70C0-037A-4C33-845F-87B74DB04D10}" type="presOf" srcId="{D3EDBEEE-2545-4316-95AF-D70983CAF6D3}" destId="{D5B05562-4AD4-4FA8-9A1F-65698935BF81}" srcOrd="0" destOrd="0" presId="urn:microsoft.com/office/officeart/2005/8/layout/list1"/>
    <dgm:cxn modelId="{8B5C0A2F-19E3-4FA1-8049-E5B44FA3FFCE}" type="presOf" srcId="{58487983-8BFA-4D36-B5EE-8979C73ECC0B}" destId="{160CEA22-01EC-4C69-9E70-62BE3117A71B}" srcOrd="1" destOrd="0" presId="urn:microsoft.com/office/officeart/2005/8/layout/list1"/>
    <dgm:cxn modelId="{FD055585-8D99-4C9F-BCE4-F04C896E7423}" type="presOf" srcId="{7C8728DF-3F25-4A00-9A5B-71E4891F0BBA}" destId="{E3584CDC-A287-41DD-B882-869D5C120936}" srcOrd="1" destOrd="0" presId="urn:microsoft.com/office/officeart/2005/8/layout/list1"/>
    <dgm:cxn modelId="{6241BA80-5F02-43BA-87E6-A24562831916}" type="presOf" srcId="{8D34992F-CC95-4CF0-88B6-9F22742E8893}" destId="{1FCCF010-0F4D-4E07-B1AD-B183BD54C2C8}" srcOrd="1" destOrd="0" presId="urn:microsoft.com/office/officeart/2005/8/layout/list1"/>
    <dgm:cxn modelId="{EBBFC65C-7742-48BB-9B11-C51D0FD6E5B2}" type="presOf" srcId="{8D34992F-CC95-4CF0-88B6-9F22742E8893}" destId="{9948E61E-F726-4175-8290-F8372B8D8095}" srcOrd="0" destOrd="0" presId="urn:microsoft.com/office/officeart/2005/8/layout/list1"/>
    <dgm:cxn modelId="{CCC1E0C6-2036-4FE7-B23E-B584F3367DA7}" srcId="{D3EDBEEE-2545-4316-95AF-D70983CAF6D3}" destId="{05D5E532-4F3F-4962-874F-46ECA74FF57E}" srcOrd="4" destOrd="0" parTransId="{A94546E4-7E0E-44DB-B175-F91E2208D95E}" sibTransId="{2BC0919F-2897-42E7-8E81-066C850F5795}"/>
    <dgm:cxn modelId="{1C922D8D-BB8A-4BE0-BAC8-429ABD0A4610}" type="presOf" srcId="{05D5E532-4F3F-4962-874F-46ECA74FF57E}" destId="{9A82DFFB-EB28-491B-812B-16D5E4F8A2F7}" srcOrd="0" destOrd="0" presId="urn:microsoft.com/office/officeart/2005/8/layout/list1"/>
    <dgm:cxn modelId="{2156EF49-5363-402B-8A33-CBFB48F5F8BE}" type="presOf" srcId="{F559C84D-E472-4F72-B801-B1B458FB3B55}" destId="{50CE0563-5981-4490-A7CB-6147C0F942CC}" srcOrd="1" destOrd="0" presId="urn:microsoft.com/office/officeart/2005/8/layout/list1"/>
    <dgm:cxn modelId="{58BC0101-9157-4C87-8B4B-0B17EA1A341B}" srcId="{D3EDBEEE-2545-4316-95AF-D70983CAF6D3}" destId="{58487983-8BFA-4D36-B5EE-8979C73ECC0B}" srcOrd="0" destOrd="0" parTransId="{381251B5-1813-4469-B5D4-01C891048F8A}" sibTransId="{324A9D93-26A9-4435-B598-5023784F5052}"/>
    <dgm:cxn modelId="{E3E046AE-F27D-40A7-8537-1288E0F9935D}" type="presOf" srcId="{58487983-8BFA-4D36-B5EE-8979C73ECC0B}" destId="{CC6D6EB5-1B77-45B4-9810-4E020CAB1466}" srcOrd="0" destOrd="0" presId="urn:microsoft.com/office/officeart/2005/8/layout/list1"/>
    <dgm:cxn modelId="{3762A27B-E791-4976-A1D7-73753D866D71}" srcId="{D3EDBEEE-2545-4316-95AF-D70983CAF6D3}" destId="{F559C84D-E472-4F72-B801-B1B458FB3B55}" srcOrd="2" destOrd="0" parTransId="{8D26CDF9-4254-433C-BF64-144926407764}" sibTransId="{8957B73A-4566-45DD-987F-A673CBFD54AA}"/>
    <dgm:cxn modelId="{81B83414-4D42-4896-95A5-E57B2A8636E9}" type="presOf" srcId="{05D5E532-4F3F-4962-874F-46ECA74FF57E}" destId="{692BF22E-EB4C-4A90-A9EA-A9115707B6D6}" srcOrd="1" destOrd="0" presId="urn:microsoft.com/office/officeart/2005/8/layout/list1"/>
    <dgm:cxn modelId="{A1491074-6884-4FA9-A51D-7C2934A60693}" srcId="{D3EDBEEE-2545-4316-95AF-D70983CAF6D3}" destId="{7C8728DF-3F25-4A00-9A5B-71E4891F0BBA}" srcOrd="1" destOrd="0" parTransId="{A56C8A31-3BE6-4ADD-8B89-A139818CC868}" sibTransId="{23455681-67CC-4E1E-A3E6-38CAA3232976}"/>
    <dgm:cxn modelId="{0494E57B-000D-4D52-B1DD-5A27FCFC0155}" type="presOf" srcId="{7C8728DF-3F25-4A00-9A5B-71E4891F0BBA}" destId="{31BA46B5-9D4C-4B1E-9D01-88C17A6B684B}" srcOrd="0" destOrd="0" presId="urn:microsoft.com/office/officeart/2005/8/layout/list1"/>
    <dgm:cxn modelId="{07510DD0-0035-43A5-A100-3E5832F9A79D}" srcId="{D3EDBEEE-2545-4316-95AF-D70983CAF6D3}" destId="{8D34992F-CC95-4CF0-88B6-9F22742E8893}" srcOrd="3" destOrd="0" parTransId="{89DE5609-206D-4C55-BD89-8BC62E27B910}" sibTransId="{1BE84BD9-184B-4572-BD42-B02A4B08FCEC}"/>
    <dgm:cxn modelId="{36A423C4-23B2-489A-BAB8-8D4CFB704C7F}" type="presParOf" srcId="{D5B05562-4AD4-4FA8-9A1F-65698935BF81}" destId="{5B7B2CBC-743E-4D0E-85FA-FEE9F6556C9B}" srcOrd="0" destOrd="0" presId="urn:microsoft.com/office/officeart/2005/8/layout/list1"/>
    <dgm:cxn modelId="{FD265027-B262-46DC-A6A9-F952DE256DDE}" type="presParOf" srcId="{5B7B2CBC-743E-4D0E-85FA-FEE9F6556C9B}" destId="{CC6D6EB5-1B77-45B4-9810-4E020CAB1466}" srcOrd="0" destOrd="0" presId="urn:microsoft.com/office/officeart/2005/8/layout/list1"/>
    <dgm:cxn modelId="{0075EB77-C4BE-4FB8-941F-80DEB37CE488}" type="presParOf" srcId="{5B7B2CBC-743E-4D0E-85FA-FEE9F6556C9B}" destId="{160CEA22-01EC-4C69-9E70-62BE3117A71B}" srcOrd="1" destOrd="0" presId="urn:microsoft.com/office/officeart/2005/8/layout/list1"/>
    <dgm:cxn modelId="{ABEAB6F3-85F8-4D3F-9D83-3B1C34347171}" type="presParOf" srcId="{D5B05562-4AD4-4FA8-9A1F-65698935BF81}" destId="{BED408A4-78C7-4415-A714-D851085EC3B9}" srcOrd="1" destOrd="0" presId="urn:microsoft.com/office/officeart/2005/8/layout/list1"/>
    <dgm:cxn modelId="{BA6CE0A9-FA69-4FFA-B649-2D81D3D535D9}" type="presParOf" srcId="{D5B05562-4AD4-4FA8-9A1F-65698935BF81}" destId="{74ADFF0C-EF6F-4D1A-9892-985974B9A8BF}" srcOrd="2" destOrd="0" presId="urn:microsoft.com/office/officeart/2005/8/layout/list1"/>
    <dgm:cxn modelId="{BA0B0198-CF93-4819-9349-9CAB69A2CC93}" type="presParOf" srcId="{D5B05562-4AD4-4FA8-9A1F-65698935BF81}" destId="{E1651716-316D-4202-AED5-9473C08FCA2B}" srcOrd="3" destOrd="0" presId="urn:microsoft.com/office/officeart/2005/8/layout/list1"/>
    <dgm:cxn modelId="{13AF6C1F-6AF8-48C0-8C64-2BF8C5A746CB}" type="presParOf" srcId="{D5B05562-4AD4-4FA8-9A1F-65698935BF81}" destId="{24BF58E1-821C-4FD4-B00A-C6CFA050D160}" srcOrd="4" destOrd="0" presId="urn:microsoft.com/office/officeart/2005/8/layout/list1"/>
    <dgm:cxn modelId="{3C227767-6090-4BCB-BA03-7B50C0AEBE07}" type="presParOf" srcId="{24BF58E1-821C-4FD4-B00A-C6CFA050D160}" destId="{31BA46B5-9D4C-4B1E-9D01-88C17A6B684B}" srcOrd="0" destOrd="0" presId="urn:microsoft.com/office/officeart/2005/8/layout/list1"/>
    <dgm:cxn modelId="{965EDA35-8CE4-4194-AB6B-46754118A9FD}" type="presParOf" srcId="{24BF58E1-821C-4FD4-B00A-C6CFA050D160}" destId="{E3584CDC-A287-41DD-B882-869D5C120936}" srcOrd="1" destOrd="0" presId="urn:microsoft.com/office/officeart/2005/8/layout/list1"/>
    <dgm:cxn modelId="{C9CEAF4A-E8AB-4953-B2D8-DA5D6F5572A0}" type="presParOf" srcId="{D5B05562-4AD4-4FA8-9A1F-65698935BF81}" destId="{743DA2CA-02B8-40C2-BB95-B1EB89EF2DC7}" srcOrd="5" destOrd="0" presId="urn:microsoft.com/office/officeart/2005/8/layout/list1"/>
    <dgm:cxn modelId="{B11CE558-54C3-472C-AD6B-9D93B50A83B6}" type="presParOf" srcId="{D5B05562-4AD4-4FA8-9A1F-65698935BF81}" destId="{DBDDEDE3-BF39-4C22-B03F-05A7D3434CF3}" srcOrd="6" destOrd="0" presId="urn:microsoft.com/office/officeart/2005/8/layout/list1"/>
    <dgm:cxn modelId="{0E639B64-67C2-4575-9BD7-45D4C1658E7F}" type="presParOf" srcId="{D5B05562-4AD4-4FA8-9A1F-65698935BF81}" destId="{6E35A8C2-5B51-497D-9DB7-C47EF1A9C1E1}" srcOrd="7" destOrd="0" presId="urn:microsoft.com/office/officeart/2005/8/layout/list1"/>
    <dgm:cxn modelId="{36527286-C0E4-4A44-A32E-A0C4C2BD04B3}" type="presParOf" srcId="{D5B05562-4AD4-4FA8-9A1F-65698935BF81}" destId="{7DEF5024-A911-433F-9EEB-D25072F69D9B}" srcOrd="8" destOrd="0" presId="urn:microsoft.com/office/officeart/2005/8/layout/list1"/>
    <dgm:cxn modelId="{121612E1-D35E-4136-A80D-FD4E749731A4}" type="presParOf" srcId="{7DEF5024-A911-433F-9EEB-D25072F69D9B}" destId="{84F053A3-E29E-44A1-8543-2A72A9240BB1}" srcOrd="0" destOrd="0" presId="urn:microsoft.com/office/officeart/2005/8/layout/list1"/>
    <dgm:cxn modelId="{0300A04C-D7E8-4F7A-8104-03F7B57C696F}" type="presParOf" srcId="{7DEF5024-A911-433F-9EEB-D25072F69D9B}" destId="{50CE0563-5981-4490-A7CB-6147C0F942CC}" srcOrd="1" destOrd="0" presId="urn:microsoft.com/office/officeart/2005/8/layout/list1"/>
    <dgm:cxn modelId="{E0E587B2-BC04-49AE-BE74-AF512507FFA1}" type="presParOf" srcId="{D5B05562-4AD4-4FA8-9A1F-65698935BF81}" destId="{39E9CC64-4394-4049-9BA1-8EB3DE98C426}" srcOrd="9" destOrd="0" presId="urn:microsoft.com/office/officeart/2005/8/layout/list1"/>
    <dgm:cxn modelId="{CDC1CFE1-51DA-4B84-9AA7-A883F44B5F36}" type="presParOf" srcId="{D5B05562-4AD4-4FA8-9A1F-65698935BF81}" destId="{11977A90-3BD8-41BD-835A-5A708879023A}" srcOrd="10" destOrd="0" presId="urn:microsoft.com/office/officeart/2005/8/layout/list1"/>
    <dgm:cxn modelId="{9D46D6AE-D337-4445-8F20-410E332B0246}" type="presParOf" srcId="{D5B05562-4AD4-4FA8-9A1F-65698935BF81}" destId="{6169B224-B57E-4D98-B4AA-73C656454DF4}" srcOrd="11" destOrd="0" presId="urn:microsoft.com/office/officeart/2005/8/layout/list1"/>
    <dgm:cxn modelId="{F5151759-4B04-4033-99FF-98E8F26750C6}" type="presParOf" srcId="{D5B05562-4AD4-4FA8-9A1F-65698935BF81}" destId="{434317AA-C4F1-40D2-A4CF-E02B7AC43863}" srcOrd="12" destOrd="0" presId="urn:microsoft.com/office/officeart/2005/8/layout/list1"/>
    <dgm:cxn modelId="{B7548A25-D847-4013-89C3-77D0A2680976}" type="presParOf" srcId="{434317AA-C4F1-40D2-A4CF-E02B7AC43863}" destId="{9948E61E-F726-4175-8290-F8372B8D8095}" srcOrd="0" destOrd="0" presId="urn:microsoft.com/office/officeart/2005/8/layout/list1"/>
    <dgm:cxn modelId="{11A46DBD-046D-400C-B6D7-557574E4A142}" type="presParOf" srcId="{434317AA-C4F1-40D2-A4CF-E02B7AC43863}" destId="{1FCCF010-0F4D-4E07-B1AD-B183BD54C2C8}" srcOrd="1" destOrd="0" presId="urn:microsoft.com/office/officeart/2005/8/layout/list1"/>
    <dgm:cxn modelId="{2ABABA5B-2BC9-4C2E-B5E4-2BF7F9965C61}" type="presParOf" srcId="{D5B05562-4AD4-4FA8-9A1F-65698935BF81}" destId="{0D7245BF-469D-4F92-B959-727045ECF4AC}" srcOrd="13" destOrd="0" presId="urn:microsoft.com/office/officeart/2005/8/layout/list1"/>
    <dgm:cxn modelId="{5B9890B9-4905-4ED1-A889-A4BDD6334799}" type="presParOf" srcId="{D5B05562-4AD4-4FA8-9A1F-65698935BF81}" destId="{8632589C-C21B-48A7-B7CE-434EBA4CD869}" srcOrd="14" destOrd="0" presId="urn:microsoft.com/office/officeart/2005/8/layout/list1"/>
    <dgm:cxn modelId="{ACF8168E-722B-4F65-8F98-E95582507C4D}" type="presParOf" srcId="{D5B05562-4AD4-4FA8-9A1F-65698935BF81}" destId="{641EB088-FBC1-4E62-A651-923AE3F4F83B}" srcOrd="15" destOrd="0" presId="urn:microsoft.com/office/officeart/2005/8/layout/list1"/>
    <dgm:cxn modelId="{FE714F9E-4348-4187-80C2-D24DAD802239}" type="presParOf" srcId="{D5B05562-4AD4-4FA8-9A1F-65698935BF81}" destId="{E6BF413C-1950-4A2B-B874-165E4ADEBD6B}" srcOrd="16" destOrd="0" presId="urn:microsoft.com/office/officeart/2005/8/layout/list1"/>
    <dgm:cxn modelId="{A19C04B4-FFB4-4D5F-8CC4-035C275B0AC7}" type="presParOf" srcId="{E6BF413C-1950-4A2B-B874-165E4ADEBD6B}" destId="{9A82DFFB-EB28-491B-812B-16D5E4F8A2F7}" srcOrd="0" destOrd="0" presId="urn:microsoft.com/office/officeart/2005/8/layout/list1"/>
    <dgm:cxn modelId="{E44F718A-0B19-43CF-B632-34B36C051EAB}" type="presParOf" srcId="{E6BF413C-1950-4A2B-B874-165E4ADEBD6B}" destId="{692BF22E-EB4C-4A90-A9EA-A9115707B6D6}" srcOrd="1" destOrd="0" presId="urn:microsoft.com/office/officeart/2005/8/layout/list1"/>
    <dgm:cxn modelId="{0E0607E2-7B2E-4CFA-BE0D-98A89441AC44}" type="presParOf" srcId="{D5B05562-4AD4-4FA8-9A1F-65698935BF81}" destId="{6AEB5CED-46EA-4735-8311-A1F36AE2E31C}" srcOrd="17" destOrd="0" presId="urn:microsoft.com/office/officeart/2005/8/layout/list1"/>
    <dgm:cxn modelId="{A37711C1-E5F1-48A0-BB62-D5C9A310CABB}" type="presParOf" srcId="{D5B05562-4AD4-4FA8-9A1F-65698935BF81}" destId="{57F4EE6A-4640-4771-B8BC-33A6496C081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5C134E5-ABEB-4620-BA2D-49AD4BC93DB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C"/>
        </a:p>
      </dgm:t>
    </dgm:pt>
    <dgm:pt modelId="{C47F784A-C1F4-438E-941F-FDF9243E01BF}">
      <dgm:prSet phldrT="[Text]" custT="1"/>
      <dgm:spPr/>
      <dgm:t>
        <a:bodyPr/>
        <a:lstStyle/>
        <a:p>
          <a:r>
            <a:rPr lang="es-EC" sz="1050" dirty="0" smtClean="0"/>
            <a:t>Implementar las estrategias propuestas en el presente estudio, ya que van a permitir incrementar ingresos y la reducción de costos lo que se traduce en un mayor porcentaje de rentabilidad y adicionalmente permitirá una mejor posición en el mercado de las empresas farmacéuticas nacionales.</a:t>
          </a:r>
          <a:endParaRPr lang="es-EC" sz="1050" dirty="0"/>
        </a:p>
      </dgm:t>
    </dgm:pt>
    <dgm:pt modelId="{6BAD79CA-CD88-463C-A018-A2624D3A4807}" type="parTrans" cxnId="{D0303110-F40A-4013-BA07-0CB94EC54CAF}">
      <dgm:prSet/>
      <dgm:spPr/>
      <dgm:t>
        <a:bodyPr/>
        <a:lstStyle/>
        <a:p>
          <a:endParaRPr lang="es-EC"/>
        </a:p>
      </dgm:t>
    </dgm:pt>
    <dgm:pt modelId="{2D7A25E5-CBDF-4290-B1A3-4E77E3C79606}" type="sibTrans" cxnId="{D0303110-F40A-4013-BA07-0CB94EC54CAF}">
      <dgm:prSet/>
      <dgm:spPr/>
      <dgm:t>
        <a:bodyPr/>
        <a:lstStyle/>
        <a:p>
          <a:endParaRPr lang="es-EC"/>
        </a:p>
      </dgm:t>
    </dgm:pt>
    <dgm:pt modelId="{63181D50-C4D0-488C-BC67-8C12BB73863C}">
      <dgm:prSet phldrT="[Text]" custT="1"/>
      <dgm:spPr/>
      <dgm:t>
        <a:bodyPr/>
        <a:lstStyle/>
        <a:p>
          <a:r>
            <a:rPr lang="es-EC" sz="1050" dirty="0" smtClean="0"/>
            <a:t>Analizar </a:t>
          </a:r>
          <a:r>
            <a:rPr lang="es-EC" sz="1050" dirty="0" smtClean="0"/>
            <a:t>constantemente </a:t>
          </a:r>
          <a:r>
            <a:rPr lang="es-EC" sz="1050" dirty="0" smtClean="0"/>
            <a:t>la evolución financiera de la industria farmacéutica, para poder determinar factores claves que pueden influir en el crecimiento de las empresas</a:t>
          </a:r>
          <a:endParaRPr lang="es-EC" sz="1050" dirty="0"/>
        </a:p>
      </dgm:t>
    </dgm:pt>
    <dgm:pt modelId="{C817C2FA-3E90-4163-BC7E-A4C7DBCB0F37}" type="parTrans" cxnId="{314E9E02-978F-463D-A63B-9A1C179487DD}">
      <dgm:prSet/>
      <dgm:spPr/>
      <dgm:t>
        <a:bodyPr/>
        <a:lstStyle/>
        <a:p>
          <a:endParaRPr lang="es-EC"/>
        </a:p>
      </dgm:t>
    </dgm:pt>
    <dgm:pt modelId="{FFA4D0DF-0DF6-4328-B1A9-9A55986D98BD}" type="sibTrans" cxnId="{314E9E02-978F-463D-A63B-9A1C179487DD}">
      <dgm:prSet/>
      <dgm:spPr/>
      <dgm:t>
        <a:bodyPr/>
        <a:lstStyle/>
        <a:p>
          <a:endParaRPr lang="es-EC"/>
        </a:p>
      </dgm:t>
    </dgm:pt>
    <dgm:pt modelId="{B8377493-69D2-4D74-AA34-0FFD5B82D471}">
      <dgm:prSet phldrT="[Text]" custT="1"/>
      <dgm:spPr/>
      <dgm:t>
        <a:bodyPr/>
        <a:lstStyle/>
        <a:p>
          <a:r>
            <a:rPr lang="es-EC" sz="1050" dirty="0" smtClean="0"/>
            <a:t>Destinar recursos entre el 5% y 6% del total de su utilidad para la inversión de infraestructura e Investigación y Desarrollo que pueden influir en el crecimiento de las empresas.</a:t>
          </a:r>
          <a:endParaRPr lang="es-EC" sz="1050" dirty="0"/>
        </a:p>
      </dgm:t>
    </dgm:pt>
    <dgm:pt modelId="{722087E1-6F98-41A6-955F-515C93CD2DAA}" type="parTrans" cxnId="{66625353-9B6F-4A9E-8B1F-9D23792A47E8}">
      <dgm:prSet/>
      <dgm:spPr/>
      <dgm:t>
        <a:bodyPr/>
        <a:lstStyle/>
        <a:p>
          <a:endParaRPr lang="es-EC"/>
        </a:p>
      </dgm:t>
    </dgm:pt>
    <dgm:pt modelId="{21788647-1106-4D27-889F-115A654EF776}" type="sibTrans" cxnId="{66625353-9B6F-4A9E-8B1F-9D23792A47E8}">
      <dgm:prSet/>
      <dgm:spPr/>
      <dgm:t>
        <a:bodyPr/>
        <a:lstStyle/>
        <a:p>
          <a:endParaRPr lang="es-EC"/>
        </a:p>
      </dgm:t>
    </dgm:pt>
    <dgm:pt modelId="{61598197-0C3F-423A-B056-B1FA416863CE}">
      <dgm:prSet phldrT="[Text]" custT="1"/>
      <dgm:spPr/>
      <dgm:t>
        <a:bodyPr/>
        <a:lstStyle/>
        <a:p>
          <a:r>
            <a:rPr lang="es-EC" sz="1050" dirty="0" smtClean="0"/>
            <a:t>Realizar estudios de comparaciones constantes con respecto a las empresas que lideran el mercado con el objetivo de aplicarlas y mejorarlas continuamente.</a:t>
          </a:r>
          <a:endParaRPr lang="es-EC" sz="1050" dirty="0"/>
        </a:p>
      </dgm:t>
    </dgm:pt>
    <dgm:pt modelId="{AF2D6520-C9D7-488A-96BA-A0A6018F1F65}" type="parTrans" cxnId="{B1923C44-8E37-4F89-8D92-7698875A7C3B}">
      <dgm:prSet/>
      <dgm:spPr/>
      <dgm:t>
        <a:bodyPr/>
        <a:lstStyle/>
        <a:p>
          <a:endParaRPr lang="es-EC"/>
        </a:p>
      </dgm:t>
    </dgm:pt>
    <dgm:pt modelId="{90744C65-DD7E-4635-884F-8BC3AF3917D7}" type="sibTrans" cxnId="{B1923C44-8E37-4F89-8D92-7698875A7C3B}">
      <dgm:prSet/>
      <dgm:spPr/>
      <dgm:t>
        <a:bodyPr/>
        <a:lstStyle/>
        <a:p>
          <a:endParaRPr lang="es-EC"/>
        </a:p>
      </dgm:t>
    </dgm:pt>
    <dgm:pt modelId="{CE2FAB42-816C-4251-A97D-C192ACACF218}">
      <dgm:prSet phldrT="[Text]" custT="1"/>
      <dgm:spPr/>
      <dgm:t>
        <a:bodyPr/>
        <a:lstStyle/>
        <a:p>
          <a:r>
            <a:rPr lang="es-EC" sz="1050" dirty="0" smtClean="0"/>
            <a:t>En función a los resultados obtenidos mediante la aplicación del instrumento de investigación como es la entrevista, se recomienda a las compañías farmacéuticas cumplir con todos los requerimientos que demandan las entidades de control tales como la Agencia de Regulación y Control Sanitario (ARCSA), y el Ministerio de Salud Pública para que de esa forma se pueda garantizar la calidad en los productos farmacéuticos elaborados por las compañías farmacéuticas nacionales.</a:t>
          </a:r>
          <a:endParaRPr lang="es-EC" sz="1050" dirty="0"/>
        </a:p>
      </dgm:t>
    </dgm:pt>
    <dgm:pt modelId="{09775C9A-CBDC-4086-98F3-007E07A4CF72}" type="parTrans" cxnId="{342BB488-4B70-419D-A8BB-EDB8BF10EB8F}">
      <dgm:prSet/>
      <dgm:spPr/>
      <dgm:t>
        <a:bodyPr/>
        <a:lstStyle/>
        <a:p>
          <a:endParaRPr lang="es-EC"/>
        </a:p>
      </dgm:t>
    </dgm:pt>
    <dgm:pt modelId="{2ADAD2B9-9B29-4A17-A85A-5CCE6B039743}" type="sibTrans" cxnId="{342BB488-4B70-419D-A8BB-EDB8BF10EB8F}">
      <dgm:prSet/>
      <dgm:spPr/>
      <dgm:t>
        <a:bodyPr/>
        <a:lstStyle/>
        <a:p>
          <a:endParaRPr lang="es-EC"/>
        </a:p>
      </dgm:t>
    </dgm:pt>
    <dgm:pt modelId="{469BDA1E-2F09-40E2-95EA-8ADBB99D3653}" type="pres">
      <dgm:prSet presAssocID="{C5C134E5-ABEB-4620-BA2D-49AD4BC93DB7}" presName="linear" presStyleCnt="0">
        <dgm:presLayoutVars>
          <dgm:dir/>
          <dgm:animLvl val="lvl"/>
          <dgm:resizeHandles val="exact"/>
        </dgm:presLayoutVars>
      </dgm:prSet>
      <dgm:spPr/>
      <dgm:t>
        <a:bodyPr/>
        <a:lstStyle/>
        <a:p>
          <a:endParaRPr lang="es-EC"/>
        </a:p>
      </dgm:t>
    </dgm:pt>
    <dgm:pt modelId="{F53A7F92-910F-446A-BAF3-A5F1A6E879D4}" type="pres">
      <dgm:prSet presAssocID="{C47F784A-C1F4-438E-941F-FDF9243E01BF}" presName="parentLin" presStyleCnt="0"/>
      <dgm:spPr/>
    </dgm:pt>
    <dgm:pt modelId="{3AE4EA61-F18E-4E72-AE10-D46DE0EA1F53}" type="pres">
      <dgm:prSet presAssocID="{C47F784A-C1F4-438E-941F-FDF9243E01BF}" presName="parentLeftMargin" presStyleLbl="node1" presStyleIdx="0" presStyleCnt="5"/>
      <dgm:spPr/>
      <dgm:t>
        <a:bodyPr/>
        <a:lstStyle/>
        <a:p>
          <a:endParaRPr lang="es-EC"/>
        </a:p>
      </dgm:t>
    </dgm:pt>
    <dgm:pt modelId="{C66E3DE7-BE12-4563-A4A4-A18CF142DE37}" type="pres">
      <dgm:prSet presAssocID="{C47F784A-C1F4-438E-941F-FDF9243E01BF}" presName="parentText" presStyleLbl="node1" presStyleIdx="0" presStyleCnt="5" custScaleX="142857" custLinFactNeighborX="6202" custLinFactNeighborY="1127">
        <dgm:presLayoutVars>
          <dgm:chMax val="0"/>
          <dgm:bulletEnabled val="1"/>
        </dgm:presLayoutVars>
      </dgm:prSet>
      <dgm:spPr/>
      <dgm:t>
        <a:bodyPr/>
        <a:lstStyle/>
        <a:p>
          <a:endParaRPr lang="es-EC"/>
        </a:p>
      </dgm:t>
    </dgm:pt>
    <dgm:pt modelId="{86183712-E8AE-4F77-AEA0-D2CE2AD09C0E}" type="pres">
      <dgm:prSet presAssocID="{C47F784A-C1F4-438E-941F-FDF9243E01BF}" presName="negativeSpace" presStyleCnt="0"/>
      <dgm:spPr/>
    </dgm:pt>
    <dgm:pt modelId="{72F76583-BC4D-4CA1-A28D-1CCEB93E1EA3}" type="pres">
      <dgm:prSet presAssocID="{C47F784A-C1F4-438E-941F-FDF9243E01BF}" presName="childText" presStyleLbl="conFgAcc1" presStyleIdx="0" presStyleCnt="5">
        <dgm:presLayoutVars>
          <dgm:bulletEnabled val="1"/>
        </dgm:presLayoutVars>
      </dgm:prSet>
      <dgm:spPr/>
    </dgm:pt>
    <dgm:pt modelId="{F0DCD769-6881-4C1C-ABBE-15F95F5B2341}" type="pres">
      <dgm:prSet presAssocID="{2D7A25E5-CBDF-4290-B1A3-4E77E3C79606}" presName="spaceBetweenRectangles" presStyleCnt="0"/>
      <dgm:spPr/>
    </dgm:pt>
    <dgm:pt modelId="{C3008C36-5C28-4D74-8F23-3659E53BC62E}" type="pres">
      <dgm:prSet presAssocID="{63181D50-C4D0-488C-BC67-8C12BB73863C}" presName="parentLin" presStyleCnt="0"/>
      <dgm:spPr/>
    </dgm:pt>
    <dgm:pt modelId="{1D8B3CF0-0F80-4DCD-B25E-92BA7CEADA5A}" type="pres">
      <dgm:prSet presAssocID="{63181D50-C4D0-488C-BC67-8C12BB73863C}" presName="parentLeftMargin" presStyleLbl="node1" presStyleIdx="0" presStyleCnt="5"/>
      <dgm:spPr/>
      <dgm:t>
        <a:bodyPr/>
        <a:lstStyle/>
        <a:p>
          <a:endParaRPr lang="es-EC"/>
        </a:p>
      </dgm:t>
    </dgm:pt>
    <dgm:pt modelId="{1909AB65-F54E-421F-84DA-99B33081EDCF}" type="pres">
      <dgm:prSet presAssocID="{63181D50-C4D0-488C-BC67-8C12BB73863C}" presName="parentText" presStyleLbl="node1" presStyleIdx="1" presStyleCnt="5" custScaleX="142857">
        <dgm:presLayoutVars>
          <dgm:chMax val="0"/>
          <dgm:bulletEnabled val="1"/>
        </dgm:presLayoutVars>
      </dgm:prSet>
      <dgm:spPr/>
      <dgm:t>
        <a:bodyPr/>
        <a:lstStyle/>
        <a:p>
          <a:endParaRPr lang="es-EC"/>
        </a:p>
      </dgm:t>
    </dgm:pt>
    <dgm:pt modelId="{23547CB3-80BA-4914-9013-5CDCD7881EEF}" type="pres">
      <dgm:prSet presAssocID="{63181D50-C4D0-488C-BC67-8C12BB73863C}" presName="negativeSpace" presStyleCnt="0"/>
      <dgm:spPr/>
    </dgm:pt>
    <dgm:pt modelId="{91B7F66F-653A-47AF-BC29-4EBBA4D7591A}" type="pres">
      <dgm:prSet presAssocID="{63181D50-C4D0-488C-BC67-8C12BB73863C}" presName="childText" presStyleLbl="conFgAcc1" presStyleIdx="1" presStyleCnt="5">
        <dgm:presLayoutVars>
          <dgm:bulletEnabled val="1"/>
        </dgm:presLayoutVars>
      </dgm:prSet>
      <dgm:spPr/>
    </dgm:pt>
    <dgm:pt modelId="{19BA396B-2479-461F-AD62-8B4EEE5798DE}" type="pres">
      <dgm:prSet presAssocID="{FFA4D0DF-0DF6-4328-B1A9-9A55986D98BD}" presName="spaceBetweenRectangles" presStyleCnt="0"/>
      <dgm:spPr/>
    </dgm:pt>
    <dgm:pt modelId="{C5B67C3A-3FD4-464E-8211-56D14F9B6BC4}" type="pres">
      <dgm:prSet presAssocID="{B8377493-69D2-4D74-AA34-0FFD5B82D471}" presName="parentLin" presStyleCnt="0"/>
      <dgm:spPr/>
    </dgm:pt>
    <dgm:pt modelId="{6811E3C0-214E-4DFB-9284-5DE5332FAD45}" type="pres">
      <dgm:prSet presAssocID="{B8377493-69D2-4D74-AA34-0FFD5B82D471}" presName="parentLeftMargin" presStyleLbl="node1" presStyleIdx="1" presStyleCnt="5"/>
      <dgm:spPr/>
      <dgm:t>
        <a:bodyPr/>
        <a:lstStyle/>
        <a:p>
          <a:endParaRPr lang="es-EC"/>
        </a:p>
      </dgm:t>
    </dgm:pt>
    <dgm:pt modelId="{495AEEBC-4C1A-4762-9EBD-A08435B5F3B7}" type="pres">
      <dgm:prSet presAssocID="{B8377493-69D2-4D74-AA34-0FFD5B82D471}" presName="parentText" presStyleLbl="node1" presStyleIdx="2" presStyleCnt="5" custScaleX="142857">
        <dgm:presLayoutVars>
          <dgm:chMax val="0"/>
          <dgm:bulletEnabled val="1"/>
        </dgm:presLayoutVars>
      </dgm:prSet>
      <dgm:spPr/>
      <dgm:t>
        <a:bodyPr/>
        <a:lstStyle/>
        <a:p>
          <a:endParaRPr lang="es-EC"/>
        </a:p>
      </dgm:t>
    </dgm:pt>
    <dgm:pt modelId="{E92053C8-8460-4A60-8E1E-61DC73F0058F}" type="pres">
      <dgm:prSet presAssocID="{B8377493-69D2-4D74-AA34-0FFD5B82D471}" presName="negativeSpace" presStyleCnt="0"/>
      <dgm:spPr/>
    </dgm:pt>
    <dgm:pt modelId="{790FA10A-3C28-4A9D-8DF3-65389A684E04}" type="pres">
      <dgm:prSet presAssocID="{B8377493-69D2-4D74-AA34-0FFD5B82D471}" presName="childText" presStyleLbl="conFgAcc1" presStyleIdx="2" presStyleCnt="5">
        <dgm:presLayoutVars>
          <dgm:bulletEnabled val="1"/>
        </dgm:presLayoutVars>
      </dgm:prSet>
      <dgm:spPr/>
    </dgm:pt>
    <dgm:pt modelId="{911E4B84-6B59-4453-8CF9-D5A952909E77}" type="pres">
      <dgm:prSet presAssocID="{21788647-1106-4D27-889F-115A654EF776}" presName="spaceBetweenRectangles" presStyleCnt="0"/>
      <dgm:spPr/>
    </dgm:pt>
    <dgm:pt modelId="{40F4E858-D1E1-440D-83E2-CA01EBDA3387}" type="pres">
      <dgm:prSet presAssocID="{61598197-0C3F-423A-B056-B1FA416863CE}" presName="parentLin" presStyleCnt="0"/>
      <dgm:spPr/>
    </dgm:pt>
    <dgm:pt modelId="{89E228A5-4254-4440-9C90-6C8D14061DDF}" type="pres">
      <dgm:prSet presAssocID="{61598197-0C3F-423A-B056-B1FA416863CE}" presName="parentLeftMargin" presStyleLbl="node1" presStyleIdx="2" presStyleCnt="5"/>
      <dgm:spPr/>
      <dgm:t>
        <a:bodyPr/>
        <a:lstStyle/>
        <a:p>
          <a:endParaRPr lang="es-EC"/>
        </a:p>
      </dgm:t>
    </dgm:pt>
    <dgm:pt modelId="{45BD413B-5676-480C-BF0B-75E4BDE5F230}" type="pres">
      <dgm:prSet presAssocID="{61598197-0C3F-423A-B056-B1FA416863CE}" presName="parentText" presStyleLbl="node1" presStyleIdx="3" presStyleCnt="5" custScaleX="142857">
        <dgm:presLayoutVars>
          <dgm:chMax val="0"/>
          <dgm:bulletEnabled val="1"/>
        </dgm:presLayoutVars>
      </dgm:prSet>
      <dgm:spPr/>
      <dgm:t>
        <a:bodyPr/>
        <a:lstStyle/>
        <a:p>
          <a:endParaRPr lang="es-EC"/>
        </a:p>
      </dgm:t>
    </dgm:pt>
    <dgm:pt modelId="{F350D805-B99A-4B56-B5A5-6114DA1D5F34}" type="pres">
      <dgm:prSet presAssocID="{61598197-0C3F-423A-B056-B1FA416863CE}" presName="negativeSpace" presStyleCnt="0"/>
      <dgm:spPr/>
    </dgm:pt>
    <dgm:pt modelId="{8810580F-1818-4181-9EB1-3E820559DE3D}" type="pres">
      <dgm:prSet presAssocID="{61598197-0C3F-423A-B056-B1FA416863CE}" presName="childText" presStyleLbl="conFgAcc1" presStyleIdx="3" presStyleCnt="5">
        <dgm:presLayoutVars>
          <dgm:bulletEnabled val="1"/>
        </dgm:presLayoutVars>
      </dgm:prSet>
      <dgm:spPr/>
    </dgm:pt>
    <dgm:pt modelId="{14164117-8FDA-4872-9607-69DFD635F765}" type="pres">
      <dgm:prSet presAssocID="{90744C65-DD7E-4635-884F-8BC3AF3917D7}" presName="spaceBetweenRectangles" presStyleCnt="0"/>
      <dgm:spPr/>
    </dgm:pt>
    <dgm:pt modelId="{DDB09879-1890-40D8-81E5-CE450B52E19B}" type="pres">
      <dgm:prSet presAssocID="{CE2FAB42-816C-4251-A97D-C192ACACF218}" presName="parentLin" presStyleCnt="0"/>
      <dgm:spPr/>
    </dgm:pt>
    <dgm:pt modelId="{80D23169-B413-49D5-B781-72061059F688}" type="pres">
      <dgm:prSet presAssocID="{CE2FAB42-816C-4251-A97D-C192ACACF218}" presName="parentLeftMargin" presStyleLbl="node1" presStyleIdx="3" presStyleCnt="5"/>
      <dgm:spPr/>
      <dgm:t>
        <a:bodyPr/>
        <a:lstStyle/>
        <a:p>
          <a:endParaRPr lang="es-EC"/>
        </a:p>
      </dgm:t>
    </dgm:pt>
    <dgm:pt modelId="{35E87DBE-F332-490C-84E5-B00429869B3E}" type="pres">
      <dgm:prSet presAssocID="{CE2FAB42-816C-4251-A97D-C192ACACF218}" presName="parentText" presStyleLbl="node1" presStyleIdx="4" presStyleCnt="5" custScaleX="142857">
        <dgm:presLayoutVars>
          <dgm:chMax val="0"/>
          <dgm:bulletEnabled val="1"/>
        </dgm:presLayoutVars>
      </dgm:prSet>
      <dgm:spPr/>
      <dgm:t>
        <a:bodyPr/>
        <a:lstStyle/>
        <a:p>
          <a:endParaRPr lang="es-EC"/>
        </a:p>
      </dgm:t>
    </dgm:pt>
    <dgm:pt modelId="{D5378200-83E7-4E84-88ED-0AF6D74CEEBE}" type="pres">
      <dgm:prSet presAssocID="{CE2FAB42-816C-4251-A97D-C192ACACF218}" presName="negativeSpace" presStyleCnt="0"/>
      <dgm:spPr/>
    </dgm:pt>
    <dgm:pt modelId="{6D6A161C-C49F-4360-9B5E-A01CB263AD52}" type="pres">
      <dgm:prSet presAssocID="{CE2FAB42-816C-4251-A97D-C192ACACF218}" presName="childText" presStyleLbl="conFgAcc1" presStyleIdx="4" presStyleCnt="5">
        <dgm:presLayoutVars>
          <dgm:bulletEnabled val="1"/>
        </dgm:presLayoutVars>
      </dgm:prSet>
      <dgm:spPr/>
    </dgm:pt>
  </dgm:ptLst>
  <dgm:cxnLst>
    <dgm:cxn modelId="{FE3AEDFD-DC00-4A12-9A7B-518251B7B7E5}" type="presOf" srcId="{CE2FAB42-816C-4251-A97D-C192ACACF218}" destId="{80D23169-B413-49D5-B781-72061059F688}" srcOrd="0" destOrd="0" presId="urn:microsoft.com/office/officeart/2005/8/layout/list1"/>
    <dgm:cxn modelId="{9F3A43BA-65A9-4864-AF30-9C8BC6A7086C}" type="presOf" srcId="{61598197-0C3F-423A-B056-B1FA416863CE}" destId="{45BD413B-5676-480C-BF0B-75E4BDE5F230}" srcOrd="1" destOrd="0" presId="urn:microsoft.com/office/officeart/2005/8/layout/list1"/>
    <dgm:cxn modelId="{342BB488-4B70-419D-A8BB-EDB8BF10EB8F}" srcId="{C5C134E5-ABEB-4620-BA2D-49AD4BC93DB7}" destId="{CE2FAB42-816C-4251-A97D-C192ACACF218}" srcOrd="4" destOrd="0" parTransId="{09775C9A-CBDC-4086-98F3-007E07A4CF72}" sibTransId="{2ADAD2B9-9B29-4A17-A85A-5CCE6B039743}"/>
    <dgm:cxn modelId="{E55D0793-3DC3-47B6-B667-9C74545A95D2}" type="presOf" srcId="{CE2FAB42-816C-4251-A97D-C192ACACF218}" destId="{35E87DBE-F332-490C-84E5-B00429869B3E}" srcOrd="1" destOrd="0" presId="urn:microsoft.com/office/officeart/2005/8/layout/list1"/>
    <dgm:cxn modelId="{66625353-9B6F-4A9E-8B1F-9D23792A47E8}" srcId="{C5C134E5-ABEB-4620-BA2D-49AD4BC93DB7}" destId="{B8377493-69D2-4D74-AA34-0FFD5B82D471}" srcOrd="2" destOrd="0" parTransId="{722087E1-6F98-41A6-955F-515C93CD2DAA}" sibTransId="{21788647-1106-4D27-889F-115A654EF776}"/>
    <dgm:cxn modelId="{004739EA-E49E-4D04-8E89-70A228B96E8D}" type="presOf" srcId="{B8377493-69D2-4D74-AA34-0FFD5B82D471}" destId="{6811E3C0-214E-4DFB-9284-5DE5332FAD45}" srcOrd="0" destOrd="0" presId="urn:microsoft.com/office/officeart/2005/8/layout/list1"/>
    <dgm:cxn modelId="{F765045D-54DB-430D-A391-7EFD76DE27CF}" type="presOf" srcId="{61598197-0C3F-423A-B056-B1FA416863CE}" destId="{89E228A5-4254-4440-9C90-6C8D14061DDF}" srcOrd="0" destOrd="0" presId="urn:microsoft.com/office/officeart/2005/8/layout/list1"/>
    <dgm:cxn modelId="{C7F90FAC-3280-4C25-973B-A771365324DB}" type="presOf" srcId="{C47F784A-C1F4-438E-941F-FDF9243E01BF}" destId="{C66E3DE7-BE12-4563-A4A4-A18CF142DE37}" srcOrd="1" destOrd="0" presId="urn:microsoft.com/office/officeart/2005/8/layout/list1"/>
    <dgm:cxn modelId="{B1923C44-8E37-4F89-8D92-7698875A7C3B}" srcId="{C5C134E5-ABEB-4620-BA2D-49AD4BC93DB7}" destId="{61598197-0C3F-423A-B056-B1FA416863CE}" srcOrd="3" destOrd="0" parTransId="{AF2D6520-C9D7-488A-96BA-A0A6018F1F65}" sibTransId="{90744C65-DD7E-4635-884F-8BC3AF3917D7}"/>
    <dgm:cxn modelId="{DAA5ED20-944B-4683-A17B-428730332D04}" type="presOf" srcId="{63181D50-C4D0-488C-BC67-8C12BB73863C}" destId="{1909AB65-F54E-421F-84DA-99B33081EDCF}" srcOrd="1" destOrd="0" presId="urn:microsoft.com/office/officeart/2005/8/layout/list1"/>
    <dgm:cxn modelId="{68E16DAE-5774-4C48-8E0E-AA391CE13143}" type="presOf" srcId="{C5C134E5-ABEB-4620-BA2D-49AD4BC93DB7}" destId="{469BDA1E-2F09-40E2-95EA-8ADBB99D3653}" srcOrd="0" destOrd="0" presId="urn:microsoft.com/office/officeart/2005/8/layout/list1"/>
    <dgm:cxn modelId="{AC1F3764-BF27-48CD-AA7A-14901CA45A44}" type="presOf" srcId="{63181D50-C4D0-488C-BC67-8C12BB73863C}" destId="{1D8B3CF0-0F80-4DCD-B25E-92BA7CEADA5A}" srcOrd="0" destOrd="0" presId="urn:microsoft.com/office/officeart/2005/8/layout/list1"/>
    <dgm:cxn modelId="{5D706001-EBCB-4CAD-B9FB-2BE4F0F9017E}" type="presOf" srcId="{B8377493-69D2-4D74-AA34-0FFD5B82D471}" destId="{495AEEBC-4C1A-4762-9EBD-A08435B5F3B7}" srcOrd="1" destOrd="0" presId="urn:microsoft.com/office/officeart/2005/8/layout/list1"/>
    <dgm:cxn modelId="{314E9E02-978F-463D-A63B-9A1C179487DD}" srcId="{C5C134E5-ABEB-4620-BA2D-49AD4BC93DB7}" destId="{63181D50-C4D0-488C-BC67-8C12BB73863C}" srcOrd="1" destOrd="0" parTransId="{C817C2FA-3E90-4163-BC7E-A4C7DBCB0F37}" sibTransId="{FFA4D0DF-0DF6-4328-B1A9-9A55986D98BD}"/>
    <dgm:cxn modelId="{D0303110-F40A-4013-BA07-0CB94EC54CAF}" srcId="{C5C134E5-ABEB-4620-BA2D-49AD4BC93DB7}" destId="{C47F784A-C1F4-438E-941F-FDF9243E01BF}" srcOrd="0" destOrd="0" parTransId="{6BAD79CA-CD88-463C-A018-A2624D3A4807}" sibTransId="{2D7A25E5-CBDF-4290-B1A3-4E77E3C79606}"/>
    <dgm:cxn modelId="{72500E8F-8D9C-428A-AD20-94C4C4A23D4A}" type="presOf" srcId="{C47F784A-C1F4-438E-941F-FDF9243E01BF}" destId="{3AE4EA61-F18E-4E72-AE10-D46DE0EA1F53}" srcOrd="0" destOrd="0" presId="urn:microsoft.com/office/officeart/2005/8/layout/list1"/>
    <dgm:cxn modelId="{A56F3227-35E2-4825-B874-E6E652C6BB05}" type="presParOf" srcId="{469BDA1E-2F09-40E2-95EA-8ADBB99D3653}" destId="{F53A7F92-910F-446A-BAF3-A5F1A6E879D4}" srcOrd="0" destOrd="0" presId="urn:microsoft.com/office/officeart/2005/8/layout/list1"/>
    <dgm:cxn modelId="{F296FC1E-BCA1-4DF6-A322-DEE0D44CBE14}" type="presParOf" srcId="{F53A7F92-910F-446A-BAF3-A5F1A6E879D4}" destId="{3AE4EA61-F18E-4E72-AE10-D46DE0EA1F53}" srcOrd="0" destOrd="0" presId="urn:microsoft.com/office/officeart/2005/8/layout/list1"/>
    <dgm:cxn modelId="{0E302739-2883-4239-BACA-7D72F20A7C30}" type="presParOf" srcId="{F53A7F92-910F-446A-BAF3-A5F1A6E879D4}" destId="{C66E3DE7-BE12-4563-A4A4-A18CF142DE37}" srcOrd="1" destOrd="0" presId="urn:microsoft.com/office/officeart/2005/8/layout/list1"/>
    <dgm:cxn modelId="{4F55C688-68A9-43DB-9C26-183732E5CEE1}" type="presParOf" srcId="{469BDA1E-2F09-40E2-95EA-8ADBB99D3653}" destId="{86183712-E8AE-4F77-AEA0-D2CE2AD09C0E}" srcOrd="1" destOrd="0" presId="urn:microsoft.com/office/officeart/2005/8/layout/list1"/>
    <dgm:cxn modelId="{5DAC6B05-B66D-40AB-9DC8-64BC16873348}" type="presParOf" srcId="{469BDA1E-2F09-40E2-95EA-8ADBB99D3653}" destId="{72F76583-BC4D-4CA1-A28D-1CCEB93E1EA3}" srcOrd="2" destOrd="0" presId="urn:microsoft.com/office/officeart/2005/8/layout/list1"/>
    <dgm:cxn modelId="{8489CA9A-928E-47AC-8121-D44CC63A56BD}" type="presParOf" srcId="{469BDA1E-2F09-40E2-95EA-8ADBB99D3653}" destId="{F0DCD769-6881-4C1C-ABBE-15F95F5B2341}" srcOrd="3" destOrd="0" presId="urn:microsoft.com/office/officeart/2005/8/layout/list1"/>
    <dgm:cxn modelId="{3B7317AB-D449-4753-B5C8-C2DC28677706}" type="presParOf" srcId="{469BDA1E-2F09-40E2-95EA-8ADBB99D3653}" destId="{C3008C36-5C28-4D74-8F23-3659E53BC62E}" srcOrd="4" destOrd="0" presId="urn:microsoft.com/office/officeart/2005/8/layout/list1"/>
    <dgm:cxn modelId="{D16F110A-8934-40E9-86D2-E2B8FBDE8D21}" type="presParOf" srcId="{C3008C36-5C28-4D74-8F23-3659E53BC62E}" destId="{1D8B3CF0-0F80-4DCD-B25E-92BA7CEADA5A}" srcOrd="0" destOrd="0" presId="urn:microsoft.com/office/officeart/2005/8/layout/list1"/>
    <dgm:cxn modelId="{5F085004-B798-452D-A43D-E6E9AB0FDBDB}" type="presParOf" srcId="{C3008C36-5C28-4D74-8F23-3659E53BC62E}" destId="{1909AB65-F54E-421F-84DA-99B33081EDCF}" srcOrd="1" destOrd="0" presId="urn:microsoft.com/office/officeart/2005/8/layout/list1"/>
    <dgm:cxn modelId="{5E0FEF17-ABE0-4CB5-A88C-726D10EE30C0}" type="presParOf" srcId="{469BDA1E-2F09-40E2-95EA-8ADBB99D3653}" destId="{23547CB3-80BA-4914-9013-5CDCD7881EEF}" srcOrd="5" destOrd="0" presId="urn:microsoft.com/office/officeart/2005/8/layout/list1"/>
    <dgm:cxn modelId="{4BB16E1A-93C9-434C-995C-B06801159A7C}" type="presParOf" srcId="{469BDA1E-2F09-40E2-95EA-8ADBB99D3653}" destId="{91B7F66F-653A-47AF-BC29-4EBBA4D7591A}" srcOrd="6" destOrd="0" presId="urn:microsoft.com/office/officeart/2005/8/layout/list1"/>
    <dgm:cxn modelId="{6C52F713-A7CE-4C97-9E08-169062CB5A91}" type="presParOf" srcId="{469BDA1E-2F09-40E2-95EA-8ADBB99D3653}" destId="{19BA396B-2479-461F-AD62-8B4EEE5798DE}" srcOrd="7" destOrd="0" presId="urn:microsoft.com/office/officeart/2005/8/layout/list1"/>
    <dgm:cxn modelId="{EE37AD84-FF73-4B0C-A3F1-97C49BB0260A}" type="presParOf" srcId="{469BDA1E-2F09-40E2-95EA-8ADBB99D3653}" destId="{C5B67C3A-3FD4-464E-8211-56D14F9B6BC4}" srcOrd="8" destOrd="0" presId="urn:microsoft.com/office/officeart/2005/8/layout/list1"/>
    <dgm:cxn modelId="{B87B47A5-884C-430D-9A4A-19C03E7D718C}" type="presParOf" srcId="{C5B67C3A-3FD4-464E-8211-56D14F9B6BC4}" destId="{6811E3C0-214E-4DFB-9284-5DE5332FAD45}" srcOrd="0" destOrd="0" presId="urn:microsoft.com/office/officeart/2005/8/layout/list1"/>
    <dgm:cxn modelId="{C4DABECC-993B-4364-B173-16671E75260D}" type="presParOf" srcId="{C5B67C3A-3FD4-464E-8211-56D14F9B6BC4}" destId="{495AEEBC-4C1A-4762-9EBD-A08435B5F3B7}" srcOrd="1" destOrd="0" presId="urn:microsoft.com/office/officeart/2005/8/layout/list1"/>
    <dgm:cxn modelId="{72326B95-94B6-43BA-A66A-4EED3FB050F4}" type="presParOf" srcId="{469BDA1E-2F09-40E2-95EA-8ADBB99D3653}" destId="{E92053C8-8460-4A60-8E1E-61DC73F0058F}" srcOrd="9" destOrd="0" presId="urn:microsoft.com/office/officeart/2005/8/layout/list1"/>
    <dgm:cxn modelId="{F34821A5-FD86-46A3-875E-C91D53A506E1}" type="presParOf" srcId="{469BDA1E-2F09-40E2-95EA-8ADBB99D3653}" destId="{790FA10A-3C28-4A9D-8DF3-65389A684E04}" srcOrd="10" destOrd="0" presId="urn:microsoft.com/office/officeart/2005/8/layout/list1"/>
    <dgm:cxn modelId="{8D9388C4-05F5-4824-935A-9FFFDB7BAB26}" type="presParOf" srcId="{469BDA1E-2F09-40E2-95EA-8ADBB99D3653}" destId="{911E4B84-6B59-4453-8CF9-D5A952909E77}" srcOrd="11" destOrd="0" presId="urn:microsoft.com/office/officeart/2005/8/layout/list1"/>
    <dgm:cxn modelId="{69E3BF22-813F-4289-BD21-B1E57561D538}" type="presParOf" srcId="{469BDA1E-2F09-40E2-95EA-8ADBB99D3653}" destId="{40F4E858-D1E1-440D-83E2-CA01EBDA3387}" srcOrd="12" destOrd="0" presId="urn:microsoft.com/office/officeart/2005/8/layout/list1"/>
    <dgm:cxn modelId="{21E006B3-871C-40B5-BC9D-926256E57FB6}" type="presParOf" srcId="{40F4E858-D1E1-440D-83E2-CA01EBDA3387}" destId="{89E228A5-4254-4440-9C90-6C8D14061DDF}" srcOrd="0" destOrd="0" presId="urn:microsoft.com/office/officeart/2005/8/layout/list1"/>
    <dgm:cxn modelId="{D77A1E0D-D910-456E-B6CE-373EBF1E5E05}" type="presParOf" srcId="{40F4E858-D1E1-440D-83E2-CA01EBDA3387}" destId="{45BD413B-5676-480C-BF0B-75E4BDE5F230}" srcOrd="1" destOrd="0" presId="urn:microsoft.com/office/officeart/2005/8/layout/list1"/>
    <dgm:cxn modelId="{59371CE6-22A3-4A74-A21C-C1F1AE121FEF}" type="presParOf" srcId="{469BDA1E-2F09-40E2-95EA-8ADBB99D3653}" destId="{F350D805-B99A-4B56-B5A5-6114DA1D5F34}" srcOrd="13" destOrd="0" presId="urn:microsoft.com/office/officeart/2005/8/layout/list1"/>
    <dgm:cxn modelId="{D4C54AC6-C2F9-4187-A115-3A3CFAE1A43D}" type="presParOf" srcId="{469BDA1E-2F09-40E2-95EA-8ADBB99D3653}" destId="{8810580F-1818-4181-9EB1-3E820559DE3D}" srcOrd="14" destOrd="0" presId="urn:microsoft.com/office/officeart/2005/8/layout/list1"/>
    <dgm:cxn modelId="{E8464C48-F814-40A4-B23B-09356D6E65EF}" type="presParOf" srcId="{469BDA1E-2F09-40E2-95EA-8ADBB99D3653}" destId="{14164117-8FDA-4872-9607-69DFD635F765}" srcOrd="15" destOrd="0" presId="urn:microsoft.com/office/officeart/2005/8/layout/list1"/>
    <dgm:cxn modelId="{11CCE124-DA3F-4707-8094-D4EA4A4A6BD1}" type="presParOf" srcId="{469BDA1E-2F09-40E2-95EA-8ADBB99D3653}" destId="{DDB09879-1890-40D8-81E5-CE450B52E19B}" srcOrd="16" destOrd="0" presId="urn:microsoft.com/office/officeart/2005/8/layout/list1"/>
    <dgm:cxn modelId="{3A7340F0-7AC3-423D-A8AB-E7C1BDEC3EC9}" type="presParOf" srcId="{DDB09879-1890-40D8-81E5-CE450B52E19B}" destId="{80D23169-B413-49D5-B781-72061059F688}" srcOrd="0" destOrd="0" presId="urn:microsoft.com/office/officeart/2005/8/layout/list1"/>
    <dgm:cxn modelId="{71BD4210-A850-44E6-A79D-F8366A40F1F9}" type="presParOf" srcId="{DDB09879-1890-40D8-81E5-CE450B52E19B}" destId="{35E87DBE-F332-490C-84E5-B00429869B3E}" srcOrd="1" destOrd="0" presId="urn:microsoft.com/office/officeart/2005/8/layout/list1"/>
    <dgm:cxn modelId="{14E3AFC4-B0FF-494C-A088-F0EBB6F49306}" type="presParOf" srcId="{469BDA1E-2F09-40E2-95EA-8ADBB99D3653}" destId="{D5378200-83E7-4E84-88ED-0AF6D74CEEBE}" srcOrd="17" destOrd="0" presId="urn:microsoft.com/office/officeart/2005/8/layout/list1"/>
    <dgm:cxn modelId="{27419D24-861E-4996-A220-DC42BCCB7B74}" type="presParOf" srcId="{469BDA1E-2F09-40E2-95EA-8ADBB99D3653}" destId="{6D6A161C-C49F-4360-9B5E-A01CB263AD5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27910-35B8-45DA-83BC-ECCC97FA9091}"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0F1C9305-F2E2-419A-8FE4-32F5CAD806D5}">
      <dgm:prSet phldrT="[Text]" custT="1"/>
      <dgm:spPr/>
      <dgm:t>
        <a:bodyPr/>
        <a:lstStyle/>
        <a:p>
          <a:r>
            <a:rPr lang="es-EC" sz="1200" b="1" dirty="0" smtClean="0">
              <a:latin typeface="+mn-lt"/>
            </a:rPr>
            <a:t>Nivel Meta: </a:t>
          </a:r>
          <a:r>
            <a:rPr lang="es-EC" sz="1200" dirty="0" smtClean="0">
              <a:latin typeface="+mn-lt"/>
            </a:rPr>
            <a:t>Contempla la capacidad de organizaciones, gremios, asociaciones para mejores oportunidades de desarrollo. </a:t>
          </a:r>
          <a:endParaRPr lang="es-EC" sz="1200" dirty="0">
            <a:latin typeface="+mn-lt"/>
          </a:endParaRPr>
        </a:p>
      </dgm:t>
    </dgm:pt>
    <dgm:pt modelId="{7C5A9F4C-4BA3-431F-AEDC-74D64A47EE12}" type="parTrans" cxnId="{8E5A6B00-3E7F-45C8-8650-F1A2FCB816E9}">
      <dgm:prSet/>
      <dgm:spPr/>
      <dgm:t>
        <a:bodyPr/>
        <a:lstStyle/>
        <a:p>
          <a:endParaRPr lang="es-EC"/>
        </a:p>
      </dgm:t>
    </dgm:pt>
    <dgm:pt modelId="{91BF4D6F-BF47-4125-B22B-A1015813C4F9}" type="sibTrans" cxnId="{8E5A6B00-3E7F-45C8-8650-F1A2FCB816E9}">
      <dgm:prSet/>
      <dgm:spPr/>
      <dgm:t>
        <a:bodyPr/>
        <a:lstStyle/>
        <a:p>
          <a:endParaRPr lang="es-EC"/>
        </a:p>
      </dgm:t>
    </dgm:pt>
    <dgm:pt modelId="{223A59B4-855D-4759-BE4C-E650460D06C4}">
      <dgm:prSet phldrT="[Text]" custT="1"/>
      <dgm:spPr/>
      <dgm:t>
        <a:bodyPr/>
        <a:lstStyle/>
        <a:p>
          <a:r>
            <a:rPr lang="es-EC" sz="1200" b="1" dirty="0" smtClean="0">
              <a:latin typeface="+mn-lt"/>
            </a:rPr>
            <a:t>Nivel Macro: </a:t>
          </a:r>
          <a:r>
            <a:rPr lang="es-EC" sz="1200" dirty="0" smtClean="0">
              <a:latin typeface="+mn-lt"/>
            </a:rPr>
            <a:t>Contempla políticas macroeconomías (políticas gubernamentales) </a:t>
          </a:r>
          <a:endParaRPr lang="es-EC" sz="1200" dirty="0">
            <a:latin typeface="+mn-lt"/>
          </a:endParaRPr>
        </a:p>
      </dgm:t>
    </dgm:pt>
    <dgm:pt modelId="{E91F6716-412F-49D7-BB5A-9E75EEE80154}" type="parTrans" cxnId="{F2EC4ED6-EC57-4F8E-88F0-285B78710AA4}">
      <dgm:prSet/>
      <dgm:spPr/>
      <dgm:t>
        <a:bodyPr/>
        <a:lstStyle/>
        <a:p>
          <a:endParaRPr lang="es-EC"/>
        </a:p>
      </dgm:t>
    </dgm:pt>
    <dgm:pt modelId="{53F5CB21-F5F9-4677-BB94-76819E21715E}" type="sibTrans" cxnId="{F2EC4ED6-EC57-4F8E-88F0-285B78710AA4}">
      <dgm:prSet/>
      <dgm:spPr/>
      <dgm:t>
        <a:bodyPr/>
        <a:lstStyle/>
        <a:p>
          <a:endParaRPr lang="es-EC"/>
        </a:p>
      </dgm:t>
    </dgm:pt>
    <dgm:pt modelId="{AE7F7FB9-148A-4FB8-A879-1261D7C41816}">
      <dgm:prSet phldrT="[Text]" custT="1"/>
      <dgm:spPr/>
      <dgm:t>
        <a:bodyPr/>
        <a:lstStyle/>
        <a:p>
          <a:r>
            <a:rPr lang="es-EC" sz="1200" b="1" dirty="0" smtClean="0">
              <a:latin typeface="+mn-lt"/>
            </a:rPr>
            <a:t>Nivel Meso: </a:t>
          </a:r>
          <a:r>
            <a:rPr lang="es-EC" sz="1200" dirty="0" smtClean="0">
              <a:latin typeface="+mn-lt"/>
            </a:rPr>
            <a:t>Contempla ventajas competitivas relacionadas con la infraestructura y tecnología,.</a:t>
          </a:r>
          <a:endParaRPr lang="es-EC" sz="1200" dirty="0">
            <a:latin typeface="+mn-lt"/>
          </a:endParaRPr>
        </a:p>
      </dgm:t>
    </dgm:pt>
    <dgm:pt modelId="{D777E801-6B4A-455D-AC95-F4EE4BA01DC0}" type="parTrans" cxnId="{3073B4DE-9CD6-486C-8D42-8736813FF37C}">
      <dgm:prSet/>
      <dgm:spPr/>
      <dgm:t>
        <a:bodyPr/>
        <a:lstStyle/>
        <a:p>
          <a:endParaRPr lang="es-EC"/>
        </a:p>
      </dgm:t>
    </dgm:pt>
    <dgm:pt modelId="{0E9E4A1A-87E3-451A-89F1-BF348751E386}" type="sibTrans" cxnId="{3073B4DE-9CD6-486C-8D42-8736813FF37C}">
      <dgm:prSet/>
      <dgm:spPr/>
      <dgm:t>
        <a:bodyPr/>
        <a:lstStyle/>
        <a:p>
          <a:endParaRPr lang="es-EC"/>
        </a:p>
      </dgm:t>
    </dgm:pt>
    <dgm:pt modelId="{F0DFA117-928D-44AE-9245-0203EC57391C}">
      <dgm:prSet phldrT="[Text]" custT="1"/>
      <dgm:spPr/>
      <dgm:t>
        <a:bodyPr/>
        <a:lstStyle/>
        <a:p>
          <a:r>
            <a:rPr lang="es-EC" sz="1200" b="1" dirty="0" smtClean="0">
              <a:latin typeface="+mn-lt"/>
            </a:rPr>
            <a:t>Nivel Micro: </a:t>
          </a:r>
          <a:r>
            <a:rPr lang="es-EC" sz="1200" dirty="0" smtClean="0">
              <a:latin typeface="+mn-lt"/>
            </a:rPr>
            <a:t>Capacidad individual de cada empresa BPM, calidad, etc.</a:t>
          </a:r>
          <a:endParaRPr lang="es-EC" sz="1200" dirty="0">
            <a:latin typeface="+mn-lt"/>
          </a:endParaRPr>
        </a:p>
      </dgm:t>
    </dgm:pt>
    <dgm:pt modelId="{E672E440-BD33-4220-BBBB-755D49860867}" type="parTrans" cxnId="{0A72BD50-D7F8-4262-9867-E00D5BC6F4A6}">
      <dgm:prSet/>
      <dgm:spPr/>
      <dgm:t>
        <a:bodyPr/>
        <a:lstStyle/>
        <a:p>
          <a:endParaRPr lang="es-EC"/>
        </a:p>
      </dgm:t>
    </dgm:pt>
    <dgm:pt modelId="{837C3AA7-BFED-4113-AD78-E8B27433234D}" type="sibTrans" cxnId="{0A72BD50-D7F8-4262-9867-E00D5BC6F4A6}">
      <dgm:prSet/>
      <dgm:spPr/>
      <dgm:t>
        <a:bodyPr/>
        <a:lstStyle/>
        <a:p>
          <a:endParaRPr lang="es-EC"/>
        </a:p>
      </dgm:t>
    </dgm:pt>
    <dgm:pt modelId="{8F7A62C8-BB97-4ECE-81B1-EC450A4144E1}" type="pres">
      <dgm:prSet presAssocID="{7F827910-35B8-45DA-83BC-ECCC97FA9091}" presName="rootnode" presStyleCnt="0">
        <dgm:presLayoutVars>
          <dgm:chMax/>
          <dgm:chPref/>
          <dgm:dir/>
          <dgm:animLvl val="lvl"/>
        </dgm:presLayoutVars>
      </dgm:prSet>
      <dgm:spPr/>
      <dgm:t>
        <a:bodyPr/>
        <a:lstStyle/>
        <a:p>
          <a:endParaRPr lang="es-EC"/>
        </a:p>
      </dgm:t>
    </dgm:pt>
    <dgm:pt modelId="{65179956-7C7F-476C-A05E-8F6412C8A261}" type="pres">
      <dgm:prSet presAssocID="{0F1C9305-F2E2-419A-8FE4-32F5CAD806D5}" presName="composite" presStyleCnt="0"/>
      <dgm:spPr/>
    </dgm:pt>
    <dgm:pt modelId="{0E2F8B7C-664B-4055-8CE3-991D96EB958C}" type="pres">
      <dgm:prSet presAssocID="{0F1C9305-F2E2-419A-8FE4-32F5CAD806D5}" presName="LShape" presStyleLbl="alignNode1" presStyleIdx="0" presStyleCnt="7"/>
      <dgm:spPr/>
    </dgm:pt>
    <dgm:pt modelId="{33F80717-DDD5-4F67-8AEE-445A132BE088}" type="pres">
      <dgm:prSet presAssocID="{0F1C9305-F2E2-419A-8FE4-32F5CAD806D5}" presName="ParentText" presStyleLbl="revTx" presStyleIdx="0" presStyleCnt="4">
        <dgm:presLayoutVars>
          <dgm:chMax val="0"/>
          <dgm:chPref val="0"/>
          <dgm:bulletEnabled val="1"/>
        </dgm:presLayoutVars>
      </dgm:prSet>
      <dgm:spPr/>
      <dgm:t>
        <a:bodyPr/>
        <a:lstStyle/>
        <a:p>
          <a:endParaRPr lang="es-EC"/>
        </a:p>
      </dgm:t>
    </dgm:pt>
    <dgm:pt modelId="{18681647-5752-4C1A-B3C4-E9F904C003C8}" type="pres">
      <dgm:prSet presAssocID="{0F1C9305-F2E2-419A-8FE4-32F5CAD806D5}" presName="Triangle" presStyleLbl="alignNode1" presStyleIdx="1" presStyleCnt="7"/>
      <dgm:spPr/>
    </dgm:pt>
    <dgm:pt modelId="{A6F2FFF2-B0CD-408E-96BE-5DE5A87E1972}" type="pres">
      <dgm:prSet presAssocID="{91BF4D6F-BF47-4125-B22B-A1015813C4F9}" presName="sibTrans" presStyleCnt="0"/>
      <dgm:spPr/>
    </dgm:pt>
    <dgm:pt modelId="{E574BB72-1BDA-44FD-8F11-E65ACE31CD86}" type="pres">
      <dgm:prSet presAssocID="{91BF4D6F-BF47-4125-B22B-A1015813C4F9}" presName="space" presStyleCnt="0"/>
      <dgm:spPr/>
    </dgm:pt>
    <dgm:pt modelId="{999EADDA-73AB-48B5-896E-C450FDB235CE}" type="pres">
      <dgm:prSet presAssocID="{223A59B4-855D-4759-BE4C-E650460D06C4}" presName="composite" presStyleCnt="0"/>
      <dgm:spPr/>
    </dgm:pt>
    <dgm:pt modelId="{28B35B51-085F-4B1D-966C-F2E53C599C2C}" type="pres">
      <dgm:prSet presAssocID="{223A59B4-855D-4759-BE4C-E650460D06C4}" presName="LShape" presStyleLbl="alignNode1" presStyleIdx="2" presStyleCnt="7"/>
      <dgm:spPr/>
    </dgm:pt>
    <dgm:pt modelId="{196CC2B6-2AA7-4481-A321-22D2359E24DF}" type="pres">
      <dgm:prSet presAssocID="{223A59B4-855D-4759-BE4C-E650460D06C4}" presName="ParentText" presStyleLbl="revTx" presStyleIdx="1" presStyleCnt="4">
        <dgm:presLayoutVars>
          <dgm:chMax val="0"/>
          <dgm:chPref val="0"/>
          <dgm:bulletEnabled val="1"/>
        </dgm:presLayoutVars>
      </dgm:prSet>
      <dgm:spPr/>
      <dgm:t>
        <a:bodyPr/>
        <a:lstStyle/>
        <a:p>
          <a:endParaRPr lang="es-EC"/>
        </a:p>
      </dgm:t>
    </dgm:pt>
    <dgm:pt modelId="{C4B6652B-CD34-40E4-B2A1-21CBEB79A4CC}" type="pres">
      <dgm:prSet presAssocID="{223A59B4-855D-4759-BE4C-E650460D06C4}" presName="Triangle" presStyleLbl="alignNode1" presStyleIdx="3" presStyleCnt="7"/>
      <dgm:spPr/>
    </dgm:pt>
    <dgm:pt modelId="{9C1DD1FF-ABD5-4655-9572-8E4840454270}" type="pres">
      <dgm:prSet presAssocID="{53F5CB21-F5F9-4677-BB94-76819E21715E}" presName="sibTrans" presStyleCnt="0"/>
      <dgm:spPr/>
    </dgm:pt>
    <dgm:pt modelId="{6A31C728-0767-4ABB-B220-B6154C7A36CC}" type="pres">
      <dgm:prSet presAssocID="{53F5CB21-F5F9-4677-BB94-76819E21715E}" presName="space" presStyleCnt="0"/>
      <dgm:spPr/>
    </dgm:pt>
    <dgm:pt modelId="{C0BD8EF1-2C35-4FC4-AC3D-72828322741B}" type="pres">
      <dgm:prSet presAssocID="{AE7F7FB9-148A-4FB8-A879-1261D7C41816}" presName="composite" presStyleCnt="0"/>
      <dgm:spPr/>
    </dgm:pt>
    <dgm:pt modelId="{9EFBBCAD-95C4-489B-86E5-AB763AE536BE}" type="pres">
      <dgm:prSet presAssocID="{AE7F7FB9-148A-4FB8-A879-1261D7C41816}" presName="LShape" presStyleLbl="alignNode1" presStyleIdx="4" presStyleCnt="7"/>
      <dgm:spPr/>
    </dgm:pt>
    <dgm:pt modelId="{697664C0-0801-471E-AE06-22105ABEB53E}" type="pres">
      <dgm:prSet presAssocID="{AE7F7FB9-148A-4FB8-A879-1261D7C41816}" presName="ParentText" presStyleLbl="revTx" presStyleIdx="2" presStyleCnt="4">
        <dgm:presLayoutVars>
          <dgm:chMax val="0"/>
          <dgm:chPref val="0"/>
          <dgm:bulletEnabled val="1"/>
        </dgm:presLayoutVars>
      </dgm:prSet>
      <dgm:spPr/>
      <dgm:t>
        <a:bodyPr/>
        <a:lstStyle/>
        <a:p>
          <a:endParaRPr lang="es-EC"/>
        </a:p>
      </dgm:t>
    </dgm:pt>
    <dgm:pt modelId="{20FA12DE-4CA8-4ADF-856D-1DA4D365F3A3}" type="pres">
      <dgm:prSet presAssocID="{AE7F7FB9-148A-4FB8-A879-1261D7C41816}" presName="Triangle" presStyleLbl="alignNode1" presStyleIdx="5" presStyleCnt="7"/>
      <dgm:spPr/>
    </dgm:pt>
    <dgm:pt modelId="{AF6DC5A4-7974-4657-A6A6-867D29D5424C}" type="pres">
      <dgm:prSet presAssocID="{0E9E4A1A-87E3-451A-89F1-BF348751E386}" presName="sibTrans" presStyleCnt="0"/>
      <dgm:spPr/>
    </dgm:pt>
    <dgm:pt modelId="{CD337B25-755D-4186-908E-32F970E9C08D}" type="pres">
      <dgm:prSet presAssocID="{0E9E4A1A-87E3-451A-89F1-BF348751E386}" presName="space" presStyleCnt="0"/>
      <dgm:spPr/>
    </dgm:pt>
    <dgm:pt modelId="{7CE4FF5A-297D-40CB-9D88-295F6717DCDB}" type="pres">
      <dgm:prSet presAssocID="{F0DFA117-928D-44AE-9245-0203EC57391C}" presName="composite" presStyleCnt="0"/>
      <dgm:spPr/>
    </dgm:pt>
    <dgm:pt modelId="{ADB924B6-FAC7-488F-8015-B7CEF6BA56D9}" type="pres">
      <dgm:prSet presAssocID="{F0DFA117-928D-44AE-9245-0203EC57391C}" presName="LShape" presStyleLbl="alignNode1" presStyleIdx="6" presStyleCnt="7"/>
      <dgm:spPr/>
    </dgm:pt>
    <dgm:pt modelId="{90389078-ED44-4455-9254-3A5D61B6A9F8}" type="pres">
      <dgm:prSet presAssocID="{F0DFA117-928D-44AE-9245-0203EC57391C}" presName="ParentText" presStyleLbl="revTx" presStyleIdx="3" presStyleCnt="4">
        <dgm:presLayoutVars>
          <dgm:chMax val="0"/>
          <dgm:chPref val="0"/>
          <dgm:bulletEnabled val="1"/>
        </dgm:presLayoutVars>
      </dgm:prSet>
      <dgm:spPr/>
      <dgm:t>
        <a:bodyPr/>
        <a:lstStyle/>
        <a:p>
          <a:endParaRPr lang="es-EC"/>
        </a:p>
      </dgm:t>
    </dgm:pt>
  </dgm:ptLst>
  <dgm:cxnLst>
    <dgm:cxn modelId="{F2EC4ED6-EC57-4F8E-88F0-285B78710AA4}" srcId="{7F827910-35B8-45DA-83BC-ECCC97FA9091}" destId="{223A59B4-855D-4759-BE4C-E650460D06C4}" srcOrd="1" destOrd="0" parTransId="{E91F6716-412F-49D7-BB5A-9E75EEE80154}" sibTransId="{53F5CB21-F5F9-4677-BB94-76819E21715E}"/>
    <dgm:cxn modelId="{D2933D99-D73B-4CC1-AC96-31B7A9309DDB}" type="presOf" srcId="{AE7F7FB9-148A-4FB8-A879-1261D7C41816}" destId="{697664C0-0801-471E-AE06-22105ABEB53E}" srcOrd="0" destOrd="0" presId="urn:microsoft.com/office/officeart/2009/3/layout/StepUpProcess"/>
    <dgm:cxn modelId="{708B93B7-F525-4501-8CB4-C4B950AB4C9C}" type="presOf" srcId="{223A59B4-855D-4759-BE4C-E650460D06C4}" destId="{196CC2B6-2AA7-4481-A321-22D2359E24DF}" srcOrd="0" destOrd="0" presId="urn:microsoft.com/office/officeart/2009/3/layout/StepUpProcess"/>
    <dgm:cxn modelId="{7232F617-B29C-4201-B011-1311D15A2F12}" type="presOf" srcId="{0F1C9305-F2E2-419A-8FE4-32F5CAD806D5}" destId="{33F80717-DDD5-4F67-8AEE-445A132BE088}" srcOrd="0" destOrd="0" presId="urn:microsoft.com/office/officeart/2009/3/layout/StepUpProcess"/>
    <dgm:cxn modelId="{3073B4DE-9CD6-486C-8D42-8736813FF37C}" srcId="{7F827910-35B8-45DA-83BC-ECCC97FA9091}" destId="{AE7F7FB9-148A-4FB8-A879-1261D7C41816}" srcOrd="2" destOrd="0" parTransId="{D777E801-6B4A-455D-AC95-F4EE4BA01DC0}" sibTransId="{0E9E4A1A-87E3-451A-89F1-BF348751E386}"/>
    <dgm:cxn modelId="{BF8BD610-65D5-4486-BB4A-80CA70A00FDE}" type="presOf" srcId="{F0DFA117-928D-44AE-9245-0203EC57391C}" destId="{90389078-ED44-4455-9254-3A5D61B6A9F8}" srcOrd="0" destOrd="0" presId="urn:microsoft.com/office/officeart/2009/3/layout/StepUpProcess"/>
    <dgm:cxn modelId="{0A72BD50-D7F8-4262-9867-E00D5BC6F4A6}" srcId="{7F827910-35B8-45DA-83BC-ECCC97FA9091}" destId="{F0DFA117-928D-44AE-9245-0203EC57391C}" srcOrd="3" destOrd="0" parTransId="{E672E440-BD33-4220-BBBB-755D49860867}" sibTransId="{837C3AA7-BFED-4113-AD78-E8B27433234D}"/>
    <dgm:cxn modelId="{3A22F801-4C71-4F07-89FD-76A9861977EA}" type="presOf" srcId="{7F827910-35B8-45DA-83BC-ECCC97FA9091}" destId="{8F7A62C8-BB97-4ECE-81B1-EC450A4144E1}" srcOrd="0" destOrd="0" presId="urn:microsoft.com/office/officeart/2009/3/layout/StepUpProcess"/>
    <dgm:cxn modelId="{8E5A6B00-3E7F-45C8-8650-F1A2FCB816E9}" srcId="{7F827910-35B8-45DA-83BC-ECCC97FA9091}" destId="{0F1C9305-F2E2-419A-8FE4-32F5CAD806D5}" srcOrd="0" destOrd="0" parTransId="{7C5A9F4C-4BA3-431F-AEDC-74D64A47EE12}" sibTransId="{91BF4D6F-BF47-4125-B22B-A1015813C4F9}"/>
    <dgm:cxn modelId="{335DEA95-C8D9-48BF-A130-7EB286C56085}" type="presParOf" srcId="{8F7A62C8-BB97-4ECE-81B1-EC450A4144E1}" destId="{65179956-7C7F-476C-A05E-8F6412C8A261}" srcOrd="0" destOrd="0" presId="urn:microsoft.com/office/officeart/2009/3/layout/StepUpProcess"/>
    <dgm:cxn modelId="{5997B7A8-83EB-433F-8D1A-D542AE6D196C}" type="presParOf" srcId="{65179956-7C7F-476C-A05E-8F6412C8A261}" destId="{0E2F8B7C-664B-4055-8CE3-991D96EB958C}" srcOrd="0" destOrd="0" presId="urn:microsoft.com/office/officeart/2009/3/layout/StepUpProcess"/>
    <dgm:cxn modelId="{848F4FFB-96E5-4460-AFE7-5EB7AB81EB35}" type="presParOf" srcId="{65179956-7C7F-476C-A05E-8F6412C8A261}" destId="{33F80717-DDD5-4F67-8AEE-445A132BE088}" srcOrd="1" destOrd="0" presId="urn:microsoft.com/office/officeart/2009/3/layout/StepUpProcess"/>
    <dgm:cxn modelId="{69371996-45CF-4479-8BE8-B799CF5BE417}" type="presParOf" srcId="{65179956-7C7F-476C-A05E-8F6412C8A261}" destId="{18681647-5752-4C1A-B3C4-E9F904C003C8}" srcOrd="2" destOrd="0" presId="urn:microsoft.com/office/officeart/2009/3/layout/StepUpProcess"/>
    <dgm:cxn modelId="{0381B103-F9CA-4E3F-A812-5F612F862BF4}" type="presParOf" srcId="{8F7A62C8-BB97-4ECE-81B1-EC450A4144E1}" destId="{A6F2FFF2-B0CD-408E-96BE-5DE5A87E1972}" srcOrd="1" destOrd="0" presId="urn:microsoft.com/office/officeart/2009/3/layout/StepUpProcess"/>
    <dgm:cxn modelId="{25C66F19-18F9-4D92-B528-B8C7DD721665}" type="presParOf" srcId="{A6F2FFF2-B0CD-408E-96BE-5DE5A87E1972}" destId="{E574BB72-1BDA-44FD-8F11-E65ACE31CD86}" srcOrd="0" destOrd="0" presId="urn:microsoft.com/office/officeart/2009/3/layout/StepUpProcess"/>
    <dgm:cxn modelId="{AEC41732-EF43-4B44-B1A4-597B17927287}" type="presParOf" srcId="{8F7A62C8-BB97-4ECE-81B1-EC450A4144E1}" destId="{999EADDA-73AB-48B5-896E-C450FDB235CE}" srcOrd="2" destOrd="0" presId="urn:microsoft.com/office/officeart/2009/3/layout/StepUpProcess"/>
    <dgm:cxn modelId="{3B2FDC21-B61A-4674-B6C2-85D7302FD956}" type="presParOf" srcId="{999EADDA-73AB-48B5-896E-C450FDB235CE}" destId="{28B35B51-085F-4B1D-966C-F2E53C599C2C}" srcOrd="0" destOrd="0" presId="urn:microsoft.com/office/officeart/2009/3/layout/StepUpProcess"/>
    <dgm:cxn modelId="{E2EC4C87-3F1A-43E1-BC1F-812F8F81335D}" type="presParOf" srcId="{999EADDA-73AB-48B5-896E-C450FDB235CE}" destId="{196CC2B6-2AA7-4481-A321-22D2359E24DF}" srcOrd="1" destOrd="0" presId="urn:microsoft.com/office/officeart/2009/3/layout/StepUpProcess"/>
    <dgm:cxn modelId="{E57D2990-0792-418E-8A4A-E540869BD87E}" type="presParOf" srcId="{999EADDA-73AB-48B5-896E-C450FDB235CE}" destId="{C4B6652B-CD34-40E4-B2A1-21CBEB79A4CC}" srcOrd="2" destOrd="0" presId="urn:microsoft.com/office/officeart/2009/3/layout/StepUpProcess"/>
    <dgm:cxn modelId="{2587ABF1-3112-4469-99AC-BD7ECF3CABE5}" type="presParOf" srcId="{8F7A62C8-BB97-4ECE-81B1-EC450A4144E1}" destId="{9C1DD1FF-ABD5-4655-9572-8E4840454270}" srcOrd="3" destOrd="0" presId="urn:microsoft.com/office/officeart/2009/3/layout/StepUpProcess"/>
    <dgm:cxn modelId="{D63ED239-2A06-44AB-9213-08E0A49C15E7}" type="presParOf" srcId="{9C1DD1FF-ABD5-4655-9572-8E4840454270}" destId="{6A31C728-0767-4ABB-B220-B6154C7A36CC}" srcOrd="0" destOrd="0" presId="urn:microsoft.com/office/officeart/2009/3/layout/StepUpProcess"/>
    <dgm:cxn modelId="{DF96D1AE-8A03-408B-8FB0-E089DEB5965E}" type="presParOf" srcId="{8F7A62C8-BB97-4ECE-81B1-EC450A4144E1}" destId="{C0BD8EF1-2C35-4FC4-AC3D-72828322741B}" srcOrd="4" destOrd="0" presId="urn:microsoft.com/office/officeart/2009/3/layout/StepUpProcess"/>
    <dgm:cxn modelId="{ED79BB0D-E6C8-48F4-A106-24DCDC00FA05}" type="presParOf" srcId="{C0BD8EF1-2C35-4FC4-AC3D-72828322741B}" destId="{9EFBBCAD-95C4-489B-86E5-AB763AE536BE}" srcOrd="0" destOrd="0" presId="urn:microsoft.com/office/officeart/2009/3/layout/StepUpProcess"/>
    <dgm:cxn modelId="{B856C7BE-38CA-42DF-A03B-12F50C6E04CE}" type="presParOf" srcId="{C0BD8EF1-2C35-4FC4-AC3D-72828322741B}" destId="{697664C0-0801-471E-AE06-22105ABEB53E}" srcOrd="1" destOrd="0" presId="urn:microsoft.com/office/officeart/2009/3/layout/StepUpProcess"/>
    <dgm:cxn modelId="{55051AE1-8361-40B1-B8AD-F35B26C51EF8}" type="presParOf" srcId="{C0BD8EF1-2C35-4FC4-AC3D-72828322741B}" destId="{20FA12DE-4CA8-4ADF-856D-1DA4D365F3A3}" srcOrd="2" destOrd="0" presId="urn:microsoft.com/office/officeart/2009/3/layout/StepUpProcess"/>
    <dgm:cxn modelId="{4BBC6A43-A095-4A45-9344-584EC1055E61}" type="presParOf" srcId="{8F7A62C8-BB97-4ECE-81B1-EC450A4144E1}" destId="{AF6DC5A4-7974-4657-A6A6-867D29D5424C}" srcOrd="5" destOrd="0" presId="urn:microsoft.com/office/officeart/2009/3/layout/StepUpProcess"/>
    <dgm:cxn modelId="{9669387B-E82F-42F1-A091-19F0BB0F6A3F}" type="presParOf" srcId="{AF6DC5A4-7974-4657-A6A6-867D29D5424C}" destId="{CD337B25-755D-4186-908E-32F970E9C08D}" srcOrd="0" destOrd="0" presId="urn:microsoft.com/office/officeart/2009/3/layout/StepUpProcess"/>
    <dgm:cxn modelId="{33DE507F-D621-4C8E-9D7E-77B915ED5EF0}" type="presParOf" srcId="{8F7A62C8-BB97-4ECE-81B1-EC450A4144E1}" destId="{7CE4FF5A-297D-40CB-9D88-295F6717DCDB}" srcOrd="6" destOrd="0" presId="urn:microsoft.com/office/officeart/2009/3/layout/StepUpProcess"/>
    <dgm:cxn modelId="{8F5C61B6-B460-492F-96A3-3933C93DBC15}" type="presParOf" srcId="{7CE4FF5A-297D-40CB-9D88-295F6717DCDB}" destId="{ADB924B6-FAC7-488F-8015-B7CEF6BA56D9}" srcOrd="0" destOrd="0" presId="urn:microsoft.com/office/officeart/2009/3/layout/StepUpProcess"/>
    <dgm:cxn modelId="{7895A076-B9CE-4C71-994C-35C8541EBB4D}" type="presParOf" srcId="{7CE4FF5A-297D-40CB-9D88-295F6717DCDB}" destId="{90389078-ED44-4455-9254-3A5D61B6A9F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983AC4-6A08-4C05-9018-BB95F1BEBC9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EC"/>
        </a:p>
      </dgm:t>
    </dgm:pt>
    <dgm:pt modelId="{EF41DDA6-5ADA-4184-BA29-8BC15A1839DD}">
      <dgm:prSet phldrT="[Text]" custT="1"/>
      <dgm:spPr/>
      <dgm:t>
        <a:bodyPr/>
        <a:lstStyle/>
        <a:p>
          <a:r>
            <a:rPr lang="es-EC" sz="1600" b="0" i="0" dirty="0" smtClean="0">
              <a:solidFill>
                <a:schemeClr val="bg1"/>
              </a:solidFill>
            </a:rPr>
            <a:t>Ninguno de los oferentes tiene el poder suficiente de establecer los precios</a:t>
          </a:r>
        </a:p>
        <a:p>
          <a:r>
            <a:rPr lang="es-ES" sz="1600" b="0" dirty="0" smtClean="0">
              <a:solidFill>
                <a:schemeClr val="bg1"/>
              </a:solidFill>
            </a:rPr>
            <a:t>Todos los productores tienen el mismo producto.</a:t>
          </a:r>
          <a:endParaRPr lang="es-EC" sz="1600" b="0" dirty="0">
            <a:solidFill>
              <a:schemeClr val="bg1"/>
            </a:solidFill>
          </a:endParaRPr>
        </a:p>
      </dgm:t>
    </dgm:pt>
    <dgm:pt modelId="{F47194A6-FDEE-48FE-9FF8-BC59F4D659B4}" type="parTrans" cxnId="{A2CBF546-3002-48C0-A338-939D93133417}">
      <dgm:prSet/>
      <dgm:spPr/>
      <dgm:t>
        <a:bodyPr/>
        <a:lstStyle/>
        <a:p>
          <a:endParaRPr lang="es-EC"/>
        </a:p>
      </dgm:t>
    </dgm:pt>
    <dgm:pt modelId="{1F0D1F54-3241-4333-B070-9B29A5B2B94F}" type="sibTrans" cxnId="{A2CBF546-3002-48C0-A338-939D93133417}">
      <dgm:prSet/>
      <dgm:spPr/>
      <dgm:t>
        <a:bodyPr/>
        <a:lstStyle/>
        <a:p>
          <a:endParaRPr lang="es-EC"/>
        </a:p>
      </dgm:t>
    </dgm:pt>
    <dgm:pt modelId="{1E90AAB1-D5D2-46EE-B9C5-97C8DF93CD9E}">
      <dgm:prSet phldrT="[Text]" custT="1"/>
      <dgm:spPr/>
      <dgm:t>
        <a:bodyPr/>
        <a:lstStyle/>
        <a:p>
          <a:r>
            <a:rPr lang="es-EC" sz="1600" b="0" i="0" dirty="0" smtClean="0"/>
            <a:t>El vendedor cuenta con la capacidad de influir de forma significativa en los precios de los servicios o productos en el mercado</a:t>
          </a:r>
          <a:endParaRPr lang="es-EC" sz="1600" b="0" dirty="0">
            <a:solidFill>
              <a:schemeClr val="bg1"/>
            </a:solidFill>
          </a:endParaRPr>
        </a:p>
      </dgm:t>
    </dgm:pt>
    <dgm:pt modelId="{2B43A61A-FAF5-4AA4-93A2-D7FF085A6251}" type="parTrans" cxnId="{12789CCA-2172-40C7-BAA3-F4D87FA77403}">
      <dgm:prSet/>
      <dgm:spPr/>
      <dgm:t>
        <a:bodyPr/>
        <a:lstStyle/>
        <a:p>
          <a:endParaRPr lang="es-EC"/>
        </a:p>
      </dgm:t>
    </dgm:pt>
    <dgm:pt modelId="{CEE94774-23F3-41E5-B1FB-0975294ACF74}" type="sibTrans" cxnId="{12789CCA-2172-40C7-BAA3-F4D87FA77403}">
      <dgm:prSet/>
      <dgm:spPr/>
      <dgm:t>
        <a:bodyPr/>
        <a:lstStyle/>
        <a:p>
          <a:endParaRPr lang="es-EC"/>
        </a:p>
      </dgm:t>
    </dgm:pt>
    <dgm:pt modelId="{AA268F30-88AC-4285-80DF-A372C4021994}" type="pres">
      <dgm:prSet presAssocID="{0B983AC4-6A08-4C05-9018-BB95F1BEBC93}" presName="diagram" presStyleCnt="0">
        <dgm:presLayoutVars>
          <dgm:dir/>
          <dgm:resizeHandles val="exact"/>
        </dgm:presLayoutVars>
      </dgm:prSet>
      <dgm:spPr/>
      <dgm:t>
        <a:bodyPr/>
        <a:lstStyle/>
        <a:p>
          <a:endParaRPr lang="es-EC"/>
        </a:p>
      </dgm:t>
    </dgm:pt>
    <dgm:pt modelId="{C0DD6976-04AC-4212-9558-E91BD5E43A10}" type="pres">
      <dgm:prSet presAssocID="{EF41DDA6-5ADA-4184-BA29-8BC15A1839DD}" presName="arrow" presStyleLbl="node1" presStyleIdx="0" presStyleCnt="2" custRadScaleRad="98133" custRadScaleInc="1059">
        <dgm:presLayoutVars>
          <dgm:bulletEnabled val="1"/>
        </dgm:presLayoutVars>
      </dgm:prSet>
      <dgm:spPr/>
      <dgm:t>
        <a:bodyPr/>
        <a:lstStyle/>
        <a:p>
          <a:endParaRPr lang="es-EC"/>
        </a:p>
      </dgm:t>
    </dgm:pt>
    <dgm:pt modelId="{95D2C874-46B5-418F-9343-A8D50DEFA794}" type="pres">
      <dgm:prSet presAssocID="{1E90AAB1-D5D2-46EE-B9C5-97C8DF93CD9E}" presName="arrow" presStyleLbl="node1" presStyleIdx="1" presStyleCnt="2">
        <dgm:presLayoutVars>
          <dgm:bulletEnabled val="1"/>
        </dgm:presLayoutVars>
      </dgm:prSet>
      <dgm:spPr/>
      <dgm:t>
        <a:bodyPr/>
        <a:lstStyle/>
        <a:p>
          <a:endParaRPr lang="es-EC"/>
        </a:p>
      </dgm:t>
    </dgm:pt>
  </dgm:ptLst>
  <dgm:cxnLst>
    <dgm:cxn modelId="{A2CBF546-3002-48C0-A338-939D93133417}" srcId="{0B983AC4-6A08-4C05-9018-BB95F1BEBC93}" destId="{EF41DDA6-5ADA-4184-BA29-8BC15A1839DD}" srcOrd="0" destOrd="0" parTransId="{F47194A6-FDEE-48FE-9FF8-BC59F4D659B4}" sibTransId="{1F0D1F54-3241-4333-B070-9B29A5B2B94F}"/>
    <dgm:cxn modelId="{F5CB30EE-8EF9-473D-8456-3D6B5A210EDD}" type="presOf" srcId="{EF41DDA6-5ADA-4184-BA29-8BC15A1839DD}" destId="{C0DD6976-04AC-4212-9558-E91BD5E43A10}" srcOrd="0" destOrd="0" presId="urn:microsoft.com/office/officeart/2005/8/layout/arrow5"/>
    <dgm:cxn modelId="{D354E71F-50D5-414C-B5E8-EC08FE86DD2A}" type="presOf" srcId="{0B983AC4-6A08-4C05-9018-BB95F1BEBC93}" destId="{AA268F30-88AC-4285-80DF-A372C4021994}" srcOrd="0" destOrd="0" presId="urn:microsoft.com/office/officeart/2005/8/layout/arrow5"/>
    <dgm:cxn modelId="{AF656B44-7A8D-4CFE-A433-4D408E6B7190}" type="presOf" srcId="{1E90AAB1-D5D2-46EE-B9C5-97C8DF93CD9E}" destId="{95D2C874-46B5-418F-9343-A8D50DEFA794}" srcOrd="0" destOrd="0" presId="urn:microsoft.com/office/officeart/2005/8/layout/arrow5"/>
    <dgm:cxn modelId="{12789CCA-2172-40C7-BAA3-F4D87FA77403}" srcId="{0B983AC4-6A08-4C05-9018-BB95F1BEBC93}" destId="{1E90AAB1-D5D2-46EE-B9C5-97C8DF93CD9E}" srcOrd="1" destOrd="0" parTransId="{2B43A61A-FAF5-4AA4-93A2-D7FF085A6251}" sibTransId="{CEE94774-23F3-41E5-B1FB-0975294ACF74}"/>
    <dgm:cxn modelId="{36C6D3DF-4BF5-4F93-8A2A-C352DF26830A}" type="presParOf" srcId="{AA268F30-88AC-4285-80DF-A372C4021994}" destId="{C0DD6976-04AC-4212-9558-E91BD5E43A10}" srcOrd="0" destOrd="0" presId="urn:microsoft.com/office/officeart/2005/8/layout/arrow5"/>
    <dgm:cxn modelId="{F3370764-2940-453A-897A-98690849D013}" type="presParOf" srcId="{AA268F30-88AC-4285-80DF-A372C4021994}" destId="{95D2C874-46B5-418F-9343-A8D50DEFA79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98E52A-7DF8-4E81-8B74-FFF5FD50B54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C"/>
        </a:p>
      </dgm:t>
    </dgm:pt>
    <dgm:pt modelId="{2EF3AF2E-0095-41F8-8C2C-D4EDCED22BC4}">
      <dgm:prSet phldrT="[Text]"/>
      <dgm:spPr/>
      <dgm:t>
        <a:bodyPr/>
        <a:lstStyle/>
        <a:p>
          <a:r>
            <a:rPr lang="es-ES" dirty="0" smtClean="0"/>
            <a:t>Enfoque Mixto</a:t>
          </a:r>
          <a:endParaRPr lang="es-EC" dirty="0"/>
        </a:p>
      </dgm:t>
    </dgm:pt>
    <dgm:pt modelId="{54406289-4E74-4132-A960-F14335E74251}" type="parTrans" cxnId="{97E43A79-85DE-4A81-AA58-C3BEA782872B}">
      <dgm:prSet/>
      <dgm:spPr/>
      <dgm:t>
        <a:bodyPr/>
        <a:lstStyle/>
        <a:p>
          <a:endParaRPr lang="es-EC"/>
        </a:p>
      </dgm:t>
    </dgm:pt>
    <dgm:pt modelId="{2914303F-9E4D-430D-8E42-49619BDD7757}" type="sibTrans" cxnId="{97E43A79-85DE-4A81-AA58-C3BEA782872B}">
      <dgm:prSet/>
      <dgm:spPr/>
      <dgm:t>
        <a:bodyPr/>
        <a:lstStyle/>
        <a:p>
          <a:endParaRPr lang="es-EC"/>
        </a:p>
      </dgm:t>
    </dgm:pt>
    <dgm:pt modelId="{4E2B184F-91D8-4932-B64D-ED88BCEF7E50}">
      <dgm:prSet phldrT="[Text]"/>
      <dgm:spPr/>
      <dgm:t>
        <a:bodyPr/>
        <a:lstStyle/>
        <a:p>
          <a:r>
            <a:rPr lang="es-ES" dirty="0" smtClean="0"/>
            <a:t>Presunciones</a:t>
          </a:r>
          <a:endParaRPr lang="es-EC" dirty="0"/>
        </a:p>
      </dgm:t>
    </dgm:pt>
    <dgm:pt modelId="{FA719901-4259-4437-B3A5-09EB50AC3EA9}" type="parTrans" cxnId="{FB5AC758-7092-4585-B1B6-CB01B8040D24}">
      <dgm:prSet/>
      <dgm:spPr/>
      <dgm:t>
        <a:bodyPr/>
        <a:lstStyle/>
        <a:p>
          <a:endParaRPr lang="es-EC"/>
        </a:p>
      </dgm:t>
    </dgm:pt>
    <dgm:pt modelId="{0F1F2B5F-BCE7-45E3-B96B-A583B294F98D}" type="sibTrans" cxnId="{FB5AC758-7092-4585-B1B6-CB01B8040D24}">
      <dgm:prSet/>
      <dgm:spPr/>
      <dgm:t>
        <a:bodyPr/>
        <a:lstStyle/>
        <a:p>
          <a:endParaRPr lang="es-EC"/>
        </a:p>
      </dgm:t>
    </dgm:pt>
    <dgm:pt modelId="{9E47D2FA-5A3C-42F1-8655-F4E7EDB09B31}">
      <dgm:prSet phldrT="[Text]"/>
      <dgm:spPr/>
      <dgm:t>
        <a:bodyPr/>
        <a:lstStyle/>
        <a:p>
          <a:r>
            <a:rPr lang="es-ES" dirty="0" smtClean="0"/>
            <a:t>Técnica documental</a:t>
          </a:r>
          <a:endParaRPr lang="es-EC" dirty="0"/>
        </a:p>
      </dgm:t>
    </dgm:pt>
    <dgm:pt modelId="{CD558F30-0487-4ADF-BD4D-1F0AA25735EB}" type="parTrans" cxnId="{F23E5DAD-9FC6-4C4A-8BEF-EDBAD4C735C3}">
      <dgm:prSet/>
      <dgm:spPr/>
      <dgm:t>
        <a:bodyPr/>
        <a:lstStyle/>
        <a:p>
          <a:endParaRPr lang="es-EC"/>
        </a:p>
      </dgm:t>
    </dgm:pt>
    <dgm:pt modelId="{843CF511-B714-4B4C-8881-876449D8558A}" type="sibTrans" cxnId="{F23E5DAD-9FC6-4C4A-8BEF-EDBAD4C735C3}">
      <dgm:prSet/>
      <dgm:spPr/>
      <dgm:t>
        <a:bodyPr/>
        <a:lstStyle/>
        <a:p>
          <a:endParaRPr lang="es-EC"/>
        </a:p>
      </dgm:t>
    </dgm:pt>
    <dgm:pt modelId="{958EB8D9-2BE9-418A-8C81-5102B56F5223}">
      <dgm:prSet phldrT="[Text]"/>
      <dgm:spPr/>
      <dgm:t>
        <a:bodyPr/>
        <a:lstStyle/>
        <a:p>
          <a:r>
            <a:rPr lang="es-EC" dirty="0" smtClean="0"/>
            <a:t>Procedimiento para el tratamiento y análisis de la información.</a:t>
          </a:r>
          <a:endParaRPr lang="es-EC" dirty="0"/>
        </a:p>
      </dgm:t>
    </dgm:pt>
    <dgm:pt modelId="{A7039E93-9D66-4D15-9A71-9B7F21F0505C}" type="parTrans" cxnId="{2695C3DE-1010-498C-9DAC-D36811CD86A5}">
      <dgm:prSet/>
      <dgm:spPr/>
      <dgm:t>
        <a:bodyPr/>
        <a:lstStyle/>
        <a:p>
          <a:endParaRPr lang="es-EC"/>
        </a:p>
      </dgm:t>
    </dgm:pt>
    <dgm:pt modelId="{5C62CE3C-A4A3-4C20-AAF8-EBBCB36371C6}" type="sibTrans" cxnId="{2695C3DE-1010-498C-9DAC-D36811CD86A5}">
      <dgm:prSet/>
      <dgm:spPr/>
      <dgm:t>
        <a:bodyPr/>
        <a:lstStyle/>
        <a:p>
          <a:endParaRPr lang="es-EC"/>
        </a:p>
      </dgm:t>
    </dgm:pt>
    <dgm:pt modelId="{2F7706E5-C39F-4458-BCB9-5AB02D6131C4}" type="pres">
      <dgm:prSet presAssocID="{8C98E52A-7DF8-4E81-8B74-FFF5FD50B547}" presName="cycle" presStyleCnt="0">
        <dgm:presLayoutVars>
          <dgm:dir/>
          <dgm:resizeHandles val="exact"/>
        </dgm:presLayoutVars>
      </dgm:prSet>
      <dgm:spPr/>
      <dgm:t>
        <a:bodyPr/>
        <a:lstStyle/>
        <a:p>
          <a:endParaRPr lang="es-EC"/>
        </a:p>
      </dgm:t>
    </dgm:pt>
    <dgm:pt modelId="{F9C398E6-7B4E-4667-A511-E725E7EE923C}" type="pres">
      <dgm:prSet presAssocID="{2EF3AF2E-0095-41F8-8C2C-D4EDCED22BC4}" presName="node" presStyleLbl="node1" presStyleIdx="0" presStyleCnt="4">
        <dgm:presLayoutVars>
          <dgm:bulletEnabled val="1"/>
        </dgm:presLayoutVars>
      </dgm:prSet>
      <dgm:spPr/>
      <dgm:t>
        <a:bodyPr/>
        <a:lstStyle/>
        <a:p>
          <a:endParaRPr lang="es-EC"/>
        </a:p>
      </dgm:t>
    </dgm:pt>
    <dgm:pt modelId="{534E66A0-4959-4858-910D-8839BB88EDDB}" type="pres">
      <dgm:prSet presAssocID="{2EF3AF2E-0095-41F8-8C2C-D4EDCED22BC4}" presName="spNode" presStyleCnt="0"/>
      <dgm:spPr/>
    </dgm:pt>
    <dgm:pt modelId="{4388EB9C-1A0F-4C71-97EC-B011C412FCA6}" type="pres">
      <dgm:prSet presAssocID="{2914303F-9E4D-430D-8E42-49619BDD7757}" presName="sibTrans" presStyleLbl="sibTrans1D1" presStyleIdx="0" presStyleCnt="4"/>
      <dgm:spPr/>
      <dgm:t>
        <a:bodyPr/>
        <a:lstStyle/>
        <a:p>
          <a:endParaRPr lang="es-EC"/>
        </a:p>
      </dgm:t>
    </dgm:pt>
    <dgm:pt modelId="{55851C69-A2DA-4103-97D1-7B3DA8EAA62E}" type="pres">
      <dgm:prSet presAssocID="{4E2B184F-91D8-4932-B64D-ED88BCEF7E50}" presName="node" presStyleLbl="node1" presStyleIdx="1" presStyleCnt="4">
        <dgm:presLayoutVars>
          <dgm:bulletEnabled val="1"/>
        </dgm:presLayoutVars>
      </dgm:prSet>
      <dgm:spPr/>
      <dgm:t>
        <a:bodyPr/>
        <a:lstStyle/>
        <a:p>
          <a:endParaRPr lang="es-EC"/>
        </a:p>
      </dgm:t>
    </dgm:pt>
    <dgm:pt modelId="{ED412FC0-11C3-4BEF-96C3-12D8E5F963DB}" type="pres">
      <dgm:prSet presAssocID="{4E2B184F-91D8-4932-B64D-ED88BCEF7E50}" presName="spNode" presStyleCnt="0"/>
      <dgm:spPr/>
    </dgm:pt>
    <dgm:pt modelId="{B15C8663-BD4C-4E9F-8BC5-52AB74CC070E}" type="pres">
      <dgm:prSet presAssocID="{0F1F2B5F-BCE7-45E3-B96B-A583B294F98D}" presName="sibTrans" presStyleLbl="sibTrans1D1" presStyleIdx="1" presStyleCnt="4"/>
      <dgm:spPr/>
      <dgm:t>
        <a:bodyPr/>
        <a:lstStyle/>
        <a:p>
          <a:endParaRPr lang="es-EC"/>
        </a:p>
      </dgm:t>
    </dgm:pt>
    <dgm:pt modelId="{A60EA09E-F056-4019-8D4E-0A0C15BF1CC1}" type="pres">
      <dgm:prSet presAssocID="{9E47D2FA-5A3C-42F1-8655-F4E7EDB09B31}" presName="node" presStyleLbl="node1" presStyleIdx="2" presStyleCnt="4">
        <dgm:presLayoutVars>
          <dgm:bulletEnabled val="1"/>
        </dgm:presLayoutVars>
      </dgm:prSet>
      <dgm:spPr/>
      <dgm:t>
        <a:bodyPr/>
        <a:lstStyle/>
        <a:p>
          <a:endParaRPr lang="es-EC"/>
        </a:p>
      </dgm:t>
    </dgm:pt>
    <dgm:pt modelId="{2B7B9D4B-80B9-4B1E-83F6-876EE994E299}" type="pres">
      <dgm:prSet presAssocID="{9E47D2FA-5A3C-42F1-8655-F4E7EDB09B31}" presName="spNode" presStyleCnt="0"/>
      <dgm:spPr/>
    </dgm:pt>
    <dgm:pt modelId="{9E684B41-4B34-4693-8FCD-6B6188D95FCA}" type="pres">
      <dgm:prSet presAssocID="{843CF511-B714-4B4C-8881-876449D8558A}" presName="sibTrans" presStyleLbl="sibTrans1D1" presStyleIdx="2" presStyleCnt="4"/>
      <dgm:spPr/>
      <dgm:t>
        <a:bodyPr/>
        <a:lstStyle/>
        <a:p>
          <a:endParaRPr lang="es-EC"/>
        </a:p>
      </dgm:t>
    </dgm:pt>
    <dgm:pt modelId="{48D05F75-9127-48F7-BFEB-07223627CB75}" type="pres">
      <dgm:prSet presAssocID="{958EB8D9-2BE9-418A-8C81-5102B56F5223}" presName="node" presStyleLbl="node1" presStyleIdx="3" presStyleCnt="4">
        <dgm:presLayoutVars>
          <dgm:bulletEnabled val="1"/>
        </dgm:presLayoutVars>
      </dgm:prSet>
      <dgm:spPr/>
      <dgm:t>
        <a:bodyPr/>
        <a:lstStyle/>
        <a:p>
          <a:endParaRPr lang="es-EC"/>
        </a:p>
      </dgm:t>
    </dgm:pt>
    <dgm:pt modelId="{6E0C808F-4E74-4980-967D-F685C9A63626}" type="pres">
      <dgm:prSet presAssocID="{958EB8D9-2BE9-418A-8C81-5102B56F5223}" presName="spNode" presStyleCnt="0"/>
      <dgm:spPr/>
    </dgm:pt>
    <dgm:pt modelId="{2A4FB4E6-5367-439A-903D-07B2E4971662}" type="pres">
      <dgm:prSet presAssocID="{5C62CE3C-A4A3-4C20-AAF8-EBBCB36371C6}" presName="sibTrans" presStyleLbl="sibTrans1D1" presStyleIdx="3" presStyleCnt="4"/>
      <dgm:spPr/>
      <dgm:t>
        <a:bodyPr/>
        <a:lstStyle/>
        <a:p>
          <a:endParaRPr lang="es-EC"/>
        </a:p>
      </dgm:t>
    </dgm:pt>
  </dgm:ptLst>
  <dgm:cxnLst>
    <dgm:cxn modelId="{CC41E976-C0EF-4997-9FD3-BBBCD600F03A}" type="presOf" srcId="{958EB8D9-2BE9-418A-8C81-5102B56F5223}" destId="{48D05F75-9127-48F7-BFEB-07223627CB75}" srcOrd="0" destOrd="0" presId="urn:microsoft.com/office/officeart/2005/8/layout/cycle5"/>
    <dgm:cxn modelId="{D6CC1987-71A3-49F3-8230-B348FE7B61E8}" type="presOf" srcId="{8C98E52A-7DF8-4E81-8B74-FFF5FD50B547}" destId="{2F7706E5-C39F-4458-BCB9-5AB02D6131C4}" srcOrd="0" destOrd="0" presId="urn:microsoft.com/office/officeart/2005/8/layout/cycle5"/>
    <dgm:cxn modelId="{8C24CC3D-FE38-4A4C-B2C0-9D7B51B9B9E3}" type="presOf" srcId="{843CF511-B714-4B4C-8881-876449D8558A}" destId="{9E684B41-4B34-4693-8FCD-6B6188D95FCA}" srcOrd="0" destOrd="0" presId="urn:microsoft.com/office/officeart/2005/8/layout/cycle5"/>
    <dgm:cxn modelId="{97E43A79-85DE-4A81-AA58-C3BEA782872B}" srcId="{8C98E52A-7DF8-4E81-8B74-FFF5FD50B547}" destId="{2EF3AF2E-0095-41F8-8C2C-D4EDCED22BC4}" srcOrd="0" destOrd="0" parTransId="{54406289-4E74-4132-A960-F14335E74251}" sibTransId="{2914303F-9E4D-430D-8E42-49619BDD7757}"/>
    <dgm:cxn modelId="{E65D3629-0E13-4BFC-9126-9112F46AA0CF}" type="presOf" srcId="{2914303F-9E4D-430D-8E42-49619BDD7757}" destId="{4388EB9C-1A0F-4C71-97EC-B011C412FCA6}" srcOrd="0" destOrd="0" presId="urn:microsoft.com/office/officeart/2005/8/layout/cycle5"/>
    <dgm:cxn modelId="{F23E5DAD-9FC6-4C4A-8BEF-EDBAD4C735C3}" srcId="{8C98E52A-7DF8-4E81-8B74-FFF5FD50B547}" destId="{9E47D2FA-5A3C-42F1-8655-F4E7EDB09B31}" srcOrd="2" destOrd="0" parTransId="{CD558F30-0487-4ADF-BD4D-1F0AA25735EB}" sibTransId="{843CF511-B714-4B4C-8881-876449D8558A}"/>
    <dgm:cxn modelId="{0BA63541-FCFE-4022-AE95-B047B4DBCB5F}" type="presOf" srcId="{0F1F2B5F-BCE7-45E3-B96B-A583B294F98D}" destId="{B15C8663-BD4C-4E9F-8BC5-52AB74CC070E}" srcOrd="0" destOrd="0" presId="urn:microsoft.com/office/officeart/2005/8/layout/cycle5"/>
    <dgm:cxn modelId="{992C25C3-962A-40EA-8659-5B449D736298}" type="presOf" srcId="{4E2B184F-91D8-4932-B64D-ED88BCEF7E50}" destId="{55851C69-A2DA-4103-97D1-7B3DA8EAA62E}" srcOrd="0" destOrd="0" presId="urn:microsoft.com/office/officeart/2005/8/layout/cycle5"/>
    <dgm:cxn modelId="{FB5AC758-7092-4585-B1B6-CB01B8040D24}" srcId="{8C98E52A-7DF8-4E81-8B74-FFF5FD50B547}" destId="{4E2B184F-91D8-4932-B64D-ED88BCEF7E50}" srcOrd="1" destOrd="0" parTransId="{FA719901-4259-4437-B3A5-09EB50AC3EA9}" sibTransId="{0F1F2B5F-BCE7-45E3-B96B-A583B294F98D}"/>
    <dgm:cxn modelId="{F3828BE3-B101-47CB-BE4D-D6CEFFF90165}" type="presOf" srcId="{2EF3AF2E-0095-41F8-8C2C-D4EDCED22BC4}" destId="{F9C398E6-7B4E-4667-A511-E725E7EE923C}" srcOrd="0" destOrd="0" presId="urn:microsoft.com/office/officeart/2005/8/layout/cycle5"/>
    <dgm:cxn modelId="{5245648B-ADED-4500-9E71-CF281929F70E}" type="presOf" srcId="{5C62CE3C-A4A3-4C20-AAF8-EBBCB36371C6}" destId="{2A4FB4E6-5367-439A-903D-07B2E4971662}" srcOrd="0" destOrd="0" presId="urn:microsoft.com/office/officeart/2005/8/layout/cycle5"/>
    <dgm:cxn modelId="{01C241D5-82CF-42CA-AAD3-456F01604C8B}" type="presOf" srcId="{9E47D2FA-5A3C-42F1-8655-F4E7EDB09B31}" destId="{A60EA09E-F056-4019-8D4E-0A0C15BF1CC1}" srcOrd="0" destOrd="0" presId="urn:microsoft.com/office/officeart/2005/8/layout/cycle5"/>
    <dgm:cxn modelId="{2695C3DE-1010-498C-9DAC-D36811CD86A5}" srcId="{8C98E52A-7DF8-4E81-8B74-FFF5FD50B547}" destId="{958EB8D9-2BE9-418A-8C81-5102B56F5223}" srcOrd="3" destOrd="0" parTransId="{A7039E93-9D66-4D15-9A71-9B7F21F0505C}" sibTransId="{5C62CE3C-A4A3-4C20-AAF8-EBBCB36371C6}"/>
    <dgm:cxn modelId="{FF522955-8C02-417B-BB69-48FEBFA19084}" type="presParOf" srcId="{2F7706E5-C39F-4458-BCB9-5AB02D6131C4}" destId="{F9C398E6-7B4E-4667-A511-E725E7EE923C}" srcOrd="0" destOrd="0" presId="urn:microsoft.com/office/officeart/2005/8/layout/cycle5"/>
    <dgm:cxn modelId="{8E447D60-3347-4C65-B903-10C194C797C7}" type="presParOf" srcId="{2F7706E5-C39F-4458-BCB9-5AB02D6131C4}" destId="{534E66A0-4959-4858-910D-8839BB88EDDB}" srcOrd="1" destOrd="0" presId="urn:microsoft.com/office/officeart/2005/8/layout/cycle5"/>
    <dgm:cxn modelId="{9BBFF089-FBE9-4F04-BBE7-D2F050D16398}" type="presParOf" srcId="{2F7706E5-C39F-4458-BCB9-5AB02D6131C4}" destId="{4388EB9C-1A0F-4C71-97EC-B011C412FCA6}" srcOrd="2" destOrd="0" presId="urn:microsoft.com/office/officeart/2005/8/layout/cycle5"/>
    <dgm:cxn modelId="{05D056B0-9AE8-404D-8072-389A236CB71A}" type="presParOf" srcId="{2F7706E5-C39F-4458-BCB9-5AB02D6131C4}" destId="{55851C69-A2DA-4103-97D1-7B3DA8EAA62E}" srcOrd="3" destOrd="0" presId="urn:microsoft.com/office/officeart/2005/8/layout/cycle5"/>
    <dgm:cxn modelId="{1525E936-6CA2-4B6A-B37A-E855B715B602}" type="presParOf" srcId="{2F7706E5-C39F-4458-BCB9-5AB02D6131C4}" destId="{ED412FC0-11C3-4BEF-96C3-12D8E5F963DB}" srcOrd="4" destOrd="0" presId="urn:microsoft.com/office/officeart/2005/8/layout/cycle5"/>
    <dgm:cxn modelId="{B9DF9704-418C-4A25-9835-4CD9CB1131F0}" type="presParOf" srcId="{2F7706E5-C39F-4458-BCB9-5AB02D6131C4}" destId="{B15C8663-BD4C-4E9F-8BC5-52AB74CC070E}" srcOrd="5" destOrd="0" presId="urn:microsoft.com/office/officeart/2005/8/layout/cycle5"/>
    <dgm:cxn modelId="{4443D9F7-075F-4C48-A221-29C06DBE55F1}" type="presParOf" srcId="{2F7706E5-C39F-4458-BCB9-5AB02D6131C4}" destId="{A60EA09E-F056-4019-8D4E-0A0C15BF1CC1}" srcOrd="6" destOrd="0" presId="urn:microsoft.com/office/officeart/2005/8/layout/cycle5"/>
    <dgm:cxn modelId="{884EE22A-D189-4CDC-8D5C-5CFD5BA0FD29}" type="presParOf" srcId="{2F7706E5-C39F-4458-BCB9-5AB02D6131C4}" destId="{2B7B9D4B-80B9-4B1E-83F6-876EE994E299}" srcOrd="7" destOrd="0" presId="urn:microsoft.com/office/officeart/2005/8/layout/cycle5"/>
    <dgm:cxn modelId="{A314AC17-1895-4E9C-A094-48BC00F3EFB5}" type="presParOf" srcId="{2F7706E5-C39F-4458-BCB9-5AB02D6131C4}" destId="{9E684B41-4B34-4693-8FCD-6B6188D95FCA}" srcOrd="8" destOrd="0" presId="urn:microsoft.com/office/officeart/2005/8/layout/cycle5"/>
    <dgm:cxn modelId="{152FEC7A-C13E-47D1-8735-F2CDC8C23AA7}" type="presParOf" srcId="{2F7706E5-C39F-4458-BCB9-5AB02D6131C4}" destId="{48D05F75-9127-48F7-BFEB-07223627CB75}" srcOrd="9" destOrd="0" presId="urn:microsoft.com/office/officeart/2005/8/layout/cycle5"/>
    <dgm:cxn modelId="{12F681D0-14C9-4245-A9EE-CF8CA3D8A4E4}" type="presParOf" srcId="{2F7706E5-C39F-4458-BCB9-5AB02D6131C4}" destId="{6E0C808F-4E74-4980-967D-F685C9A63626}" srcOrd="10" destOrd="0" presId="urn:microsoft.com/office/officeart/2005/8/layout/cycle5"/>
    <dgm:cxn modelId="{3C62651E-6342-40C8-84FD-6FF8AD100F43}" type="presParOf" srcId="{2F7706E5-C39F-4458-BCB9-5AB02D6131C4}" destId="{2A4FB4E6-5367-439A-903D-07B2E4971662}"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13CAA4-CF1B-46E8-A808-51D8833A73C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3BD99B55-F50F-4858-A315-AFF2A8AC42D9}">
      <dgm:prSet phldrT="[Text]" custT="1"/>
      <dgm:spPr/>
      <dgm:t>
        <a:bodyPr/>
        <a:lstStyle/>
        <a:p>
          <a:r>
            <a:rPr lang="es-EC" sz="1800" dirty="0" smtClean="0"/>
            <a:t>Industria Farmacéutica Internacional</a:t>
          </a:r>
          <a:endParaRPr lang="es-EC" sz="1800" dirty="0"/>
        </a:p>
      </dgm:t>
    </dgm:pt>
    <dgm:pt modelId="{44BD477C-1653-48F6-B79A-6C6D05FF9307}" type="parTrans" cxnId="{883218CD-3973-4143-88DE-2592A5F112B8}">
      <dgm:prSet/>
      <dgm:spPr/>
      <dgm:t>
        <a:bodyPr/>
        <a:lstStyle/>
        <a:p>
          <a:endParaRPr lang="es-EC"/>
        </a:p>
      </dgm:t>
    </dgm:pt>
    <dgm:pt modelId="{0E713389-28ED-45A7-97B8-910A9A8C8CE8}" type="sibTrans" cxnId="{883218CD-3973-4143-88DE-2592A5F112B8}">
      <dgm:prSet/>
      <dgm:spPr/>
      <dgm:t>
        <a:bodyPr/>
        <a:lstStyle/>
        <a:p>
          <a:endParaRPr lang="es-EC"/>
        </a:p>
      </dgm:t>
    </dgm:pt>
    <dgm:pt modelId="{DC2CFB72-DC32-4E22-A3C9-ABE333C0BCA1}">
      <dgm:prSet phldrT="[Text]"/>
      <dgm:spPr/>
      <dgm:t>
        <a:bodyPr/>
        <a:lstStyle/>
        <a:p>
          <a:r>
            <a:rPr lang="es-EC" dirty="0" smtClean="0"/>
            <a:t>- Se fundamentan en la (I+D) de nuevos productos.</a:t>
          </a:r>
        </a:p>
        <a:p>
          <a:r>
            <a:rPr lang="es-EC" dirty="0" smtClean="0"/>
            <a:t>- Elevada tasa de inversión en investigación y desarrollo con respecto a las ventas</a:t>
          </a:r>
          <a:endParaRPr lang="es-EC" dirty="0"/>
        </a:p>
      </dgm:t>
    </dgm:pt>
    <dgm:pt modelId="{6D4236EF-F4DE-4FC8-8217-113AC8F6DB93}" type="parTrans" cxnId="{312837AA-1386-490E-B3A5-6A4C1F061B17}">
      <dgm:prSet/>
      <dgm:spPr/>
      <dgm:t>
        <a:bodyPr/>
        <a:lstStyle/>
        <a:p>
          <a:endParaRPr lang="es-EC"/>
        </a:p>
      </dgm:t>
    </dgm:pt>
    <dgm:pt modelId="{27C3190C-D1BD-440C-83BE-1CD316A52A55}" type="sibTrans" cxnId="{312837AA-1386-490E-B3A5-6A4C1F061B17}">
      <dgm:prSet/>
      <dgm:spPr/>
      <dgm:t>
        <a:bodyPr/>
        <a:lstStyle/>
        <a:p>
          <a:endParaRPr lang="es-EC"/>
        </a:p>
      </dgm:t>
    </dgm:pt>
    <dgm:pt modelId="{EF3C7ED9-B36D-47EC-916E-1B85A9CA42A4}">
      <dgm:prSet/>
      <dgm:spPr/>
      <dgm:t>
        <a:bodyPr/>
        <a:lstStyle/>
        <a:p>
          <a:r>
            <a:rPr lang="es-EC" dirty="0" smtClean="0"/>
            <a:t>Tienen un intenso grado de innovación a través de productos que requieren de varios años, incluso décadas de creatividad, desarrollo, financiamiento; por lo cual el gasto en (I+D) es muy elevado.</a:t>
          </a:r>
          <a:endParaRPr lang="es-EC" dirty="0"/>
        </a:p>
      </dgm:t>
    </dgm:pt>
    <dgm:pt modelId="{EBF0163A-798A-49C0-A108-3099793B8D39}" type="parTrans" cxnId="{33CA4248-7DB3-45A7-915E-39F5C9B6534C}">
      <dgm:prSet/>
      <dgm:spPr/>
      <dgm:t>
        <a:bodyPr/>
        <a:lstStyle/>
        <a:p>
          <a:endParaRPr lang="es-EC"/>
        </a:p>
      </dgm:t>
    </dgm:pt>
    <dgm:pt modelId="{9BA1EF3E-0C80-401A-BF56-96737F5A561E}" type="sibTrans" cxnId="{33CA4248-7DB3-45A7-915E-39F5C9B6534C}">
      <dgm:prSet/>
      <dgm:spPr/>
      <dgm:t>
        <a:bodyPr/>
        <a:lstStyle/>
        <a:p>
          <a:endParaRPr lang="es-EC"/>
        </a:p>
      </dgm:t>
    </dgm:pt>
    <dgm:pt modelId="{E0EC93A3-EB1D-4336-99D2-CB6431BD1693}" type="pres">
      <dgm:prSet presAssocID="{9E13CAA4-CF1B-46E8-A808-51D8833A73C0}" presName="diagram" presStyleCnt="0">
        <dgm:presLayoutVars>
          <dgm:dir/>
          <dgm:resizeHandles val="exact"/>
        </dgm:presLayoutVars>
      </dgm:prSet>
      <dgm:spPr/>
      <dgm:t>
        <a:bodyPr/>
        <a:lstStyle/>
        <a:p>
          <a:endParaRPr lang="es-EC"/>
        </a:p>
      </dgm:t>
    </dgm:pt>
    <dgm:pt modelId="{3E7B642D-7BBF-4001-B1D7-4C45B36152E0}" type="pres">
      <dgm:prSet presAssocID="{3BD99B55-F50F-4858-A315-AFF2A8AC42D9}" presName="node" presStyleLbl="node1" presStyleIdx="0" presStyleCnt="3">
        <dgm:presLayoutVars>
          <dgm:bulletEnabled val="1"/>
        </dgm:presLayoutVars>
      </dgm:prSet>
      <dgm:spPr/>
      <dgm:t>
        <a:bodyPr/>
        <a:lstStyle/>
        <a:p>
          <a:endParaRPr lang="es-EC"/>
        </a:p>
      </dgm:t>
    </dgm:pt>
    <dgm:pt modelId="{5FC282CE-661A-4A7D-84BC-8696E393D38E}" type="pres">
      <dgm:prSet presAssocID="{0E713389-28ED-45A7-97B8-910A9A8C8CE8}" presName="sibTrans" presStyleCnt="0"/>
      <dgm:spPr/>
    </dgm:pt>
    <dgm:pt modelId="{5F1CEE03-450C-40E3-AC08-A5F9BB6F82E8}" type="pres">
      <dgm:prSet presAssocID="{DC2CFB72-DC32-4E22-A3C9-ABE333C0BCA1}" presName="node" presStyleLbl="node1" presStyleIdx="1" presStyleCnt="3">
        <dgm:presLayoutVars>
          <dgm:bulletEnabled val="1"/>
        </dgm:presLayoutVars>
      </dgm:prSet>
      <dgm:spPr/>
      <dgm:t>
        <a:bodyPr/>
        <a:lstStyle/>
        <a:p>
          <a:endParaRPr lang="es-EC"/>
        </a:p>
      </dgm:t>
    </dgm:pt>
    <dgm:pt modelId="{8D97FD50-C79F-47E2-9E60-75C4046557CF}" type="pres">
      <dgm:prSet presAssocID="{27C3190C-D1BD-440C-83BE-1CD316A52A55}" presName="sibTrans" presStyleCnt="0"/>
      <dgm:spPr/>
    </dgm:pt>
    <dgm:pt modelId="{7789E88E-A378-4214-B686-1DCC4D145CEF}" type="pres">
      <dgm:prSet presAssocID="{EF3C7ED9-B36D-47EC-916E-1B85A9CA42A4}" presName="node" presStyleLbl="node1" presStyleIdx="2" presStyleCnt="3">
        <dgm:presLayoutVars>
          <dgm:bulletEnabled val="1"/>
        </dgm:presLayoutVars>
      </dgm:prSet>
      <dgm:spPr/>
      <dgm:t>
        <a:bodyPr/>
        <a:lstStyle/>
        <a:p>
          <a:endParaRPr lang="es-EC"/>
        </a:p>
      </dgm:t>
    </dgm:pt>
  </dgm:ptLst>
  <dgm:cxnLst>
    <dgm:cxn modelId="{8524B238-455F-49F3-8300-FFFF1A30D161}" type="presOf" srcId="{EF3C7ED9-B36D-47EC-916E-1B85A9CA42A4}" destId="{7789E88E-A378-4214-B686-1DCC4D145CEF}" srcOrd="0" destOrd="0" presId="urn:microsoft.com/office/officeart/2005/8/layout/default"/>
    <dgm:cxn modelId="{F68293FF-061C-4667-B7A0-9C8947C9A591}" type="presOf" srcId="{DC2CFB72-DC32-4E22-A3C9-ABE333C0BCA1}" destId="{5F1CEE03-450C-40E3-AC08-A5F9BB6F82E8}" srcOrd="0" destOrd="0" presId="urn:microsoft.com/office/officeart/2005/8/layout/default"/>
    <dgm:cxn modelId="{33CA4248-7DB3-45A7-915E-39F5C9B6534C}" srcId="{9E13CAA4-CF1B-46E8-A808-51D8833A73C0}" destId="{EF3C7ED9-B36D-47EC-916E-1B85A9CA42A4}" srcOrd="2" destOrd="0" parTransId="{EBF0163A-798A-49C0-A108-3099793B8D39}" sibTransId="{9BA1EF3E-0C80-401A-BF56-96737F5A561E}"/>
    <dgm:cxn modelId="{D42A0829-76CC-48E8-93F9-60B6487772A0}" type="presOf" srcId="{3BD99B55-F50F-4858-A315-AFF2A8AC42D9}" destId="{3E7B642D-7BBF-4001-B1D7-4C45B36152E0}" srcOrd="0" destOrd="0" presId="urn:microsoft.com/office/officeart/2005/8/layout/default"/>
    <dgm:cxn modelId="{312837AA-1386-490E-B3A5-6A4C1F061B17}" srcId="{9E13CAA4-CF1B-46E8-A808-51D8833A73C0}" destId="{DC2CFB72-DC32-4E22-A3C9-ABE333C0BCA1}" srcOrd="1" destOrd="0" parTransId="{6D4236EF-F4DE-4FC8-8217-113AC8F6DB93}" sibTransId="{27C3190C-D1BD-440C-83BE-1CD316A52A55}"/>
    <dgm:cxn modelId="{3E8A4A18-DC10-4731-B60E-62766268DFE2}" type="presOf" srcId="{9E13CAA4-CF1B-46E8-A808-51D8833A73C0}" destId="{E0EC93A3-EB1D-4336-99D2-CB6431BD1693}" srcOrd="0" destOrd="0" presId="urn:microsoft.com/office/officeart/2005/8/layout/default"/>
    <dgm:cxn modelId="{883218CD-3973-4143-88DE-2592A5F112B8}" srcId="{9E13CAA4-CF1B-46E8-A808-51D8833A73C0}" destId="{3BD99B55-F50F-4858-A315-AFF2A8AC42D9}" srcOrd="0" destOrd="0" parTransId="{44BD477C-1653-48F6-B79A-6C6D05FF9307}" sibTransId="{0E713389-28ED-45A7-97B8-910A9A8C8CE8}"/>
    <dgm:cxn modelId="{0D4F2362-91BD-4891-8B80-66678FFDBFEB}" type="presParOf" srcId="{E0EC93A3-EB1D-4336-99D2-CB6431BD1693}" destId="{3E7B642D-7BBF-4001-B1D7-4C45B36152E0}" srcOrd="0" destOrd="0" presId="urn:microsoft.com/office/officeart/2005/8/layout/default"/>
    <dgm:cxn modelId="{F024F4F8-1F6D-49B6-88CA-26218A6DE868}" type="presParOf" srcId="{E0EC93A3-EB1D-4336-99D2-CB6431BD1693}" destId="{5FC282CE-661A-4A7D-84BC-8696E393D38E}" srcOrd="1" destOrd="0" presId="urn:microsoft.com/office/officeart/2005/8/layout/default"/>
    <dgm:cxn modelId="{A24F9C4D-C462-42FF-B35F-0CC44FBF984D}" type="presParOf" srcId="{E0EC93A3-EB1D-4336-99D2-CB6431BD1693}" destId="{5F1CEE03-450C-40E3-AC08-A5F9BB6F82E8}" srcOrd="2" destOrd="0" presId="urn:microsoft.com/office/officeart/2005/8/layout/default"/>
    <dgm:cxn modelId="{61600CE4-157B-4E55-AB86-387BC13D01BF}" type="presParOf" srcId="{E0EC93A3-EB1D-4336-99D2-CB6431BD1693}" destId="{8D97FD50-C79F-47E2-9E60-75C4046557CF}" srcOrd="3" destOrd="0" presId="urn:microsoft.com/office/officeart/2005/8/layout/default"/>
    <dgm:cxn modelId="{CB9F4ACB-6EE0-45A0-BF43-0EF396193356}" type="presParOf" srcId="{E0EC93A3-EB1D-4336-99D2-CB6431BD1693}" destId="{7789E88E-A378-4214-B686-1DCC4D145CE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2F77CB-1BBD-4BC4-B8B5-63A2B7E40C09}" type="doc">
      <dgm:prSet loTypeId="urn:microsoft.com/office/officeart/2005/8/layout/chevron1" loCatId="process" qsTypeId="urn:microsoft.com/office/officeart/2005/8/quickstyle/simple1" qsCatId="simple" csTypeId="urn:microsoft.com/office/officeart/2005/8/colors/colorful1" csCatId="colorful" phldr="1"/>
      <dgm:spPr/>
    </dgm:pt>
    <dgm:pt modelId="{2BE97EF3-801A-4802-9730-379219EF2902}">
      <dgm:prSet phldrT="[Text]"/>
      <dgm:spPr/>
      <dgm:t>
        <a:bodyPr/>
        <a:lstStyle/>
        <a:p>
          <a:r>
            <a:rPr lang="es-EC" b="1" u="sng" dirty="0" smtClean="0">
              <a:solidFill>
                <a:schemeClr val="tx1"/>
              </a:solidFill>
            </a:rPr>
            <a:t>Inversión en Investigación y Desarrollo en el Ecuador </a:t>
          </a:r>
          <a:endParaRPr lang="es-EC" b="1" u="sng" dirty="0">
            <a:solidFill>
              <a:schemeClr val="tx1"/>
            </a:solidFill>
          </a:endParaRPr>
        </a:p>
      </dgm:t>
    </dgm:pt>
    <dgm:pt modelId="{24FE8BB9-0BB7-42BA-B386-9458C5750669}" type="parTrans" cxnId="{6E3ADE57-8024-4260-A2DC-DDC509EDA95A}">
      <dgm:prSet/>
      <dgm:spPr/>
      <dgm:t>
        <a:bodyPr/>
        <a:lstStyle/>
        <a:p>
          <a:endParaRPr lang="es-EC"/>
        </a:p>
      </dgm:t>
    </dgm:pt>
    <dgm:pt modelId="{329FCC03-6F7F-4237-9E64-B829A21EB597}" type="sibTrans" cxnId="{6E3ADE57-8024-4260-A2DC-DDC509EDA95A}">
      <dgm:prSet/>
      <dgm:spPr/>
      <dgm:t>
        <a:bodyPr/>
        <a:lstStyle/>
        <a:p>
          <a:endParaRPr lang="es-EC"/>
        </a:p>
      </dgm:t>
    </dgm:pt>
    <dgm:pt modelId="{81107DDE-2C52-4A8A-87FF-877D73F760E8}">
      <dgm:prSet phldrT="[Text]"/>
      <dgm:spPr/>
      <dgm:t>
        <a:bodyPr/>
        <a:lstStyle/>
        <a:p>
          <a:r>
            <a:rPr lang="es-ES" dirty="0" smtClean="0"/>
            <a:t>Ninguna empresa farmacéutica en Ecuador invierta en el descubrimiento de nuevas moléculas.</a:t>
          </a:r>
          <a:endParaRPr lang="es-EC" dirty="0"/>
        </a:p>
      </dgm:t>
    </dgm:pt>
    <dgm:pt modelId="{876EF821-91F0-43A7-97C1-2290803C3844}" type="parTrans" cxnId="{F90046BF-E35C-41AA-93DA-2286D1ADF1B5}">
      <dgm:prSet/>
      <dgm:spPr/>
      <dgm:t>
        <a:bodyPr/>
        <a:lstStyle/>
        <a:p>
          <a:endParaRPr lang="es-EC"/>
        </a:p>
      </dgm:t>
    </dgm:pt>
    <dgm:pt modelId="{0939A189-CDB2-4FF9-8CB7-196E2ACC787B}" type="sibTrans" cxnId="{F90046BF-E35C-41AA-93DA-2286D1ADF1B5}">
      <dgm:prSet/>
      <dgm:spPr/>
      <dgm:t>
        <a:bodyPr/>
        <a:lstStyle/>
        <a:p>
          <a:endParaRPr lang="es-EC"/>
        </a:p>
      </dgm:t>
    </dgm:pt>
    <dgm:pt modelId="{581BF5BF-7DD3-47EE-B2D2-92AEB384C7ED}">
      <dgm:prSet phldrT="[Text]"/>
      <dgm:spPr/>
      <dgm:t>
        <a:bodyPr/>
        <a:lstStyle/>
        <a:p>
          <a:r>
            <a:rPr lang="es-ES" dirty="0" smtClean="0"/>
            <a:t>Tienen departamentos de I+D principalmente para analizar la calidad del productos y lanzar nuevos productos que ya hayan caducado su patente.  </a:t>
          </a:r>
          <a:endParaRPr lang="es-EC" dirty="0"/>
        </a:p>
      </dgm:t>
    </dgm:pt>
    <dgm:pt modelId="{B6CED12D-5C41-4246-8D6A-5F2CED551C64}" type="parTrans" cxnId="{5ACD9D70-6757-45C5-9591-C8A4E7E2BA47}">
      <dgm:prSet/>
      <dgm:spPr/>
      <dgm:t>
        <a:bodyPr/>
        <a:lstStyle/>
        <a:p>
          <a:endParaRPr lang="es-EC"/>
        </a:p>
      </dgm:t>
    </dgm:pt>
    <dgm:pt modelId="{8B41330D-7123-4EFF-B688-DCCEC1CE6D85}" type="sibTrans" cxnId="{5ACD9D70-6757-45C5-9591-C8A4E7E2BA47}">
      <dgm:prSet/>
      <dgm:spPr/>
      <dgm:t>
        <a:bodyPr/>
        <a:lstStyle/>
        <a:p>
          <a:endParaRPr lang="es-EC"/>
        </a:p>
      </dgm:t>
    </dgm:pt>
    <dgm:pt modelId="{E21C5509-57AF-4F06-99DB-8758106A10F0}" type="pres">
      <dgm:prSet presAssocID="{B72F77CB-1BBD-4BC4-B8B5-63A2B7E40C09}" presName="Name0" presStyleCnt="0">
        <dgm:presLayoutVars>
          <dgm:dir/>
          <dgm:animLvl val="lvl"/>
          <dgm:resizeHandles val="exact"/>
        </dgm:presLayoutVars>
      </dgm:prSet>
      <dgm:spPr/>
    </dgm:pt>
    <dgm:pt modelId="{294AD924-4E58-4B0D-939F-56E594FC8C62}" type="pres">
      <dgm:prSet presAssocID="{2BE97EF3-801A-4802-9730-379219EF2902}" presName="parTxOnly" presStyleLbl="node1" presStyleIdx="0" presStyleCnt="3">
        <dgm:presLayoutVars>
          <dgm:chMax val="0"/>
          <dgm:chPref val="0"/>
          <dgm:bulletEnabled val="1"/>
        </dgm:presLayoutVars>
      </dgm:prSet>
      <dgm:spPr/>
      <dgm:t>
        <a:bodyPr/>
        <a:lstStyle/>
        <a:p>
          <a:endParaRPr lang="es-EC"/>
        </a:p>
      </dgm:t>
    </dgm:pt>
    <dgm:pt modelId="{48B6336B-78C5-49AE-9A64-8ACA77720B26}" type="pres">
      <dgm:prSet presAssocID="{329FCC03-6F7F-4237-9E64-B829A21EB597}" presName="parTxOnlySpace" presStyleCnt="0"/>
      <dgm:spPr/>
    </dgm:pt>
    <dgm:pt modelId="{94A513E2-35A0-4337-A289-22C7AFBB17A0}" type="pres">
      <dgm:prSet presAssocID="{81107DDE-2C52-4A8A-87FF-877D73F760E8}" presName="parTxOnly" presStyleLbl="node1" presStyleIdx="1" presStyleCnt="3">
        <dgm:presLayoutVars>
          <dgm:chMax val="0"/>
          <dgm:chPref val="0"/>
          <dgm:bulletEnabled val="1"/>
        </dgm:presLayoutVars>
      </dgm:prSet>
      <dgm:spPr/>
      <dgm:t>
        <a:bodyPr/>
        <a:lstStyle/>
        <a:p>
          <a:endParaRPr lang="es-EC"/>
        </a:p>
      </dgm:t>
    </dgm:pt>
    <dgm:pt modelId="{157CC612-38A0-4789-9B0C-6951BE9513DE}" type="pres">
      <dgm:prSet presAssocID="{0939A189-CDB2-4FF9-8CB7-196E2ACC787B}" presName="parTxOnlySpace" presStyleCnt="0"/>
      <dgm:spPr/>
    </dgm:pt>
    <dgm:pt modelId="{C9CCDDAC-B59C-4BB7-8BAC-36E6CB3D48E4}" type="pres">
      <dgm:prSet presAssocID="{581BF5BF-7DD3-47EE-B2D2-92AEB384C7ED}" presName="parTxOnly" presStyleLbl="node1" presStyleIdx="2" presStyleCnt="3">
        <dgm:presLayoutVars>
          <dgm:chMax val="0"/>
          <dgm:chPref val="0"/>
          <dgm:bulletEnabled val="1"/>
        </dgm:presLayoutVars>
      </dgm:prSet>
      <dgm:spPr/>
      <dgm:t>
        <a:bodyPr/>
        <a:lstStyle/>
        <a:p>
          <a:endParaRPr lang="es-EC"/>
        </a:p>
      </dgm:t>
    </dgm:pt>
  </dgm:ptLst>
  <dgm:cxnLst>
    <dgm:cxn modelId="{B630895B-A193-441C-AADC-D29E39E6C7CC}" type="presOf" srcId="{581BF5BF-7DD3-47EE-B2D2-92AEB384C7ED}" destId="{C9CCDDAC-B59C-4BB7-8BAC-36E6CB3D48E4}" srcOrd="0" destOrd="0" presId="urn:microsoft.com/office/officeart/2005/8/layout/chevron1"/>
    <dgm:cxn modelId="{5ACD9D70-6757-45C5-9591-C8A4E7E2BA47}" srcId="{B72F77CB-1BBD-4BC4-B8B5-63A2B7E40C09}" destId="{581BF5BF-7DD3-47EE-B2D2-92AEB384C7ED}" srcOrd="2" destOrd="0" parTransId="{B6CED12D-5C41-4246-8D6A-5F2CED551C64}" sibTransId="{8B41330D-7123-4EFF-B688-DCCEC1CE6D85}"/>
    <dgm:cxn modelId="{31545718-970C-4529-B63F-7A449F0F4016}" type="presOf" srcId="{81107DDE-2C52-4A8A-87FF-877D73F760E8}" destId="{94A513E2-35A0-4337-A289-22C7AFBB17A0}" srcOrd="0" destOrd="0" presId="urn:microsoft.com/office/officeart/2005/8/layout/chevron1"/>
    <dgm:cxn modelId="{05D6BA7E-81DE-41BD-ABD1-88D4252C2AD5}" type="presOf" srcId="{B72F77CB-1BBD-4BC4-B8B5-63A2B7E40C09}" destId="{E21C5509-57AF-4F06-99DB-8758106A10F0}" srcOrd="0" destOrd="0" presId="urn:microsoft.com/office/officeart/2005/8/layout/chevron1"/>
    <dgm:cxn modelId="{AC224788-7A8A-4CF6-A771-3866EE6F724B}" type="presOf" srcId="{2BE97EF3-801A-4802-9730-379219EF2902}" destId="{294AD924-4E58-4B0D-939F-56E594FC8C62}" srcOrd="0" destOrd="0" presId="urn:microsoft.com/office/officeart/2005/8/layout/chevron1"/>
    <dgm:cxn modelId="{6E3ADE57-8024-4260-A2DC-DDC509EDA95A}" srcId="{B72F77CB-1BBD-4BC4-B8B5-63A2B7E40C09}" destId="{2BE97EF3-801A-4802-9730-379219EF2902}" srcOrd="0" destOrd="0" parTransId="{24FE8BB9-0BB7-42BA-B386-9458C5750669}" sibTransId="{329FCC03-6F7F-4237-9E64-B829A21EB597}"/>
    <dgm:cxn modelId="{F90046BF-E35C-41AA-93DA-2286D1ADF1B5}" srcId="{B72F77CB-1BBD-4BC4-B8B5-63A2B7E40C09}" destId="{81107DDE-2C52-4A8A-87FF-877D73F760E8}" srcOrd="1" destOrd="0" parTransId="{876EF821-91F0-43A7-97C1-2290803C3844}" sibTransId="{0939A189-CDB2-4FF9-8CB7-196E2ACC787B}"/>
    <dgm:cxn modelId="{A5568C58-29AF-4F83-84C8-F383A323FE2A}" type="presParOf" srcId="{E21C5509-57AF-4F06-99DB-8758106A10F0}" destId="{294AD924-4E58-4B0D-939F-56E594FC8C62}" srcOrd="0" destOrd="0" presId="urn:microsoft.com/office/officeart/2005/8/layout/chevron1"/>
    <dgm:cxn modelId="{B85B7150-C4ED-4C79-A8F2-D91CCE3C1F12}" type="presParOf" srcId="{E21C5509-57AF-4F06-99DB-8758106A10F0}" destId="{48B6336B-78C5-49AE-9A64-8ACA77720B26}" srcOrd="1" destOrd="0" presId="urn:microsoft.com/office/officeart/2005/8/layout/chevron1"/>
    <dgm:cxn modelId="{F0F11673-FEA2-4175-BEE0-B7BF8030F288}" type="presParOf" srcId="{E21C5509-57AF-4F06-99DB-8758106A10F0}" destId="{94A513E2-35A0-4337-A289-22C7AFBB17A0}" srcOrd="2" destOrd="0" presId="urn:microsoft.com/office/officeart/2005/8/layout/chevron1"/>
    <dgm:cxn modelId="{FCAF7118-6029-4918-8FBE-9BA3CE08C506}" type="presParOf" srcId="{E21C5509-57AF-4F06-99DB-8758106A10F0}" destId="{157CC612-38A0-4789-9B0C-6951BE9513DE}" srcOrd="3" destOrd="0" presId="urn:microsoft.com/office/officeart/2005/8/layout/chevron1"/>
    <dgm:cxn modelId="{DEF21600-E4A8-48D8-844C-AB9259A3E54F}" type="presParOf" srcId="{E21C5509-57AF-4F06-99DB-8758106A10F0}" destId="{C9CCDDAC-B59C-4BB7-8BAC-36E6CB3D48E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5A3BFF-D3FF-4D5E-B552-A5AD02FF57A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C"/>
        </a:p>
      </dgm:t>
    </dgm:pt>
    <dgm:pt modelId="{A1C99BD7-7FED-43A1-8E29-7ABFF5E9A6A4}">
      <dgm:prSet phldrT="[Text]" custT="1"/>
      <dgm:spPr/>
      <dgm:t>
        <a:bodyPr/>
        <a:lstStyle/>
        <a:p>
          <a:r>
            <a:rPr lang="es-EC" sz="1200" b="1" dirty="0" smtClean="0"/>
            <a:t>Régimen Regulado de Fijación de Precios para medicamentos Registrados </a:t>
          </a:r>
          <a:endParaRPr lang="es-EC" sz="1200" dirty="0"/>
        </a:p>
      </dgm:t>
    </dgm:pt>
    <dgm:pt modelId="{447797F0-2E48-42C1-9846-206207D1132E}" type="parTrans" cxnId="{180F4C23-8703-4929-8292-E4903AB6EBFA}">
      <dgm:prSet/>
      <dgm:spPr/>
      <dgm:t>
        <a:bodyPr/>
        <a:lstStyle/>
        <a:p>
          <a:endParaRPr lang="es-EC"/>
        </a:p>
      </dgm:t>
    </dgm:pt>
    <dgm:pt modelId="{FBFFCEDA-7749-4DF7-94BC-D08BB08BA224}" type="sibTrans" cxnId="{180F4C23-8703-4929-8292-E4903AB6EBFA}">
      <dgm:prSet/>
      <dgm:spPr/>
      <dgm:t>
        <a:bodyPr/>
        <a:lstStyle/>
        <a:p>
          <a:endParaRPr lang="es-EC"/>
        </a:p>
      </dgm:t>
    </dgm:pt>
    <dgm:pt modelId="{44E04E87-FA87-4D8C-8EAF-514F260A10F6}" type="pres">
      <dgm:prSet presAssocID="{605A3BFF-D3FF-4D5E-B552-A5AD02FF57A2}" presName="outerComposite" presStyleCnt="0">
        <dgm:presLayoutVars>
          <dgm:chMax val="5"/>
          <dgm:dir/>
          <dgm:resizeHandles val="exact"/>
        </dgm:presLayoutVars>
      </dgm:prSet>
      <dgm:spPr/>
      <dgm:t>
        <a:bodyPr/>
        <a:lstStyle/>
        <a:p>
          <a:endParaRPr lang="es-EC"/>
        </a:p>
      </dgm:t>
    </dgm:pt>
    <dgm:pt modelId="{B6575838-0A63-4D21-AA3F-4FB78128EA53}" type="pres">
      <dgm:prSet presAssocID="{605A3BFF-D3FF-4D5E-B552-A5AD02FF57A2}" presName="dummyMaxCanvas" presStyleCnt="0">
        <dgm:presLayoutVars/>
      </dgm:prSet>
      <dgm:spPr/>
    </dgm:pt>
    <dgm:pt modelId="{6305BF15-4F67-480A-B8ED-782680CC0EF0}" type="pres">
      <dgm:prSet presAssocID="{605A3BFF-D3FF-4D5E-B552-A5AD02FF57A2}" presName="OneNode_1" presStyleLbl="node1" presStyleIdx="0" presStyleCnt="1" custScaleX="68396" custScaleY="28769" custLinFactNeighborX="-10530" custLinFactNeighborY="-77006">
        <dgm:presLayoutVars>
          <dgm:bulletEnabled val="1"/>
        </dgm:presLayoutVars>
      </dgm:prSet>
      <dgm:spPr/>
      <dgm:t>
        <a:bodyPr/>
        <a:lstStyle/>
        <a:p>
          <a:endParaRPr lang="es-EC"/>
        </a:p>
      </dgm:t>
    </dgm:pt>
  </dgm:ptLst>
  <dgm:cxnLst>
    <dgm:cxn modelId="{180F4C23-8703-4929-8292-E4903AB6EBFA}" srcId="{605A3BFF-D3FF-4D5E-B552-A5AD02FF57A2}" destId="{A1C99BD7-7FED-43A1-8E29-7ABFF5E9A6A4}" srcOrd="0" destOrd="0" parTransId="{447797F0-2E48-42C1-9846-206207D1132E}" sibTransId="{FBFFCEDA-7749-4DF7-94BC-D08BB08BA224}"/>
    <dgm:cxn modelId="{FF06A96D-3AB6-43E1-9FC3-E2C42944951E}" type="presOf" srcId="{A1C99BD7-7FED-43A1-8E29-7ABFF5E9A6A4}" destId="{6305BF15-4F67-480A-B8ED-782680CC0EF0}" srcOrd="0" destOrd="0" presId="urn:microsoft.com/office/officeart/2005/8/layout/vProcess5"/>
    <dgm:cxn modelId="{2FE8D4BB-C28B-4D5B-8589-99A9F3874800}" type="presOf" srcId="{605A3BFF-D3FF-4D5E-B552-A5AD02FF57A2}" destId="{44E04E87-FA87-4D8C-8EAF-514F260A10F6}" srcOrd="0" destOrd="0" presId="urn:microsoft.com/office/officeart/2005/8/layout/vProcess5"/>
    <dgm:cxn modelId="{9C13A5C1-77AB-454E-8352-3B05EF2F69D4}" type="presParOf" srcId="{44E04E87-FA87-4D8C-8EAF-514F260A10F6}" destId="{B6575838-0A63-4D21-AA3F-4FB78128EA53}" srcOrd="0" destOrd="0" presId="urn:microsoft.com/office/officeart/2005/8/layout/vProcess5"/>
    <dgm:cxn modelId="{9E775DEE-BBB2-42D3-8F58-69A14E7BDFD5}" type="presParOf" srcId="{44E04E87-FA87-4D8C-8EAF-514F260A10F6}" destId="{6305BF15-4F67-480A-B8ED-782680CC0EF0}"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5BAB11-17A8-4377-810D-A4EB7A8E598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8C42EB6D-D6E6-4788-B7B0-AE63CB257C8B}">
      <dgm:prSet phldrT="[Text]" custT="1"/>
      <dgm:spPr/>
      <dgm:t>
        <a:bodyPr/>
        <a:lstStyle/>
        <a:p>
          <a:pPr algn="ctr"/>
          <a:r>
            <a:rPr lang="es-EC" sz="1200" b="1" dirty="0" smtClean="0"/>
            <a:t>Fortalezas</a:t>
          </a:r>
        </a:p>
        <a:p>
          <a:pPr algn="l"/>
          <a:r>
            <a:rPr lang="es-EC" sz="1200" b="1" dirty="0" smtClean="0"/>
            <a:t>- </a:t>
          </a:r>
          <a:r>
            <a:rPr lang="es-EC" sz="1200" dirty="0" smtClean="0"/>
            <a:t>La industria provee un bien de primera necesidad.</a:t>
          </a:r>
        </a:p>
        <a:p>
          <a:pPr algn="l"/>
          <a:r>
            <a:rPr lang="es-EC" sz="1200" dirty="0" smtClean="0"/>
            <a:t>- Acceso a información detallada sobre el comportamiento del mercado por parte de organismos internacionales (IMS).</a:t>
          </a:r>
        </a:p>
        <a:p>
          <a:pPr algn="l"/>
          <a:r>
            <a:rPr lang="es-EC" sz="1200" dirty="0" smtClean="0"/>
            <a:t>- Cobertura institucional de salud, específicamente para la inclusión de población desentendida.</a:t>
          </a:r>
          <a:endParaRPr lang="es-EC" sz="1200" dirty="0"/>
        </a:p>
      </dgm:t>
    </dgm:pt>
    <dgm:pt modelId="{1434B7D2-1055-41C1-9E65-9C9FD2138287}" type="parTrans" cxnId="{CFAA0CB0-C1FA-4C82-AE23-1E269063673F}">
      <dgm:prSet/>
      <dgm:spPr/>
      <dgm:t>
        <a:bodyPr/>
        <a:lstStyle/>
        <a:p>
          <a:endParaRPr lang="es-EC"/>
        </a:p>
      </dgm:t>
    </dgm:pt>
    <dgm:pt modelId="{4B43AF9E-4FE2-44FD-BE2C-9CEB8C95AB5F}" type="sibTrans" cxnId="{CFAA0CB0-C1FA-4C82-AE23-1E269063673F}">
      <dgm:prSet/>
      <dgm:spPr/>
      <dgm:t>
        <a:bodyPr/>
        <a:lstStyle/>
        <a:p>
          <a:endParaRPr lang="es-EC"/>
        </a:p>
      </dgm:t>
    </dgm:pt>
    <dgm:pt modelId="{A05A0755-E29B-433A-89AC-6948709FD407}">
      <dgm:prSet phldrT="[Text]" custT="1"/>
      <dgm:spPr/>
      <dgm:t>
        <a:bodyPr/>
        <a:lstStyle/>
        <a:p>
          <a:pPr algn="ctr"/>
          <a:r>
            <a:rPr lang="es-EC" sz="1200" b="1" dirty="0" smtClean="0"/>
            <a:t>Debilidades.</a:t>
          </a:r>
          <a:endParaRPr lang="es-EC" sz="1200" dirty="0" smtClean="0"/>
        </a:p>
        <a:p>
          <a:pPr algn="l"/>
          <a:r>
            <a:rPr lang="es-EC" sz="1200" dirty="0" smtClean="0"/>
            <a:t>- Limitada experiencia en la elaboración de fármacos </a:t>
          </a:r>
        </a:p>
        <a:p>
          <a:pPr algn="l"/>
          <a:r>
            <a:rPr lang="es-EC" sz="1200" dirty="0" smtClean="0"/>
            <a:t>- Limitados niveles en inversión en investigación y desarrollo </a:t>
          </a:r>
        </a:p>
        <a:p>
          <a:pPr algn="l"/>
          <a:r>
            <a:rPr lang="es-EC" sz="1200" dirty="0" smtClean="0"/>
            <a:t>- Reducido número de laboratorios con instalaciones y procesos de alta tecnología.</a:t>
          </a:r>
          <a:endParaRPr lang="es-EC" sz="1200" dirty="0"/>
        </a:p>
      </dgm:t>
    </dgm:pt>
    <dgm:pt modelId="{8ADCC3EA-2446-4ACA-A076-A69FE150D88C}" type="parTrans" cxnId="{E86743EE-270A-4F3E-ABCD-CC29D5BD781E}">
      <dgm:prSet/>
      <dgm:spPr/>
      <dgm:t>
        <a:bodyPr/>
        <a:lstStyle/>
        <a:p>
          <a:endParaRPr lang="es-EC"/>
        </a:p>
      </dgm:t>
    </dgm:pt>
    <dgm:pt modelId="{3D783C5F-BEAE-4929-A0E1-96AABE520A5A}" type="sibTrans" cxnId="{E86743EE-270A-4F3E-ABCD-CC29D5BD781E}">
      <dgm:prSet/>
      <dgm:spPr/>
      <dgm:t>
        <a:bodyPr/>
        <a:lstStyle/>
        <a:p>
          <a:endParaRPr lang="es-EC"/>
        </a:p>
      </dgm:t>
    </dgm:pt>
    <dgm:pt modelId="{49E324F8-DF8E-426F-A322-E222608B5F62}">
      <dgm:prSet phldrT="[Text]" custT="1"/>
      <dgm:spPr/>
      <dgm:t>
        <a:bodyPr/>
        <a:lstStyle/>
        <a:p>
          <a:pPr algn="ctr"/>
          <a:r>
            <a:rPr lang="es-EC" sz="1200" b="1" dirty="0" smtClean="0"/>
            <a:t>Oportunidades</a:t>
          </a:r>
          <a:endParaRPr lang="es-EC" sz="1200" dirty="0" smtClean="0"/>
        </a:p>
        <a:p>
          <a:pPr algn="l"/>
          <a:r>
            <a:rPr lang="es-EC" sz="1200" dirty="0" smtClean="0"/>
            <a:t>- Mayor interés en la sociedad en general por el mantenimiento y cuidado de la salud</a:t>
          </a:r>
        </a:p>
        <a:p>
          <a:pPr algn="l"/>
          <a:r>
            <a:rPr lang="es-EC" sz="1200" dirty="0" smtClean="0"/>
            <a:t>- Creciente envejecimiento de la población y aumento de enfermedades crónicas </a:t>
          </a:r>
        </a:p>
        <a:p>
          <a:pPr algn="l"/>
          <a:r>
            <a:rPr lang="es-EC" sz="1200" dirty="0" smtClean="0"/>
            <a:t>- Alto nivel de biodiversidad en el país, lo que abre campo para la investigación de nuevos principios activos. </a:t>
          </a:r>
        </a:p>
        <a:p>
          <a:pPr algn="l"/>
          <a:r>
            <a:rPr lang="es-EC" sz="1200" dirty="0" smtClean="0"/>
            <a:t>- Tendencia de crecimiento en Gasto de salud por parte del gobierno.</a:t>
          </a:r>
          <a:endParaRPr lang="es-EC" sz="1200" dirty="0"/>
        </a:p>
      </dgm:t>
    </dgm:pt>
    <dgm:pt modelId="{3A9F2A92-41AA-4E5F-BF49-59DC17C3F020}" type="parTrans" cxnId="{69DE5DF3-A6A2-4DE6-82D5-3F5373BF4969}">
      <dgm:prSet/>
      <dgm:spPr/>
      <dgm:t>
        <a:bodyPr/>
        <a:lstStyle/>
        <a:p>
          <a:endParaRPr lang="es-EC"/>
        </a:p>
      </dgm:t>
    </dgm:pt>
    <dgm:pt modelId="{711F9AE1-5620-41A1-A24E-6E45EDDBE06D}" type="sibTrans" cxnId="{69DE5DF3-A6A2-4DE6-82D5-3F5373BF4969}">
      <dgm:prSet/>
      <dgm:spPr/>
      <dgm:t>
        <a:bodyPr/>
        <a:lstStyle/>
        <a:p>
          <a:endParaRPr lang="es-EC"/>
        </a:p>
      </dgm:t>
    </dgm:pt>
    <dgm:pt modelId="{54EC3C04-C9BA-4FA5-801B-A0875FC8165F}">
      <dgm:prSet phldrT="[Text]" custT="1"/>
      <dgm:spPr/>
      <dgm:t>
        <a:bodyPr/>
        <a:lstStyle/>
        <a:p>
          <a:r>
            <a:rPr lang="es-EC" sz="1200" b="1" dirty="0" smtClean="0"/>
            <a:t>Amenazas</a:t>
          </a:r>
          <a:endParaRPr lang="es-EC" sz="1200" dirty="0" smtClean="0"/>
        </a:p>
        <a:p>
          <a:r>
            <a:rPr lang="es-EC" sz="1200" dirty="0" smtClean="0"/>
            <a:t>- La industria farmacéutica nacional depende de proveedores de principios activos provenientes del exterior</a:t>
          </a:r>
        </a:p>
        <a:p>
          <a:r>
            <a:rPr lang="es-EC" sz="1200" dirty="0" smtClean="0"/>
            <a:t>- Cambios en la política gubernamental de priorización de la industria farmacéutica local.</a:t>
          </a:r>
        </a:p>
        <a:p>
          <a:r>
            <a:rPr lang="es-EC" sz="1200" dirty="0" smtClean="0"/>
            <a:t>- Altos niveles de medicación en la población.</a:t>
          </a:r>
        </a:p>
        <a:p>
          <a:r>
            <a:rPr lang="es-EC" sz="1200" dirty="0" smtClean="0"/>
            <a:t>- Deterioro de la capacidad adquisitiva de la población </a:t>
          </a:r>
        </a:p>
        <a:p>
          <a:r>
            <a:rPr lang="es-EC" sz="1200" dirty="0" smtClean="0"/>
            <a:t>- Decaimiento de la situación económica del país, afectando la capacidad de compra del sector publico</a:t>
          </a:r>
        </a:p>
        <a:p>
          <a:r>
            <a:rPr lang="es-EC" sz="1200" dirty="0" smtClean="0"/>
            <a:t>- Deficiente gestión del ente regulador de los medicamentos.</a:t>
          </a:r>
          <a:endParaRPr lang="es-EC" sz="1200" dirty="0"/>
        </a:p>
      </dgm:t>
    </dgm:pt>
    <dgm:pt modelId="{13AAAED4-AC4B-43EC-B09D-C1E0B050C1A9}" type="parTrans" cxnId="{5A3AD0C7-059A-4B77-93B4-AA714F226F04}">
      <dgm:prSet/>
      <dgm:spPr/>
      <dgm:t>
        <a:bodyPr/>
        <a:lstStyle/>
        <a:p>
          <a:endParaRPr lang="es-EC"/>
        </a:p>
      </dgm:t>
    </dgm:pt>
    <dgm:pt modelId="{AAD52FF2-7EDE-4F8B-85CD-F18176399B6C}" type="sibTrans" cxnId="{5A3AD0C7-059A-4B77-93B4-AA714F226F04}">
      <dgm:prSet/>
      <dgm:spPr/>
      <dgm:t>
        <a:bodyPr/>
        <a:lstStyle/>
        <a:p>
          <a:endParaRPr lang="es-EC"/>
        </a:p>
      </dgm:t>
    </dgm:pt>
    <dgm:pt modelId="{C3D7466B-E627-4911-833F-25F003EB1CD8}" type="pres">
      <dgm:prSet presAssocID="{DA5BAB11-17A8-4377-810D-A4EB7A8E598F}" presName="diagram" presStyleCnt="0">
        <dgm:presLayoutVars>
          <dgm:dir/>
          <dgm:resizeHandles val="exact"/>
        </dgm:presLayoutVars>
      </dgm:prSet>
      <dgm:spPr/>
      <dgm:t>
        <a:bodyPr/>
        <a:lstStyle/>
        <a:p>
          <a:endParaRPr lang="es-EC"/>
        </a:p>
      </dgm:t>
    </dgm:pt>
    <dgm:pt modelId="{1E825D8F-F8FC-45D9-A466-B6CAA18F0A48}" type="pres">
      <dgm:prSet presAssocID="{8C42EB6D-D6E6-4788-B7B0-AE63CB257C8B}" presName="node" presStyleLbl="node1" presStyleIdx="0" presStyleCnt="4">
        <dgm:presLayoutVars>
          <dgm:bulletEnabled val="1"/>
        </dgm:presLayoutVars>
      </dgm:prSet>
      <dgm:spPr/>
      <dgm:t>
        <a:bodyPr/>
        <a:lstStyle/>
        <a:p>
          <a:endParaRPr lang="es-EC"/>
        </a:p>
      </dgm:t>
    </dgm:pt>
    <dgm:pt modelId="{8EFD4A87-85EA-4D06-80BC-907E4818071B}" type="pres">
      <dgm:prSet presAssocID="{4B43AF9E-4FE2-44FD-BE2C-9CEB8C95AB5F}" presName="sibTrans" presStyleCnt="0"/>
      <dgm:spPr/>
    </dgm:pt>
    <dgm:pt modelId="{4DB7693C-A0C2-4BE5-B581-2B37BF553AE4}" type="pres">
      <dgm:prSet presAssocID="{A05A0755-E29B-433A-89AC-6948709FD407}" presName="node" presStyleLbl="node1" presStyleIdx="1" presStyleCnt="4" custLinFactNeighborX="1900" custLinFactNeighborY="-103">
        <dgm:presLayoutVars>
          <dgm:bulletEnabled val="1"/>
        </dgm:presLayoutVars>
      </dgm:prSet>
      <dgm:spPr/>
      <dgm:t>
        <a:bodyPr/>
        <a:lstStyle/>
        <a:p>
          <a:endParaRPr lang="es-EC"/>
        </a:p>
      </dgm:t>
    </dgm:pt>
    <dgm:pt modelId="{C6E572B2-26ED-4F2B-A862-A753D4E21ABC}" type="pres">
      <dgm:prSet presAssocID="{3D783C5F-BEAE-4929-A0E1-96AABE520A5A}" presName="sibTrans" presStyleCnt="0"/>
      <dgm:spPr/>
    </dgm:pt>
    <dgm:pt modelId="{E2D73CD6-F5EE-4A87-AE21-2D0FD66FDD27}" type="pres">
      <dgm:prSet presAssocID="{49E324F8-DF8E-426F-A322-E222608B5F62}" presName="node" presStyleLbl="node1" presStyleIdx="2" presStyleCnt="4">
        <dgm:presLayoutVars>
          <dgm:bulletEnabled val="1"/>
        </dgm:presLayoutVars>
      </dgm:prSet>
      <dgm:spPr/>
      <dgm:t>
        <a:bodyPr/>
        <a:lstStyle/>
        <a:p>
          <a:endParaRPr lang="es-EC"/>
        </a:p>
      </dgm:t>
    </dgm:pt>
    <dgm:pt modelId="{C51FF421-E0F9-4DD4-A751-D92A39DFD802}" type="pres">
      <dgm:prSet presAssocID="{711F9AE1-5620-41A1-A24E-6E45EDDBE06D}" presName="sibTrans" presStyleCnt="0"/>
      <dgm:spPr/>
    </dgm:pt>
    <dgm:pt modelId="{EF5012D3-694A-45DA-B2CA-A47BBCD1071D}" type="pres">
      <dgm:prSet presAssocID="{54EC3C04-C9BA-4FA5-801B-A0875FC8165F}" presName="node" presStyleLbl="node1" presStyleIdx="3" presStyleCnt="4">
        <dgm:presLayoutVars>
          <dgm:bulletEnabled val="1"/>
        </dgm:presLayoutVars>
      </dgm:prSet>
      <dgm:spPr/>
      <dgm:t>
        <a:bodyPr/>
        <a:lstStyle/>
        <a:p>
          <a:endParaRPr lang="es-EC"/>
        </a:p>
      </dgm:t>
    </dgm:pt>
  </dgm:ptLst>
  <dgm:cxnLst>
    <dgm:cxn modelId="{5A3AD0C7-059A-4B77-93B4-AA714F226F04}" srcId="{DA5BAB11-17A8-4377-810D-A4EB7A8E598F}" destId="{54EC3C04-C9BA-4FA5-801B-A0875FC8165F}" srcOrd="3" destOrd="0" parTransId="{13AAAED4-AC4B-43EC-B09D-C1E0B050C1A9}" sibTransId="{AAD52FF2-7EDE-4F8B-85CD-F18176399B6C}"/>
    <dgm:cxn modelId="{69DE5DF3-A6A2-4DE6-82D5-3F5373BF4969}" srcId="{DA5BAB11-17A8-4377-810D-A4EB7A8E598F}" destId="{49E324F8-DF8E-426F-A322-E222608B5F62}" srcOrd="2" destOrd="0" parTransId="{3A9F2A92-41AA-4E5F-BF49-59DC17C3F020}" sibTransId="{711F9AE1-5620-41A1-A24E-6E45EDDBE06D}"/>
    <dgm:cxn modelId="{CFAA0CB0-C1FA-4C82-AE23-1E269063673F}" srcId="{DA5BAB11-17A8-4377-810D-A4EB7A8E598F}" destId="{8C42EB6D-D6E6-4788-B7B0-AE63CB257C8B}" srcOrd="0" destOrd="0" parTransId="{1434B7D2-1055-41C1-9E65-9C9FD2138287}" sibTransId="{4B43AF9E-4FE2-44FD-BE2C-9CEB8C95AB5F}"/>
    <dgm:cxn modelId="{DF70D346-4B2E-4D0E-A89F-798BDD06FC3C}" type="presOf" srcId="{54EC3C04-C9BA-4FA5-801B-A0875FC8165F}" destId="{EF5012D3-694A-45DA-B2CA-A47BBCD1071D}" srcOrd="0" destOrd="0" presId="urn:microsoft.com/office/officeart/2005/8/layout/default"/>
    <dgm:cxn modelId="{E86743EE-270A-4F3E-ABCD-CC29D5BD781E}" srcId="{DA5BAB11-17A8-4377-810D-A4EB7A8E598F}" destId="{A05A0755-E29B-433A-89AC-6948709FD407}" srcOrd="1" destOrd="0" parTransId="{8ADCC3EA-2446-4ACA-A076-A69FE150D88C}" sibTransId="{3D783C5F-BEAE-4929-A0E1-96AABE520A5A}"/>
    <dgm:cxn modelId="{CE990893-6AEC-472B-9031-D91FA386FE14}" type="presOf" srcId="{8C42EB6D-D6E6-4788-B7B0-AE63CB257C8B}" destId="{1E825D8F-F8FC-45D9-A466-B6CAA18F0A48}" srcOrd="0" destOrd="0" presId="urn:microsoft.com/office/officeart/2005/8/layout/default"/>
    <dgm:cxn modelId="{2F5B2319-8B19-484B-9E9B-A0EDBA7BBBAE}" type="presOf" srcId="{A05A0755-E29B-433A-89AC-6948709FD407}" destId="{4DB7693C-A0C2-4BE5-B581-2B37BF553AE4}" srcOrd="0" destOrd="0" presId="urn:microsoft.com/office/officeart/2005/8/layout/default"/>
    <dgm:cxn modelId="{539A025B-9920-4F36-A122-7F361E24C59D}" type="presOf" srcId="{DA5BAB11-17A8-4377-810D-A4EB7A8E598F}" destId="{C3D7466B-E627-4911-833F-25F003EB1CD8}" srcOrd="0" destOrd="0" presId="urn:microsoft.com/office/officeart/2005/8/layout/default"/>
    <dgm:cxn modelId="{5477CAEF-D382-40B9-9D60-9886AD7D2AD1}" type="presOf" srcId="{49E324F8-DF8E-426F-A322-E222608B5F62}" destId="{E2D73CD6-F5EE-4A87-AE21-2D0FD66FDD27}" srcOrd="0" destOrd="0" presId="urn:microsoft.com/office/officeart/2005/8/layout/default"/>
    <dgm:cxn modelId="{63377B72-AC4C-413C-A847-F6CEB039D88B}" type="presParOf" srcId="{C3D7466B-E627-4911-833F-25F003EB1CD8}" destId="{1E825D8F-F8FC-45D9-A466-B6CAA18F0A48}" srcOrd="0" destOrd="0" presId="urn:microsoft.com/office/officeart/2005/8/layout/default"/>
    <dgm:cxn modelId="{89FC06EE-6F3E-4C99-96B4-24E506D1FB64}" type="presParOf" srcId="{C3D7466B-E627-4911-833F-25F003EB1CD8}" destId="{8EFD4A87-85EA-4D06-80BC-907E4818071B}" srcOrd="1" destOrd="0" presId="urn:microsoft.com/office/officeart/2005/8/layout/default"/>
    <dgm:cxn modelId="{570DEEAF-0476-49B8-A041-9A3233DB55DE}" type="presParOf" srcId="{C3D7466B-E627-4911-833F-25F003EB1CD8}" destId="{4DB7693C-A0C2-4BE5-B581-2B37BF553AE4}" srcOrd="2" destOrd="0" presId="urn:microsoft.com/office/officeart/2005/8/layout/default"/>
    <dgm:cxn modelId="{9A3A9245-DB63-48EC-8A19-C80B5751A4E1}" type="presParOf" srcId="{C3D7466B-E627-4911-833F-25F003EB1CD8}" destId="{C6E572B2-26ED-4F2B-A862-A753D4E21ABC}" srcOrd="3" destOrd="0" presId="urn:microsoft.com/office/officeart/2005/8/layout/default"/>
    <dgm:cxn modelId="{6F05BC19-B74A-4570-93B1-1E5F4F0F142C}" type="presParOf" srcId="{C3D7466B-E627-4911-833F-25F003EB1CD8}" destId="{E2D73CD6-F5EE-4A87-AE21-2D0FD66FDD27}" srcOrd="4" destOrd="0" presId="urn:microsoft.com/office/officeart/2005/8/layout/default"/>
    <dgm:cxn modelId="{1499EF6F-C9C8-4408-B4E6-CF935E225657}" type="presParOf" srcId="{C3D7466B-E627-4911-833F-25F003EB1CD8}" destId="{C51FF421-E0F9-4DD4-A751-D92A39DFD802}" srcOrd="5" destOrd="0" presId="urn:microsoft.com/office/officeart/2005/8/layout/default"/>
    <dgm:cxn modelId="{7F8CA88F-28C1-4F06-ADE1-8CF94445FE39}" type="presParOf" srcId="{C3D7466B-E627-4911-833F-25F003EB1CD8}" destId="{EF5012D3-694A-45DA-B2CA-A47BBCD1071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5B4D68-BD69-4F52-9AB7-2F420F714CA6}" type="doc">
      <dgm:prSet loTypeId="urn:microsoft.com/office/officeart/2005/8/layout/hProcess9" loCatId="process" qsTypeId="urn:microsoft.com/office/officeart/2005/8/quickstyle/simple1" qsCatId="simple" csTypeId="urn:microsoft.com/office/officeart/2005/8/colors/accent1_2" csCatId="accent1" phldr="1"/>
      <dgm:spPr/>
    </dgm:pt>
    <dgm:pt modelId="{E5EC4E13-7B98-4722-9E75-2EB8794C337B}">
      <dgm:prSet phldrT="[Text]"/>
      <dgm:spPr/>
      <dgm:t>
        <a:bodyPr/>
        <a:lstStyle/>
        <a:p>
          <a:pPr algn="just"/>
          <a:r>
            <a:rPr lang="es-EC" b="1" dirty="0" smtClean="0">
              <a:solidFill>
                <a:schemeClr val="tx1"/>
              </a:solidFill>
            </a:rPr>
            <a:t>Legales: </a:t>
          </a:r>
          <a:r>
            <a:rPr lang="es-EC" dirty="0" smtClean="0"/>
            <a:t>Los aspectos legales para la industria farmacéutica son importantes, ya que se requiere la obtención de un registro sanitario, en el cual este garantice las condiciones y calidad de los diferentes productos, de igual manera esto condiciona la adquisición de un medicamento OTC o medicamentos bajo preinscripción médica</a:t>
          </a:r>
          <a:endParaRPr lang="es-EC" dirty="0"/>
        </a:p>
      </dgm:t>
    </dgm:pt>
    <dgm:pt modelId="{241F8100-880D-4CC2-882E-896A285E042A}" type="parTrans" cxnId="{BC49B6B6-E02F-4F0C-9DB1-42962D98E273}">
      <dgm:prSet/>
      <dgm:spPr/>
      <dgm:t>
        <a:bodyPr/>
        <a:lstStyle/>
        <a:p>
          <a:endParaRPr lang="es-EC"/>
        </a:p>
      </dgm:t>
    </dgm:pt>
    <dgm:pt modelId="{0D7BF5F7-3B73-41B2-BDF7-8CD540743859}" type="sibTrans" cxnId="{BC49B6B6-E02F-4F0C-9DB1-42962D98E273}">
      <dgm:prSet/>
      <dgm:spPr/>
      <dgm:t>
        <a:bodyPr/>
        <a:lstStyle/>
        <a:p>
          <a:endParaRPr lang="es-EC"/>
        </a:p>
      </dgm:t>
    </dgm:pt>
    <dgm:pt modelId="{23B3E6F6-57E6-4F92-9719-65B133ACD80D}">
      <dgm:prSet phldrT="[Text]"/>
      <dgm:spPr/>
      <dgm:t>
        <a:bodyPr/>
        <a:lstStyle/>
        <a:p>
          <a:r>
            <a:rPr lang="es-EC" dirty="0" smtClean="0"/>
            <a:t>Poder de negociación con Clientes</a:t>
          </a:r>
          <a:endParaRPr lang="es-EC" dirty="0"/>
        </a:p>
      </dgm:t>
    </dgm:pt>
    <dgm:pt modelId="{7AFF1D90-F1B3-4317-868C-4FDA52D717E8}" type="parTrans" cxnId="{3AA4E8B8-1539-4BB4-9C11-F567502CA6C8}">
      <dgm:prSet/>
      <dgm:spPr/>
      <dgm:t>
        <a:bodyPr/>
        <a:lstStyle/>
        <a:p>
          <a:endParaRPr lang="es-EC"/>
        </a:p>
      </dgm:t>
    </dgm:pt>
    <dgm:pt modelId="{2FBFD44B-3DAD-4991-9781-C817D0F2E212}" type="sibTrans" cxnId="{3AA4E8B8-1539-4BB4-9C11-F567502CA6C8}">
      <dgm:prSet/>
      <dgm:spPr/>
      <dgm:t>
        <a:bodyPr/>
        <a:lstStyle/>
        <a:p>
          <a:endParaRPr lang="es-EC"/>
        </a:p>
      </dgm:t>
    </dgm:pt>
    <dgm:pt modelId="{3DF3060A-0D51-411C-BB57-9F14F0E00621}">
      <dgm:prSet phldrT="[Text]"/>
      <dgm:spPr/>
      <dgm:t>
        <a:bodyPr/>
        <a:lstStyle/>
        <a:p>
          <a:r>
            <a:rPr lang="es-EC" b="1" dirty="0" smtClean="0">
              <a:solidFill>
                <a:schemeClr val="tx1"/>
              </a:solidFill>
            </a:rPr>
            <a:t>Producto sustitutos</a:t>
          </a:r>
          <a:r>
            <a:rPr lang="es-EC" dirty="0" smtClean="0"/>
            <a:t>: Se habla en el mercado farmacéutico de productos sustitutos en lo que refiere a medicina alternativa u homeopática, que ha venido ganado espacio en los últimos años</a:t>
          </a:r>
          <a:endParaRPr lang="es-EC" dirty="0"/>
        </a:p>
      </dgm:t>
    </dgm:pt>
    <dgm:pt modelId="{C8528C14-185E-4AF9-9A55-2BCC081A0380}" type="parTrans" cxnId="{21347235-7D2A-47E0-B4CD-D5C5B6E0496D}">
      <dgm:prSet/>
      <dgm:spPr/>
      <dgm:t>
        <a:bodyPr/>
        <a:lstStyle/>
        <a:p>
          <a:endParaRPr lang="es-EC"/>
        </a:p>
      </dgm:t>
    </dgm:pt>
    <dgm:pt modelId="{90FFAC90-0A57-4EFC-9714-518656AAF2A8}" type="sibTrans" cxnId="{21347235-7D2A-47E0-B4CD-D5C5B6E0496D}">
      <dgm:prSet/>
      <dgm:spPr/>
      <dgm:t>
        <a:bodyPr/>
        <a:lstStyle/>
        <a:p>
          <a:endParaRPr lang="es-EC"/>
        </a:p>
      </dgm:t>
    </dgm:pt>
    <dgm:pt modelId="{5336C685-0AA7-42EC-A4BA-6DE60E438E8D}" type="pres">
      <dgm:prSet presAssocID="{4A5B4D68-BD69-4F52-9AB7-2F420F714CA6}" presName="CompostProcess" presStyleCnt="0">
        <dgm:presLayoutVars>
          <dgm:dir/>
          <dgm:resizeHandles val="exact"/>
        </dgm:presLayoutVars>
      </dgm:prSet>
      <dgm:spPr/>
    </dgm:pt>
    <dgm:pt modelId="{0D577C23-CA60-4286-ABD9-C098CE50C5B1}" type="pres">
      <dgm:prSet presAssocID="{4A5B4D68-BD69-4F52-9AB7-2F420F714CA6}" presName="arrow" presStyleLbl="bgShp" presStyleIdx="0" presStyleCnt="1"/>
      <dgm:spPr/>
    </dgm:pt>
    <dgm:pt modelId="{8B8636F6-D62C-4E3D-B63D-D613BE36B86C}" type="pres">
      <dgm:prSet presAssocID="{4A5B4D68-BD69-4F52-9AB7-2F420F714CA6}" presName="linearProcess" presStyleCnt="0"/>
      <dgm:spPr/>
    </dgm:pt>
    <dgm:pt modelId="{40A96197-5708-4666-859B-7F2D0AACB46D}" type="pres">
      <dgm:prSet presAssocID="{E5EC4E13-7B98-4722-9E75-2EB8794C337B}" presName="textNode" presStyleLbl="node1" presStyleIdx="0" presStyleCnt="3">
        <dgm:presLayoutVars>
          <dgm:bulletEnabled val="1"/>
        </dgm:presLayoutVars>
      </dgm:prSet>
      <dgm:spPr/>
      <dgm:t>
        <a:bodyPr/>
        <a:lstStyle/>
        <a:p>
          <a:endParaRPr lang="es-EC"/>
        </a:p>
      </dgm:t>
    </dgm:pt>
    <dgm:pt modelId="{FC2155F0-3BF6-4417-8CE0-251577C63946}" type="pres">
      <dgm:prSet presAssocID="{0D7BF5F7-3B73-41B2-BDF7-8CD540743859}" presName="sibTrans" presStyleCnt="0"/>
      <dgm:spPr/>
    </dgm:pt>
    <dgm:pt modelId="{62EBA853-1F07-4F13-B05C-EB8F649FB04D}" type="pres">
      <dgm:prSet presAssocID="{23B3E6F6-57E6-4F92-9719-65B133ACD80D}" presName="textNode" presStyleLbl="node1" presStyleIdx="1" presStyleCnt="3">
        <dgm:presLayoutVars>
          <dgm:bulletEnabled val="1"/>
        </dgm:presLayoutVars>
      </dgm:prSet>
      <dgm:spPr/>
      <dgm:t>
        <a:bodyPr/>
        <a:lstStyle/>
        <a:p>
          <a:endParaRPr lang="es-EC"/>
        </a:p>
      </dgm:t>
    </dgm:pt>
    <dgm:pt modelId="{F0260671-9802-4922-93CE-24AD3D7FDDC4}" type="pres">
      <dgm:prSet presAssocID="{2FBFD44B-3DAD-4991-9781-C817D0F2E212}" presName="sibTrans" presStyleCnt="0"/>
      <dgm:spPr/>
    </dgm:pt>
    <dgm:pt modelId="{B2106847-6186-43EF-8049-39CE48746FD5}" type="pres">
      <dgm:prSet presAssocID="{3DF3060A-0D51-411C-BB57-9F14F0E00621}" presName="textNode" presStyleLbl="node1" presStyleIdx="2" presStyleCnt="3">
        <dgm:presLayoutVars>
          <dgm:bulletEnabled val="1"/>
        </dgm:presLayoutVars>
      </dgm:prSet>
      <dgm:spPr/>
      <dgm:t>
        <a:bodyPr/>
        <a:lstStyle/>
        <a:p>
          <a:endParaRPr lang="es-EC"/>
        </a:p>
      </dgm:t>
    </dgm:pt>
  </dgm:ptLst>
  <dgm:cxnLst>
    <dgm:cxn modelId="{13E21C90-36C1-45B4-A18E-C193D1404BBA}" type="presOf" srcId="{E5EC4E13-7B98-4722-9E75-2EB8794C337B}" destId="{40A96197-5708-4666-859B-7F2D0AACB46D}" srcOrd="0" destOrd="0" presId="urn:microsoft.com/office/officeart/2005/8/layout/hProcess9"/>
    <dgm:cxn modelId="{8045A2F4-4FBB-4D88-BCA6-9D96218722AE}" type="presOf" srcId="{3DF3060A-0D51-411C-BB57-9F14F0E00621}" destId="{B2106847-6186-43EF-8049-39CE48746FD5}" srcOrd="0" destOrd="0" presId="urn:microsoft.com/office/officeart/2005/8/layout/hProcess9"/>
    <dgm:cxn modelId="{E717218C-F442-46B2-8BD0-0ECA5C28935F}" type="presOf" srcId="{23B3E6F6-57E6-4F92-9719-65B133ACD80D}" destId="{62EBA853-1F07-4F13-B05C-EB8F649FB04D}" srcOrd="0" destOrd="0" presId="urn:microsoft.com/office/officeart/2005/8/layout/hProcess9"/>
    <dgm:cxn modelId="{BC49B6B6-E02F-4F0C-9DB1-42962D98E273}" srcId="{4A5B4D68-BD69-4F52-9AB7-2F420F714CA6}" destId="{E5EC4E13-7B98-4722-9E75-2EB8794C337B}" srcOrd="0" destOrd="0" parTransId="{241F8100-880D-4CC2-882E-896A285E042A}" sibTransId="{0D7BF5F7-3B73-41B2-BDF7-8CD540743859}"/>
    <dgm:cxn modelId="{5D0DA120-4AD5-4158-B38F-46A9AC032C5A}" type="presOf" srcId="{4A5B4D68-BD69-4F52-9AB7-2F420F714CA6}" destId="{5336C685-0AA7-42EC-A4BA-6DE60E438E8D}" srcOrd="0" destOrd="0" presId="urn:microsoft.com/office/officeart/2005/8/layout/hProcess9"/>
    <dgm:cxn modelId="{3AA4E8B8-1539-4BB4-9C11-F567502CA6C8}" srcId="{4A5B4D68-BD69-4F52-9AB7-2F420F714CA6}" destId="{23B3E6F6-57E6-4F92-9719-65B133ACD80D}" srcOrd="1" destOrd="0" parTransId="{7AFF1D90-F1B3-4317-868C-4FDA52D717E8}" sibTransId="{2FBFD44B-3DAD-4991-9781-C817D0F2E212}"/>
    <dgm:cxn modelId="{21347235-7D2A-47E0-B4CD-D5C5B6E0496D}" srcId="{4A5B4D68-BD69-4F52-9AB7-2F420F714CA6}" destId="{3DF3060A-0D51-411C-BB57-9F14F0E00621}" srcOrd="2" destOrd="0" parTransId="{C8528C14-185E-4AF9-9A55-2BCC081A0380}" sibTransId="{90FFAC90-0A57-4EFC-9714-518656AAF2A8}"/>
    <dgm:cxn modelId="{30EAC71C-6233-4ACB-A339-E6EEB27BFF60}" type="presParOf" srcId="{5336C685-0AA7-42EC-A4BA-6DE60E438E8D}" destId="{0D577C23-CA60-4286-ABD9-C098CE50C5B1}" srcOrd="0" destOrd="0" presId="urn:microsoft.com/office/officeart/2005/8/layout/hProcess9"/>
    <dgm:cxn modelId="{4ABC1F12-F9B4-4625-8C23-D1B51F79B946}" type="presParOf" srcId="{5336C685-0AA7-42EC-A4BA-6DE60E438E8D}" destId="{8B8636F6-D62C-4E3D-B63D-D613BE36B86C}" srcOrd="1" destOrd="0" presId="urn:microsoft.com/office/officeart/2005/8/layout/hProcess9"/>
    <dgm:cxn modelId="{272FF0AF-66FA-4319-818B-1911564FFEC6}" type="presParOf" srcId="{8B8636F6-D62C-4E3D-B63D-D613BE36B86C}" destId="{40A96197-5708-4666-859B-7F2D0AACB46D}" srcOrd="0" destOrd="0" presId="urn:microsoft.com/office/officeart/2005/8/layout/hProcess9"/>
    <dgm:cxn modelId="{37E58D89-166C-4794-845A-784F05A340E1}" type="presParOf" srcId="{8B8636F6-D62C-4E3D-B63D-D613BE36B86C}" destId="{FC2155F0-3BF6-4417-8CE0-251577C63946}" srcOrd="1" destOrd="0" presId="urn:microsoft.com/office/officeart/2005/8/layout/hProcess9"/>
    <dgm:cxn modelId="{4B7D7D6E-672D-4893-8FAC-8D9B1FA84DF6}" type="presParOf" srcId="{8B8636F6-D62C-4E3D-B63D-D613BE36B86C}" destId="{62EBA853-1F07-4F13-B05C-EB8F649FB04D}" srcOrd="2" destOrd="0" presId="urn:microsoft.com/office/officeart/2005/8/layout/hProcess9"/>
    <dgm:cxn modelId="{C570378B-0510-4A84-8361-0C26AD506923}" type="presParOf" srcId="{8B8636F6-D62C-4E3D-B63D-D613BE36B86C}" destId="{F0260671-9802-4922-93CE-24AD3D7FDDC4}" srcOrd="3" destOrd="0" presId="urn:microsoft.com/office/officeart/2005/8/layout/hProcess9"/>
    <dgm:cxn modelId="{9D37C8E5-F888-411D-970E-26251D2BD077}" type="presParOf" srcId="{8B8636F6-D62C-4E3D-B63D-D613BE36B86C}" destId="{B2106847-6186-43EF-8049-39CE48746FD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7C6D6-A3B4-48F9-9594-B0EE571DC67E}">
      <dsp:nvSpPr>
        <dsp:cNvPr id="0" name=""/>
        <dsp:cNvSpPr/>
      </dsp:nvSpPr>
      <dsp:spPr>
        <a:xfrm>
          <a:off x="0" y="864095"/>
          <a:ext cx="2643809" cy="72229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s-EC" sz="2000" b="1" kern="1200" dirty="0"/>
            <a:t>Ley de Oferta y Demanda</a:t>
          </a:r>
        </a:p>
      </dsp:txBody>
      <dsp:txXfrm>
        <a:off x="0" y="864095"/>
        <a:ext cx="2643809" cy="722299"/>
      </dsp:txXfrm>
    </dsp:sp>
    <dsp:sp modelId="{980EDF96-73B0-402F-923A-44BEF2388FF7}">
      <dsp:nvSpPr>
        <dsp:cNvPr id="0" name=""/>
        <dsp:cNvSpPr/>
      </dsp:nvSpPr>
      <dsp:spPr>
        <a:xfrm>
          <a:off x="0" y="1663322"/>
          <a:ext cx="2643809" cy="24368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EC" sz="2000" kern="1200" dirty="0"/>
            <a:t>Ley de Demanda</a:t>
          </a:r>
        </a:p>
        <a:p>
          <a:pPr marL="228600" lvl="1" indent="-228600" algn="l" defTabSz="889000">
            <a:lnSpc>
              <a:spcPct val="90000"/>
            </a:lnSpc>
            <a:spcBef>
              <a:spcPct val="0"/>
            </a:spcBef>
            <a:spcAft>
              <a:spcPct val="15000"/>
            </a:spcAft>
            <a:buChar char="••"/>
          </a:pPr>
          <a:r>
            <a:rPr lang="es-EC" sz="2000" kern="1200" dirty="0"/>
            <a:t>Ley de la Oferta</a:t>
          </a:r>
        </a:p>
        <a:p>
          <a:pPr marL="228600" lvl="1" indent="-228600" algn="l" defTabSz="889000">
            <a:lnSpc>
              <a:spcPct val="90000"/>
            </a:lnSpc>
            <a:spcBef>
              <a:spcPct val="0"/>
            </a:spcBef>
            <a:spcAft>
              <a:spcPct val="15000"/>
            </a:spcAft>
            <a:buChar char="••"/>
          </a:pPr>
          <a:r>
            <a:rPr lang="es-EC" sz="2000" kern="1200" dirty="0"/>
            <a:t>Punto de Equilibrio</a:t>
          </a:r>
        </a:p>
      </dsp:txBody>
      <dsp:txXfrm>
        <a:off x="0" y="1663322"/>
        <a:ext cx="2643809" cy="2436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7BC2C-222B-47A9-9980-BC8D50EC6A60}">
      <dsp:nvSpPr>
        <dsp:cNvPr id="0" name=""/>
        <dsp:cNvSpPr/>
      </dsp:nvSpPr>
      <dsp:spPr>
        <a:xfrm>
          <a:off x="0" y="791332"/>
          <a:ext cx="2700300" cy="16201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1" kern="1200" dirty="0" smtClean="0">
              <a:solidFill>
                <a:schemeClr val="tx1"/>
              </a:solidFill>
              <a:latin typeface="+mj-lt"/>
            </a:rPr>
            <a:t>Perfeccionamiento en el sistema de cobro: </a:t>
          </a:r>
        </a:p>
        <a:p>
          <a:pPr lvl="0" algn="just" defTabSz="577850">
            <a:lnSpc>
              <a:spcPct val="90000"/>
            </a:lnSpc>
            <a:spcBef>
              <a:spcPct val="0"/>
            </a:spcBef>
            <a:spcAft>
              <a:spcPct val="35000"/>
            </a:spcAft>
          </a:pPr>
          <a:r>
            <a:rPr lang="es-EC" sz="1300" kern="1200" dirty="0" smtClean="0">
              <a:latin typeface="+mj-lt"/>
            </a:rPr>
            <a:t>Esta estrategia se basa en ofrecer incentivos como descuentos cuando un cliente cancela de manera anticipada, lo que se conoce descuento por pronto pago. </a:t>
          </a:r>
          <a:endParaRPr lang="es-EC" sz="1300" kern="1200" dirty="0">
            <a:latin typeface="+mj-lt"/>
          </a:endParaRPr>
        </a:p>
      </dsp:txBody>
      <dsp:txXfrm>
        <a:off x="0" y="791332"/>
        <a:ext cx="2700300" cy="1620180"/>
      </dsp:txXfrm>
    </dsp:sp>
    <dsp:sp modelId="{780FD27E-0750-4B4E-A29F-0F6919B1FA84}">
      <dsp:nvSpPr>
        <dsp:cNvPr id="0" name=""/>
        <dsp:cNvSpPr/>
      </dsp:nvSpPr>
      <dsp:spPr>
        <a:xfrm>
          <a:off x="2970329" y="791332"/>
          <a:ext cx="2700300" cy="16201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1" kern="1200" dirty="0" smtClean="0">
              <a:solidFill>
                <a:schemeClr val="tx1"/>
              </a:solidFill>
              <a:latin typeface="+mj-lt"/>
            </a:rPr>
            <a:t>Descuentos de Facturas</a:t>
          </a:r>
          <a:r>
            <a:rPr lang="es-EC" sz="1300" b="1" kern="1200" dirty="0" smtClean="0">
              <a:latin typeface="+mj-lt"/>
            </a:rPr>
            <a:t>: </a:t>
          </a:r>
          <a:r>
            <a:rPr lang="es-EC" sz="1300" kern="1200" dirty="0" smtClean="0">
              <a:latin typeface="+mj-lt"/>
            </a:rPr>
            <a:t>Consiste en que una empresa cede sus créditos a una entidad bancaria o financiera y esta se va a encargar del cobro. </a:t>
          </a:r>
          <a:endParaRPr lang="es-EC" sz="1300" kern="1200" dirty="0">
            <a:latin typeface="+mj-lt"/>
          </a:endParaRPr>
        </a:p>
      </dsp:txBody>
      <dsp:txXfrm>
        <a:off x="2970329" y="791332"/>
        <a:ext cx="2700300" cy="1620180"/>
      </dsp:txXfrm>
    </dsp:sp>
    <dsp:sp modelId="{A36DCF20-F041-47D2-B9EB-CC6F9F5BD4F0}">
      <dsp:nvSpPr>
        <dsp:cNvPr id="0" name=""/>
        <dsp:cNvSpPr/>
      </dsp:nvSpPr>
      <dsp:spPr>
        <a:xfrm>
          <a:off x="5940659" y="791332"/>
          <a:ext cx="2700300" cy="162018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1" kern="1200" dirty="0" smtClean="0">
              <a:solidFill>
                <a:schemeClr val="tx1"/>
              </a:solidFill>
              <a:latin typeface="+mj-lt"/>
            </a:rPr>
            <a:t>Administración adecuada de Inventarios:</a:t>
          </a:r>
        </a:p>
        <a:p>
          <a:pPr lvl="0" algn="just" defTabSz="577850">
            <a:lnSpc>
              <a:spcPct val="90000"/>
            </a:lnSpc>
            <a:spcBef>
              <a:spcPct val="0"/>
            </a:spcBef>
            <a:spcAft>
              <a:spcPct val="35000"/>
            </a:spcAft>
          </a:pPr>
          <a:r>
            <a:rPr lang="es-EC" sz="1300" b="1" kern="1200" dirty="0" smtClean="0">
              <a:latin typeface="+mj-lt"/>
            </a:rPr>
            <a:t> </a:t>
          </a:r>
          <a:r>
            <a:rPr lang="es-EC" sz="1300" kern="1200" dirty="0" smtClean="0">
              <a:latin typeface="+mj-lt"/>
            </a:rPr>
            <a:t>Funciona mejor un producto de alta rotación ya que se logran ventas más rápido</a:t>
          </a:r>
          <a:endParaRPr lang="es-EC" sz="1300" kern="1200" dirty="0">
            <a:latin typeface="+mj-lt"/>
          </a:endParaRPr>
        </a:p>
      </dsp:txBody>
      <dsp:txXfrm>
        <a:off x="5940659" y="791332"/>
        <a:ext cx="2700300" cy="1620180"/>
      </dsp:txXfrm>
    </dsp:sp>
    <dsp:sp modelId="{24D8D606-9096-447A-B8AE-AE9090DE09C6}">
      <dsp:nvSpPr>
        <dsp:cNvPr id="0" name=""/>
        <dsp:cNvSpPr/>
      </dsp:nvSpPr>
      <dsp:spPr>
        <a:xfrm>
          <a:off x="0" y="2681542"/>
          <a:ext cx="2700300" cy="16201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1" kern="1200" dirty="0" smtClean="0">
              <a:solidFill>
                <a:schemeClr val="tx1"/>
              </a:solidFill>
              <a:latin typeface="+mj-lt"/>
            </a:rPr>
            <a:t>Tener una línea de crédito : </a:t>
          </a:r>
        </a:p>
        <a:p>
          <a:pPr lvl="0" algn="just" defTabSz="577850">
            <a:lnSpc>
              <a:spcPct val="90000"/>
            </a:lnSpc>
            <a:spcBef>
              <a:spcPct val="0"/>
            </a:spcBef>
            <a:spcAft>
              <a:spcPct val="35000"/>
            </a:spcAft>
          </a:pPr>
          <a:r>
            <a:rPr lang="es-EC" sz="1300" kern="1200" dirty="0" smtClean="0">
              <a:latin typeface="+mj-lt"/>
            </a:rPr>
            <a:t>Tener una buena línea de crédito con Entidades Financieras en caso de que en algún momento no se cuente con suficiente efectivo. </a:t>
          </a:r>
          <a:endParaRPr lang="es-EC" sz="1300" kern="1200" dirty="0">
            <a:latin typeface="+mj-lt"/>
          </a:endParaRPr>
        </a:p>
      </dsp:txBody>
      <dsp:txXfrm>
        <a:off x="0" y="2681542"/>
        <a:ext cx="2700300" cy="1620180"/>
      </dsp:txXfrm>
    </dsp:sp>
    <dsp:sp modelId="{6C8F1906-E2DB-46F3-A8EF-5CB32D35318D}">
      <dsp:nvSpPr>
        <dsp:cNvPr id="0" name=""/>
        <dsp:cNvSpPr/>
      </dsp:nvSpPr>
      <dsp:spPr>
        <a:xfrm>
          <a:off x="2970329" y="2681543"/>
          <a:ext cx="2700300" cy="162018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b="1" i="0" kern="1200" dirty="0" smtClean="0">
              <a:solidFill>
                <a:schemeClr val="tx1"/>
              </a:solidFill>
              <a:latin typeface="+mj-lt"/>
            </a:rPr>
            <a:t>Negociación a mayores plazos con proveedores:</a:t>
          </a:r>
        </a:p>
        <a:p>
          <a:pPr lvl="0" algn="just" defTabSz="577850">
            <a:lnSpc>
              <a:spcPct val="90000"/>
            </a:lnSpc>
            <a:spcBef>
              <a:spcPct val="0"/>
            </a:spcBef>
            <a:spcAft>
              <a:spcPct val="35000"/>
            </a:spcAft>
          </a:pPr>
          <a:r>
            <a:rPr lang="es-EC" sz="1300" kern="1200" dirty="0" smtClean="0">
              <a:latin typeface="+mj-lt"/>
            </a:rPr>
            <a:t>Establecer relaciones con sus proveedores, buscar que los plazos de pago sean flexibles de modo que pueda tener un respiro en caso de que algún cliente o varios no paguen a tiempo. </a:t>
          </a:r>
          <a:endParaRPr lang="es-EC" sz="1300" kern="1200" dirty="0">
            <a:latin typeface="+mj-lt"/>
          </a:endParaRPr>
        </a:p>
      </dsp:txBody>
      <dsp:txXfrm>
        <a:off x="2970329" y="2681543"/>
        <a:ext cx="2700300" cy="1620180"/>
      </dsp:txXfrm>
    </dsp:sp>
    <dsp:sp modelId="{6FE1CA49-CBA3-43A6-8F32-96C825809FED}">
      <dsp:nvSpPr>
        <dsp:cNvPr id="0" name=""/>
        <dsp:cNvSpPr/>
      </dsp:nvSpPr>
      <dsp:spPr>
        <a:xfrm>
          <a:off x="5940659" y="2681543"/>
          <a:ext cx="2700300" cy="16201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s-EC" sz="1300" kern="1200" dirty="0"/>
        </a:p>
      </dsp:txBody>
      <dsp:txXfrm>
        <a:off x="5940659" y="2681543"/>
        <a:ext cx="2700300" cy="16201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512B7-A087-4BFD-AC27-7473B253A518}">
      <dsp:nvSpPr>
        <dsp:cNvPr id="0" name=""/>
        <dsp:cNvSpPr/>
      </dsp:nvSpPr>
      <dsp:spPr>
        <a:xfrm>
          <a:off x="0" y="110690"/>
          <a:ext cx="2902148" cy="17412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mj-lt"/>
            </a:rPr>
            <a:t>Controlar Costos y Gastos: </a:t>
          </a:r>
        </a:p>
        <a:p>
          <a:pPr lvl="0" algn="ctr" defTabSz="622300">
            <a:lnSpc>
              <a:spcPct val="90000"/>
            </a:lnSpc>
            <a:spcBef>
              <a:spcPct val="0"/>
            </a:spcBef>
            <a:spcAft>
              <a:spcPct val="35000"/>
            </a:spcAft>
          </a:pPr>
          <a:r>
            <a:rPr lang="es-EC" sz="1400" kern="1200" dirty="0" smtClean="0">
              <a:latin typeface="+mj-lt"/>
            </a:rPr>
            <a:t>Sin que esto implique afectar la calidad de su producto o servicio, no se debe gastar de forma innecesario dinero de la empresa. (</a:t>
          </a:r>
          <a:r>
            <a:rPr lang="es-EC" sz="1400" kern="1200" dirty="0" err="1" smtClean="0">
              <a:latin typeface="+mj-lt"/>
            </a:rPr>
            <a:t>outsoursing</a:t>
          </a:r>
          <a:r>
            <a:rPr lang="es-EC" sz="1400" kern="1200" dirty="0" smtClean="0">
              <a:latin typeface="+mj-lt"/>
            </a:rPr>
            <a:t>)</a:t>
          </a:r>
        </a:p>
      </dsp:txBody>
      <dsp:txXfrm>
        <a:off x="0" y="110690"/>
        <a:ext cx="2902148" cy="1741289"/>
      </dsp:txXfrm>
    </dsp:sp>
    <dsp:sp modelId="{A22ECC0E-41EB-4F07-95EE-DADF8F84E28A}">
      <dsp:nvSpPr>
        <dsp:cNvPr id="0" name=""/>
        <dsp:cNvSpPr/>
      </dsp:nvSpPr>
      <dsp:spPr>
        <a:xfrm>
          <a:off x="3193107" y="145603"/>
          <a:ext cx="2902148" cy="1741289"/>
        </a:xfrm>
        <a:prstGeom prst="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j-lt"/>
            </a:rPr>
            <a:t>- Fomentar el Empleo Juvenil con programas de pasantías.</a:t>
          </a:r>
        </a:p>
        <a:p>
          <a:pPr lvl="0" algn="ctr" defTabSz="622300">
            <a:lnSpc>
              <a:spcPct val="90000"/>
            </a:lnSpc>
            <a:spcBef>
              <a:spcPct val="0"/>
            </a:spcBef>
            <a:spcAft>
              <a:spcPct val="35000"/>
            </a:spcAft>
          </a:pPr>
          <a:r>
            <a:rPr lang="es-EC" sz="1400" kern="1200" dirty="0" smtClean="0">
              <a:latin typeface="+mj-lt"/>
            </a:rPr>
            <a:t>- Controlar niveles de gastos de viaje, estipulando límites de gastos por visitador y por gira.</a:t>
          </a:r>
        </a:p>
        <a:p>
          <a:pPr lvl="0" algn="ctr" defTabSz="622300">
            <a:lnSpc>
              <a:spcPct val="90000"/>
            </a:lnSpc>
            <a:spcBef>
              <a:spcPct val="0"/>
            </a:spcBef>
            <a:spcAft>
              <a:spcPct val="35000"/>
            </a:spcAft>
          </a:pPr>
          <a:r>
            <a:rPr lang="es-EC" sz="1400" kern="1200" dirty="0" smtClean="0">
              <a:latin typeface="+mj-lt"/>
            </a:rPr>
            <a:t>- Controlar incentivos con el proveedor si no es un cliente rentable</a:t>
          </a:r>
          <a:endParaRPr lang="es-EC" sz="1400" kern="1200" dirty="0">
            <a:latin typeface="+mj-lt"/>
          </a:endParaRPr>
        </a:p>
      </dsp:txBody>
      <dsp:txXfrm>
        <a:off x="3193107" y="145603"/>
        <a:ext cx="2902148" cy="1741289"/>
      </dsp:txXfrm>
    </dsp:sp>
    <dsp:sp modelId="{D7914021-FDD7-47AB-824D-F0C1DCDD3486}">
      <dsp:nvSpPr>
        <dsp:cNvPr id="0" name=""/>
        <dsp:cNvSpPr/>
      </dsp:nvSpPr>
      <dsp:spPr>
        <a:xfrm>
          <a:off x="744" y="2177107"/>
          <a:ext cx="2902148" cy="1741289"/>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latin typeface="+mj-lt"/>
            </a:rPr>
            <a:t>Proyecciones de Budget y </a:t>
          </a:r>
          <a:r>
            <a:rPr lang="es-EC" sz="1400" b="1" kern="1200" dirty="0" err="1" smtClean="0">
              <a:solidFill>
                <a:schemeClr val="tx1"/>
              </a:solidFill>
              <a:latin typeface="+mj-lt"/>
            </a:rPr>
            <a:t>Forecast</a:t>
          </a:r>
          <a:r>
            <a:rPr lang="es-EC" sz="1400" b="1" kern="1200" dirty="0" smtClean="0">
              <a:solidFill>
                <a:schemeClr val="tx1"/>
              </a:solidFill>
              <a:latin typeface="+mj-lt"/>
            </a:rPr>
            <a:t> </a:t>
          </a:r>
          <a:endParaRPr lang="es-EC" sz="1400" b="1" kern="1200" dirty="0">
            <a:solidFill>
              <a:schemeClr val="tx1"/>
            </a:solidFill>
            <a:latin typeface="+mj-lt"/>
          </a:endParaRPr>
        </a:p>
      </dsp:txBody>
      <dsp:txXfrm>
        <a:off x="744" y="2177107"/>
        <a:ext cx="2902148" cy="1741289"/>
      </dsp:txXfrm>
    </dsp:sp>
    <dsp:sp modelId="{64AC3FE2-877A-45CF-B27C-3569CC0E14EC}">
      <dsp:nvSpPr>
        <dsp:cNvPr id="0" name=""/>
        <dsp:cNvSpPr/>
      </dsp:nvSpPr>
      <dsp:spPr>
        <a:xfrm>
          <a:off x="3193107" y="2177107"/>
          <a:ext cx="2902148" cy="1741289"/>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latin typeface="+mj-lt"/>
            </a:rPr>
            <a:t>Establezca una buena planificación de las entradas y salidas de efectivo que proyecta tener incluya una programación del capital de trabajo, cuentas por cobrar, ventas, inventarios, cuentas por pagar, y obligaciones a corto plazo que tiene la empresa</a:t>
          </a:r>
          <a:r>
            <a:rPr lang="es-EC" sz="1400" kern="1200" dirty="0" smtClean="0"/>
            <a:t>.</a:t>
          </a:r>
          <a:endParaRPr lang="es-EC" sz="1400" kern="1200" dirty="0"/>
        </a:p>
      </dsp:txBody>
      <dsp:txXfrm>
        <a:off x="3193107" y="2177107"/>
        <a:ext cx="2902148" cy="17412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EC639-8FF3-4EAF-98A8-BE1A6E284BC7}">
      <dsp:nvSpPr>
        <dsp:cNvPr id="0" name=""/>
        <dsp:cNvSpPr/>
      </dsp:nvSpPr>
      <dsp:spPr>
        <a:xfrm>
          <a:off x="532968" y="1059"/>
          <a:ext cx="3476856" cy="208611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mj-lt"/>
            </a:rPr>
            <a:t>Identificar a los clientes pocos rentables: </a:t>
          </a:r>
        </a:p>
        <a:p>
          <a:pPr lvl="0" algn="ctr" defTabSz="711200">
            <a:lnSpc>
              <a:spcPct val="90000"/>
            </a:lnSpc>
            <a:spcBef>
              <a:spcPct val="0"/>
            </a:spcBef>
            <a:spcAft>
              <a:spcPct val="35000"/>
            </a:spcAft>
          </a:pPr>
          <a:r>
            <a:rPr lang="es-EC" sz="1600" kern="1200" dirty="0" smtClean="0">
              <a:latin typeface="+mj-lt"/>
            </a:rPr>
            <a:t>Realizar un estudio de la rentabilidad de todos los clientes, siempre aparecerán sorpresas, al que consideramos nuestro cliente estrella no es rentable</a:t>
          </a:r>
          <a:endParaRPr lang="es-EC" sz="1600" kern="1200" dirty="0">
            <a:latin typeface="+mj-lt"/>
          </a:endParaRPr>
        </a:p>
      </dsp:txBody>
      <dsp:txXfrm>
        <a:off x="532968" y="1059"/>
        <a:ext cx="3476856" cy="2086113"/>
      </dsp:txXfrm>
    </dsp:sp>
    <dsp:sp modelId="{C435DD0E-667F-4BCA-8736-9BA6EC576207}">
      <dsp:nvSpPr>
        <dsp:cNvPr id="0" name=""/>
        <dsp:cNvSpPr/>
      </dsp:nvSpPr>
      <dsp:spPr>
        <a:xfrm>
          <a:off x="4383551" y="579"/>
          <a:ext cx="3476856" cy="20861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mj-lt"/>
            </a:rPr>
            <a:t>Gestión de proveedores:</a:t>
          </a:r>
        </a:p>
        <a:p>
          <a:pPr lvl="0" algn="ctr" defTabSz="711200">
            <a:lnSpc>
              <a:spcPct val="90000"/>
            </a:lnSpc>
            <a:spcBef>
              <a:spcPct val="0"/>
            </a:spcBef>
            <a:spcAft>
              <a:spcPct val="35000"/>
            </a:spcAft>
          </a:pPr>
          <a:r>
            <a:rPr lang="es-EC" sz="1600" kern="1200" dirty="0" smtClean="0">
              <a:latin typeface="+mj-lt"/>
            </a:rPr>
            <a:t>Se debe establecer mejores negociaciones con los proveedores de medicamentos, ya que al haber varios ofertantes en el país se puede establecer mejores precios de adquisición en determinados productos o materias primas.</a:t>
          </a:r>
          <a:endParaRPr lang="es-EC" sz="1600" kern="1200" dirty="0">
            <a:latin typeface="+mj-lt"/>
          </a:endParaRPr>
        </a:p>
      </dsp:txBody>
      <dsp:txXfrm>
        <a:off x="4383551" y="579"/>
        <a:ext cx="3476856" cy="20861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662BD-DBFD-49B9-B584-9C881B536A97}">
      <dsp:nvSpPr>
        <dsp:cNvPr id="0" name=""/>
        <dsp:cNvSpPr/>
      </dsp:nvSpPr>
      <dsp:spPr>
        <a:xfrm>
          <a:off x="2448277" y="0"/>
          <a:ext cx="2788376" cy="1673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rPr>
            <a:t>Incrementar el consumo entre sus clientes actuales:</a:t>
          </a:r>
        </a:p>
        <a:p>
          <a:pPr lvl="0" algn="ctr" defTabSz="533400">
            <a:lnSpc>
              <a:spcPct val="90000"/>
            </a:lnSpc>
            <a:spcBef>
              <a:spcPct val="0"/>
            </a:spcBef>
            <a:spcAft>
              <a:spcPct val="35000"/>
            </a:spcAft>
          </a:pPr>
          <a:r>
            <a:rPr lang="es-EC" sz="1200" b="0" kern="1200" dirty="0" smtClean="0"/>
            <a:t>Fidelización y el incentivo a las distribuidoras.</a:t>
          </a:r>
          <a:endParaRPr lang="es-EC" sz="1200" b="0" kern="1200" dirty="0"/>
        </a:p>
      </dsp:txBody>
      <dsp:txXfrm>
        <a:off x="2448277" y="0"/>
        <a:ext cx="2788376" cy="1673025"/>
      </dsp:txXfrm>
    </dsp:sp>
    <dsp:sp modelId="{54073B34-88D9-49CC-8226-CC2E45C6244F}">
      <dsp:nvSpPr>
        <dsp:cNvPr id="0" name=""/>
        <dsp:cNvSpPr/>
      </dsp:nvSpPr>
      <dsp:spPr>
        <a:xfrm>
          <a:off x="7128789" y="0"/>
          <a:ext cx="2788376" cy="1673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0" kern="1200" dirty="0" smtClean="0">
              <a:solidFill>
                <a:schemeClr val="tx1"/>
              </a:solidFill>
            </a:rPr>
            <a:t>Invertir en infraestructura e Investigación y Desarrollo:</a:t>
          </a:r>
        </a:p>
        <a:p>
          <a:pPr lvl="0" algn="ctr" defTabSz="533400">
            <a:lnSpc>
              <a:spcPct val="90000"/>
            </a:lnSpc>
            <a:spcBef>
              <a:spcPct val="0"/>
            </a:spcBef>
            <a:spcAft>
              <a:spcPct val="35000"/>
            </a:spcAft>
          </a:pPr>
          <a:r>
            <a:rPr lang="es-EC" sz="1200" kern="1200" dirty="0" smtClean="0"/>
            <a:t>5% y 10% del total de la Utilidad</a:t>
          </a:r>
          <a:endParaRPr lang="es-EC" sz="1200" b="0" kern="1200" dirty="0">
            <a:solidFill>
              <a:schemeClr val="tx1"/>
            </a:solidFill>
          </a:endParaRPr>
        </a:p>
      </dsp:txBody>
      <dsp:txXfrm>
        <a:off x="7128789" y="0"/>
        <a:ext cx="2788376" cy="16730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DFF0C-EF6F-4D1A-9892-985974B9A8BF}">
      <dsp:nvSpPr>
        <dsp:cNvPr id="0" name=""/>
        <dsp:cNvSpPr/>
      </dsp:nvSpPr>
      <dsp:spPr>
        <a:xfrm>
          <a:off x="0" y="743150"/>
          <a:ext cx="894853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0CEA22-01EC-4C69-9E70-62BE3117A71B}">
      <dsp:nvSpPr>
        <dsp:cNvPr id="0" name=""/>
        <dsp:cNvSpPr/>
      </dsp:nvSpPr>
      <dsp:spPr>
        <a:xfrm>
          <a:off x="431259" y="146990"/>
          <a:ext cx="8515300" cy="7880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63" tIns="0" rIns="236763" bIns="0" numCol="1" spcCol="1270" anchor="ctr" anchorCtr="0">
          <a:noAutofit/>
        </a:bodyPr>
        <a:lstStyle/>
        <a:p>
          <a:pPr lvl="0" algn="l" defTabSz="466725">
            <a:lnSpc>
              <a:spcPct val="90000"/>
            </a:lnSpc>
            <a:spcBef>
              <a:spcPct val="0"/>
            </a:spcBef>
            <a:spcAft>
              <a:spcPct val="35000"/>
            </a:spcAft>
          </a:pPr>
          <a:r>
            <a:rPr lang="es-EC" sz="1050" kern="1200" dirty="0" smtClean="0"/>
            <a:t>Se realizó el análisis situacional de las empresas farmacéuticas nacionales en los aspectos económico, político, social y financiero con el objetivo de obtener un diagnostico que permita plantear estrategias competitivas y aumentar la rentabilidad, participación de mercado en la industria farmacéutica nacional.</a:t>
          </a:r>
          <a:endParaRPr lang="es-EC" sz="1050" kern="1200" dirty="0"/>
        </a:p>
      </dsp:txBody>
      <dsp:txXfrm>
        <a:off x="469728" y="185459"/>
        <a:ext cx="8438362" cy="711101"/>
      </dsp:txXfrm>
    </dsp:sp>
    <dsp:sp modelId="{DBDDEDE3-BF39-4C22-B03F-05A7D3434CF3}">
      <dsp:nvSpPr>
        <dsp:cNvPr id="0" name=""/>
        <dsp:cNvSpPr/>
      </dsp:nvSpPr>
      <dsp:spPr>
        <a:xfrm>
          <a:off x="0" y="1737110"/>
          <a:ext cx="894853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584CDC-A287-41DD-B882-869D5C120936}">
      <dsp:nvSpPr>
        <dsp:cNvPr id="0" name=""/>
        <dsp:cNvSpPr/>
      </dsp:nvSpPr>
      <dsp:spPr>
        <a:xfrm>
          <a:off x="430385" y="1140950"/>
          <a:ext cx="8514133" cy="7880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63" tIns="0" rIns="236763" bIns="0" numCol="1" spcCol="1270" anchor="ctr" anchorCtr="0">
          <a:noAutofit/>
        </a:bodyPr>
        <a:lstStyle/>
        <a:p>
          <a:pPr lvl="0" algn="l" defTabSz="466725">
            <a:lnSpc>
              <a:spcPct val="90000"/>
            </a:lnSpc>
            <a:spcBef>
              <a:spcPct val="0"/>
            </a:spcBef>
            <a:spcAft>
              <a:spcPct val="35000"/>
            </a:spcAft>
          </a:pPr>
          <a:r>
            <a:rPr lang="es-EC" sz="1050" kern="1200" dirty="0" smtClean="0"/>
            <a:t>Se determinó que las políticas públicas que están relacionadas con la fijación de precios techos inciden en la rentabilidad de las empresas farmacéuticas nacionales.</a:t>
          </a:r>
          <a:endParaRPr lang="es-EC" sz="1050" kern="1200" dirty="0"/>
        </a:p>
      </dsp:txBody>
      <dsp:txXfrm>
        <a:off x="468854" y="1179419"/>
        <a:ext cx="8437195" cy="711101"/>
      </dsp:txXfrm>
    </dsp:sp>
    <dsp:sp modelId="{11977A90-3BD8-41BD-835A-5A708879023A}">
      <dsp:nvSpPr>
        <dsp:cNvPr id="0" name=""/>
        <dsp:cNvSpPr/>
      </dsp:nvSpPr>
      <dsp:spPr>
        <a:xfrm>
          <a:off x="0" y="2731069"/>
          <a:ext cx="894853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E0563-5981-4490-A7CB-6147C0F942CC}">
      <dsp:nvSpPr>
        <dsp:cNvPr id="0" name=""/>
        <dsp:cNvSpPr/>
      </dsp:nvSpPr>
      <dsp:spPr>
        <a:xfrm>
          <a:off x="431259" y="2134910"/>
          <a:ext cx="8515300" cy="7880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63" tIns="0" rIns="236763" bIns="0" numCol="1" spcCol="1270" anchor="ctr" anchorCtr="0">
          <a:noAutofit/>
        </a:bodyPr>
        <a:lstStyle/>
        <a:p>
          <a:pPr lvl="0" algn="l" defTabSz="466725">
            <a:lnSpc>
              <a:spcPct val="90000"/>
            </a:lnSpc>
            <a:spcBef>
              <a:spcPct val="0"/>
            </a:spcBef>
            <a:spcAft>
              <a:spcPct val="35000"/>
            </a:spcAft>
          </a:pPr>
          <a:r>
            <a:rPr lang="es-EC" sz="1050" kern="1200" dirty="0" smtClean="0"/>
            <a:t>Se pudo evidenciar que la legislación enfocada a la fijación de precios produce falta de inversión en áreas estratégicas de la industria para poder aumentar la competitividad y su crecimiento.</a:t>
          </a:r>
          <a:endParaRPr lang="es-EC" sz="1050" kern="1200" dirty="0"/>
        </a:p>
      </dsp:txBody>
      <dsp:txXfrm>
        <a:off x="469728" y="2173379"/>
        <a:ext cx="8438362" cy="711101"/>
      </dsp:txXfrm>
    </dsp:sp>
    <dsp:sp modelId="{8632589C-C21B-48A7-B7CE-434EBA4CD869}">
      <dsp:nvSpPr>
        <dsp:cNvPr id="0" name=""/>
        <dsp:cNvSpPr/>
      </dsp:nvSpPr>
      <dsp:spPr>
        <a:xfrm>
          <a:off x="0" y="3725029"/>
          <a:ext cx="894853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CF010-0F4D-4E07-B1AD-B183BD54C2C8}">
      <dsp:nvSpPr>
        <dsp:cNvPr id="0" name=""/>
        <dsp:cNvSpPr/>
      </dsp:nvSpPr>
      <dsp:spPr>
        <a:xfrm>
          <a:off x="431259" y="3128869"/>
          <a:ext cx="8515300" cy="7880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63" tIns="0" rIns="236763" bIns="0" numCol="1" spcCol="1270" anchor="ctr" anchorCtr="0">
          <a:noAutofit/>
        </a:bodyPr>
        <a:lstStyle/>
        <a:p>
          <a:pPr lvl="0" algn="l" defTabSz="466725">
            <a:lnSpc>
              <a:spcPct val="90000"/>
            </a:lnSpc>
            <a:spcBef>
              <a:spcPct val="0"/>
            </a:spcBef>
            <a:spcAft>
              <a:spcPct val="35000"/>
            </a:spcAft>
          </a:pPr>
          <a:r>
            <a:rPr lang="es-EC" sz="1050" kern="1200" dirty="0" smtClean="0"/>
            <a:t>Las empresas farmacéuticas nacionales estarían en capacidad de optar por estrategias relacionadas a competitividad, economía escala, financiamiento mediante bolsa de valores y de liquidez permanente que permitirán reducir costos, aumentar ingresos, liquidez y rentabilidad para un mejor posicionamiento en el mercado.</a:t>
          </a:r>
          <a:endParaRPr lang="es-EC" sz="1050" kern="1200" dirty="0"/>
        </a:p>
      </dsp:txBody>
      <dsp:txXfrm>
        <a:off x="469728" y="3167338"/>
        <a:ext cx="8438362" cy="711101"/>
      </dsp:txXfrm>
    </dsp:sp>
    <dsp:sp modelId="{57F4EE6A-4640-4771-B8BC-33A6496C0812}">
      <dsp:nvSpPr>
        <dsp:cNvPr id="0" name=""/>
        <dsp:cNvSpPr/>
      </dsp:nvSpPr>
      <dsp:spPr>
        <a:xfrm>
          <a:off x="0" y="4718989"/>
          <a:ext cx="8948530" cy="3276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BF22E-EB4C-4A90-A9EA-A9115707B6D6}">
      <dsp:nvSpPr>
        <dsp:cNvPr id="0" name=""/>
        <dsp:cNvSpPr/>
      </dsp:nvSpPr>
      <dsp:spPr>
        <a:xfrm>
          <a:off x="447426" y="4122829"/>
          <a:ext cx="8280217" cy="78803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763" tIns="0" rIns="236763" bIns="0" numCol="1" spcCol="1270" anchor="ctr" anchorCtr="0">
          <a:noAutofit/>
        </a:bodyPr>
        <a:lstStyle/>
        <a:p>
          <a:pPr lvl="0" algn="l" defTabSz="466725">
            <a:lnSpc>
              <a:spcPct val="90000"/>
            </a:lnSpc>
            <a:spcBef>
              <a:spcPct val="0"/>
            </a:spcBef>
            <a:spcAft>
              <a:spcPct val="35000"/>
            </a:spcAft>
          </a:pPr>
          <a:r>
            <a:rPr lang="es-EC" sz="1050" kern="1200" dirty="0" smtClean="0"/>
            <a:t>En función de los resultados obtenidos mediante la aplicación de un instrumento de investigación como es la encuesta, se ratificó la influencia de las políticas de fijación de precios techo, en específico el decreto 400 sobre la rentabilidad y los ingresos de las compañías. Adicionalmente las personas entrevistadas manifestaron las expectativas entorno a la industria farmacéutica nacional misma que han sido favorables, así como también las novedades que han encontrado con respecto a negociaciones que empresas farmacéuticas mantienen con el estado.</a:t>
          </a:r>
          <a:endParaRPr lang="es-EC" sz="1050" kern="1200" dirty="0"/>
        </a:p>
      </dsp:txBody>
      <dsp:txXfrm>
        <a:off x="485895" y="4161298"/>
        <a:ext cx="8203279" cy="7111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76583-BC4D-4CA1-A28D-1CCEB93E1EA3}">
      <dsp:nvSpPr>
        <dsp:cNvPr id="0" name=""/>
        <dsp:cNvSpPr/>
      </dsp:nvSpPr>
      <dsp:spPr>
        <a:xfrm>
          <a:off x="0" y="373595"/>
          <a:ext cx="8881242"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6E3DE7-BE12-4563-A4A4-A18CF142DE37}">
      <dsp:nvSpPr>
        <dsp:cNvPr id="0" name=""/>
        <dsp:cNvSpPr/>
      </dsp:nvSpPr>
      <dsp:spPr>
        <a:xfrm>
          <a:off x="424989" y="56195"/>
          <a:ext cx="8456252"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83" tIns="0" rIns="234983" bIns="0" numCol="1" spcCol="1270" anchor="ctr" anchorCtr="0">
          <a:noAutofit/>
        </a:bodyPr>
        <a:lstStyle/>
        <a:p>
          <a:pPr lvl="0" algn="l" defTabSz="466725">
            <a:lnSpc>
              <a:spcPct val="90000"/>
            </a:lnSpc>
            <a:spcBef>
              <a:spcPct val="0"/>
            </a:spcBef>
            <a:spcAft>
              <a:spcPct val="35000"/>
            </a:spcAft>
          </a:pPr>
          <a:r>
            <a:rPr lang="es-EC" sz="1050" kern="1200" dirty="0" smtClean="0"/>
            <a:t>Implementar las estrategias propuestas en el presente estudio, ya que van a permitir incrementar ingresos y la reducción de costos lo que se traduce en un mayor porcentaje de rentabilidad y adicionalmente permitirá una mejor posición en el mercado de las empresas farmacéuticas nacionales.</a:t>
          </a:r>
          <a:endParaRPr lang="es-EC" sz="1050" kern="1200" dirty="0"/>
        </a:p>
      </dsp:txBody>
      <dsp:txXfrm>
        <a:off x="456692" y="87898"/>
        <a:ext cx="8392846" cy="586034"/>
      </dsp:txXfrm>
    </dsp:sp>
    <dsp:sp modelId="{91B7F66F-653A-47AF-BC29-4EBBA4D7591A}">
      <dsp:nvSpPr>
        <dsp:cNvPr id="0" name=""/>
        <dsp:cNvSpPr/>
      </dsp:nvSpPr>
      <dsp:spPr>
        <a:xfrm>
          <a:off x="0" y="1371515"/>
          <a:ext cx="8881242"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9AB65-F54E-421F-84DA-99B33081EDCF}">
      <dsp:nvSpPr>
        <dsp:cNvPr id="0" name=""/>
        <dsp:cNvSpPr/>
      </dsp:nvSpPr>
      <dsp:spPr>
        <a:xfrm>
          <a:off x="422813" y="1046796"/>
          <a:ext cx="8456252"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83" tIns="0" rIns="234983" bIns="0" numCol="1" spcCol="1270" anchor="ctr" anchorCtr="0">
          <a:noAutofit/>
        </a:bodyPr>
        <a:lstStyle/>
        <a:p>
          <a:pPr lvl="0" algn="l" defTabSz="466725">
            <a:lnSpc>
              <a:spcPct val="90000"/>
            </a:lnSpc>
            <a:spcBef>
              <a:spcPct val="0"/>
            </a:spcBef>
            <a:spcAft>
              <a:spcPct val="35000"/>
            </a:spcAft>
          </a:pPr>
          <a:r>
            <a:rPr lang="es-EC" sz="1050" kern="1200" dirty="0" smtClean="0"/>
            <a:t>Analizar </a:t>
          </a:r>
          <a:r>
            <a:rPr lang="es-EC" sz="1050" kern="1200" dirty="0" smtClean="0"/>
            <a:t>constantemente </a:t>
          </a:r>
          <a:r>
            <a:rPr lang="es-EC" sz="1050" kern="1200" dirty="0" smtClean="0"/>
            <a:t>la evolución financiera de la industria farmacéutica, para poder determinar factores claves que pueden influir en el crecimiento de las empresas</a:t>
          </a:r>
          <a:endParaRPr lang="es-EC" sz="1050" kern="1200" dirty="0"/>
        </a:p>
      </dsp:txBody>
      <dsp:txXfrm>
        <a:off x="454516" y="1078499"/>
        <a:ext cx="8392846" cy="586034"/>
      </dsp:txXfrm>
    </dsp:sp>
    <dsp:sp modelId="{790FA10A-3C28-4A9D-8DF3-65389A684E04}">
      <dsp:nvSpPr>
        <dsp:cNvPr id="0" name=""/>
        <dsp:cNvSpPr/>
      </dsp:nvSpPr>
      <dsp:spPr>
        <a:xfrm>
          <a:off x="0" y="2369436"/>
          <a:ext cx="8881242"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5AEEBC-4C1A-4762-9EBD-A08435B5F3B7}">
      <dsp:nvSpPr>
        <dsp:cNvPr id="0" name=""/>
        <dsp:cNvSpPr/>
      </dsp:nvSpPr>
      <dsp:spPr>
        <a:xfrm>
          <a:off x="422813" y="2044715"/>
          <a:ext cx="8456252"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83" tIns="0" rIns="234983" bIns="0" numCol="1" spcCol="1270" anchor="ctr" anchorCtr="0">
          <a:noAutofit/>
        </a:bodyPr>
        <a:lstStyle/>
        <a:p>
          <a:pPr lvl="0" algn="l" defTabSz="466725">
            <a:lnSpc>
              <a:spcPct val="90000"/>
            </a:lnSpc>
            <a:spcBef>
              <a:spcPct val="0"/>
            </a:spcBef>
            <a:spcAft>
              <a:spcPct val="35000"/>
            </a:spcAft>
          </a:pPr>
          <a:r>
            <a:rPr lang="es-EC" sz="1050" kern="1200" dirty="0" smtClean="0"/>
            <a:t>Destinar recursos entre el 5% y 6% del total de su utilidad para la inversión de infraestructura e Investigación y Desarrollo que pueden influir en el crecimiento de las empresas.</a:t>
          </a:r>
          <a:endParaRPr lang="es-EC" sz="1050" kern="1200" dirty="0"/>
        </a:p>
      </dsp:txBody>
      <dsp:txXfrm>
        <a:off x="454516" y="2076418"/>
        <a:ext cx="8392846" cy="586034"/>
      </dsp:txXfrm>
    </dsp:sp>
    <dsp:sp modelId="{8810580F-1818-4181-9EB1-3E820559DE3D}">
      <dsp:nvSpPr>
        <dsp:cNvPr id="0" name=""/>
        <dsp:cNvSpPr/>
      </dsp:nvSpPr>
      <dsp:spPr>
        <a:xfrm>
          <a:off x="0" y="3367356"/>
          <a:ext cx="8881242"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BD413B-5676-480C-BF0B-75E4BDE5F230}">
      <dsp:nvSpPr>
        <dsp:cNvPr id="0" name=""/>
        <dsp:cNvSpPr/>
      </dsp:nvSpPr>
      <dsp:spPr>
        <a:xfrm>
          <a:off x="422813" y="3042636"/>
          <a:ext cx="8456252"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83" tIns="0" rIns="234983" bIns="0" numCol="1" spcCol="1270" anchor="ctr" anchorCtr="0">
          <a:noAutofit/>
        </a:bodyPr>
        <a:lstStyle/>
        <a:p>
          <a:pPr lvl="0" algn="l" defTabSz="466725">
            <a:lnSpc>
              <a:spcPct val="90000"/>
            </a:lnSpc>
            <a:spcBef>
              <a:spcPct val="0"/>
            </a:spcBef>
            <a:spcAft>
              <a:spcPct val="35000"/>
            </a:spcAft>
          </a:pPr>
          <a:r>
            <a:rPr lang="es-EC" sz="1050" kern="1200" dirty="0" smtClean="0"/>
            <a:t>Realizar estudios de comparaciones constantes con respecto a las empresas que lideran el mercado con el objetivo de aplicarlas y mejorarlas continuamente.</a:t>
          </a:r>
          <a:endParaRPr lang="es-EC" sz="1050" kern="1200" dirty="0"/>
        </a:p>
      </dsp:txBody>
      <dsp:txXfrm>
        <a:off x="454516" y="3074339"/>
        <a:ext cx="8392846" cy="586034"/>
      </dsp:txXfrm>
    </dsp:sp>
    <dsp:sp modelId="{6D6A161C-C49F-4360-9B5E-A01CB263AD52}">
      <dsp:nvSpPr>
        <dsp:cNvPr id="0" name=""/>
        <dsp:cNvSpPr/>
      </dsp:nvSpPr>
      <dsp:spPr>
        <a:xfrm>
          <a:off x="0" y="4365276"/>
          <a:ext cx="8881242" cy="554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E87DBE-F332-490C-84E5-B00429869B3E}">
      <dsp:nvSpPr>
        <dsp:cNvPr id="0" name=""/>
        <dsp:cNvSpPr/>
      </dsp:nvSpPr>
      <dsp:spPr>
        <a:xfrm>
          <a:off x="422813" y="4040556"/>
          <a:ext cx="8456252" cy="64944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83" tIns="0" rIns="234983" bIns="0" numCol="1" spcCol="1270" anchor="ctr" anchorCtr="0">
          <a:noAutofit/>
        </a:bodyPr>
        <a:lstStyle/>
        <a:p>
          <a:pPr lvl="0" algn="l" defTabSz="466725">
            <a:lnSpc>
              <a:spcPct val="90000"/>
            </a:lnSpc>
            <a:spcBef>
              <a:spcPct val="0"/>
            </a:spcBef>
            <a:spcAft>
              <a:spcPct val="35000"/>
            </a:spcAft>
          </a:pPr>
          <a:r>
            <a:rPr lang="es-EC" sz="1050" kern="1200" dirty="0" smtClean="0"/>
            <a:t>En función a los resultados obtenidos mediante la aplicación del instrumento de investigación como es la entrevista, se recomienda a las compañías farmacéuticas cumplir con todos los requerimientos que demandan las entidades de control tales como la Agencia de Regulación y Control Sanitario (ARCSA), y el Ministerio de Salud Pública para que de esa forma se pueda garantizar la calidad en los productos farmacéuticos elaborados por las compañías farmacéuticas nacionales.</a:t>
          </a:r>
          <a:endParaRPr lang="es-EC" sz="1050" kern="1200" dirty="0"/>
        </a:p>
      </dsp:txBody>
      <dsp:txXfrm>
        <a:off x="454516" y="4072259"/>
        <a:ext cx="8392846"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F8B7C-664B-4055-8CE3-991D96EB958C}">
      <dsp:nvSpPr>
        <dsp:cNvPr id="0" name=""/>
        <dsp:cNvSpPr/>
      </dsp:nvSpPr>
      <dsp:spPr>
        <a:xfrm rot="5400000">
          <a:off x="409702" y="2514302"/>
          <a:ext cx="1232668" cy="205113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F80717-DDD5-4F67-8AEE-445A132BE088}">
      <dsp:nvSpPr>
        <dsp:cNvPr id="0" name=""/>
        <dsp:cNvSpPr/>
      </dsp:nvSpPr>
      <dsp:spPr>
        <a:xfrm>
          <a:off x="203939" y="3127149"/>
          <a:ext cx="1851774" cy="162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mn-lt"/>
            </a:rPr>
            <a:t>Nivel Meta: </a:t>
          </a:r>
          <a:r>
            <a:rPr lang="es-EC" sz="1200" kern="1200" dirty="0" smtClean="0">
              <a:latin typeface="+mn-lt"/>
            </a:rPr>
            <a:t>Contempla la capacidad de organizaciones, gremios, asociaciones para mejores oportunidades de desarrollo. </a:t>
          </a:r>
          <a:endParaRPr lang="es-EC" sz="1200" kern="1200" dirty="0">
            <a:latin typeface="+mn-lt"/>
          </a:endParaRPr>
        </a:p>
      </dsp:txBody>
      <dsp:txXfrm>
        <a:off x="203939" y="3127149"/>
        <a:ext cx="1851774" cy="1623189"/>
      </dsp:txXfrm>
    </dsp:sp>
    <dsp:sp modelId="{18681647-5752-4C1A-B3C4-E9F904C003C8}">
      <dsp:nvSpPr>
        <dsp:cNvPr id="0" name=""/>
        <dsp:cNvSpPr/>
      </dsp:nvSpPr>
      <dsp:spPr>
        <a:xfrm>
          <a:off x="1706322" y="2363296"/>
          <a:ext cx="349391" cy="34939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35B51-085F-4B1D-966C-F2E53C599C2C}">
      <dsp:nvSpPr>
        <dsp:cNvPr id="0" name=""/>
        <dsp:cNvSpPr/>
      </dsp:nvSpPr>
      <dsp:spPr>
        <a:xfrm rot="5400000">
          <a:off x="2676635" y="1953347"/>
          <a:ext cx="1232668" cy="205113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6CC2B6-2AA7-4481-A321-22D2359E24DF}">
      <dsp:nvSpPr>
        <dsp:cNvPr id="0" name=""/>
        <dsp:cNvSpPr/>
      </dsp:nvSpPr>
      <dsp:spPr>
        <a:xfrm>
          <a:off x="2470872" y="2566194"/>
          <a:ext cx="1851774" cy="162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mn-lt"/>
            </a:rPr>
            <a:t>Nivel Macro: </a:t>
          </a:r>
          <a:r>
            <a:rPr lang="es-EC" sz="1200" kern="1200" dirty="0" smtClean="0">
              <a:latin typeface="+mn-lt"/>
            </a:rPr>
            <a:t>Contempla políticas macroeconomías (políticas gubernamentales) </a:t>
          </a:r>
          <a:endParaRPr lang="es-EC" sz="1200" kern="1200" dirty="0">
            <a:latin typeface="+mn-lt"/>
          </a:endParaRPr>
        </a:p>
      </dsp:txBody>
      <dsp:txXfrm>
        <a:off x="2470872" y="2566194"/>
        <a:ext cx="1851774" cy="1623189"/>
      </dsp:txXfrm>
    </dsp:sp>
    <dsp:sp modelId="{C4B6652B-CD34-40E4-B2A1-21CBEB79A4CC}">
      <dsp:nvSpPr>
        <dsp:cNvPr id="0" name=""/>
        <dsp:cNvSpPr/>
      </dsp:nvSpPr>
      <dsp:spPr>
        <a:xfrm>
          <a:off x="3973256" y="1802341"/>
          <a:ext cx="349391" cy="34939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BBCAD-95C4-489B-86E5-AB763AE536BE}">
      <dsp:nvSpPr>
        <dsp:cNvPr id="0" name=""/>
        <dsp:cNvSpPr/>
      </dsp:nvSpPr>
      <dsp:spPr>
        <a:xfrm rot="5400000">
          <a:off x="4943569" y="1392392"/>
          <a:ext cx="1232668" cy="205113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664C0-0801-471E-AE06-22105ABEB53E}">
      <dsp:nvSpPr>
        <dsp:cNvPr id="0" name=""/>
        <dsp:cNvSpPr/>
      </dsp:nvSpPr>
      <dsp:spPr>
        <a:xfrm>
          <a:off x="4737806" y="2005239"/>
          <a:ext cx="1851774" cy="162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mn-lt"/>
            </a:rPr>
            <a:t>Nivel Meso: </a:t>
          </a:r>
          <a:r>
            <a:rPr lang="es-EC" sz="1200" kern="1200" dirty="0" smtClean="0">
              <a:latin typeface="+mn-lt"/>
            </a:rPr>
            <a:t>Contempla ventajas competitivas relacionadas con la infraestructura y tecnología,.</a:t>
          </a:r>
          <a:endParaRPr lang="es-EC" sz="1200" kern="1200" dirty="0">
            <a:latin typeface="+mn-lt"/>
          </a:endParaRPr>
        </a:p>
      </dsp:txBody>
      <dsp:txXfrm>
        <a:off x="4737806" y="2005239"/>
        <a:ext cx="1851774" cy="1623189"/>
      </dsp:txXfrm>
    </dsp:sp>
    <dsp:sp modelId="{20FA12DE-4CA8-4ADF-856D-1DA4D365F3A3}">
      <dsp:nvSpPr>
        <dsp:cNvPr id="0" name=""/>
        <dsp:cNvSpPr/>
      </dsp:nvSpPr>
      <dsp:spPr>
        <a:xfrm>
          <a:off x="6240189" y="1241386"/>
          <a:ext cx="349391" cy="349391"/>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B924B6-FAC7-488F-8015-B7CEF6BA56D9}">
      <dsp:nvSpPr>
        <dsp:cNvPr id="0" name=""/>
        <dsp:cNvSpPr/>
      </dsp:nvSpPr>
      <dsp:spPr>
        <a:xfrm rot="5400000">
          <a:off x="7210503" y="831437"/>
          <a:ext cx="1232668" cy="205113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389078-ED44-4455-9254-3A5D61B6A9F8}">
      <dsp:nvSpPr>
        <dsp:cNvPr id="0" name=""/>
        <dsp:cNvSpPr/>
      </dsp:nvSpPr>
      <dsp:spPr>
        <a:xfrm>
          <a:off x="7004740" y="1444284"/>
          <a:ext cx="1851774" cy="1623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latin typeface="+mn-lt"/>
            </a:rPr>
            <a:t>Nivel Micro: </a:t>
          </a:r>
          <a:r>
            <a:rPr lang="es-EC" sz="1200" kern="1200" dirty="0" smtClean="0">
              <a:latin typeface="+mn-lt"/>
            </a:rPr>
            <a:t>Capacidad individual de cada empresa BPM, calidad, etc.</a:t>
          </a:r>
          <a:endParaRPr lang="es-EC" sz="1200" kern="1200" dirty="0">
            <a:latin typeface="+mn-lt"/>
          </a:endParaRPr>
        </a:p>
      </dsp:txBody>
      <dsp:txXfrm>
        <a:off x="7004740" y="1444284"/>
        <a:ext cx="1851774" cy="1623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D6976-04AC-4212-9558-E91BD5E43A10}">
      <dsp:nvSpPr>
        <dsp:cNvPr id="0" name=""/>
        <dsp:cNvSpPr/>
      </dsp:nvSpPr>
      <dsp:spPr>
        <a:xfrm rot="16200000">
          <a:off x="43696" y="301192"/>
          <a:ext cx="4233107" cy="423310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i="0" kern="1200" dirty="0" smtClean="0">
              <a:solidFill>
                <a:schemeClr val="bg1"/>
              </a:solidFill>
            </a:rPr>
            <a:t>Ninguno de los oferentes tiene el poder suficiente de establecer los precios</a:t>
          </a:r>
        </a:p>
        <a:p>
          <a:pPr lvl="0" algn="ctr" defTabSz="711200">
            <a:lnSpc>
              <a:spcPct val="90000"/>
            </a:lnSpc>
            <a:spcBef>
              <a:spcPct val="0"/>
            </a:spcBef>
            <a:spcAft>
              <a:spcPct val="35000"/>
            </a:spcAft>
          </a:pPr>
          <a:r>
            <a:rPr lang="es-ES" sz="1600" b="0" kern="1200" dirty="0" smtClean="0">
              <a:solidFill>
                <a:schemeClr val="bg1"/>
              </a:solidFill>
            </a:rPr>
            <a:t>Todos los productores tienen el mismo producto.</a:t>
          </a:r>
          <a:endParaRPr lang="es-EC" sz="1600" b="0" kern="1200" dirty="0">
            <a:solidFill>
              <a:schemeClr val="bg1"/>
            </a:solidFill>
          </a:endParaRPr>
        </a:p>
      </dsp:txBody>
      <dsp:txXfrm rot="5400000">
        <a:off x="43696" y="1359469"/>
        <a:ext cx="3492313" cy="2116553"/>
      </dsp:txXfrm>
    </dsp:sp>
    <dsp:sp modelId="{95D2C874-46B5-418F-9343-A8D50DEFA794}">
      <dsp:nvSpPr>
        <dsp:cNvPr id="0" name=""/>
        <dsp:cNvSpPr/>
      </dsp:nvSpPr>
      <dsp:spPr>
        <a:xfrm rot="5400000">
          <a:off x="4479187" y="374286"/>
          <a:ext cx="4233107" cy="4233107"/>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i="0" kern="1200" dirty="0" smtClean="0"/>
            <a:t>El vendedor cuenta con la capacidad de influir de forma significativa en los precios de los servicios o productos en el mercado</a:t>
          </a:r>
          <a:endParaRPr lang="es-EC" sz="1600" b="0" kern="1200" dirty="0">
            <a:solidFill>
              <a:schemeClr val="bg1"/>
            </a:solidFill>
          </a:endParaRPr>
        </a:p>
      </dsp:txBody>
      <dsp:txXfrm rot="-5400000">
        <a:off x="5219981" y="1432563"/>
        <a:ext cx="3492313" cy="2116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398E6-7B4E-4667-A511-E725E7EE923C}">
      <dsp:nvSpPr>
        <dsp:cNvPr id="0" name=""/>
        <dsp:cNvSpPr/>
      </dsp:nvSpPr>
      <dsp:spPr>
        <a:xfrm>
          <a:off x="3350639" y="1495"/>
          <a:ext cx="1723656" cy="1120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Enfoque Mixto</a:t>
          </a:r>
          <a:endParaRPr lang="es-EC" sz="1400" kern="1200" dirty="0"/>
        </a:p>
      </dsp:txBody>
      <dsp:txXfrm>
        <a:off x="3405331" y="56187"/>
        <a:ext cx="1614272" cy="1010992"/>
      </dsp:txXfrm>
    </dsp:sp>
    <dsp:sp modelId="{4388EB9C-1A0F-4C71-97EC-B011C412FCA6}">
      <dsp:nvSpPr>
        <dsp:cNvPr id="0" name=""/>
        <dsp:cNvSpPr/>
      </dsp:nvSpPr>
      <dsp:spPr>
        <a:xfrm>
          <a:off x="2361884" y="561684"/>
          <a:ext cx="3701167" cy="3701167"/>
        </a:xfrm>
        <a:custGeom>
          <a:avLst/>
          <a:gdLst/>
          <a:ahLst/>
          <a:cxnLst/>
          <a:rect l="0" t="0" r="0" b="0"/>
          <a:pathLst>
            <a:path>
              <a:moveTo>
                <a:pt x="2950231" y="362149"/>
              </a:moveTo>
              <a:arcTo wR="1850583" hR="1850583" stAng="18387408" swAng="16333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851C69-A2DA-4103-97D1-7B3DA8EAA62E}">
      <dsp:nvSpPr>
        <dsp:cNvPr id="0" name=""/>
        <dsp:cNvSpPr/>
      </dsp:nvSpPr>
      <dsp:spPr>
        <a:xfrm>
          <a:off x="5201223" y="1852079"/>
          <a:ext cx="1723656" cy="1120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Presunciones</a:t>
          </a:r>
          <a:endParaRPr lang="es-EC" sz="1400" kern="1200" dirty="0"/>
        </a:p>
      </dsp:txBody>
      <dsp:txXfrm>
        <a:off x="5255915" y="1906771"/>
        <a:ext cx="1614272" cy="1010992"/>
      </dsp:txXfrm>
    </dsp:sp>
    <dsp:sp modelId="{B15C8663-BD4C-4E9F-8BC5-52AB74CC070E}">
      <dsp:nvSpPr>
        <dsp:cNvPr id="0" name=""/>
        <dsp:cNvSpPr/>
      </dsp:nvSpPr>
      <dsp:spPr>
        <a:xfrm>
          <a:off x="2361884" y="561684"/>
          <a:ext cx="3701167" cy="3701167"/>
        </a:xfrm>
        <a:custGeom>
          <a:avLst/>
          <a:gdLst/>
          <a:ahLst/>
          <a:cxnLst/>
          <a:rect l="0" t="0" r="0" b="0"/>
          <a:pathLst>
            <a:path>
              <a:moveTo>
                <a:pt x="3509302" y="2671139"/>
              </a:moveTo>
              <a:arcTo wR="1850583" hR="1850583" stAng="1579276" swAng="16333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60EA09E-F056-4019-8D4E-0A0C15BF1CC1}">
      <dsp:nvSpPr>
        <dsp:cNvPr id="0" name=""/>
        <dsp:cNvSpPr/>
      </dsp:nvSpPr>
      <dsp:spPr>
        <a:xfrm>
          <a:off x="3350639" y="3702663"/>
          <a:ext cx="1723656" cy="1120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Técnica documental</a:t>
          </a:r>
          <a:endParaRPr lang="es-EC" sz="1400" kern="1200" dirty="0"/>
        </a:p>
      </dsp:txBody>
      <dsp:txXfrm>
        <a:off x="3405331" y="3757355"/>
        <a:ext cx="1614272" cy="1010992"/>
      </dsp:txXfrm>
    </dsp:sp>
    <dsp:sp modelId="{9E684B41-4B34-4693-8FCD-6B6188D95FCA}">
      <dsp:nvSpPr>
        <dsp:cNvPr id="0" name=""/>
        <dsp:cNvSpPr/>
      </dsp:nvSpPr>
      <dsp:spPr>
        <a:xfrm>
          <a:off x="2361884" y="561684"/>
          <a:ext cx="3701167" cy="3701167"/>
        </a:xfrm>
        <a:custGeom>
          <a:avLst/>
          <a:gdLst/>
          <a:ahLst/>
          <a:cxnLst/>
          <a:rect l="0" t="0" r="0" b="0"/>
          <a:pathLst>
            <a:path>
              <a:moveTo>
                <a:pt x="750936" y="3339017"/>
              </a:moveTo>
              <a:arcTo wR="1850583" hR="1850583" stAng="7587408" swAng="16333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8D05F75-9127-48F7-BFEB-07223627CB75}">
      <dsp:nvSpPr>
        <dsp:cNvPr id="0" name=""/>
        <dsp:cNvSpPr/>
      </dsp:nvSpPr>
      <dsp:spPr>
        <a:xfrm>
          <a:off x="1500056" y="1852079"/>
          <a:ext cx="1723656" cy="11203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Procedimiento para el tratamiento y análisis de la información.</a:t>
          </a:r>
          <a:endParaRPr lang="es-EC" sz="1400" kern="1200" dirty="0"/>
        </a:p>
      </dsp:txBody>
      <dsp:txXfrm>
        <a:off x="1554748" y="1906771"/>
        <a:ext cx="1614272" cy="1010992"/>
      </dsp:txXfrm>
    </dsp:sp>
    <dsp:sp modelId="{2A4FB4E6-5367-439A-903D-07B2E4971662}">
      <dsp:nvSpPr>
        <dsp:cNvPr id="0" name=""/>
        <dsp:cNvSpPr/>
      </dsp:nvSpPr>
      <dsp:spPr>
        <a:xfrm>
          <a:off x="2361884" y="561684"/>
          <a:ext cx="3701167" cy="3701167"/>
        </a:xfrm>
        <a:custGeom>
          <a:avLst/>
          <a:gdLst/>
          <a:ahLst/>
          <a:cxnLst/>
          <a:rect l="0" t="0" r="0" b="0"/>
          <a:pathLst>
            <a:path>
              <a:moveTo>
                <a:pt x="191864" y="1030027"/>
              </a:moveTo>
              <a:arcTo wR="1850583" hR="1850583" stAng="12379276" swAng="163331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B642D-7BBF-4001-B1D7-4C45B36152E0}">
      <dsp:nvSpPr>
        <dsp:cNvPr id="0" name=""/>
        <dsp:cNvSpPr/>
      </dsp:nvSpPr>
      <dsp:spPr>
        <a:xfrm>
          <a:off x="0" y="341386"/>
          <a:ext cx="2655295" cy="1593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Industria Farmacéutica Internacional</a:t>
          </a:r>
          <a:endParaRPr lang="es-EC" sz="1800" kern="1200" dirty="0"/>
        </a:p>
      </dsp:txBody>
      <dsp:txXfrm>
        <a:off x="0" y="341386"/>
        <a:ext cx="2655295" cy="1593177"/>
      </dsp:txXfrm>
    </dsp:sp>
    <dsp:sp modelId="{5F1CEE03-450C-40E3-AC08-A5F9BB6F82E8}">
      <dsp:nvSpPr>
        <dsp:cNvPr id="0" name=""/>
        <dsp:cNvSpPr/>
      </dsp:nvSpPr>
      <dsp:spPr>
        <a:xfrm>
          <a:off x="2920824" y="341386"/>
          <a:ext cx="2655295" cy="1593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 Se fundamentan en la (I+D) de nuevos productos.</a:t>
          </a:r>
        </a:p>
        <a:p>
          <a:pPr lvl="0" algn="ctr" defTabSz="622300">
            <a:lnSpc>
              <a:spcPct val="90000"/>
            </a:lnSpc>
            <a:spcBef>
              <a:spcPct val="0"/>
            </a:spcBef>
            <a:spcAft>
              <a:spcPct val="35000"/>
            </a:spcAft>
          </a:pPr>
          <a:r>
            <a:rPr lang="es-EC" sz="1400" kern="1200" dirty="0" smtClean="0"/>
            <a:t>- Elevada tasa de inversión en investigación y desarrollo con respecto a las ventas</a:t>
          </a:r>
          <a:endParaRPr lang="es-EC" sz="1400" kern="1200" dirty="0"/>
        </a:p>
      </dsp:txBody>
      <dsp:txXfrm>
        <a:off x="2920824" y="341386"/>
        <a:ext cx="2655295" cy="1593177"/>
      </dsp:txXfrm>
    </dsp:sp>
    <dsp:sp modelId="{7789E88E-A378-4214-B686-1DCC4D145CEF}">
      <dsp:nvSpPr>
        <dsp:cNvPr id="0" name=""/>
        <dsp:cNvSpPr/>
      </dsp:nvSpPr>
      <dsp:spPr>
        <a:xfrm>
          <a:off x="5841649" y="341386"/>
          <a:ext cx="2655295" cy="15931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Tienen un intenso grado de innovación a través de productos que requieren de varios años, incluso décadas de creatividad, desarrollo, financiamiento; por lo cual el gasto en (I+D) es muy elevado.</a:t>
          </a:r>
          <a:endParaRPr lang="es-EC" sz="1400" kern="1200" dirty="0"/>
        </a:p>
      </dsp:txBody>
      <dsp:txXfrm>
        <a:off x="5841649" y="341386"/>
        <a:ext cx="2655295" cy="1593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AD924-4E58-4B0D-939F-56E594FC8C62}">
      <dsp:nvSpPr>
        <dsp:cNvPr id="0" name=""/>
        <dsp:cNvSpPr/>
      </dsp:nvSpPr>
      <dsp:spPr>
        <a:xfrm>
          <a:off x="2626" y="1055822"/>
          <a:ext cx="3199726" cy="127989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C" sz="1300" b="1" u="sng" kern="1200" dirty="0" smtClean="0">
              <a:solidFill>
                <a:schemeClr val="tx1"/>
              </a:solidFill>
            </a:rPr>
            <a:t>Inversión en Investigación y Desarrollo en el Ecuador </a:t>
          </a:r>
          <a:endParaRPr lang="es-EC" sz="1300" b="1" u="sng" kern="1200" dirty="0">
            <a:solidFill>
              <a:schemeClr val="tx1"/>
            </a:solidFill>
          </a:endParaRPr>
        </a:p>
      </dsp:txBody>
      <dsp:txXfrm>
        <a:off x="642571" y="1055822"/>
        <a:ext cx="1919836" cy="1279890"/>
      </dsp:txXfrm>
    </dsp:sp>
    <dsp:sp modelId="{94A513E2-35A0-4337-A289-22C7AFBB17A0}">
      <dsp:nvSpPr>
        <dsp:cNvPr id="0" name=""/>
        <dsp:cNvSpPr/>
      </dsp:nvSpPr>
      <dsp:spPr>
        <a:xfrm>
          <a:off x="2882380" y="1055822"/>
          <a:ext cx="3199726" cy="127989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S" sz="1300" kern="1200" dirty="0" smtClean="0"/>
            <a:t>Ninguna empresa farmacéutica en Ecuador invierta en el descubrimiento de nuevas moléculas.</a:t>
          </a:r>
          <a:endParaRPr lang="es-EC" sz="1300" kern="1200" dirty="0"/>
        </a:p>
      </dsp:txBody>
      <dsp:txXfrm>
        <a:off x="3522325" y="1055822"/>
        <a:ext cx="1919836" cy="1279890"/>
      </dsp:txXfrm>
    </dsp:sp>
    <dsp:sp modelId="{C9CCDDAC-B59C-4BB7-8BAC-36E6CB3D48E4}">
      <dsp:nvSpPr>
        <dsp:cNvPr id="0" name=""/>
        <dsp:cNvSpPr/>
      </dsp:nvSpPr>
      <dsp:spPr>
        <a:xfrm>
          <a:off x="5762134" y="1055822"/>
          <a:ext cx="3199726" cy="127989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ES" sz="1300" kern="1200" dirty="0" smtClean="0"/>
            <a:t>Tienen departamentos de I+D principalmente para analizar la calidad del productos y lanzar nuevos productos que ya hayan caducado su patente.  </a:t>
          </a:r>
          <a:endParaRPr lang="es-EC" sz="1300" kern="1200" dirty="0"/>
        </a:p>
      </dsp:txBody>
      <dsp:txXfrm>
        <a:off x="6402079" y="1055822"/>
        <a:ext cx="1919836" cy="1279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5BF15-4F67-480A-B8ED-782680CC0EF0}">
      <dsp:nvSpPr>
        <dsp:cNvPr id="0" name=""/>
        <dsp:cNvSpPr/>
      </dsp:nvSpPr>
      <dsp:spPr>
        <a:xfrm>
          <a:off x="312306" y="215743"/>
          <a:ext cx="4051690" cy="720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Régimen Regulado de Fijación de Precios para medicamentos Registrados </a:t>
          </a:r>
          <a:endParaRPr lang="es-EC" sz="1200" kern="1200" dirty="0"/>
        </a:p>
      </dsp:txBody>
      <dsp:txXfrm>
        <a:off x="333421" y="236858"/>
        <a:ext cx="4009460" cy="6786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25D8F-F8FC-45D9-A466-B6CAA18F0A48}">
      <dsp:nvSpPr>
        <dsp:cNvPr id="0" name=""/>
        <dsp:cNvSpPr/>
      </dsp:nvSpPr>
      <dsp:spPr>
        <a:xfrm>
          <a:off x="199721" y="195"/>
          <a:ext cx="3821662" cy="2292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Fortalezas</a:t>
          </a:r>
        </a:p>
        <a:p>
          <a:pPr lvl="0" algn="l" defTabSz="533400">
            <a:lnSpc>
              <a:spcPct val="90000"/>
            </a:lnSpc>
            <a:spcBef>
              <a:spcPct val="0"/>
            </a:spcBef>
            <a:spcAft>
              <a:spcPct val="35000"/>
            </a:spcAft>
          </a:pPr>
          <a:r>
            <a:rPr lang="es-EC" sz="1200" b="1" kern="1200" dirty="0" smtClean="0"/>
            <a:t>- </a:t>
          </a:r>
          <a:r>
            <a:rPr lang="es-EC" sz="1200" kern="1200" dirty="0" smtClean="0"/>
            <a:t>La industria provee un bien de primera necesidad.</a:t>
          </a:r>
        </a:p>
        <a:p>
          <a:pPr lvl="0" algn="l" defTabSz="533400">
            <a:lnSpc>
              <a:spcPct val="90000"/>
            </a:lnSpc>
            <a:spcBef>
              <a:spcPct val="0"/>
            </a:spcBef>
            <a:spcAft>
              <a:spcPct val="35000"/>
            </a:spcAft>
          </a:pPr>
          <a:r>
            <a:rPr lang="es-EC" sz="1200" kern="1200" dirty="0" smtClean="0"/>
            <a:t>- Acceso a información detallada sobre el comportamiento del mercado por parte de organismos internacionales (IMS).</a:t>
          </a:r>
        </a:p>
        <a:p>
          <a:pPr lvl="0" algn="l" defTabSz="533400">
            <a:lnSpc>
              <a:spcPct val="90000"/>
            </a:lnSpc>
            <a:spcBef>
              <a:spcPct val="0"/>
            </a:spcBef>
            <a:spcAft>
              <a:spcPct val="35000"/>
            </a:spcAft>
          </a:pPr>
          <a:r>
            <a:rPr lang="es-EC" sz="1200" kern="1200" dirty="0" smtClean="0"/>
            <a:t>- Cobertura institucional de salud, específicamente para la inclusión de población desentendida.</a:t>
          </a:r>
          <a:endParaRPr lang="es-EC" sz="1200" kern="1200" dirty="0"/>
        </a:p>
      </dsp:txBody>
      <dsp:txXfrm>
        <a:off x="199721" y="195"/>
        <a:ext cx="3821662" cy="2292997"/>
      </dsp:txXfrm>
    </dsp:sp>
    <dsp:sp modelId="{4DB7693C-A0C2-4BE5-B581-2B37BF553AE4}">
      <dsp:nvSpPr>
        <dsp:cNvPr id="0" name=""/>
        <dsp:cNvSpPr/>
      </dsp:nvSpPr>
      <dsp:spPr>
        <a:xfrm>
          <a:off x="4476162" y="0"/>
          <a:ext cx="3821662" cy="2292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Debilidades.</a:t>
          </a:r>
          <a:endParaRPr lang="es-EC" sz="1200" kern="1200" dirty="0" smtClean="0"/>
        </a:p>
        <a:p>
          <a:pPr lvl="0" algn="l" defTabSz="533400">
            <a:lnSpc>
              <a:spcPct val="90000"/>
            </a:lnSpc>
            <a:spcBef>
              <a:spcPct val="0"/>
            </a:spcBef>
            <a:spcAft>
              <a:spcPct val="35000"/>
            </a:spcAft>
          </a:pPr>
          <a:r>
            <a:rPr lang="es-EC" sz="1200" kern="1200" dirty="0" smtClean="0"/>
            <a:t>- Limitada experiencia en la elaboración de fármacos </a:t>
          </a:r>
        </a:p>
        <a:p>
          <a:pPr lvl="0" algn="l" defTabSz="533400">
            <a:lnSpc>
              <a:spcPct val="90000"/>
            </a:lnSpc>
            <a:spcBef>
              <a:spcPct val="0"/>
            </a:spcBef>
            <a:spcAft>
              <a:spcPct val="35000"/>
            </a:spcAft>
          </a:pPr>
          <a:r>
            <a:rPr lang="es-EC" sz="1200" kern="1200" dirty="0" smtClean="0"/>
            <a:t>- Limitados niveles en inversión en investigación y desarrollo </a:t>
          </a:r>
        </a:p>
        <a:p>
          <a:pPr lvl="0" algn="l" defTabSz="533400">
            <a:lnSpc>
              <a:spcPct val="90000"/>
            </a:lnSpc>
            <a:spcBef>
              <a:spcPct val="0"/>
            </a:spcBef>
            <a:spcAft>
              <a:spcPct val="35000"/>
            </a:spcAft>
          </a:pPr>
          <a:r>
            <a:rPr lang="es-EC" sz="1200" kern="1200" dirty="0" smtClean="0"/>
            <a:t>- Reducido número de laboratorios con instalaciones y procesos de alta tecnología.</a:t>
          </a:r>
          <a:endParaRPr lang="es-EC" sz="1200" kern="1200" dirty="0"/>
        </a:p>
      </dsp:txBody>
      <dsp:txXfrm>
        <a:off x="4476162" y="0"/>
        <a:ext cx="3821662" cy="2292997"/>
      </dsp:txXfrm>
    </dsp:sp>
    <dsp:sp modelId="{E2D73CD6-F5EE-4A87-AE21-2D0FD66FDD27}">
      <dsp:nvSpPr>
        <dsp:cNvPr id="0" name=""/>
        <dsp:cNvSpPr/>
      </dsp:nvSpPr>
      <dsp:spPr>
        <a:xfrm>
          <a:off x="199721" y="2675359"/>
          <a:ext cx="3821662" cy="2292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Oportunidades</a:t>
          </a:r>
          <a:endParaRPr lang="es-EC" sz="1200" kern="1200" dirty="0" smtClean="0"/>
        </a:p>
        <a:p>
          <a:pPr lvl="0" algn="l" defTabSz="533400">
            <a:lnSpc>
              <a:spcPct val="90000"/>
            </a:lnSpc>
            <a:spcBef>
              <a:spcPct val="0"/>
            </a:spcBef>
            <a:spcAft>
              <a:spcPct val="35000"/>
            </a:spcAft>
          </a:pPr>
          <a:r>
            <a:rPr lang="es-EC" sz="1200" kern="1200" dirty="0" smtClean="0"/>
            <a:t>- Mayor interés en la sociedad en general por el mantenimiento y cuidado de la salud</a:t>
          </a:r>
        </a:p>
        <a:p>
          <a:pPr lvl="0" algn="l" defTabSz="533400">
            <a:lnSpc>
              <a:spcPct val="90000"/>
            </a:lnSpc>
            <a:spcBef>
              <a:spcPct val="0"/>
            </a:spcBef>
            <a:spcAft>
              <a:spcPct val="35000"/>
            </a:spcAft>
          </a:pPr>
          <a:r>
            <a:rPr lang="es-EC" sz="1200" kern="1200" dirty="0" smtClean="0"/>
            <a:t>- Creciente envejecimiento de la población y aumento de enfermedades crónicas </a:t>
          </a:r>
        </a:p>
        <a:p>
          <a:pPr lvl="0" algn="l" defTabSz="533400">
            <a:lnSpc>
              <a:spcPct val="90000"/>
            </a:lnSpc>
            <a:spcBef>
              <a:spcPct val="0"/>
            </a:spcBef>
            <a:spcAft>
              <a:spcPct val="35000"/>
            </a:spcAft>
          </a:pPr>
          <a:r>
            <a:rPr lang="es-EC" sz="1200" kern="1200" dirty="0" smtClean="0"/>
            <a:t>- Alto nivel de biodiversidad en el país, lo que abre campo para la investigación de nuevos principios activos. </a:t>
          </a:r>
        </a:p>
        <a:p>
          <a:pPr lvl="0" algn="l" defTabSz="533400">
            <a:lnSpc>
              <a:spcPct val="90000"/>
            </a:lnSpc>
            <a:spcBef>
              <a:spcPct val="0"/>
            </a:spcBef>
            <a:spcAft>
              <a:spcPct val="35000"/>
            </a:spcAft>
          </a:pPr>
          <a:r>
            <a:rPr lang="es-EC" sz="1200" kern="1200" dirty="0" smtClean="0"/>
            <a:t>- Tendencia de crecimiento en Gasto de salud por parte del gobierno.</a:t>
          </a:r>
          <a:endParaRPr lang="es-EC" sz="1200" kern="1200" dirty="0"/>
        </a:p>
      </dsp:txBody>
      <dsp:txXfrm>
        <a:off x="199721" y="2675359"/>
        <a:ext cx="3821662" cy="2292997"/>
      </dsp:txXfrm>
    </dsp:sp>
    <dsp:sp modelId="{EF5012D3-694A-45DA-B2CA-A47BBCD1071D}">
      <dsp:nvSpPr>
        <dsp:cNvPr id="0" name=""/>
        <dsp:cNvSpPr/>
      </dsp:nvSpPr>
      <dsp:spPr>
        <a:xfrm>
          <a:off x="4403551" y="2675359"/>
          <a:ext cx="3821662" cy="229299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Amenazas</a:t>
          </a:r>
          <a:endParaRPr lang="es-EC" sz="1200" kern="1200" dirty="0" smtClean="0"/>
        </a:p>
        <a:p>
          <a:pPr lvl="0" algn="ctr" defTabSz="533400">
            <a:lnSpc>
              <a:spcPct val="90000"/>
            </a:lnSpc>
            <a:spcBef>
              <a:spcPct val="0"/>
            </a:spcBef>
            <a:spcAft>
              <a:spcPct val="35000"/>
            </a:spcAft>
          </a:pPr>
          <a:r>
            <a:rPr lang="es-EC" sz="1200" kern="1200" dirty="0" smtClean="0"/>
            <a:t>- La industria farmacéutica nacional depende de proveedores de principios activos provenientes del exterior</a:t>
          </a:r>
        </a:p>
        <a:p>
          <a:pPr lvl="0" algn="ctr" defTabSz="533400">
            <a:lnSpc>
              <a:spcPct val="90000"/>
            </a:lnSpc>
            <a:spcBef>
              <a:spcPct val="0"/>
            </a:spcBef>
            <a:spcAft>
              <a:spcPct val="35000"/>
            </a:spcAft>
          </a:pPr>
          <a:r>
            <a:rPr lang="es-EC" sz="1200" kern="1200" dirty="0" smtClean="0"/>
            <a:t>- Cambios en la política gubernamental de priorización de la industria farmacéutica local.</a:t>
          </a:r>
        </a:p>
        <a:p>
          <a:pPr lvl="0" algn="ctr" defTabSz="533400">
            <a:lnSpc>
              <a:spcPct val="90000"/>
            </a:lnSpc>
            <a:spcBef>
              <a:spcPct val="0"/>
            </a:spcBef>
            <a:spcAft>
              <a:spcPct val="35000"/>
            </a:spcAft>
          </a:pPr>
          <a:r>
            <a:rPr lang="es-EC" sz="1200" kern="1200" dirty="0" smtClean="0"/>
            <a:t>- Altos niveles de medicación en la población.</a:t>
          </a:r>
        </a:p>
        <a:p>
          <a:pPr lvl="0" algn="ctr" defTabSz="533400">
            <a:lnSpc>
              <a:spcPct val="90000"/>
            </a:lnSpc>
            <a:spcBef>
              <a:spcPct val="0"/>
            </a:spcBef>
            <a:spcAft>
              <a:spcPct val="35000"/>
            </a:spcAft>
          </a:pPr>
          <a:r>
            <a:rPr lang="es-EC" sz="1200" kern="1200" dirty="0" smtClean="0"/>
            <a:t>- Deterioro de la capacidad adquisitiva de la población </a:t>
          </a:r>
        </a:p>
        <a:p>
          <a:pPr lvl="0" algn="ctr" defTabSz="533400">
            <a:lnSpc>
              <a:spcPct val="90000"/>
            </a:lnSpc>
            <a:spcBef>
              <a:spcPct val="0"/>
            </a:spcBef>
            <a:spcAft>
              <a:spcPct val="35000"/>
            </a:spcAft>
          </a:pPr>
          <a:r>
            <a:rPr lang="es-EC" sz="1200" kern="1200" dirty="0" smtClean="0"/>
            <a:t>- Decaimiento de la situación económica del país, afectando la capacidad de compra del sector publico</a:t>
          </a:r>
        </a:p>
        <a:p>
          <a:pPr lvl="0" algn="ctr" defTabSz="533400">
            <a:lnSpc>
              <a:spcPct val="90000"/>
            </a:lnSpc>
            <a:spcBef>
              <a:spcPct val="0"/>
            </a:spcBef>
            <a:spcAft>
              <a:spcPct val="35000"/>
            </a:spcAft>
          </a:pPr>
          <a:r>
            <a:rPr lang="es-EC" sz="1200" kern="1200" dirty="0" smtClean="0"/>
            <a:t>- Deficiente gestión del ente regulador de los medicamentos.</a:t>
          </a:r>
          <a:endParaRPr lang="es-EC" sz="1200" kern="1200" dirty="0"/>
        </a:p>
      </dsp:txBody>
      <dsp:txXfrm>
        <a:off x="4403551" y="2675359"/>
        <a:ext cx="3821662" cy="22929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77C23-CA60-4286-ABD9-C098CE50C5B1}">
      <dsp:nvSpPr>
        <dsp:cNvPr id="0" name=""/>
        <dsp:cNvSpPr/>
      </dsp:nvSpPr>
      <dsp:spPr>
        <a:xfrm>
          <a:off x="677737" y="0"/>
          <a:ext cx="7681021" cy="470020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A96197-5708-4666-859B-7F2D0AACB46D}">
      <dsp:nvSpPr>
        <dsp:cNvPr id="0" name=""/>
        <dsp:cNvSpPr/>
      </dsp:nvSpPr>
      <dsp:spPr>
        <a:xfrm>
          <a:off x="9707" y="1410061"/>
          <a:ext cx="2908622" cy="18800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C" sz="1200" b="1" kern="1200" dirty="0" smtClean="0">
              <a:solidFill>
                <a:schemeClr val="tx1"/>
              </a:solidFill>
            </a:rPr>
            <a:t>Legales: </a:t>
          </a:r>
          <a:r>
            <a:rPr lang="es-EC" sz="1200" kern="1200" dirty="0" smtClean="0"/>
            <a:t>Los aspectos legales para la industria farmacéutica son importantes, ya que se requiere la obtención de un registro sanitario, en el cual este garantice las condiciones y calidad de los diferentes productos, de igual manera esto condiciona la adquisición de un medicamento OTC o medicamentos bajo preinscripción médica</a:t>
          </a:r>
          <a:endParaRPr lang="es-EC" sz="1200" kern="1200" dirty="0"/>
        </a:p>
      </dsp:txBody>
      <dsp:txXfrm>
        <a:off x="101485" y="1501839"/>
        <a:ext cx="2725066" cy="1696526"/>
      </dsp:txXfrm>
    </dsp:sp>
    <dsp:sp modelId="{62EBA853-1F07-4F13-B05C-EB8F649FB04D}">
      <dsp:nvSpPr>
        <dsp:cNvPr id="0" name=""/>
        <dsp:cNvSpPr/>
      </dsp:nvSpPr>
      <dsp:spPr>
        <a:xfrm>
          <a:off x="3063936" y="1410061"/>
          <a:ext cx="2908622" cy="18800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t>Poder de negociación con Clientes</a:t>
          </a:r>
          <a:endParaRPr lang="es-EC" sz="1200" kern="1200" dirty="0"/>
        </a:p>
      </dsp:txBody>
      <dsp:txXfrm>
        <a:off x="3155714" y="1501839"/>
        <a:ext cx="2725066" cy="1696526"/>
      </dsp:txXfrm>
    </dsp:sp>
    <dsp:sp modelId="{B2106847-6186-43EF-8049-39CE48746FD5}">
      <dsp:nvSpPr>
        <dsp:cNvPr id="0" name=""/>
        <dsp:cNvSpPr/>
      </dsp:nvSpPr>
      <dsp:spPr>
        <a:xfrm>
          <a:off x="6118166" y="1410061"/>
          <a:ext cx="2908622" cy="18800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Producto sustitutos</a:t>
          </a:r>
          <a:r>
            <a:rPr lang="es-EC" sz="1200" kern="1200" dirty="0" smtClean="0"/>
            <a:t>: Se habla en el mercado farmacéutico de productos sustitutos en lo que refiere a medicina alternativa u homeopática, que ha venido ganado espacio en los últimos años</a:t>
          </a:r>
          <a:endParaRPr lang="es-EC" sz="1200" kern="1200" dirty="0"/>
        </a:p>
      </dsp:txBody>
      <dsp:txXfrm>
        <a:off x="6209944" y="1501839"/>
        <a:ext cx="2725066" cy="16965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5CCA54A5-95C8-435B-99AB-CFDC3AC9C68A}" type="datetimeFigureOut">
              <a:rPr lang="es-ES"/>
              <a:pPr>
                <a:defRPr/>
              </a:pPr>
              <a:t>01/07/2019</a:t>
            </a:fld>
            <a:endParaRPr lang="es-ES" dirty="0"/>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B9F6A0D2-3C30-4DED-A4FE-97254A03EC0E}" type="slidenum">
              <a:rPr lang="es-ES"/>
              <a:pPr>
                <a:defRPr/>
              </a:pPr>
              <a:t>‹#›</a:t>
            </a:fld>
            <a:endParaRPr lang="es-ES" dirty="0"/>
          </a:p>
        </p:txBody>
      </p:sp>
    </p:spTree>
    <p:extLst>
      <p:ext uri="{BB962C8B-B14F-4D97-AF65-F5344CB8AC3E}">
        <p14:creationId xmlns:p14="http://schemas.microsoft.com/office/powerpoint/2010/main" val="32188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0597C5D-8DF6-4B86-981F-E6BA400CA50F}" type="datetimeFigureOut">
              <a:rPr lang="es-ES"/>
              <a:pPr>
                <a:defRPr/>
              </a:pPr>
              <a:t>01/07/2019</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C95F5794-E542-4665-9AEF-F0B6DAFB1565}" type="slidenum">
              <a:rPr lang="es-ES"/>
              <a:pPr>
                <a:defRPr/>
              </a:pPr>
              <a:t>‹#›</a:t>
            </a:fld>
            <a:endParaRPr lang="es-ES" dirty="0"/>
          </a:p>
        </p:txBody>
      </p:sp>
    </p:spTree>
    <p:extLst>
      <p:ext uri="{BB962C8B-B14F-4D97-AF65-F5344CB8AC3E}">
        <p14:creationId xmlns:p14="http://schemas.microsoft.com/office/powerpoint/2010/main" val="941280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28028A1-1B2C-4957-94A9-468DF1084A97}" type="slidenum">
              <a:rPr lang="es-ES" smtClean="0"/>
              <a:pPr/>
              <a:t>2</a:t>
            </a:fld>
            <a:endParaRPr lang="es-ES"/>
          </a:p>
        </p:txBody>
      </p:sp>
    </p:spTree>
    <p:extLst>
      <p:ext uri="{BB962C8B-B14F-4D97-AF65-F5344CB8AC3E}">
        <p14:creationId xmlns:p14="http://schemas.microsoft.com/office/powerpoint/2010/main" val="311537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C95F5794-E542-4665-9AEF-F0B6DAFB1565}" type="slidenum">
              <a:rPr lang="es-ES" smtClean="0"/>
              <a:pPr>
                <a:defRPr/>
              </a:pPr>
              <a:t>4</a:t>
            </a:fld>
            <a:endParaRPr lang="es-ES" dirty="0"/>
          </a:p>
        </p:txBody>
      </p:sp>
    </p:spTree>
    <p:extLst>
      <p:ext uri="{BB962C8B-B14F-4D97-AF65-F5344CB8AC3E}">
        <p14:creationId xmlns:p14="http://schemas.microsoft.com/office/powerpoint/2010/main" val="16899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8F82E991-1C7A-4792-A379-D9EC48A00190}" type="datetimeFigureOut">
              <a:rPr lang="es-ES"/>
              <a:pPr>
                <a:defRPr/>
              </a:pPr>
              <a:t>01/07/2019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573FE329-8B81-49E2-AEA3-B894BBC9BF94}" type="slidenum">
              <a:rPr lang="es-ES"/>
              <a:pPr>
                <a:defRPr/>
              </a:pPr>
              <a:t>‹#›</a:t>
            </a:fld>
            <a:endParaRPr lang="es-ES" dirty="0"/>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24BEE30-070D-4815-9B1A-E6D1A1345835}" type="datetimeFigureOut">
              <a:rPr lang="es-ES"/>
              <a:pPr>
                <a:defRPr/>
              </a:pPr>
              <a:t>01/07/2019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966D6055-7D5F-42EE-BF2E-AA943A312B39}" type="slidenum">
              <a:rPr lang="es-ES"/>
              <a:pPr>
                <a:defRPr/>
              </a:pPr>
              <a:t>‹#›</a:t>
            </a:fld>
            <a:endParaRPr lang="es-ES" dirty="0"/>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2B8EA50-8088-4669-8A43-474BD7CFF1EB}" type="datetimeFigureOut">
              <a:rPr lang="es-ES"/>
              <a:pPr>
                <a:defRPr/>
              </a:pPr>
              <a:t>01/07/2019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23F83454-3637-48D2-A76F-CEA958C8A714}" type="slidenum">
              <a:rPr lang="es-ES"/>
              <a:pPr>
                <a:defRPr/>
              </a:pPr>
              <a:t>‹#›</a:t>
            </a:fld>
            <a:endParaRPr lang="es-ES" dirty="0"/>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54"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pPr>
            <a:endParaRPr lang="es-ES" sz="1400">
              <a:solidFill>
                <a:srgbClr val="000000"/>
              </a:solidFill>
            </a:endParaRPr>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pPr>
            <a:endParaRPr lang="es-ES" sz="1400">
              <a:solidFill>
                <a:srgbClr val="000000"/>
              </a:solidFill>
            </a:endParaRPr>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pPr fontAlgn="base">
              <a:spcBef>
                <a:spcPct val="0"/>
              </a:spcBef>
              <a:spcAft>
                <a:spcPct val="0"/>
              </a:spcAft>
            </a:pPr>
            <a:endParaRPr lang="es-ES">
              <a:solidFill>
                <a:srgbClr val="000000"/>
              </a:solidFill>
            </a:endParaRPr>
          </a:p>
        </p:txBody>
      </p:sp>
      <p:pic>
        <p:nvPicPr>
          <p:cNvPr id="17457"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p:spPr>
      </p:pic>
    </p:spTree>
    <p:extLst>
      <p:ext uri="{BB962C8B-B14F-4D97-AF65-F5344CB8AC3E}">
        <p14:creationId xmlns:p14="http://schemas.microsoft.com/office/powerpoint/2010/main" val="53746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FB39FCC6-50F8-4D77-9DE7-446F98FF0651}" type="datetimeFigureOut">
              <a:rPr lang="es-ES"/>
              <a:pPr>
                <a:defRPr/>
              </a:pPr>
              <a:t>01/07/2019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88A4BD29-A77A-47FB-A8C7-3CDFDA46E398}" type="slidenum">
              <a:rPr lang="es-ES"/>
              <a:pPr>
                <a:defRPr/>
              </a:pPr>
              <a:t>‹#›</a:t>
            </a:fld>
            <a:endParaRPr lang="es-ES" dirty="0"/>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07F43A1-05E7-46EC-A5A4-5218BA838434}" type="datetimeFigureOut">
              <a:rPr lang="es-ES"/>
              <a:pPr>
                <a:defRPr/>
              </a:pPr>
              <a:t>01/07/2019</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EBDC75ED-EE3E-49C4-80AE-37C4B7D27D5A}" type="slidenum">
              <a:rPr lang="es-ES"/>
              <a:pPr>
                <a:defRPr/>
              </a:pPr>
              <a:t>‹#›</a:t>
            </a:fld>
            <a:endParaRPr lang="es-ES" dirty="0"/>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49C75C12-1674-49E9-ACB9-042AE7D3F188}" type="datetimeFigureOut">
              <a:rPr lang="es-ES"/>
              <a:pPr>
                <a:defRPr/>
              </a:pPr>
              <a:t>01/07/2019</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4214F23F-E5C0-4F93-9EB9-C403638993FC}" type="slidenum">
              <a:rPr lang="es-ES"/>
              <a:pPr>
                <a:defRPr/>
              </a:pPr>
              <a:t>‹#›</a:t>
            </a:fld>
            <a:endParaRPr lang="es-ES" dirty="0"/>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470232B0-F929-43B0-AC69-8FAF19793EF2}" type="datetimeFigureOut">
              <a:rPr lang="es-ES"/>
              <a:pPr>
                <a:defRPr/>
              </a:pPr>
              <a:t>01/07/2019</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dirty="0"/>
          </a:p>
        </p:txBody>
      </p:sp>
      <p:sp>
        <p:nvSpPr>
          <p:cNvPr id="9" name="5 Marcador de número de diapositiva"/>
          <p:cNvSpPr>
            <a:spLocks noGrp="1"/>
          </p:cNvSpPr>
          <p:nvPr>
            <p:ph type="sldNum" sz="quarter" idx="12"/>
          </p:nvPr>
        </p:nvSpPr>
        <p:spPr/>
        <p:txBody>
          <a:bodyPr/>
          <a:lstStyle>
            <a:lvl1pPr>
              <a:defRPr/>
            </a:lvl1pPr>
          </a:lstStyle>
          <a:p>
            <a:pPr>
              <a:defRPr/>
            </a:pPr>
            <a:fld id="{4B3416F6-E6C8-4D85-9B2D-9492E9E10314}" type="slidenum">
              <a:rPr lang="es-ES"/>
              <a:pPr>
                <a:defRPr/>
              </a:pPr>
              <a:t>‹#›</a:t>
            </a:fld>
            <a:endParaRPr lang="es-ES" dirty="0"/>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DB995E11-F429-4D9F-A4C2-0278207675D9}" type="datetimeFigureOut">
              <a:rPr lang="es-ES"/>
              <a:pPr>
                <a:defRPr/>
              </a:pPr>
              <a:t>01/07/2019</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2AAD3A40-012D-4739-A5DB-B53C3B85972A}" type="slidenum">
              <a:rPr lang="es-ES"/>
              <a:pPr>
                <a:defRPr/>
              </a:pPr>
              <a:t>‹#›</a:t>
            </a:fld>
            <a:endParaRPr lang="es-ES" dirty="0"/>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58123EB-A72E-4887-AD6D-48948ABB8056}" type="datetimeFigureOut">
              <a:rPr lang="es-ES"/>
              <a:pPr>
                <a:defRPr/>
              </a:pPr>
              <a:t>01/07/2019</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dirty="0"/>
          </a:p>
        </p:txBody>
      </p:sp>
      <p:sp>
        <p:nvSpPr>
          <p:cNvPr id="4" name="5 Marcador de número de diapositiva"/>
          <p:cNvSpPr>
            <a:spLocks noGrp="1"/>
          </p:cNvSpPr>
          <p:nvPr>
            <p:ph type="sldNum" sz="quarter" idx="12"/>
          </p:nvPr>
        </p:nvSpPr>
        <p:spPr/>
        <p:txBody>
          <a:bodyPr/>
          <a:lstStyle>
            <a:lvl1pPr>
              <a:defRPr/>
            </a:lvl1pPr>
          </a:lstStyle>
          <a:p>
            <a:pPr>
              <a:defRPr/>
            </a:pPr>
            <a:fld id="{4E9FA43D-4587-4337-B75C-AC5808ADE1CD}" type="slidenum">
              <a:rPr lang="es-ES"/>
              <a:pPr>
                <a:defRPr/>
              </a:pPr>
              <a:t>‹#›</a:t>
            </a:fld>
            <a:endParaRPr lang="es-ES" dirty="0"/>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1D3AEC4-645F-4ADE-835B-445A3056D564}" type="datetimeFigureOut">
              <a:rPr lang="es-ES"/>
              <a:pPr>
                <a:defRPr/>
              </a:pPr>
              <a:t>01/07/2019</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E404A3F8-285E-40E4-B202-2218EF4D84CD}" type="slidenum">
              <a:rPr lang="es-ES"/>
              <a:pPr>
                <a:defRPr/>
              </a:pPr>
              <a:t>‹#›</a:t>
            </a:fld>
            <a:endParaRPr lang="es-ES" dirty="0"/>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8D24D92-7BF8-4EBF-962E-D058F5811DE5}" type="datetimeFigureOut">
              <a:rPr lang="es-ES"/>
              <a:pPr>
                <a:defRPr/>
              </a:pPr>
              <a:t>01/07/2019</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dirty="0"/>
          </a:p>
        </p:txBody>
      </p:sp>
      <p:sp>
        <p:nvSpPr>
          <p:cNvPr id="7" name="5 Marcador de número de diapositiva"/>
          <p:cNvSpPr>
            <a:spLocks noGrp="1"/>
          </p:cNvSpPr>
          <p:nvPr>
            <p:ph type="sldNum" sz="quarter" idx="12"/>
          </p:nvPr>
        </p:nvSpPr>
        <p:spPr/>
        <p:txBody>
          <a:bodyPr/>
          <a:lstStyle>
            <a:lvl1pPr>
              <a:defRPr/>
            </a:lvl1pPr>
          </a:lstStyle>
          <a:p>
            <a:pPr>
              <a:defRPr/>
            </a:pPr>
            <a:fld id="{898229D5-3E22-40CA-9DCB-F5F27F31E8E2}" type="slidenum">
              <a:rPr lang="es-ES"/>
              <a:pPr>
                <a:defRPr/>
              </a:pPr>
              <a:t>‹#›</a:t>
            </a:fld>
            <a:endParaRPr lang="es-ES" dirty="0"/>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031008-45A2-47D3-8FA7-BEA9F850FF04}" type="datetimeFigureOut">
              <a:rPr lang="es-ES"/>
              <a:pPr>
                <a:defRPr/>
              </a:pPr>
              <a:t>01/07/2019</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029E72E-7929-49D6-9547-25972353F781}"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5.xml"/><Relationship Id="rId7" Type="http://schemas.openxmlformats.org/officeDocument/2006/relationships/chart" Target="../charts/chart1.xml"/><Relationship Id="rId12"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32.png"/><Relationship Id="rId5" Type="http://schemas.openxmlformats.org/officeDocument/2006/relationships/diagramColors" Target="../diagrams/colors5.xml"/><Relationship Id="rId10" Type="http://schemas.openxmlformats.org/officeDocument/2006/relationships/image" Target="../media/image31.png"/><Relationship Id="rId4" Type="http://schemas.openxmlformats.org/officeDocument/2006/relationships/diagramQuickStyle" Target="../diagrams/quickStyle5.xml"/><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6.xml"/><Relationship Id="rId7" Type="http://schemas.openxmlformats.org/officeDocument/2006/relationships/image" Target="../media/image34.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7.xml"/><Relationship Id="rId7" Type="http://schemas.openxmlformats.org/officeDocument/2006/relationships/image" Target="../media/image37.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diagramLayout" Target="../diagrams/layout9.xml"/><Relationship Id="rId7" Type="http://schemas.openxmlformats.org/officeDocument/2006/relationships/chart" Target="../charts/chart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chart" Target="../charts/chart12.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diagramLayout" Target="../diagrams/layout12.xml"/><Relationship Id="rId7" Type="http://schemas.openxmlformats.org/officeDocument/2006/relationships/chart" Target="../charts/chart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Layout" Target="../diagrams/layout13.xml"/><Relationship Id="rId7" Type="http://schemas.openxmlformats.org/officeDocument/2006/relationships/chart" Target="../charts/chart15.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3.xml"/><Relationship Id="rId7"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8.png"/><Relationship Id="rId4" Type="http://schemas.openxmlformats.org/officeDocument/2006/relationships/diagramQuickStyle" Target="../diagrams/quickStyle3.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403648" y="1054620"/>
            <a:ext cx="7060083" cy="1077218"/>
          </a:xfrm>
          <a:prstGeom prst="rect">
            <a:avLst/>
          </a:prstGeom>
          <a:noFill/>
        </p:spPr>
        <p:txBody>
          <a:bodyPr wrap="square" rtlCol="0">
            <a:spAutoFit/>
          </a:bodyPr>
          <a:lstStyle/>
          <a:p>
            <a:pPr algn="ctr"/>
            <a:r>
              <a:rPr lang="es-ES" sz="2400" b="1" dirty="0"/>
              <a:t>DEPARTAMENTO DE CIENCIAS ECONÓMICAS, ADMINISTRATIVAS Y DE COMERCIO</a:t>
            </a:r>
          </a:p>
          <a:p>
            <a:pPr algn="ctr"/>
            <a:r>
              <a:rPr lang="es-ES" sz="1600" b="1" dirty="0"/>
              <a:t>CARRERA DE INGENIERÍA EN FINANZAS Y AUDITORIA</a:t>
            </a:r>
            <a:endParaRPr lang="es-ES" sz="1600" dirty="0"/>
          </a:p>
        </p:txBody>
      </p:sp>
      <p:sp>
        <p:nvSpPr>
          <p:cNvPr id="14" name="CuadroTexto 13"/>
          <p:cNvSpPr txBox="1"/>
          <p:nvPr/>
        </p:nvSpPr>
        <p:spPr>
          <a:xfrm>
            <a:off x="906863" y="2513905"/>
            <a:ext cx="7650849" cy="1446550"/>
          </a:xfrm>
          <a:prstGeom prst="rect">
            <a:avLst/>
          </a:prstGeom>
          <a:noFill/>
        </p:spPr>
        <p:txBody>
          <a:bodyPr wrap="square" rtlCol="0">
            <a:spAutoFit/>
          </a:bodyPr>
          <a:lstStyle/>
          <a:p>
            <a:pPr algn="ctr"/>
            <a:r>
              <a:rPr lang="es-EC" b="1" cap="all" dirty="0"/>
              <a:t>Estrategias competitivas para incrementar la rentabilidad, y la participación del mercado de las empresas farmacéuticas nacionales en la provincia de pichincha.                                            </a:t>
            </a:r>
            <a:endParaRPr lang="es-EC" dirty="0"/>
          </a:p>
          <a:p>
            <a:pPr algn="ctr"/>
            <a:endParaRPr lang="es-ES" sz="1600" b="1" dirty="0">
              <a:latin typeface="Arial Black" panose="020B0A04020102020204" pitchFamily="34" charset="0"/>
            </a:endParaRPr>
          </a:p>
        </p:txBody>
      </p:sp>
      <p:sp>
        <p:nvSpPr>
          <p:cNvPr id="15" name="CuadroTexto 14"/>
          <p:cNvSpPr txBox="1"/>
          <p:nvPr/>
        </p:nvSpPr>
        <p:spPr>
          <a:xfrm>
            <a:off x="1475656" y="4365104"/>
            <a:ext cx="3256632" cy="338554"/>
          </a:xfrm>
          <a:prstGeom prst="rect">
            <a:avLst/>
          </a:prstGeom>
          <a:noFill/>
        </p:spPr>
        <p:txBody>
          <a:bodyPr wrap="square" rtlCol="0">
            <a:spAutoFit/>
          </a:bodyPr>
          <a:lstStyle/>
          <a:p>
            <a:pPr algn="ctr"/>
            <a:r>
              <a:rPr lang="es-419" sz="1600" b="1" dirty="0"/>
              <a:t>DIRECTOR: </a:t>
            </a:r>
            <a:r>
              <a:rPr lang="es-419" sz="1600" dirty="0"/>
              <a:t>Ing. José Morales.</a:t>
            </a:r>
            <a:endParaRPr lang="es-ES" sz="1600" dirty="0"/>
          </a:p>
        </p:txBody>
      </p:sp>
      <p:sp>
        <p:nvSpPr>
          <p:cNvPr id="16" name="CuadroTexto 15"/>
          <p:cNvSpPr txBox="1"/>
          <p:nvPr/>
        </p:nvSpPr>
        <p:spPr>
          <a:xfrm>
            <a:off x="5883166" y="4288159"/>
            <a:ext cx="2580565" cy="830997"/>
          </a:xfrm>
          <a:prstGeom prst="rect">
            <a:avLst/>
          </a:prstGeom>
          <a:noFill/>
        </p:spPr>
        <p:txBody>
          <a:bodyPr wrap="square" rtlCol="0">
            <a:spAutoFit/>
          </a:bodyPr>
          <a:lstStyle/>
          <a:p>
            <a:pPr algn="ctr"/>
            <a:r>
              <a:rPr lang="es-ES" sz="1600" b="1" dirty="0"/>
              <a:t>AUTORES:</a:t>
            </a:r>
          </a:p>
          <a:p>
            <a:pPr algn="ctr"/>
            <a:r>
              <a:rPr lang="es-ES" sz="1600" dirty="0"/>
              <a:t>Andres Miranda</a:t>
            </a:r>
          </a:p>
          <a:p>
            <a:pPr algn="ctr"/>
            <a:r>
              <a:rPr lang="es-ES" sz="1600" dirty="0"/>
              <a:t>Nick Salazar</a:t>
            </a:r>
          </a:p>
        </p:txBody>
      </p:sp>
    </p:spTree>
    <p:extLst>
      <p:ext uri="{BB962C8B-B14F-4D97-AF65-F5344CB8AC3E}">
        <p14:creationId xmlns:p14="http://schemas.microsoft.com/office/powerpoint/2010/main" val="295022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4" name="Rectángulo 3"/>
          <p:cNvSpPr/>
          <p:nvPr/>
        </p:nvSpPr>
        <p:spPr>
          <a:xfrm>
            <a:off x="6028050" y="162706"/>
            <a:ext cx="296106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ANALISIS SITUACIONAL</a:t>
            </a:r>
            <a:endParaRPr lang="es-EC"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792191373"/>
              </p:ext>
            </p:extLst>
          </p:nvPr>
        </p:nvGraphicFramePr>
        <p:xfrm>
          <a:off x="323528" y="1009033"/>
          <a:ext cx="8496944" cy="2275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347864" y="691126"/>
            <a:ext cx="2680186" cy="369332"/>
          </a:xfrm>
          <a:prstGeom prst="rect">
            <a:avLst/>
          </a:prstGeom>
          <a:noFill/>
        </p:spPr>
        <p:txBody>
          <a:bodyPr wrap="square" rtlCol="0">
            <a:spAutoFit/>
          </a:bodyPr>
          <a:lstStyle/>
          <a:p>
            <a:r>
              <a:rPr lang="es-ES" b="1" dirty="0" smtClean="0"/>
              <a:t>Ambiente Externo</a:t>
            </a:r>
            <a:endParaRPr lang="es-EC" b="1" dirty="0"/>
          </a:p>
        </p:txBody>
      </p:sp>
      <p:graphicFrame>
        <p:nvGraphicFramePr>
          <p:cNvPr id="7" name="Gráfico 14">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896A9410-596E-4068-A798-05F123D401BD}"/>
              </a:ext>
            </a:extLst>
          </p:cNvPr>
          <p:cNvGraphicFramePr/>
          <p:nvPr>
            <p:extLst>
              <p:ext uri="{D42A27DB-BD31-4B8C-83A1-F6EECF244321}">
                <p14:modId xmlns:p14="http://schemas.microsoft.com/office/powerpoint/2010/main" val="3301229097"/>
              </p:ext>
            </p:extLst>
          </p:nvPr>
        </p:nvGraphicFramePr>
        <p:xfrm>
          <a:off x="1691680" y="2924944"/>
          <a:ext cx="5832366" cy="2952328"/>
        </p:xfrm>
        <a:graphic>
          <a:graphicData uri="http://schemas.openxmlformats.org/drawingml/2006/chart">
            <c:chart xmlns:c="http://schemas.openxmlformats.org/drawingml/2006/chart" xmlns:r="http://schemas.openxmlformats.org/officeDocument/2006/relationships" r:id="rId7"/>
          </a:graphicData>
        </a:graphic>
      </p:graphicFrame>
      <p:sp>
        <p:nvSpPr>
          <p:cNvPr id="8" name="Rectangle 7"/>
          <p:cNvSpPr/>
          <p:nvPr/>
        </p:nvSpPr>
        <p:spPr>
          <a:xfrm>
            <a:off x="2051720" y="5805264"/>
            <a:ext cx="7293566" cy="276999"/>
          </a:xfrm>
          <a:prstGeom prst="rect">
            <a:avLst/>
          </a:prstGeom>
        </p:spPr>
        <p:txBody>
          <a:bodyPr wrap="square">
            <a:spAutoFit/>
          </a:bodyPr>
          <a:lstStyle/>
          <a:p>
            <a:r>
              <a:rPr lang="es-EC" sz="1200" dirty="0">
                <a:latin typeface="Times New Roman" panose="02020603050405020304" pitchFamily="18" charset="0"/>
                <a:ea typeface="Calibri" panose="020F0502020204030204" pitchFamily="34" charset="0"/>
              </a:rPr>
              <a:t>Principales Países Exportadores de Productos Farmacéuticos a nivel mundial</a:t>
            </a:r>
            <a:endParaRPr lang="es-EC" sz="1200" dirty="0"/>
          </a:p>
        </p:txBody>
      </p:sp>
      <p:pic>
        <p:nvPicPr>
          <p:cNvPr id="9" name="Picture 8"/>
          <p:cNvPicPr>
            <a:picLocks noChangeAspect="1"/>
          </p:cNvPicPr>
          <p:nvPr/>
        </p:nvPicPr>
        <p:blipFill>
          <a:blip r:embed="rId8"/>
          <a:stretch>
            <a:fillRect/>
          </a:stretch>
        </p:blipFill>
        <p:spPr>
          <a:xfrm>
            <a:off x="136346" y="3128296"/>
            <a:ext cx="1368152" cy="664531"/>
          </a:xfrm>
          <a:prstGeom prst="rect">
            <a:avLst/>
          </a:prstGeom>
          <a:ln>
            <a:noFill/>
          </a:ln>
          <a:effectLst>
            <a:softEdge rad="112500"/>
          </a:effectLst>
        </p:spPr>
      </p:pic>
      <p:pic>
        <p:nvPicPr>
          <p:cNvPr id="10" name="Picture 9"/>
          <p:cNvPicPr>
            <a:picLocks noChangeAspect="1"/>
          </p:cNvPicPr>
          <p:nvPr/>
        </p:nvPicPr>
        <p:blipFill>
          <a:blip r:embed="rId9"/>
          <a:stretch>
            <a:fillRect/>
          </a:stretch>
        </p:blipFill>
        <p:spPr>
          <a:xfrm>
            <a:off x="211055" y="4077072"/>
            <a:ext cx="1293443" cy="762718"/>
          </a:xfrm>
          <a:prstGeom prst="rect">
            <a:avLst/>
          </a:prstGeom>
          <a:ln>
            <a:noFill/>
          </a:ln>
          <a:effectLst>
            <a:softEdge rad="112500"/>
          </a:effectLst>
        </p:spPr>
      </p:pic>
      <p:pic>
        <p:nvPicPr>
          <p:cNvPr id="11" name="Picture 10"/>
          <p:cNvPicPr>
            <a:picLocks noChangeAspect="1"/>
          </p:cNvPicPr>
          <p:nvPr/>
        </p:nvPicPr>
        <p:blipFill>
          <a:blip r:embed="rId10"/>
          <a:stretch>
            <a:fillRect/>
          </a:stretch>
        </p:blipFill>
        <p:spPr>
          <a:xfrm>
            <a:off x="406793" y="5124035"/>
            <a:ext cx="1690687" cy="581025"/>
          </a:xfrm>
          <a:prstGeom prst="rect">
            <a:avLst/>
          </a:prstGeom>
          <a:ln>
            <a:noFill/>
          </a:ln>
          <a:effectLst>
            <a:softEdge rad="112500"/>
          </a:effectLst>
        </p:spPr>
      </p:pic>
      <p:pic>
        <p:nvPicPr>
          <p:cNvPr id="12" name="Picture 11"/>
          <p:cNvPicPr>
            <a:picLocks noChangeAspect="1"/>
          </p:cNvPicPr>
          <p:nvPr/>
        </p:nvPicPr>
        <p:blipFill>
          <a:blip r:embed="rId11"/>
          <a:stretch>
            <a:fillRect/>
          </a:stretch>
        </p:blipFill>
        <p:spPr>
          <a:xfrm>
            <a:off x="7575418" y="2969512"/>
            <a:ext cx="1316780" cy="881772"/>
          </a:xfrm>
          <a:prstGeom prst="rect">
            <a:avLst/>
          </a:prstGeom>
          <a:ln>
            <a:noFill/>
          </a:ln>
          <a:effectLst>
            <a:softEdge rad="112500"/>
          </a:effectLst>
        </p:spPr>
      </p:pic>
      <p:pic>
        <p:nvPicPr>
          <p:cNvPr id="13" name="Picture 12"/>
          <p:cNvPicPr>
            <a:picLocks noChangeAspect="1"/>
          </p:cNvPicPr>
          <p:nvPr/>
        </p:nvPicPr>
        <p:blipFill>
          <a:blip r:embed="rId12"/>
          <a:stretch>
            <a:fillRect/>
          </a:stretch>
        </p:blipFill>
        <p:spPr>
          <a:xfrm>
            <a:off x="7780804" y="4485464"/>
            <a:ext cx="1111394" cy="929083"/>
          </a:xfrm>
          <a:prstGeom prst="rect">
            <a:avLst/>
          </a:prstGeom>
          <a:ln>
            <a:noFill/>
          </a:ln>
          <a:effectLst>
            <a:softEdge rad="112500"/>
          </a:effectLst>
        </p:spPr>
      </p:pic>
    </p:spTree>
    <p:extLst>
      <p:ext uri="{BB962C8B-B14F-4D97-AF65-F5344CB8AC3E}">
        <p14:creationId xmlns:p14="http://schemas.microsoft.com/office/powerpoint/2010/main" val="580917300"/>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62524585"/>
              </p:ext>
            </p:extLst>
          </p:nvPr>
        </p:nvGraphicFramePr>
        <p:xfrm>
          <a:off x="1259632" y="1097073"/>
          <a:ext cx="6420372" cy="4389120"/>
        </p:xfrm>
        <a:graphic>
          <a:graphicData uri="http://schemas.openxmlformats.org/drawingml/2006/table">
            <a:tbl>
              <a:tblPr firstRow="1" firstCol="1" bandRow="1">
                <a:tableStyleId>{5C22544A-7EE6-4342-B048-85BDC9FD1C3A}</a:tableStyleId>
              </a:tblPr>
              <a:tblGrid>
                <a:gridCol w="615697"/>
                <a:gridCol w="1427298"/>
                <a:gridCol w="1195177"/>
                <a:gridCol w="1473393"/>
                <a:gridCol w="1708807"/>
              </a:tblGrid>
              <a:tr h="618490">
                <a:tc>
                  <a:txBody>
                    <a:bodyPr/>
                    <a:lstStyle/>
                    <a:p>
                      <a:pPr indent="180340" algn="ctr">
                        <a:lnSpc>
                          <a:spcPct val="200000"/>
                        </a:lnSpc>
                        <a:spcAft>
                          <a:spcPts val="0"/>
                        </a:spcAft>
                      </a:pPr>
                      <a:r>
                        <a:rPr lang="es-EC" sz="1200" dirty="0">
                          <a:effectLst/>
                        </a:rPr>
                        <a:t>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Compañías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Ventas 2017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Inversión I+D 2017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País de origen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Roche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44.368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10.392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Suiza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Pfizer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52.540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7.657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EE. UU</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Abbvie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28.216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4.982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EE. UU</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J&amp;J</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36.256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10.554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EE. UU</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Sanofi</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36.663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6.697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Francia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Merck &amp; co.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35.390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10.000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EE. UU</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Novartis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33.000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8.972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Suiza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Gilead</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25.662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3.374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EE. UU</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GSK</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24.038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6.235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Reino Unido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00025">
                <a:tc>
                  <a:txBody>
                    <a:bodyPr/>
                    <a:lstStyle/>
                    <a:p>
                      <a:pPr indent="180340" algn="ctr">
                        <a:lnSpc>
                          <a:spcPct val="200000"/>
                        </a:lnSpc>
                        <a:spcAft>
                          <a:spcPts val="0"/>
                        </a:spcAft>
                      </a:pPr>
                      <a:r>
                        <a:rPr lang="es-EC" sz="1200">
                          <a:effectLst/>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l">
                        <a:lnSpc>
                          <a:spcPct val="200000"/>
                        </a:lnSpc>
                        <a:spcAft>
                          <a:spcPts val="0"/>
                        </a:spcAft>
                      </a:pPr>
                      <a:r>
                        <a:rPr lang="es-EC" sz="1200">
                          <a:effectLst/>
                        </a:rPr>
                        <a:t>Amgen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22.849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a:effectLst/>
                        </a:rPr>
                        <a:t>3.562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200" dirty="0">
                          <a:effectLst/>
                        </a:rPr>
                        <a:t>EE. UU</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2123728" y="5589240"/>
            <a:ext cx="436048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indent="180975"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Ranking compañías farmacéuticas 2017 a nivel mundial</a:t>
            </a:r>
            <a:endParaRPr kumimoji="0" lang="es-EC" altLang="es-EC"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s-EC" altLang="es-EC"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Fuente: </a:t>
            </a:r>
            <a:r>
              <a:rPr kumimoji="0" lang="es-EC" altLang="es-EC"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(Agrupación de investigación y marketing farmacéutico, 2018)</a:t>
            </a: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anose="020B0604020202020204" pitchFamily="34" charset="0"/>
            </a:endParaRPr>
          </a:p>
        </p:txBody>
      </p:sp>
      <p:sp>
        <p:nvSpPr>
          <p:cNvPr id="4"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6"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7" name="Rectangle 6"/>
          <p:cNvSpPr/>
          <p:nvPr/>
        </p:nvSpPr>
        <p:spPr>
          <a:xfrm>
            <a:off x="6084168" y="175216"/>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spTree>
    <p:extLst>
      <p:ext uri="{BB962C8B-B14F-4D97-AF65-F5344CB8AC3E}">
        <p14:creationId xmlns:p14="http://schemas.microsoft.com/office/powerpoint/2010/main" val="2056863923"/>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0" y="691460"/>
            <a:ext cx="2808312" cy="369332"/>
          </a:xfrm>
          <a:prstGeom prst="rect">
            <a:avLst/>
          </a:prstGeom>
          <a:noFill/>
        </p:spPr>
        <p:txBody>
          <a:bodyPr wrap="square" rtlCol="0">
            <a:spAutoFit/>
          </a:bodyPr>
          <a:lstStyle/>
          <a:p>
            <a:r>
              <a:rPr lang="es-ES" b="1" dirty="0" smtClean="0"/>
              <a:t>AMBIENTE INTERNO</a:t>
            </a:r>
            <a:endParaRPr lang="es-EC" b="1" dirty="0"/>
          </a:p>
        </p:txBody>
      </p:sp>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5" name="Rectangle 4"/>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sp>
        <p:nvSpPr>
          <p:cNvPr id="6" name="TextBox 5"/>
          <p:cNvSpPr txBox="1"/>
          <p:nvPr/>
        </p:nvSpPr>
        <p:spPr>
          <a:xfrm>
            <a:off x="298423" y="1065746"/>
            <a:ext cx="8496944" cy="338554"/>
          </a:xfrm>
          <a:prstGeom prst="rect">
            <a:avLst/>
          </a:prstGeom>
          <a:noFill/>
        </p:spPr>
        <p:txBody>
          <a:bodyPr wrap="square" rtlCol="0">
            <a:spAutoFit/>
          </a:bodyPr>
          <a:lstStyle/>
          <a:p>
            <a:r>
              <a:rPr lang="es-ES" sz="1600" dirty="0" smtClean="0"/>
              <a:t>Actualmente en Ecuador tenemos una balanza comercial negativa en el sector farmacéutico.</a:t>
            </a:r>
            <a:endParaRPr lang="es-EC" sz="1600" dirty="0"/>
          </a:p>
        </p:txBody>
      </p:sp>
      <p:graphicFrame>
        <p:nvGraphicFramePr>
          <p:cNvPr id="7" name="Table 6"/>
          <p:cNvGraphicFramePr>
            <a:graphicFrameLocks noGrp="1"/>
          </p:cNvGraphicFramePr>
          <p:nvPr>
            <p:extLst>
              <p:ext uri="{D42A27DB-BD31-4B8C-83A1-F6EECF244321}">
                <p14:modId xmlns:p14="http://schemas.microsoft.com/office/powerpoint/2010/main" val="3990197957"/>
              </p:ext>
            </p:extLst>
          </p:nvPr>
        </p:nvGraphicFramePr>
        <p:xfrm>
          <a:off x="432096" y="1671912"/>
          <a:ext cx="8229597" cy="1280160"/>
        </p:xfrm>
        <a:graphic>
          <a:graphicData uri="http://schemas.openxmlformats.org/drawingml/2006/table">
            <a:tbl>
              <a:tblPr firstRow="1" firstCol="1" bandRow="1">
                <a:tableStyleId>{5C22544A-7EE6-4342-B048-85BDC9FD1C3A}</a:tableStyleId>
              </a:tblPr>
              <a:tblGrid>
                <a:gridCol w="2140124"/>
                <a:gridCol w="1331815"/>
                <a:gridCol w="1331815"/>
                <a:gridCol w="1142496"/>
                <a:gridCol w="1142496"/>
                <a:gridCol w="1140851"/>
              </a:tblGrid>
              <a:tr h="319942">
                <a:tc>
                  <a:txBody>
                    <a:bodyPr/>
                    <a:lstStyle/>
                    <a:p>
                      <a:pPr indent="180340" algn="l">
                        <a:lnSpc>
                          <a:spcPct val="200000"/>
                        </a:lnSpc>
                        <a:spcAft>
                          <a:spcPts val="0"/>
                        </a:spcAft>
                      </a:pPr>
                      <a:r>
                        <a:rPr lang="es-EC" sz="1200" dirty="0">
                          <a:effectLst/>
                        </a:rPr>
                        <a: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2014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dirty="0">
                          <a:effectLst/>
                        </a:rPr>
                        <a:t>2015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2016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2017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2018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indent="180340" algn="l">
                        <a:lnSpc>
                          <a:spcPct val="200000"/>
                        </a:lnSpc>
                        <a:spcAft>
                          <a:spcPts val="0"/>
                        </a:spcAft>
                      </a:pPr>
                      <a:r>
                        <a:rPr lang="es-EC" sz="1000">
                          <a:effectLst/>
                        </a:rPr>
                        <a:t>Exportaciones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44.335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dirty="0">
                          <a:effectLst/>
                        </a:rPr>
                        <a:t>64.820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49.824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38.411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35.854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indent="180340" algn="l">
                        <a:lnSpc>
                          <a:spcPct val="200000"/>
                        </a:lnSpc>
                        <a:spcAft>
                          <a:spcPts val="0"/>
                        </a:spcAft>
                      </a:pPr>
                      <a:r>
                        <a:rPr lang="es-EC" sz="1000">
                          <a:effectLst/>
                        </a:rPr>
                        <a:t>Importaciones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1.054.732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1.066.945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921.143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963.522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954.319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indent="180340" algn="l">
                        <a:lnSpc>
                          <a:spcPct val="200000"/>
                        </a:lnSpc>
                        <a:spcAft>
                          <a:spcPts val="0"/>
                        </a:spcAft>
                      </a:pPr>
                      <a:r>
                        <a:rPr lang="es-EC" sz="1000" dirty="0">
                          <a:effectLst/>
                        </a:rPr>
                        <a:t>Balanza Comercial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-1.010.397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-1.002.125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-871.319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a:effectLst/>
                        </a:rPr>
                        <a:t>-925.111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200000"/>
                        </a:lnSpc>
                        <a:spcAft>
                          <a:spcPts val="0"/>
                        </a:spcAft>
                      </a:pPr>
                      <a:r>
                        <a:rPr lang="es-EC" sz="1000" dirty="0">
                          <a:effectLst/>
                        </a:rPr>
                        <a:t>-918.466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8" name="Rectangle 7"/>
          <p:cNvSpPr/>
          <p:nvPr/>
        </p:nvSpPr>
        <p:spPr>
          <a:xfrm>
            <a:off x="3995936" y="2798725"/>
            <a:ext cx="1876470" cy="261610"/>
          </a:xfrm>
          <a:prstGeom prst="rect">
            <a:avLst/>
          </a:prstGeom>
        </p:spPr>
        <p:txBody>
          <a:bodyPr wrap="square">
            <a:spAutoFit/>
          </a:bodyPr>
          <a:lstStyle/>
          <a:p>
            <a:pPr>
              <a:spcAft>
                <a:spcPts val="0"/>
              </a:spcAft>
            </a:pPr>
            <a:r>
              <a:rPr lang="es-EC" sz="1100" b="1" dirty="0">
                <a:latin typeface="+mj-lt"/>
                <a:ea typeface="Times New Roman" panose="02020603050405020304" pitchFamily="18" charset="0"/>
                <a:cs typeface="Times New Roman" panose="02020603050405020304" pitchFamily="18" charset="0"/>
              </a:rPr>
              <a:t>Fuente: </a:t>
            </a:r>
            <a:r>
              <a:rPr lang="es-EC" sz="1100" dirty="0">
                <a:latin typeface="+mj-lt"/>
                <a:ea typeface="Times New Roman" panose="02020603050405020304" pitchFamily="18" charset="0"/>
                <a:cs typeface="Times New Roman" panose="02020603050405020304" pitchFamily="18" charset="0"/>
              </a:rPr>
              <a:t>(BCE, 2018</a:t>
            </a:r>
            <a:r>
              <a:rPr lang="es-EC" sz="1100" dirty="0" smtClean="0">
                <a:latin typeface="+mj-lt"/>
                <a:ea typeface="Times New Roman" panose="02020603050405020304" pitchFamily="18" charset="0"/>
                <a:cs typeface="Times New Roman" panose="02020603050405020304" pitchFamily="18" charset="0"/>
              </a:rPr>
              <a:t>)</a:t>
            </a:r>
            <a:endParaRPr lang="es-EC" sz="1100" b="1" dirty="0">
              <a:effectLst/>
              <a:latin typeface="+mj-lt"/>
              <a:ea typeface="Times New Roman" panose="02020603050405020304" pitchFamily="18" charset="0"/>
              <a:cs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815856767"/>
              </p:ext>
            </p:extLst>
          </p:nvPr>
        </p:nvGraphicFramePr>
        <p:xfrm>
          <a:off x="173801" y="2132856"/>
          <a:ext cx="8964487" cy="339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971600" y="4653136"/>
            <a:ext cx="7344816" cy="276999"/>
          </a:xfrm>
          <a:prstGeom prst="rect">
            <a:avLst/>
          </a:prstGeom>
          <a:noFill/>
        </p:spPr>
        <p:txBody>
          <a:bodyPr wrap="square" rtlCol="0">
            <a:spAutoFit/>
          </a:bodyPr>
          <a:lstStyle/>
          <a:p>
            <a:r>
              <a:rPr lang="es-ES" sz="1200" dirty="0" smtClean="0">
                <a:latin typeface="+mj-lt"/>
              </a:rPr>
              <a:t>De igual forma el país no cuenta con instalaciones adecuadas, ni personal capacitado para este ámbito.</a:t>
            </a:r>
            <a:endParaRPr lang="es-EC" sz="1200" dirty="0">
              <a:latin typeface="+mj-lt"/>
            </a:endParaRPr>
          </a:p>
        </p:txBody>
      </p:sp>
      <p:pic>
        <p:nvPicPr>
          <p:cNvPr id="11" name="Picture 10"/>
          <p:cNvPicPr>
            <a:picLocks noChangeAspect="1"/>
          </p:cNvPicPr>
          <p:nvPr/>
        </p:nvPicPr>
        <p:blipFill>
          <a:blip r:embed="rId7"/>
          <a:stretch>
            <a:fillRect/>
          </a:stretch>
        </p:blipFill>
        <p:spPr>
          <a:xfrm>
            <a:off x="425006" y="5092965"/>
            <a:ext cx="928371" cy="728556"/>
          </a:xfrm>
          <a:prstGeom prst="rect">
            <a:avLst/>
          </a:prstGeom>
          <a:ln>
            <a:noFill/>
          </a:ln>
          <a:effectLst>
            <a:softEdge rad="112500"/>
          </a:effectLst>
        </p:spPr>
      </p:pic>
      <p:pic>
        <p:nvPicPr>
          <p:cNvPr id="12" name="Picture 11"/>
          <p:cNvPicPr>
            <a:picLocks noChangeAspect="1"/>
          </p:cNvPicPr>
          <p:nvPr/>
        </p:nvPicPr>
        <p:blipFill>
          <a:blip r:embed="rId8"/>
          <a:stretch>
            <a:fillRect/>
          </a:stretch>
        </p:blipFill>
        <p:spPr>
          <a:xfrm>
            <a:off x="7655925" y="4988707"/>
            <a:ext cx="1320981" cy="937071"/>
          </a:xfrm>
          <a:prstGeom prst="rect">
            <a:avLst/>
          </a:prstGeom>
          <a:ln>
            <a:noFill/>
          </a:ln>
          <a:effectLst>
            <a:softEdge rad="112500"/>
          </a:effectLst>
        </p:spPr>
      </p:pic>
      <p:pic>
        <p:nvPicPr>
          <p:cNvPr id="14" name="Picture 13"/>
          <p:cNvPicPr>
            <a:picLocks noChangeAspect="1"/>
          </p:cNvPicPr>
          <p:nvPr/>
        </p:nvPicPr>
        <p:blipFill>
          <a:blip r:embed="rId9"/>
          <a:stretch>
            <a:fillRect/>
          </a:stretch>
        </p:blipFill>
        <p:spPr>
          <a:xfrm>
            <a:off x="2891558" y="5300205"/>
            <a:ext cx="3600400" cy="495300"/>
          </a:xfrm>
          <a:prstGeom prst="rect">
            <a:avLst/>
          </a:prstGeom>
          <a:ln>
            <a:noFill/>
          </a:ln>
          <a:effectLst>
            <a:softEdge rad="112500"/>
          </a:effectLst>
        </p:spPr>
      </p:pic>
    </p:spTree>
    <p:extLst>
      <p:ext uri="{BB962C8B-B14F-4D97-AF65-F5344CB8AC3E}">
        <p14:creationId xmlns:p14="http://schemas.microsoft.com/office/powerpoint/2010/main" val="2691112397"/>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5"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6" name="Rectangle 5"/>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graphicFrame>
        <p:nvGraphicFramePr>
          <p:cNvPr id="9" name="Diagram 8"/>
          <p:cNvGraphicFramePr/>
          <p:nvPr>
            <p:extLst>
              <p:ext uri="{D42A27DB-BD31-4B8C-83A1-F6EECF244321}">
                <p14:modId xmlns:p14="http://schemas.microsoft.com/office/powerpoint/2010/main" val="322089055"/>
              </p:ext>
            </p:extLst>
          </p:nvPr>
        </p:nvGraphicFramePr>
        <p:xfrm>
          <a:off x="83246" y="980728"/>
          <a:ext cx="5923871" cy="5011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331640" y="692558"/>
            <a:ext cx="6912768" cy="369332"/>
          </a:xfrm>
          <a:prstGeom prst="rect">
            <a:avLst/>
          </a:prstGeom>
          <a:noFill/>
        </p:spPr>
        <p:txBody>
          <a:bodyPr wrap="square" rtlCol="0">
            <a:spAutoFit/>
          </a:bodyPr>
          <a:lstStyle/>
          <a:p>
            <a:r>
              <a:rPr lang="es-EC" b="1" dirty="0">
                <a:latin typeface="+mj-lt"/>
              </a:rPr>
              <a:t>Marco Regulatorio de la Industria Farmacéutica del Ecuador</a:t>
            </a:r>
          </a:p>
        </p:txBody>
      </p:sp>
      <p:sp>
        <p:nvSpPr>
          <p:cNvPr id="11" name="TextBox 10"/>
          <p:cNvSpPr txBox="1"/>
          <p:nvPr/>
        </p:nvSpPr>
        <p:spPr>
          <a:xfrm>
            <a:off x="4932040" y="1196476"/>
            <a:ext cx="3600400" cy="646331"/>
          </a:xfrm>
          <a:prstGeom prst="rect">
            <a:avLst/>
          </a:prstGeom>
          <a:noFill/>
        </p:spPr>
        <p:txBody>
          <a:bodyPr wrap="square" rtlCol="0">
            <a:spAutoFit/>
          </a:bodyPr>
          <a:lstStyle/>
          <a:p>
            <a:r>
              <a:rPr lang="es-ES" sz="1200" dirty="0" smtClean="0">
                <a:latin typeface="+mj-lt"/>
              </a:rPr>
              <a:t>El Gobierno estableció el precio techo (Listado A), en donde determina todos lo principios activos que estaban en el mercado.</a:t>
            </a:r>
            <a:endParaRPr lang="es-EC" sz="1200" dirty="0">
              <a:latin typeface="+mj-lt"/>
            </a:endParaRPr>
          </a:p>
        </p:txBody>
      </p:sp>
      <p:sp>
        <p:nvSpPr>
          <p:cNvPr id="12" name="TextBox 11"/>
          <p:cNvSpPr txBox="1"/>
          <p:nvPr/>
        </p:nvSpPr>
        <p:spPr>
          <a:xfrm>
            <a:off x="719572" y="2275037"/>
            <a:ext cx="8136904" cy="830997"/>
          </a:xfrm>
          <a:prstGeom prst="rect">
            <a:avLst/>
          </a:prstGeom>
          <a:noFill/>
        </p:spPr>
        <p:txBody>
          <a:bodyPr wrap="square" rtlCol="0">
            <a:spAutoFit/>
          </a:bodyPr>
          <a:lstStyle/>
          <a:p>
            <a:pPr lvl="0"/>
            <a:r>
              <a:rPr lang="es-EC" sz="1200" dirty="0" smtClean="0">
                <a:latin typeface="+mj-lt"/>
              </a:rPr>
              <a:t>- Una </a:t>
            </a:r>
            <a:r>
              <a:rPr lang="es-EC" sz="1200" dirty="0">
                <a:latin typeface="+mj-lt"/>
              </a:rPr>
              <a:t>vez establecido el precio techo, ningún medicamento podrá ser comercializado a un precio de venta al público superior al ya establecido.</a:t>
            </a:r>
          </a:p>
          <a:p>
            <a:pPr lvl="0"/>
            <a:r>
              <a:rPr lang="es-EC" sz="1200" dirty="0" smtClean="0">
                <a:latin typeface="+mj-lt"/>
              </a:rPr>
              <a:t>- Sí </a:t>
            </a:r>
            <a:r>
              <a:rPr lang="es-EC" sz="1200" dirty="0">
                <a:latin typeface="+mj-lt"/>
              </a:rPr>
              <a:t>un medicamento tiene un precio de venta al público inferior al establecido por el consejo, no podrá incrementar su precio</a:t>
            </a:r>
            <a:r>
              <a:rPr lang="es-EC" sz="1200" dirty="0" smtClean="0">
                <a:latin typeface="+mj-lt"/>
              </a:rPr>
              <a:t>.</a:t>
            </a:r>
            <a:endParaRPr lang="es-EC" sz="1200" dirty="0">
              <a:latin typeface="+mj-lt"/>
            </a:endParaRPr>
          </a:p>
        </p:txBody>
      </p:sp>
      <p:sp>
        <p:nvSpPr>
          <p:cNvPr id="13" name="Down Arrow 12"/>
          <p:cNvSpPr/>
          <p:nvPr/>
        </p:nvSpPr>
        <p:spPr>
          <a:xfrm>
            <a:off x="4139952" y="1776649"/>
            <a:ext cx="360040" cy="397191"/>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4" name="Group 13"/>
          <p:cNvGrpSpPr/>
          <p:nvPr/>
        </p:nvGrpSpPr>
        <p:grpSpPr>
          <a:xfrm>
            <a:off x="466574" y="3256602"/>
            <a:ext cx="4051690" cy="720914"/>
            <a:chOff x="312306" y="215743"/>
            <a:chExt cx="4051690" cy="720914"/>
          </a:xfrm>
        </p:grpSpPr>
        <p:sp>
          <p:nvSpPr>
            <p:cNvPr id="15" name="Rounded Rectangle 14"/>
            <p:cNvSpPr/>
            <p:nvPr/>
          </p:nvSpPr>
          <p:spPr>
            <a:xfrm>
              <a:off x="312306" y="215743"/>
              <a:ext cx="4051690" cy="72091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33421" y="236858"/>
              <a:ext cx="4009460" cy="678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s-EC" sz="1200" b="1" dirty="0" smtClean="0"/>
                <a:t>Régimen Regulado de Fijación de Precios para medicamentos Nuevos</a:t>
              </a:r>
              <a:endParaRPr lang="es-EC" sz="1200" dirty="0"/>
            </a:p>
          </p:txBody>
        </p:sp>
      </p:grpSp>
      <p:sp>
        <p:nvSpPr>
          <p:cNvPr id="17" name="TextBox 16"/>
          <p:cNvSpPr txBox="1"/>
          <p:nvPr/>
        </p:nvSpPr>
        <p:spPr>
          <a:xfrm>
            <a:off x="4716016" y="3164258"/>
            <a:ext cx="4303378" cy="1384995"/>
          </a:xfrm>
          <a:prstGeom prst="rect">
            <a:avLst/>
          </a:prstGeom>
          <a:noFill/>
        </p:spPr>
        <p:txBody>
          <a:bodyPr wrap="square" rtlCol="0">
            <a:spAutoFit/>
          </a:bodyPr>
          <a:lstStyle/>
          <a:p>
            <a:pPr marL="171450" indent="-171450">
              <a:buFontTx/>
              <a:buChar char="-"/>
            </a:pPr>
            <a:r>
              <a:rPr lang="es-EC" sz="1200" dirty="0" smtClean="0">
                <a:latin typeface="+mj-lt"/>
              </a:rPr>
              <a:t>Si </a:t>
            </a:r>
            <a:r>
              <a:rPr lang="es-EC" sz="1200" dirty="0">
                <a:latin typeface="+mj-lt"/>
              </a:rPr>
              <a:t>es que el medicamento no presenta una ventaja terapéutica se regirá al régimen de fijación de precios de medicamentos </a:t>
            </a:r>
            <a:r>
              <a:rPr lang="es-EC" sz="1200" dirty="0" smtClean="0">
                <a:latin typeface="+mj-lt"/>
              </a:rPr>
              <a:t>registrados</a:t>
            </a:r>
            <a:r>
              <a:rPr lang="es-EC" sz="1200" dirty="0">
                <a:latin typeface="+mj-lt"/>
              </a:rPr>
              <a:t> </a:t>
            </a:r>
            <a:r>
              <a:rPr lang="es-EC" sz="1200" dirty="0" smtClean="0">
                <a:latin typeface="+mj-lt"/>
              </a:rPr>
              <a:t>vigente.</a:t>
            </a:r>
          </a:p>
          <a:p>
            <a:pPr marL="171450" indent="-171450">
              <a:buFontTx/>
              <a:buChar char="-"/>
            </a:pPr>
            <a:r>
              <a:rPr lang="es-EC" sz="1200" dirty="0">
                <a:latin typeface="+mj-lt"/>
              </a:rPr>
              <a:t>Si es que el medicamento </a:t>
            </a:r>
            <a:r>
              <a:rPr lang="es-EC" sz="1200" dirty="0" smtClean="0">
                <a:latin typeface="+mj-lt"/>
              </a:rPr>
              <a:t>presenta </a:t>
            </a:r>
            <a:r>
              <a:rPr lang="es-EC" sz="1200" dirty="0">
                <a:latin typeface="+mj-lt"/>
              </a:rPr>
              <a:t>una ventaja </a:t>
            </a:r>
            <a:r>
              <a:rPr lang="es-EC" sz="1200" dirty="0" smtClean="0">
                <a:latin typeface="+mj-lt"/>
              </a:rPr>
              <a:t>terapéutica, se utilizara el precio promedio mas bajo de 3 países miembros. (UNASUR, UE, MERCOSUR)</a:t>
            </a:r>
          </a:p>
          <a:p>
            <a:pPr marL="171450" indent="-171450">
              <a:buFontTx/>
              <a:buChar char="-"/>
            </a:pPr>
            <a:endParaRPr lang="es-EC" sz="1200" dirty="0">
              <a:latin typeface="+mj-lt"/>
            </a:endParaRPr>
          </a:p>
        </p:txBody>
      </p:sp>
      <p:grpSp>
        <p:nvGrpSpPr>
          <p:cNvPr id="26" name="Group 25"/>
          <p:cNvGrpSpPr/>
          <p:nvPr/>
        </p:nvGrpSpPr>
        <p:grpSpPr>
          <a:xfrm>
            <a:off x="487689" y="4811863"/>
            <a:ext cx="4051690" cy="720914"/>
            <a:chOff x="312306" y="215743"/>
            <a:chExt cx="4051690" cy="720914"/>
          </a:xfrm>
        </p:grpSpPr>
        <p:sp>
          <p:nvSpPr>
            <p:cNvPr id="27" name="Rounded Rectangle 26"/>
            <p:cNvSpPr/>
            <p:nvPr/>
          </p:nvSpPr>
          <p:spPr>
            <a:xfrm>
              <a:off x="312306" y="215743"/>
              <a:ext cx="4051690" cy="72091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33421" y="236858"/>
              <a:ext cx="4009460" cy="678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r>
                <a:rPr lang="es-EC" sz="1200" b="1" dirty="0" smtClean="0"/>
                <a:t>    Régimen </a:t>
              </a:r>
              <a:r>
                <a:rPr lang="es-EC" sz="1200" b="1" dirty="0"/>
                <a:t>de Fijación Directa </a:t>
              </a:r>
              <a:endParaRPr lang="es-EC" sz="1200" dirty="0"/>
            </a:p>
          </p:txBody>
        </p:sp>
      </p:grpSp>
      <p:sp>
        <p:nvSpPr>
          <p:cNvPr id="29" name="TextBox 28"/>
          <p:cNvSpPr txBox="1"/>
          <p:nvPr/>
        </p:nvSpPr>
        <p:spPr>
          <a:xfrm>
            <a:off x="4951344" y="4639453"/>
            <a:ext cx="3600400" cy="830997"/>
          </a:xfrm>
          <a:prstGeom prst="rect">
            <a:avLst/>
          </a:prstGeom>
          <a:noFill/>
        </p:spPr>
        <p:txBody>
          <a:bodyPr wrap="square" rtlCol="0">
            <a:spAutoFit/>
          </a:bodyPr>
          <a:lstStyle/>
          <a:p>
            <a:r>
              <a:rPr lang="es-ES" sz="1200" dirty="0" smtClean="0">
                <a:latin typeface="+mj-lt"/>
              </a:rPr>
              <a:t>Cuando los laboratorios incumplen el régimen de fijación de precios, el estado de manera unilateral fija un nuevo precio a estos medicamentos, y a su vez los nuevos precios incluirán un castigo.</a:t>
            </a:r>
          </a:p>
        </p:txBody>
      </p:sp>
      <p:pic>
        <p:nvPicPr>
          <p:cNvPr id="30" name="Picture 29"/>
          <p:cNvPicPr>
            <a:picLocks noChangeAspect="1"/>
          </p:cNvPicPr>
          <p:nvPr/>
        </p:nvPicPr>
        <p:blipFill>
          <a:blip r:embed="rId7"/>
          <a:stretch>
            <a:fillRect/>
          </a:stretch>
        </p:blipFill>
        <p:spPr>
          <a:xfrm>
            <a:off x="2355896" y="4094995"/>
            <a:ext cx="1695450" cy="561975"/>
          </a:xfrm>
          <a:prstGeom prst="rect">
            <a:avLst/>
          </a:prstGeom>
        </p:spPr>
      </p:pic>
      <p:pic>
        <p:nvPicPr>
          <p:cNvPr id="31" name="Picture 30"/>
          <p:cNvPicPr>
            <a:picLocks noChangeAspect="1"/>
          </p:cNvPicPr>
          <p:nvPr/>
        </p:nvPicPr>
        <p:blipFill>
          <a:blip r:embed="rId8"/>
          <a:stretch>
            <a:fillRect/>
          </a:stretch>
        </p:blipFill>
        <p:spPr>
          <a:xfrm>
            <a:off x="719572" y="4038078"/>
            <a:ext cx="961153" cy="675811"/>
          </a:xfrm>
          <a:prstGeom prst="rect">
            <a:avLst/>
          </a:prstGeom>
        </p:spPr>
      </p:pic>
      <p:sp>
        <p:nvSpPr>
          <p:cNvPr id="32" name="TextBox 31"/>
          <p:cNvSpPr txBox="1"/>
          <p:nvPr/>
        </p:nvSpPr>
        <p:spPr>
          <a:xfrm>
            <a:off x="323528" y="5643910"/>
            <a:ext cx="6131752" cy="523220"/>
          </a:xfrm>
          <a:prstGeom prst="rect">
            <a:avLst/>
          </a:prstGeom>
          <a:noFill/>
        </p:spPr>
        <p:txBody>
          <a:bodyPr wrap="square" rtlCol="0">
            <a:spAutoFit/>
          </a:bodyPr>
          <a:lstStyle/>
          <a:p>
            <a:r>
              <a:rPr lang="es-ES" sz="1400" b="1" dirty="0" smtClean="0">
                <a:latin typeface="+mj-lt"/>
              </a:rPr>
              <a:t>MEDICAMENTOS ESTRATEGICOS: </a:t>
            </a:r>
            <a:r>
              <a:rPr lang="es-ES" sz="1400" dirty="0" smtClean="0">
                <a:latin typeface="+mj-lt"/>
              </a:rPr>
              <a:t>Se encuentran en el cuadro nacional de medicamentos básicos.</a:t>
            </a:r>
            <a:endParaRPr lang="es-EC" sz="1400" dirty="0">
              <a:latin typeface="+mj-lt"/>
            </a:endParaRPr>
          </a:p>
        </p:txBody>
      </p:sp>
    </p:spTree>
    <p:extLst>
      <p:ext uri="{BB962C8B-B14F-4D97-AF65-F5344CB8AC3E}">
        <p14:creationId xmlns:p14="http://schemas.microsoft.com/office/powerpoint/2010/main" val="759605332"/>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4" name="Rectangle 3"/>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grpSp>
        <p:nvGrpSpPr>
          <p:cNvPr id="5" name="Group 4"/>
          <p:cNvGrpSpPr/>
          <p:nvPr/>
        </p:nvGrpSpPr>
        <p:grpSpPr>
          <a:xfrm>
            <a:off x="540391" y="1052736"/>
            <a:ext cx="4051690" cy="720914"/>
            <a:chOff x="312306" y="215743"/>
            <a:chExt cx="4051690" cy="720914"/>
          </a:xfrm>
        </p:grpSpPr>
        <p:sp>
          <p:nvSpPr>
            <p:cNvPr id="6" name="Rounded Rectangle 5"/>
            <p:cNvSpPr/>
            <p:nvPr/>
          </p:nvSpPr>
          <p:spPr>
            <a:xfrm>
              <a:off x="312306" y="215743"/>
              <a:ext cx="4051690" cy="72091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p:nvPr/>
          </p:nvSpPr>
          <p:spPr>
            <a:xfrm>
              <a:off x="333421" y="236858"/>
              <a:ext cx="4009460" cy="5549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s-EC" sz="1200" b="1" kern="1200" dirty="0" smtClean="0"/>
            </a:p>
            <a:p>
              <a:pPr lvl="0" algn="ctr" defTabSz="533400">
                <a:lnSpc>
                  <a:spcPct val="90000"/>
                </a:lnSpc>
                <a:spcBef>
                  <a:spcPct val="0"/>
                </a:spcBef>
                <a:spcAft>
                  <a:spcPct val="35000"/>
                </a:spcAft>
              </a:pPr>
              <a:r>
                <a:rPr lang="es-EC" sz="1200" b="1" kern="1200" dirty="0" smtClean="0"/>
                <a:t>Régimen Liberado de Precios</a:t>
              </a:r>
            </a:p>
            <a:p>
              <a:pPr lvl="0" algn="ctr" defTabSz="533400">
                <a:lnSpc>
                  <a:spcPct val="90000"/>
                </a:lnSpc>
                <a:spcBef>
                  <a:spcPct val="0"/>
                </a:spcBef>
                <a:spcAft>
                  <a:spcPct val="35000"/>
                </a:spcAft>
              </a:pPr>
              <a:endParaRPr lang="es-EC" sz="1200" kern="1200" dirty="0"/>
            </a:p>
          </p:txBody>
        </p:sp>
      </p:grpSp>
      <p:sp>
        <p:nvSpPr>
          <p:cNvPr id="8" name="TextBox 7"/>
          <p:cNvSpPr txBox="1"/>
          <p:nvPr/>
        </p:nvSpPr>
        <p:spPr>
          <a:xfrm>
            <a:off x="502514" y="5445224"/>
            <a:ext cx="8136904" cy="523220"/>
          </a:xfrm>
          <a:prstGeom prst="rect">
            <a:avLst/>
          </a:prstGeom>
          <a:noFill/>
        </p:spPr>
        <p:txBody>
          <a:bodyPr wrap="square" rtlCol="0">
            <a:spAutoFit/>
          </a:bodyPr>
          <a:lstStyle/>
          <a:p>
            <a:r>
              <a:rPr lang="es-ES" sz="1400" b="1" dirty="0" smtClean="0">
                <a:latin typeface="+mj-lt"/>
              </a:rPr>
              <a:t>MEDICAMENTOS NO ESTRATEGICOS: </a:t>
            </a:r>
            <a:r>
              <a:rPr lang="es-ES" sz="1400" dirty="0" smtClean="0">
                <a:latin typeface="+mj-lt"/>
              </a:rPr>
              <a:t>No se encuentran en el cuadro nacional de medicamentos básicos, no son considerados indispensable.</a:t>
            </a:r>
            <a:endParaRPr lang="es-EC" sz="1400" dirty="0">
              <a:latin typeface="+mj-lt"/>
            </a:endParaRPr>
          </a:p>
        </p:txBody>
      </p:sp>
      <p:sp>
        <p:nvSpPr>
          <p:cNvPr id="9" name="TextBox 8"/>
          <p:cNvSpPr txBox="1"/>
          <p:nvPr/>
        </p:nvSpPr>
        <p:spPr>
          <a:xfrm>
            <a:off x="3275856" y="2276872"/>
            <a:ext cx="5256584" cy="2400657"/>
          </a:xfrm>
          <a:prstGeom prst="rect">
            <a:avLst/>
          </a:prstGeom>
          <a:noFill/>
        </p:spPr>
        <p:txBody>
          <a:bodyPr wrap="square" rtlCol="0">
            <a:spAutoFit/>
          </a:bodyPr>
          <a:lstStyle/>
          <a:p>
            <a:pPr lvl="0"/>
            <a:r>
              <a:rPr lang="es-EC" sz="1200" dirty="0">
                <a:latin typeface="+mj-lt"/>
              </a:rPr>
              <a:t>Notificar al Consejo de forma semestral el registro del precio del respectivo medicamento y adjuntará el detalle de todos los medicamentos a comercializar</a:t>
            </a:r>
            <a:r>
              <a:rPr lang="es-EC" sz="1200" dirty="0" smtClean="0">
                <a:latin typeface="+mj-lt"/>
              </a:rPr>
              <a:t>.</a:t>
            </a:r>
          </a:p>
          <a:p>
            <a:pPr lvl="0"/>
            <a:endParaRPr lang="es-EC" sz="1200" dirty="0">
              <a:latin typeface="+mj-lt"/>
            </a:endParaRPr>
          </a:p>
          <a:p>
            <a:pPr lvl="0"/>
            <a:r>
              <a:rPr lang="es-EC" sz="1200" dirty="0">
                <a:latin typeface="+mj-lt"/>
              </a:rPr>
              <a:t>Indicar para cada medicamento</a:t>
            </a:r>
            <a:r>
              <a:rPr lang="es-EC" sz="1200" dirty="0" smtClean="0">
                <a:latin typeface="+mj-lt"/>
              </a:rPr>
              <a:t>:</a:t>
            </a:r>
          </a:p>
          <a:p>
            <a:pPr lvl="0"/>
            <a:endParaRPr lang="es-EC" sz="1200" dirty="0">
              <a:latin typeface="+mj-lt"/>
            </a:endParaRPr>
          </a:p>
          <a:p>
            <a:pPr lvl="0"/>
            <a:r>
              <a:rPr lang="es-EC" sz="1200" dirty="0" smtClean="0">
                <a:latin typeface="+mj-lt"/>
              </a:rPr>
              <a:t>- Nombre </a:t>
            </a:r>
            <a:r>
              <a:rPr lang="es-EC" sz="1200" dirty="0">
                <a:latin typeface="+mj-lt"/>
              </a:rPr>
              <a:t>o razón social del solicitante</a:t>
            </a:r>
          </a:p>
          <a:p>
            <a:pPr lvl="0"/>
            <a:r>
              <a:rPr lang="es-EC" sz="1200" dirty="0" smtClean="0">
                <a:latin typeface="+mj-lt"/>
              </a:rPr>
              <a:t>- Número </a:t>
            </a:r>
            <a:r>
              <a:rPr lang="es-EC" sz="1200" dirty="0">
                <a:latin typeface="+mj-lt"/>
              </a:rPr>
              <a:t>del Registro Sanitario</a:t>
            </a:r>
          </a:p>
          <a:p>
            <a:pPr lvl="0"/>
            <a:r>
              <a:rPr lang="es-EC" sz="1200" dirty="0" smtClean="0">
                <a:latin typeface="+mj-lt"/>
              </a:rPr>
              <a:t>- Precio </a:t>
            </a:r>
            <a:r>
              <a:rPr lang="es-EC" sz="1200" dirty="0">
                <a:latin typeface="+mj-lt"/>
              </a:rPr>
              <a:t>de venta al </a:t>
            </a:r>
            <a:r>
              <a:rPr lang="es-EC" sz="1200" dirty="0" smtClean="0">
                <a:latin typeface="+mj-lt"/>
              </a:rPr>
              <a:t>público</a:t>
            </a:r>
          </a:p>
          <a:p>
            <a:r>
              <a:rPr lang="es-ES" sz="1200" dirty="0" smtClean="0">
                <a:latin typeface="+mj-lt"/>
              </a:rPr>
              <a:t>- </a:t>
            </a:r>
            <a:r>
              <a:rPr lang="es-EC" sz="1200" dirty="0" smtClean="0">
                <a:latin typeface="+mj-lt"/>
              </a:rPr>
              <a:t>Ventas </a:t>
            </a:r>
            <a:r>
              <a:rPr lang="es-EC" sz="1200" dirty="0">
                <a:latin typeface="+mj-lt"/>
              </a:rPr>
              <a:t>mensuales en unidades y en valores del semestre inmediatamente anterior.</a:t>
            </a:r>
          </a:p>
          <a:p>
            <a:pPr marL="285750" lvl="0" indent="-285750">
              <a:buFontTx/>
              <a:buChar char="-"/>
            </a:pPr>
            <a:endParaRPr lang="es-EC" dirty="0"/>
          </a:p>
        </p:txBody>
      </p:sp>
      <p:sp>
        <p:nvSpPr>
          <p:cNvPr id="10" name="Down Arrow 9"/>
          <p:cNvSpPr/>
          <p:nvPr/>
        </p:nvSpPr>
        <p:spPr>
          <a:xfrm>
            <a:off x="4117206" y="1646071"/>
            <a:ext cx="453760" cy="400008"/>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10"/>
          <p:cNvPicPr>
            <a:picLocks noChangeAspect="1"/>
          </p:cNvPicPr>
          <p:nvPr/>
        </p:nvPicPr>
        <p:blipFill>
          <a:blip r:embed="rId2"/>
          <a:stretch>
            <a:fillRect/>
          </a:stretch>
        </p:blipFill>
        <p:spPr>
          <a:xfrm>
            <a:off x="971600" y="3577827"/>
            <a:ext cx="2031305" cy="1672594"/>
          </a:xfrm>
          <a:prstGeom prst="rect">
            <a:avLst/>
          </a:prstGeom>
        </p:spPr>
      </p:pic>
    </p:spTree>
    <p:extLst>
      <p:ext uri="{BB962C8B-B14F-4D97-AF65-F5344CB8AC3E}">
        <p14:creationId xmlns:p14="http://schemas.microsoft.com/office/powerpoint/2010/main" val="134193473"/>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7163" t="23400" r="27951" b="20601"/>
          <a:stretch/>
        </p:blipFill>
        <p:spPr>
          <a:xfrm>
            <a:off x="1187624" y="1096550"/>
            <a:ext cx="6912768" cy="4851065"/>
          </a:xfrm>
          <a:prstGeom prst="rect">
            <a:avLst/>
          </a:prstGeom>
        </p:spPr>
      </p:pic>
      <p:sp>
        <p:nvSpPr>
          <p:cNvPr id="5"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6"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7" name="Rectangle 6"/>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sp>
        <p:nvSpPr>
          <p:cNvPr id="2" name="TextBox 1"/>
          <p:cNvSpPr txBox="1"/>
          <p:nvPr/>
        </p:nvSpPr>
        <p:spPr>
          <a:xfrm>
            <a:off x="3203848" y="657013"/>
            <a:ext cx="4248472" cy="307777"/>
          </a:xfrm>
          <a:prstGeom prst="rect">
            <a:avLst/>
          </a:prstGeom>
          <a:noFill/>
        </p:spPr>
        <p:txBody>
          <a:bodyPr wrap="square" rtlCol="0">
            <a:spAutoFit/>
          </a:bodyPr>
          <a:lstStyle/>
          <a:p>
            <a:r>
              <a:rPr lang="es-ES" sz="1400" b="1" dirty="0" smtClean="0">
                <a:latin typeface="+mj-lt"/>
              </a:rPr>
              <a:t>Tasa de morbilidad en Ecuador</a:t>
            </a:r>
            <a:endParaRPr lang="es-EC" sz="1400" b="1" dirty="0">
              <a:latin typeface="+mj-lt"/>
            </a:endParaRPr>
          </a:p>
        </p:txBody>
      </p:sp>
    </p:spTree>
    <p:extLst>
      <p:ext uri="{BB962C8B-B14F-4D97-AF65-F5344CB8AC3E}">
        <p14:creationId xmlns:p14="http://schemas.microsoft.com/office/powerpoint/2010/main" val="4101153993"/>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6"/>
          <p:cNvGraphicFramePr/>
          <p:nvPr>
            <p:extLst>
              <p:ext uri="{D42A27DB-BD31-4B8C-83A1-F6EECF244321}">
                <p14:modId xmlns:p14="http://schemas.microsoft.com/office/powerpoint/2010/main" val="2254103987"/>
              </p:ext>
            </p:extLst>
          </p:nvPr>
        </p:nvGraphicFramePr>
        <p:xfrm>
          <a:off x="683568" y="1223315"/>
          <a:ext cx="777686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131840" y="4512884"/>
            <a:ext cx="4896544" cy="800219"/>
          </a:xfrm>
          <a:prstGeom prst="rect">
            <a:avLst/>
          </a:prstGeom>
          <a:noFill/>
        </p:spPr>
        <p:txBody>
          <a:bodyPr wrap="square" rtlCol="0">
            <a:spAutoFit/>
          </a:bodyPr>
          <a:lstStyle/>
          <a:p>
            <a:r>
              <a:rPr lang="es-EC" sz="1400" dirty="0" smtClean="0">
                <a:latin typeface="+mj-lt"/>
              </a:rPr>
              <a:t>Empresas Productoras de Fármacos del Ecuador</a:t>
            </a:r>
            <a:endParaRPr lang="es-EC" sz="1400" i="1" dirty="0" smtClean="0">
              <a:latin typeface="+mj-lt"/>
            </a:endParaRPr>
          </a:p>
          <a:p>
            <a:r>
              <a:rPr lang="es-EC" sz="1400" b="1" i="1" dirty="0" smtClean="0">
                <a:latin typeface="+mj-lt"/>
              </a:rPr>
              <a:t>Fuente:</a:t>
            </a:r>
            <a:r>
              <a:rPr lang="es-EC" sz="1400" i="1" dirty="0" smtClean="0">
                <a:latin typeface="+mj-lt"/>
              </a:rPr>
              <a:t> (Ortiz &amp; Prado, 2018)</a:t>
            </a:r>
          </a:p>
          <a:p>
            <a:endParaRPr lang="es-EC" dirty="0"/>
          </a:p>
        </p:txBody>
      </p:sp>
      <p:sp>
        <p:nvSpPr>
          <p:cNvPr id="4"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pic>
        <p:nvPicPr>
          <p:cNvPr id="8" name="Picture 7"/>
          <p:cNvPicPr>
            <a:picLocks noChangeAspect="1"/>
          </p:cNvPicPr>
          <p:nvPr/>
        </p:nvPicPr>
        <p:blipFill>
          <a:blip r:embed="rId3"/>
          <a:stretch>
            <a:fillRect/>
          </a:stretch>
        </p:blipFill>
        <p:spPr>
          <a:xfrm>
            <a:off x="6732240" y="828577"/>
            <a:ext cx="2253700" cy="1348805"/>
          </a:xfrm>
          <a:prstGeom prst="rect">
            <a:avLst/>
          </a:prstGeom>
          <a:ln>
            <a:noFill/>
          </a:ln>
          <a:effectLst>
            <a:softEdge rad="112500"/>
          </a:effectLst>
        </p:spPr>
      </p:pic>
      <p:sp>
        <p:nvSpPr>
          <p:cNvPr id="5"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6" name="Rectangle 5"/>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pic>
        <p:nvPicPr>
          <p:cNvPr id="7" name="Picture 6"/>
          <p:cNvPicPr>
            <a:picLocks noChangeAspect="1"/>
          </p:cNvPicPr>
          <p:nvPr/>
        </p:nvPicPr>
        <p:blipFill>
          <a:blip r:embed="rId4"/>
          <a:stretch>
            <a:fillRect/>
          </a:stretch>
        </p:blipFill>
        <p:spPr>
          <a:xfrm>
            <a:off x="609699" y="4611501"/>
            <a:ext cx="2244203" cy="1382532"/>
          </a:xfrm>
          <a:prstGeom prst="rect">
            <a:avLst/>
          </a:prstGeom>
          <a:ln>
            <a:noFill/>
          </a:ln>
          <a:effectLst>
            <a:softEdge rad="112500"/>
          </a:effectLst>
        </p:spPr>
      </p:pic>
    </p:spTree>
    <p:extLst>
      <p:ext uri="{BB962C8B-B14F-4D97-AF65-F5344CB8AC3E}">
        <p14:creationId xmlns:p14="http://schemas.microsoft.com/office/powerpoint/2010/main" val="3079687331"/>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1">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B1EA5BC5-250D-4C9F-99B3-9137786C8183}"/>
              </a:ext>
            </a:extLst>
          </p:cNvPr>
          <p:cNvGraphicFramePr/>
          <p:nvPr>
            <p:extLst>
              <p:ext uri="{D42A27DB-BD31-4B8C-83A1-F6EECF244321}">
                <p14:modId xmlns:p14="http://schemas.microsoft.com/office/powerpoint/2010/main" val="3049814585"/>
              </p:ext>
            </p:extLst>
          </p:nvPr>
        </p:nvGraphicFramePr>
        <p:xfrm>
          <a:off x="395536" y="1196752"/>
          <a:ext cx="4320480"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5" name="Rectangle 4"/>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sp>
        <p:nvSpPr>
          <p:cNvPr id="6" name="TextBox 5"/>
          <p:cNvSpPr txBox="1"/>
          <p:nvPr/>
        </p:nvSpPr>
        <p:spPr>
          <a:xfrm>
            <a:off x="222951" y="4387258"/>
            <a:ext cx="4104456" cy="877163"/>
          </a:xfrm>
          <a:prstGeom prst="rect">
            <a:avLst/>
          </a:prstGeom>
          <a:noFill/>
        </p:spPr>
        <p:txBody>
          <a:bodyPr wrap="square" rtlCol="0">
            <a:spAutoFit/>
          </a:bodyPr>
          <a:lstStyle/>
          <a:p>
            <a:pPr algn="ctr"/>
            <a:r>
              <a:rPr lang="es-EC" sz="1100" dirty="0">
                <a:latin typeface="+mj-lt"/>
              </a:rPr>
              <a:t>Participación de mercado de empresas nacionales y extranjeras en el Ecuador.</a:t>
            </a:r>
            <a:endParaRPr lang="es-EC" sz="1100" i="1" dirty="0">
              <a:latin typeface="+mj-lt"/>
            </a:endParaRPr>
          </a:p>
          <a:p>
            <a:pPr algn="ctr"/>
            <a:r>
              <a:rPr lang="es-EC" sz="1100" b="1" i="1" dirty="0">
                <a:latin typeface="+mj-lt"/>
              </a:rPr>
              <a:t>Fuente:</a:t>
            </a:r>
            <a:r>
              <a:rPr lang="es-EC" sz="1100" dirty="0">
                <a:latin typeface="+mj-lt"/>
              </a:rPr>
              <a:t> </a:t>
            </a:r>
            <a:r>
              <a:rPr lang="es-EC" sz="1100" i="1" dirty="0">
                <a:latin typeface="+mj-lt"/>
              </a:rPr>
              <a:t>(IMS, 2018)</a:t>
            </a:r>
          </a:p>
          <a:p>
            <a:endParaRPr lang="es-EC" dirty="0"/>
          </a:p>
        </p:txBody>
      </p:sp>
      <p:graphicFrame>
        <p:nvGraphicFramePr>
          <p:cNvPr id="8" name="Gráfico 20">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7CB71999-E1E1-44C7-A039-739543F32865}"/>
              </a:ext>
            </a:extLst>
          </p:cNvPr>
          <p:cNvGraphicFramePr/>
          <p:nvPr>
            <p:extLst>
              <p:ext uri="{D42A27DB-BD31-4B8C-83A1-F6EECF244321}">
                <p14:modId xmlns:p14="http://schemas.microsoft.com/office/powerpoint/2010/main" val="777824744"/>
              </p:ext>
            </p:extLst>
          </p:nvPr>
        </p:nvGraphicFramePr>
        <p:xfrm>
          <a:off x="4327407" y="145948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76056" y="4387258"/>
            <a:ext cx="3319295" cy="738664"/>
          </a:xfrm>
          <a:prstGeom prst="rect">
            <a:avLst/>
          </a:prstGeom>
          <a:noFill/>
        </p:spPr>
        <p:txBody>
          <a:bodyPr wrap="square" rtlCol="0">
            <a:spAutoFit/>
          </a:bodyPr>
          <a:lstStyle/>
          <a:p>
            <a:pPr algn="ctr"/>
            <a:r>
              <a:rPr lang="es-EC" sz="1200" dirty="0">
                <a:latin typeface="+mj-lt"/>
              </a:rPr>
              <a:t>Medicamentos comercializados en el país</a:t>
            </a:r>
            <a:r>
              <a:rPr lang="es-EC" sz="1200" i="1" dirty="0">
                <a:latin typeface="+mj-lt"/>
              </a:rPr>
              <a:t>.</a:t>
            </a:r>
          </a:p>
          <a:p>
            <a:pPr algn="ctr"/>
            <a:r>
              <a:rPr lang="es-EC" sz="1200" b="1" dirty="0">
                <a:latin typeface="+mj-lt"/>
              </a:rPr>
              <a:t>Fuente</a:t>
            </a:r>
            <a:r>
              <a:rPr lang="es-EC" sz="1200" dirty="0">
                <a:latin typeface="+mj-lt"/>
              </a:rPr>
              <a:t>: (Ortiz &amp; Prado, 2018)</a:t>
            </a:r>
          </a:p>
          <a:p>
            <a:endParaRPr lang="es-EC" dirty="0"/>
          </a:p>
        </p:txBody>
      </p:sp>
      <p:pic>
        <p:nvPicPr>
          <p:cNvPr id="10" name="Picture 9"/>
          <p:cNvPicPr>
            <a:picLocks noChangeAspect="1"/>
          </p:cNvPicPr>
          <p:nvPr/>
        </p:nvPicPr>
        <p:blipFill>
          <a:blip r:embed="rId4"/>
          <a:stretch>
            <a:fillRect/>
          </a:stretch>
        </p:blipFill>
        <p:spPr>
          <a:xfrm>
            <a:off x="2987824" y="645125"/>
            <a:ext cx="2427930" cy="918676"/>
          </a:xfrm>
          <a:prstGeom prst="rect">
            <a:avLst/>
          </a:prstGeom>
          <a:ln>
            <a:noFill/>
          </a:ln>
          <a:effectLst>
            <a:softEdge rad="112500"/>
          </a:effectLst>
        </p:spPr>
      </p:pic>
      <p:pic>
        <p:nvPicPr>
          <p:cNvPr id="11" name="Picture 10"/>
          <p:cNvPicPr>
            <a:picLocks noChangeAspect="1"/>
          </p:cNvPicPr>
          <p:nvPr/>
        </p:nvPicPr>
        <p:blipFill>
          <a:blip r:embed="rId5"/>
          <a:stretch>
            <a:fillRect/>
          </a:stretch>
        </p:blipFill>
        <p:spPr>
          <a:xfrm>
            <a:off x="3419872" y="4830784"/>
            <a:ext cx="1656184" cy="1199614"/>
          </a:xfrm>
          <a:prstGeom prst="rect">
            <a:avLst/>
          </a:prstGeom>
          <a:ln>
            <a:noFill/>
          </a:ln>
          <a:effectLst>
            <a:softEdge rad="112500"/>
          </a:effectLst>
        </p:spPr>
      </p:pic>
    </p:spTree>
    <p:extLst>
      <p:ext uri="{BB962C8B-B14F-4D97-AF65-F5344CB8AC3E}">
        <p14:creationId xmlns:p14="http://schemas.microsoft.com/office/powerpoint/2010/main" val="2304244741"/>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4" name="Rectangle 3"/>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graphicFrame>
        <p:nvGraphicFramePr>
          <p:cNvPr id="5" name="Gráfico 37">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76B83FC2-5EE1-4450-A0D6-78ECBCE32D39}"/>
              </a:ext>
            </a:extLst>
          </p:cNvPr>
          <p:cNvGraphicFramePr/>
          <p:nvPr>
            <p:extLst>
              <p:ext uri="{D42A27DB-BD31-4B8C-83A1-F6EECF244321}">
                <p14:modId xmlns:p14="http://schemas.microsoft.com/office/powerpoint/2010/main" val="403695687"/>
              </p:ext>
            </p:extLst>
          </p:nvPr>
        </p:nvGraphicFramePr>
        <p:xfrm>
          <a:off x="-252536" y="89762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24544" y="3511214"/>
            <a:ext cx="4572000" cy="569387"/>
          </a:xfrm>
          <a:prstGeom prst="rect">
            <a:avLst/>
          </a:prstGeom>
        </p:spPr>
        <p:txBody>
          <a:bodyPr>
            <a:spAutoFit/>
          </a:bodyPr>
          <a:lstStyle/>
          <a:p>
            <a:pPr algn="ctr">
              <a:spcAft>
                <a:spcPts val="1200"/>
              </a:spcAft>
            </a:pPr>
            <a:r>
              <a:rPr lang="es-EC" sz="1100" kern="1400" spc="-50" dirty="0">
                <a:latin typeface="+mj-lt"/>
                <a:ea typeface="Times New Roman" panose="02020603050405020304" pitchFamily="18" charset="0"/>
                <a:cs typeface="Times New Roman" panose="02020603050405020304" pitchFamily="18" charset="0"/>
              </a:rPr>
              <a:t>Lista de medicamentos registrados en el Ecuador</a:t>
            </a:r>
            <a:endParaRPr lang="es-EC" sz="1100" i="1" kern="1400" spc="-50" dirty="0">
              <a:latin typeface="+mj-lt"/>
              <a:ea typeface="Times New Roman" panose="02020603050405020304" pitchFamily="18" charset="0"/>
              <a:cs typeface="Times New Roman" panose="02020603050405020304" pitchFamily="18" charset="0"/>
            </a:endParaRPr>
          </a:p>
          <a:p>
            <a:pPr algn="ctr">
              <a:spcAft>
                <a:spcPts val="0"/>
              </a:spcAft>
            </a:pPr>
            <a:r>
              <a:rPr lang="es-EC" sz="900" b="1" dirty="0">
                <a:latin typeface="+mj-lt"/>
                <a:ea typeface="Times New Roman" panose="02020603050405020304" pitchFamily="18" charset="0"/>
                <a:cs typeface="Times New Roman" panose="02020603050405020304" pitchFamily="18" charset="0"/>
              </a:rPr>
              <a:t>Fuente: (Ayala, 2014)</a:t>
            </a:r>
            <a:endParaRPr lang="es-EC" sz="900" b="1" dirty="0">
              <a:effectLst/>
              <a:latin typeface="+mj-lt"/>
              <a:ea typeface="Times New Roman" panose="02020603050405020304" pitchFamily="18" charset="0"/>
              <a:cs typeface="Times New Roman" panose="02020603050405020304" pitchFamily="18" charset="0"/>
            </a:endParaRPr>
          </a:p>
        </p:txBody>
      </p:sp>
      <p:graphicFrame>
        <p:nvGraphicFramePr>
          <p:cNvPr id="7" name="Gráfico 10">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00000000-0008-0000-0500-000006000000}"/>
              </a:ext>
            </a:extLst>
          </p:cNvPr>
          <p:cNvGraphicFramePr/>
          <p:nvPr>
            <p:extLst>
              <p:ext uri="{D42A27DB-BD31-4B8C-83A1-F6EECF244321}">
                <p14:modId xmlns:p14="http://schemas.microsoft.com/office/powerpoint/2010/main" val="303828229"/>
              </p:ext>
            </p:extLst>
          </p:nvPr>
        </p:nvGraphicFramePr>
        <p:xfrm>
          <a:off x="3563888" y="3140968"/>
          <a:ext cx="5759450" cy="259143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28011" y="5732403"/>
            <a:ext cx="3744416" cy="738664"/>
          </a:xfrm>
          <a:prstGeom prst="rect">
            <a:avLst/>
          </a:prstGeom>
          <a:noFill/>
        </p:spPr>
        <p:txBody>
          <a:bodyPr wrap="square" rtlCol="0">
            <a:spAutoFit/>
          </a:bodyPr>
          <a:lstStyle/>
          <a:p>
            <a:r>
              <a:rPr lang="es-EC" sz="1200" dirty="0">
                <a:latin typeface="+mj-lt"/>
              </a:rPr>
              <a:t>Ventas de Empresas Nacionales en el año 2017</a:t>
            </a:r>
            <a:endParaRPr lang="es-EC" sz="1200" i="1" dirty="0">
              <a:latin typeface="+mj-lt"/>
            </a:endParaRPr>
          </a:p>
          <a:p>
            <a:r>
              <a:rPr lang="es-EC" sz="1200" b="1" i="1" dirty="0">
                <a:latin typeface="+mj-lt"/>
              </a:rPr>
              <a:t>Fuente:</a:t>
            </a:r>
            <a:r>
              <a:rPr lang="es-EC" sz="1200" b="1" dirty="0">
                <a:latin typeface="+mj-lt"/>
              </a:rPr>
              <a:t> </a:t>
            </a:r>
            <a:r>
              <a:rPr lang="es-EC" sz="1200" i="1" dirty="0">
                <a:latin typeface="+mj-lt"/>
              </a:rPr>
              <a:t>(IMS, 2018)</a:t>
            </a:r>
          </a:p>
          <a:p>
            <a:endParaRPr lang="es-EC" dirty="0"/>
          </a:p>
        </p:txBody>
      </p:sp>
      <p:pic>
        <p:nvPicPr>
          <p:cNvPr id="9" name="Picture 8"/>
          <p:cNvPicPr>
            <a:picLocks noChangeAspect="1"/>
          </p:cNvPicPr>
          <p:nvPr/>
        </p:nvPicPr>
        <p:blipFill>
          <a:blip r:embed="rId4"/>
          <a:stretch>
            <a:fillRect/>
          </a:stretch>
        </p:blipFill>
        <p:spPr>
          <a:xfrm>
            <a:off x="4997163" y="897629"/>
            <a:ext cx="3629025" cy="2057400"/>
          </a:xfrm>
          <a:prstGeom prst="rect">
            <a:avLst/>
          </a:prstGeom>
          <a:ln>
            <a:noFill/>
          </a:ln>
          <a:effectLst>
            <a:softEdge rad="112500"/>
          </a:effectLst>
        </p:spPr>
      </p:pic>
    </p:spTree>
    <p:extLst>
      <p:ext uri="{BB962C8B-B14F-4D97-AF65-F5344CB8AC3E}">
        <p14:creationId xmlns:p14="http://schemas.microsoft.com/office/powerpoint/2010/main" val="1226083930"/>
      </p:ext>
    </p:extLst>
  </p:cSld>
  <p:clrMapOvr>
    <a:masterClrMapping/>
  </p:clrMapOvr>
  <p:transition spd="slow"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4" name="Rectangle 3"/>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graphicFrame>
        <p:nvGraphicFramePr>
          <p:cNvPr id="5" name="Gráfico 35">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1F455597-2A78-42E2-BD6E-194F9E5128C1}"/>
              </a:ext>
            </a:extLst>
          </p:cNvPr>
          <p:cNvGraphicFramePr/>
          <p:nvPr>
            <p:extLst>
              <p:ext uri="{D42A27DB-BD31-4B8C-83A1-F6EECF244321}">
                <p14:modId xmlns:p14="http://schemas.microsoft.com/office/powerpoint/2010/main" val="3006028012"/>
              </p:ext>
            </p:extLst>
          </p:nvPr>
        </p:nvGraphicFramePr>
        <p:xfrm>
          <a:off x="611560" y="1052736"/>
          <a:ext cx="7848872"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280898" y="4869160"/>
            <a:ext cx="5315437" cy="592470"/>
          </a:xfrm>
          <a:prstGeom prst="rect">
            <a:avLst/>
          </a:prstGeom>
        </p:spPr>
        <p:txBody>
          <a:bodyPr wrap="square">
            <a:spAutoFit/>
          </a:bodyPr>
          <a:lstStyle/>
          <a:p>
            <a:pPr algn="ctr">
              <a:spcAft>
                <a:spcPts val="1200"/>
              </a:spcAft>
            </a:pPr>
            <a:r>
              <a:rPr lang="es-EC" sz="1200" kern="1400" spc="-50" dirty="0">
                <a:latin typeface="+mj-lt"/>
                <a:ea typeface="Times New Roman" panose="02020603050405020304" pitchFamily="18" charset="0"/>
                <a:cs typeface="Times New Roman" panose="02020603050405020304" pitchFamily="18" charset="0"/>
              </a:rPr>
              <a:t>Resumen Activos, Pasivos y Patrimonio empresas farmacéuticas nacionales</a:t>
            </a:r>
            <a:endParaRPr lang="es-EC" sz="1200" i="1" kern="1400" spc="-50" dirty="0">
              <a:latin typeface="+mj-lt"/>
              <a:ea typeface="Times New Roman" panose="02020603050405020304" pitchFamily="18" charset="0"/>
              <a:cs typeface="Times New Roman" panose="02020603050405020304" pitchFamily="18" charset="0"/>
            </a:endParaRPr>
          </a:p>
          <a:p>
            <a:pPr algn="ctr">
              <a:spcAft>
                <a:spcPts val="0"/>
              </a:spcAft>
            </a:pPr>
            <a:r>
              <a:rPr lang="es-EC" sz="1000" b="1" dirty="0">
                <a:latin typeface="+mj-lt"/>
                <a:ea typeface="Times New Roman" panose="02020603050405020304" pitchFamily="18" charset="0"/>
                <a:cs typeface="Times New Roman" panose="02020603050405020304" pitchFamily="18" charset="0"/>
              </a:rPr>
              <a:t>Fuente: </a:t>
            </a:r>
            <a:r>
              <a:rPr lang="es-EC" sz="1000" dirty="0">
                <a:latin typeface="+mj-lt"/>
                <a:ea typeface="Times New Roman" panose="02020603050405020304" pitchFamily="18" charset="0"/>
                <a:cs typeface="Times New Roman" panose="02020603050405020304" pitchFamily="18" charset="0"/>
              </a:rPr>
              <a:t>(Superintendencia de </a:t>
            </a:r>
            <a:r>
              <a:rPr lang="es-EC" sz="1000" dirty="0" smtClean="0">
                <a:latin typeface="+mj-lt"/>
                <a:ea typeface="Times New Roman" panose="02020603050405020304" pitchFamily="18" charset="0"/>
                <a:cs typeface="Times New Roman" panose="02020603050405020304" pitchFamily="18" charset="0"/>
              </a:rPr>
              <a:t>Compañías, </a:t>
            </a:r>
            <a:r>
              <a:rPr lang="es-EC" sz="1000" dirty="0">
                <a:latin typeface="+mj-lt"/>
                <a:ea typeface="Times New Roman" panose="02020603050405020304" pitchFamily="18" charset="0"/>
                <a:cs typeface="Times New Roman" panose="02020603050405020304" pitchFamily="18" charset="0"/>
              </a:rPr>
              <a:t>2018)</a:t>
            </a:r>
            <a:endParaRPr lang="es-EC" sz="1000"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806487"/>
      </p:ext>
    </p:extLst>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3E0076-E079-4299-B349-4BAF43C2EBDD}"/>
              </a:ext>
            </a:extLst>
          </p:cNvPr>
          <p:cNvSpPr>
            <a:spLocks noGrp="1"/>
          </p:cNvSpPr>
          <p:nvPr>
            <p:ph type="title"/>
          </p:nvPr>
        </p:nvSpPr>
        <p:spPr>
          <a:xfrm>
            <a:off x="1043608" y="23167"/>
            <a:ext cx="7776864" cy="648642"/>
          </a:xfrm>
        </p:spPr>
        <p:txBody>
          <a:bodyPr/>
          <a:lstStyle/>
          <a:p>
            <a:pPr algn="r"/>
            <a:r>
              <a:rPr lang="es-EC" sz="3600" dirty="0">
                <a:solidFill>
                  <a:schemeClr val="tx1"/>
                </a:solidFill>
              </a:rPr>
              <a:t>INTRODUCCIÓN</a:t>
            </a:r>
            <a:r>
              <a:rPr lang="es-EC" sz="3600" dirty="0"/>
              <a:t> </a:t>
            </a:r>
          </a:p>
        </p:txBody>
      </p:sp>
      <p:sp>
        <p:nvSpPr>
          <p:cNvPr id="7" name="Marcador de contenido 6">
            <a:extLst>
              <a:ext uri="{FF2B5EF4-FFF2-40B4-BE49-F238E27FC236}">
                <a16:creationId xmlns:a16="http://schemas.microsoft.com/office/drawing/2014/main" xmlns="" id="{35DDB9C5-77A0-4F7E-A27A-6065E0DBF7FD}"/>
              </a:ext>
            </a:extLst>
          </p:cNvPr>
          <p:cNvSpPr>
            <a:spLocks noGrp="1"/>
          </p:cNvSpPr>
          <p:nvPr>
            <p:ph idx="1"/>
          </p:nvPr>
        </p:nvSpPr>
        <p:spPr>
          <a:xfrm>
            <a:off x="379856" y="873273"/>
            <a:ext cx="8440615" cy="4909989"/>
          </a:xfrm>
        </p:spPr>
        <p:txBody>
          <a:bodyPr/>
          <a:lstStyle/>
          <a:p>
            <a:pPr marL="0" indent="0" algn="just">
              <a:buNone/>
            </a:pPr>
            <a:r>
              <a:rPr lang="es-EC" sz="1800" dirty="0">
                <a:solidFill>
                  <a:schemeClr val="tx1"/>
                </a:solidFill>
              </a:rPr>
              <a:t>El presente proyecto esta enfocado en brindar estrategias competitivas para incrementar la rentabilidad y participación de mercado de las empresas farmacéuticas nacionales en la provincia de pichincha. El mercado de los fármacos es unos de las mas grandes e importantes a nivel mundial y en nuestro país se ve afectado por la falta de inversión, innovación y políticas gubernamentales que impactan directamente al crecimiento de las mismas y ayudan al potenciamiento de las industrias multinacionales. </a:t>
            </a:r>
          </a:p>
          <a:p>
            <a:pPr marL="0" indent="0" algn="just">
              <a:buNone/>
            </a:pPr>
            <a:r>
              <a:rPr lang="es-EC" sz="1800" dirty="0">
                <a:solidFill>
                  <a:schemeClr val="tx1"/>
                </a:solidFill>
              </a:rPr>
              <a:t>En Ecuador las industrias multinacionales nominan el mercado.</a:t>
            </a:r>
          </a:p>
        </p:txBody>
      </p:sp>
      <p:pic>
        <p:nvPicPr>
          <p:cNvPr id="8" name="Imagen 7">
            <a:extLst>
              <a:ext uri="{FF2B5EF4-FFF2-40B4-BE49-F238E27FC236}">
                <a16:creationId xmlns:a16="http://schemas.microsoft.com/office/drawing/2014/main" xmlns="" id="{0B856D69-8B4C-4F6B-B66E-E6D1D1EAAA2B}"/>
              </a:ext>
            </a:extLst>
          </p:cNvPr>
          <p:cNvPicPr>
            <a:picLocks noChangeAspect="1"/>
          </p:cNvPicPr>
          <p:nvPr/>
        </p:nvPicPr>
        <p:blipFill>
          <a:blip r:embed="rId3"/>
          <a:stretch>
            <a:fillRect/>
          </a:stretch>
        </p:blipFill>
        <p:spPr>
          <a:xfrm>
            <a:off x="415600" y="3790097"/>
            <a:ext cx="1042381" cy="888587"/>
          </a:xfrm>
          <a:prstGeom prst="rect">
            <a:avLst/>
          </a:prstGeom>
        </p:spPr>
      </p:pic>
      <p:pic>
        <p:nvPicPr>
          <p:cNvPr id="9" name="Imagen 8">
            <a:extLst>
              <a:ext uri="{FF2B5EF4-FFF2-40B4-BE49-F238E27FC236}">
                <a16:creationId xmlns:a16="http://schemas.microsoft.com/office/drawing/2014/main" xmlns="" id="{DB73E2A2-7850-4797-919C-60C70ABB86F6}"/>
              </a:ext>
            </a:extLst>
          </p:cNvPr>
          <p:cNvPicPr>
            <a:picLocks noChangeAspect="1"/>
          </p:cNvPicPr>
          <p:nvPr/>
        </p:nvPicPr>
        <p:blipFill>
          <a:blip r:embed="rId4"/>
          <a:stretch>
            <a:fillRect/>
          </a:stretch>
        </p:blipFill>
        <p:spPr>
          <a:xfrm>
            <a:off x="415600" y="5096139"/>
            <a:ext cx="1054678" cy="888587"/>
          </a:xfrm>
          <a:prstGeom prst="rect">
            <a:avLst/>
          </a:prstGeom>
        </p:spPr>
      </p:pic>
      <p:pic>
        <p:nvPicPr>
          <p:cNvPr id="10" name="Imagen 9">
            <a:extLst>
              <a:ext uri="{FF2B5EF4-FFF2-40B4-BE49-F238E27FC236}">
                <a16:creationId xmlns:a16="http://schemas.microsoft.com/office/drawing/2014/main" xmlns="" id="{627C20E3-5B7E-4CC5-8CD2-04652F9F85AD}"/>
              </a:ext>
            </a:extLst>
          </p:cNvPr>
          <p:cNvPicPr>
            <a:picLocks noChangeAspect="1"/>
          </p:cNvPicPr>
          <p:nvPr/>
        </p:nvPicPr>
        <p:blipFill>
          <a:blip r:embed="rId5"/>
          <a:stretch>
            <a:fillRect/>
          </a:stretch>
        </p:blipFill>
        <p:spPr>
          <a:xfrm>
            <a:off x="1907704" y="3832927"/>
            <a:ext cx="1704835" cy="845758"/>
          </a:xfrm>
          <a:prstGeom prst="rect">
            <a:avLst/>
          </a:prstGeom>
        </p:spPr>
      </p:pic>
      <p:pic>
        <p:nvPicPr>
          <p:cNvPr id="11" name="Imagen 10">
            <a:extLst>
              <a:ext uri="{FF2B5EF4-FFF2-40B4-BE49-F238E27FC236}">
                <a16:creationId xmlns:a16="http://schemas.microsoft.com/office/drawing/2014/main" xmlns="" id="{34D8F26A-8105-4BEC-A8CA-E5CBFA529958}"/>
              </a:ext>
            </a:extLst>
          </p:cNvPr>
          <p:cNvPicPr>
            <a:picLocks noChangeAspect="1"/>
          </p:cNvPicPr>
          <p:nvPr/>
        </p:nvPicPr>
        <p:blipFill>
          <a:blip r:embed="rId6"/>
          <a:stretch>
            <a:fillRect/>
          </a:stretch>
        </p:blipFill>
        <p:spPr>
          <a:xfrm>
            <a:off x="7658042" y="3822979"/>
            <a:ext cx="1162430" cy="888588"/>
          </a:xfrm>
          <a:prstGeom prst="rect">
            <a:avLst/>
          </a:prstGeom>
        </p:spPr>
      </p:pic>
      <p:pic>
        <p:nvPicPr>
          <p:cNvPr id="12" name="Imagen 11">
            <a:extLst>
              <a:ext uri="{FF2B5EF4-FFF2-40B4-BE49-F238E27FC236}">
                <a16:creationId xmlns:a16="http://schemas.microsoft.com/office/drawing/2014/main" xmlns="" id="{F392F69D-DB77-479D-A525-B482875C6807}"/>
              </a:ext>
            </a:extLst>
          </p:cNvPr>
          <p:cNvPicPr>
            <a:picLocks noChangeAspect="1"/>
          </p:cNvPicPr>
          <p:nvPr/>
        </p:nvPicPr>
        <p:blipFill>
          <a:blip r:embed="rId7"/>
          <a:stretch>
            <a:fillRect/>
          </a:stretch>
        </p:blipFill>
        <p:spPr>
          <a:xfrm>
            <a:off x="7658042" y="4890685"/>
            <a:ext cx="1054678" cy="872092"/>
          </a:xfrm>
          <a:prstGeom prst="rect">
            <a:avLst/>
          </a:prstGeom>
        </p:spPr>
      </p:pic>
      <p:pic>
        <p:nvPicPr>
          <p:cNvPr id="13" name="Imagen 12">
            <a:extLst>
              <a:ext uri="{FF2B5EF4-FFF2-40B4-BE49-F238E27FC236}">
                <a16:creationId xmlns:a16="http://schemas.microsoft.com/office/drawing/2014/main" xmlns="" id="{D88E39BE-EC07-47D0-87CB-23B3E6456377}"/>
              </a:ext>
            </a:extLst>
          </p:cNvPr>
          <p:cNvPicPr>
            <a:picLocks noChangeAspect="1"/>
          </p:cNvPicPr>
          <p:nvPr/>
        </p:nvPicPr>
        <p:blipFill>
          <a:blip r:embed="rId8"/>
          <a:stretch>
            <a:fillRect/>
          </a:stretch>
        </p:blipFill>
        <p:spPr>
          <a:xfrm>
            <a:off x="6386243" y="3660625"/>
            <a:ext cx="895040" cy="1263212"/>
          </a:xfrm>
          <a:prstGeom prst="rect">
            <a:avLst/>
          </a:prstGeom>
        </p:spPr>
      </p:pic>
      <p:pic>
        <p:nvPicPr>
          <p:cNvPr id="14" name="Imagen 13">
            <a:extLst>
              <a:ext uri="{FF2B5EF4-FFF2-40B4-BE49-F238E27FC236}">
                <a16:creationId xmlns:a16="http://schemas.microsoft.com/office/drawing/2014/main" xmlns="" id="{715F3B9B-9701-46FE-A242-2692334FE9BD}"/>
              </a:ext>
            </a:extLst>
          </p:cNvPr>
          <p:cNvPicPr>
            <a:picLocks noChangeAspect="1"/>
          </p:cNvPicPr>
          <p:nvPr/>
        </p:nvPicPr>
        <p:blipFill>
          <a:blip r:embed="rId9"/>
          <a:stretch>
            <a:fillRect/>
          </a:stretch>
        </p:blipFill>
        <p:spPr>
          <a:xfrm>
            <a:off x="4524366" y="5052269"/>
            <a:ext cx="2249795" cy="976326"/>
          </a:xfrm>
          <a:prstGeom prst="rect">
            <a:avLst/>
          </a:prstGeom>
        </p:spPr>
      </p:pic>
      <p:pic>
        <p:nvPicPr>
          <p:cNvPr id="15" name="Imagen 14">
            <a:extLst>
              <a:ext uri="{FF2B5EF4-FFF2-40B4-BE49-F238E27FC236}">
                <a16:creationId xmlns:a16="http://schemas.microsoft.com/office/drawing/2014/main" xmlns="" id="{6BC1C808-B719-4F16-87AB-40F72DB88DF4}"/>
              </a:ext>
            </a:extLst>
          </p:cNvPr>
          <p:cNvPicPr>
            <a:picLocks noChangeAspect="1"/>
          </p:cNvPicPr>
          <p:nvPr/>
        </p:nvPicPr>
        <p:blipFill>
          <a:blip r:embed="rId10"/>
          <a:stretch>
            <a:fillRect/>
          </a:stretch>
        </p:blipFill>
        <p:spPr>
          <a:xfrm>
            <a:off x="4373624" y="3759619"/>
            <a:ext cx="1533525" cy="914400"/>
          </a:xfrm>
          <a:prstGeom prst="rect">
            <a:avLst/>
          </a:prstGeom>
        </p:spPr>
      </p:pic>
      <p:pic>
        <p:nvPicPr>
          <p:cNvPr id="16" name="Imagen 15">
            <a:extLst>
              <a:ext uri="{FF2B5EF4-FFF2-40B4-BE49-F238E27FC236}">
                <a16:creationId xmlns:a16="http://schemas.microsoft.com/office/drawing/2014/main" xmlns="" id="{B79700EA-44CC-4DE6-9B87-B1BBB9ECB62F}"/>
              </a:ext>
            </a:extLst>
          </p:cNvPr>
          <p:cNvPicPr>
            <a:picLocks noChangeAspect="1"/>
          </p:cNvPicPr>
          <p:nvPr/>
        </p:nvPicPr>
        <p:blipFill>
          <a:blip r:embed="rId11"/>
          <a:stretch>
            <a:fillRect/>
          </a:stretch>
        </p:blipFill>
        <p:spPr>
          <a:xfrm>
            <a:off x="2144238" y="5025366"/>
            <a:ext cx="1231765" cy="737411"/>
          </a:xfrm>
          <a:prstGeom prst="rect">
            <a:avLst/>
          </a:prstGeom>
        </p:spPr>
      </p:pic>
    </p:spTree>
    <p:extLst>
      <p:ext uri="{BB962C8B-B14F-4D97-AF65-F5344CB8AC3E}">
        <p14:creationId xmlns:p14="http://schemas.microsoft.com/office/powerpoint/2010/main" val="3444580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4" name="Rectangle 3"/>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graphicFrame>
        <p:nvGraphicFramePr>
          <p:cNvPr id="5" name="Gráfico 39">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3F946EA7-0034-41DB-BE8E-2BEB6815E98D}"/>
              </a:ext>
            </a:extLst>
          </p:cNvPr>
          <p:cNvGraphicFramePr/>
          <p:nvPr>
            <p:extLst>
              <p:ext uri="{D42A27DB-BD31-4B8C-83A1-F6EECF244321}">
                <p14:modId xmlns:p14="http://schemas.microsoft.com/office/powerpoint/2010/main" val="1050351086"/>
              </p:ext>
            </p:extLst>
          </p:nvPr>
        </p:nvGraphicFramePr>
        <p:xfrm>
          <a:off x="467544" y="1268760"/>
          <a:ext cx="8064896"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619672" y="4830919"/>
            <a:ext cx="6336704" cy="592470"/>
          </a:xfrm>
          <a:prstGeom prst="rect">
            <a:avLst/>
          </a:prstGeom>
        </p:spPr>
        <p:txBody>
          <a:bodyPr wrap="square">
            <a:spAutoFit/>
          </a:bodyPr>
          <a:lstStyle/>
          <a:p>
            <a:pPr algn="ctr">
              <a:spcAft>
                <a:spcPts val="1200"/>
              </a:spcAft>
            </a:pPr>
            <a:r>
              <a:rPr lang="es-EC" sz="1200" kern="1400" spc="-50" dirty="0">
                <a:latin typeface="+mj-lt"/>
                <a:ea typeface="Times New Roman" panose="02020603050405020304" pitchFamily="18" charset="0"/>
                <a:cs typeface="Times New Roman" panose="02020603050405020304" pitchFamily="18" charset="0"/>
              </a:rPr>
              <a:t>Resumen Ingresos- Costos empresas </a:t>
            </a:r>
            <a:r>
              <a:rPr lang="es-EC" sz="1200" kern="1400" spc="-50" dirty="0" smtClean="0">
                <a:latin typeface="+mj-lt"/>
                <a:ea typeface="Times New Roman" panose="02020603050405020304" pitchFamily="18" charset="0"/>
                <a:cs typeface="Times New Roman" panose="02020603050405020304" pitchFamily="18" charset="0"/>
              </a:rPr>
              <a:t>farmacéuticas </a:t>
            </a:r>
            <a:r>
              <a:rPr lang="es-EC" sz="1200" kern="1400" spc="-50" dirty="0">
                <a:latin typeface="+mj-lt"/>
                <a:ea typeface="Times New Roman" panose="02020603050405020304" pitchFamily="18" charset="0"/>
                <a:cs typeface="Times New Roman" panose="02020603050405020304" pitchFamily="18" charset="0"/>
              </a:rPr>
              <a:t>nacionales</a:t>
            </a:r>
            <a:endParaRPr lang="es-EC" sz="1200" i="1" kern="1400" spc="-50" dirty="0">
              <a:latin typeface="+mj-lt"/>
              <a:ea typeface="Times New Roman" panose="02020603050405020304" pitchFamily="18" charset="0"/>
              <a:cs typeface="Times New Roman" panose="02020603050405020304" pitchFamily="18" charset="0"/>
            </a:endParaRPr>
          </a:p>
          <a:p>
            <a:pPr algn="ctr">
              <a:spcAft>
                <a:spcPts val="0"/>
              </a:spcAft>
            </a:pPr>
            <a:r>
              <a:rPr lang="es-EC" sz="1000" b="1" dirty="0">
                <a:latin typeface="+mj-lt"/>
                <a:ea typeface="Times New Roman" panose="02020603050405020304" pitchFamily="18" charset="0"/>
                <a:cs typeface="Times New Roman" panose="02020603050405020304" pitchFamily="18" charset="0"/>
              </a:rPr>
              <a:t>Fuente: </a:t>
            </a:r>
            <a:r>
              <a:rPr lang="es-EC" sz="1000" dirty="0">
                <a:latin typeface="+mj-lt"/>
                <a:ea typeface="Times New Roman" panose="02020603050405020304" pitchFamily="18" charset="0"/>
                <a:cs typeface="Times New Roman" panose="02020603050405020304" pitchFamily="18" charset="0"/>
              </a:rPr>
              <a:t>(Superintendencia de </a:t>
            </a:r>
            <a:r>
              <a:rPr lang="es-EC" sz="1000" dirty="0" smtClean="0">
                <a:latin typeface="+mj-lt"/>
                <a:ea typeface="Times New Roman" panose="02020603050405020304" pitchFamily="18" charset="0"/>
                <a:cs typeface="Times New Roman" panose="02020603050405020304" pitchFamily="18" charset="0"/>
              </a:rPr>
              <a:t>Compañías, </a:t>
            </a:r>
            <a:r>
              <a:rPr lang="es-EC" sz="1000" dirty="0">
                <a:latin typeface="+mj-lt"/>
                <a:ea typeface="Times New Roman" panose="02020603050405020304" pitchFamily="18" charset="0"/>
                <a:cs typeface="Times New Roman" panose="02020603050405020304" pitchFamily="18" charset="0"/>
              </a:rPr>
              <a:t>2018)</a:t>
            </a:r>
            <a:endParaRPr lang="es-EC" sz="1000" b="1"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443756"/>
      </p:ext>
    </p:extLst>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592" y="754492"/>
            <a:ext cx="7418065" cy="5215671"/>
          </a:xfrm>
          <a:prstGeom prst="rect">
            <a:avLst/>
          </a:prstGeom>
        </p:spPr>
      </p:pic>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5" name="Rectangle 4"/>
          <p:cNvSpPr/>
          <p:nvPr/>
        </p:nvSpPr>
        <p:spPr>
          <a:xfrm>
            <a:off x="6175391" y="188640"/>
            <a:ext cx="2961067"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ANALISIS SITUACIONAL</a:t>
            </a:r>
          </a:p>
        </p:txBody>
      </p:sp>
    </p:spTree>
    <p:extLst>
      <p:ext uri="{BB962C8B-B14F-4D97-AF65-F5344CB8AC3E}">
        <p14:creationId xmlns:p14="http://schemas.microsoft.com/office/powerpoint/2010/main" val="3961147140"/>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31983737"/>
              </p:ext>
            </p:extLst>
          </p:nvPr>
        </p:nvGraphicFramePr>
        <p:xfrm>
          <a:off x="395536" y="908720"/>
          <a:ext cx="842493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3</a:t>
            </a:r>
          </a:p>
        </p:txBody>
      </p:sp>
      <p:sp>
        <p:nvSpPr>
          <p:cNvPr id="5" name="Rectangle 4"/>
          <p:cNvSpPr/>
          <p:nvPr/>
        </p:nvSpPr>
        <p:spPr>
          <a:xfrm>
            <a:off x="6175391" y="188640"/>
            <a:ext cx="2961067"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ANALISIS SITUACIONAL</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921868"/>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6" name="Rectangle 5"/>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030698" y="765159"/>
            <a:ext cx="4632770" cy="338554"/>
          </a:xfrm>
          <a:prstGeom prst="rect">
            <a:avLst/>
          </a:prstGeom>
          <a:noFill/>
        </p:spPr>
        <p:txBody>
          <a:bodyPr wrap="square" rtlCol="0">
            <a:spAutoFit/>
          </a:bodyPr>
          <a:lstStyle/>
          <a:p>
            <a:r>
              <a:rPr lang="es-ES" sz="1600" b="1" u="sng" dirty="0" smtClean="0">
                <a:latin typeface="+mj-lt"/>
              </a:rPr>
              <a:t>ANALISIS DE INFLUENCIA DECRETO 400</a:t>
            </a:r>
            <a:endParaRPr lang="es-EC" sz="1600" b="1" u="sng" dirty="0">
              <a:latin typeface="+mj-lt"/>
            </a:endParaRPr>
          </a:p>
        </p:txBody>
      </p:sp>
      <p:pic>
        <p:nvPicPr>
          <p:cNvPr id="8" name="Picture 7"/>
          <p:cNvPicPr>
            <a:picLocks noChangeAspect="1"/>
          </p:cNvPicPr>
          <p:nvPr/>
        </p:nvPicPr>
        <p:blipFill>
          <a:blip r:embed="rId2"/>
          <a:stretch>
            <a:fillRect/>
          </a:stretch>
        </p:blipFill>
        <p:spPr>
          <a:xfrm>
            <a:off x="1487402" y="1254493"/>
            <a:ext cx="6518920" cy="2753386"/>
          </a:xfrm>
          <a:prstGeom prst="rect">
            <a:avLst/>
          </a:prstGeom>
        </p:spPr>
      </p:pic>
      <p:sp>
        <p:nvSpPr>
          <p:cNvPr id="9" name="Rectangle 8"/>
          <p:cNvSpPr/>
          <p:nvPr/>
        </p:nvSpPr>
        <p:spPr>
          <a:xfrm>
            <a:off x="2951719" y="3895414"/>
            <a:ext cx="4790728" cy="276999"/>
          </a:xfrm>
          <a:prstGeom prst="rect">
            <a:avLst/>
          </a:prstGeom>
        </p:spPr>
        <p:txBody>
          <a:bodyPr wrap="square">
            <a:spAutoFit/>
          </a:bodyPr>
          <a:lstStyle/>
          <a:p>
            <a:r>
              <a:rPr lang="es-EC" sz="1200" dirty="0" smtClean="0">
                <a:latin typeface="+mj-lt"/>
                <a:ea typeface="Calibri" panose="020F0502020204030204" pitchFamily="34" charset="0"/>
              </a:rPr>
              <a:t>Fuente: (Superintendencia </a:t>
            </a:r>
            <a:r>
              <a:rPr lang="es-EC" sz="1200" dirty="0">
                <a:latin typeface="+mj-lt"/>
                <a:ea typeface="Calibri" panose="020F0502020204030204" pitchFamily="34" charset="0"/>
              </a:rPr>
              <a:t>de </a:t>
            </a:r>
            <a:r>
              <a:rPr lang="es-EC" sz="1200" dirty="0" smtClean="0">
                <a:latin typeface="+mj-lt"/>
                <a:ea typeface="Calibri" panose="020F0502020204030204" pitchFamily="34" charset="0"/>
              </a:rPr>
              <a:t>Compañías, </a:t>
            </a:r>
            <a:r>
              <a:rPr lang="es-EC" sz="1200" dirty="0">
                <a:latin typeface="+mj-lt"/>
                <a:ea typeface="Calibri" panose="020F0502020204030204" pitchFamily="34" charset="0"/>
              </a:rPr>
              <a:t>2018).</a:t>
            </a:r>
            <a:endParaRPr lang="es-EC" sz="1200" dirty="0">
              <a:latin typeface="+mj-lt"/>
            </a:endParaRPr>
          </a:p>
        </p:txBody>
      </p:sp>
      <p:sp>
        <p:nvSpPr>
          <p:cNvPr id="10" name="TextBox 9"/>
          <p:cNvSpPr txBox="1"/>
          <p:nvPr/>
        </p:nvSpPr>
        <p:spPr>
          <a:xfrm>
            <a:off x="1043608" y="4293096"/>
            <a:ext cx="7704856" cy="1292662"/>
          </a:xfrm>
          <a:prstGeom prst="rect">
            <a:avLst/>
          </a:prstGeom>
          <a:noFill/>
        </p:spPr>
        <p:txBody>
          <a:bodyPr wrap="square" rtlCol="0">
            <a:spAutoFit/>
          </a:bodyPr>
          <a:lstStyle/>
          <a:p>
            <a:pPr algn="just"/>
            <a:r>
              <a:rPr lang="es-EC" sz="1200" dirty="0">
                <a:latin typeface="+mj-lt"/>
              </a:rPr>
              <a:t>Inicialmente se tiene un crecimiento comparando el año 2012 con el año 2013, sin embargo, en el año de aplicación del decreto ejecutivo 400 en el año 2014, y ya con vigencia en el año 2015, se puede evidenciar un decremento en las ventas de las empresas farmacéuticas nacionales en un 2%, por lo que se concluye que si hubo incidencia en los ingresos de las empresas. Pero hay que destacar que la IF nacional tiende a un crecimiento del 4% en relación con las ventas.</a:t>
            </a:r>
          </a:p>
          <a:p>
            <a:endParaRPr lang="es-EC" dirty="0"/>
          </a:p>
        </p:txBody>
      </p:sp>
      <p:sp>
        <p:nvSpPr>
          <p:cNvPr id="11" name="Rectangle 10"/>
          <p:cNvSpPr/>
          <p:nvPr/>
        </p:nvSpPr>
        <p:spPr>
          <a:xfrm>
            <a:off x="5220072" y="1686499"/>
            <a:ext cx="79208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84056257"/>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angle 3"/>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43608" y="1538275"/>
            <a:ext cx="7077075" cy="2790825"/>
          </a:xfrm>
          <a:prstGeom prst="rect">
            <a:avLst/>
          </a:prstGeom>
        </p:spPr>
      </p:pic>
      <p:sp>
        <p:nvSpPr>
          <p:cNvPr id="7" name="TextBox 6"/>
          <p:cNvSpPr txBox="1"/>
          <p:nvPr/>
        </p:nvSpPr>
        <p:spPr>
          <a:xfrm>
            <a:off x="827584" y="4653136"/>
            <a:ext cx="8136904" cy="923330"/>
          </a:xfrm>
          <a:prstGeom prst="rect">
            <a:avLst/>
          </a:prstGeom>
          <a:noFill/>
        </p:spPr>
        <p:txBody>
          <a:bodyPr wrap="square" rtlCol="0">
            <a:spAutoFit/>
          </a:bodyPr>
          <a:lstStyle/>
          <a:p>
            <a:r>
              <a:rPr lang="es-EC" sz="1200" dirty="0">
                <a:latin typeface="+mj-lt"/>
              </a:rPr>
              <a:t>En cuanto al Indicador Rentabilidad sobre Activos promedio de la industria nacional, se evidencia un decremento en el año 2014 al 2015 de 56,28% lo que corresponde a que la fecha en que entró en vigor el decreto 400 afecto la rentabilidad de las principales empresas farmacéuticas </a:t>
            </a:r>
            <a:r>
              <a:rPr lang="es-EC" sz="1200" dirty="0" smtClean="0">
                <a:latin typeface="+mj-lt"/>
              </a:rPr>
              <a:t>nacionales.</a:t>
            </a:r>
            <a:endParaRPr lang="es-EC" sz="1200" dirty="0">
              <a:latin typeface="+mj-lt"/>
            </a:endParaRPr>
          </a:p>
          <a:p>
            <a:endParaRPr lang="es-EC" dirty="0"/>
          </a:p>
        </p:txBody>
      </p:sp>
      <p:sp>
        <p:nvSpPr>
          <p:cNvPr id="8" name="Rectangle 7"/>
          <p:cNvSpPr/>
          <p:nvPr/>
        </p:nvSpPr>
        <p:spPr>
          <a:xfrm>
            <a:off x="5220072" y="1889571"/>
            <a:ext cx="792088"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99687915"/>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9632" y="942314"/>
            <a:ext cx="6552728" cy="2542458"/>
          </a:xfrm>
          <a:prstGeom prst="rect">
            <a:avLst/>
          </a:prstGeom>
        </p:spPr>
      </p:pic>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5" name="Rectangle 4"/>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graphicFrame>
        <p:nvGraphicFramePr>
          <p:cNvPr id="6" name="Gráfico 54">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744247F6-10DF-42CE-B7C4-7180113C8232}"/>
              </a:ext>
            </a:extLst>
          </p:cNvPr>
          <p:cNvGraphicFramePr/>
          <p:nvPr>
            <p:extLst>
              <p:ext uri="{D42A27DB-BD31-4B8C-83A1-F6EECF244321}">
                <p14:modId xmlns:p14="http://schemas.microsoft.com/office/powerpoint/2010/main" val="3746606509"/>
              </p:ext>
            </p:extLst>
          </p:nvPr>
        </p:nvGraphicFramePr>
        <p:xfrm>
          <a:off x="242681" y="3429000"/>
          <a:ext cx="522922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084168" y="3717032"/>
            <a:ext cx="2736304" cy="1600438"/>
          </a:xfrm>
          <a:prstGeom prst="rect">
            <a:avLst/>
          </a:prstGeom>
          <a:noFill/>
        </p:spPr>
        <p:txBody>
          <a:bodyPr wrap="square" rtlCol="0">
            <a:spAutoFit/>
          </a:bodyPr>
          <a:lstStyle/>
          <a:p>
            <a:pPr algn="just"/>
            <a:r>
              <a:rPr lang="es-EC" sz="1400" dirty="0">
                <a:latin typeface="+mj-lt"/>
              </a:rPr>
              <a:t>Aquí la influencia del Decreto 400, fue de menor valor en este indicador, teniendo un decremento del 51,54%% en el Rendimiento sobre las ventas de las empresas farmacéuticas nacionales.</a:t>
            </a:r>
          </a:p>
        </p:txBody>
      </p:sp>
      <p:sp>
        <p:nvSpPr>
          <p:cNvPr id="8" name="Rectangle 7"/>
          <p:cNvSpPr/>
          <p:nvPr/>
        </p:nvSpPr>
        <p:spPr>
          <a:xfrm>
            <a:off x="5075862" y="1268760"/>
            <a:ext cx="792282"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angle 8"/>
          <p:cNvSpPr/>
          <p:nvPr/>
        </p:nvSpPr>
        <p:spPr>
          <a:xfrm>
            <a:off x="3419872" y="3484772"/>
            <a:ext cx="648072" cy="2608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18297739"/>
      </p:ext>
    </p:extLst>
  </p:cSld>
  <p:clrMapOvr>
    <a:masterClrMapping/>
  </p:clrMapOvr>
  <p:transition spd="slow"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angle 3"/>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19872" y="735726"/>
            <a:ext cx="4108217" cy="369332"/>
          </a:xfrm>
          <a:prstGeom prst="rect">
            <a:avLst/>
          </a:prstGeom>
          <a:noFill/>
        </p:spPr>
        <p:txBody>
          <a:bodyPr wrap="square" rtlCol="0">
            <a:spAutoFit/>
          </a:bodyPr>
          <a:lstStyle/>
          <a:p>
            <a:r>
              <a:rPr lang="es-EC" b="1" dirty="0"/>
              <a:t>Análisis de competitividad </a:t>
            </a:r>
          </a:p>
        </p:txBody>
      </p:sp>
      <p:graphicFrame>
        <p:nvGraphicFramePr>
          <p:cNvPr id="8" name="Diagram 7"/>
          <p:cNvGraphicFramePr/>
          <p:nvPr>
            <p:extLst>
              <p:ext uri="{D42A27DB-BD31-4B8C-83A1-F6EECF244321}">
                <p14:modId xmlns:p14="http://schemas.microsoft.com/office/powerpoint/2010/main" val="2203866078"/>
              </p:ext>
            </p:extLst>
          </p:nvPr>
        </p:nvGraphicFramePr>
        <p:xfrm>
          <a:off x="0" y="1105058"/>
          <a:ext cx="9036496" cy="4700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12998" y="4628019"/>
            <a:ext cx="2664296" cy="1546577"/>
          </a:xfrm>
          <a:prstGeom prst="rect">
            <a:avLst/>
          </a:prstGeom>
          <a:noFill/>
        </p:spPr>
        <p:txBody>
          <a:bodyPr wrap="square" rtlCol="0">
            <a:spAutoFit/>
          </a:bodyPr>
          <a:lstStyle/>
          <a:p>
            <a:pPr algn="just"/>
            <a:r>
              <a:rPr lang="es-EC" sz="1050" b="1" dirty="0">
                <a:latin typeface="+mj-lt"/>
              </a:rPr>
              <a:t>Ordinarios</a:t>
            </a:r>
            <a:endParaRPr lang="es-EC" sz="1050" dirty="0">
              <a:latin typeface="+mj-lt"/>
            </a:endParaRPr>
          </a:p>
          <a:p>
            <a:pPr algn="just"/>
            <a:r>
              <a:rPr lang="es-EC" sz="1050" dirty="0">
                <a:latin typeface="+mj-lt"/>
              </a:rPr>
              <a:t>La adquisición de una infraestructura apropiada para la creación de una planta de producción de calidad, situación que también es un problema al momento de obtención de permisos, patentes, licencias e incluso certificaciones; necesarias para el funcionamiento e ingreso al mercado ecuatoriano.</a:t>
            </a:r>
          </a:p>
        </p:txBody>
      </p:sp>
      <p:sp>
        <p:nvSpPr>
          <p:cNvPr id="10" name="Down Arrow 9"/>
          <p:cNvSpPr/>
          <p:nvPr/>
        </p:nvSpPr>
        <p:spPr>
          <a:xfrm>
            <a:off x="2314228" y="4179974"/>
            <a:ext cx="576064" cy="64807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1" name="Gráfico 28">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6909F145-E6E3-465C-AFD7-3CA1DB29FA95}"/>
              </a:ext>
            </a:extLst>
          </p:cNvPr>
          <p:cNvGraphicFramePr/>
          <p:nvPr>
            <p:extLst>
              <p:ext uri="{D42A27DB-BD31-4B8C-83A1-F6EECF244321}">
                <p14:modId xmlns:p14="http://schemas.microsoft.com/office/powerpoint/2010/main" val="703480324"/>
              </p:ext>
            </p:extLst>
          </p:nvPr>
        </p:nvGraphicFramePr>
        <p:xfrm>
          <a:off x="2636564" y="4507971"/>
          <a:ext cx="3150096" cy="1587624"/>
        </p:xfrm>
        <a:graphic>
          <a:graphicData uri="http://schemas.openxmlformats.org/drawingml/2006/chart">
            <c:chart xmlns:c="http://schemas.openxmlformats.org/drawingml/2006/chart" xmlns:r="http://schemas.openxmlformats.org/officeDocument/2006/relationships" r:id="rId7"/>
          </a:graphicData>
        </a:graphic>
      </p:graphicFrame>
      <p:sp>
        <p:nvSpPr>
          <p:cNvPr id="12" name="Down Arrow 11"/>
          <p:cNvSpPr/>
          <p:nvPr/>
        </p:nvSpPr>
        <p:spPr>
          <a:xfrm>
            <a:off x="5259994" y="4183935"/>
            <a:ext cx="495456" cy="64807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extBox 12"/>
          <p:cNvSpPr txBox="1"/>
          <p:nvPr/>
        </p:nvSpPr>
        <p:spPr>
          <a:xfrm>
            <a:off x="112998" y="1190595"/>
            <a:ext cx="1951651" cy="307777"/>
          </a:xfrm>
          <a:prstGeom prst="rect">
            <a:avLst/>
          </a:prstGeom>
          <a:noFill/>
        </p:spPr>
        <p:txBody>
          <a:bodyPr wrap="square" rtlCol="0">
            <a:spAutoFit/>
          </a:bodyPr>
          <a:lstStyle/>
          <a:p>
            <a:r>
              <a:rPr lang="es-EC" sz="1400" b="1" dirty="0">
                <a:latin typeface="+mj-lt"/>
              </a:rPr>
              <a:t>Competidores</a:t>
            </a:r>
          </a:p>
        </p:txBody>
      </p:sp>
      <p:graphicFrame>
        <p:nvGraphicFramePr>
          <p:cNvPr id="14" name="Gráfico 20">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7CB71999-E1E1-44C7-A039-739543F32865}"/>
              </a:ext>
            </a:extLst>
          </p:cNvPr>
          <p:cNvGraphicFramePr/>
          <p:nvPr>
            <p:extLst>
              <p:ext uri="{D42A27DB-BD31-4B8C-83A1-F6EECF244321}">
                <p14:modId xmlns:p14="http://schemas.microsoft.com/office/powerpoint/2010/main" val="3327414945"/>
              </p:ext>
            </p:extLst>
          </p:nvPr>
        </p:nvGraphicFramePr>
        <p:xfrm>
          <a:off x="1115654" y="632599"/>
          <a:ext cx="2530107" cy="173154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137356481"/>
      </p:ext>
    </p:extLst>
  </p:cSld>
  <p:clrMapOvr>
    <a:masterClrMapping/>
  </p:clrMapOvr>
  <p:transition spd="slow"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1640" y="1484784"/>
            <a:ext cx="6143625" cy="4371975"/>
          </a:xfrm>
          <a:prstGeom prst="rect">
            <a:avLst/>
          </a:prstGeom>
        </p:spPr>
      </p:pic>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5" name="Rectangle 4"/>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961362"/>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angle 3"/>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766505" y="657013"/>
            <a:ext cx="3024336" cy="369332"/>
          </a:xfrm>
          <a:prstGeom prst="rect">
            <a:avLst/>
          </a:prstGeom>
          <a:noFill/>
        </p:spPr>
        <p:txBody>
          <a:bodyPr wrap="square" rtlCol="0">
            <a:spAutoFit/>
          </a:bodyPr>
          <a:lstStyle/>
          <a:p>
            <a:r>
              <a:rPr lang="es-ES" b="1" dirty="0" smtClean="0">
                <a:latin typeface="+mj-lt"/>
              </a:rPr>
              <a:t>Entrevista</a:t>
            </a:r>
            <a:endParaRPr lang="es-EC" b="1" dirty="0">
              <a:latin typeface="+mj-lt"/>
            </a:endParaRPr>
          </a:p>
        </p:txBody>
      </p:sp>
      <p:pic>
        <p:nvPicPr>
          <p:cNvPr id="7" name="Picture 6"/>
          <p:cNvPicPr>
            <a:picLocks noChangeAspect="1"/>
          </p:cNvPicPr>
          <p:nvPr/>
        </p:nvPicPr>
        <p:blipFill>
          <a:blip r:embed="rId2"/>
          <a:stretch>
            <a:fillRect/>
          </a:stretch>
        </p:blipFill>
        <p:spPr>
          <a:xfrm>
            <a:off x="1907704" y="1026345"/>
            <a:ext cx="5904655" cy="4857084"/>
          </a:xfrm>
          <a:prstGeom prst="rect">
            <a:avLst/>
          </a:prstGeom>
        </p:spPr>
      </p:pic>
    </p:spTree>
    <p:extLst>
      <p:ext uri="{BB962C8B-B14F-4D97-AF65-F5344CB8AC3E}">
        <p14:creationId xmlns:p14="http://schemas.microsoft.com/office/powerpoint/2010/main" val="3799807501"/>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angle 3"/>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755103" y="148556"/>
            <a:ext cx="1743075" cy="1981200"/>
          </a:xfrm>
          <a:prstGeom prst="rect">
            <a:avLst/>
          </a:prstGeom>
          <a:ln>
            <a:noFill/>
          </a:ln>
          <a:effectLst>
            <a:softEdge rad="112500"/>
          </a:effectLst>
        </p:spPr>
      </p:pic>
      <p:pic>
        <p:nvPicPr>
          <p:cNvPr id="9" name="Picture 8"/>
          <p:cNvPicPr>
            <a:picLocks noChangeAspect="1"/>
          </p:cNvPicPr>
          <p:nvPr/>
        </p:nvPicPr>
        <p:blipFill>
          <a:blip r:embed="rId3"/>
          <a:stretch>
            <a:fillRect/>
          </a:stretch>
        </p:blipFill>
        <p:spPr>
          <a:xfrm>
            <a:off x="3635896" y="4050474"/>
            <a:ext cx="1743075" cy="1981200"/>
          </a:xfrm>
          <a:prstGeom prst="rect">
            <a:avLst/>
          </a:prstGeom>
          <a:ln>
            <a:noFill/>
          </a:ln>
          <a:effectLst>
            <a:softEdge rad="112500"/>
          </a:effectLst>
        </p:spPr>
      </p:pic>
      <p:pic>
        <p:nvPicPr>
          <p:cNvPr id="5" name="Picture 4"/>
          <p:cNvPicPr>
            <a:picLocks noChangeAspect="1"/>
          </p:cNvPicPr>
          <p:nvPr/>
        </p:nvPicPr>
        <p:blipFill>
          <a:blip r:embed="rId4"/>
          <a:stretch>
            <a:fillRect/>
          </a:stretch>
        </p:blipFill>
        <p:spPr>
          <a:xfrm>
            <a:off x="467544" y="1034714"/>
            <a:ext cx="8318194" cy="3888432"/>
          </a:xfrm>
          <a:prstGeom prst="rect">
            <a:avLst/>
          </a:prstGeom>
        </p:spPr>
      </p:pic>
      <p:pic>
        <p:nvPicPr>
          <p:cNvPr id="6" name="Picture 5"/>
          <p:cNvPicPr>
            <a:picLocks noChangeAspect="1"/>
          </p:cNvPicPr>
          <p:nvPr/>
        </p:nvPicPr>
        <p:blipFill>
          <a:blip r:embed="rId5"/>
          <a:stretch>
            <a:fillRect/>
          </a:stretch>
        </p:blipFill>
        <p:spPr>
          <a:xfrm>
            <a:off x="467544" y="4725144"/>
            <a:ext cx="1394470" cy="1306530"/>
          </a:xfrm>
          <a:prstGeom prst="rect">
            <a:avLst/>
          </a:prstGeom>
          <a:ln>
            <a:noFill/>
          </a:ln>
          <a:effectLst>
            <a:softEdge rad="112500"/>
          </a:effectLst>
        </p:spPr>
      </p:pic>
      <p:pic>
        <p:nvPicPr>
          <p:cNvPr id="7" name="Picture 6"/>
          <p:cNvPicPr>
            <a:picLocks noChangeAspect="1"/>
          </p:cNvPicPr>
          <p:nvPr/>
        </p:nvPicPr>
        <p:blipFill>
          <a:blip r:embed="rId6"/>
          <a:stretch>
            <a:fillRect/>
          </a:stretch>
        </p:blipFill>
        <p:spPr>
          <a:xfrm>
            <a:off x="7348480" y="4725144"/>
            <a:ext cx="1437258" cy="1084160"/>
          </a:xfrm>
          <a:prstGeom prst="rect">
            <a:avLst/>
          </a:prstGeom>
          <a:ln>
            <a:noFill/>
          </a:ln>
          <a:effectLst>
            <a:softEdge rad="112500"/>
          </a:effectLst>
        </p:spPr>
      </p:pic>
    </p:spTree>
    <p:extLst>
      <p:ext uri="{BB962C8B-B14F-4D97-AF65-F5344CB8AC3E}">
        <p14:creationId xmlns:p14="http://schemas.microsoft.com/office/powerpoint/2010/main" val="596811830"/>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3"/>
          <p:cNvPicPr/>
          <p:nvPr/>
        </p:nvPicPr>
        <p:blipFill rotWithShape="1">
          <a:blip r:embed="rId2">
            <a:extLst>
              <a:ext uri="{28A0092B-C50C-407E-A947-70E740481C1C}">
                <a14:useLocalDpi xmlns:a14="http://schemas.microsoft.com/office/drawing/2010/main" val="0"/>
              </a:ext>
            </a:extLst>
          </a:blip>
          <a:srcRect l="4050" r="3612"/>
          <a:stretch/>
        </p:blipFill>
        <p:spPr bwMode="auto">
          <a:xfrm>
            <a:off x="0" y="629399"/>
            <a:ext cx="9144000" cy="5319881"/>
          </a:xfrm>
          <a:prstGeom prst="rect">
            <a:avLst/>
          </a:prstGeom>
          <a:noFill/>
          <a:ln>
            <a:noFill/>
          </a:ln>
        </p:spPr>
      </p:pic>
      <p:sp>
        <p:nvSpPr>
          <p:cNvPr id="4" name="CuadroTexto 2"/>
          <p:cNvSpPr txBox="1"/>
          <p:nvPr/>
        </p:nvSpPr>
        <p:spPr>
          <a:xfrm>
            <a:off x="1403648" y="44624"/>
            <a:ext cx="7416824" cy="58477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3200" b="1" dirty="0" smtClean="0">
                <a:ln/>
                <a:latin typeface="+mj-lt"/>
              </a:rPr>
              <a:t>PLANTEAMIENTO DEL PROBLEMA</a:t>
            </a:r>
            <a:endParaRPr lang="es-EC" sz="3200" b="1" dirty="0">
              <a:ln/>
              <a:latin typeface="+mj-lt"/>
            </a:endParaRPr>
          </a:p>
        </p:txBody>
      </p:sp>
    </p:spTree>
    <p:extLst>
      <p:ext uri="{BB962C8B-B14F-4D97-AF65-F5344CB8AC3E}">
        <p14:creationId xmlns:p14="http://schemas.microsoft.com/office/powerpoint/2010/main" val="1412328325"/>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angle 3"/>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81623" y="1052736"/>
            <a:ext cx="7736160" cy="4376175"/>
          </a:xfrm>
          <a:prstGeom prst="rect">
            <a:avLst/>
          </a:prstGeom>
        </p:spPr>
      </p:pic>
    </p:spTree>
    <p:extLst>
      <p:ext uri="{BB962C8B-B14F-4D97-AF65-F5344CB8AC3E}">
        <p14:creationId xmlns:p14="http://schemas.microsoft.com/office/powerpoint/2010/main" val="2776005750"/>
      </p:ext>
    </p:extLst>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3528" y="1412776"/>
            <a:ext cx="8614112" cy="3511786"/>
          </a:xfrm>
          <a:prstGeom prst="rect">
            <a:avLst/>
          </a:prstGeom>
        </p:spPr>
      </p:pic>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5" name="Rectangle 4"/>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761757"/>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520" y="1484784"/>
            <a:ext cx="8552547" cy="2664296"/>
          </a:xfrm>
          <a:prstGeom prst="rect">
            <a:avLst/>
          </a:prstGeom>
        </p:spPr>
      </p:pic>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4</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5" name="Rectangle 4"/>
          <p:cNvSpPr/>
          <p:nvPr/>
        </p:nvSpPr>
        <p:spPr>
          <a:xfrm>
            <a:off x="6808009" y="175216"/>
            <a:ext cx="1710918"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RESULTADOS</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8687888"/>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ángulo 3"/>
          <p:cNvSpPr/>
          <p:nvPr/>
        </p:nvSpPr>
        <p:spPr>
          <a:xfrm>
            <a:off x="6110287" y="162706"/>
            <a:ext cx="2796599"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Proposición de Estrategias</a:t>
            </a:r>
            <a:endParaRPr lang="es-EC"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1535336236"/>
              </p:ext>
            </p:extLst>
          </p:nvPr>
        </p:nvGraphicFramePr>
        <p:xfrm>
          <a:off x="179512" y="712208"/>
          <a:ext cx="8640960" cy="509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733300" y="870989"/>
            <a:ext cx="4176463" cy="369332"/>
          </a:xfrm>
          <a:prstGeom prst="rect">
            <a:avLst/>
          </a:prstGeom>
        </p:spPr>
        <p:txBody>
          <a:bodyPr wrap="square">
            <a:spAutoFit/>
          </a:bodyPr>
          <a:lstStyle/>
          <a:p>
            <a:r>
              <a:rPr lang="es-EC" b="1" dirty="0">
                <a:latin typeface="+mj-lt"/>
                <a:ea typeface="Calibri" panose="020F0502020204030204" pitchFamily="34" charset="0"/>
              </a:rPr>
              <a:t>Estrategias de liquidez permanente</a:t>
            </a:r>
            <a:endParaRPr lang="es-EC" b="1" dirty="0">
              <a:latin typeface="+mj-lt"/>
            </a:endParaRPr>
          </a:p>
        </p:txBody>
      </p:sp>
      <p:graphicFrame>
        <p:nvGraphicFramePr>
          <p:cNvPr id="8" name="Gráfico 27"/>
          <p:cNvGraphicFramePr/>
          <p:nvPr>
            <p:extLst>
              <p:ext uri="{D42A27DB-BD31-4B8C-83A1-F6EECF244321}">
                <p14:modId xmlns:p14="http://schemas.microsoft.com/office/powerpoint/2010/main" val="2874773735"/>
              </p:ext>
            </p:extLst>
          </p:nvPr>
        </p:nvGraphicFramePr>
        <p:xfrm>
          <a:off x="5763219" y="3284983"/>
          <a:ext cx="3143667" cy="1656185"/>
        </p:xfrm>
        <a:graphic>
          <a:graphicData uri="http://schemas.openxmlformats.org/drawingml/2006/chart">
            <c:chart xmlns:c="http://schemas.openxmlformats.org/drawingml/2006/chart" xmlns:r="http://schemas.openxmlformats.org/officeDocument/2006/relationships" r:id="rId7"/>
          </a:graphicData>
        </a:graphic>
      </p:graphicFrame>
      <p:sp>
        <p:nvSpPr>
          <p:cNvPr id="9" name="Down Arrow 8"/>
          <p:cNvSpPr/>
          <p:nvPr/>
        </p:nvSpPr>
        <p:spPr>
          <a:xfrm>
            <a:off x="8028384" y="2852936"/>
            <a:ext cx="648072" cy="72008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TextBox 9"/>
          <p:cNvSpPr txBox="1"/>
          <p:nvPr/>
        </p:nvSpPr>
        <p:spPr>
          <a:xfrm>
            <a:off x="6228184" y="5129316"/>
            <a:ext cx="2448272" cy="738664"/>
          </a:xfrm>
          <a:prstGeom prst="rect">
            <a:avLst/>
          </a:prstGeom>
          <a:noFill/>
        </p:spPr>
        <p:txBody>
          <a:bodyPr wrap="square" rtlCol="0">
            <a:spAutoFit/>
          </a:bodyPr>
          <a:lstStyle/>
          <a:p>
            <a:r>
              <a:rPr lang="es-EC" sz="1400" dirty="0">
                <a:latin typeface="+mj-lt"/>
              </a:rPr>
              <a:t>Esto indica que solo el 20% de los productos, generan el 80% de las ventas</a:t>
            </a:r>
          </a:p>
        </p:txBody>
      </p:sp>
      <p:sp>
        <p:nvSpPr>
          <p:cNvPr id="11" name="Down Arrow 10"/>
          <p:cNvSpPr/>
          <p:nvPr/>
        </p:nvSpPr>
        <p:spPr>
          <a:xfrm>
            <a:off x="8415800" y="4581128"/>
            <a:ext cx="648072" cy="72008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02180820"/>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9792" y="908720"/>
            <a:ext cx="4176463" cy="369332"/>
          </a:xfrm>
          <a:prstGeom prst="rect">
            <a:avLst/>
          </a:prstGeom>
        </p:spPr>
        <p:txBody>
          <a:bodyPr wrap="square">
            <a:spAutoFit/>
          </a:bodyPr>
          <a:lstStyle/>
          <a:p>
            <a:r>
              <a:rPr lang="es-EC" b="1" dirty="0">
                <a:latin typeface="+mj-lt"/>
                <a:ea typeface="Calibri" panose="020F0502020204030204" pitchFamily="34" charset="0"/>
              </a:rPr>
              <a:t>Estrategias de liquidez permanente</a:t>
            </a:r>
            <a:endParaRPr lang="es-EC" b="1" dirty="0">
              <a:latin typeface="+mj-lt"/>
            </a:endParaRPr>
          </a:p>
        </p:txBody>
      </p:sp>
      <p:sp>
        <p:nvSpPr>
          <p:cNvPr id="3"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4"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5" name="Rectángulo 3"/>
          <p:cNvSpPr/>
          <p:nvPr/>
        </p:nvSpPr>
        <p:spPr>
          <a:xfrm>
            <a:off x="6110287" y="162706"/>
            <a:ext cx="2796599"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Proposición de Estrategias</a:t>
            </a:r>
            <a:endParaRPr lang="es-EC"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173949500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Arrow 6"/>
          <p:cNvSpPr/>
          <p:nvPr/>
        </p:nvSpPr>
        <p:spPr>
          <a:xfrm>
            <a:off x="3851920" y="2852936"/>
            <a:ext cx="936104"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ight Arrow 7"/>
          <p:cNvSpPr/>
          <p:nvPr/>
        </p:nvSpPr>
        <p:spPr>
          <a:xfrm>
            <a:off x="3995936" y="4942088"/>
            <a:ext cx="936104"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95477421"/>
      </p:ext>
    </p:extLst>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ángulo 3"/>
          <p:cNvSpPr/>
          <p:nvPr/>
        </p:nvSpPr>
        <p:spPr>
          <a:xfrm>
            <a:off x="6110287" y="162706"/>
            <a:ext cx="2796599"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Proposición de Estrategias</a:t>
            </a:r>
            <a:endParaRPr lang="es-EC" b="1" dirty="0">
              <a:latin typeface="Times New Roman" panose="02020603050405020304" pitchFamily="18" charset="0"/>
              <a:cs typeface="Times New Roman" panose="02020603050405020304" pitchFamily="18" charset="0"/>
            </a:endParaRPr>
          </a:p>
        </p:txBody>
      </p:sp>
      <p:sp>
        <p:nvSpPr>
          <p:cNvPr id="5" name="Rectangle 4"/>
          <p:cNvSpPr/>
          <p:nvPr/>
        </p:nvSpPr>
        <p:spPr>
          <a:xfrm>
            <a:off x="2699792" y="908720"/>
            <a:ext cx="5328592" cy="369332"/>
          </a:xfrm>
          <a:prstGeom prst="rect">
            <a:avLst/>
          </a:prstGeom>
        </p:spPr>
        <p:txBody>
          <a:bodyPr wrap="square">
            <a:spAutoFit/>
          </a:bodyPr>
          <a:lstStyle/>
          <a:p>
            <a:r>
              <a:rPr lang="es-EC" b="1" dirty="0">
                <a:latin typeface="+mj-lt"/>
              </a:rPr>
              <a:t>Estrategias para la Disminución de costos</a:t>
            </a:r>
          </a:p>
        </p:txBody>
      </p:sp>
      <p:graphicFrame>
        <p:nvGraphicFramePr>
          <p:cNvPr id="6" name="Diagram 5"/>
          <p:cNvGraphicFramePr/>
          <p:nvPr>
            <p:extLst>
              <p:ext uri="{D42A27DB-BD31-4B8C-83A1-F6EECF244321}">
                <p14:modId xmlns:p14="http://schemas.microsoft.com/office/powerpoint/2010/main" val="270861415"/>
              </p:ext>
            </p:extLst>
          </p:nvPr>
        </p:nvGraphicFramePr>
        <p:xfrm>
          <a:off x="539552" y="1484784"/>
          <a:ext cx="836733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Gráfico 45"/>
          <p:cNvGraphicFramePr/>
          <p:nvPr>
            <p:extLst>
              <p:ext uri="{D42A27DB-BD31-4B8C-83A1-F6EECF244321}">
                <p14:modId xmlns:p14="http://schemas.microsoft.com/office/powerpoint/2010/main" val="3275147905"/>
              </p:ext>
            </p:extLst>
          </p:nvPr>
        </p:nvGraphicFramePr>
        <p:xfrm>
          <a:off x="4716017" y="3573016"/>
          <a:ext cx="4190870" cy="24400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Gráfico 43"/>
          <p:cNvGraphicFramePr/>
          <p:nvPr>
            <p:extLst>
              <p:ext uri="{D42A27DB-BD31-4B8C-83A1-F6EECF244321}">
                <p14:modId xmlns:p14="http://schemas.microsoft.com/office/powerpoint/2010/main" val="2625040421"/>
              </p:ext>
            </p:extLst>
          </p:nvPr>
        </p:nvGraphicFramePr>
        <p:xfrm>
          <a:off x="341785" y="3421428"/>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9" name="Down Arrow 8"/>
          <p:cNvSpPr/>
          <p:nvPr/>
        </p:nvSpPr>
        <p:spPr>
          <a:xfrm>
            <a:off x="3923928" y="3140968"/>
            <a:ext cx="576064" cy="63878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Down Arrow 9"/>
          <p:cNvSpPr/>
          <p:nvPr/>
        </p:nvSpPr>
        <p:spPr>
          <a:xfrm>
            <a:off x="8010129" y="3145536"/>
            <a:ext cx="576064" cy="63878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921885236"/>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ángulo 3"/>
          <p:cNvSpPr/>
          <p:nvPr/>
        </p:nvSpPr>
        <p:spPr>
          <a:xfrm>
            <a:off x="6172875" y="188640"/>
            <a:ext cx="2796599"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Proposición de Estrategias</a:t>
            </a:r>
            <a:endParaRPr lang="es-EC"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859003879"/>
              </p:ext>
            </p:extLst>
          </p:nvPr>
        </p:nvGraphicFramePr>
        <p:xfrm>
          <a:off x="-1404664" y="1294232"/>
          <a:ext cx="12241360" cy="167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699792" y="908720"/>
            <a:ext cx="5328592" cy="369332"/>
          </a:xfrm>
          <a:prstGeom prst="rect">
            <a:avLst/>
          </a:prstGeom>
        </p:spPr>
        <p:txBody>
          <a:bodyPr wrap="square">
            <a:spAutoFit/>
          </a:bodyPr>
          <a:lstStyle/>
          <a:p>
            <a:r>
              <a:rPr lang="es-EC" b="1" dirty="0"/>
              <a:t>Estrategias para el aumento de ingresos</a:t>
            </a:r>
            <a:endParaRPr lang="es-EC" b="1" dirty="0">
              <a:latin typeface="+mj-lt"/>
            </a:endParaRPr>
          </a:p>
        </p:txBody>
      </p:sp>
      <p:graphicFrame>
        <p:nvGraphicFramePr>
          <p:cNvPr id="7" name="Gráfico 46"/>
          <p:cNvGraphicFramePr/>
          <p:nvPr>
            <p:extLst>
              <p:ext uri="{D42A27DB-BD31-4B8C-83A1-F6EECF244321}">
                <p14:modId xmlns:p14="http://schemas.microsoft.com/office/powerpoint/2010/main" val="2577765121"/>
              </p:ext>
            </p:extLst>
          </p:nvPr>
        </p:nvGraphicFramePr>
        <p:xfrm>
          <a:off x="251520" y="3538119"/>
          <a:ext cx="3848100" cy="2190750"/>
        </p:xfrm>
        <a:graphic>
          <a:graphicData uri="http://schemas.openxmlformats.org/drawingml/2006/chart">
            <c:chart xmlns:c="http://schemas.openxmlformats.org/drawingml/2006/chart" xmlns:r="http://schemas.openxmlformats.org/officeDocument/2006/relationships" r:id="rId7"/>
          </a:graphicData>
        </a:graphic>
      </p:graphicFrame>
      <p:pic>
        <p:nvPicPr>
          <p:cNvPr id="8" name="Imagen 49"/>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788024" y="3284984"/>
            <a:ext cx="4181450" cy="2661840"/>
          </a:xfrm>
          <a:prstGeom prst="rect">
            <a:avLst/>
          </a:prstGeom>
        </p:spPr>
      </p:pic>
      <p:sp>
        <p:nvSpPr>
          <p:cNvPr id="9" name="Down Arrow 8"/>
          <p:cNvSpPr/>
          <p:nvPr/>
        </p:nvSpPr>
        <p:spPr>
          <a:xfrm>
            <a:off x="3131840" y="2614358"/>
            <a:ext cx="576064" cy="63878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Down Arrow 9"/>
          <p:cNvSpPr/>
          <p:nvPr/>
        </p:nvSpPr>
        <p:spPr>
          <a:xfrm>
            <a:off x="5520511" y="2614358"/>
            <a:ext cx="576064" cy="63878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764031728"/>
      </p:ext>
    </p:extLst>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F060479E-980B-4F90-A99C-62C1D96CBA2F}"/>
              </a:ext>
            </a:extLst>
          </p:cNvPr>
          <p:cNvSpPr>
            <a:spLocks noGrp="1"/>
          </p:cNvSpPr>
          <p:nvPr>
            <p:ph type="title"/>
          </p:nvPr>
        </p:nvSpPr>
        <p:spPr>
          <a:xfrm>
            <a:off x="791811" y="251164"/>
            <a:ext cx="7886700" cy="994172"/>
          </a:xfrm>
        </p:spPr>
        <p:txBody>
          <a:bodyPr/>
          <a:lstStyle/>
          <a:p>
            <a:r>
              <a:rPr lang="es-EC" sz="1800" b="1" dirty="0"/>
              <a:t>Financiamiento mediante Bolsa de Valores</a:t>
            </a:r>
          </a:p>
        </p:txBody>
      </p:sp>
      <p:pic>
        <p:nvPicPr>
          <p:cNvPr id="3" name="Picture 2"/>
          <p:cNvPicPr>
            <a:picLocks noChangeAspect="1"/>
          </p:cNvPicPr>
          <p:nvPr/>
        </p:nvPicPr>
        <p:blipFill>
          <a:blip r:embed="rId2"/>
          <a:stretch>
            <a:fillRect/>
          </a:stretch>
        </p:blipFill>
        <p:spPr>
          <a:xfrm>
            <a:off x="0" y="1593525"/>
            <a:ext cx="9144000" cy="3670949"/>
          </a:xfrm>
          <a:prstGeom prst="rect">
            <a:avLst/>
          </a:prstGeom>
        </p:spPr>
      </p:pic>
      <p:sp>
        <p:nvSpPr>
          <p:cNvPr id="18"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19"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20" name="Rectángulo 3"/>
          <p:cNvSpPr/>
          <p:nvPr/>
        </p:nvSpPr>
        <p:spPr>
          <a:xfrm>
            <a:off x="6172875" y="188640"/>
            <a:ext cx="2796599"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Proposición de Estrategias</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715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FC305F-11FB-44DD-8E5D-CD0BDA492C6D}"/>
              </a:ext>
            </a:extLst>
          </p:cNvPr>
          <p:cNvSpPr>
            <a:spLocks noGrp="1"/>
          </p:cNvSpPr>
          <p:nvPr>
            <p:ph type="title"/>
          </p:nvPr>
        </p:nvSpPr>
        <p:spPr/>
        <p:txBody>
          <a:bodyPr/>
          <a:lstStyle/>
          <a:p>
            <a:r>
              <a:rPr lang="es-EC" sz="1600" b="1" dirty="0"/>
              <a:t>Análisis de costos financieros Sistema Financiero vs Bolsa de Valores.</a:t>
            </a:r>
          </a:p>
        </p:txBody>
      </p:sp>
      <p:pic>
        <p:nvPicPr>
          <p:cNvPr id="8" name="Imagen 7">
            <a:extLst>
              <a:ext uri="{FF2B5EF4-FFF2-40B4-BE49-F238E27FC236}">
                <a16:creationId xmlns:a16="http://schemas.microsoft.com/office/drawing/2014/main" xmlns="" id="{F52D07E6-C2BE-49F7-87BF-B63CB9EFBD4D}"/>
              </a:ext>
            </a:extLst>
          </p:cNvPr>
          <p:cNvPicPr>
            <a:picLocks noChangeAspect="1"/>
          </p:cNvPicPr>
          <p:nvPr/>
        </p:nvPicPr>
        <p:blipFill rotWithShape="1">
          <a:blip r:embed="rId2"/>
          <a:srcRect b="3672"/>
          <a:stretch/>
        </p:blipFill>
        <p:spPr>
          <a:xfrm>
            <a:off x="245316" y="2232856"/>
            <a:ext cx="4340488" cy="817706"/>
          </a:xfrm>
          <a:prstGeom prst="rect">
            <a:avLst/>
          </a:prstGeom>
        </p:spPr>
      </p:pic>
      <p:sp>
        <p:nvSpPr>
          <p:cNvPr id="9" name="Rectángulo 8">
            <a:extLst>
              <a:ext uri="{FF2B5EF4-FFF2-40B4-BE49-F238E27FC236}">
                <a16:creationId xmlns:a16="http://schemas.microsoft.com/office/drawing/2014/main" xmlns="" id="{85CDFB63-13EA-44A7-82EB-4CD4D2E87907}"/>
              </a:ext>
            </a:extLst>
          </p:cNvPr>
          <p:cNvSpPr/>
          <p:nvPr/>
        </p:nvSpPr>
        <p:spPr>
          <a:xfrm>
            <a:off x="251520" y="1488444"/>
            <a:ext cx="5470472"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Costo Financiero Sistema Financiero vs Bolsa de Valores</a:t>
            </a:r>
            <a:endParaRPr lang="es-EC" dirty="0"/>
          </a:p>
        </p:txBody>
      </p:sp>
      <p:pic>
        <p:nvPicPr>
          <p:cNvPr id="10" name="Imagen 9">
            <a:extLst>
              <a:ext uri="{FF2B5EF4-FFF2-40B4-BE49-F238E27FC236}">
                <a16:creationId xmlns:a16="http://schemas.microsoft.com/office/drawing/2014/main" xmlns="" id="{3B75B5BA-0AB2-44E2-8223-7C03AB44C769}"/>
              </a:ext>
            </a:extLst>
          </p:cNvPr>
          <p:cNvPicPr/>
          <p:nvPr/>
        </p:nvPicPr>
        <p:blipFill>
          <a:blip r:embed="rId3"/>
          <a:stretch>
            <a:fillRect/>
          </a:stretch>
        </p:blipFill>
        <p:spPr>
          <a:xfrm>
            <a:off x="4902188" y="2766077"/>
            <a:ext cx="3918284" cy="2021857"/>
          </a:xfrm>
          <a:prstGeom prst="rect">
            <a:avLst/>
          </a:prstGeom>
        </p:spPr>
      </p:pic>
      <p:sp>
        <p:nvSpPr>
          <p:cNvPr id="11" name="Rectángulo 10">
            <a:extLst>
              <a:ext uri="{FF2B5EF4-FFF2-40B4-BE49-F238E27FC236}">
                <a16:creationId xmlns:a16="http://schemas.microsoft.com/office/drawing/2014/main" xmlns="" id="{6C6CE73E-1EF9-450B-9FCB-C80C2594C04D}"/>
              </a:ext>
            </a:extLst>
          </p:cNvPr>
          <p:cNvSpPr/>
          <p:nvPr/>
        </p:nvSpPr>
        <p:spPr>
          <a:xfrm>
            <a:off x="5268424" y="2201505"/>
            <a:ext cx="2746842" cy="369332"/>
          </a:xfrm>
          <a:prstGeom prst="rect">
            <a:avLst/>
          </a:prstGeom>
        </p:spPr>
        <p:txBody>
          <a:bodyPr wrap="none">
            <a:spAutoFit/>
          </a:bodyPr>
          <a:lstStyle/>
          <a:p>
            <a:pPr>
              <a:spcAft>
                <a:spcPts val="900"/>
              </a:spcAft>
            </a:pPr>
            <a:r>
              <a:rPr lang="es-EC" i="1" kern="1400" spc="-38" dirty="0">
                <a:latin typeface="Times New Roman" panose="02020603050405020304" pitchFamily="18" charset="0"/>
                <a:ea typeface="Times New Roman" panose="02020603050405020304" pitchFamily="18" charset="0"/>
                <a:cs typeface="Times New Roman" panose="02020603050405020304" pitchFamily="18" charset="0"/>
              </a:rPr>
              <a:t> Gastos de Emisión ADILISA</a:t>
            </a:r>
          </a:p>
        </p:txBody>
      </p:sp>
      <p:pic>
        <p:nvPicPr>
          <p:cNvPr id="12" name="Imagen 11">
            <a:extLst>
              <a:ext uri="{FF2B5EF4-FFF2-40B4-BE49-F238E27FC236}">
                <a16:creationId xmlns:a16="http://schemas.microsoft.com/office/drawing/2014/main" xmlns="" id="{68B60D2A-3CBB-492A-8328-A1D8C5CD2181}"/>
              </a:ext>
            </a:extLst>
          </p:cNvPr>
          <p:cNvPicPr/>
          <p:nvPr/>
        </p:nvPicPr>
        <p:blipFill>
          <a:blip r:embed="rId4"/>
          <a:stretch>
            <a:fillRect/>
          </a:stretch>
        </p:blipFill>
        <p:spPr>
          <a:xfrm>
            <a:off x="245316" y="3141156"/>
            <a:ext cx="3086954" cy="2808123"/>
          </a:xfrm>
          <a:prstGeom prst="rect">
            <a:avLst/>
          </a:prstGeom>
        </p:spPr>
      </p:pic>
      <p:sp>
        <p:nvSpPr>
          <p:cNvPr id="13" name="Rectángulo 12">
            <a:extLst>
              <a:ext uri="{FF2B5EF4-FFF2-40B4-BE49-F238E27FC236}">
                <a16:creationId xmlns:a16="http://schemas.microsoft.com/office/drawing/2014/main" xmlns="" id="{2E56E1C0-6DF3-420B-A029-DBF64DC799E1}"/>
              </a:ext>
            </a:extLst>
          </p:cNvPr>
          <p:cNvSpPr/>
          <p:nvPr/>
        </p:nvSpPr>
        <p:spPr>
          <a:xfrm>
            <a:off x="3902665" y="4787934"/>
            <a:ext cx="2968890" cy="369332"/>
          </a:xfrm>
          <a:prstGeom prst="rect">
            <a:avLst/>
          </a:prstGeom>
        </p:spPr>
        <p:txBody>
          <a:bodyPr wrap="none">
            <a:spAutoFit/>
          </a:bodyPr>
          <a:lstStyle/>
          <a:p>
            <a:pPr>
              <a:spcAft>
                <a:spcPts val="900"/>
              </a:spcAft>
            </a:pPr>
            <a:r>
              <a:rPr lang="es-EC" i="1" kern="1400" spc="-38" dirty="0">
                <a:latin typeface="Times New Roman" panose="02020603050405020304" pitchFamily="18" charset="0"/>
                <a:ea typeface="Times New Roman" panose="02020603050405020304" pitchFamily="18" charset="0"/>
                <a:cs typeface="Times New Roman" panose="02020603050405020304" pitchFamily="18" charset="0"/>
              </a:rPr>
              <a:t> Gastos de Emisión Ferro Torre</a:t>
            </a:r>
          </a:p>
        </p:txBody>
      </p:sp>
      <p:sp>
        <p:nvSpPr>
          <p:cNvPr id="14" name="Flecha: hacia abajo 13">
            <a:extLst>
              <a:ext uri="{FF2B5EF4-FFF2-40B4-BE49-F238E27FC236}">
                <a16:creationId xmlns:a16="http://schemas.microsoft.com/office/drawing/2014/main" xmlns="" id="{BD8D4104-3B18-4BBE-908A-567008D5EAAD}"/>
              </a:ext>
            </a:extLst>
          </p:cNvPr>
          <p:cNvSpPr/>
          <p:nvPr/>
        </p:nvSpPr>
        <p:spPr>
          <a:xfrm>
            <a:off x="6604782" y="2478505"/>
            <a:ext cx="253219" cy="1829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lecha: a la derecha 14">
            <a:extLst>
              <a:ext uri="{FF2B5EF4-FFF2-40B4-BE49-F238E27FC236}">
                <a16:creationId xmlns:a16="http://schemas.microsoft.com/office/drawing/2014/main" xmlns="" id="{14FA97C4-CFF3-448A-B18F-7FF7F5B07DCE}"/>
              </a:ext>
            </a:extLst>
          </p:cNvPr>
          <p:cNvSpPr/>
          <p:nvPr/>
        </p:nvSpPr>
        <p:spPr>
          <a:xfrm rot="10800000">
            <a:off x="3468381" y="4750790"/>
            <a:ext cx="434284" cy="392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Flecha: hacia abajo 16">
            <a:extLst>
              <a:ext uri="{FF2B5EF4-FFF2-40B4-BE49-F238E27FC236}">
                <a16:creationId xmlns:a16="http://schemas.microsoft.com/office/drawing/2014/main" xmlns="" id="{342FE718-0215-4196-AC7C-1F86C77ECA37}"/>
              </a:ext>
            </a:extLst>
          </p:cNvPr>
          <p:cNvSpPr/>
          <p:nvPr/>
        </p:nvSpPr>
        <p:spPr>
          <a:xfrm>
            <a:off x="2278492" y="1907575"/>
            <a:ext cx="253219" cy="2346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3"/>
          <p:cNvSpPr/>
          <p:nvPr/>
        </p:nvSpPr>
        <p:spPr>
          <a:xfrm>
            <a:off x="6172875" y="188640"/>
            <a:ext cx="2796599"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Proposición de Estrategias</a:t>
            </a:r>
            <a:endParaRPr lang="es-EC" b="1" dirty="0">
              <a:latin typeface="Times New Roman" panose="02020603050405020304" pitchFamily="18" charset="0"/>
              <a:cs typeface="Times New Roman" panose="02020603050405020304" pitchFamily="18" charset="0"/>
            </a:endParaRPr>
          </a:p>
        </p:txBody>
      </p:sp>
      <p:sp>
        <p:nvSpPr>
          <p:cNvPr id="18"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19"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59397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3AC425E-2D12-46CF-BCC0-9A2A21A5EEB8}"/>
              </a:ext>
            </a:extLst>
          </p:cNvPr>
          <p:cNvSpPr>
            <a:spLocks noGrp="1"/>
          </p:cNvSpPr>
          <p:nvPr>
            <p:ph type="title"/>
          </p:nvPr>
        </p:nvSpPr>
        <p:spPr>
          <a:xfrm>
            <a:off x="816104" y="726077"/>
            <a:ext cx="7787208" cy="580926"/>
          </a:xfrm>
        </p:spPr>
        <p:txBody>
          <a:bodyPr/>
          <a:lstStyle/>
          <a:p>
            <a:r>
              <a:rPr lang="es-EC" b="1" i="1" dirty="0"/>
              <a:t> </a:t>
            </a:r>
            <a:r>
              <a:rPr lang="es-EC" sz="2000" b="1" dirty="0"/>
              <a:t>Características de una Obligación</a:t>
            </a:r>
            <a:endParaRPr lang="es-EC" sz="2800" b="1" dirty="0"/>
          </a:p>
        </p:txBody>
      </p:sp>
      <p:pic>
        <p:nvPicPr>
          <p:cNvPr id="4" name="Imagen 3">
            <a:extLst>
              <a:ext uri="{FF2B5EF4-FFF2-40B4-BE49-F238E27FC236}">
                <a16:creationId xmlns:a16="http://schemas.microsoft.com/office/drawing/2014/main" xmlns="" id="{144F8643-6636-4F56-A34D-9E96954594B8}"/>
              </a:ext>
            </a:extLst>
          </p:cNvPr>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23528" y="1338380"/>
            <a:ext cx="8279784" cy="4178851"/>
          </a:xfrm>
          <a:prstGeom prst="rect">
            <a:avLst/>
          </a:prstGeom>
        </p:spPr>
      </p:pic>
      <p:sp>
        <p:nvSpPr>
          <p:cNvPr id="5" name="Rectángulo 4">
            <a:extLst>
              <a:ext uri="{FF2B5EF4-FFF2-40B4-BE49-F238E27FC236}">
                <a16:creationId xmlns:a16="http://schemas.microsoft.com/office/drawing/2014/main" xmlns="" id="{1B8F6C8C-5E3A-49F5-AAC4-0A47E54A6995}"/>
              </a:ext>
            </a:extLst>
          </p:cNvPr>
          <p:cNvSpPr/>
          <p:nvPr/>
        </p:nvSpPr>
        <p:spPr>
          <a:xfrm>
            <a:off x="3131840" y="5517232"/>
            <a:ext cx="3155736"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Oferta pública de NOVACERO </a:t>
            </a:r>
            <a:endParaRPr lang="es-EC" dirty="0"/>
          </a:p>
        </p:txBody>
      </p:sp>
      <p:sp>
        <p:nvSpPr>
          <p:cNvPr id="6"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7"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5</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8" name="Rectángulo 3"/>
          <p:cNvSpPr/>
          <p:nvPr/>
        </p:nvSpPr>
        <p:spPr>
          <a:xfrm>
            <a:off x="6172875" y="188640"/>
            <a:ext cx="2796599"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Proposición de Estrategias</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60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1 Título"/>
          <p:cNvSpPr txBox="1">
            <a:spLocks/>
          </p:cNvSpPr>
          <p:nvPr/>
        </p:nvSpPr>
        <p:spPr bwMode="auto">
          <a:xfrm>
            <a:off x="827584" y="2418083"/>
            <a:ext cx="6120928"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s-EC" altLang="es-ES" sz="1800" b="1" dirty="0">
                <a:cs typeface="Times New Roman" panose="02020603050405020304" pitchFamily="18" charset="0"/>
              </a:rPr>
              <a:t>OBJETIVOS ESPECÌFICOS </a:t>
            </a:r>
          </a:p>
        </p:txBody>
      </p:sp>
      <p:grpSp>
        <p:nvGrpSpPr>
          <p:cNvPr id="50" name="Group 88"/>
          <p:cNvGrpSpPr/>
          <p:nvPr/>
        </p:nvGrpSpPr>
        <p:grpSpPr>
          <a:xfrm>
            <a:off x="2640978" y="948407"/>
            <a:ext cx="5747447" cy="1292662"/>
            <a:chOff x="4125835" y="2380006"/>
            <a:chExt cx="2987073" cy="1723551"/>
          </a:xfrm>
        </p:grpSpPr>
        <p:sp>
          <p:nvSpPr>
            <p:cNvPr id="53" name="TextBox 91"/>
            <p:cNvSpPr txBox="1"/>
            <p:nvPr/>
          </p:nvSpPr>
          <p:spPr>
            <a:xfrm>
              <a:off x="4125835" y="2380006"/>
              <a:ext cx="1353480" cy="492443"/>
            </a:xfrm>
            <a:prstGeom prst="rect">
              <a:avLst/>
            </a:prstGeom>
            <a:noFill/>
          </p:spPr>
          <p:txBody>
            <a:bodyPr wrap="none" rtlCol="0">
              <a:spAutoFit/>
            </a:bodyPr>
            <a:lstStyle/>
            <a:p>
              <a:r>
                <a:rPr lang="en-US" b="1" cap="all" dirty="0">
                  <a:solidFill>
                    <a:schemeClr val="tx1">
                      <a:lumMod val="50000"/>
                    </a:schemeClr>
                  </a:solidFill>
                  <a:latin typeface="+mj-lt"/>
                  <a:cs typeface="Times New Roman" panose="02020603050405020304" pitchFamily="18" charset="0"/>
                </a:rPr>
                <a:t>Objetivo general </a:t>
              </a:r>
            </a:p>
          </p:txBody>
        </p:sp>
        <p:sp>
          <p:nvSpPr>
            <p:cNvPr id="54" name="TextBox 92"/>
            <p:cNvSpPr txBox="1"/>
            <p:nvPr/>
          </p:nvSpPr>
          <p:spPr>
            <a:xfrm>
              <a:off x="4136572" y="2872449"/>
              <a:ext cx="2976336" cy="1231108"/>
            </a:xfrm>
            <a:prstGeom prst="rect">
              <a:avLst/>
            </a:prstGeom>
            <a:noFill/>
          </p:spPr>
          <p:txBody>
            <a:bodyPr wrap="square" rtlCol="0">
              <a:spAutoFit/>
            </a:bodyPr>
            <a:lstStyle/>
            <a:p>
              <a:r>
                <a:rPr lang="es-EC" dirty="0">
                  <a:latin typeface="+mj-lt"/>
                </a:rPr>
                <a:t>Diseñar estrategias competitivas que permitan incrementar la rentabilidad y la participación de mercado de las empresas farmacéuticas nacionales </a:t>
              </a:r>
            </a:p>
          </p:txBody>
        </p:sp>
      </p:grpSp>
      <p:pic>
        <p:nvPicPr>
          <p:cNvPr id="2" name="Imagen 1">
            <a:extLst>
              <a:ext uri="{FF2B5EF4-FFF2-40B4-BE49-F238E27FC236}">
                <a16:creationId xmlns:a16="http://schemas.microsoft.com/office/drawing/2014/main" xmlns="" id="{B44CE3F8-E797-4536-9DB0-E4D96B706E12}"/>
              </a:ext>
            </a:extLst>
          </p:cNvPr>
          <p:cNvPicPr>
            <a:picLocks noChangeAspect="1"/>
          </p:cNvPicPr>
          <p:nvPr/>
        </p:nvPicPr>
        <p:blipFill>
          <a:blip r:embed="rId3"/>
          <a:stretch>
            <a:fillRect/>
          </a:stretch>
        </p:blipFill>
        <p:spPr>
          <a:xfrm>
            <a:off x="570364" y="851413"/>
            <a:ext cx="2130066" cy="1359784"/>
          </a:xfrm>
          <a:prstGeom prst="rect">
            <a:avLst/>
          </a:prstGeom>
          <a:ln>
            <a:noFill/>
          </a:ln>
          <a:effectLst>
            <a:softEdge rad="112500"/>
          </a:effectLst>
        </p:spPr>
      </p:pic>
      <p:pic>
        <p:nvPicPr>
          <p:cNvPr id="5" name="Imagen 4">
            <a:extLst>
              <a:ext uri="{FF2B5EF4-FFF2-40B4-BE49-F238E27FC236}">
                <a16:creationId xmlns:a16="http://schemas.microsoft.com/office/drawing/2014/main" xmlns="" id="{6442D8DC-C96F-4F59-A74E-962152A2A09E}"/>
              </a:ext>
            </a:extLst>
          </p:cNvPr>
          <p:cNvPicPr>
            <a:picLocks noChangeAspect="1"/>
          </p:cNvPicPr>
          <p:nvPr/>
        </p:nvPicPr>
        <p:blipFill>
          <a:blip r:embed="rId4"/>
          <a:stretch>
            <a:fillRect/>
          </a:stretch>
        </p:blipFill>
        <p:spPr>
          <a:xfrm>
            <a:off x="6084168" y="4293096"/>
            <a:ext cx="2724150" cy="1390650"/>
          </a:xfrm>
          <a:prstGeom prst="rect">
            <a:avLst/>
          </a:prstGeom>
          <a:ln>
            <a:noFill/>
          </a:ln>
          <a:effectLst>
            <a:softEdge rad="112500"/>
          </a:effectLst>
        </p:spPr>
      </p:pic>
      <p:sp>
        <p:nvSpPr>
          <p:cNvPr id="4" name="Marcador de contenido 3">
            <a:extLst>
              <a:ext uri="{FF2B5EF4-FFF2-40B4-BE49-F238E27FC236}">
                <a16:creationId xmlns:a16="http://schemas.microsoft.com/office/drawing/2014/main" xmlns="" id="{9F435FDE-7264-4BB7-BE9C-744D5ECE2C64}"/>
              </a:ext>
            </a:extLst>
          </p:cNvPr>
          <p:cNvSpPr>
            <a:spLocks noGrp="1"/>
          </p:cNvSpPr>
          <p:nvPr>
            <p:ph idx="1"/>
          </p:nvPr>
        </p:nvSpPr>
        <p:spPr>
          <a:xfrm>
            <a:off x="827584" y="3133471"/>
            <a:ext cx="7859216" cy="2992692"/>
          </a:xfrm>
        </p:spPr>
        <p:txBody>
          <a:bodyPr/>
          <a:lstStyle/>
          <a:p>
            <a:pPr lvl="0">
              <a:buFont typeface="Wingdings" panose="05000000000000000000" pitchFamily="2" charset="2"/>
              <a:buChar char="ü"/>
            </a:pPr>
            <a:r>
              <a:rPr lang="es-EC" sz="1600" dirty="0"/>
              <a:t>Definir un marco metodológico que permita obtener un análisis y conclusiones de la problemática planteada.</a:t>
            </a:r>
          </a:p>
          <a:p>
            <a:pPr lvl="0">
              <a:buFont typeface="Wingdings" panose="05000000000000000000" pitchFamily="2" charset="2"/>
              <a:buChar char="ü"/>
            </a:pPr>
            <a:r>
              <a:rPr lang="es-EC" sz="1600" dirty="0"/>
              <a:t>Realizar una caracterización de la industria farmacéutica a nivel nacional e internacional.</a:t>
            </a:r>
          </a:p>
          <a:p>
            <a:pPr lvl="0">
              <a:buFont typeface="Wingdings" panose="05000000000000000000" pitchFamily="2" charset="2"/>
              <a:buChar char="ü"/>
            </a:pPr>
            <a:r>
              <a:rPr lang="es-EC" sz="1600" dirty="0"/>
              <a:t>Realizar un análisis financiero y de competitividad de las empresas farmacéuticas nacionales</a:t>
            </a:r>
          </a:p>
          <a:p>
            <a:pPr lvl="0">
              <a:buFont typeface="Wingdings" panose="05000000000000000000" pitchFamily="2" charset="2"/>
              <a:buChar char="ü"/>
            </a:pPr>
            <a:r>
              <a:rPr lang="es-EC" sz="1600" dirty="0"/>
              <a:t>Proponer alternativas basadas en los estudios realizados.</a:t>
            </a:r>
          </a:p>
          <a:p>
            <a:pPr lvl="0">
              <a:buFont typeface="Wingdings" panose="05000000000000000000" pitchFamily="2" charset="2"/>
              <a:buChar char="ü"/>
            </a:pPr>
            <a:r>
              <a:rPr lang="es-EC" sz="1600" dirty="0"/>
              <a:t>Obtener conclusiones y recomendaciones</a:t>
            </a:r>
          </a:p>
          <a:p>
            <a:endParaRPr lang="es-EC" dirty="0"/>
          </a:p>
        </p:txBody>
      </p:sp>
    </p:spTree>
  </p:cSld>
  <p:clrMapOvr>
    <a:masterClrMapping/>
  </p:clrMapOvr>
  <p:transition spd="med" advClick="0">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6</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ángulo 3"/>
          <p:cNvSpPr/>
          <p:nvPr/>
        </p:nvSpPr>
        <p:spPr>
          <a:xfrm>
            <a:off x="6573974" y="212569"/>
            <a:ext cx="1479892"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Conclusiones</a:t>
            </a:r>
            <a:endParaRPr lang="es-EC"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797470849"/>
              </p:ext>
            </p:extLst>
          </p:nvPr>
        </p:nvGraphicFramePr>
        <p:xfrm>
          <a:off x="99198" y="755700"/>
          <a:ext cx="8948530" cy="5193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9719141"/>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3"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6</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4" name="Rectangle 3"/>
          <p:cNvSpPr/>
          <p:nvPr/>
        </p:nvSpPr>
        <p:spPr>
          <a:xfrm>
            <a:off x="7221489" y="175216"/>
            <a:ext cx="1941557" cy="369332"/>
          </a:xfrm>
          <a:prstGeom prst="rect">
            <a:avLst/>
          </a:prstGeom>
        </p:spPr>
        <p:txBody>
          <a:bodyPr wrap="none">
            <a:spAutoFit/>
          </a:bodyPr>
          <a:lstStyle/>
          <a:p>
            <a:pPr algn="ctr"/>
            <a:r>
              <a:rPr lang="es-ES" b="1" dirty="0" smtClean="0">
                <a:latin typeface="Times New Roman" panose="02020603050405020304" pitchFamily="18" charset="0"/>
                <a:cs typeface="Times New Roman" panose="02020603050405020304" pitchFamily="18" charset="0"/>
              </a:rPr>
              <a:t>Recomendaciones</a:t>
            </a:r>
            <a:endParaRPr lang="es-EC"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684500091"/>
              </p:ext>
            </p:extLst>
          </p:nvPr>
        </p:nvGraphicFramePr>
        <p:xfrm>
          <a:off x="83246" y="908720"/>
          <a:ext cx="888124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395986"/>
      </p:ext>
    </p:extLst>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GRACIAS">
            <a:extLst>
              <a:ext uri="{FF2B5EF4-FFF2-40B4-BE49-F238E27FC236}">
                <a16:creationId xmlns:a16="http://schemas.microsoft.com/office/drawing/2014/main" xmlns="" id="{3EA474F8-A24E-4AA8-A5E6-D01B994F5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19"/>
            <a:ext cx="8460432" cy="476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44207"/>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2525"/>
          <p:cNvSpPr/>
          <p:nvPr/>
        </p:nvSpPr>
        <p:spPr>
          <a:xfrm>
            <a:off x="5228940" y="2310632"/>
            <a:ext cx="458835" cy="4588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5" name="Shape 2545"/>
          <p:cNvSpPr/>
          <p:nvPr/>
        </p:nvSpPr>
        <p:spPr>
          <a:xfrm>
            <a:off x="2895195" y="4450370"/>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46" name="Shape 2587"/>
          <p:cNvSpPr/>
          <p:nvPr/>
        </p:nvSpPr>
        <p:spPr>
          <a:xfrm>
            <a:off x="870866" y="2359501"/>
            <a:ext cx="410176" cy="41017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2" name="Rectángulo 1"/>
          <p:cNvSpPr/>
          <p:nvPr/>
        </p:nvSpPr>
        <p:spPr>
          <a:xfrm>
            <a:off x="6860362" y="197743"/>
            <a:ext cx="2283638"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MARCO TEORICO </a:t>
            </a:r>
          </a:p>
        </p:txBody>
      </p:sp>
      <p:sp>
        <p:nvSpPr>
          <p:cNvPr id="47" name="Freeform 39"/>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48" name="Oval 40"/>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34" name="Shape 2545"/>
          <p:cNvSpPr/>
          <p:nvPr/>
        </p:nvSpPr>
        <p:spPr>
          <a:xfrm>
            <a:off x="7535550" y="4398303"/>
            <a:ext cx="425598" cy="42559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p>
            <a:pPr defTabSz="17139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dirty="0"/>
          </a:p>
        </p:txBody>
      </p:sp>
      <p:sp>
        <p:nvSpPr>
          <p:cNvPr id="9" name="CuadroTexto 8">
            <a:extLst>
              <a:ext uri="{FF2B5EF4-FFF2-40B4-BE49-F238E27FC236}">
                <a16:creationId xmlns:a16="http://schemas.microsoft.com/office/drawing/2014/main" xmlns="" id="{CC3230FF-A9E5-407A-AE4C-B3AD6256F313}"/>
              </a:ext>
            </a:extLst>
          </p:cNvPr>
          <p:cNvSpPr txBox="1"/>
          <p:nvPr/>
        </p:nvSpPr>
        <p:spPr>
          <a:xfrm>
            <a:off x="159847" y="906174"/>
            <a:ext cx="4752528" cy="369332"/>
          </a:xfrm>
          <a:prstGeom prst="rect">
            <a:avLst/>
          </a:prstGeom>
          <a:noFill/>
        </p:spPr>
        <p:txBody>
          <a:bodyPr wrap="square" rtlCol="0">
            <a:spAutoFit/>
          </a:bodyPr>
          <a:lstStyle/>
          <a:p>
            <a:r>
              <a:rPr lang="es-EC" b="1" u="sng" dirty="0">
                <a:latin typeface="+mn-lt"/>
              </a:rPr>
              <a:t>Teoría de las 5 Fuerzas de Michael Porter</a:t>
            </a:r>
          </a:p>
        </p:txBody>
      </p:sp>
      <p:pic>
        <p:nvPicPr>
          <p:cNvPr id="10" name="Imagen 9">
            <a:extLst>
              <a:ext uri="{FF2B5EF4-FFF2-40B4-BE49-F238E27FC236}">
                <a16:creationId xmlns:a16="http://schemas.microsoft.com/office/drawing/2014/main" xmlns="" id="{27E21227-01B5-463B-B1F6-D26C20A269FD}"/>
              </a:ext>
            </a:extLst>
          </p:cNvPr>
          <p:cNvPicPr>
            <a:picLocks noChangeAspect="1"/>
          </p:cNvPicPr>
          <p:nvPr/>
        </p:nvPicPr>
        <p:blipFill>
          <a:blip r:embed="rId2"/>
          <a:stretch>
            <a:fillRect/>
          </a:stretch>
        </p:blipFill>
        <p:spPr>
          <a:xfrm>
            <a:off x="5196351" y="1832656"/>
            <a:ext cx="3505121" cy="1978059"/>
          </a:xfrm>
          <a:prstGeom prst="rect">
            <a:avLst/>
          </a:prstGeom>
        </p:spPr>
      </p:pic>
      <p:sp>
        <p:nvSpPr>
          <p:cNvPr id="11" name="CuadroTexto 10">
            <a:extLst>
              <a:ext uri="{FF2B5EF4-FFF2-40B4-BE49-F238E27FC236}">
                <a16:creationId xmlns:a16="http://schemas.microsoft.com/office/drawing/2014/main" xmlns="" id="{1FA9C5E5-A92D-489C-9193-72CEB109BA8E}"/>
              </a:ext>
            </a:extLst>
          </p:cNvPr>
          <p:cNvSpPr txBox="1"/>
          <p:nvPr/>
        </p:nvSpPr>
        <p:spPr>
          <a:xfrm>
            <a:off x="4912375" y="906174"/>
            <a:ext cx="3895974" cy="646331"/>
          </a:xfrm>
          <a:prstGeom prst="rect">
            <a:avLst/>
          </a:prstGeom>
          <a:noFill/>
        </p:spPr>
        <p:txBody>
          <a:bodyPr wrap="square" rtlCol="0">
            <a:spAutoFit/>
          </a:bodyPr>
          <a:lstStyle/>
          <a:p>
            <a:pPr algn="ctr"/>
            <a:r>
              <a:rPr lang="es-EC" b="1" u="sng" dirty="0">
                <a:latin typeface="+mj-lt"/>
              </a:rPr>
              <a:t>Teoría Estrategias competitivas de Michael Porter</a:t>
            </a:r>
          </a:p>
        </p:txBody>
      </p:sp>
      <p:sp>
        <p:nvSpPr>
          <p:cNvPr id="13" name="CuadroTexto 12">
            <a:extLst>
              <a:ext uri="{FF2B5EF4-FFF2-40B4-BE49-F238E27FC236}">
                <a16:creationId xmlns:a16="http://schemas.microsoft.com/office/drawing/2014/main" xmlns="" id="{51717823-6B24-423B-B220-9EC87A732BDE}"/>
              </a:ext>
            </a:extLst>
          </p:cNvPr>
          <p:cNvSpPr txBox="1"/>
          <p:nvPr/>
        </p:nvSpPr>
        <p:spPr>
          <a:xfrm>
            <a:off x="4892771" y="3946738"/>
            <a:ext cx="4143726" cy="1754326"/>
          </a:xfrm>
          <a:prstGeom prst="rect">
            <a:avLst/>
          </a:prstGeom>
          <a:noFill/>
        </p:spPr>
        <p:txBody>
          <a:bodyPr wrap="square" rtlCol="0">
            <a:spAutoFit/>
          </a:bodyPr>
          <a:lstStyle/>
          <a:p>
            <a:r>
              <a:rPr lang="es-EC" b="1" dirty="0"/>
              <a:t>Liderazgo en Costos: </a:t>
            </a:r>
            <a:r>
              <a:rPr lang="es-EC" dirty="0"/>
              <a:t>Costo mas bajo entre competidores.</a:t>
            </a:r>
          </a:p>
          <a:p>
            <a:r>
              <a:rPr lang="es-EC" b="1" dirty="0"/>
              <a:t>Diferenciación: </a:t>
            </a:r>
            <a:r>
              <a:rPr lang="es-EC" dirty="0"/>
              <a:t>Única en el sector, exclusividad a los consumidores.</a:t>
            </a:r>
          </a:p>
          <a:p>
            <a:r>
              <a:rPr lang="es-EC" b="1" dirty="0"/>
              <a:t>Enfoque: </a:t>
            </a:r>
            <a:r>
              <a:rPr lang="es-EC" dirty="0"/>
              <a:t>Focalizada a un segmento especifico.</a:t>
            </a:r>
          </a:p>
        </p:txBody>
      </p:sp>
      <p:pic>
        <p:nvPicPr>
          <p:cNvPr id="49" name="Imagen 48">
            <a:extLst>
              <a:ext uri="{FF2B5EF4-FFF2-40B4-BE49-F238E27FC236}">
                <a16:creationId xmlns:a16="http://schemas.microsoft.com/office/drawing/2014/main" xmlns="" id="{BC36CA7B-2E7F-4302-8557-10372DAFB0D7}"/>
              </a:ext>
            </a:extLst>
          </p:cNvPr>
          <p:cNvPicPr/>
          <p:nvPr/>
        </p:nvPicPr>
        <p:blipFill rotWithShape="1">
          <a:blip r:embed="rId3"/>
          <a:srcRect l="14518" t="2825" r="11081" b="3707"/>
          <a:stretch/>
        </p:blipFill>
        <p:spPr bwMode="auto">
          <a:xfrm>
            <a:off x="249871" y="1312776"/>
            <a:ext cx="4392490" cy="4388288"/>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a:stretch>
            <a:fillRect/>
          </a:stretch>
        </p:blipFill>
        <p:spPr>
          <a:xfrm>
            <a:off x="179511" y="5013176"/>
            <a:ext cx="1583025" cy="1220066"/>
          </a:xfrm>
          <a:prstGeom prst="rect">
            <a:avLst/>
          </a:prstGeom>
          <a:ln>
            <a:noFill/>
          </a:ln>
          <a:effectLst>
            <a:softEdge rad="112500"/>
          </a:effectLst>
        </p:spPr>
      </p:pic>
    </p:spTree>
    <p:extLst>
      <p:ext uri="{BB962C8B-B14F-4D97-AF65-F5344CB8AC3E}">
        <p14:creationId xmlns:p14="http://schemas.microsoft.com/office/powerpoint/2010/main" val="3417560520"/>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xmlns="" id="{3FB5FC03-1E4E-4B08-B274-C85A591F37CF}"/>
              </a:ext>
            </a:extLst>
          </p:cNvPr>
          <p:cNvGraphicFramePr/>
          <p:nvPr>
            <p:extLst>
              <p:ext uri="{D42A27DB-BD31-4B8C-83A1-F6EECF244321}">
                <p14:modId xmlns:p14="http://schemas.microsoft.com/office/powerpoint/2010/main" val="978289809"/>
              </p:ext>
            </p:extLst>
          </p:nvPr>
        </p:nvGraphicFramePr>
        <p:xfrm>
          <a:off x="462271" y="620688"/>
          <a:ext cx="2643809" cy="5175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xmlns="" id="{641159C2-E8E0-482A-BEA7-E204E712642E}"/>
              </a:ext>
            </a:extLst>
          </p:cNvPr>
          <p:cNvPicPr/>
          <p:nvPr/>
        </p:nvPicPr>
        <p:blipFill rotWithShape="1">
          <a:blip r:embed="rId7"/>
          <a:srcRect r="3501" b="3398"/>
          <a:stretch/>
        </p:blipFill>
        <p:spPr bwMode="auto">
          <a:xfrm>
            <a:off x="3563888" y="1124744"/>
            <a:ext cx="2016224" cy="1728192"/>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xmlns="" id="{03169E79-C2AA-45F6-975E-6A3A6DFD16A0}"/>
              </a:ext>
            </a:extLst>
          </p:cNvPr>
          <p:cNvPicPr/>
          <p:nvPr/>
        </p:nvPicPr>
        <p:blipFill rotWithShape="1">
          <a:blip r:embed="rId8"/>
          <a:srcRect t="3723" r="3577" b="4808"/>
          <a:stretch/>
        </p:blipFill>
        <p:spPr bwMode="auto">
          <a:xfrm>
            <a:off x="6489036" y="1262450"/>
            <a:ext cx="2016224" cy="1590486"/>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xmlns="" id="{5739C19F-CF2A-41B0-BAF5-A922FD9E731C}"/>
              </a:ext>
            </a:extLst>
          </p:cNvPr>
          <p:cNvPicPr/>
          <p:nvPr/>
        </p:nvPicPr>
        <p:blipFill rotWithShape="1">
          <a:blip r:embed="rId9"/>
          <a:srcRect t="1959" r="2095" b="1494"/>
          <a:stretch/>
        </p:blipFill>
        <p:spPr bwMode="auto">
          <a:xfrm>
            <a:off x="3673626" y="4549190"/>
            <a:ext cx="2427784" cy="1590486"/>
          </a:xfrm>
          <a:prstGeom prst="rect">
            <a:avLst/>
          </a:prstGeom>
          <a:ln>
            <a:noFill/>
          </a:ln>
          <a:extLst>
            <a:ext uri="{53640926-AAD7-44D8-BBD7-CCE9431645EC}">
              <a14:shadowObscured xmlns:a14="http://schemas.microsoft.com/office/drawing/2010/main"/>
            </a:ext>
          </a:extLst>
        </p:spPr>
      </p:pic>
      <p:sp>
        <p:nvSpPr>
          <p:cNvPr id="11" name="CuadroTexto 10">
            <a:extLst>
              <a:ext uri="{FF2B5EF4-FFF2-40B4-BE49-F238E27FC236}">
                <a16:creationId xmlns:a16="http://schemas.microsoft.com/office/drawing/2014/main" xmlns="" id="{2E02A91F-60C3-48A4-B963-34BE79C9EC07}"/>
              </a:ext>
            </a:extLst>
          </p:cNvPr>
          <p:cNvSpPr txBox="1"/>
          <p:nvPr/>
        </p:nvSpPr>
        <p:spPr>
          <a:xfrm>
            <a:off x="3766559" y="620688"/>
            <a:ext cx="1872208" cy="369332"/>
          </a:xfrm>
          <a:prstGeom prst="rect">
            <a:avLst/>
          </a:prstGeom>
          <a:noFill/>
        </p:spPr>
        <p:txBody>
          <a:bodyPr wrap="square" rtlCol="0">
            <a:spAutoFit/>
          </a:bodyPr>
          <a:lstStyle/>
          <a:p>
            <a:r>
              <a:rPr lang="es-EC" b="1" u="sng" dirty="0"/>
              <a:t>Demanda</a:t>
            </a:r>
          </a:p>
        </p:txBody>
      </p:sp>
      <p:sp>
        <p:nvSpPr>
          <p:cNvPr id="12" name="CuadroTexto 11">
            <a:extLst>
              <a:ext uri="{FF2B5EF4-FFF2-40B4-BE49-F238E27FC236}">
                <a16:creationId xmlns:a16="http://schemas.microsoft.com/office/drawing/2014/main" xmlns="" id="{F4855846-FFDD-492E-89CA-7F87A98D8E77}"/>
              </a:ext>
            </a:extLst>
          </p:cNvPr>
          <p:cNvSpPr txBox="1"/>
          <p:nvPr/>
        </p:nvSpPr>
        <p:spPr>
          <a:xfrm>
            <a:off x="7020272" y="620688"/>
            <a:ext cx="1872208" cy="369332"/>
          </a:xfrm>
          <a:prstGeom prst="rect">
            <a:avLst/>
          </a:prstGeom>
          <a:noFill/>
        </p:spPr>
        <p:txBody>
          <a:bodyPr wrap="square" rtlCol="0">
            <a:spAutoFit/>
          </a:bodyPr>
          <a:lstStyle/>
          <a:p>
            <a:r>
              <a:rPr lang="es-EC" b="1" u="sng" dirty="0"/>
              <a:t>Oferta</a:t>
            </a:r>
          </a:p>
        </p:txBody>
      </p:sp>
      <p:sp>
        <p:nvSpPr>
          <p:cNvPr id="13" name="CuadroTexto 12">
            <a:extLst>
              <a:ext uri="{FF2B5EF4-FFF2-40B4-BE49-F238E27FC236}">
                <a16:creationId xmlns:a16="http://schemas.microsoft.com/office/drawing/2014/main" xmlns="" id="{351371EB-994C-4DBF-B431-384C42D68B0D}"/>
              </a:ext>
            </a:extLst>
          </p:cNvPr>
          <p:cNvSpPr txBox="1"/>
          <p:nvPr/>
        </p:nvSpPr>
        <p:spPr>
          <a:xfrm>
            <a:off x="3710882" y="3820399"/>
            <a:ext cx="3149480" cy="646331"/>
          </a:xfrm>
          <a:prstGeom prst="rect">
            <a:avLst/>
          </a:prstGeom>
          <a:noFill/>
        </p:spPr>
        <p:txBody>
          <a:bodyPr wrap="square" rtlCol="0">
            <a:spAutoFit/>
          </a:bodyPr>
          <a:lstStyle/>
          <a:p>
            <a:r>
              <a:rPr lang="es-EC" b="1" u="sng" dirty="0"/>
              <a:t>Punto de Equilibrio de mercado</a:t>
            </a:r>
          </a:p>
        </p:txBody>
      </p:sp>
      <p:sp>
        <p:nvSpPr>
          <p:cNvPr id="14" name="Freeform 39">
            <a:extLst>
              <a:ext uri="{FF2B5EF4-FFF2-40B4-BE49-F238E27FC236}">
                <a16:creationId xmlns:a16="http://schemas.microsoft.com/office/drawing/2014/main" xmlns=""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15" name="Oval 40">
            <a:extLst>
              <a:ext uri="{FF2B5EF4-FFF2-40B4-BE49-F238E27FC236}">
                <a16:creationId xmlns:a16="http://schemas.microsoft.com/office/drawing/2014/main" xmlns=""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16" name="Rectángulo 15">
            <a:extLst>
              <a:ext uri="{FF2B5EF4-FFF2-40B4-BE49-F238E27FC236}">
                <a16:creationId xmlns:a16="http://schemas.microsoft.com/office/drawing/2014/main" xmlns="" id="{6708A9CA-3488-48DE-B26A-3EA615CECF51}"/>
              </a:ext>
            </a:extLst>
          </p:cNvPr>
          <p:cNvSpPr/>
          <p:nvPr/>
        </p:nvSpPr>
        <p:spPr>
          <a:xfrm>
            <a:off x="6860362" y="115141"/>
            <a:ext cx="2283638"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MARCO TEORICO </a:t>
            </a:r>
          </a:p>
        </p:txBody>
      </p:sp>
      <p:sp>
        <p:nvSpPr>
          <p:cNvPr id="17" name="CuadroTexto 16">
            <a:extLst>
              <a:ext uri="{FF2B5EF4-FFF2-40B4-BE49-F238E27FC236}">
                <a16:creationId xmlns:a16="http://schemas.microsoft.com/office/drawing/2014/main" xmlns="" id="{6BDDE100-4B91-4CF7-A8F6-4F5D86E088B1}"/>
              </a:ext>
            </a:extLst>
          </p:cNvPr>
          <p:cNvSpPr txBox="1"/>
          <p:nvPr/>
        </p:nvSpPr>
        <p:spPr>
          <a:xfrm>
            <a:off x="3710202" y="2915942"/>
            <a:ext cx="2223523" cy="584775"/>
          </a:xfrm>
          <a:prstGeom prst="rect">
            <a:avLst/>
          </a:prstGeom>
          <a:noFill/>
        </p:spPr>
        <p:txBody>
          <a:bodyPr wrap="square" rtlCol="0">
            <a:spAutoFit/>
          </a:bodyPr>
          <a:lstStyle/>
          <a:p>
            <a:r>
              <a:rPr lang="es-EC" sz="1600" dirty="0"/>
              <a:t>A mayor Precio menor Cantidad Demanda</a:t>
            </a:r>
          </a:p>
        </p:txBody>
      </p:sp>
      <p:sp>
        <p:nvSpPr>
          <p:cNvPr id="18" name="CuadroTexto 17">
            <a:extLst>
              <a:ext uri="{FF2B5EF4-FFF2-40B4-BE49-F238E27FC236}">
                <a16:creationId xmlns:a16="http://schemas.microsoft.com/office/drawing/2014/main" xmlns="" id="{FE884AC5-1DDC-4637-8C39-A4E5EB0F3791}"/>
              </a:ext>
            </a:extLst>
          </p:cNvPr>
          <p:cNvSpPr txBox="1"/>
          <p:nvPr/>
        </p:nvSpPr>
        <p:spPr>
          <a:xfrm>
            <a:off x="6537847" y="2932348"/>
            <a:ext cx="2223523" cy="584775"/>
          </a:xfrm>
          <a:prstGeom prst="rect">
            <a:avLst/>
          </a:prstGeom>
          <a:noFill/>
        </p:spPr>
        <p:txBody>
          <a:bodyPr wrap="square" rtlCol="0">
            <a:spAutoFit/>
          </a:bodyPr>
          <a:lstStyle/>
          <a:p>
            <a:r>
              <a:rPr lang="es-EC" sz="1600" dirty="0"/>
              <a:t>A mayor Precio mayor Cantidad Ofertada</a:t>
            </a:r>
          </a:p>
        </p:txBody>
      </p:sp>
      <p:sp>
        <p:nvSpPr>
          <p:cNvPr id="19" name="CuadroTexto 18">
            <a:extLst>
              <a:ext uri="{FF2B5EF4-FFF2-40B4-BE49-F238E27FC236}">
                <a16:creationId xmlns:a16="http://schemas.microsoft.com/office/drawing/2014/main" xmlns="" id="{EAA802F8-22D3-47DC-AD72-874DD438332E}"/>
              </a:ext>
            </a:extLst>
          </p:cNvPr>
          <p:cNvSpPr txBox="1"/>
          <p:nvPr/>
        </p:nvSpPr>
        <p:spPr>
          <a:xfrm>
            <a:off x="6668956" y="4653136"/>
            <a:ext cx="2223523" cy="830997"/>
          </a:xfrm>
          <a:prstGeom prst="rect">
            <a:avLst/>
          </a:prstGeom>
          <a:noFill/>
        </p:spPr>
        <p:txBody>
          <a:bodyPr wrap="square" rtlCol="0">
            <a:spAutoFit/>
          </a:bodyPr>
          <a:lstStyle/>
          <a:p>
            <a:r>
              <a:rPr lang="es-ES" sz="1600" dirty="0" smtClean="0"/>
              <a:t>Toda la cantidad ofertada es igual a la cantidad demandada.</a:t>
            </a:r>
            <a:endParaRPr lang="es-EC" sz="1600" dirty="0"/>
          </a:p>
        </p:txBody>
      </p:sp>
      <p:pic>
        <p:nvPicPr>
          <p:cNvPr id="2" name="Picture 1"/>
          <p:cNvPicPr>
            <a:picLocks noChangeAspect="1"/>
          </p:cNvPicPr>
          <p:nvPr/>
        </p:nvPicPr>
        <p:blipFill>
          <a:blip r:embed="rId10"/>
          <a:stretch>
            <a:fillRect/>
          </a:stretch>
        </p:blipFill>
        <p:spPr>
          <a:xfrm>
            <a:off x="331396" y="4005064"/>
            <a:ext cx="2905557" cy="1445622"/>
          </a:xfrm>
          <a:prstGeom prst="rect">
            <a:avLst/>
          </a:prstGeom>
          <a:ln>
            <a:noFill/>
          </a:ln>
          <a:effectLst>
            <a:softEdge rad="112500"/>
          </a:effectLst>
        </p:spPr>
      </p:pic>
    </p:spTree>
    <p:extLst>
      <p:ext uri="{BB962C8B-B14F-4D97-AF65-F5344CB8AC3E}">
        <p14:creationId xmlns:p14="http://schemas.microsoft.com/office/powerpoint/2010/main" val="4226818383"/>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9">
            <a:extLst>
              <a:ext uri="{FF2B5EF4-FFF2-40B4-BE49-F238E27FC236}">
                <a16:creationId xmlns:a16="http://schemas.microsoft.com/office/drawing/2014/main" xmlns=""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5" name="Oval 40">
            <a:extLst>
              <a:ext uri="{FF2B5EF4-FFF2-40B4-BE49-F238E27FC236}">
                <a16:creationId xmlns:a16="http://schemas.microsoft.com/office/drawing/2014/main" xmlns=""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6" name="Rectángulo 15">
            <a:extLst>
              <a:ext uri="{FF2B5EF4-FFF2-40B4-BE49-F238E27FC236}">
                <a16:creationId xmlns:a16="http://schemas.microsoft.com/office/drawing/2014/main" xmlns="" id="{6708A9CA-3488-48DE-B26A-3EA615CECF51}"/>
              </a:ext>
            </a:extLst>
          </p:cNvPr>
          <p:cNvSpPr/>
          <p:nvPr/>
        </p:nvSpPr>
        <p:spPr>
          <a:xfrm>
            <a:off x="6860362" y="115141"/>
            <a:ext cx="2283638"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MARCO TEORICO </a:t>
            </a:r>
          </a:p>
        </p:txBody>
      </p:sp>
      <p:graphicFrame>
        <p:nvGraphicFramePr>
          <p:cNvPr id="7" name="Diagram 6"/>
          <p:cNvGraphicFramePr/>
          <p:nvPr>
            <p:extLst>
              <p:ext uri="{D42A27DB-BD31-4B8C-83A1-F6EECF244321}">
                <p14:modId xmlns:p14="http://schemas.microsoft.com/office/powerpoint/2010/main" val="309628332"/>
              </p:ext>
            </p:extLst>
          </p:nvPr>
        </p:nvGraphicFramePr>
        <p:xfrm>
          <a:off x="179511" y="866991"/>
          <a:ext cx="8856985" cy="5991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396552" y="918758"/>
            <a:ext cx="4116289" cy="646331"/>
          </a:xfrm>
          <a:prstGeom prst="rect">
            <a:avLst/>
          </a:prstGeom>
          <a:noFill/>
        </p:spPr>
        <p:txBody>
          <a:bodyPr wrap="square" rtlCol="0">
            <a:spAutoFit/>
          </a:bodyPr>
          <a:lstStyle/>
          <a:p>
            <a:pPr lvl="2"/>
            <a:r>
              <a:rPr lang="es-EC" b="1" dirty="0">
                <a:latin typeface="+mn-lt"/>
              </a:rPr>
              <a:t>Teoría de la </a:t>
            </a:r>
            <a:r>
              <a:rPr lang="es-EC" b="1" dirty="0" smtClean="0">
                <a:latin typeface="+mn-lt"/>
              </a:rPr>
              <a:t>competitividad sistémica:</a:t>
            </a:r>
            <a:endParaRPr lang="es-EC" b="1" dirty="0">
              <a:latin typeface="+mn-lt"/>
            </a:endParaRPr>
          </a:p>
        </p:txBody>
      </p:sp>
      <p:pic>
        <p:nvPicPr>
          <p:cNvPr id="10" name="Picture 9"/>
          <p:cNvPicPr>
            <a:picLocks noChangeAspect="1"/>
          </p:cNvPicPr>
          <p:nvPr/>
        </p:nvPicPr>
        <p:blipFill>
          <a:blip r:embed="rId7"/>
          <a:stretch>
            <a:fillRect/>
          </a:stretch>
        </p:blipFill>
        <p:spPr>
          <a:xfrm>
            <a:off x="6084168" y="3717032"/>
            <a:ext cx="2880320" cy="2128538"/>
          </a:xfrm>
          <a:prstGeom prst="rect">
            <a:avLst/>
          </a:prstGeom>
          <a:ln>
            <a:noFill/>
          </a:ln>
          <a:effectLst>
            <a:softEdge rad="112500"/>
          </a:effectLst>
        </p:spPr>
      </p:pic>
      <p:sp>
        <p:nvSpPr>
          <p:cNvPr id="9" name="TextBox 8"/>
          <p:cNvSpPr txBox="1"/>
          <p:nvPr/>
        </p:nvSpPr>
        <p:spPr>
          <a:xfrm>
            <a:off x="4124058" y="966329"/>
            <a:ext cx="4696414" cy="584775"/>
          </a:xfrm>
          <a:prstGeom prst="rect">
            <a:avLst/>
          </a:prstGeom>
          <a:noFill/>
        </p:spPr>
        <p:txBody>
          <a:bodyPr wrap="square" rtlCol="0">
            <a:spAutoFit/>
          </a:bodyPr>
          <a:lstStyle/>
          <a:p>
            <a:r>
              <a:rPr lang="es-ES" sz="1600" dirty="0" smtClean="0">
                <a:latin typeface="+mn-lt"/>
              </a:rPr>
              <a:t>La empresas no pueden ser competitivas por si mismas, necesita otros factores.</a:t>
            </a:r>
            <a:endParaRPr lang="es-EC" sz="1600" dirty="0">
              <a:latin typeface="+mn-lt"/>
            </a:endParaRPr>
          </a:p>
        </p:txBody>
      </p:sp>
    </p:spTree>
    <p:extLst>
      <p:ext uri="{BB962C8B-B14F-4D97-AF65-F5344CB8AC3E}">
        <p14:creationId xmlns:p14="http://schemas.microsoft.com/office/powerpoint/2010/main" val="1419184018"/>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76364510"/>
              </p:ext>
            </p:extLst>
          </p:nvPr>
        </p:nvGraphicFramePr>
        <p:xfrm>
          <a:off x="179510" y="895591"/>
          <a:ext cx="8712969" cy="4981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15">
            <a:extLst>
              <a:ext uri="{FF2B5EF4-FFF2-40B4-BE49-F238E27FC236}">
                <a16:creationId xmlns:a16="http://schemas.microsoft.com/office/drawing/2014/main" xmlns="" id="{6708A9CA-3488-48DE-B26A-3EA615CECF51}"/>
              </a:ext>
            </a:extLst>
          </p:cNvPr>
          <p:cNvSpPr/>
          <p:nvPr/>
        </p:nvSpPr>
        <p:spPr>
          <a:xfrm>
            <a:off x="6860362" y="115141"/>
            <a:ext cx="2283638" cy="369332"/>
          </a:xfrm>
          <a:prstGeom prst="rect">
            <a:avLst/>
          </a:prstGeom>
        </p:spPr>
        <p:txBody>
          <a:bodyPr wrap="none">
            <a:spAutoFit/>
          </a:bodyPr>
          <a:lstStyle/>
          <a:p>
            <a:pPr algn="ctr"/>
            <a:r>
              <a:rPr lang="es-EC" b="1" dirty="0">
                <a:latin typeface="Times New Roman" panose="02020603050405020304" pitchFamily="18" charset="0"/>
                <a:cs typeface="Times New Roman" panose="02020603050405020304" pitchFamily="18" charset="0"/>
              </a:rPr>
              <a:t>MARCO TEORICO </a:t>
            </a:r>
          </a:p>
        </p:txBody>
      </p:sp>
      <p:sp>
        <p:nvSpPr>
          <p:cNvPr id="6" name="Freeform 39">
            <a:extLst>
              <a:ext uri="{FF2B5EF4-FFF2-40B4-BE49-F238E27FC236}">
                <a16:creationId xmlns:a16="http://schemas.microsoft.com/office/drawing/2014/main" xmlns="" id="{07EEC6C3-FA46-4B27-8327-0418C23F87D5}"/>
              </a:ext>
            </a:extLst>
          </p:cNvPr>
          <p:cNvSpPr/>
          <p:nvPr/>
        </p:nvSpPr>
        <p:spPr>
          <a:xfrm flipH="1">
            <a:off x="179511" y="41582"/>
            <a:ext cx="2715683" cy="723122"/>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ea typeface="Open Sans" panose="020B0606030504020204" pitchFamily="34" charset="0"/>
                <a:cs typeface="Open Sans" panose="020B0606030504020204" pitchFamily="34" charset="0"/>
              </a:rPr>
              <a:t>CAPÍTULO</a:t>
            </a:r>
            <a:r>
              <a:rPr lang="en-US" b="1" dirty="0">
                <a:latin typeface="Calibri" panose="020F0502020204030204" pitchFamily="34" charset="0"/>
                <a:ea typeface="Open Sans" panose="020B0606030504020204" pitchFamily="34" charset="0"/>
                <a:cs typeface="Open Sans" panose="020B0606030504020204" pitchFamily="34" charset="0"/>
              </a:rPr>
              <a:t> </a:t>
            </a:r>
          </a:p>
        </p:txBody>
      </p:sp>
      <p:sp>
        <p:nvSpPr>
          <p:cNvPr id="7" name="Oval 40">
            <a:extLst>
              <a:ext uri="{FF2B5EF4-FFF2-40B4-BE49-F238E27FC236}">
                <a16:creationId xmlns:a16="http://schemas.microsoft.com/office/drawing/2014/main" xmlns=""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100" b="1" dirty="0">
                <a:solidFill>
                  <a:srgbClr val="107864"/>
                </a:solidFill>
                <a:latin typeface="Calibri" panose="020F0502020204030204" pitchFamily="34" charset="0"/>
                <a:ea typeface="Open Sans" panose="020B0606030504020204" pitchFamily="34" charset="0"/>
                <a:cs typeface="Open Sans" panose="020B0606030504020204" pitchFamily="34" charset="0"/>
              </a:rPr>
              <a:t>1</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8" name="TextBox 7"/>
          <p:cNvSpPr txBox="1"/>
          <p:nvPr/>
        </p:nvSpPr>
        <p:spPr>
          <a:xfrm>
            <a:off x="619592" y="2289548"/>
            <a:ext cx="2952328" cy="369332"/>
          </a:xfrm>
          <a:prstGeom prst="rect">
            <a:avLst/>
          </a:prstGeom>
          <a:noFill/>
        </p:spPr>
        <p:txBody>
          <a:bodyPr wrap="square" rtlCol="0">
            <a:spAutoFit/>
          </a:bodyPr>
          <a:lstStyle/>
          <a:p>
            <a:r>
              <a:rPr lang="es-ES" b="1" u="sng" dirty="0" smtClean="0"/>
              <a:t>Competencia Perfecta</a:t>
            </a:r>
            <a:endParaRPr lang="es-EC" b="1" u="sng" dirty="0"/>
          </a:p>
        </p:txBody>
      </p:sp>
      <p:sp>
        <p:nvSpPr>
          <p:cNvPr id="9" name="TextBox 8"/>
          <p:cNvSpPr txBox="1"/>
          <p:nvPr/>
        </p:nvSpPr>
        <p:spPr>
          <a:xfrm>
            <a:off x="6048163" y="2481686"/>
            <a:ext cx="2952328" cy="369332"/>
          </a:xfrm>
          <a:prstGeom prst="rect">
            <a:avLst/>
          </a:prstGeom>
          <a:noFill/>
        </p:spPr>
        <p:txBody>
          <a:bodyPr wrap="square" rtlCol="0">
            <a:spAutoFit/>
          </a:bodyPr>
          <a:lstStyle/>
          <a:p>
            <a:r>
              <a:rPr lang="es-ES" b="1" u="sng" dirty="0" smtClean="0"/>
              <a:t>Competencia Imperfecta</a:t>
            </a:r>
            <a:endParaRPr lang="es-EC" b="1" u="sng" dirty="0"/>
          </a:p>
        </p:txBody>
      </p:sp>
      <p:sp>
        <p:nvSpPr>
          <p:cNvPr id="10" name="TextBox 9"/>
          <p:cNvSpPr txBox="1"/>
          <p:nvPr/>
        </p:nvSpPr>
        <p:spPr>
          <a:xfrm>
            <a:off x="3455875" y="1670107"/>
            <a:ext cx="2592288" cy="369332"/>
          </a:xfrm>
          <a:prstGeom prst="rect">
            <a:avLst/>
          </a:prstGeom>
          <a:noFill/>
        </p:spPr>
        <p:txBody>
          <a:bodyPr wrap="square" rtlCol="0">
            <a:spAutoFit/>
          </a:bodyPr>
          <a:lstStyle/>
          <a:p>
            <a:r>
              <a:rPr lang="es-EC" b="1" u="sng" dirty="0">
                <a:latin typeface="+mj-lt"/>
              </a:rPr>
              <a:t>Teoría Económica</a:t>
            </a:r>
          </a:p>
        </p:txBody>
      </p:sp>
      <p:pic>
        <p:nvPicPr>
          <p:cNvPr id="13" name="Picture 12"/>
          <p:cNvPicPr>
            <a:picLocks noChangeAspect="1"/>
          </p:cNvPicPr>
          <p:nvPr/>
        </p:nvPicPr>
        <p:blipFill rotWithShape="1">
          <a:blip r:embed="rId7"/>
          <a:srcRect r="52982"/>
          <a:stretch/>
        </p:blipFill>
        <p:spPr>
          <a:xfrm>
            <a:off x="746854" y="4437112"/>
            <a:ext cx="1817644" cy="1824859"/>
          </a:xfrm>
          <a:prstGeom prst="rect">
            <a:avLst/>
          </a:prstGeom>
          <a:ln>
            <a:noFill/>
          </a:ln>
          <a:effectLst>
            <a:softEdge rad="112500"/>
          </a:effectLst>
        </p:spPr>
      </p:pic>
      <p:pic>
        <p:nvPicPr>
          <p:cNvPr id="11" name="Picture 10"/>
          <p:cNvPicPr>
            <a:picLocks noChangeAspect="1"/>
          </p:cNvPicPr>
          <p:nvPr/>
        </p:nvPicPr>
        <p:blipFill>
          <a:blip r:embed="rId8"/>
          <a:stretch>
            <a:fillRect/>
          </a:stretch>
        </p:blipFill>
        <p:spPr>
          <a:xfrm>
            <a:off x="6156176" y="4437112"/>
            <a:ext cx="2736303" cy="1129853"/>
          </a:xfrm>
          <a:prstGeom prst="rect">
            <a:avLst/>
          </a:prstGeom>
        </p:spPr>
      </p:pic>
      <p:pic>
        <p:nvPicPr>
          <p:cNvPr id="12" name="Picture 11"/>
          <p:cNvPicPr>
            <a:picLocks noChangeAspect="1"/>
          </p:cNvPicPr>
          <p:nvPr/>
        </p:nvPicPr>
        <p:blipFill>
          <a:blip r:embed="rId9"/>
          <a:stretch>
            <a:fillRect/>
          </a:stretch>
        </p:blipFill>
        <p:spPr>
          <a:xfrm>
            <a:off x="520254" y="1055151"/>
            <a:ext cx="2374940" cy="1074837"/>
          </a:xfrm>
          <a:prstGeom prst="rect">
            <a:avLst/>
          </a:prstGeom>
          <a:ln>
            <a:noFill/>
          </a:ln>
          <a:effectLst>
            <a:softEdge rad="112500"/>
          </a:effectLst>
        </p:spPr>
      </p:pic>
      <p:pic>
        <p:nvPicPr>
          <p:cNvPr id="15" name="Picture 14"/>
          <p:cNvPicPr>
            <a:picLocks noChangeAspect="1"/>
          </p:cNvPicPr>
          <p:nvPr/>
        </p:nvPicPr>
        <p:blipFill rotWithShape="1">
          <a:blip r:embed="rId10"/>
          <a:srcRect l="47491"/>
          <a:stretch/>
        </p:blipFill>
        <p:spPr>
          <a:xfrm>
            <a:off x="6660234" y="645482"/>
            <a:ext cx="1867509" cy="1679925"/>
          </a:xfrm>
          <a:prstGeom prst="rect">
            <a:avLst/>
          </a:prstGeom>
          <a:ln>
            <a:noFill/>
          </a:ln>
          <a:effectLst>
            <a:softEdge rad="112500"/>
          </a:effectLst>
        </p:spPr>
      </p:pic>
    </p:spTree>
    <p:extLst>
      <p:ext uri="{BB962C8B-B14F-4D97-AF65-F5344CB8AC3E}">
        <p14:creationId xmlns:p14="http://schemas.microsoft.com/office/powerpoint/2010/main" val="3475580283"/>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40">
            <a:extLst>
              <a:ext uri="{FF2B5EF4-FFF2-40B4-BE49-F238E27FC236}">
                <a16:creationId xmlns:a16="http://schemas.microsoft.com/office/drawing/2014/main" xmlns="" id="{5173CFD5-954F-41A4-85D3-AB205439F927}"/>
              </a:ext>
            </a:extLst>
          </p:cNvPr>
          <p:cNvSpPr/>
          <p:nvPr/>
        </p:nvSpPr>
        <p:spPr>
          <a:xfrm flipH="1">
            <a:off x="2339752" y="143869"/>
            <a:ext cx="449492" cy="47708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2</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sp>
        <p:nvSpPr>
          <p:cNvPr id="7" name="Rectángulo 15">
            <a:extLst>
              <a:ext uri="{FF2B5EF4-FFF2-40B4-BE49-F238E27FC236}">
                <a16:creationId xmlns:a16="http://schemas.microsoft.com/office/drawing/2014/main" xmlns="" id="{6708A9CA-3488-48DE-B26A-3EA615CECF51}"/>
              </a:ext>
            </a:extLst>
          </p:cNvPr>
          <p:cNvSpPr/>
          <p:nvPr/>
        </p:nvSpPr>
        <p:spPr>
          <a:xfrm>
            <a:off x="6978952" y="115141"/>
            <a:ext cx="2046459" cy="369332"/>
          </a:xfrm>
          <a:prstGeom prst="rect">
            <a:avLst/>
          </a:prstGeom>
        </p:spPr>
        <p:txBody>
          <a:bodyPr wrap="none">
            <a:spAutoFit/>
          </a:bodyPr>
          <a:lstStyle/>
          <a:p>
            <a:pPr algn="ctr"/>
            <a:r>
              <a:rPr lang="es-EC" b="1" dirty="0" smtClean="0">
                <a:latin typeface="Times New Roman" panose="02020603050405020304" pitchFamily="18" charset="0"/>
                <a:cs typeface="Times New Roman" panose="02020603050405020304" pitchFamily="18" charset="0"/>
              </a:rPr>
              <a:t>METODOLOGÌA </a:t>
            </a:r>
            <a:endParaRPr lang="es-EC" b="1" dirty="0">
              <a:latin typeface="Times New Roman" panose="02020603050405020304" pitchFamily="18" charset="0"/>
              <a:cs typeface="Times New Roman" panose="02020603050405020304" pitchFamily="18" charset="0"/>
            </a:endParaRPr>
          </a:p>
        </p:txBody>
      </p:sp>
      <p:sp>
        <p:nvSpPr>
          <p:cNvPr id="8" name="Freeform 39"/>
          <p:cNvSpPr/>
          <p:nvPr/>
        </p:nvSpPr>
        <p:spPr>
          <a:xfrm flipH="1">
            <a:off x="83246" y="51921"/>
            <a:ext cx="2808312" cy="690629"/>
          </a:xfrm>
          <a:custGeom>
            <a:avLst/>
            <a:gdLst>
              <a:gd name="connsiteX0" fmla="*/ 1107583 w 9195515"/>
              <a:gd name="connsiteY0" fmla="*/ 0 h 2215166"/>
              <a:gd name="connsiteX1" fmla="*/ 1890762 w 9195515"/>
              <a:gd name="connsiteY1" fmla="*/ 324404 h 2215166"/>
              <a:gd name="connsiteX2" fmla="*/ 1893527 w 9195515"/>
              <a:gd name="connsiteY2" fmla="*/ 327755 h 2215166"/>
              <a:gd name="connsiteX3" fmla="*/ 1910318 w 9195515"/>
              <a:gd name="connsiteY3" fmla="*/ 342637 h 2215166"/>
              <a:gd name="connsiteX4" fmla="*/ 2636331 w 9195515"/>
              <a:gd name="connsiteY4" fmla="*/ 969406 h 2215166"/>
              <a:gd name="connsiteX5" fmla="*/ 3387497 w 9195515"/>
              <a:gd name="connsiteY5" fmla="*/ 252262 h 2215166"/>
              <a:gd name="connsiteX6" fmla="*/ 3431297 w 9195515"/>
              <a:gd name="connsiteY6" fmla="*/ 219439 h 2215166"/>
              <a:gd name="connsiteX7" fmla="*/ 3503543 w 9195515"/>
              <a:gd name="connsiteY7" fmla="*/ 159831 h 2215166"/>
              <a:gd name="connsiteX8" fmla="*/ 4026793 w 9195515"/>
              <a:gd name="connsiteY8" fmla="*/ 0 h 2215166"/>
              <a:gd name="connsiteX9" fmla="*/ 8259652 w 9195515"/>
              <a:gd name="connsiteY9" fmla="*/ 0 h 2215166"/>
              <a:gd name="connsiteX10" fmla="*/ 9195515 w 9195515"/>
              <a:gd name="connsiteY10" fmla="*/ 935863 h 2215166"/>
              <a:gd name="connsiteX11" fmla="*/ 9195515 w 9195515"/>
              <a:gd name="connsiteY11" fmla="*/ 1279303 h 2215166"/>
              <a:gd name="connsiteX12" fmla="*/ 8259652 w 9195515"/>
              <a:gd name="connsiteY12" fmla="*/ 2215166 h 2215166"/>
              <a:gd name="connsiteX13" fmla="*/ 4026793 w 9195515"/>
              <a:gd name="connsiteY13" fmla="*/ 2215166 h 2215166"/>
              <a:gd name="connsiteX14" fmla="*/ 3503543 w 9195515"/>
              <a:gd name="connsiteY14" fmla="*/ 2055335 h 2215166"/>
              <a:gd name="connsiteX15" fmla="*/ 3461153 w 9195515"/>
              <a:gd name="connsiteY15" fmla="*/ 2020360 h 2215166"/>
              <a:gd name="connsiteX16" fmla="*/ 3387438 w 9195515"/>
              <a:gd name="connsiteY16" fmla="*/ 1972233 h 2215166"/>
              <a:gd name="connsiteX17" fmla="*/ 2662533 w 9195515"/>
              <a:gd name="connsiteY17" fmla="*/ 1275952 h 2215166"/>
              <a:gd name="connsiteX18" fmla="*/ 1944356 w 9195515"/>
              <a:gd name="connsiteY18" fmla="*/ 1835839 h 2215166"/>
              <a:gd name="connsiteX19" fmla="*/ 1906250 w 9195515"/>
              <a:gd name="connsiteY19" fmla="*/ 1871991 h 2215166"/>
              <a:gd name="connsiteX20" fmla="*/ 1890762 w 9195515"/>
              <a:gd name="connsiteY20" fmla="*/ 1890762 h 2215166"/>
              <a:gd name="connsiteX21" fmla="*/ 1107583 w 9195515"/>
              <a:gd name="connsiteY21" fmla="*/ 2215166 h 2215166"/>
              <a:gd name="connsiteX22" fmla="*/ 0 w 9195515"/>
              <a:gd name="connsiteY22" fmla="*/ 1107583 h 2215166"/>
              <a:gd name="connsiteX23" fmla="*/ 1107583 w 9195515"/>
              <a:gd name="connsiteY23" fmla="*/ 0 h 22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5515" h="2215166">
                <a:moveTo>
                  <a:pt x="1107583" y="0"/>
                </a:moveTo>
                <a:cubicBezTo>
                  <a:pt x="1413434" y="0"/>
                  <a:pt x="1690329" y="123971"/>
                  <a:pt x="1890762" y="324404"/>
                </a:cubicBezTo>
                <a:lnTo>
                  <a:pt x="1893527" y="327755"/>
                </a:lnTo>
                <a:lnTo>
                  <a:pt x="1910318" y="342637"/>
                </a:lnTo>
                <a:cubicBezTo>
                  <a:pt x="2138377" y="564106"/>
                  <a:pt x="2341280" y="975490"/>
                  <a:pt x="2636331" y="969406"/>
                </a:cubicBezTo>
                <a:cubicBezTo>
                  <a:pt x="2882207" y="964336"/>
                  <a:pt x="3086413" y="507771"/>
                  <a:pt x="3387497" y="252262"/>
                </a:cubicBezTo>
                <a:lnTo>
                  <a:pt x="3431297" y="219439"/>
                </a:lnTo>
                <a:lnTo>
                  <a:pt x="3503543" y="159831"/>
                </a:lnTo>
                <a:cubicBezTo>
                  <a:pt x="3652908" y="58922"/>
                  <a:pt x="3832970" y="0"/>
                  <a:pt x="4026793" y="0"/>
                </a:cubicBezTo>
                <a:lnTo>
                  <a:pt x="8259652" y="0"/>
                </a:lnTo>
                <a:cubicBezTo>
                  <a:pt x="8776515" y="0"/>
                  <a:pt x="9195515" y="419000"/>
                  <a:pt x="9195515" y="935863"/>
                </a:cubicBezTo>
                <a:lnTo>
                  <a:pt x="9195515" y="1279303"/>
                </a:lnTo>
                <a:cubicBezTo>
                  <a:pt x="9195515" y="1796166"/>
                  <a:pt x="8776515" y="2215166"/>
                  <a:pt x="8259652" y="2215166"/>
                </a:cubicBezTo>
                <a:lnTo>
                  <a:pt x="4026793" y="2215166"/>
                </a:lnTo>
                <a:cubicBezTo>
                  <a:pt x="3832970" y="2215166"/>
                  <a:pt x="3652908" y="2156244"/>
                  <a:pt x="3503543" y="2055335"/>
                </a:cubicBezTo>
                <a:lnTo>
                  <a:pt x="3461153" y="2020360"/>
                </a:lnTo>
                <a:lnTo>
                  <a:pt x="3387438" y="1972233"/>
                </a:lnTo>
                <a:cubicBezTo>
                  <a:pt x="3110503" y="1753314"/>
                  <a:pt x="2916085" y="1275952"/>
                  <a:pt x="2662533" y="1275952"/>
                </a:cubicBezTo>
                <a:cubicBezTo>
                  <a:pt x="2437153" y="1275952"/>
                  <a:pt x="2164147" y="1616555"/>
                  <a:pt x="1944356" y="1835839"/>
                </a:cubicBezTo>
                <a:lnTo>
                  <a:pt x="1906250" y="1871991"/>
                </a:lnTo>
                <a:lnTo>
                  <a:pt x="1890762" y="1890762"/>
                </a:lnTo>
                <a:cubicBezTo>
                  <a:pt x="1690329" y="2091196"/>
                  <a:pt x="1413434" y="2215166"/>
                  <a:pt x="1107583" y="2215166"/>
                </a:cubicBezTo>
                <a:cubicBezTo>
                  <a:pt x="495882" y="2215166"/>
                  <a:pt x="0" y="1719284"/>
                  <a:pt x="0" y="1107583"/>
                </a:cubicBezTo>
                <a:cubicBezTo>
                  <a:pt x="0" y="495882"/>
                  <a:pt x="495882" y="0"/>
                  <a:pt x="1107583" y="0"/>
                </a:cubicBezTo>
                <a:close/>
              </a:path>
            </a:pathLst>
          </a:custGeom>
          <a:solidFill>
            <a:srgbClr val="1D9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libri" panose="020F0502020204030204" pitchFamily="34" charset="0"/>
                <a:ea typeface="Open Sans" panose="020B0606030504020204" pitchFamily="34" charset="0"/>
                <a:cs typeface="Open Sans" panose="020B0606030504020204" pitchFamily="34" charset="0"/>
              </a:rPr>
              <a:t>CAPÍTULO </a:t>
            </a:r>
          </a:p>
        </p:txBody>
      </p:sp>
      <p:sp>
        <p:nvSpPr>
          <p:cNvPr id="9" name="Oval 40"/>
          <p:cNvSpPr/>
          <p:nvPr/>
        </p:nvSpPr>
        <p:spPr>
          <a:xfrm flipH="1">
            <a:off x="2275179" y="62751"/>
            <a:ext cx="582115" cy="59426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solidFill>
                  <a:srgbClr val="107864"/>
                </a:solidFill>
                <a:latin typeface="Calibri" panose="020F0502020204030204" pitchFamily="34" charset="0"/>
                <a:ea typeface="Open Sans" panose="020B0606030504020204" pitchFamily="34" charset="0"/>
                <a:cs typeface="Open Sans" panose="020B0606030504020204" pitchFamily="34" charset="0"/>
              </a:rPr>
              <a:t>2</a:t>
            </a:r>
            <a:endParaRPr lang="en-US" sz="2100" b="1" dirty="0">
              <a:solidFill>
                <a:srgbClr val="107864"/>
              </a:solidFill>
              <a:latin typeface="Calibri" panose="020F0502020204030204" pitchFamily="34" charset="0"/>
              <a:ea typeface="Open Sans" panose="020B0606030504020204" pitchFamily="34" charset="0"/>
              <a:cs typeface="Open Sans" panose="020B0606030504020204" pitchFamily="34" charset="0"/>
            </a:endParaRPr>
          </a:p>
        </p:txBody>
      </p:sp>
      <p:graphicFrame>
        <p:nvGraphicFramePr>
          <p:cNvPr id="15" name="Diagram 14"/>
          <p:cNvGraphicFramePr/>
          <p:nvPr>
            <p:extLst>
              <p:ext uri="{D42A27DB-BD31-4B8C-83A1-F6EECF244321}">
                <p14:modId xmlns:p14="http://schemas.microsoft.com/office/powerpoint/2010/main" val="2606336218"/>
              </p:ext>
            </p:extLst>
          </p:nvPr>
        </p:nvGraphicFramePr>
        <p:xfrm>
          <a:off x="234392" y="823668"/>
          <a:ext cx="84249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6156176" y="964761"/>
            <a:ext cx="2664296" cy="1200329"/>
          </a:xfrm>
          <a:prstGeom prst="rect">
            <a:avLst/>
          </a:prstGeom>
          <a:noFill/>
        </p:spPr>
        <p:txBody>
          <a:bodyPr wrap="square" rtlCol="0">
            <a:spAutoFit/>
          </a:bodyPr>
          <a:lstStyle/>
          <a:p>
            <a:r>
              <a:rPr lang="es-ES" b="1" dirty="0" smtClean="0">
                <a:latin typeface="+mj-lt"/>
              </a:rPr>
              <a:t>Cuantitativo: </a:t>
            </a:r>
            <a:r>
              <a:rPr lang="es-ES" dirty="0" smtClean="0">
                <a:latin typeface="+mj-lt"/>
              </a:rPr>
              <a:t>Análisis de datos</a:t>
            </a:r>
          </a:p>
          <a:p>
            <a:r>
              <a:rPr lang="es-ES" b="1" dirty="0" smtClean="0">
                <a:latin typeface="+mj-lt"/>
              </a:rPr>
              <a:t>Cualitativos: </a:t>
            </a:r>
            <a:r>
              <a:rPr lang="es-ES" dirty="0" smtClean="0">
                <a:latin typeface="+mj-lt"/>
              </a:rPr>
              <a:t>Entrevistas a expertos</a:t>
            </a:r>
            <a:endParaRPr lang="es-EC" dirty="0">
              <a:latin typeface="+mj-lt"/>
            </a:endParaRPr>
          </a:p>
        </p:txBody>
      </p:sp>
      <p:sp>
        <p:nvSpPr>
          <p:cNvPr id="17" name="TextBox 16"/>
          <p:cNvSpPr txBox="1"/>
          <p:nvPr/>
        </p:nvSpPr>
        <p:spPr>
          <a:xfrm>
            <a:off x="6156176" y="4132999"/>
            <a:ext cx="2761223" cy="2062103"/>
          </a:xfrm>
          <a:prstGeom prst="rect">
            <a:avLst/>
          </a:prstGeom>
          <a:noFill/>
        </p:spPr>
        <p:txBody>
          <a:bodyPr wrap="square" rtlCol="0">
            <a:spAutoFit/>
          </a:bodyPr>
          <a:lstStyle/>
          <a:p>
            <a:r>
              <a:rPr lang="es-EC" sz="1100" b="1" dirty="0">
                <a:latin typeface="+mj-lt"/>
              </a:rPr>
              <a:t>Presunción N°1</a:t>
            </a:r>
            <a:r>
              <a:rPr lang="es-EC" sz="1100" dirty="0">
                <a:latin typeface="+mj-lt"/>
              </a:rPr>
              <a:t>: Las políticas públicas de regulación y control inciden en el nivel de ventas de empresas productoras de fármacos de origen nacional en la industria ecuatoriana.</a:t>
            </a:r>
          </a:p>
          <a:p>
            <a:r>
              <a:rPr lang="es-EC" sz="1100" b="1" dirty="0">
                <a:latin typeface="+mj-lt"/>
              </a:rPr>
              <a:t>Presunción N°2</a:t>
            </a:r>
            <a:r>
              <a:rPr lang="es-EC" sz="1100" dirty="0">
                <a:latin typeface="+mj-lt"/>
              </a:rPr>
              <a:t>: Las políticas públicas de regulación y control inciden en la rentabilidad de las empresas productoras de fármacos de origen nacional en la industria ecuatoriana</a:t>
            </a:r>
          </a:p>
          <a:p>
            <a:endParaRPr lang="es-EC" dirty="0"/>
          </a:p>
        </p:txBody>
      </p:sp>
      <p:sp>
        <p:nvSpPr>
          <p:cNvPr id="18" name="TextBox 17"/>
          <p:cNvSpPr txBox="1"/>
          <p:nvPr/>
        </p:nvSpPr>
        <p:spPr>
          <a:xfrm>
            <a:off x="434061" y="4509120"/>
            <a:ext cx="2769787" cy="1446550"/>
          </a:xfrm>
          <a:prstGeom prst="rect">
            <a:avLst/>
          </a:prstGeom>
          <a:noFill/>
        </p:spPr>
        <p:txBody>
          <a:bodyPr wrap="square" rtlCol="0">
            <a:spAutoFit/>
          </a:bodyPr>
          <a:lstStyle/>
          <a:p>
            <a:pPr marL="171450" lvl="0" indent="-171450">
              <a:buFont typeface="Arial" panose="020B0604020202020204" pitchFamily="34" charset="0"/>
              <a:buChar char="•"/>
            </a:pPr>
            <a:r>
              <a:rPr lang="es-EC" sz="1400" dirty="0">
                <a:latin typeface="+mj-lt"/>
              </a:rPr>
              <a:t>Instituto Nacional de Estadísticas y Censos</a:t>
            </a:r>
          </a:p>
          <a:p>
            <a:pPr marL="171450" lvl="0" indent="-171450">
              <a:buFont typeface="Arial" panose="020B0604020202020204" pitchFamily="34" charset="0"/>
              <a:buChar char="•"/>
            </a:pPr>
            <a:r>
              <a:rPr lang="es-EC" sz="1400" dirty="0">
                <a:latin typeface="+mj-lt"/>
              </a:rPr>
              <a:t>Banco Central del Ecuador </a:t>
            </a:r>
          </a:p>
          <a:p>
            <a:pPr marL="171450" lvl="0" indent="-171450">
              <a:buFont typeface="Arial" panose="020B0604020202020204" pitchFamily="34" charset="0"/>
              <a:buChar char="•"/>
            </a:pPr>
            <a:r>
              <a:rPr lang="es-EC" sz="1400" dirty="0">
                <a:latin typeface="+mj-lt"/>
              </a:rPr>
              <a:t>Banco Mundial</a:t>
            </a:r>
          </a:p>
          <a:p>
            <a:pPr marL="171450" lvl="0" indent="-171450">
              <a:buFont typeface="Arial" panose="020B0604020202020204" pitchFamily="34" charset="0"/>
              <a:buChar char="•"/>
            </a:pPr>
            <a:r>
              <a:rPr lang="es-EC" sz="1400" dirty="0">
                <a:latin typeface="+mj-lt"/>
              </a:rPr>
              <a:t>IMS</a:t>
            </a:r>
          </a:p>
          <a:p>
            <a:endParaRPr lang="es-EC" dirty="0"/>
          </a:p>
        </p:txBody>
      </p:sp>
      <p:sp>
        <p:nvSpPr>
          <p:cNvPr id="19" name="TextBox 18"/>
          <p:cNvSpPr txBox="1"/>
          <p:nvPr/>
        </p:nvSpPr>
        <p:spPr>
          <a:xfrm>
            <a:off x="1007604" y="1546149"/>
            <a:ext cx="2664296" cy="369332"/>
          </a:xfrm>
          <a:prstGeom prst="rect">
            <a:avLst/>
          </a:prstGeom>
          <a:noFill/>
        </p:spPr>
        <p:txBody>
          <a:bodyPr wrap="square" rtlCol="0">
            <a:spAutoFit/>
          </a:bodyPr>
          <a:lstStyle/>
          <a:p>
            <a:r>
              <a:rPr lang="es-ES" dirty="0" smtClean="0">
                <a:latin typeface="+mj-lt"/>
              </a:rPr>
              <a:t>FODA</a:t>
            </a:r>
            <a:endParaRPr lang="es-EC" dirty="0">
              <a:latin typeface="+mj-lt"/>
            </a:endParaRPr>
          </a:p>
        </p:txBody>
      </p:sp>
    </p:spTree>
    <p:extLst>
      <p:ext uri="{BB962C8B-B14F-4D97-AF65-F5344CB8AC3E}">
        <p14:creationId xmlns:p14="http://schemas.microsoft.com/office/powerpoint/2010/main" val="818115427"/>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18807</TotalTime>
  <Words>2808</Words>
  <Application>Microsoft Office PowerPoint</Application>
  <PresentationFormat>On-screen Show (4:3)</PresentationFormat>
  <Paragraphs>386</Paragraphs>
  <Slides>42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1" baseType="lpstr">
      <vt:lpstr>Arial</vt:lpstr>
      <vt:lpstr>Arial Black</vt:lpstr>
      <vt:lpstr>Calibri</vt:lpstr>
      <vt:lpstr>Gill Sans</vt:lpstr>
      <vt:lpstr>Open Sans</vt:lpstr>
      <vt:lpstr>Times New Roman</vt:lpstr>
      <vt:lpstr>Wingdings</vt:lpstr>
      <vt:lpstr>Tema de Office</vt:lpstr>
      <vt:lpstr>CorelDRAW</vt:lpstr>
      <vt:lpstr>PowerPoint Presentation</vt:lpstr>
      <vt:lpstr>INTRODUCCIÓN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Financiamiento mediante Bolsa de Valores</vt:lpstr>
      <vt:lpstr>Análisis de costos financieros Sistema Financiero vs Bolsa de Valores.</vt:lpstr>
      <vt:lpstr> Características de una Obligación</vt:lpstr>
      <vt:lpstr>PowerPoint Presentation</vt:lpstr>
      <vt:lpstr>PowerPoint Presentation</vt:lpstr>
      <vt:lpstr>PowerPoint Presentation</vt:lpstr>
    </vt:vector>
  </TitlesOfParts>
  <Company>JONATHAN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Noemi rivera</dc:creator>
  <cp:lastModifiedBy>Nick Salazar (DHL EC)</cp:lastModifiedBy>
  <cp:revision>977</cp:revision>
  <dcterms:created xsi:type="dcterms:W3CDTF">2014-02-06T17:16:42Z</dcterms:created>
  <dcterms:modified xsi:type="dcterms:W3CDTF">2019-07-02T02:20:07Z</dcterms:modified>
</cp:coreProperties>
</file>