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4"/>
  </p:notesMasterIdLst>
  <p:handoutMasterIdLst>
    <p:handoutMasterId r:id="rId35"/>
  </p:handoutMasterIdLst>
  <p:sldIdLst>
    <p:sldId id="259" r:id="rId2"/>
    <p:sldId id="471" r:id="rId3"/>
    <p:sldId id="468" r:id="rId4"/>
    <p:sldId id="425" r:id="rId5"/>
    <p:sldId id="434" r:id="rId6"/>
    <p:sldId id="398" r:id="rId7"/>
    <p:sldId id="400" r:id="rId8"/>
    <p:sldId id="474" r:id="rId9"/>
    <p:sldId id="405" r:id="rId10"/>
    <p:sldId id="476" r:id="rId11"/>
    <p:sldId id="403" r:id="rId12"/>
    <p:sldId id="455" r:id="rId13"/>
    <p:sldId id="456" r:id="rId14"/>
    <p:sldId id="445" r:id="rId15"/>
    <p:sldId id="438" r:id="rId16"/>
    <p:sldId id="439" r:id="rId17"/>
    <p:sldId id="460" r:id="rId18"/>
    <p:sldId id="441" r:id="rId19"/>
    <p:sldId id="461" r:id="rId20"/>
    <p:sldId id="462" r:id="rId21"/>
    <p:sldId id="444" r:id="rId22"/>
    <p:sldId id="477" r:id="rId23"/>
    <p:sldId id="478" r:id="rId24"/>
    <p:sldId id="479" r:id="rId25"/>
    <p:sldId id="446" r:id="rId26"/>
    <p:sldId id="469" r:id="rId27"/>
    <p:sldId id="470" r:id="rId28"/>
    <p:sldId id="463" r:id="rId29"/>
    <p:sldId id="473" r:id="rId30"/>
    <p:sldId id="464" r:id="rId31"/>
    <p:sldId id="466" r:id="rId32"/>
    <p:sldId id="424" r:id="rId33"/>
  </p:sldIdLst>
  <p:sldSz cx="12190413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EEE8"/>
    <a:srgbClr val="00817E"/>
    <a:srgbClr val="006666"/>
    <a:srgbClr val="B7FFB7"/>
    <a:srgbClr val="001F3E"/>
    <a:srgbClr val="006600"/>
    <a:srgbClr val="660033"/>
    <a:srgbClr val="00336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9" autoAdjust="0"/>
    <p:restoredTop sz="94249" autoAdjust="0"/>
  </p:normalViewPr>
  <p:slideViewPr>
    <p:cSldViewPr>
      <p:cViewPr varScale="1">
        <p:scale>
          <a:sx n="81" d="100"/>
          <a:sy n="81" d="100"/>
        </p:scale>
        <p:origin x="28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chicaiza\Desktop\DECIMO%20SEMESTRE\tabulaci&#243;n-encuestas-acabad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chicaiza\Desktop\DECIMO%20SEMESTRE\tabulaci&#243;n-encuestas-acabado%20leonel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ole\Downloads\tabulaci&#243;n-encuestas-acabado%20(1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ole\Desktop\TESIS\EEFF\tabulaci&#243;n-encuestas-acabado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ole\Desktop\TESIS\EEFF\tabulaci&#243;n-encuestas-acabado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ole\Desktop\TESIS\EEFF\tabulaci&#243;n-encuestas-acabado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ole\Desktop\TESIS\EEFF\tabulaci&#243;n-encuestas-acabado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chicaiza\Desktop\DECIMO%20SEMESTRE\calculos%20EEFF%20final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chicaiza\Desktop\DECIMO%20SEMESTRE\calculos%20EEFF%20final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ole\Desktop\TESIS\EEFF\calculos%20EEFF%20vaido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chicaiza\Desktop\DECIMO%20SEMESTRE\calculos%20EEFF%20final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chicaiza\Desktop\DECIMO%20SEMESTRE\tabulaci&#243;n-encuestas-acabad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chicaiza\Desktop\DECIMO%20SEMESTRE\tabulaci&#243;n-encuestas-acabad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chicaiza\Desktop\DECIMO%20SEMESTRE\tabulaci&#243;n-encuestas-acabado%20leonel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chicaiza\Desktop\DECIMO%20SEMESTRE\tabulaci&#243;n-encuestas-acabad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chicaiza\Desktop\DECIMO%20SEMESTRE\tabulaci&#243;n-encuestas-acabado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chicaiza\Desktop\DECIMO%20SEMESTRE\tabulaci&#243;n-encuestas-acabad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chicaiza\Desktop\DECIMO%20SEMESTRE\tabulaci&#243;n-encuestas-acabado%20leonel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chicaiza\Desktop\DECIMO%20SEMESTRE\tabulaci&#243;n-encuestas-acabado%20leonel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80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/>
              <a:t>¿Se han creado nuevas líneas de productos en su empresa durante el año 2017 al 2018?</a:t>
            </a:r>
          </a:p>
        </c:rich>
      </c:tx>
      <c:layout>
        <c:manualLayout>
          <c:xMode val="edge"/>
          <c:yMode val="edge"/>
          <c:x val="0.10221065818557473"/>
          <c:y val="6.42619306479487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80" b="1" i="0" u="none" strike="noStrike" kern="1200" baseline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D08-4A88-BD3E-08A4F9213E0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D08-4A88-BD3E-08A4F9213E05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D08-4A88-BD3E-08A4F9213E05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Consolidado!$C$8:$C$10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Consolidado!$D$8:$D$10</c:f>
              <c:numCache>
                <c:formatCode>General</c:formatCode>
                <c:ptCount val="3"/>
                <c:pt idx="0">
                  <c:v>31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D08-4A88-BD3E-08A4F9213E0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809706094540837E-2"/>
          <c:y val="0.20974967564073857"/>
          <c:w val="0.88463254434458061"/>
          <c:h val="0.545104914539076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Consolidado!$D$152</c:f>
              <c:strCache>
                <c:ptCount val="1"/>
                <c:pt idx="0">
                  <c:v>Porcentaje  (SI)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Consolidado!$C$153:$C$156</c:f>
              <c:strCache>
                <c:ptCount val="4"/>
                <c:pt idx="0">
                  <c:v>Adquisición de maquinaria y equipo de punta</c:v>
                </c:pt>
                <c:pt idx="1">
                  <c:v>Adquisición de Hardware</c:v>
                </c:pt>
                <c:pt idx="2">
                  <c:v>Adquisición de Software</c:v>
                </c:pt>
                <c:pt idx="3">
                  <c:v>Otras</c:v>
                </c:pt>
              </c:strCache>
            </c:strRef>
          </c:cat>
          <c:val>
            <c:numRef>
              <c:f>Consolidado!$D$153:$D$156</c:f>
              <c:numCache>
                <c:formatCode>0%</c:formatCode>
                <c:ptCount val="4"/>
                <c:pt idx="0">
                  <c:v>0.77142857142857146</c:v>
                </c:pt>
                <c:pt idx="1">
                  <c:v>0.5714285714285714</c:v>
                </c:pt>
                <c:pt idx="2">
                  <c:v>0.91428571428571426</c:v>
                </c:pt>
                <c:pt idx="3">
                  <c:v>0.17142857142857143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46-4591-90DA-0AED30BD2AB5}"/>
            </c:ext>
          </c:extLst>
        </c:ser>
        <c:ser>
          <c:idx val="1"/>
          <c:order val="1"/>
          <c:tx>
            <c:strRef>
              <c:f>Consolidado!$E$152</c:f>
              <c:strCache>
                <c:ptCount val="1"/>
                <c:pt idx="0">
                  <c:v>Porcentaje  (NO)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Consolidado!$C$153:$C$156</c:f>
              <c:strCache>
                <c:ptCount val="4"/>
                <c:pt idx="0">
                  <c:v>Adquisición de maquinaria y equipo de punta</c:v>
                </c:pt>
                <c:pt idx="1">
                  <c:v>Adquisición de Hardware</c:v>
                </c:pt>
                <c:pt idx="2">
                  <c:v>Adquisición de Software</c:v>
                </c:pt>
                <c:pt idx="3">
                  <c:v>Otras</c:v>
                </c:pt>
              </c:strCache>
            </c:strRef>
          </c:cat>
          <c:val>
            <c:numRef>
              <c:f>Consolidado!$E$153:$E$156</c:f>
              <c:numCache>
                <c:formatCode>0%</c:formatCode>
                <c:ptCount val="4"/>
                <c:pt idx="0">
                  <c:v>0.22857142857142856</c:v>
                </c:pt>
                <c:pt idx="1">
                  <c:v>0.42857142857142855</c:v>
                </c:pt>
                <c:pt idx="2">
                  <c:v>8.5714285714285715E-2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646-4591-90DA-0AED30BD2AB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1903728"/>
        <c:axId val="161904288"/>
      </c:barChart>
      <c:catAx>
        <c:axId val="16190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1904288"/>
        <c:crosses val="autoZero"/>
        <c:auto val="1"/>
        <c:lblAlgn val="ctr"/>
        <c:lblOffset val="100"/>
        <c:noMultiLvlLbl val="0"/>
      </c:catAx>
      <c:valAx>
        <c:axId val="16190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190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s-EC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73369315885762E-2"/>
          <c:y val="0.1786740130726216"/>
          <c:w val="0.88989170956313501"/>
          <c:h val="0.7836744616522394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C6-4067-B06F-45250CC9DDB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4C6-4067-B06F-45250CC9DDB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4C6-4067-B06F-45250CC9DDBF}"/>
              </c:ext>
            </c:extLst>
          </c:dPt>
          <c:dLbls>
            <c:dLbl>
              <c:idx val="0"/>
              <c:spPr>
                <a:solidFill>
                  <a:schemeClr val="accent5"/>
                </a:solidFill>
                <a:ln w="25400" cap="flat" cmpd="sng" algn="ctr">
                  <a:solidFill>
                    <a:schemeClr val="accent5">
                      <a:shade val="50000"/>
                    </a:schemeClr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s-EC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>
                <a:solidFill>
                  <a:schemeClr val="accent5"/>
                </a:solidFill>
                <a:ln w="25400" cap="flat" cmpd="sng" algn="ctr">
                  <a:solidFill>
                    <a:schemeClr val="accent5">
                      <a:shade val="50000"/>
                    </a:schemeClr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s-EC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5554461942257168E-2"/>
                  <c:y val="0.2365766258384368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4C6-4067-B06F-45250CC9DDBF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accent5"/>
              </a:solidFill>
              <a:ln w="25400" cap="flat" cmpd="sng" algn="ctr">
                <a:solidFill>
                  <a:schemeClr val="accent5">
                    <a:shade val="50000"/>
                  </a:schemeClr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Consolidado!$C$196:$C$198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Consolidado!$D$196:$D$198</c:f>
              <c:numCache>
                <c:formatCode>General</c:formatCode>
                <c:ptCount val="3"/>
                <c:pt idx="0">
                  <c:v>35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4C6-4067-B06F-45250CC9DDB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800">
          <a:solidFill>
            <a:schemeClr val="bg2">
              <a:lumMod val="1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 sz="1400"/>
              <a:t>Segmentación de empresas industriales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1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000-4876-8EFD-51DD1042E9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000-4876-8EFD-51DD1042E9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000-4876-8EFD-51DD1042E9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000-4876-8EFD-51DD1042E9FD}"/>
              </c:ext>
            </c:extLst>
          </c:dPt>
          <c:dLbls>
            <c:spPr>
              <a:solidFill>
                <a:schemeClr val="accent5"/>
              </a:solidFill>
              <a:ln w="25400" cap="flat" cmpd="sng" algn="ctr">
                <a:solidFill>
                  <a:schemeClr val="accent5">
                    <a:shade val="50000"/>
                  </a:schemeClr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Consolidado!$C$199:$C$202</c:f>
              <c:strCache>
                <c:ptCount val="4"/>
                <c:pt idx="0">
                  <c:v>Alimentos y bebidas </c:v>
                </c:pt>
                <c:pt idx="1">
                  <c:v>metales</c:v>
                </c:pt>
                <c:pt idx="2">
                  <c:v>textil y cuero</c:v>
                </c:pt>
                <c:pt idx="3">
                  <c:v>productos químicos </c:v>
                </c:pt>
              </c:strCache>
            </c:strRef>
          </c:cat>
          <c:val>
            <c:numRef>
              <c:f>Consolidado!$D$199:$D$202</c:f>
              <c:numCache>
                <c:formatCode>General</c:formatCode>
                <c:ptCount val="4"/>
                <c:pt idx="0">
                  <c:v>25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000-4876-8EFD-51DD1042E9F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000">
          <a:solidFill>
            <a:schemeClr val="bg2">
              <a:lumMod val="1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Consolidado!$C$215</c:f>
              <c:strCache>
                <c:ptCount val="1"/>
                <c:pt idx="0">
                  <c:v>Bien nuevo</c:v>
                </c:pt>
              </c:strCache>
            </c:strRef>
          </c:tx>
          <c:spPr>
            <a:solidFill>
              <a:srgbClr val="CCEC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Consolidado!$D$214:$E$214</c:f>
              <c:strCache>
                <c:ptCount val="2"/>
                <c:pt idx="0">
                  <c:v>Porcentaje  (SI)</c:v>
                </c:pt>
                <c:pt idx="1">
                  <c:v>Porcentaje   (NO)</c:v>
                </c:pt>
              </c:strCache>
            </c:strRef>
          </c:cat>
          <c:val>
            <c:numRef>
              <c:f>Consolidado!$D$215:$E$215</c:f>
              <c:numCache>
                <c:formatCode>0%</c:formatCode>
                <c:ptCount val="2"/>
                <c:pt idx="0">
                  <c:v>0.42857142857142855</c:v>
                </c:pt>
                <c:pt idx="1">
                  <c:v>0.5714285714285714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A6-4A27-AECE-AFF176982FF9}"/>
            </c:ext>
          </c:extLst>
        </c:ser>
        <c:ser>
          <c:idx val="1"/>
          <c:order val="1"/>
          <c:tx>
            <c:strRef>
              <c:f>Consolidado!$C$216</c:f>
              <c:strCache>
                <c:ptCount val="1"/>
                <c:pt idx="0">
                  <c:v>Bien significativamente mejorado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Consolidado!$D$214:$E$214</c:f>
              <c:strCache>
                <c:ptCount val="2"/>
                <c:pt idx="0">
                  <c:v>Porcentaje  (SI)</c:v>
                </c:pt>
                <c:pt idx="1">
                  <c:v>Porcentaje   (NO)</c:v>
                </c:pt>
              </c:strCache>
            </c:strRef>
          </c:cat>
          <c:val>
            <c:numRef>
              <c:f>Consolidado!$D$216:$E$216</c:f>
              <c:numCache>
                <c:formatCode>0%</c:formatCode>
                <c:ptCount val="2"/>
                <c:pt idx="0">
                  <c:v>0.88571428571428568</c:v>
                </c:pt>
                <c:pt idx="1">
                  <c:v>0.11428571428571428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A6-4A27-AECE-AFF176982F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shape val="box"/>
        <c:axId val="162505664"/>
        <c:axId val="162506224"/>
        <c:axId val="0"/>
      </c:bar3DChart>
      <c:catAx>
        <c:axId val="16250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62506224"/>
        <c:crosses val="autoZero"/>
        <c:auto val="1"/>
        <c:lblAlgn val="ctr"/>
        <c:lblOffset val="100"/>
        <c:noMultiLvlLbl val="0"/>
      </c:catAx>
      <c:valAx>
        <c:axId val="16250622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6250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solidFill>
        <a:schemeClr val="accent2">
          <a:lumMod val="75000"/>
        </a:schemeClr>
      </a:solidFill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Segmentación de industrias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Consolidado!$D$219</c:f>
              <c:strCache>
                <c:ptCount val="1"/>
                <c:pt idx="0">
                  <c:v>Bien nuevo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Consolidado!$C$220:$C$223</c:f>
              <c:strCache>
                <c:ptCount val="4"/>
                <c:pt idx="0">
                  <c:v>Alimentos y bebidas </c:v>
                </c:pt>
                <c:pt idx="1">
                  <c:v>metales</c:v>
                </c:pt>
                <c:pt idx="2">
                  <c:v>textil y cuero</c:v>
                </c:pt>
                <c:pt idx="3">
                  <c:v>productos químicos </c:v>
                </c:pt>
              </c:strCache>
            </c:strRef>
          </c:cat>
          <c:val>
            <c:numRef>
              <c:f>Consolidado!$D$220:$D$223</c:f>
              <c:numCache>
                <c:formatCode>0%</c:formatCode>
                <c:ptCount val="4"/>
                <c:pt idx="0">
                  <c:v>0.8666666666666667</c:v>
                </c:pt>
                <c:pt idx="1">
                  <c:v>0</c:v>
                </c:pt>
                <c:pt idx="2">
                  <c:v>6.6666666666666666E-2</c:v>
                </c:pt>
                <c:pt idx="3">
                  <c:v>6.6666666666666666E-2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29-49F4-8BEC-AA120394608B}"/>
            </c:ext>
          </c:extLst>
        </c:ser>
        <c:ser>
          <c:idx val="1"/>
          <c:order val="1"/>
          <c:tx>
            <c:strRef>
              <c:f>Consolidado!$E$219</c:f>
              <c:strCache>
                <c:ptCount val="1"/>
                <c:pt idx="0">
                  <c:v>Bien significativamente mejorado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Consolidado!$C$220:$C$223</c:f>
              <c:strCache>
                <c:ptCount val="4"/>
                <c:pt idx="0">
                  <c:v>Alimentos y bebidas </c:v>
                </c:pt>
                <c:pt idx="1">
                  <c:v>metales</c:v>
                </c:pt>
                <c:pt idx="2">
                  <c:v>textil y cuero</c:v>
                </c:pt>
                <c:pt idx="3">
                  <c:v>productos químicos </c:v>
                </c:pt>
              </c:strCache>
            </c:strRef>
          </c:cat>
          <c:val>
            <c:numRef>
              <c:f>Consolidado!$E$220:$E$223</c:f>
              <c:numCache>
                <c:formatCode>0%</c:formatCode>
                <c:ptCount val="4"/>
                <c:pt idx="0">
                  <c:v>0.70967741935483875</c:v>
                </c:pt>
                <c:pt idx="1">
                  <c:v>6.4516129032258063E-2</c:v>
                </c:pt>
                <c:pt idx="2">
                  <c:v>0.12903225806451613</c:v>
                </c:pt>
                <c:pt idx="3">
                  <c:v>9.6774193548387094E-2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29-49F4-8BEC-AA12039460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2509024"/>
        <c:axId val="162509584"/>
      </c:barChart>
      <c:catAx>
        <c:axId val="16250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2509584"/>
        <c:crosses val="autoZero"/>
        <c:auto val="1"/>
        <c:lblAlgn val="ctr"/>
        <c:lblOffset val="100"/>
        <c:noMultiLvlLbl val="0"/>
      </c:catAx>
      <c:valAx>
        <c:axId val="16250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25090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Consolidado!$D$273</c:f>
              <c:strCache>
                <c:ptCount val="1"/>
                <c:pt idx="0">
                  <c:v>Proceso nuevos</c:v>
                </c:pt>
              </c:strCache>
            </c:strRef>
          </c:tx>
          <c:spPr>
            <a:solidFill>
              <a:srgbClr val="92D05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Consolidado!$C$274:$C$277</c:f>
              <c:strCache>
                <c:ptCount val="4"/>
                <c:pt idx="0">
                  <c:v>Diseño estético en el envase de un bien</c:v>
                </c:pt>
                <c:pt idx="1">
                  <c:v>Nuevos medios o técnicas para la promoción del producto</c:v>
                </c:pt>
                <c:pt idx="2">
                  <c:v>Métodos de establecimiento de precios para bienes</c:v>
                </c:pt>
                <c:pt idx="3">
                  <c:v>Otros</c:v>
                </c:pt>
              </c:strCache>
            </c:strRef>
          </c:cat>
          <c:val>
            <c:numRef>
              <c:f>Consolidado!$D$274:$D$277</c:f>
              <c:numCache>
                <c:formatCode>0%</c:formatCode>
                <c:ptCount val="4"/>
                <c:pt idx="0">
                  <c:v>0.73333333333333328</c:v>
                </c:pt>
                <c:pt idx="1">
                  <c:v>0.53333333333333333</c:v>
                </c:pt>
                <c:pt idx="2">
                  <c:v>0.33333333333333331</c:v>
                </c:pt>
                <c:pt idx="3">
                  <c:v>6.6666666666666666E-2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A2-47DB-AA47-FB3CA23AE426}"/>
            </c:ext>
          </c:extLst>
        </c:ser>
        <c:ser>
          <c:idx val="1"/>
          <c:order val="1"/>
          <c:tx>
            <c:strRef>
              <c:f>Consolidado!$E$273</c:f>
              <c:strCache>
                <c:ptCount val="1"/>
                <c:pt idx="0">
                  <c:v>Proceso significativamente mejorados</c:v>
                </c:pt>
              </c:strCache>
            </c:strRef>
          </c:tx>
          <c:spPr>
            <a:solidFill>
              <a:srgbClr val="FFFF0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Consolidado!$C$274:$C$277</c:f>
              <c:strCache>
                <c:ptCount val="4"/>
                <c:pt idx="0">
                  <c:v>Diseño estético en el envase de un bien</c:v>
                </c:pt>
                <c:pt idx="1">
                  <c:v>Nuevos medios o técnicas para la promoción del producto</c:v>
                </c:pt>
                <c:pt idx="2">
                  <c:v>Métodos de establecimiento de precios para bienes</c:v>
                </c:pt>
                <c:pt idx="3">
                  <c:v>Otros</c:v>
                </c:pt>
              </c:strCache>
            </c:strRef>
          </c:cat>
          <c:val>
            <c:numRef>
              <c:f>Consolidado!$E$274:$E$277</c:f>
              <c:numCache>
                <c:formatCode>0%</c:formatCode>
                <c:ptCount val="4"/>
                <c:pt idx="0">
                  <c:v>0.77419354838709675</c:v>
                </c:pt>
                <c:pt idx="1">
                  <c:v>0.67741935483870963</c:v>
                </c:pt>
                <c:pt idx="2">
                  <c:v>0.64516129032258063</c:v>
                </c:pt>
                <c:pt idx="3">
                  <c:v>6.4516129032258063E-2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A2-47DB-AA47-FB3CA23AE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512944"/>
        <c:axId val="162513504"/>
      </c:barChart>
      <c:catAx>
        <c:axId val="162512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2513504"/>
        <c:crosses val="autoZero"/>
        <c:auto val="1"/>
        <c:lblAlgn val="ctr"/>
        <c:lblOffset val="100"/>
        <c:noMultiLvlLbl val="0"/>
      </c:catAx>
      <c:valAx>
        <c:axId val="1625135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625129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/>
              <a:t>Variaciones Mano de Obra</a:t>
            </a:r>
          </a:p>
        </c:rich>
      </c:tx>
      <c:layout>
        <c:manualLayout>
          <c:xMode val="edge"/>
          <c:yMode val="edge"/>
          <c:x val="0.40504380860856048"/>
          <c:y val="2.585410801673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'MANO DE OBRA'!$E$47</c:f>
              <c:strCache>
                <c:ptCount val="1"/>
                <c:pt idx="0">
                  <c:v>N° de empleados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'MANO DE OBRA'!$D$48:$D$51</c:f>
              <c:strCache>
                <c:ptCount val="4"/>
                <c:pt idx="0">
                  <c:v>ALIMENTOS Y BEBIDAS</c:v>
                </c:pt>
                <c:pt idx="1">
                  <c:v>METALES</c:v>
                </c:pt>
                <c:pt idx="2">
                  <c:v>PRODUCTOS QUIMICOS</c:v>
                </c:pt>
                <c:pt idx="3">
                  <c:v>TEXTIL Y CUERO</c:v>
                </c:pt>
              </c:strCache>
            </c:strRef>
          </c:cat>
          <c:val>
            <c:numRef>
              <c:f>'MANO DE OBRA'!$E$48:$E$51</c:f>
              <c:numCache>
                <c:formatCode>General</c:formatCode>
                <c:ptCount val="4"/>
                <c:pt idx="0">
                  <c:v>20939</c:v>
                </c:pt>
                <c:pt idx="1">
                  <c:v>404</c:v>
                </c:pt>
                <c:pt idx="2">
                  <c:v>1604</c:v>
                </c:pt>
                <c:pt idx="3">
                  <c:v>910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64-40CF-870D-8CD0249AFC65}"/>
            </c:ext>
          </c:extLst>
        </c:ser>
        <c:ser>
          <c:idx val="1"/>
          <c:order val="1"/>
          <c:tx>
            <c:strRef>
              <c:f>'MANO DE OBRA'!$F$47</c:f>
              <c:strCache>
                <c:ptCount val="1"/>
                <c:pt idx="0">
                  <c:v>N° de empleados 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'MANO DE OBRA'!$D$48:$D$51</c:f>
              <c:strCache>
                <c:ptCount val="4"/>
                <c:pt idx="0">
                  <c:v>ALIMENTOS Y BEBIDAS</c:v>
                </c:pt>
                <c:pt idx="1">
                  <c:v>METALES</c:v>
                </c:pt>
                <c:pt idx="2">
                  <c:v>PRODUCTOS QUIMICOS</c:v>
                </c:pt>
                <c:pt idx="3">
                  <c:v>TEXTIL Y CUERO</c:v>
                </c:pt>
              </c:strCache>
            </c:strRef>
          </c:cat>
          <c:val>
            <c:numRef>
              <c:f>'MANO DE OBRA'!$F$48:$F$51</c:f>
              <c:numCache>
                <c:formatCode>General</c:formatCode>
                <c:ptCount val="4"/>
                <c:pt idx="0">
                  <c:v>20724</c:v>
                </c:pt>
                <c:pt idx="1">
                  <c:v>361</c:v>
                </c:pt>
                <c:pt idx="2">
                  <c:v>1298</c:v>
                </c:pt>
                <c:pt idx="3">
                  <c:v>837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264-40CF-870D-8CD0249AFC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517424"/>
        <c:axId val="162517984"/>
      </c:barChart>
      <c:lineChart>
        <c:grouping val="standard"/>
        <c:varyColors val="0"/>
        <c:ser>
          <c:idx val="2"/>
          <c:order val="2"/>
          <c:tx>
            <c:strRef>
              <c:f>'MANO DE OBRA'!$G$47</c:f>
              <c:strCache>
                <c:ptCount val="1"/>
                <c:pt idx="0">
                  <c:v>VARIACIÓN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'MANO DE OBRA'!$D$48:$D$51</c:f>
              <c:strCache>
                <c:ptCount val="4"/>
                <c:pt idx="0">
                  <c:v>ALIMENTOS Y BEBIDAS</c:v>
                </c:pt>
                <c:pt idx="1">
                  <c:v>METALES</c:v>
                </c:pt>
                <c:pt idx="2">
                  <c:v>PRODUCTOS QUIMICOS</c:v>
                </c:pt>
                <c:pt idx="3">
                  <c:v>TEXTIL Y CUERO</c:v>
                </c:pt>
              </c:strCache>
            </c:strRef>
          </c:cat>
          <c:val>
            <c:numRef>
              <c:f>'MANO DE OBRA'!$G$48:$G$51</c:f>
              <c:numCache>
                <c:formatCode>0.00%</c:formatCode>
                <c:ptCount val="4"/>
                <c:pt idx="0">
                  <c:v>1.0374445087820927E-2</c:v>
                </c:pt>
                <c:pt idx="1">
                  <c:v>0.11911357340720219</c:v>
                </c:pt>
                <c:pt idx="2">
                  <c:v>0.23574730354391371</c:v>
                </c:pt>
                <c:pt idx="3">
                  <c:v>8.7216248506571059E-2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264-40CF-870D-8CD0249AFC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519104"/>
        <c:axId val="162518544"/>
      </c:lineChart>
      <c:catAx>
        <c:axId val="16251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62517984"/>
        <c:crosses val="autoZero"/>
        <c:auto val="1"/>
        <c:lblAlgn val="ctr"/>
        <c:lblOffset val="100"/>
        <c:noMultiLvlLbl val="0"/>
      </c:catAx>
      <c:valAx>
        <c:axId val="16251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62517424"/>
        <c:crosses val="autoZero"/>
        <c:crossBetween val="between"/>
      </c:valAx>
      <c:valAx>
        <c:axId val="162518544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62519104"/>
        <c:crosses val="max"/>
        <c:crossBetween val="between"/>
      </c:valAx>
      <c:catAx>
        <c:axId val="162519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25185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 w="19050" cap="flat" cmpd="sng" algn="ctr">
      <a:noFill/>
      <a:round/>
    </a:ln>
    <a:effectLst/>
  </c:spPr>
  <c:txPr>
    <a:bodyPr/>
    <a:lstStyle/>
    <a:p>
      <a:pPr>
        <a:defRPr sz="1200">
          <a:solidFill>
            <a:schemeClr val="tx2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/>
              <a:t>Variaciones Total Ventas</a:t>
            </a:r>
          </a:p>
        </c:rich>
      </c:tx>
      <c:layout>
        <c:manualLayout>
          <c:xMode val="edge"/>
          <c:yMode val="edge"/>
          <c:x val="0.36008506113769279"/>
          <c:y val="2.41935483870967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VENTAS!$D$50</c:f>
              <c:strCache>
                <c:ptCount val="1"/>
                <c:pt idx="0">
                  <c:v>Ventas 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VENTAS!$C$51:$C$54</c:f>
              <c:strCache>
                <c:ptCount val="4"/>
                <c:pt idx="0">
                  <c:v>ALIMENTOS Y BEBIDAS</c:v>
                </c:pt>
                <c:pt idx="1">
                  <c:v>METALES</c:v>
                </c:pt>
                <c:pt idx="2">
                  <c:v>PRODUCTOS QUIMICOS</c:v>
                </c:pt>
                <c:pt idx="3">
                  <c:v>TEXTIL Y CUERO</c:v>
                </c:pt>
              </c:strCache>
            </c:strRef>
          </c:cat>
          <c:val>
            <c:numRef>
              <c:f>VENTAS!$D$51:$D$54</c:f>
              <c:numCache>
                <c:formatCode>_("$"* #,##0.00_);_("$"* \(#,##0.00\);_("$"* "-"??_);_(@_)</c:formatCode>
                <c:ptCount val="4"/>
                <c:pt idx="0">
                  <c:v>1512896633.76</c:v>
                </c:pt>
                <c:pt idx="1">
                  <c:v>63778204</c:v>
                </c:pt>
                <c:pt idx="2">
                  <c:v>476036405.93000001</c:v>
                </c:pt>
                <c:pt idx="3">
                  <c:v>43813713.200000003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67-4D40-98D9-4D3BA7870179}"/>
            </c:ext>
          </c:extLst>
        </c:ser>
        <c:ser>
          <c:idx val="1"/>
          <c:order val="1"/>
          <c:tx>
            <c:strRef>
              <c:f>VENTAS!$E$50</c:f>
              <c:strCache>
                <c:ptCount val="1"/>
                <c:pt idx="0">
                  <c:v>Vemtas 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VENTAS!$C$51:$C$54</c:f>
              <c:strCache>
                <c:ptCount val="4"/>
                <c:pt idx="0">
                  <c:v>ALIMENTOS Y BEBIDAS</c:v>
                </c:pt>
                <c:pt idx="1">
                  <c:v>METALES</c:v>
                </c:pt>
                <c:pt idx="2">
                  <c:v>PRODUCTOS QUIMICOS</c:v>
                </c:pt>
                <c:pt idx="3">
                  <c:v>TEXTIL Y CUERO</c:v>
                </c:pt>
              </c:strCache>
            </c:strRef>
          </c:cat>
          <c:val>
            <c:numRef>
              <c:f>VENTAS!$E$51:$E$54</c:f>
              <c:numCache>
                <c:formatCode>_("$"* #,##0.00_);_("$"* \(#,##0.00\);_("$"* "-"??_);_(@_)</c:formatCode>
                <c:ptCount val="4"/>
                <c:pt idx="0">
                  <c:v>1487239103.28</c:v>
                </c:pt>
                <c:pt idx="1">
                  <c:v>50033608</c:v>
                </c:pt>
                <c:pt idx="2">
                  <c:v>385799057.11000001</c:v>
                </c:pt>
                <c:pt idx="3">
                  <c:v>42832146.489999995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67-4D40-98D9-4D3BA78701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347536"/>
        <c:axId val="163348096"/>
      </c:barChart>
      <c:lineChart>
        <c:grouping val="standard"/>
        <c:varyColors val="0"/>
        <c:ser>
          <c:idx val="2"/>
          <c:order val="2"/>
          <c:tx>
            <c:strRef>
              <c:f>VENTAS!$F$50</c:f>
              <c:strCache>
                <c:ptCount val="1"/>
                <c:pt idx="0">
                  <c:v>VARIACIÓN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3.9645203866472564E-2"/>
                  <c:y val="-6.80184533596230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B67-4D40-98D9-4D3BA787017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VENTAS!$C$51:$C$54</c:f>
              <c:strCache>
                <c:ptCount val="4"/>
                <c:pt idx="0">
                  <c:v>ALIMENTOS Y BEBIDAS</c:v>
                </c:pt>
                <c:pt idx="1">
                  <c:v>METALES</c:v>
                </c:pt>
                <c:pt idx="2">
                  <c:v>PRODUCTOS QUIMICOS</c:v>
                </c:pt>
                <c:pt idx="3">
                  <c:v>TEXTIL Y CUERO</c:v>
                </c:pt>
              </c:strCache>
            </c:strRef>
          </c:cat>
          <c:val>
            <c:numRef>
              <c:f>VENTAS!$F$51:$F$54</c:f>
              <c:numCache>
                <c:formatCode>0.00%</c:formatCode>
                <c:ptCount val="4"/>
                <c:pt idx="0">
                  <c:v>1.725178582476361E-2</c:v>
                </c:pt>
                <c:pt idx="1">
                  <c:v>0.27470727275954188</c:v>
                </c:pt>
                <c:pt idx="2">
                  <c:v>0.23389727672214411</c:v>
                </c:pt>
                <c:pt idx="3">
                  <c:v>2.2916589301196444E-2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B67-4D40-98D9-4D3BA78701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349216"/>
        <c:axId val="163348656"/>
      </c:lineChart>
      <c:catAx>
        <c:axId val="16334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63348096"/>
        <c:crosses val="autoZero"/>
        <c:auto val="1"/>
        <c:lblAlgn val="ctr"/>
        <c:lblOffset val="100"/>
        <c:noMultiLvlLbl val="0"/>
      </c:catAx>
      <c:valAx>
        <c:axId val="16334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63347536"/>
        <c:crosses val="autoZero"/>
        <c:crossBetween val="between"/>
      </c:valAx>
      <c:valAx>
        <c:axId val="163348656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63349216"/>
        <c:crosses val="max"/>
        <c:crossBetween val="between"/>
      </c:valAx>
      <c:catAx>
        <c:axId val="1633492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334865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 sz="1200">
          <a:solidFill>
            <a:schemeClr val="tx2">
              <a:lumMod val="50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'Activos fijo '!$D$47</c:f>
              <c:strCache>
                <c:ptCount val="1"/>
                <c:pt idx="0">
                  <c:v>Activos Fijos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'Activos fijo '!$C$48:$C$51</c:f>
              <c:strCache>
                <c:ptCount val="4"/>
                <c:pt idx="0">
                  <c:v>Alimentos y bebidas</c:v>
                </c:pt>
                <c:pt idx="1">
                  <c:v>Metales</c:v>
                </c:pt>
                <c:pt idx="2">
                  <c:v>Productos Químicos</c:v>
                </c:pt>
                <c:pt idx="3">
                  <c:v>Textil y Cuero</c:v>
                </c:pt>
              </c:strCache>
            </c:strRef>
          </c:cat>
          <c:val>
            <c:numRef>
              <c:f>'Activos fijo '!$D$48:$D$51</c:f>
              <c:numCache>
                <c:formatCode>_("$"* #,##0.00_);_("$"* \(#,##0.00\);_("$"* "-"??_);_(@_)</c:formatCode>
                <c:ptCount val="4"/>
                <c:pt idx="0">
                  <c:v>838098764.02999997</c:v>
                </c:pt>
                <c:pt idx="1">
                  <c:v>53796810</c:v>
                </c:pt>
                <c:pt idx="2">
                  <c:v>91346446</c:v>
                </c:pt>
                <c:pt idx="3">
                  <c:v>17755236.050000001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DC-4B66-A64E-3BC5E980EA21}"/>
            </c:ext>
          </c:extLst>
        </c:ser>
        <c:ser>
          <c:idx val="1"/>
          <c:order val="1"/>
          <c:tx>
            <c:strRef>
              <c:f>'Activos fijo '!$E$47</c:f>
              <c:strCache>
                <c:ptCount val="1"/>
                <c:pt idx="0">
                  <c:v>Activos Fijos 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'Activos fijo '!$C$48:$C$51</c:f>
              <c:strCache>
                <c:ptCount val="4"/>
                <c:pt idx="0">
                  <c:v>Alimentos y bebidas</c:v>
                </c:pt>
                <c:pt idx="1">
                  <c:v>Metales</c:v>
                </c:pt>
                <c:pt idx="2">
                  <c:v>Productos Químicos</c:v>
                </c:pt>
                <c:pt idx="3">
                  <c:v>Textil y Cuero</c:v>
                </c:pt>
              </c:strCache>
            </c:strRef>
          </c:cat>
          <c:val>
            <c:numRef>
              <c:f>'Activos fijo '!$E$48:$E$51</c:f>
              <c:numCache>
                <c:formatCode>_("$"* #,##0.00_);_("$"* \(#,##0.00\);_("$"* "-"??_);_(@_)</c:formatCode>
                <c:ptCount val="4"/>
                <c:pt idx="0">
                  <c:v>695853438.85000002</c:v>
                </c:pt>
                <c:pt idx="1">
                  <c:v>53238774</c:v>
                </c:pt>
                <c:pt idx="2">
                  <c:v>91458463</c:v>
                </c:pt>
                <c:pt idx="3">
                  <c:v>18222060.23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DC-4B66-A64E-3BC5E980EA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353136"/>
        <c:axId val="163741520"/>
      </c:barChart>
      <c:lineChart>
        <c:grouping val="standard"/>
        <c:varyColors val="0"/>
        <c:ser>
          <c:idx val="2"/>
          <c:order val="2"/>
          <c:tx>
            <c:strRef>
              <c:f>'Activos fijo '!$F$47</c:f>
              <c:strCache>
                <c:ptCount val="1"/>
                <c:pt idx="0">
                  <c:v>VARIACIÓN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'Activos fijo '!$C$48:$C$51</c:f>
              <c:strCache>
                <c:ptCount val="4"/>
                <c:pt idx="0">
                  <c:v>Alimentos y bebidas</c:v>
                </c:pt>
                <c:pt idx="1">
                  <c:v>Metales</c:v>
                </c:pt>
                <c:pt idx="2">
                  <c:v>Productos Químicos</c:v>
                </c:pt>
                <c:pt idx="3">
                  <c:v>Textil y Cuero</c:v>
                </c:pt>
              </c:strCache>
            </c:strRef>
          </c:cat>
          <c:val>
            <c:numRef>
              <c:f>'Activos fijo '!$F$48:$F$51</c:f>
              <c:numCache>
                <c:formatCode>0.00%</c:formatCode>
                <c:ptCount val="4"/>
                <c:pt idx="0">
                  <c:v>0.20441851292002133</c:v>
                </c:pt>
                <c:pt idx="1">
                  <c:v>1.0481759027734183E-2</c:v>
                </c:pt>
                <c:pt idx="2">
                  <c:v>-1.2247855072744507E-3</c:v>
                </c:pt>
                <c:pt idx="3">
                  <c:v>-2.5618627866866639E-2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7DC-4B66-A64E-3BC5E980EA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742640"/>
        <c:axId val="163742080"/>
      </c:lineChart>
      <c:catAx>
        <c:axId val="16335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63741520"/>
        <c:crosses val="autoZero"/>
        <c:auto val="1"/>
        <c:lblAlgn val="ctr"/>
        <c:lblOffset val="100"/>
        <c:noMultiLvlLbl val="0"/>
      </c:catAx>
      <c:valAx>
        <c:axId val="163741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63353136"/>
        <c:crosses val="autoZero"/>
        <c:crossBetween val="between"/>
      </c:valAx>
      <c:valAx>
        <c:axId val="163742080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63742640"/>
        <c:crosses val="max"/>
        <c:crossBetween val="between"/>
      </c:valAx>
      <c:catAx>
        <c:axId val="163742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374208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2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 sz="1600" b="1"/>
              <a:t>Variaciones Total Ventas</a:t>
            </a:r>
          </a:p>
        </c:rich>
      </c:tx>
      <c:layout>
        <c:manualLayout>
          <c:xMode val="edge"/>
          <c:yMode val="edge"/>
          <c:x val="0.36008506113769279"/>
          <c:y val="2.41935483870967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VENTAS!$D$50</c:f>
              <c:strCache>
                <c:ptCount val="1"/>
                <c:pt idx="0">
                  <c:v>Ventas 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VENTAS!$C$51:$C$54</c:f>
              <c:strCache>
                <c:ptCount val="4"/>
                <c:pt idx="0">
                  <c:v>ALIMENTOS Y BEBIDAS</c:v>
                </c:pt>
                <c:pt idx="1">
                  <c:v>METALES</c:v>
                </c:pt>
                <c:pt idx="2">
                  <c:v>PRODUCTOS QUIMICOS</c:v>
                </c:pt>
                <c:pt idx="3">
                  <c:v>TEXTIL Y CUERO</c:v>
                </c:pt>
              </c:strCache>
            </c:strRef>
          </c:cat>
          <c:val>
            <c:numRef>
              <c:f>VENTAS!$D$51:$D$54</c:f>
              <c:numCache>
                <c:formatCode>_("$"* #,##0.00_);_("$"* \(#,##0.00\);_("$"* "-"??_);_(@_)</c:formatCode>
                <c:ptCount val="4"/>
                <c:pt idx="0">
                  <c:v>1512896633.76</c:v>
                </c:pt>
                <c:pt idx="1">
                  <c:v>63778204</c:v>
                </c:pt>
                <c:pt idx="2">
                  <c:v>476036405.93000001</c:v>
                </c:pt>
                <c:pt idx="3">
                  <c:v>43813713.200000003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67-4D40-98D9-4D3BA7870179}"/>
            </c:ext>
          </c:extLst>
        </c:ser>
        <c:ser>
          <c:idx val="1"/>
          <c:order val="1"/>
          <c:tx>
            <c:strRef>
              <c:f>VENTAS!$E$50</c:f>
              <c:strCache>
                <c:ptCount val="1"/>
                <c:pt idx="0">
                  <c:v>Vemtas 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VENTAS!$C$51:$C$54</c:f>
              <c:strCache>
                <c:ptCount val="4"/>
                <c:pt idx="0">
                  <c:v>ALIMENTOS Y BEBIDAS</c:v>
                </c:pt>
                <c:pt idx="1">
                  <c:v>METALES</c:v>
                </c:pt>
                <c:pt idx="2">
                  <c:v>PRODUCTOS QUIMICOS</c:v>
                </c:pt>
                <c:pt idx="3">
                  <c:v>TEXTIL Y CUERO</c:v>
                </c:pt>
              </c:strCache>
            </c:strRef>
          </c:cat>
          <c:val>
            <c:numRef>
              <c:f>VENTAS!$E$51:$E$54</c:f>
              <c:numCache>
                <c:formatCode>_("$"* #,##0.00_);_("$"* \(#,##0.00\);_("$"* "-"??_);_(@_)</c:formatCode>
                <c:ptCount val="4"/>
                <c:pt idx="0">
                  <c:v>1487239103.28</c:v>
                </c:pt>
                <c:pt idx="1">
                  <c:v>50033608</c:v>
                </c:pt>
                <c:pt idx="2">
                  <c:v>385799057.11000001</c:v>
                </c:pt>
                <c:pt idx="3">
                  <c:v>42832146.489999995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67-4D40-98D9-4D3BA78701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746560"/>
        <c:axId val="163747120"/>
      </c:barChart>
      <c:lineChart>
        <c:grouping val="standard"/>
        <c:varyColors val="0"/>
        <c:ser>
          <c:idx val="2"/>
          <c:order val="2"/>
          <c:tx>
            <c:strRef>
              <c:f>VENTAS!$F$50</c:f>
              <c:strCache>
                <c:ptCount val="1"/>
                <c:pt idx="0">
                  <c:v>VARIACIÓN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3.9645203866472564E-2"/>
                  <c:y val="-6.80184533596230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B67-4D40-98D9-4D3BA787017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VENTAS!$C$51:$C$54</c:f>
              <c:strCache>
                <c:ptCount val="4"/>
                <c:pt idx="0">
                  <c:v>ALIMENTOS Y BEBIDAS</c:v>
                </c:pt>
                <c:pt idx="1">
                  <c:v>METALES</c:v>
                </c:pt>
                <c:pt idx="2">
                  <c:v>PRODUCTOS QUIMICOS</c:v>
                </c:pt>
                <c:pt idx="3">
                  <c:v>TEXTIL Y CUERO</c:v>
                </c:pt>
              </c:strCache>
            </c:strRef>
          </c:cat>
          <c:val>
            <c:numRef>
              <c:f>VENTAS!$F$51:$F$54</c:f>
              <c:numCache>
                <c:formatCode>0.00%</c:formatCode>
                <c:ptCount val="4"/>
                <c:pt idx="0">
                  <c:v>1.725178582476361E-2</c:v>
                </c:pt>
                <c:pt idx="1">
                  <c:v>0.27470727275954188</c:v>
                </c:pt>
                <c:pt idx="2">
                  <c:v>0.23389727672214411</c:v>
                </c:pt>
                <c:pt idx="3">
                  <c:v>2.2916589301196444E-2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B67-4D40-98D9-4D3BA78701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748240"/>
        <c:axId val="163747680"/>
      </c:lineChart>
      <c:catAx>
        <c:axId val="16374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63747120"/>
        <c:crosses val="autoZero"/>
        <c:auto val="1"/>
        <c:lblAlgn val="ctr"/>
        <c:lblOffset val="100"/>
        <c:noMultiLvlLbl val="0"/>
      </c:catAx>
      <c:valAx>
        <c:axId val="16374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63746560"/>
        <c:crosses val="autoZero"/>
        <c:crossBetween val="between"/>
      </c:valAx>
      <c:valAx>
        <c:axId val="163747680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63748240"/>
        <c:crosses val="max"/>
        <c:crossBetween val="between"/>
      </c:valAx>
      <c:catAx>
        <c:axId val="163748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374768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 sz="1050">
          <a:solidFill>
            <a:schemeClr val="tx2">
              <a:lumMod val="50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/>
              <a:t>Segmentos de empresas que dijeron si </a:t>
            </a:r>
          </a:p>
        </c:rich>
      </c:tx>
      <c:layout>
        <c:manualLayout>
          <c:xMode val="edge"/>
          <c:yMode val="edge"/>
          <c:x val="0.18857036718142428"/>
          <c:y val="9.208911035393398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F1-4AD7-B558-DAE53D7FF9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BF1-4AD7-B558-DAE53D7FF90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BF1-4AD7-B558-DAE53D7FF90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BF1-4AD7-B558-DAE53D7FF900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Consolidado!$C$14:$C$17</c:f>
              <c:strCache>
                <c:ptCount val="4"/>
                <c:pt idx="0">
                  <c:v>Alimentos y bebidas </c:v>
                </c:pt>
                <c:pt idx="1">
                  <c:v>metales</c:v>
                </c:pt>
                <c:pt idx="2">
                  <c:v>textil y cuero</c:v>
                </c:pt>
                <c:pt idx="3">
                  <c:v>productos químicos </c:v>
                </c:pt>
              </c:strCache>
            </c:strRef>
          </c:cat>
          <c:val>
            <c:numRef>
              <c:f>Consolidado!$D$14:$D$17</c:f>
              <c:numCache>
                <c:formatCode>General</c:formatCode>
                <c:ptCount val="4"/>
                <c:pt idx="0">
                  <c:v>21</c:v>
                </c:pt>
                <c:pt idx="1">
                  <c:v>1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BF1-4AD7-B558-DAE53D7FF90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/>
              <a:t>¿Cuántas nuevas líneas de productos se han creado durante el año 2017 al 2018?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63-45E0-B9BB-F6586BEFFB6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63-45E0-B9BB-F6586BEFFB6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A63-45E0-B9BB-F6586BEFFB60}"/>
              </c:ext>
            </c:extLst>
          </c:dPt>
          <c:dLbls>
            <c:spPr>
              <a:solidFill>
                <a:sysClr val="windowText" lastClr="000000">
                  <a:lumMod val="75000"/>
                  <a:lumOff val="25000"/>
                  <a:alpha val="56000"/>
                </a:sys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Consolidado!$C$26:$C$28</c:f>
              <c:strCache>
                <c:ptCount val="3"/>
                <c:pt idx="0">
                  <c:v>De 1 a 5 </c:v>
                </c:pt>
                <c:pt idx="1">
                  <c:v>De 6 a 10</c:v>
                </c:pt>
                <c:pt idx="2">
                  <c:v>Más de 10</c:v>
                </c:pt>
              </c:strCache>
            </c:strRef>
          </c:cat>
          <c:val>
            <c:numRef>
              <c:f>Consolidado!$D$26:$D$28</c:f>
              <c:numCache>
                <c:formatCode>General</c:formatCode>
                <c:ptCount val="3"/>
                <c:pt idx="0">
                  <c:v>16</c:v>
                </c:pt>
                <c:pt idx="1">
                  <c:v>9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A63-45E0-B9BB-F6586BEFFB6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S" dirty="0"/>
              <a:t>Nuevas líneas d productos por segmento</a:t>
            </a:r>
            <a:endParaRPr lang="es-EC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Consolidado!$C$26</c:f>
              <c:strCache>
                <c:ptCount val="1"/>
                <c:pt idx="0">
                  <c:v>De 1 a 5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noFill/>
              <a:round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Consolidado!$D$25:$G$25</c:f>
              <c:strCache>
                <c:ptCount val="4"/>
                <c:pt idx="0">
                  <c:v>Alimentos</c:v>
                </c:pt>
                <c:pt idx="1">
                  <c:v>Metales</c:v>
                </c:pt>
                <c:pt idx="2">
                  <c:v>Textil</c:v>
                </c:pt>
                <c:pt idx="3">
                  <c:v>Productos Quimicos</c:v>
                </c:pt>
              </c:strCache>
            </c:strRef>
          </c:cat>
          <c:val>
            <c:numRef>
              <c:f>Consolidado!$D$26:$G$26</c:f>
              <c:numCache>
                <c:formatCode>0%</c:formatCode>
                <c:ptCount val="4"/>
                <c:pt idx="0">
                  <c:v>0.5625</c:v>
                </c:pt>
                <c:pt idx="1">
                  <c:v>6.25E-2</c:v>
                </c:pt>
                <c:pt idx="2">
                  <c:v>0.1875</c:v>
                </c:pt>
                <c:pt idx="3">
                  <c:v>0.1875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0A-4B9F-B8B5-6E3A8F198B44}"/>
            </c:ext>
          </c:extLst>
        </c:ser>
        <c:ser>
          <c:idx val="1"/>
          <c:order val="1"/>
          <c:tx>
            <c:strRef>
              <c:f>Consolidado!$C$27</c:f>
              <c:strCache>
                <c:ptCount val="1"/>
                <c:pt idx="0">
                  <c:v>De 6 a 10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Consolidado!$D$25:$G$25</c:f>
              <c:strCache>
                <c:ptCount val="4"/>
                <c:pt idx="0">
                  <c:v>Alimentos</c:v>
                </c:pt>
                <c:pt idx="1">
                  <c:v>Metales</c:v>
                </c:pt>
                <c:pt idx="2">
                  <c:v>Textil</c:v>
                </c:pt>
                <c:pt idx="3">
                  <c:v>Productos Quimicos</c:v>
                </c:pt>
              </c:strCache>
            </c:strRef>
          </c:cat>
          <c:val>
            <c:numRef>
              <c:f>Consolidado!$D$27:$G$27</c:f>
              <c:numCache>
                <c:formatCode>0%</c:formatCode>
                <c:ptCount val="4"/>
                <c:pt idx="0">
                  <c:v>0.66666666666666663</c:v>
                </c:pt>
                <c:pt idx="1">
                  <c:v>0</c:v>
                </c:pt>
                <c:pt idx="2">
                  <c:v>0.1111111111111111</c:v>
                </c:pt>
                <c:pt idx="3">
                  <c:v>0.22222222222222221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40A-4B9F-B8B5-6E3A8F198B44}"/>
            </c:ext>
          </c:extLst>
        </c:ser>
        <c:ser>
          <c:idx val="2"/>
          <c:order val="2"/>
          <c:tx>
            <c:strRef>
              <c:f>Consolidado!$C$28</c:f>
              <c:strCache>
                <c:ptCount val="1"/>
                <c:pt idx="0">
                  <c:v>Más de 10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Consolidado!$D$25:$G$25</c:f>
              <c:strCache>
                <c:ptCount val="4"/>
                <c:pt idx="0">
                  <c:v>Alimentos</c:v>
                </c:pt>
                <c:pt idx="1">
                  <c:v>Metales</c:v>
                </c:pt>
                <c:pt idx="2">
                  <c:v>Textil</c:v>
                </c:pt>
                <c:pt idx="3">
                  <c:v>Productos Quimicos</c:v>
                </c:pt>
              </c:strCache>
            </c:strRef>
          </c:cat>
          <c:val>
            <c:numRef>
              <c:f>Consolidado!$D$28:$G$28</c:f>
              <c:numCache>
                <c:formatCode>0%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40A-4B9F-B8B5-6E3A8F198B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49547840"/>
        <c:axId val="149548400"/>
      </c:barChart>
      <c:catAx>
        <c:axId val="14954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49548400"/>
        <c:crosses val="autoZero"/>
        <c:auto val="1"/>
        <c:lblAlgn val="ctr"/>
        <c:lblOffset val="100"/>
        <c:noMultiLvlLbl val="0"/>
      </c:catAx>
      <c:valAx>
        <c:axId val="1495484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9547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s-EC" sz="1400" dirty="0"/>
              <a:t>¿La empresa ha diversificado su mercado durante el año 2017 al 2018?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74-4228-841A-A41AA1308FE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74-4228-841A-A41AA1308FE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474-4228-841A-A41AA1308FE4}"/>
              </c:ext>
            </c:extLst>
          </c:dPt>
          <c:dLbls>
            <c:dLbl>
              <c:idx val="2"/>
              <c:layout>
                <c:manualLayout>
                  <c:x val="3.6110017497812771E-2"/>
                  <c:y val="0.2505522747156604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474-4228-841A-A41AA1308FE4}"/>
                </c:ext>
                <c:ext xmlns:c15="http://schemas.microsoft.com/office/drawing/2012/chart" uri="{CE6537A1-D6FC-4f65-9D91-7224C49458BB}">
                  <c15:layout>
                    <c:manualLayout>
                      <c:w val="6.7666666666666667E-2"/>
                      <c:h val="6.5764071157771942E-2"/>
                    </c:manualLayout>
                  </c15:layout>
                </c:ext>
              </c:extLst>
            </c:dLbl>
            <c:spPr>
              <a:solidFill>
                <a:schemeClr val="bg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Consolidado!$C$55:$C$57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Consolidado!$D$55:$D$57</c:f>
              <c:numCache>
                <c:formatCode>General</c:formatCode>
                <c:ptCount val="3"/>
                <c:pt idx="0">
                  <c:v>34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474-4228-841A-A41AA1308FE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100">
          <a:solidFill>
            <a:srgbClr val="000000"/>
          </a:solidFill>
        </a:defRPr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Segmentos de empresas que dijeron si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C5B-4504-A7C4-5CD14CEAAC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C5B-4504-A7C4-5CD14CEAAC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C5B-4504-A7C4-5CD14CEAAC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C5B-4504-A7C4-5CD14CEAACD8}"/>
              </c:ext>
            </c:extLst>
          </c:dPt>
          <c:dLbls>
            <c:spPr>
              <a:solidFill>
                <a:schemeClr val="bg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Consolidado!$C$60:$C$63</c:f>
              <c:strCache>
                <c:ptCount val="4"/>
                <c:pt idx="0">
                  <c:v>Alimentos y bebidas </c:v>
                </c:pt>
                <c:pt idx="1">
                  <c:v>metales</c:v>
                </c:pt>
                <c:pt idx="2">
                  <c:v>textil y cuero</c:v>
                </c:pt>
                <c:pt idx="3">
                  <c:v>productos químicos </c:v>
                </c:pt>
              </c:strCache>
            </c:strRef>
          </c:cat>
          <c:val>
            <c:numRef>
              <c:f>Consolidado!$D$60:$D$63</c:f>
              <c:numCache>
                <c:formatCode>General</c:formatCode>
                <c:ptCount val="4"/>
                <c:pt idx="0">
                  <c:v>23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C5B-4504-A7C4-5CD14CEAACD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200">
          <a:solidFill>
            <a:srgbClr val="000000"/>
          </a:solidFill>
        </a:defRPr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Consolidado!$D$73</c:f>
              <c:strCache>
                <c:ptCount val="1"/>
                <c:pt idx="0">
                  <c:v>Porcentaje Nacional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Consolidado!$C$74:$C$79</c:f>
              <c:strCache>
                <c:ptCount val="6"/>
                <c:pt idx="0">
                  <c:v>De 1 a 2</c:v>
                </c:pt>
                <c:pt idx="1">
                  <c:v>De 3 a 4</c:v>
                </c:pt>
                <c:pt idx="2">
                  <c:v>De 5 a 6</c:v>
                </c:pt>
                <c:pt idx="3">
                  <c:v>De 7 a 8</c:v>
                </c:pt>
                <c:pt idx="4">
                  <c:v>De 9 a 10</c:v>
                </c:pt>
                <c:pt idx="5">
                  <c:v>Más de 10 </c:v>
                </c:pt>
              </c:strCache>
            </c:strRef>
          </c:cat>
          <c:val>
            <c:numRef>
              <c:f>Consolidado!$D$74:$D$79</c:f>
              <c:numCache>
                <c:formatCode>0%</c:formatCode>
                <c:ptCount val="6"/>
                <c:pt idx="0">
                  <c:v>0.11764705882352941</c:v>
                </c:pt>
                <c:pt idx="1">
                  <c:v>0.20588235294117646</c:v>
                </c:pt>
                <c:pt idx="2">
                  <c:v>0.14705882352941177</c:v>
                </c:pt>
                <c:pt idx="3">
                  <c:v>0.11764705882352941</c:v>
                </c:pt>
                <c:pt idx="4">
                  <c:v>0.11764705882352941</c:v>
                </c:pt>
                <c:pt idx="5">
                  <c:v>0.14705882352941177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B7-42E4-8CF1-75087361CD96}"/>
            </c:ext>
          </c:extLst>
        </c:ser>
        <c:ser>
          <c:idx val="1"/>
          <c:order val="1"/>
          <c:tx>
            <c:strRef>
              <c:f>Consolidado!$E$73</c:f>
              <c:strCache>
                <c:ptCount val="1"/>
                <c:pt idx="0">
                  <c:v>Porcentaje Internacional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Consolidado!$C$74:$C$79</c:f>
              <c:strCache>
                <c:ptCount val="6"/>
                <c:pt idx="0">
                  <c:v>De 1 a 2</c:v>
                </c:pt>
                <c:pt idx="1">
                  <c:v>De 3 a 4</c:v>
                </c:pt>
                <c:pt idx="2">
                  <c:v>De 5 a 6</c:v>
                </c:pt>
                <c:pt idx="3">
                  <c:v>De 7 a 8</c:v>
                </c:pt>
                <c:pt idx="4">
                  <c:v>De 9 a 10</c:v>
                </c:pt>
                <c:pt idx="5">
                  <c:v>Más de 10 </c:v>
                </c:pt>
              </c:strCache>
            </c:strRef>
          </c:cat>
          <c:val>
            <c:numRef>
              <c:f>Consolidado!$E$74:$E$79</c:f>
              <c:numCache>
                <c:formatCode>0%</c:formatCode>
                <c:ptCount val="6"/>
                <c:pt idx="0">
                  <c:v>0</c:v>
                </c:pt>
                <c:pt idx="1">
                  <c:v>2.9411764705882353E-2</c:v>
                </c:pt>
                <c:pt idx="2">
                  <c:v>5.8823529411764705E-2</c:v>
                </c:pt>
                <c:pt idx="3">
                  <c:v>0</c:v>
                </c:pt>
                <c:pt idx="4">
                  <c:v>2.9411764705882353E-2</c:v>
                </c:pt>
                <c:pt idx="5">
                  <c:v>2.9411764705882353E-2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B7-42E4-8CF1-75087361CD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49555120"/>
        <c:axId val="149555680"/>
      </c:barChart>
      <c:catAx>
        <c:axId val="14955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9555680"/>
        <c:crosses val="autoZero"/>
        <c:auto val="1"/>
        <c:lblAlgn val="ctr"/>
        <c:lblOffset val="100"/>
        <c:noMultiLvlLbl val="0"/>
      </c:catAx>
      <c:valAx>
        <c:axId val="14955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9555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es-EC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CF-48BD-BB0C-4C1F8EA4C1E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DCF-48BD-BB0C-4C1F8EA4C1EB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DCF-48BD-BB0C-4C1F8EA4C1EB}"/>
              </c:ext>
            </c:extLst>
          </c:dPt>
          <c:dLbls>
            <c:dLbl>
              <c:idx val="2"/>
              <c:layout>
                <c:manualLayout>
                  <c:x val="2.777668416447944E-2"/>
                  <c:y val="0.2217282735491396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DCF-48BD-BB0C-4C1F8EA4C1EB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accent5"/>
              </a:solidFill>
              <a:ln w="25400" cap="flat" cmpd="sng" algn="ctr">
                <a:solidFill>
                  <a:schemeClr val="accent5">
                    <a:shade val="50000"/>
                  </a:schemeClr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Consolidado!$C$132:$C$134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Consolidado!$D$132:$D$134</c:f>
              <c:numCache>
                <c:formatCode>General</c:formatCode>
                <c:ptCount val="3"/>
                <c:pt idx="0">
                  <c:v>35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DCF-48BD-BB0C-4C1F8EA4C1E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200">
          <a:solidFill>
            <a:schemeClr val="bg2">
              <a:lumMod val="10000"/>
            </a:schemeClr>
          </a:solidFill>
        </a:defRPr>
      </a:pPr>
      <a:endParaRPr lang="es-EC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 sz="1600" b="0"/>
              <a:t>Segmentos de empresas que dijeron si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7C3-4F72-A283-D6690997E2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7C3-4F72-A283-D6690997E2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7C3-4F72-A283-D6690997E2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7C3-4F72-A283-D6690997E2CD}"/>
              </c:ext>
            </c:extLst>
          </c:dPt>
          <c:dLbls>
            <c:spPr>
              <a:solidFill>
                <a:schemeClr val="accent5"/>
              </a:solidFill>
              <a:ln w="25400" cap="flat" cmpd="sng" algn="ctr">
                <a:solidFill>
                  <a:schemeClr val="accent5">
                    <a:shade val="50000"/>
                  </a:schemeClr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Consolidado!$C$137:$C$140</c:f>
              <c:strCache>
                <c:ptCount val="4"/>
                <c:pt idx="0">
                  <c:v>Alimentos y bebidas </c:v>
                </c:pt>
                <c:pt idx="1">
                  <c:v>metales</c:v>
                </c:pt>
                <c:pt idx="2">
                  <c:v>textil y cuero</c:v>
                </c:pt>
                <c:pt idx="3">
                  <c:v>productos químicos </c:v>
                </c:pt>
              </c:strCache>
            </c:strRef>
          </c:cat>
          <c:val>
            <c:numRef>
              <c:f>Consolidado!$D$137:$D$140</c:f>
              <c:numCache>
                <c:formatCode>General</c:formatCode>
                <c:ptCount val="4"/>
                <c:pt idx="0">
                  <c:v>24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7C3-4F72-A283-D6690997E2C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000">
          <a:solidFill>
            <a:schemeClr val="bg2">
              <a:lumMod val="1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DD5CF4-510B-4812-A004-14A799FFF267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1A4485A2-2F45-4063-B2CC-E6DC375F939F}">
      <dgm:prSet phldrT="[Texto]" custT="1"/>
      <dgm:spPr/>
      <dgm:t>
        <a:bodyPr/>
        <a:lstStyle/>
        <a:p>
          <a:r>
            <a:rPr lang="es-AR" sz="1400" dirty="0">
              <a:solidFill>
                <a:srgbClr val="000000"/>
              </a:solidFill>
            </a:rPr>
            <a:t>Población </a:t>
          </a:r>
          <a:r>
            <a:rPr lang="es-AR" sz="2000" b="1" dirty="0">
              <a:solidFill>
                <a:srgbClr val="000000"/>
              </a:solidFill>
            </a:rPr>
            <a:t>16,5</a:t>
          </a:r>
          <a:endParaRPr lang="es-AR" sz="1400" b="1" dirty="0">
            <a:solidFill>
              <a:srgbClr val="000000"/>
            </a:solidFill>
          </a:endParaRPr>
        </a:p>
        <a:p>
          <a:r>
            <a:rPr lang="es-AR" sz="1400" dirty="0">
              <a:solidFill>
                <a:srgbClr val="000000"/>
              </a:solidFill>
            </a:rPr>
            <a:t>Millones de habitantes </a:t>
          </a:r>
          <a:endParaRPr lang="es-EC" sz="1400" dirty="0">
            <a:solidFill>
              <a:srgbClr val="000000"/>
            </a:solidFill>
          </a:endParaRPr>
        </a:p>
      </dgm:t>
    </dgm:pt>
    <dgm:pt modelId="{9B9B141F-5DA2-452F-A995-F16A8A8E9612}" type="parTrans" cxnId="{40E5CA58-154F-420B-9384-E894CE44D044}">
      <dgm:prSet/>
      <dgm:spPr/>
      <dgm:t>
        <a:bodyPr/>
        <a:lstStyle/>
        <a:p>
          <a:endParaRPr lang="es-EC" sz="2000">
            <a:solidFill>
              <a:srgbClr val="000000"/>
            </a:solidFill>
          </a:endParaRPr>
        </a:p>
      </dgm:t>
    </dgm:pt>
    <dgm:pt modelId="{4D329DFE-6609-4119-9659-CA67F30CB911}" type="sibTrans" cxnId="{40E5CA58-154F-420B-9384-E894CE44D044}">
      <dgm:prSet/>
      <dgm:spPr/>
      <dgm:t>
        <a:bodyPr/>
        <a:lstStyle/>
        <a:p>
          <a:endParaRPr lang="es-EC" sz="2000">
            <a:solidFill>
              <a:srgbClr val="000000"/>
            </a:solidFill>
          </a:endParaRPr>
        </a:p>
      </dgm:t>
    </dgm:pt>
    <dgm:pt modelId="{BBFA63CA-1356-4141-9D08-8FA634851635}">
      <dgm:prSet phldrT="[Texto]" custT="1"/>
      <dgm:spPr/>
      <dgm:t>
        <a:bodyPr/>
        <a:lstStyle/>
        <a:p>
          <a:r>
            <a:rPr lang="es-AR" sz="1400" dirty="0">
              <a:solidFill>
                <a:srgbClr val="000000"/>
              </a:solidFill>
            </a:rPr>
            <a:t>Aumentará al 2030</a:t>
          </a:r>
        </a:p>
        <a:p>
          <a:r>
            <a:rPr lang="es-AR" sz="1800" b="1" dirty="0">
              <a:solidFill>
                <a:srgbClr val="000000"/>
              </a:solidFill>
            </a:rPr>
            <a:t>20</a:t>
          </a:r>
          <a:r>
            <a:rPr lang="es-AR" sz="1400" dirty="0">
              <a:solidFill>
                <a:srgbClr val="000000"/>
              </a:solidFill>
            </a:rPr>
            <a:t> Millones de habitantes</a:t>
          </a:r>
          <a:endParaRPr lang="es-EC" sz="1400" dirty="0">
            <a:solidFill>
              <a:srgbClr val="000000"/>
            </a:solidFill>
          </a:endParaRPr>
        </a:p>
      </dgm:t>
    </dgm:pt>
    <dgm:pt modelId="{4F440C26-8C4B-4490-8FE8-80ECDC53FC03}" type="parTrans" cxnId="{34007F05-7856-4C02-93CB-0EF06E1F111C}">
      <dgm:prSet/>
      <dgm:spPr/>
      <dgm:t>
        <a:bodyPr/>
        <a:lstStyle/>
        <a:p>
          <a:endParaRPr lang="es-EC" sz="2000">
            <a:solidFill>
              <a:srgbClr val="000000"/>
            </a:solidFill>
          </a:endParaRPr>
        </a:p>
      </dgm:t>
    </dgm:pt>
    <dgm:pt modelId="{9EFA3B7D-ABC3-484C-91BE-68FA2BCFE7ED}" type="sibTrans" cxnId="{34007F05-7856-4C02-93CB-0EF06E1F111C}">
      <dgm:prSet/>
      <dgm:spPr/>
      <dgm:t>
        <a:bodyPr/>
        <a:lstStyle/>
        <a:p>
          <a:endParaRPr lang="es-EC" sz="2000">
            <a:solidFill>
              <a:srgbClr val="000000"/>
            </a:solidFill>
          </a:endParaRPr>
        </a:p>
      </dgm:t>
    </dgm:pt>
    <dgm:pt modelId="{92D742F1-A395-44F6-8633-3C5B6BD064A0}">
      <dgm:prSet phldrT="[Texto]" custT="1"/>
      <dgm:spPr/>
      <dgm:t>
        <a:bodyPr/>
        <a:lstStyle/>
        <a:p>
          <a:r>
            <a:rPr lang="es-AR" sz="1800" b="1" dirty="0">
              <a:solidFill>
                <a:srgbClr val="000000"/>
              </a:solidFill>
            </a:rPr>
            <a:t>65% </a:t>
          </a:r>
          <a:r>
            <a:rPr lang="es-AR" sz="1400" dirty="0">
              <a:solidFill>
                <a:srgbClr val="000000"/>
              </a:solidFill>
            </a:rPr>
            <a:t>de la población sufrirá presiones productivas, económicas y laborales</a:t>
          </a:r>
          <a:endParaRPr lang="es-EC" sz="1400" dirty="0">
            <a:solidFill>
              <a:srgbClr val="000000"/>
            </a:solidFill>
          </a:endParaRPr>
        </a:p>
      </dgm:t>
    </dgm:pt>
    <dgm:pt modelId="{060068F7-C61E-4D5A-9198-58B86DA1BD0E}" type="parTrans" cxnId="{1F57A8A5-63B3-41C4-9C4F-0C30DF09306C}">
      <dgm:prSet/>
      <dgm:spPr/>
      <dgm:t>
        <a:bodyPr/>
        <a:lstStyle/>
        <a:p>
          <a:endParaRPr lang="es-EC" sz="2000">
            <a:solidFill>
              <a:srgbClr val="000000"/>
            </a:solidFill>
          </a:endParaRPr>
        </a:p>
      </dgm:t>
    </dgm:pt>
    <dgm:pt modelId="{6205F7BC-5F08-4ED7-AF58-8F8A9DE113A8}" type="sibTrans" cxnId="{1F57A8A5-63B3-41C4-9C4F-0C30DF09306C}">
      <dgm:prSet/>
      <dgm:spPr/>
      <dgm:t>
        <a:bodyPr/>
        <a:lstStyle/>
        <a:p>
          <a:endParaRPr lang="es-EC" sz="2000">
            <a:solidFill>
              <a:srgbClr val="000000"/>
            </a:solidFill>
          </a:endParaRPr>
        </a:p>
      </dgm:t>
    </dgm:pt>
    <dgm:pt modelId="{EBB98F46-95C9-4E87-8178-82FBADAD0FB8}" type="pres">
      <dgm:prSet presAssocID="{09DD5CF4-510B-4812-A004-14A799FFF267}" presName="CompostProcess" presStyleCnt="0">
        <dgm:presLayoutVars>
          <dgm:dir/>
          <dgm:resizeHandles val="exact"/>
        </dgm:presLayoutVars>
      </dgm:prSet>
      <dgm:spPr/>
    </dgm:pt>
    <dgm:pt modelId="{D230DDD7-AA6E-4CAE-BA08-179CA19B1A5E}" type="pres">
      <dgm:prSet presAssocID="{09DD5CF4-510B-4812-A004-14A799FFF267}" presName="arrow" presStyleLbl="bgShp" presStyleIdx="0" presStyleCnt="1"/>
      <dgm:spPr/>
    </dgm:pt>
    <dgm:pt modelId="{0D2A5FCB-3FAB-4CD9-A148-50F0021441A1}" type="pres">
      <dgm:prSet presAssocID="{09DD5CF4-510B-4812-A004-14A799FFF267}" presName="linearProcess" presStyleCnt="0"/>
      <dgm:spPr/>
    </dgm:pt>
    <dgm:pt modelId="{2C13798B-91F9-4237-8D89-070F82ECBADC}" type="pres">
      <dgm:prSet presAssocID="{1A4485A2-2F45-4063-B2CC-E6DC375F939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7B3FA0-AB8B-4DCE-A297-7552CF0B6A45}" type="pres">
      <dgm:prSet presAssocID="{4D329DFE-6609-4119-9659-CA67F30CB911}" presName="sibTrans" presStyleCnt="0"/>
      <dgm:spPr/>
    </dgm:pt>
    <dgm:pt modelId="{16ADADD8-8AAD-458C-B349-43DA8B4FF64D}" type="pres">
      <dgm:prSet presAssocID="{BBFA63CA-1356-4141-9D08-8FA63485163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EC6089-A371-49EC-A496-78B2F000A530}" type="pres">
      <dgm:prSet presAssocID="{9EFA3B7D-ABC3-484C-91BE-68FA2BCFE7ED}" presName="sibTrans" presStyleCnt="0"/>
      <dgm:spPr/>
    </dgm:pt>
    <dgm:pt modelId="{298B95DA-B9D3-4673-A545-F56BCE2C6F45}" type="pres">
      <dgm:prSet presAssocID="{92D742F1-A395-44F6-8633-3C5B6BD064A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00BDC5C-86E5-46A0-B555-EE46C656F935}" type="presOf" srcId="{BBFA63CA-1356-4141-9D08-8FA634851635}" destId="{16ADADD8-8AAD-458C-B349-43DA8B4FF64D}" srcOrd="0" destOrd="0" presId="urn:microsoft.com/office/officeart/2005/8/layout/hProcess9"/>
    <dgm:cxn modelId="{1DD1B36D-F313-4D6E-A007-705F8EAF43F7}" type="presOf" srcId="{09DD5CF4-510B-4812-A004-14A799FFF267}" destId="{EBB98F46-95C9-4E87-8178-82FBADAD0FB8}" srcOrd="0" destOrd="0" presId="urn:microsoft.com/office/officeart/2005/8/layout/hProcess9"/>
    <dgm:cxn modelId="{1F57A8A5-63B3-41C4-9C4F-0C30DF09306C}" srcId="{09DD5CF4-510B-4812-A004-14A799FFF267}" destId="{92D742F1-A395-44F6-8633-3C5B6BD064A0}" srcOrd="2" destOrd="0" parTransId="{060068F7-C61E-4D5A-9198-58B86DA1BD0E}" sibTransId="{6205F7BC-5F08-4ED7-AF58-8F8A9DE113A8}"/>
    <dgm:cxn modelId="{34007F05-7856-4C02-93CB-0EF06E1F111C}" srcId="{09DD5CF4-510B-4812-A004-14A799FFF267}" destId="{BBFA63CA-1356-4141-9D08-8FA634851635}" srcOrd="1" destOrd="0" parTransId="{4F440C26-8C4B-4490-8FE8-80ECDC53FC03}" sibTransId="{9EFA3B7D-ABC3-484C-91BE-68FA2BCFE7ED}"/>
    <dgm:cxn modelId="{C2A6DC9D-2935-4DB3-9596-F7E31E538AAE}" type="presOf" srcId="{1A4485A2-2F45-4063-B2CC-E6DC375F939F}" destId="{2C13798B-91F9-4237-8D89-070F82ECBADC}" srcOrd="0" destOrd="0" presId="urn:microsoft.com/office/officeart/2005/8/layout/hProcess9"/>
    <dgm:cxn modelId="{F5CA979D-CD9B-49CE-BF86-48F712E3CFC5}" type="presOf" srcId="{92D742F1-A395-44F6-8633-3C5B6BD064A0}" destId="{298B95DA-B9D3-4673-A545-F56BCE2C6F45}" srcOrd="0" destOrd="0" presId="urn:microsoft.com/office/officeart/2005/8/layout/hProcess9"/>
    <dgm:cxn modelId="{40E5CA58-154F-420B-9384-E894CE44D044}" srcId="{09DD5CF4-510B-4812-A004-14A799FFF267}" destId="{1A4485A2-2F45-4063-B2CC-E6DC375F939F}" srcOrd="0" destOrd="0" parTransId="{9B9B141F-5DA2-452F-A995-F16A8A8E9612}" sibTransId="{4D329DFE-6609-4119-9659-CA67F30CB911}"/>
    <dgm:cxn modelId="{7E3A07A6-55FB-4DFA-A2A3-B992AFD552B6}" type="presParOf" srcId="{EBB98F46-95C9-4E87-8178-82FBADAD0FB8}" destId="{D230DDD7-AA6E-4CAE-BA08-179CA19B1A5E}" srcOrd="0" destOrd="0" presId="urn:microsoft.com/office/officeart/2005/8/layout/hProcess9"/>
    <dgm:cxn modelId="{9D6648D9-6922-4DE5-B1FE-788DB8044C88}" type="presParOf" srcId="{EBB98F46-95C9-4E87-8178-82FBADAD0FB8}" destId="{0D2A5FCB-3FAB-4CD9-A148-50F0021441A1}" srcOrd="1" destOrd="0" presId="urn:microsoft.com/office/officeart/2005/8/layout/hProcess9"/>
    <dgm:cxn modelId="{4CEA6F0D-89ED-42D6-B3F5-BA8E9F62A416}" type="presParOf" srcId="{0D2A5FCB-3FAB-4CD9-A148-50F0021441A1}" destId="{2C13798B-91F9-4237-8D89-070F82ECBADC}" srcOrd="0" destOrd="0" presId="urn:microsoft.com/office/officeart/2005/8/layout/hProcess9"/>
    <dgm:cxn modelId="{03B20182-885F-4292-8262-E3EC1E04092C}" type="presParOf" srcId="{0D2A5FCB-3FAB-4CD9-A148-50F0021441A1}" destId="{297B3FA0-AB8B-4DCE-A297-7552CF0B6A45}" srcOrd="1" destOrd="0" presId="urn:microsoft.com/office/officeart/2005/8/layout/hProcess9"/>
    <dgm:cxn modelId="{3C30F0C4-0B1E-4E20-8023-CEFF06219015}" type="presParOf" srcId="{0D2A5FCB-3FAB-4CD9-A148-50F0021441A1}" destId="{16ADADD8-8AAD-458C-B349-43DA8B4FF64D}" srcOrd="2" destOrd="0" presId="urn:microsoft.com/office/officeart/2005/8/layout/hProcess9"/>
    <dgm:cxn modelId="{391B615B-44D1-44F8-B772-6D69253BA75D}" type="presParOf" srcId="{0D2A5FCB-3FAB-4CD9-A148-50F0021441A1}" destId="{4BEC6089-A371-49EC-A496-78B2F000A530}" srcOrd="3" destOrd="0" presId="urn:microsoft.com/office/officeart/2005/8/layout/hProcess9"/>
    <dgm:cxn modelId="{E417170B-C924-48E1-9F31-4DDAC41B750F}" type="presParOf" srcId="{0D2A5FCB-3FAB-4CD9-A148-50F0021441A1}" destId="{298B95DA-B9D3-4673-A545-F56BCE2C6F4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A419-E341-4EA5-AED6-A7808ED9218B}" type="doc">
      <dgm:prSet loTypeId="urn:microsoft.com/office/officeart/2005/8/layout/hProcess9" loCatId="process" qsTypeId="urn:microsoft.com/office/officeart/2005/8/quickstyle/simple5" qsCatId="simple" csTypeId="urn:microsoft.com/office/officeart/2005/8/colors/colorful4" csCatId="colorful" phldr="1"/>
      <dgm:spPr/>
    </dgm:pt>
    <dgm:pt modelId="{425B2AA2-5A30-42A8-9FD5-36DB149CD864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anchor="t"/>
        <a:lstStyle/>
        <a:p>
          <a:pPr algn="ctr"/>
          <a:r>
            <a:rPr lang="es-EC" sz="16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1994</a:t>
          </a:r>
        </a:p>
        <a:p>
          <a:pPr algn="ctr"/>
          <a:r>
            <a:rPr lang="es-EC" sz="16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consejo Internacional de iniciativas Ambientales Locales </a:t>
          </a:r>
        </a:p>
        <a:p>
          <a:pPr algn="ctr"/>
          <a:r>
            <a:rPr lang="es-EC" sz="16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“Desarrollo Sostenible”</a:t>
          </a:r>
        </a:p>
        <a:p>
          <a:pPr algn="ctr"/>
          <a:endParaRPr lang="es-EC" sz="1600" b="1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CE8620-39E6-450A-9355-CB7CC014EA59}" type="parTrans" cxnId="{CEB61424-1F08-48B4-B32C-6A9C6836273E}">
      <dgm:prSet/>
      <dgm:spPr/>
      <dgm:t>
        <a:bodyPr/>
        <a:lstStyle/>
        <a:p>
          <a:endParaRPr lang="es-EC" sz="360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A1FEE8-D475-4751-9E1C-03F05C4E2514}" type="sibTrans" cxnId="{CEB61424-1F08-48B4-B32C-6A9C6836273E}">
      <dgm:prSet/>
      <dgm:spPr/>
      <dgm:t>
        <a:bodyPr/>
        <a:lstStyle/>
        <a:p>
          <a:endParaRPr lang="es-EC" sz="360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AA8AE4-DFAD-44A8-9E9A-89D0C9ED1BE1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anchor="t"/>
        <a:lstStyle/>
        <a:p>
          <a:pPr algn="ctr"/>
          <a:r>
            <a:rPr lang="es-EC" sz="16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2000</a:t>
          </a:r>
        </a:p>
        <a:p>
          <a:pPr algn="ctr"/>
          <a:endParaRPr lang="es-EC" sz="1600" b="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s-EC" sz="16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Objetivos de Desarrollo del Milenio </a:t>
          </a:r>
        </a:p>
      </dgm:t>
    </dgm:pt>
    <dgm:pt modelId="{0E9AD09C-6333-4003-8DB7-9981E8D5883D}" type="parTrans" cxnId="{ABF259A4-3CFB-4C6C-98F4-96343975C8BE}">
      <dgm:prSet/>
      <dgm:spPr/>
      <dgm:t>
        <a:bodyPr/>
        <a:lstStyle/>
        <a:p>
          <a:endParaRPr lang="es-EC" sz="360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41B754-AE89-4EF9-92C1-54DDF16C3912}" type="sibTrans" cxnId="{ABF259A4-3CFB-4C6C-98F4-96343975C8BE}">
      <dgm:prSet/>
      <dgm:spPr/>
      <dgm:t>
        <a:bodyPr/>
        <a:lstStyle/>
        <a:p>
          <a:endParaRPr lang="es-EC" sz="360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0DF01D-6DEB-4808-AB21-90179FA1090E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anchor="t"/>
        <a:lstStyle/>
        <a:p>
          <a:pPr algn="ctr"/>
          <a:r>
            <a:rPr lang="es-EC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2015</a:t>
          </a:r>
        </a:p>
        <a:p>
          <a:pPr algn="ctr"/>
          <a:r>
            <a:rPr lang="es-EC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Informe</a:t>
          </a:r>
        </a:p>
        <a:p>
          <a:pPr algn="l"/>
          <a:r>
            <a:rPr lang="es-EC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Resultados positivos</a:t>
          </a:r>
        </a:p>
        <a:p>
          <a:pPr algn="l"/>
          <a:r>
            <a:rPr lang="es-EC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Reducción de la pobreza extrema</a:t>
          </a:r>
        </a:p>
        <a:p>
          <a:pPr algn="l"/>
          <a:r>
            <a:rPr lang="es-EC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Disminución del VIH 40%</a:t>
          </a:r>
        </a:p>
        <a:p>
          <a:pPr algn="l"/>
          <a:endParaRPr lang="es-EC" sz="16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0030EF-A8FF-4671-BDA6-6DD86A6BEEC3}" type="parTrans" cxnId="{EDF0CF71-C2A9-4E60-B513-57A96B0EC4EC}">
      <dgm:prSet/>
      <dgm:spPr/>
      <dgm:t>
        <a:bodyPr/>
        <a:lstStyle/>
        <a:p>
          <a:endParaRPr lang="es-EC" sz="360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06413F-A1F6-4AB6-B356-859000AFEDA1}" type="sibTrans" cxnId="{EDF0CF71-C2A9-4E60-B513-57A96B0EC4EC}">
      <dgm:prSet/>
      <dgm:spPr/>
      <dgm:t>
        <a:bodyPr/>
        <a:lstStyle/>
        <a:p>
          <a:endParaRPr lang="es-EC" sz="360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46B5CC-5616-4782-9ED4-6E9F67BD69A0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anchor="t"/>
        <a:lstStyle/>
        <a:p>
          <a:pPr algn="ctr"/>
          <a:r>
            <a:rPr lang="es-EC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2015</a:t>
          </a:r>
        </a:p>
        <a:p>
          <a:pPr algn="ctr"/>
          <a:r>
            <a:rPr lang="es-EC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ODS (Objetivos de Desarrollo Sostenible )</a:t>
          </a:r>
        </a:p>
        <a:p>
          <a:pPr algn="ctr"/>
          <a:r>
            <a:rPr lang="es-EC" sz="1400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En la cubre  celebrada el 25 de Septiembre  del  2015 en la sede de la ONU </a:t>
          </a:r>
        </a:p>
        <a:p>
          <a:pPr algn="ctr"/>
          <a:r>
            <a:rPr lang="es-EC" sz="1400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193 países </a:t>
          </a:r>
          <a:endParaRPr lang="es-EC" sz="14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FE9DB7-53E1-4E3C-B526-10A751EF1654}" type="parTrans" cxnId="{96890293-C7C3-4C55-AF04-602D45A3A15D}">
      <dgm:prSet/>
      <dgm:spPr/>
      <dgm:t>
        <a:bodyPr/>
        <a:lstStyle/>
        <a:p>
          <a:endParaRPr lang="es-EC" sz="360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BC1B3B-BACC-4E54-89D0-D9E52880DB4A}" type="sibTrans" cxnId="{96890293-C7C3-4C55-AF04-602D45A3A15D}">
      <dgm:prSet/>
      <dgm:spPr/>
      <dgm:t>
        <a:bodyPr/>
        <a:lstStyle/>
        <a:p>
          <a:endParaRPr lang="es-EC" sz="360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6F467F-E9A7-4610-A4A3-DB2ED593CD5D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 anchor="t"/>
        <a:lstStyle/>
        <a:p>
          <a:pPr algn="ctr"/>
          <a:r>
            <a:rPr lang="es-EC" sz="16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</a:t>
          </a:r>
        </a:p>
        <a:p>
          <a:pPr algn="ctr"/>
          <a:r>
            <a:rPr lang="es-EC" sz="16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Proyecto Ecuador 2030: Productible y Sostenible</a:t>
          </a:r>
        </a:p>
      </dgm:t>
    </dgm:pt>
    <dgm:pt modelId="{F182E7D2-8114-45F1-BABD-32602693DF8F}" type="parTrans" cxnId="{DC70C5E6-51EB-4B85-AACA-CAD716355676}">
      <dgm:prSet/>
      <dgm:spPr/>
      <dgm:t>
        <a:bodyPr/>
        <a:lstStyle/>
        <a:p>
          <a:endParaRPr lang="es-EC" sz="360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BEE12D-63D0-462C-893A-0F5B09BAE5DF}" type="sibTrans" cxnId="{DC70C5E6-51EB-4B85-AACA-CAD716355676}">
      <dgm:prSet/>
      <dgm:spPr/>
      <dgm:t>
        <a:bodyPr/>
        <a:lstStyle/>
        <a:p>
          <a:endParaRPr lang="es-EC" sz="360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F84F6C-0400-4D94-AB3B-1D1020AF157D}" type="pres">
      <dgm:prSet presAssocID="{3DBCA419-E341-4EA5-AED6-A7808ED9218B}" presName="CompostProcess" presStyleCnt="0">
        <dgm:presLayoutVars>
          <dgm:dir/>
          <dgm:resizeHandles val="exact"/>
        </dgm:presLayoutVars>
      </dgm:prSet>
      <dgm:spPr/>
    </dgm:pt>
    <dgm:pt modelId="{6C67843D-0214-4809-933B-D7C34BD18E59}" type="pres">
      <dgm:prSet presAssocID="{3DBCA419-E341-4EA5-AED6-A7808ED9218B}" presName="arrow" presStyleLbl="bgShp" presStyleIdx="0" presStyleCnt="1" custLinFactNeighborX="7779" custLinFactNeighborY="6769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</dgm:pt>
    <dgm:pt modelId="{4C1AA3CF-A9A9-40A0-895B-2C87568E5F1B}" type="pres">
      <dgm:prSet presAssocID="{3DBCA419-E341-4EA5-AED6-A7808ED9218B}" presName="linearProcess" presStyleCnt="0"/>
      <dgm:spPr/>
    </dgm:pt>
    <dgm:pt modelId="{E08DCF14-9B1F-457D-9800-9A1495BCA544}" type="pres">
      <dgm:prSet presAssocID="{425B2AA2-5A30-42A8-9FD5-36DB149CD864}" presName="textNode" presStyleLbl="node1" presStyleIdx="0" presStyleCnt="5" custScaleX="122125" custScaleY="111394" custLinFactNeighborX="45834" custLinFactNeighborY="-280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C5EA0E-A9AE-4BF6-AED2-55B5C3897017}" type="pres">
      <dgm:prSet presAssocID="{A7A1FEE8-D475-4751-9E1C-03F05C4E2514}" presName="sibTrans" presStyleCnt="0"/>
      <dgm:spPr/>
    </dgm:pt>
    <dgm:pt modelId="{4941118D-E836-400C-B1AA-426FDF626BEC}" type="pres">
      <dgm:prSet presAssocID="{18AA8AE4-DFAD-44A8-9E9A-89D0C9ED1BE1}" presName="textNode" presStyleLbl="node1" presStyleIdx="1" presStyleCnt="5" custScaleX="113328" custScaleY="111394" custLinFactNeighborX="5720" custLinFactNeighborY="-233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1A4C6D-BB99-4284-8DF4-89B4C0E4F028}" type="pres">
      <dgm:prSet presAssocID="{9741B754-AE89-4EF9-92C1-54DDF16C3912}" presName="sibTrans" presStyleCnt="0"/>
      <dgm:spPr/>
    </dgm:pt>
    <dgm:pt modelId="{6766A7C5-FFCA-4BDE-8FD6-4E17002CCD85}" type="pres">
      <dgm:prSet presAssocID="{220DF01D-6DEB-4808-AB21-90179FA1090E}" presName="textNode" presStyleLbl="node1" presStyleIdx="2" presStyleCnt="5" custScaleX="131924" custScaleY="111114" custLinFactNeighborX="-28904" custLinFactNeighborY="-357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31EFB4-13EC-40D3-9A19-B2517290D241}" type="pres">
      <dgm:prSet presAssocID="{A506413F-A1F6-4AB6-B356-859000AFEDA1}" presName="sibTrans" presStyleCnt="0"/>
      <dgm:spPr/>
    </dgm:pt>
    <dgm:pt modelId="{92AB2FCE-5F33-4ABB-85AB-8FF88D9DD74D}" type="pres">
      <dgm:prSet presAssocID="{D646B5CC-5616-4782-9ED4-6E9F67BD69A0}" presName="textNode" presStyleLbl="node1" presStyleIdx="3" presStyleCnt="5" custScaleX="123662" custScaleY="106183" custLinFactNeighborX="-76141" custLinFactNeighborY="-603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97F15E-E218-4221-9B91-1FC810FE13B6}" type="pres">
      <dgm:prSet presAssocID="{ACBC1B3B-BACC-4E54-89D0-D9E52880DB4A}" presName="sibTrans" presStyleCnt="0"/>
      <dgm:spPr/>
    </dgm:pt>
    <dgm:pt modelId="{8C6C9794-F1BE-4263-A50F-FD567962932E}" type="pres">
      <dgm:prSet presAssocID="{916F467F-E9A7-4610-A4A3-DB2ED593CD5D}" presName="textNode" presStyleLbl="node1" presStyleIdx="4" presStyleCnt="5" custScaleX="99772" custScaleY="107076" custLinFactX="-4808" custLinFactNeighborX="-100000" custLinFactNeighborY="-88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413FC2D-96E4-49B4-82AE-D243998435B2}" type="presOf" srcId="{916F467F-E9A7-4610-A4A3-DB2ED593CD5D}" destId="{8C6C9794-F1BE-4263-A50F-FD567962932E}" srcOrd="0" destOrd="0" presId="urn:microsoft.com/office/officeart/2005/8/layout/hProcess9"/>
    <dgm:cxn modelId="{DC70C5E6-51EB-4B85-AACA-CAD716355676}" srcId="{3DBCA419-E341-4EA5-AED6-A7808ED9218B}" destId="{916F467F-E9A7-4610-A4A3-DB2ED593CD5D}" srcOrd="4" destOrd="0" parTransId="{F182E7D2-8114-45F1-BABD-32602693DF8F}" sibTransId="{28BEE12D-63D0-462C-893A-0F5B09BAE5DF}"/>
    <dgm:cxn modelId="{E579BE79-0D4D-4B2D-96B6-F8C1CE882736}" type="presOf" srcId="{D646B5CC-5616-4782-9ED4-6E9F67BD69A0}" destId="{92AB2FCE-5F33-4ABB-85AB-8FF88D9DD74D}" srcOrd="0" destOrd="0" presId="urn:microsoft.com/office/officeart/2005/8/layout/hProcess9"/>
    <dgm:cxn modelId="{A980B2AF-3AC4-4737-A704-514FDD71BDE9}" type="presOf" srcId="{425B2AA2-5A30-42A8-9FD5-36DB149CD864}" destId="{E08DCF14-9B1F-457D-9800-9A1495BCA544}" srcOrd="0" destOrd="0" presId="urn:microsoft.com/office/officeart/2005/8/layout/hProcess9"/>
    <dgm:cxn modelId="{3A26048E-59A0-4539-BEFC-B55B8BDB3FBE}" type="presOf" srcId="{3DBCA419-E341-4EA5-AED6-A7808ED9218B}" destId="{26F84F6C-0400-4D94-AB3B-1D1020AF157D}" srcOrd="0" destOrd="0" presId="urn:microsoft.com/office/officeart/2005/8/layout/hProcess9"/>
    <dgm:cxn modelId="{D686590F-36EE-49CB-A636-AD72A8126A86}" type="presOf" srcId="{220DF01D-6DEB-4808-AB21-90179FA1090E}" destId="{6766A7C5-FFCA-4BDE-8FD6-4E17002CCD85}" srcOrd="0" destOrd="0" presId="urn:microsoft.com/office/officeart/2005/8/layout/hProcess9"/>
    <dgm:cxn modelId="{96890293-C7C3-4C55-AF04-602D45A3A15D}" srcId="{3DBCA419-E341-4EA5-AED6-A7808ED9218B}" destId="{D646B5CC-5616-4782-9ED4-6E9F67BD69A0}" srcOrd="3" destOrd="0" parTransId="{86FE9DB7-53E1-4E3C-B526-10A751EF1654}" sibTransId="{ACBC1B3B-BACC-4E54-89D0-D9E52880DB4A}"/>
    <dgm:cxn modelId="{A60EAA17-D65C-4F85-8F93-80A8EDD3A857}" type="presOf" srcId="{18AA8AE4-DFAD-44A8-9E9A-89D0C9ED1BE1}" destId="{4941118D-E836-400C-B1AA-426FDF626BEC}" srcOrd="0" destOrd="0" presId="urn:microsoft.com/office/officeart/2005/8/layout/hProcess9"/>
    <dgm:cxn modelId="{ABF259A4-3CFB-4C6C-98F4-96343975C8BE}" srcId="{3DBCA419-E341-4EA5-AED6-A7808ED9218B}" destId="{18AA8AE4-DFAD-44A8-9E9A-89D0C9ED1BE1}" srcOrd="1" destOrd="0" parTransId="{0E9AD09C-6333-4003-8DB7-9981E8D5883D}" sibTransId="{9741B754-AE89-4EF9-92C1-54DDF16C3912}"/>
    <dgm:cxn modelId="{EDF0CF71-C2A9-4E60-B513-57A96B0EC4EC}" srcId="{3DBCA419-E341-4EA5-AED6-A7808ED9218B}" destId="{220DF01D-6DEB-4808-AB21-90179FA1090E}" srcOrd="2" destOrd="0" parTransId="{DC0030EF-A8FF-4671-BDA6-6DD86A6BEEC3}" sibTransId="{A506413F-A1F6-4AB6-B356-859000AFEDA1}"/>
    <dgm:cxn modelId="{CEB61424-1F08-48B4-B32C-6A9C6836273E}" srcId="{3DBCA419-E341-4EA5-AED6-A7808ED9218B}" destId="{425B2AA2-5A30-42A8-9FD5-36DB149CD864}" srcOrd="0" destOrd="0" parTransId="{8CCE8620-39E6-450A-9355-CB7CC014EA59}" sibTransId="{A7A1FEE8-D475-4751-9E1C-03F05C4E2514}"/>
    <dgm:cxn modelId="{05715445-F10E-42EF-AFA8-532EFF33993C}" type="presParOf" srcId="{26F84F6C-0400-4D94-AB3B-1D1020AF157D}" destId="{6C67843D-0214-4809-933B-D7C34BD18E59}" srcOrd="0" destOrd="0" presId="urn:microsoft.com/office/officeart/2005/8/layout/hProcess9"/>
    <dgm:cxn modelId="{FD5585CB-38ED-4C5A-8C00-29BE1483313C}" type="presParOf" srcId="{26F84F6C-0400-4D94-AB3B-1D1020AF157D}" destId="{4C1AA3CF-A9A9-40A0-895B-2C87568E5F1B}" srcOrd="1" destOrd="0" presId="urn:microsoft.com/office/officeart/2005/8/layout/hProcess9"/>
    <dgm:cxn modelId="{D616465E-BE99-4255-AC9C-0F2D4A696511}" type="presParOf" srcId="{4C1AA3CF-A9A9-40A0-895B-2C87568E5F1B}" destId="{E08DCF14-9B1F-457D-9800-9A1495BCA544}" srcOrd="0" destOrd="0" presId="urn:microsoft.com/office/officeart/2005/8/layout/hProcess9"/>
    <dgm:cxn modelId="{5005E3D3-5B26-4196-B076-7F8E93508347}" type="presParOf" srcId="{4C1AA3CF-A9A9-40A0-895B-2C87568E5F1B}" destId="{86C5EA0E-A9AE-4BF6-AED2-55B5C3897017}" srcOrd="1" destOrd="0" presId="urn:microsoft.com/office/officeart/2005/8/layout/hProcess9"/>
    <dgm:cxn modelId="{338B6AC6-0FAD-4902-99D2-B9869FC8F320}" type="presParOf" srcId="{4C1AA3CF-A9A9-40A0-895B-2C87568E5F1B}" destId="{4941118D-E836-400C-B1AA-426FDF626BEC}" srcOrd="2" destOrd="0" presId="urn:microsoft.com/office/officeart/2005/8/layout/hProcess9"/>
    <dgm:cxn modelId="{0777AFE2-D577-4818-8505-6BAF2AE6A283}" type="presParOf" srcId="{4C1AA3CF-A9A9-40A0-895B-2C87568E5F1B}" destId="{451A4C6D-BB99-4284-8DF4-89B4C0E4F028}" srcOrd="3" destOrd="0" presId="urn:microsoft.com/office/officeart/2005/8/layout/hProcess9"/>
    <dgm:cxn modelId="{44B6E61C-1F1E-495F-95C6-50D3D3F8A17A}" type="presParOf" srcId="{4C1AA3CF-A9A9-40A0-895B-2C87568E5F1B}" destId="{6766A7C5-FFCA-4BDE-8FD6-4E17002CCD85}" srcOrd="4" destOrd="0" presId="urn:microsoft.com/office/officeart/2005/8/layout/hProcess9"/>
    <dgm:cxn modelId="{CEA5E3E2-6254-4C23-A651-26791C3DF12B}" type="presParOf" srcId="{4C1AA3CF-A9A9-40A0-895B-2C87568E5F1B}" destId="{4A31EFB4-13EC-40D3-9A19-B2517290D241}" srcOrd="5" destOrd="0" presId="urn:microsoft.com/office/officeart/2005/8/layout/hProcess9"/>
    <dgm:cxn modelId="{B9810DB1-B4F4-4B6E-9BB6-2440683B3D97}" type="presParOf" srcId="{4C1AA3CF-A9A9-40A0-895B-2C87568E5F1B}" destId="{92AB2FCE-5F33-4ABB-85AB-8FF88D9DD74D}" srcOrd="6" destOrd="0" presId="urn:microsoft.com/office/officeart/2005/8/layout/hProcess9"/>
    <dgm:cxn modelId="{D28E900A-F443-48DB-AC98-DC24C34FB7C8}" type="presParOf" srcId="{4C1AA3CF-A9A9-40A0-895B-2C87568E5F1B}" destId="{0497F15E-E218-4221-9B91-1FC810FE13B6}" srcOrd="7" destOrd="0" presId="urn:microsoft.com/office/officeart/2005/8/layout/hProcess9"/>
    <dgm:cxn modelId="{212A379F-7A10-45E8-A909-970302E21718}" type="presParOf" srcId="{4C1AA3CF-A9A9-40A0-895B-2C87568E5F1B}" destId="{8C6C9794-F1BE-4263-A50F-FD567962932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8EC0E6-C2A7-43E9-BA49-F8F31FDC7D62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FAF742A3-3065-4B33-9C3A-5CDA29BF6678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Ambiental</a:t>
          </a:r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0D21BE63-EE77-46E6-B621-280EAF129B72}" type="parTrans" cxnId="{42B219FA-79AE-49C9-940C-B7D77B80359E}">
      <dgm:prSet/>
      <dgm:spPr/>
      <dgm:t>
        <a:bodyPr/>
        <a:lstStyle/>
        <a:p>
          <a:endParaRPr lang="es-EC"/>
        </a:p>
      </dgm:t>
    </dgm:pt>
    <dgm:pt modelId="{4099983B-EB97-4C5C-B7B6-DC7577CCEEA3}" type="sibTrans" cxnId="{42B219FA-79AE-49C9-940C-B7D77B80359E}">
      <dgm:prSet/>
      <dgm:spPr/>
      <dgm:t>
        <a:bodyPr/>
        <a:lstStyle/>
        <a:p>
          <a:endParaRPr lang="es-EC"/>
        </a:p>
      </dgm:t>
    </dgm:pt>
    <dgm:pt modelId="{39BD9D1D-FAB3-4772-8BA8-AF0114AEB2A5}" type="asst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800" b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Objetivo General</a:t>
          </a:r>
        </a:p>
        <a:p>
          <a:r>
            <a:rPr lang="es-ES" sz="1400" dirty="0">
              <a:solidFill>
                <a:schemeClr val="tx2">
                  <a:lumMod val="50000"/>
                </a:schemeClr>
              </a:solidFill>
            </a:rPr>
            <a:t>Minimizar los impactos ambientales negativos que ocasionan las empresas industriales ecuatorianas a través de una guía del cuidado del medio ambiente.</a:t>
          </a:r>
          <a:endParaRPr lang="es-EC" sz="14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E2C561-B21A-45E3-B3CC-293FF92DF421}" type="parTrans" cxnId="{2658065C-DADF-4E8C-A745-B78C4CB53EE6}">
      <dgm:prSet/>
      <dgm:spPr/>
      <dgm:t>
        <a:bodyPr/>
        <a:lstStyle/>
        <a:p>
          <a:endParaRPr lang="es-EC"/>
        </a:p>
      </dgm:t>
    </dgm:pt>
    <dgm:pt modelId="{A9E7CD99-097A-40EC-9E5E-AEC9401CA6A9}" type="sibTrans" cxnId="{2658065C-DADF-4E8C-A745-B78C4CB53EE6}">
      <dgm:prSet/>
      <dgm:spPr/>
      <dgm:t>
        <a:bodyPr/>
        <a:lstStyle/>
        <a:p>
          <a:endParaRPr lang="es-EC"/>
        </a:p>
      </dgm:t>
    </dgm:pt>
    <dgm:pt modelId="{A054165B-4A14-4B3F-BCDA-64893DCB1956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Primera Fase</a:t>
          </a:r>
        </a:p>
        <a:p>
          <a:r>
            <a:rPr lang="es-EC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Revisión ambiental de la empresa</a:t>
          </a:r>
        </a:p>
        <a:p>
          <a:endParaRPr lang="es-EC" sz="20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E06F2F-6D38-43B0-92B9-EB29112AF428}" type="parTrans" cxnId="{C582232F-E2BA-4F8D-802C-17764C452A43}">
      <dgm:prSet/>
      <dgm:spPr/>
      <dgm:t>
        <a:bodyPr/>
        <a:lstStyle/>
        <a:p>
          <a:endParaRPr lang="es-EC"/>
        </a:p>
      </dgm:t>
    </dgm:pt>
    <dgm:pt modelId="{23828BD0-BE95-4F81-8285-BFAC2B7F79DD}" type="sibTrans" cxnId="{C582232F-E2BA-4F8D-802C-17764C452A43}">
      <dgm:prSet/>
      <dgm:spPr/>
      <dgm:t>
        <a:bodyPr/>
        <a:lstStyle/>
        <a:p>
          <a:endParaRPr lang="es-EC"/>
        </a:p>
      </dgm:t>
    </dgm:pt>
    <dgm:pt modelId="{FB6D6BC6-BB5B-4D83-9B76-D80BD2677C24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Segunda Fase</a:t>
          </a:r>
        </a:p>
        <a:p>
          <a:r>
            <a:rPr lang="es-EC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Definición de lineamientos</a:t>
          </a:r>
        </a:p>
      </dgm:t>
    </dgm:pt>
    <dgm:pt modelId="{CEBCA4DC-DCA7-46C6-8FDB-555458C8D9AE}" type="parTrans" cxnId="{E3FB386B-7D93-474A-BA03-BCF22D1F59CC}">
      <dgm:prSet/>
      <dgm:spPr/>
      <dgm:t>
        <a:bodyPr/>
        <a:lstStyle/>
        <a:p>
          <a:endParaRPr lang="es-EC"/>
        </a:p>
      </dgm:t>
    </dgm:pt>
    <dgm:pt modelId="{E084D63B-BD26-4E8C-8B39-26206B9CB704}" type="sibTrans" cxnId="{E3FB386B-7D93-474A-BA03-BCF22D1F59CC}">
      <dgm:prSet/>
      <dgm:spPr/>
      <dgm:t>
        <a:bodyPr/>
        <a:lstStyle/>
        <a:p>
          <a:endParaRPr lang="es-EC"/>
        </a:p>
      </dgm:t>
    </dgm:pt>
    <dgm:pt modelId="{5A9FD222-D3BC-4D38-800B-82BE6ACF04E2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Tercera Fase</a:t>
          </a:r>
        </a:p>
        <a:p>
          <a:r>
            <a:rPr lang="es-EC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Evaluación de resultados</a:t>
          </a:r>
        </a:p>
      </dgm:t>
    </dgm:pt>
    <dgm:pt modelId="{751547B5-1A7B-45D1-81E9-384950CC3542}" type="parTrans" cxnId="{652C88FE-53E3-4BDF-BCA3-C4DE94D97349}">
      <dgm:prSet/>
      <dgm:spPr/>
      <dgm:t>
        <a:bodyPr/>
        <a:lstStyle/>
        <a:p>
          <a:endParaRPr lang="es-EC"/>
        </a:p>
      </dgm:t>
    </dgm:pt>
    <dgm:pt modelId="{D92771F0-5A08-47DC-B82A-85B1B39B553C}" type="sibTrans" cxnId="{652C88FE-53E3-4BDF-BCA3-C4DE94D97349}">
      <dgm:prSet/>
      <dgm:spPr/>
      <dgm:t>
        <a:bodyPr/>
        <a:lstStyle/>
        <a:p>
          <a:endParaRPr lang="es-EC"/>
        </a:p>
      </dgm:t>
    </dgm:pt>
    <dgm:pt modelId="{3C62D18F-E484-413F-9FB1-3326D1499F54}" type="asst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 sz="2000" b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Objetivo Especifico</a:t>
          </a:r>
        </a:p>
        <a:p>
          <a:pPr algn="l"/>
          <a:r>
            <a:rPr lang="es-ES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*Garantizar el cumplimiento de la legislación ambiental en el ámbito local, municipal, regional, nacional e internacional. </a:t>
          </a:r>
          <a:endParaRPr lang="es-EC" sz="16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es-ES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*Fijar y promulgar las políticas y procedimientos operativos internos necesarios para alcanzar los objetivos ambientales de la organización empresarial.</a:t>
          </a:r>
          <a:endParaRPr lang="es-EC" sz="16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es-ES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*Recomendar a las empresas la aplicación de la guía propuesta en este proyecto.</a:t>
          </a:r>
          <a:r>
            <a:rPr lang="es-EC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8EA30584-DD7B-4EEA-AFB8-2D1242E234C3}" type="parTrans" cxnId="{608D12CA-DCE6-4F42-AD32-E5E835FB15D4}">
      <dgm:prSet/>
      <dgm:spPr/>
      <dgm:t>
        <a:bodyPr/>
        <a:lstStyle/>
        <a:p>
          <a:endParaRPr lang="es-EC"/>
        </a:p>
      </dgm:t>
    </dgm:pt>
    <dgm:pt modelId="{04BDE87D-68C3-4D8D-A909-54B8A25D39A2}" type="sibTrans" cxnId="{608D12CA-DCE6-4F42-AD32-E5E835FB15D4}">
      <dgm:prSet/>
      <dgm:spPr/>
      <dgm:t>
        <a:bodyPr/>
        <a:lstStyle/>
        <a:p>
          <a:endParaRPr lang="es-EC"/>
        </a:p>
      </dgm:t>
    </dgm:pt>
    <dgm:pt modelId="{46D6004B-9934-43D0-B386-7ACEA59C4609}" type="pres">
      <dgm:prSet presAssocID="{D78EC0E6-C2A7-43E9-BA49-F8F31FDC7D6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E43EBF33-B0DD-45DF-BFAC-0EB366B0794F}" type="pres">
      <dgm:prSet presAssocID="{FAF742A3-3065-4B33-9C3A-5CDA29BF6678}" presName="hierRoot1" presStyleCnt="0">
        <dgm:presLayoutVars>
          <dgm:hierBranch val="init"/>
        </dgm:presLayoutVars>
      </dgm:prSet>
      <dgm:spPr/>
    </dgm:pt>
    <dgm:pt modelId="{E897AE75-9E7F-4CE3-85C3-681EA7AFFCC2}" type="pres">
      <dgm:prSet presAssocID="{FAF742A3-3065-4B33-9C3A-5CDA29BF6678}" presName="rootComposite1" presStyleCnt="0"/>
      <dgm:spPr/>
    </dgm:pt>
    <dgm:pt modelId="{7B5EA0DD-7317-496D-816A-6406C07260E7}" type="pres">
      <dgm:prSet presAssocID="{FAF742A3-3065-4B33-9C3A-5CDA29BF667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B222841-BC91-4783-966A-4430BC25BCDD}" type="pres">
      <dgm:prSet presAssocID="{FAF742A3-3065-4B33-9C3A-5CDA29BF6678}" presName="rootConnector1" presStyleLbl="node1" presStyleIdx="0" presStyleCnt="0"/>
      <dgm:spPr/>
      <dgm:t>
        <a:bodyPr/>
        <a:lstStyle/>
        <a:p>
          <a:endParaRPr lang="es-EC"/>
        </a:p>
      </dgm:t>
    </dgm:pt>
    <dgm:pt modelId="{FC016B4E-691F-46B8-A170-444722820D3D}" type="pres">
      <dgm:prSet presAssocID="{FAF742A3-3065-4B33-9C3A-5CDA29BF6678}" presName="hierChild2" presStyleCnt="0"/>
      <dgm:spPr/>
    </dgm:pt>
    <dgm:pt modelId="{8B4D8500-14FE-45E9-A8A2-FF6F952C3891}" type="pres">
      <dgm:prSet presAssocID="{33E06F2F-6D38-43B0-92B9-EB29112AF428}" presName="Name64" presStyleLbl="parChTrans1D2" presStyleIdx="0" presStyleCnt="5"/>
      <dgm:spPr/>
      <dgm:t>
        <a:bodyPr/>
        <a:lstStyle/>
        <a:p>
          <a:endParaRPr lang="es-EC"/>
        </a:p>
      </dgm:t>
    </dgm:pt>
    <dgm:pt modelId="{55E5117A-D125-4301-A94B-3DF1F5AC2130}" type="pres">
      <dgm:prSet presAssocID="{A054165B-4A14-4B3F-BCDA-64893DCB1956}" presName="hierRoot2" presStyleCnt="0">
        <dgm:presLayoutVars>
          <dgm:hierBranch val="init"/>
        </dgm:presLayoutVars>
      </dgm:prSet>
      <dgm:spPr/>
    </dgm:pt>
    <dgm:pt modelId="{6CEE0F44-72C2-4074-AC9F-CB532702C35B}" type="pres">
      <dgm:prSet presAssocID="{A054165B-4A14-4B3F-BCDA-64893DCB1956}" presName="rootComposite" presStyleCnt="0"/>
      <dgm:spPr/>
    </dgm:pt>
    <dgm:pt modelId="{9FFCE10B-6AAF-4AB5-9940-E14BC974CB18}" type="pres">
      <dgm:prSet presAssocID="{A054165B-4A14-4B3F-BCDA-64893DCB1956}" presName="rootText" presStyleLbl="node2" presStyleIdx="0" presStyleCnt="3" custScaleX="104537" custScaleY="13768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1A7C324-56BD-4F5B-8086-E09F5AD8AFBB}" type="pres">
      <dgm:prSet presAssocID="{A054165B-4A14-4B3F-BCDA-64893DCB1956}" presName="rootConnector" presStyleLbl="node2" presStyleIdx="0" presStyleCnt="3"/>
      <dgm:spPr/>
      <dgm:t>
        <a:bodyPr/>
        <a:lstStyle/>
        <a:p>
          <a:endParaRPr lang="es-EC"/>
        </a:p>
      </dgm:t>
    </dgm:pt>
    <dgm:pt modelId="{98C7E438-643F-4DC8-94D5-E76A0DDB3DB3}" type="pres">
      <dgm:prSet presAssocID="{A054165B-4A14-4B3F-BCDA-64893DCB1956}" presName="hierChild4" presStyleCnt="0"/>
      <dgm:spPr/>
    </dgm:pt>
    <dgm:pt modelId="{33F9F739-57DD-4BC0-8EC2-1B73D5AAA2EC}" type="pres">
      <dgm:prSet presAssocID="{A054165B-4A14-4B3F-BCDA-64893DCB1956}" presName="hierChild5" presStyleCnt="0"/>
      <dgm:spPr/>
    </dgm:pt>
    <dgm:pt modelId="{9E1EAC9B-A9A3-4612-82FF-A22E372A2547}" type="pres">
      <dgm:prSet presAssocID="{CEBCA4DC-DCA7-46C6-8FDB-555458C8D9AE}" presName="Name64" presStyleLbl="parChTrans1D2" presStyleIdx="1" presStyleCnt="5"/>
      <dgm:spPr/>
      <dgm:t>
        <a:bodyPr/>
        <a:lstStyle/>
        <a:p>
          <a:endParaRPr lang="es-EC"/>
        </a:p>
      </dgm:t>
    </dgm:pt>
    <dgm:pt modelId="{767F3B6F-9372-4000-B10B-FE33657FCB0D}" type="pres">
      <dgm:prSet presAssocID="{FB6D6BC6-BB5B-4D83-9B76-D80BD2677C24}" presName="hierRoot2" presStyleCnt="0">
        <dgm:presLayoutVars>
          <dgm:hierBranch val="init"/>
        </dgm:presLayoutVars>
      </dgm:prSet>
      <dgm:spPr/>
    </dgm:pt>
    <dgm:pt modelId="{E5997EDF-D58C-41F1-94B3-B7C89A01282A}" type="pres">
      <dgm:prSet presAssocID="{FB6D6BC6-BB5B-4D83-9B76-D80BD2677C24}" presName="rootComposite" presStyleCnt="0"/>
      <dgm:spPr/>
    </dgm:pt>
    <dgm:pt modelId="{A462E921-7972-42ED-9FD5-A09E31B514EA}" type="pres">
      <dgm:prSet presAssocID="{FB6D6BC6-BB5B-4D83-9B76-D80BD2677C2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8ACD1A9-DD12-45CE-A372-FAE299C1F828}" type="pres">
      <dgm:prSet presAssocID="{FB6D6BC6-BB5B-4D83-9B76-D80BD2677C24}" presName="rootConnector" presStyleLbl="node2" presStyleIdx="1" presStyleCnt="3"/>
      <dgm:spPr/>
      <dgm:t>
        <a:bodyPr/>
        <a:lstStyle/>
        <a:p>
          <a:endParaRPr lang="es-EC"/>
        </a:p>
      </dgm:t>
    </dgm:pt>
    <dgm:pt modelId="{09032352-F5CC-46C0-8FFA-F360A046BA34}" type="pres">
      <dgm:prSet presAssocID="{FB6D6BC6-BB5B-4D83-9B76-D80BD2677C24}" presName="hierChild4" presStyleCnt="0"/>
      <dgm:spPr/>
    </dgm:pt>
    <dgm:pt modelId="{BE4441B0-1C78-42C9-9DDB-697704A31176}" type="pres">
      <dgm:prSet presAssocID="{FB6D6BC6-BB5B-4D83-9B76-D80BD2677C24}" presName="hierChild5" presStyleCnt="0"/>
      <dgm:spPr/>
    </dgm:pt>
    <dgm:pt modelId="{732A58FC-D27C-46DD-B798-8799BECF7C75}" type="pres">
      <dgm:prSet presAssocID="{751547B5-1A7B-45D1-81E9-384950CC3542}" presName="Name64" presStyleLbl="parChTrans1D2" presStyleIdx="2" presStyleCnt="5"/>
      <dgm:spPr/>
      <dgm:t>
        <a:bodyPr/>
        <a:lstStyle/>
        <a:p>
          <a:endParaRPr lang="es-EC"/>
        </a:p>
      </dgm:t>
    </dgm:pt>
    <dgm:pt modelId="{516476E9-8AD8-4739-84BA-43B9D4B67BF7}" type="pres">
      <dgm:prSet presAssocID="{5A9FD222-D3BC-4D38-800B-82BE6ACF04E2}" presName="hierRoot2" presStyleCnt="0">
        <dgm:presLayoutVars>
          <dgm:hierBranch val="init"/>
        </dgm:presLayoutVars>
      </dgm:prSet>
      <dgm:spPr/>
    </dgm:pt>
    <dgm:pt modelId="{043D28E0-E247-4498-AE70-08A6487B080D}" type="pres">
      <dgm:prSet presAssocID="{5A9FD222-D3BC-4D38-800B-82BE6ACF04E2}" presName="rootComposite" presStyleCnt="0"/>
      <dgm:spPr/>
    </dgm:pt>
    <dgm:pt modelId="{FB3736F1-96B1-422F-8193-D4C239089FFD}" type="pres">
      <dgm:prSet presAssocID="{5A9FD222-D3BC-4D38-800B-82BE6ACF04E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444809B-E92B-4376-BF5D-EDEBD6B40FCD}" type="pres">
      <dgm:prSet presAssocID="{5A9FD222-D3BC-4D38-800B-82BE6ACF04E2}" presName="rootConnector" presStyleLbl="node2" presStyleIdx="2" presStyleCnt="3"/>
      <dgm:spPr/>
      <dgm:t>
        <a:bodyPr/>
        <a:lstStyle/>
        <a:p>
          <a:endParaRPr lang="es-EC"/>
        </a:p>
      </dgm:t>
    </dgm:pt>
    <dgm:pt modelId="{1E1140B5-E472-49B9-B4D3-81BCCC60CD33}" type="pres">
      <dgm:prSet presAssocID="{5A9FD222-D3BC-4D38-800B-82BE6ACF04E2}" presName="hierChild4" presStyleCnt="0"/>
      <dgm:spPr/>
    </dgm:pt>
    <dgm:pt modelId="{D35AD405-7136-46DF-A2A4-249F87796F02}" type="pres">
      <dgm:prSet presAssocID="{5A9FD222-D3BC-4D38-800B-82BE6ACF04E2}" presName="hierChild5" presStyleCnt="0"/>
      <dgm:spPr/>
    </dgm:pt>
    <dgm:pt modelId="{F3574A88-24C8-4161-9858-729348069E0D}" type="pres">
      <dgm:prSet presAssocID="{FAF742A3-3065-4B33-9C3A-5CDA29BF6678}" presName="hierChild3" presStyleCnt="0"/>
      <dgm:spPr/>
    </dgm:pt>
    <dgm:pt modelId="{464E6F7D-3677-4313-87CD-EEAF66C65A27}" type="pres">
      <dgm:prSet presAssocID="{F4E2C561-B21A-45E3-B3CC-293FF92DF421}" presName="Name115" presStyleLbl="parChTrans1D2" presStyleIdx="3" presStyleCnt="5"/>
      <dgm:spPr/>
      <dgm:t>
        <a:bodyPr/>
        <a:lstStyle/>
        <a:p>
          <a:endParaRPr lang="es-EC"/>
        </a:p>
      </dgm:t>
    </dgm:pt>
    <dgm:pt modelId="{8A0F6DA4-7205-475D-81B1-B649C5D82E7C}" type="pres">
      <dgm:prSet presAssocID="{39BD9D1D-FAB3-4772-8BA8-AF0114AEB2A5}" presName="hierRoot3" presStyleCnt="0">
        <dgm:presLayoutVars>
          <dgm:hierBranch val="init"/>
        </dgm:presLayoutVars>
      </dgm:prSet>
      <dgm:spPr/>
    </dgm:pt>
    <dgm:pt modelId="{46B04E72-F63F-49A2-8F58-329485AD3F36}" type="pres">
      <dgm:prSet presAssocID="{39BD9D1D-FAB3-4772-8BA8-AF0114AEB2A5}" presName="rootComposite3" presStyleCnt="0"/>
      <dgm:spPr/>
    </dgm:pt>
    <dgm:pt modelId="{C27E4D40-38B4-478A-903E-34EDC5334615}" type="pres">
      <dgm:prSet presAssocID="{39BD9D1D-FAB3-4772-8BA8-AF0114AEB2A5}" presName="rootText3" presStyleLbl="asst1" presStyleIdx="0" presStyleCnt="2" custScaleX="122386" custScaleY="17018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2F9B1FA-7F1A-47AB-9D5A-440CCE3420CB}" type="pres">
      <dgm:prSet presAssocID="{39BD9D1D-FAB3-4772-8BA8-AF0114AEB2A5}" presName="rootConnector3" presStyleLbl="asst1" presStyleIdx="0" presStyleCnt="2"/>
      <dgm:spPr/>
      <dgm:t>
        <a:bodyPr/>
        <a:lstStyle/>
        <a:p>
          <a:endParaRPr lang="es-EC"/>
        </a:p>
      </dgm:t>
    </dgm:pt>
    <dgm:pt modelId="{3D4B7C49-17E4-48DA-AA8E-9D736CE951A0}" type="pres">
      <dgm:prSet presAssocID="{39BD9D1D-FAB3-4772-8BA8-AF0114AEB2A5}" presName="hierChild6" presStyleCnt="0"/>
      <dgm:spPr/>
    </dgm:pt>
    <dgm:pt modelId="{2067649C-5559-4AFE-962E-C156CAE44528}" type="pres">
      <dgm:prSet presAssocID="{39BD9D1D-FAB3-4772-8BA8-AF0114AEB2A5}" presName="hierChild7" presStyleCnt="0"/>
      <dgm:spPr/>
    </dgm:pt>
    <dgm:pt modelId="{3DC8FAE8-F488-4023-B222-25F83233008C}" type="pres">
      <dgm:prSet presAssocID="{8EA30584-DD7B-4EEA-AFB8-2D1242E234C3}" presName="Name115" presStyleLbl="parChTrans1D2" presStyleIdx="4" presStyleCnt="5"/>
      <dgm:spPr/>
      <dgm:t>
        <a:bodyPr/>
        <a:lstStyle/>
        <a:p>
          <a:endParaRPr lang="es-EC"/>
        </a:p>
      </dgm:t>
    </dgm:pt>
    <dgm:pt modelId="{1DC5D0DE-16FE-42BC-ACF1-C06CB8446A7D}" type="pres">
      <dgm:prSet presAssocID="{3C62D18F-E484-413F-9FB1-3326D1499F54}" presName="hierRoot3" presStyleCnt="0">
        <dgm:presLayoutVars>
          <dgm:hierBranch val="init"/>
        </dgm:presLayoutVars>
      </dgm:prSet>
      <dgm:spPr/>
    </dgm:pt>
    <dgm:pt modelId="{676765CE-8DA3-425E-BC01-219E70F34B21}" type="pres">
      <dgm:prSet presAssocID="{3C62D18F-E484-413F-9FB1-3326D1499F54}" presName="rootComposite3" presStyleCnt="0"/>
      <dgm:spPr/>
    </dgm:pt>
    <dgm:pt modelId="{80116B10-0013-4ECB-B734-C3E6D5D5E04B}" type="pres">
      <dgm:prSet presAssocID="{3C62D18F-E484-413F-9FB1-3326D1499F54}" presName="rootText3" presStyleLbl="asst1" presStyleIdx="1" presStyleCnt="2" custScaleX="121985" custScaleY="33550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EF87A51-D822-49ED-BC3B-32857E5353F5}" type="pres">
      <dgm:prSet presAssocID="{3C62D18F-E484-413F-9FB1-3326D1499F54}" presName="rootConnector3" presStyleLbl="asst1" presStyleIdx="1" presStyleCnt="2"/>
      <dgm:spPr/>
      <dgm:t>
        <a:bodyPr/>
        <a:lstStyle/>
        <a:p>
          <a:endParaRPr lang="es-EC"/>
        </a:p>
      </dgm:t>
    </dgm:pt>
    <dgm:pt modelId="{3443F148-96E7-4D30-B976-460C7465BC64}" type="pres">
      <dgm:prSet presAssocID="{3C62D18F-E484-413F-9FB1-3326D1499F54}" presName="hierChild6" presStyleCnt="0"/>
      <dgm:spPr/>
    </dgm:pt>
    <dgm:pt modelId="{BCC6EEE4-6389-4703-B234-E2109FDC8CC3}" type="pres">
      <dgm:prSet presAssocID="{3C62D18F-E484-413F-9FB1-3326D1499F54}" presName="hierChild7" presStyleCnt="0"/>
      <dgm:spPr/>
    </dgm:pt>
  </dgm:ptLst>
  <dgm:cxnLst>
    <dgm:cxn modelId="{30C98B09-597F-48EA-9604-33E5B9139F8D}" type="presOf" srcId="{D78EC0E6-C2A7-43E9-BA49-F8F31FDC7D62}" destId="{46D6004B-9934-43D0-B386-7ACEA59C4609}" srcOrd="0" destOrd="0" presId="urn:microsoft.com/office/officeart/2009/3/layout/HorizontalOrganizationChart"/>
    <dgm:cxn modelId="{42B219FA-79AE-49C9-940C-B7D77B80359E}" srcId="{D78EC0E6-C2A7-43E9-BA49-F8F31FDC7D62}" destId="{FAF742A3-3065-4B33-9C3A-5CDA29BF6678}" srcOrd="0" destOrd="0" parTransId="{0D21BE63-EE77-46E6-B621-280EAF129B72}" sibTransId="{4099983B-EB97-4C5C-B7B6-DC7577CCEEA3}"/>
    <dgm:cxn modelId="{608D12CA-DCE6-4F42-AD32-E5E835FB15D4}" srcId="{FAF742A3-3065-4B33-9C3A-5CDA29BF6678}" destId="{3C62D18F-E484-413F-9FB1-3326D1499F54}" srcOrd="1" destOrd="0" parTransId="{8EA30584-DD7B-4EEA-AFB8-2D1242E234C3}" sibTransId="{04BDE87D-68C3-4D8D-A909-54B8A25D39A2}"/>
    <dgm:cxn modelId="{E080B745-51E5-4437-AD7B-F018BE5CBEF4}" type="presOf" srcId="{3C62D18F-E484-413F-9FB1-3326D1499F54}" destId="{9EF87A51-D822-49ED-BC3B-32857E5353F5}" srcOrd="1" destOrd="0" presId="urn:microsoft.com/office/officeart/2009/3/layout/HorizontalOrganizationChart"/>
    <dgm:cxn modelId="{71DD81F4-B6CB-4024-97C6-E11CCEDB056B}" type="presOf" srcId="{33E06F2F-6D38-43B0-92B9-EB29112AF428}" destId="{8B4D8500-14FE-45E9-A8A2-FF6F952C3891}" srcOrd="0" destOrd="0" presId="urn:microsoft.com/office/officeart/2009/3/layout/HorizontalOrganizationChart"/>
    <dgm:cxn modelId="{C582232F-E2BA-4F8D-802C-17764C452A43}" srcId="{FAF742A3-3065-4B33-9C3A-5CDA29BF6678}" destId="{A054165B-4A14-4B3F-BCDA-64893DCB1956}" srcOrd="2" destOrd="0" parTransId="{33E06F2F-6D38-43B0-92B9-EB29112AF428}" sibTransId="{23828BD0-BE95-4F81-8285-BFAC2B7F79DD}"/>
    <dgm:cxn modelId="{652C88FE-53E3-4BDF-BCA3-C4DE94D97349}" srcId="{FAF742A3-3065-4B33-9C3A-5CDA29BF6678}" destId="{5A9FD222-D3BC-4D38-800B-82BE6ACF04E2}" srcOrd="4" destOrd="0" parTransId="{751547B5-1A7B-45D1-81E9-384950CC3542}" sibTransId="{D92771F0-5A08-47DC-B82A-85B1B39B553C}"/>
    <dgm:cxn modelId="{FF68760B-F538-4D54-AC69-7CC18B1A164C}" type="presOf" srcId="{8EA30584-DD7B-4EEA-AFB8-2D1242E234C3}" destId="{3DC8FAE8-F488-4023-B222-25F83233008C}" srcOrd="0" destOrd="0" presId="urn:microsoft.com/office/officeart/2009/3/layout/HorizontalOrganizationChart"/>
    <dgm:cxn modelId="{B8F74B0D-6BF3-4213-9A72-0C729E6E5597}" type="presOf" srcId="{A054165B-4A14-4B3F-BCDA-64893DCB1956}" destId="{D1A7C324-56BD-4F5B-8086-E09F5AD8AFBB}" srcOrd="1" destOrd="0" presId="urn:microsoft.com/office/officeart/2009/3/layout/HorizontalOrganizationChart"/>
    <dgm:cxn modelId="{11D7AFAD-18D1-414E-AB1B-E566A9678190}" type="presOf" srcId="{3C62D18F-E484-413F-9FB1-3326D1499F54}" destId="{80116B10-0013-4ECB-B734-C3E6D5D5E04B}" srcOrd="0" destOrd="0" presId="urn:microsoft.com/office/officeart/2009/3/layout/HorizontalOrganizationChart"/>
    <dgm:cxn modelId="{E3FB386B-7D93-474A-BA03-BCF22D1F59CC}" srcId="{FAF742A3-3065-4B33-9C3A-5CDA29BF6678}" destId="{FB6D6BC6-BB5B-4D83-9B76-D80BD2677C24}" srcOrd="3" destOrd="0" parTransId="{CEBCA4DC-DCA7-46C6-8FDB-555458C8D9AE}" sibTransId="{E084D63B-BD26-4E8C-8B39-26206B9CB704}"/>
    <dgm:cxn modelId="{EF9988AD-FF11-41FE-9B91-1BEA7C7FB10B}" type="presOf" srcId="{FB6D6BC6-BB5B-4D83-9B76-D80BD2677C24}" destId="{58ACD1A9-DD12-45CE-A372-FAE299C1F828}" srcOrd="1" destOrd="0" presId="urn:microsoft.com/office/officeart/2009/3/layout/HorizontalOrganizationChart"/>
    <dgm:cxn modelId="{E3371DE6-09DD-46FB-968E-2480A8F43187}" type="presOf" srcId="{CEBCA4DC-DCA7-46C6-8FDB-555458C8D9AE}" destId="{9E1EAC9B-A9A3-4612-82FF-A22E372A2547}" srcOrd="0" destOrd="0" presId="urn:microsoft.com/office/officeart/2009/3/layout/HorizontalOrganizationChart"/>
    <dgm:cxn modelId="{89C2745A-EAC0-42C7-B595-11842C909365}" type="presOf" srcId="{A054165B-4A14-4B3F-BCDA-64893DCB1956}" destId="{9FFCE10B-6AAF-4AB5-9940-E14BC974CB18}" srcOrd="0" destOrd="0" presId="urn:microsoft.com/office/officeart/2009/3/layout/HorizontalOrganizationChart"/>
    <dgm:cxn modelId="{51B331A1-CB9A-49D4-AE98-B914F117E4B0}" type="presOf" srcId="{FB6D6BC6-BB5B-4D83-9B76-D80BD2677C24}" destId="{A462E921-7972-42ED-9FD5-A09E31B514EA}" srcOrd="0" destOrd="0" presId="urn:microsoft.com/office/officeart/2009/3/layout/HorizontalOrganizationChart"/>
    <dgm:cxn modelId="{AC7F6D39-4CD6-40B2-9AD3-6F98B79430AF}" type="presOf" srcId="{39BD9D1D-FAB3-4772-8BA8-AF0114AEB2A5}" destId="{C27E4D40-38B4-478A-903E-34EDC5334615}" srcOrd="0" destOrd="0" presId="urn:microsoft.com/office/officeart/2009/3/layout/HorizontalOrganizationChart"/>
    <dgm:cxn modelId="{2658065C-DADF-4E8C-A745-B78C4CB53EE6}" srcId="{FAF742A3-3065-4B33-9C3A-5CDA29BF6678}" destId="{39BD9D1D-FAB3-4772-8BA8-AF0114AEB2A5}" srcOrd="0" destOrd="0" parTransId="{F4E2C561-B21A-45E3-B3CC-293FF92DF421}" sibTransId="{A9E7CD99-097A-40EC-9E5E-AEC9401CA6A9}"/>
    <dgm:cxn modelId="{2A6C517D-FAE8-4A10-952A-CBAB768393CD}" type="presOf" srcId="{39BD9D1D-FAB3-4772-8BA8-AF0114AEB2A5}" destId="{82F9B1FA-7F1A-47AB-9D5A-440CCE3420CB}" srcOrd="1" destOrd="0" presId="urn:microsoft.com/office/officeart/2009/3/layout/HorizontalOrganizationChart"/>
    <dgm:cxn modelId="{53B212FB-AF0E-4602-9EED-07CDF64E7F7C}" type="presOf" srcId="{751547B5-1A7B-45D1-81E9-384950CC3542}" destId="{732A58FC-D27C-46DD-B798-8799BECF7C75}" srcOrd="0" destOrd="0" presId="urn:microsoft.com/office/officeart/2009/3/layout/HorizontalOrganizationChart"/>
    <dgm:cxn modelId="{CF0C2A34-AAD4-4982-9001-DF11C35142E4}" type="presOf" srcId="{5A9FD222-D3BC-4D38-800B-82BE6ACF04E2}" destId="{FB3736F1-96B1-422F-8193-D4C239089FFD}" srcOrd="0" destOrd="0" presId="urn:microsoft.com/office/officeart/2009/3/layout/HorizontalOrganizationChart"/>
    <dgm:cxn modelId="{B3E231A7-3C20-4AD3-8567-29FFE434FFED}" type="presOf" srcId="{FAF742A3-3065-4B33-9C3A-5CDA29BF6678}" destId="{4B222841-BC91-4783-966A-4430BC25BCDD}" srcOrd="1" destOrd="0" presId="urn:microsoft.com/office/officeart/2009/3/layout/HorizontalOrganizationChart"/>
    <dgm:cxn modelId="{6E87A51A-3873-406C-8595-AB0CF9676307}" type="presOf" srcId="{5A9FD222-D3BC-4D38-800B-82BE6ACF04E2}" destId="{5444809B-E92B-4376-BF5D-EDEBD6B40FCD}" srcOrd="1" destOrd="0" presId="urn:microsoft.com/office/officeart/2009/3/layout/HorizontalOrganizationChart"/>
    <dgm:cxn modelId="{EFD3D4A5-B899-4FA4-870D-B3F42EB8F723}" type="presOf" srcId="{FAF742A3-3065-4B33-9C3A-5CDA29BF6678}" destId="{7B5EA0DD-7317-496D-816A-6406C07260E7}" srcOrd="0" destOrd="0" presId="urn:microsoft.com/office/officeart/2009/3/layout/HorizontalOrganizationChart"/>
    <dgm:cxn modelId="{34B21D60-41BF-47B3-9A00-22488A3555EE}" type="presOf" srcId="{F4E2C561-B21A-45E3-B3CC-293FF92DF421}" destId="{464E6F7D-3677-4313-87CD-EEAF66C65A27}" srcOrd="0" destOrd="0" presId="urn:microsoft.com/office/officeart/2009/3/layout/HorizontalOrganizationChart"/>
    <dgm:cxn modelId="{F2563C89-2622-4824-9834-06CA9A5DB6DF}" type="presParOf" srcId="{46D6004B-9934-43D0-B386-7ACEA59C4609}" destId="{E43EBF33-B0DD-45DF-BFAC-0EB366B0794F}" srcOrd="0" destOrd="0" presId="urn:microsoft.com/office/officeart/2009/3/layout/HorizontalOrganizationChart"/>
    <dgm:cxn modelId="{B5BB19C1-5296-4028-BD28-4E58FB6AED55}" type="presParOf" srcId="{E43EBF33-B0DD-45DF-BFAC-0EB366B0794F}" destId="{E897AE75-9E7F-4CE3-85C3-681EA7AFFCC2}" srcOrd="0" destOrd="0" presId="urn:microsoft.com/office/officeart/2009/3/layout/HorizontalOrganizationChart"/>
    <dgm:cxn modelId="{A8E87297-601B-4613-8ED5-2DAE8829F71C}" type="presParOf" srcId="{E897AE75-9E7F-4CE3-85C3-681EA7AFFCC2}" destId="{7B5EA0DD-7317-496D-816A-6406C07260E7}" srcOrd="0" destOrd="0" presId="urn:microsoft.com/office/officeart/2009/3/layout/HorizontalOrganizationChart"/>
    <dgm:cxn modelId="{6A04D4C2-B07B-49D4-8850-6BE0D52C3575}" type="presParOf" srcId="{E897AE75-9E7F-4CE3-85C3-681EA7AFFCC2}" destId="{4B222841-BC91-4783-966A-4430BC25BCDD}" srcOrd="1" destOrd="0" presId="urn:microsoft.com/office/officeart/2009/3/layout/HorizontalOrganizationChart"/>
    <dgm:cxn modelId="{BF7B3295-B48F-425B-8008-3FB495A76705}" type="presParOf" srcId="{E43EBF33-B0DD-45DF-BFAC-0EB366B0794F}" destId="{FC016B4E-691F-46B8-A170-444722820D3D}" srcOrd="1" destOrd="0" presId="urn:microsoft.com/office/officeart/2009/3/layout/HorizontalOrganizationChart"/>
    <dgm:cxn modelId="{39274504-E688-4CE5-8623-FF00087A4D20}" type="presParOf" srcId="{FC016B4E-691F-46B8-A170-444722820D3D}" destId="{8B4D8500-14FE-45E9-A8A2-FF6F952C3891}" srcOrd="0" destOrd="0" presId="urn:microsoft.com/office/officeart/2009/3/layout/HorizontalOrganizationChart"/>
    <dgm:cxn modelId="{908DB789-ADEB-4BFE-8EA9-34F7DE64734A}" type="presParOf" srcId="{FC016B4E-691F-46B8-A170-444722820D3D}" destId="{55E5117A-D125-4301-A94B-3DF1F5AC2130}" srcOrd="1" destOrd="0" presId="urn:microsoft.com/office/officeart/2009/3/layout/HorizontalOrganizationChart"/>
    <dgm:cxn modelId="{DA5C13B6-ABC9-4A3E-B6F6-2D5570478380}" type="presParOf" srcId="{55E5117A-D125-4301-A94B-3DF1F5AC2130}" destId="{6CEE0F44-72C2-4074-AC9F-CB532702C35B}" srcOrd="0" destOrd="0" presId="urn:microsoft.com/office/officeart/2009/3/layout/HorizontalOrganizationChart"/>
    <dgm:cxn modelId="{7961CA28-5C8B-4BD6-81B2-0EC7B5487BD5}" type="presParOf" srcId="{6CEE0F44-72C2-4074-AC9F-CB532702C35B}" destId="{9FFCE10B-6AAF-4AB5-9940-E14BC974CB18}" srcOrd="0" destOrd="0" presId="urn:microsoft.com/office/officeart/2009/3/layout/HorizontalOrganizationChart"/>
    <dgm:cxn modelId="{C12529CA-1DAE-4B8D-A33E-D2DF39833AC6}" type="presParOf" srcId="{6CEE0F44-72C2-4074-AC9F-CB532702C35B}" destId="{D1A7C324-56BD-4F5B-8086-E09F5AD8AFBB}" srcOrd="1" destOrd="0" presId="urn:microsoft.com/office/officeart/2009/3/layout/HorizontalOrganizationChart"/>
    <dgm:cxn modelId="{5D273A1D-0950-4A51-BA17-B65A295DC559}" type="presParOf" srcId="{55E5117A-D125-4301-A94B-3DF1F5AC2130}" destId="{98C7E438-643F-4DC8-94D5-E76A0DDB3DB3}" srcOrd="1" destOrd="0" presId="urn:microsoft.com/office/officeart/2009/3/layout/HorizontalOrganizationChart"/>
    <dgm:cxn modelId="{91D3A9B9-FE4F-4256-9133-C34294CF56D2}" type="presParOf" srcId="{55E5117A-D125-4301-A94B-3DF1F5AC2130}" destId="{33F9F739-57DD-4BC0-8EC2-1B73D5AAA2EC}" srcOrd="2" destOrd="0" presId="urn:microsoft.com/office/officeart/2009/3/layout/HorizontalOrganizationChart"/>
    <dgm:cxn modelId="{F08E0225-D8C6-4705-871C-2B8A1C1F8FE1}" type="presParOf" srcId="{FC016B4E-691F-46B8-A170-444722820D3D}" destId="{9E1EAC9B-A9A3-4612-82FF-A22E372A2547}" srcOrd="2" destOrd="0" presId="urn:microsoft.com/office/officeart/2009/3/layout/HorizontalOrganizationChart"/>
    <dgm:cxn modelId="{4E4FD9D5-E62A-4DF7-A6B7-DF385105B56C}" type="presParOf" srcId="{FC016B4E-691F-46B8-A170-444722820D3D}" destId="{767F3B6F-9372-4000-B10B-FE33657FCB0D}" srcOrd="3" destOrd="0" presId="urn:microsoft.com/office/officeart/2009/3/layout/HorizontalOrganizationChart"/>
    <dgm:cxn modelId="{F02327D3-DCCB-4F11-8678-AFD4FFF8CA92}" type="presParOf" srcId="{767F3B6F-9372-4000-B10B-FE33657FCB0D}" destId="{E5997EDF-D58C-41F1-94B3-B7C89A01282A}" srcOrd="0" destOrd="0" presId="urn:microsoft.com/office/officeart/2009/3/layout/HorizontalOrganizationChart"/>
    <dgm:cxn modelId="{D98747A6-FA53-4E9E-9744-DF875DB8BFEF}" type="presParOf" srcId="{E5997EDF-D58C-41F1-94B3-B7C89A01282A}" destId="{A462E921-7972-42ED-9FD5-A09E31B514EA}" srcOrd="0" destOrd="0" presId="urn:microsoft.com/office/officeart/2009/3/layout/HorizontalOrganizationChart"/>
    <dgm:cxn modelId="{BEDBA420-77DF-44E4-B4C3-476512A1F415}" type="presParOf" srcId="{E5997EDF-D58C-41F1-94B3-B7C89A01282A}" destId="{58ACD1A9-DD12-45CE-A372-FAE299C1F828}" srcOrd="1" destOrd="0" presId="urn:microsoft.com/office/officeart/2009/3/layout/HorizontalOrganizationChart"/>
    <dgm:cxn modelId="{FF48FCD5-C36E-4612-9212-A4FB40281A75}" type="presParOf" srcId="{767F3B6F-9372-4000-B10B-FE33657FCB0D}" destId="{09032352-F5CC-46C0-8FFA-F360A046BA34}" srcOrd="1" destOrd="0" presId="urn:microsoft.com/office/officeart/2009/3/layout/HorizontalOrganizationChart"/>
    <dgm:cxn modelId="{1E4FCC09-6978-41FA-9F75-4AD87930DEAD}" type="presParOf" srcId="{767F3B6F-9372-4000-B10B-FE33657FCB0D}" destId="{BE4441B0-1C78-42C9-9DDB-697704A31176}" srcOrd="2" destOrd="0" presId="urn:microsoft.com/office/officeart/2009/3/layout/HorizontalOrganizationChart"/>
    <dgm:cxn modelId="{5C578E95-1B7D-440F-9DB3-07A9F073E668}" type="presParOf" srcId="{FC016B4E-691F-46B8-A170-444722820D3D}" destId="{732A58FC-D27C-46DD-B798-8799BECF7C75}" srcOrd="4" destOrd="0" presId="urn:microsoft.com/office/officeart/2009/3/layout/HorizontalOrganizationChart"/>
    <dgm:cxn modelId="{A2419189-223F-4CDA-856D-EDA1838B30F8}" type="presParOf" srcId="{FC016B4E-691F-46B8-A170-444722820D3D}" destId="{516476E9-8AD8-4739-84BA-43B9D4B67BF7}" srcOrd="5" destOrd="0" presId="urn:microsoft.com/office/officeart/2009/3/layout/HorizontalOrganizationChart"/>
    <dgm:cxn modelId="{ADB3B4D8-1A8F-4BAA-AA26-458C1ED6A845}" type="presParOf" srcId="{516476E9-8AD8-4739-84BA-43B9D4B67BF7}" destId="{043D28E0-E247-4498-AE70-08A6487B080D}" srcOrd="0" destOrd="0" presId="urn:microsoft.com/office/officeart/2009/3/layout/HorizontalOrganizationChart"/>
    <dgm:cxn modelId="{3AD3F31C-E0CC-484C-9F36-F2DE39A54243}" type="presParOf" srcId="{043D28E0-E247-4498-AE70-08A6487B080D}" destId="{FB3736F1-96B1-422F-8193-D4C239089FFD}" srcOrd="0" destOrd="0" presId="urn:microsoft.com/office/officeart/2009/3/layout/HorizontalOrganizationChart"/>
    <dgm:cxn modelId="{8466F988-7EF7-4960-919E-14F3ACE3B87F}" type="presParOf" srcId="{043D28E0-E247-4498-AE70-08A6487B080D}" destId="{5444809B-E92B-4376-BF5D-EDEBD6B40FCD}" srcOrd="1" destOrd="0" presId="urn:microsoft.com/office/officeart/2009/3/layout/HorizontalOrganizationChart"/>
    <dgm:cxn modelId="{2E18DC19-75B9-4EEF-93D8-9B4D49E74B9D}" type="presParOf" srcId="{516476E9-8AD8-4739-84BA-43B9D4B67BF7}" destId="{1E1140B5-E472-49B9-B4D3-81BCCC60CD33}" srcOrd="1" destOrd="0" presId="urn:microsoft.com/office/officeart/2009/3/layout/HorizontalOrganizationChart"/>
    <dgm:cxn modelId="{F7F815E2-6DAF-4EF3-A142-8BABF393552B}" type="presParOf" srcId="{516476E9-8AD8-4739-84BA-43B9D4B67BF7}" destId="{D35AD405-7136-46DF-A2A4-249F87796F02}" srcOrd="2" destOrd="0" presId="urn:microsoft.com/office/officeart/2009/3/layout/HorizontalOrganizationChart"/>
    <dgm:cxn modelId="{FCAEECEF-33EE-492E-9DF6-81D10EA91EDE}" type="presParOf" srcId="{E43EBF33-B0DD-45DF-BFAC-0EB366B0794F}" destId="{F3574A88-24C8-4161-9858-729348069E0D}" srcOrd="2" destOrd="0" presId="urn:microsoft.com/office/officeart/2009/3/layout/HorizontalOrganizationChart"/>
    <dgm:cxn modelId="{78AE08D0-34C7-4BA7-8E1D-0F3B3FC24890}" type="presParOf" srcId="{F3574A88-24C8-4161-9858-729348069E0D}" destId="{464E6F7D-3677-4313-87CD-EEAF66C65A27}" srcOrd="0" destOrd="0" presId="urn:microsoft.com/office/officeart/2009/3/layout/HorizontalOrganizationChart"/>
    <dgm:cxn modelId="{6802AEF2-DFDA-4A9D-A7FA-E83E53E7C0FC}" type="presParOf" srcId="{F3574A88-24C8-4161-9858-729348069E0D}" destId="{8A0F6DA4-7205-475D-81B1-B649C5D82E7C}" srcOrd="1" destOrd="0" presId="urn:microsoft.com/office/officeart/2009/3/layout/HorizontalOrganizationChart"/>
    <dgm:cxn modelId="{6B303B20-D3BA-49AA-A1CF-B516FEA21255}" type="presParOf" srcId="{8A0F6DA4-7205-475D-81B1-B649C5D82E7C}" destId="{46B04E72-F63F-49A2-8F58-329485AD3F36}" srcOrd="0" destOrd="0" presId="urn:microsoft.com/office/officeart/2009/3/layout/HorizontalOrganizationChart"/>
    <dgm:cxn modelId="{6FC94F51-B01E-4E16-9519-7EAFA76FCCDF}" type="presParOf" srcId="{46B04E72-F63F-49A2-8F58-329485AD3F36}" destId="{C27E4D40-38B4-478A-903E-34EDC5334615}" srcOrd="0" destOrd="0" presId="urn:microsoft.com/office/officeart/2009/3/layout/HorizontalOrganizationChart"/>
    <dgm:cxn modelId="{CD2E5AE7-016F-4C71-8280-51F2F19E5EBF}" type="presParOf" srcId="{46B04E72-F63F-49A2-8F58-329485AD3F36}" destId="{82F9B1FA-7F1A-47AB-9D5A-440CCE3420CB}" srcOrd="1" destOrd="0" presId="urn:microsoft.com/office/officeart/2009/3/layout/HorizontalOrganizationChart"/>
    <dgm:cxn modelId="{766A912C-201A-4766-A10F-F19C6E6931D7}" type="presParOf" srcId="{8A0F6DA4-7205-475D-81B1-B649C5D82E7C}" destId="{3D4B7C49-17E4-48DA-AA8E-9D736CE951A0}" srcOrd="1" destOrd="0" presId="urn:microsoft.com/office/officeart/2009/3/layout/HorizontalOrganizationChart"/>
    <dgm:cxn modelId="{4A60D589-3EB9-43CB-889A-1FD9A1ECAF01}" type="presParOf" srcId="{8A0F6DA4-7205-475D-81B1-B649C5D82E7C}" destId="{2067649C-5559-4AFE-962E-C156CAE44528}" srcOrd="2" destOrd="0" presId="urn:microsoft.com/office/officeart/2009/3/layout/HorizontalOrganizationChart"/>
    <dgm:cxn modelId="{BE4322B0-B0F7-469D-9DF3-E84590E251B9}" type="presParOf" srcId="{F3574A88-24C8-4161-9858-729348069E0D}" destId="{3DC8FAE8-F488-4023-B222-25F83233008C}" srcOrd="2" destOrd="0" presId="urn:microsoft.com/office/officeart/2009/3/layout/HorizontalOrganizationChart"/>
    <dgm:cxn modelId="{96C2421E-BDFC-4C55-AF81-9BFDB3205740}" type="presParOf" srcId="{F3574A88-24C8-4161-9858-729348069E0D}" destId="{1DC5D0DE-16FE-42BC-ACF1-C06CB8446A7D}" srcOrd="3" destOrd="0" presId="urn:microsoft.com/office/officeart/2009/3/layout/HorizontalOrganizationChart"/>
    <dgm:cxn modelId="{B3444862-2010-4DA9-AAE9-C7883AA7F7EA}" type="presParOf" srcId="{1DC5D0DE-16FE-42BC-ACF1-C06CB8446A7D}" destId="{676765CE-8DA3-425E-BC01-219E70F34B21}" srcOrd="0" destOrd="0" presId="urn:microsoft.com/office/officeart/2009/3/layout/HorizontalOrganizationChart"/>
    <dgm:cxn modelId="{A0C23F7C-02B9-4C0B-B9C7-FDC4FB6485C0}" type="presParOf" srcId="{676765CE-8DA3-425E-BC01-219E70F34B21}" destId="{80116B10-0013-4ECB-B734-C3E6D5D5E04B}" srcOrd="0" destOrd="0" presId="urn:microsoft.com/office/officeart/2009/3/layout/HorizontalOrganizationChart"/>
    <dgm:cxn modelId="{6AC42F5E-07AC-473E-97C1-C25336F8E054}" type="presParOf" srcId="{676765CE-8DA3-425E-BC01-219E70F34B21}" destId="{9EF87A51-D822-49ED-BC3B-32857E5353F5}" srcOrd="1" destOrd="0" presId="urn:microsoft.com/office/officeart/2009/3/layout/HorizontalOrganizationChart"/>
    <dgm:cxn modelId="{8F4F9171-F5A7-49CE-88DA-5E1BD51A0ACB}" type="presParOf" srcId="{1DC5D0DE-16FE-42BC-ACF1-C06CB8446A7D}" destId="{3443F148-96E7-4D30-B976-460C7465BC64}" srcOrd="1" destOrd="0" presId="urn:microsoft.com/office/officeart/2009/3/layout/HorizontalOrganizationChart"/>
    <dgm:cxn modelId="{96FC6C43-6568-4AFF-9FBB-396A3C465061}" type="presParOf" srcId="{1DC5D0DE-16FE-42BC-ACF1-C06CB8446A7D}" destId="{BCC6EEE4-6389-4703-B234-E2109FDC8CC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629F2-306B-4A20-96E8-D3E115596636}" type="datetimeFigureOut">
              <a:rPr lang="es-EC" smtClean="0"/>
              <a:t>06/08/2019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B2AF9-0E1D-48A7-A1EA-8B873B6407C9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18396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86944-9B6F-4A5E-B2B2-72C93A9D583A}" type="datetimeFigureOut">
              <a:rPr lang="es-EC" smtClean="0"/>
              <a:t>06/08/2019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3D4E0-B7EB-4029-984B-1D49C8B1074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746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19698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74326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2265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60660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9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10123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12190413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0413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609520" y="6245225"/>
            <a:ext cx="284443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4165058" y="6245225"/>
            <a:ext cx="386029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09520" y="6245225"/>
            <a:ext cx="284443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4165058" y="6245225"/>
            <a:ext cx="386029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2938"/>
            <a:ext cx="12190413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89946" y="260351"/>
            <a:ext cx="1056079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6" b="30597"/>
          <a:stretch/>
        </p:blipFill>
        <p:spPr bwMode="auto">
          <a:xfrm>
            <a:off x="47749" y="188640"/>
            <a:ext cx="3839500" cy="624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3311" y="1556793"/>
            <a:ext cx="1097137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12190413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1" y="6308726"/>
            <a:ext cx="10512115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33863" y="6296025"/>
            <a:ext cx="88782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33863" y="6245225"/>
            <a:ext cx="8878262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38806" r="7258" b="30597"/>
          <a:stretch/>
        </p:blipFill>
        <p:spPr bwMode="auto">
          <a:xfrm>
            <a:off x="8879154" y="5906861"/>
            <a:ext cx="3269288" cy="624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htt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htt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39272" y="3172326"/>
            <a:ext cx="72958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1150624" y="440298"/>
            <a:ext cx="11039789" cy="500100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s-EC" sz="16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ECONÓMICAS, ADMINISTRATIVAS Y DE COMERCIO</a:t>
            </a:r>
          </a:p>
          <a:p>
            <a:pPr marL="0" indent="0" algn="ctr">
              <a:buNone/>
            </a:pPr>
            <a:endParaRPr lang="es-EC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CARRERA DE INGENIERÍA EN FINANZAS Y AUDITORÍA CPA.</a:t>
            </a:r>
          </a:p>
          <a:p>
            <a:pPr marL="0" indent="0" algn="ctr">
              <a:buNone/>
            </a:pPr>
            <a:endParaRPr lang="es-EC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TRABAJO DE TITULACIÓN, PREVIO A LA OBTENCIÓN DEL TÍTULO DE INGENIERÍA EN FINANZAS Y AUDITORÍA</a:t>
            </a:r>
            <a:endParaRPr lang="es-EC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AUTORAS:</a:t>
            </a:r>
          </a:p>
          <a:p>
            <a:pPr marL="0" indent="0" algn="ctr">
              <a:buNone/>
            </a:pPr>
            <a:r>
              <a:rPr lang="es-EC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CHICAIZA TASINCHANO, MARIA MERCEDES</a:t>
            </a:r>
          </a:p>
          <a:p>
            <a:pPr marL="0" indent="0" algn="ctr">
              <a:buNone/>
            </a:pPr>
            <a:r>
              <a:rPr lang="es-EC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VELASCO ORDOÑEZ, LEXI LEONELA</a:t>
            </a:r>
            <a:endParaRPr lang="es-EC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INCIDENCIA DE LA GESTIÓN DE LAS EMPRESAS INDUSTRIALES EN EL PROYECTO ECUADOR/ONU 2030 PERIODO 2018</a:t>
            </a:r>
          </a:p>
          <a:p>
            <a:pPr marL="0" indent="0" algn="ctr">
              <a:buNone/>
            </a:pPr>
            <a:endParaRPr lang="es-EC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</a:t>
            </a:r>
            <a:r>
              <a:rPr lang="es-EC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CUENCA CARAGUAY VICTOR EMILIO </a:t>
            </a:r>
            <a:endParaRPr lang="es-EC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</a:t>
            </a:r>
          </a:p>
          <a:p>
            <a:pPr marL="0" indent="0" algn="ctr">
              <a:buNone/>
            </a:pPr>
            <a:endParaRPr lang="es-EC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16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51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1E875F7-E77C-4932-9D02-6E9FDA73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2959" y="3296965"/>
            <a:ext cx="10361851" cy="1500187"/>
          </a:xfrm>
        </p:spPr>
        <p:txBody>
          <a:bodyPr/>
          <a:lstStyle/>
          <a:p>
            <a:pPr algn="ctr"/>
            <a:r>
              <a:rPr lang="es-AR" sz="6600" b="1" i="1" dirty="0">
                <a:solidFill>
                  <a:srgbClr val="000000"/>
                </a:solidFill>
              </a:rPr>
              <a:t>CAPÍTULO 4</a:t>
            </a:r>
          </a:p>
          <a:p>
            <a:pPr algn="ctr"/>
            <a:r>
              <a:rPr lang="es-AR" sz="6600" b="1" i="1" dirty="0">
                <a:solidFill>
                  <a:srgbClr val="000000"/>
                </a:solidFill>
              </a:rPr>
              <a:t>RESULTADOS</a:t>
            </a:r>
          </a:p>
          <a:p>
            <a:pPr algn="ctr"/>
            <a:endParaRPr lang="es-EC" sz="66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25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">
            <a:extLst>
              <a:ext uri="{FF2B5EF4-FFF2-40B4-BE49-F238E27FC236}">
                <a16:creationId xmlns="" xmlns:a16="http://schemas.microsoft.com/office/drawing/2014/main" id="{AD5F4507-7514-4A5D-9601-BFDB044CFA54}"/>
              </a:ext>
            </a:extLst>
          </p:cNvPr>
          <p:cNvSpPr txBox="1"/>
          <p:nvPr/>
        </p:nvSpPr>
        <p:spPr>
          <a:xfrm>
            <a:off x="441824" y="1043444"/>
            <a:ext cx="601342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GESTIÓN DE LA DIVERSIFICACIÓN PRODUCTO</a:t>
            </a:r>
            <a:endParaRPr lang="es-E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="" xmlns:a16="http://schemas.microsoft.com/office/drawing/2014/main" id="{E0952A19-F1C0-4105-B4D0-74D0351801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6721753"/>
              </p:ext>
            </p:extLst>
          </p:nvPr>
        </p:nvGraphicFramePr>
        <p:xfrm>
          <a:off x="189044" y="1606906"/>
          <a:ext cx="5114074" cy="2901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Shape 401">
            <a:extLst>
              <a:ext uri="{FF2B5EF4-FFF2-40B4-BE49-F238E27FC236}">
                <a16:creationId xmlns="" xmlns:a16="http://schemas.microsoft.com/office/drawing/2014/main" id="{168394D9-1646-4397-B9A7-AC9139E8BE1D}"/>
              </a:ext>
            </a:extLst>
          </p:cNvPr>
          <p:cNvSpPr txBox="1"/>
          <p:nvPr/>
        </p:nvSpPr>
        <p:spPr>
          <a:xfrm>
            <a:off x="982638" y="4783422"/>
            <a:ext cx="3049290" cy="10218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s-EC" sz="1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 total de empresas encuestadas el </a:t>
            </a:r>
            <a:r>
              <a:rPr lang="es-EC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86% </a:t>
            </a:r>
            <a:r>
              <a:rPr lang="es-EC" sz="1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 han creado nuevas líneas de productos</a:t>
            </a: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="" xmlns:a16="http://schemas.microsoft.com/office/drawing/2014/main" id="{024B8AA0-81D0-4D9F-B72A-2D1E6788D7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3574425"/>
              </p:ext>
            </p:extLst>
          </p:nvPr>
        </p:nvGraphicFramePr>
        <p:xfrm>
          <a:off x="5519142" y="1570749"/>
          <a:ext cx="5544616" cy="2937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Shape 401">
            <a:extLst>
              <a:ext uri="{FF2B5EF4-FFF2-40B4-BE49-F238E27FC236}">
                <a16:creationId xmlns="" xmlns:a16="http://schemas.microsoft.com/office/drawing/2014/main" id="{DBD87232-7CC4-4303-8301-F1B22FB1022B}"/>
              </a:ext>
            </a:extLst>
          </p:cNvPr>
          <p:cNvSpPr txBox="1"/>
          <p:nvPr/>
        </p:nvSpPr>
        <p:spPr>
          <a:xfrm>
            <a:off x="6561833" y="4653136"/>
            <a:ext cx="4429917" cy="10218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s-EC" sz="1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 total de empresas encuestadas que respondieron que si, el </a:t>
            </a:r>
            <a:r>
              <a:rPr lang="es-EC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68% </a:t>
            </a:r>
            <a:r>
              <a:rPr lang="es-EC" sz="1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pertenecen al sector de Bebidas y solamente el </a:t>
            </a:r>
            <a:r>
              <a:rPr lang="es-EC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3% </a:t>
            </a:r>
            <a:r>
              <a:rPr lang="es-EC" sz="1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 sector de metales</a:t>
            </a:r>
          </a:p>
        </p:txBody>
      </p:sp>
      <p:sp>
        <p:nvSpPr>
          <p:cNvPr id="9" name="Shape 305">
            <a:extLst>
              <a:ext uri="{FF2B5EF4-FFF2-40B4-BE49-F238E27FC236}">
                <a16:creationId xmlns="" xmlns:a16="http://schemas.microsoft.com/office/drawing/2014/main" id="{C53086EE-CCD8-4899-A076-3F24BD0771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19672" y="130488"/>
            <a:ext cx="6336704" cy="49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Helvetica Neue"/>
              <a:buNone/>
            </a:pPr>
            <a:r>
              <a:rPr lang="es-EC" sz="2880" dirty="0">
                <a:solidFill>
                  <a:schemeClr val="bg2">
                    <a:lumMod val="1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CAPÍTULO IV: Resultados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="" xmlns:a16="http://schemas.microsoft.com/office/drawing/2014/main" id="{C7FD20B1-9E3A-4667-9D88-DA9C30C1C09D}"/>
              </a:ext>
            </a:extLst>
          </p:cNvPr>
          <p:cNvCxnSpPr/>
          <p:nvPr/>
        </p:nvCxnSpPr>
        <p:spPr>
          <a:xfrm>
            <a:off x="5663158" y="1606906"/>
            <a:ext cx="0" cy="419835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39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401">
            <a:extLst>
              <a:ext uri="{FF2B5EF4-FFF2-40B4-BE49-F238E27FC236}">
                <a16:creationId xmlns="" xmlns:a16="http://schemas.microsoft.com/office/drawing/2014/main" id="{168394D9-1646-4397-B9A7-AC9139E8BE1D}"/>
              </a:ext>
            </a:extLst>
          </p:cNvPr>
          <p:cNvSpPr txBox="1"/>
          <p:nvPr/>
        </p:nvSpPr>
        <p:spPr>
          <a:xfrm>
            <a:off x="1101700" y="4509120"/>
            <a:ext cx="3049290" cy="10218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s-AR" sz="1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 total de empresas el 52% expandieron sus líneas de productos entre 1 a 5 productos</a:t>
            </a:r>
            <a:endParaRPr lang="es-EC" sz="14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="" xmlns:a16="http://schemas.microsoft.com/office/drawing/2014/main" id="{03FFF70E-CB9C-4D42-A663-CA79A26EBE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9959453"/>
              </p:ext>
            </p:extLst>
          </p:nvPr>
        </p:nvGraphicFramePr>
        <p:xfrm>
          <a:off x="514586" y="1412776"/>
          <a:ext cx="4716523" cy="2937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="" xmlns:a16="http://schemas.microsoft.com/office/drawing/2014/main" id="{0BBB4146-9CE6-4C3F-BC8C-4A48621978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995322"/>
              </p:ext>
            </p:extLst>
          </p:nvPr>
        </p:nvGraphicFramePr>
        <p:xfrm>
          <a:off x="6095206" y="1412777"/>
          <a:ext cx="5580621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0E192EC1-1A88-472B-A734-67ADC80A7955}"/>
              </a:ext>
            </a:extLst>
          </p:cNvPr>
          <p:cNvSpPr/>
          <p:nvPr/>
        </p:nvSpPr>
        <p:spPr>
          <a:xfrm>
            <a:off x="6239222" y="1916832"/>
            <a:ext cx="5266324" cy="1728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Shape 401">
            <a:extLst>
              <a:ext uri="{FF2B5EF4-FFF2-40B4-BE49-F238E27FC236}">
                <a16:creationId xmlns="" xmlns:a16="http://schemas.microsoft.com/office/drawing/2014/main" id="{F8C2F4A6-6B97-432E-9464-DA6486D82967}"/>
              </a:ext>
            </a:extLst>
          </p:cNvPr>
          <p:cNvSpPr txBox="1"/>
          <p:nvPr/>
        </p:nvSpPr>
        <p:spPr>
          <a:xfrm>
            <a:off x="7103318" y="4460256"/>
            <a:ext cx="3528392" cy="134500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s-AR" sz="1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Las empresas alimenticias son el sector más representativo con un </a:t>
            </a:r>
            <a:r>
              <a:rPr lang="es-AR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56%, </a:t>
            </a:r>
            <a:r>
              <a:rPr lang="es-AR" sz="1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mientras que el sector de metales únicamente un </a:t>
            </a:r>
            <a:r>
              <a:rPr lang="es-AR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6%</a:t>
            </a:r>
            <a:endParaRPr lang="es-EC" sz="14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Forma en L 3">
            <a:extLst>
              <a:ext uri="{FF2B5EF4-FFF2-40B4-BE49-F238E27FC236}">
                <a16:creationId xmlns="" xmlns:a16="http://schemas.microsoft.com/office/drawing/2014/main" id="{D26DE2E7-1FD8-4C25-843A-0525D1446E2D}"/>
              </a:ext>
            </a:extLst>
          </p:cNvPr>
          <p:cNvSpPr/>
          <p:nvPr/>
        </p:nvSpPr>
        <p:spPr>
          <a:xfrm>
            <a:off x="7319342" y="2132856"/>
            <a:ext cx="936104" cy="1440160"/>
          </a:xfrm>
          <a:prstGeom prst="corner">
            <a:avLst>
              <a:gd name="adj1" fmla="val 61582"/>
              <a:gd name="adj2" fmla="val 38598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Forma en L 20">
            <a:extLst>
              <a:ext uri="{FF2B5EF4-FFF2-40B4-BE49-F238E27FC236}">
                <a16:creationId xmlns="" xmlns:a16="http://schemas.microsoft.com/office/drawing/2014/main" id="{961F3BAD-751B-4860-BD23-A16172FAFDD2}"/>
              </a:ext>
            </a:extLst>
          </p:cNvPr>
          <p:cNvSpPr/>
          <p:nvPr/>
        </p:nvSpPr>
        <p:spPr>
          <a:xfrm>
            <a:off x="8399462" y="2132856"/>
            <a:ext cx="936104" cy="1440160"/>
          </a:xfrm>
          <a:prstGeom prst="corner">
            <a:avLst>
              <a:gd name="adj1" fmla="val 61582"/>
              <a:gd name="adj2" fmla="val 38598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CuadroTexto 1">
            <a:extLst>
              <a:ext uri="{FF2B5EF4-FFF2-40B4-BE49-F238E27FC236}">
                <a16:creationId xmlns="" xmlns:a16="http://schemas.microsoft.com/office/drawing/2014/main" id="{6834AE8A-1878-410D-8E9B-02E76F44DD28}"/>
              </a:ext>
            </a:extLst>
          </p:cNvPr>
          <p:cNvSpPr txBox="1"/>
          <p:nvPr/>
        </p:nvSpPr>
        <p:spPr>
          <a:xfrm>
            <a:off x="441824" y="899428"/>
            <a:ext cx="601342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GESTIÓN DE LA DIVERSIFICACIÓN PRODUCTO</a:t>
            </a:r>
            <a:endParaRPr lang="es-E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hape 305">
            <a:extLst>
              <a:ext uri="{FF2B5EF4-FFF2-40B4-BE49-F238E27FC236}">
                <a16:creationId xmlns="" xmlns:a16="http://schemas.microsoft.com/office/drawing/2014/main" id="{8E2C054C-3AD0-4B32-8D39-EA435E5E00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19672" y="130488"/>
            <a:ext cx="6336704" cy="49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Helvetica Neue"/>
              <a:buNone/>
            </a:pPr>
            <a:r>
              <a:rPr lang="es-EC" sz="2880" dirty="0">
                <a:solidFill>
                  <a:schemeClr val="bg2">
                    <a:lumMod val="1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CAPÍTULO IV: Resultados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827F8C19-4D6E-400C-91CD-0B5405F4A9B8}"/>
              </a:ext>
            </a:extLst>
          </p:cNvPr>
          <p:cNvCxnSpPr>
            <a:cxnSpLocks/>
          </p:cNvCxnSpPr>
          <p:nvPr/>
        </p:nvCxnSpPr>
        <p:spPr>
          <a:xfrm>
            <a:off x="5663158" y="1412776"/>
            <a:ext cx="0" cy="460851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20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2" grpId="0" animBg="1"/>
      <p:bldP spid="15" grpId="0"/>
      <p:bldP spid="4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401">
            <a:extLst>
              <a:ext uri="{FF2B5EF4-FFF2-40B4-BE49-F238E27FC236}">
                <a16:creationId xmlns="" xmlns:a16="http://schemas.microsoft.com/office/drawing/2014/main" id="{168394D9-1646-4397-B9A7-AC9139E8BE1D}"/>
              </a:ext>
            </a:extLst>
          </p:cNvPr>
          <p:cNvSpPr txBox="1"/>
          <p:nvPr/>
        </p:nvSpPr>
        <p:spPr>
          <a:xfrm>
            <a:off x="1101700" y="4509120"/>
            <a:ext cx="3049290" cy="69867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s-AR" sz="1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 94% de las empresas si han diversificado su mercado</a:t>
            </a:r>
            <a:endParaRPr lang="es-EC" sz="14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CuadroTexto 1">
            <a:extLst>
              <a:ext uri="{FF2B5EF4-FFF2-40B4-BE49-F238E27FC236}">
                <a16:creationId xmlns="" xmlns:a16="http://schemas.microsoft.com/office/drawing/2014/main" id="{F92856B8-3B9C-4235-AE48-911FA1A2CF44}"/>
              </a:ext>
            </a:extLst>
          </p:cNvPr>
          <p:cNvSpPr txBox="1"/>
          <p:nvPr/>
        </p:nvSpPr>
        <p:spPr>
          <a:xfrm>
            <a:off x="190550" y="836712"/>
            <a:ext cx="64447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GESTIÓN DE LA DIVERSIFICACIÓN DE MERCADO</a:t>
            </a:r>
            <a:endParaRPr lang="es-E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401">
            <a:extLst>
              <a:ext uri="{FF2B5EF4-FFF2-40B4-BE49-F238E27FC236}">
                <a16:creationId xmlns="" xmlns:a16="http://schemas.microsoft.com/office/drawing/2014/main" id="{F8C2F4A6-6B97-432E-9464-DA6486D82967}"/>
              </a:ext>
            </a:extLst>
          </p:cNvPr>
          <p:cNvSpPr txBox="1"/>
          <p:nvPr/>
        </p:nvSpPr>
        <p:spPr>
          <a:xfrm>
            <a:off x="6383238" y="4639406"/>
            <a:ext cx="4320480" cy="166817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  <a:buSzPct val="25000"/>
            </a:pPr>
            <a:r>
              <a:rPr lang="es-EC" sz="1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 total de empresas encuestadas que respondieron que si, el </a:t>
            </a:r>
            <a:r>
              <a:rPr lang="es-EC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67% </a:t>
            </a:r>
            <a:r>
              <a:rPr lang="es-EC" sz="1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pertenecen al sector de Alimento y bebidas y solamente el </a:t>
            </a:r>
            <a:r>
              <a:rPr lang="es-EC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6% </a:t>
            </a:r>
            <a:r>
              <a:rPr lang="es-EC" sz="1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 sector de metales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endParaRPr lang="es-EC" sz="14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="" xmlns:a16="http://schemas.microsoft.com/office/drawing/2014/main" id="{40E21D48-E091-4AE2-BECB-9D2E58EBAD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5364977"/>
              </p:ext>
            </p:extLst>
          </p:nvPr>
        </p:nvGraphicFramePr>
        <p:xfrm>
          <a:off x="353417" y="1484784"/>
          <a:ext cx="5165725" cy="2975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="" xmlns:a16="http://schemas.microsoft.com/office/drawing/2014/main" id="{85A49531-9153-4213-A1C4-688FFE730A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5154725"/>
              </p:ext>
            </p:extLst>
          </p:nvPr>
        </p:nvGraphicFramePr>
        <p:xfrm>
          <a:off x="5986387" y="1484784"/>
          <a:ext cx="5365403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Shape 305">
            <a:extLst>
              <a:ext uri="{FF2B5EF4-FFF2-40B4-BE49-F238E27FC236}">
                <a16:creationId xmlns="" xmlns:a16="http://schemas.microsoft.com/office/drawing/2014/main" id="{FB533615-947E-49D0-B292-726F3F0D90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19672" y="130488"/>
            <a:ext cx="6336704" cy="49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Helvetica Neue"/>
              <a:buNone/>
            </a:pPr>
            <a:r>
              <a:rPr lang="es-EC" sz="2880" dirty="0">
                <a:solidFill>
                  <a:schemeClr val="bg2">
                    <a:lumMod val="1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CAPÍTULO IV: Resultados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1E98232D-2DF8-4DB8-8C28-04E24C29FB6D}"/>
              </a:ext>
            </a:extLst>
          </p:cNvPr>
          <p:cNvCxnSpPr>
            <a:cxnSpLocks/>
          </p:cNvCxnSpPr>
          <p:nvPr/>
        </p:nvCxnSpPr>
        <p:spPr>
          <a:xfrm>
            <a:off x="5663158" y="1484784"/>
            <a:ext cx="0" cy="43204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07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758261036"/>
              </p:ext>
            </p:extLst>
          </p:nvPr>
        </p:nvGraphicFramePr>
        <p:xfrm>
          <a:off x="5367852" y="1551630"/>
          <a:ext cx="6199962" cy="3533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hape 309"/>
          <p:cNvSpPr txBox="1"/>
          <p:nvPr/>
        </p:nvSpPr>
        <p:spPr>
          <a:xfrm>
            <a:off x="449692" y="2691537"/>
            <a:ext cx="4464621" cy="1323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s-EC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El mercado de mayor concentración demográfica es el mercado Nacional con la expansión del 21% de 3 a 4 provincias y solo el 6% de las empresas encuestadas diversifico su mercado a nivel internacional de  5 a 6 países .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5879182" y="922575"/>
            <a:ext cx="5184702" cy="4902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s-ES" sz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s-ES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Durante el periodo del 2017 al 2018 ¿Qué tanto se diversificó su mercado nacional e internacional?</a:t>
            </a:r>
            <a:endParaRPr lang="es-EC" sz="1400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dirty="0"/>
          </a:p>
        </p:txBody>
      </p:sp>
      <p:sp>
        <p:nvSpPr>
          <p:cNvPr id="7" name="Rectángulo redondeado 6"/>
          <p:cNvSpPr/>
          <p:nvPr/>
        </p:nvSpPr>
        <p:spPr>
          <a:xfrm>
            <a:off x="6815286" y="1916832"/>
            <a:ext cx="471606" cy="25922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redondeado 7"/>
          <p:cNvSpPr/>
          <p:nvPr/>
        </p:nvSpPr>
        <p:spPr>
          <a:xfrm>
            <a:off x="8193969" y="3573016"/>
            <a:ext cx="349509" cy="9361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redondeado 12"/>
          <p:cNvSpPr/>
          <p:nvPr/>
        </p:nvSpPr>
        <p:spPr>
          <a:xfrm>
            <a:off x="262558" y="622216"/>
            <a:ext cx="4532432" cy="8663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s-ES" b="1" dirty="0">
                <a:solidFill>
                  <a:schemeClr val="bg2">
                    <a:lumMod val="10000"/>
                  </a:schemeClr>
                </a:solidFill>
              </a:rPr>
              <a:t>A1.GESTIÓN DE LA DIVERSIFICACIÓN DE MERCADO </a:t>
            </a:r>
            <a:endParaRPr lang="es-EC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Shape 305">
            <a:extLst>
              <a:ext uri="{FF2B5EF4-FFF2-40B4-BE49-F238E27FC236}">
                <a16:creationId xmlns="" xmlns:a16="http://schemas.microsoft.com/office/drawing/2014/main" id="{9A49D096-97CD-4061-A196-810B6210A428}"/>
              </a:ext>
            </a:extLst>
          </p:cNvPr>
          <p:cNvSpPr txBox="1">
            <a:spLocks/>
          </p:cNvSpPr>
          <p:nvPr/>
        </p:nvSpPr>
        <p:spPr>
          <a:xfrm>
            <a:off x="6119672" y="130488"/>
            <a:ext cx="6336704" cy="49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rmAutofit fontScale="97500" lnSpcReduction="1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i="1" cap="all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Helvetica Neue"/>
              <a:buNone/>
            </a:pPr>
            <a:r>
              <a:rPr lang="es-EC" sz="2880" kern="0">
                <a:solidFill>
                  <a:schemeClr val="bg2">
                    <a:lumMod val="1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CAPÍTULO IV: Resultados</a:t>
            </a:r>
            <a:endParaRPr lang="es-EC" sz="2880" kern="0" dirty="0">
              <a:solidFill>
                <a:schemeClr val="bg2">
                  <a:lumMod val="10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4036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373686" y="764704"/>
            <a:ext cx="5040560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GESTIÓN DE LA MODERNIZACIÓN TECNOLÓGICA</a:t>
            </a:r>
            <a:endParaRPr lang="es-EC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504055" y="1556792"/>
            <a:ext cx="4799063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endParaRPr lang="es-ES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s-E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¿Se ha gestionado modernización tecnológica en su empresa durante el periodo 2017 al 2018?</a:t>
            </a:r>
            <a:endParaRPr lang="es-EC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="" xmlns:a16="http://schemas.microsoft.com/office/drawing/2014/main" id="{00000000-0008-0000-0500-000006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6591018"/>
              </p:ext>
            </p:extLst>
          </p:nvPr>
        </p:nvGraphicFramePr>
        <p:xfrm>
          <a:off x="373686" y="2569227"/>
          <a:ext cx="4929432" cy="2456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="" xmlns:a16="http://schemas.microsoft.com/office/drawing/2014/main" id="{00000000-0008-0000-0500-000008000000}"/>
              </a:ext>
            </a:extLst>
          </p:cNvPr>
          <p:cNvGraphicFramePr/>
          <p:nvPr/>
        </p:nvGraphicFramePr>
        <p:xfrm>
          <a:off x="6095206" y="1053036"/>
          <a:ext cx="5256340" cy="3023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hape 309"/>
          <p:cNvSpPr txBox="1"/>
          <p:nvPr/>
        </p:nvSpPr>
        <p:spPr>
          <a:xfrm>
            <a:off x="433473" y="5084603"/>
            <a:ext cx="4631843" cy="5231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s-EC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De las empresas encuestadas  el 97%  respondió  que ha realizado modernización tecnológica.</a:t>
            </a:r>
          </a:p>
        </p:txBody>
      </p:sp>
      <p:sp>
        <p:nvSpPr>
          <p:cNvPr id="11" name="Shape 309"/>
          <p:cNvSpPr txBox="1"/>
          <p:nvPr/>
        </p:nvSpPr>
        <p:spPr>
          <a:xfrm>
            <a:off x="6119672" y="4392126"/>
            <a:ext cx="5256337" cy="73862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s-EC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Del 97% de las empresas que realizaron modernización tecnológica  el 69% se concentra en las empresas de actividad de alimentos y bebidas y con el 6% las empresas industriales de actividad de metales.</a:t>
            </a:r>
          </a:p>
        </p:txBody>
      </p:sp>
      <p:sp>
        <p:nvSpPr>
          <p:cNvPr id="14" name="Shape 305">
            <a:extLst>
              <a:ext uri="{FF2B5EF4-FFF2-40B4-BE49-F238E27FC236}">
                <a16:creationId xmlns="" xmlns:a16="http://schemas.microsoft.com/office/drawing/2014/main" id="{D3A9902F-859E-4201-B101-9E9653E145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19672" y="130488"/>
            <a:ext cx="6336704" cy="49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Helvetica Neue"/>
              <a:buNone/>
            </a:pPr>
            <a:r>
              <a:rPr lang="es-EC" sz="2880" dirty="0">
                <a:solidFill>
                  <a:schemeClr val="bg2">
                    <a:lumMod val="1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CAPÍTULO IV: Resultados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8B28E7A2-575D-41FB-A6F5-F67AC3D3D5A5}"/>
              </a:ext>
            </a:extLst>
          </p:cNvPr>
          <p:cNvCxnSpPr>
            <a:cxnSpLocks/>
          </p:cNvCxnSpPr>
          <p:nvPr/>
        </p:nvCxnSpPr>
        <p:spPr>
          <a:xfrm>
            <a:off x="5663158" y="980728"/>
            <a:ext cx="0" cy="482453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62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373686" y="764704"/>
            <a:ext cx="5040560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GESTIÓN DE LA MODERNIZACIÓN TECNOLÓGICA</a:t>
            </a:r>
            <a:endParaRPr lang="es-EC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383170" y="1520788"/>
            <a:ext cx="5031076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actividades </a:t>
            </a:r>
            <a:r>
              <a:rPr lang="es-ES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modernización tecnológica que desarrolló su empresa.</a:t>
            </a:r>
            <a:endParaRPr lang="es-EC" sz="1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309"/>
          <p:cNvSpPr txBox="1"/>
          <p:nvPr/>
        </p:nvSpPr>
        <p:spPr>
          <a:xfrm>
            <a:off x="7535366" y="3284984"/>
            <a:ext cx="3744416" cy="1200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s-EC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De las empresas encuestadas  el 91% se concentra en la adquisición de software y el 77% en la adquisición de maquinaria y equipos de punta.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="" xmlns:a16="http://schemas.microsoft.com/office/drawing/2014/main" id="{00000000-0008-0000-0500-00000E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4180171"/>
              </p:ext>
            </p:extLst>
          </p:nvPr>
        </p:nvGraphicFramePr>
        <p:xfrm>
          <a:off x="431040" y="2512733"/>
          <a:ext cx="6096214" cy="3148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ángulo redondeado 1"/>
          <p:cNvSpPr/>
          <p:nvPr/>
        </p:nvSpPr>
        <p:spPr>
          <a:xfrm>
            <a:off x="3815115" y="3219264"/>
            <a:ext cx="540171" cy="1646101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redondeado 9"/>
          <p:cNvSpPr/>
          <p:nvPr/>
        </p:nvSpPr>
        <p:spPr>
          <a:xfrm>
            <a:off x="1139843" y="3219264"/>
            <a:ext cx="562875" cy="1646101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Shape 305">
            <a:extLst>
              <a:ext uri="{FF2B5EF4-FFF2-40B4-BE49-F238E27FC236}">
                <a16:creationId xmlns="" xmlns:a16="http://schemas.microsoft.com/office/drawing/2014/main" id="{8ADB33FB-AFD6-424D-9B1F-CF7950E87E14}"/>
              </a:ext>
            </a:extLst>
          </p:cNvPr>
          <p:cNvSpPr txBox="1">
            <a:spLocks/>
          </p:cNvSpPr>
          <p:nvPr/>
        </p:nvSpPr>
        <p:spPr>
          <a:xfrm>
            <a:off x="6119672" y="130488"/>
            <a:ext cx="6336704" cy="49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rmAutofit fontScale="97500" lnSpcReduction="1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i="1" cap="all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Helvetica Neue"/>
              <a:buNone/>
            </a:pPr>
            <a:r>
              <a:rPr lang="es-EC" sz="2880" kern="0">
                <a:solidFill>
                  <a:schemeClr val="bg2">
                    <a:lumMod val="1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CAPÍTULO IV: Resultados</a:t>
            </a:r>
            <a:endParaRPr lang="es-EC" sz="2880" kern="0" dirty="0">
              <a:solidFill>
                <a:schemeClr val="bg2">
                  <a:lumMod val="10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8037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05"/>
          <p:cNvSpPr txBox="1">
            <a:spLocks noGrp="1"/>
          </p:cNvSpPr>
          <p:nvPr>
            <p:ph type="title"/>
          </p:nvPr>
        </p:nvSpPr>
        <p:spPr>
          <a:xfrm>
            <a:off x="5853709" y="22527"/>
            <a:ext cx="6336704" cy="49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Helvetica Neue"/>
              <a:buNone/>
            </a:pPr>
            <a:r>
              <a:rPr lang="es-EC" sz="2880" dirty="0">
                <a:solidFill>
                  <a:schemeClr val="bg2">
                    <a:lumMod val="1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CAPÍTULO IV: Resultados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498141" y="587230"/>
            <a:ext cx="2232249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INNOVACIÓN</a:t>
            </a:r>
            <a:endParaRPr lang="es-EC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498140" y="1334976"/>
            <a:ext cx="5208245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S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Durante el período de 2017 al 2018, ¿su empresa desarrollo innovaciones de productos (bienes) y procesos?</a:t>
            </a:r>
            <a:endParaRPr lang="es-EC" sz="1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="" xmlns:a16="http://schemas.microsoft.com/office/drawing/2014/main" id="{00000000-0008-0000-0500-000009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5070282"/>
              </p:ext>
            </p:extLst>
          </p:nvPr>
        </p:nvGraphicFramePr>
        <p:xfrm>
          <a:off x="622598" y="2060848"/>
          <a:ext cx="4865756" cy="3207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="" xmlns:a16="http://schemas.microsoft.com/office/drawing/2014/main" id="{00000000-0008-0000-0500-00000A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923725"/>
              </p:ext>
            </p:extLst>
          </p:nvPr>
        </p:nvGraphicFramePr>
        <p:xfrm>
          <a:off x="6743278" y="2276872"/>
          <a:ext cx="502267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hape 309"/>
          <p:cNvSpPr txBox="1"/>
          <p:nvPr/>
        </p:nvSpPr>
        <p:spPr>
          <a:xfrm>
            <a:off x="622598" y="5503173"/>
            <a:ext cx="4865756" cy="5847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s-EC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De las empresas encuestadas el 97% manifiesta  que desarrollo innovación de productos y procesos </a:t>
            </a:r>
          </a:p>
        </p:txBody>
      </p:sp>
      <p:sp>
        <p:nvSpPr>
          <p:cNvPr id="9" name="Shape 309"/>
          <p:cNvSpPr txBox="1"/>
          <p:nvPr/>
        </p:nvSpPr>
        <p:spPr>
          <a:xfrm>
            <a:off x="6706139" y="1124744"/>
            <a:ext cx="4631843" cy="73862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s-EC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Del 97% que respondió si, el 72% se concentra en las empresas de alimentos y bebidas  y con un 6% las empresas industriales de metales 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="" xmlns:a16="http://schemas.microsoft.com/office/drawing/2014/main" id="{978E12A2-3E58-40B2-BE8A-1A415AC0307F}"/>
              </a:ext>
            </a:extLst>
          </p:cNvPr>
          <p:cNvCxnSpPr>
            <a:cxnSpLocks/>
          </p:cNvCxnSpPr>
          <p:nvPr/>
        </p:nvCxnSpPr>
        <p:spPr>
          <a:xfrm>
            <a:off x="6095206" y="836712"/>
            <a:ext cx="0" cy="525119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20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05"/>
          <p:cNvSpPr txBox="1">
            <a:spLocks noGrp="1"/>
          </p:cNvSpPr>
          <p:nvPr>
            <p:ph type="title"/>
          </p:nvPr>
        </p:nvSpPr>
        <p:spPr>
          <a:xfrm>
            <a:off x="5853709" y="22527"/>
            <a:ext cx="6336704" cy="49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Helvetica Neue"/>
              <a:buNone/>
            </a:pPr>
            <a:r>
              <a:rPr lang="es-EC" sz="2880" dirty="0">
                <a:solidFill>
                  <a:schemeClr val="bg2">
                    <a:lumMod val="1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CAPÍTULO IV: Resultados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399014" y="1774655"/>
            <a:ext cx="48769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S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s-EC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Durante el período de 2017 al 2018, ¿su empresa introdujo al mercado un nuevo o significativamente mejorado producto (bien)?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="" xmlns:a16="http://schemas.microsoft.com/office/drawing/2014/main" id="{00000000-0008-0000-0500-00000F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750956"/>
              </p:ext>
            </p:extLst>
          </p:nvPr>
        </p:nvGraphicFramePr>
        <p:xfrm>
          <a:off x="6706138" y="836713"/>
          <a:ext cx="4789667" cy="3482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="" xmlns:a16="http://schemas.microsoft.com/office/drawing/2014/main" id="{F3C1A876-4783-4D26-BD43-8054BA975D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0818357"/>
              </p:ext>
            </p:extLst>
          </p:nvPr>
        </p:nvGraphicFramePr>
        <p:xfrm>
          <a:off x="131648" y="2611795"/>
          <a:ext cx="5722053" cy="2526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hape 309"/>
          <p:cNvSpPr txBox="1"/>
          <p:nvPr/>
        </p:nvSpPr>
        <p:spPr>
          <a:xfrm>
            <a:off x="6719947" y="4653136"/>
            <a:ext cx="4631843" cy="73862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s-EC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De las empresas encuestadas el 89% introdujo al mercado un bien significativamente mejorado y tan solo el 43% introdujo un nuevo producto. </a:t>
            </a:r>
          </a:p>
        </p:txBody>
      </p:sp>
      <p:sp>
        <p:nvSpPr>
          <p:cNvPr id="10" name="Shape 309"/>
          <p:cNvSpPr txBox="1"/>
          <p:nvPr/>
        </p:nvSpPr>
        <p:spPr>
          <a:xfrm>
            <a:off x="290626" y="5298544"/>
            <a:ext cx="5444538" cy="8309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s-EC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Del 89% que manifestaron la introducción de un bien significativamente mejorado el 71% se concentran en las empresas de alimentos y bebidas.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399014" y="618143"/>
            <a:ext cx="2304257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INNOVACIÓN</a:t>
            </a:r>
            <a:endParaRPr lang="es-EC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399014" y="1153539"/>
            <a:ext cx="1780641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C2. Productos</a:t>
            </a:r>
            <a:endParaRPr lang="es-EC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2134766" y="3068960"/>
            <a:ext cx="720080" cy="1944216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1" name="Conector recto 10">
            <a:extLst>
              <a:ext uri="{FF2B5EF4-FFF2-40B4-BE49-F238E27FC236}">
                <a16:creationId xmlns="" xmlns:a16="http://schemas.microsoft.com/office/drawing/2014/main" id="{9232312D-BFF8-4BC7-AEA8-A1644D1C84B7}"/>
              </a:ext>
            </a:extLst>
          </p:cNvPr>
          <p:cNvCxnSpPr>
            <a:cxnSpLocks/>
          </p:cNvCxnSpPr>
          <p:nvPr/>
        </p:nvCxnSpPr>
        <p:spPr>
          <a:xfrm>
            <a:off x="6167214" y="783247"/>
            <a:ext cx="0" cy="516603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74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  <p:bldP spid="10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05"/>
          <p:cNvSpPr txBox="1">
            <a:spLocks noGrp="1"/>
          </p:cNvSpPr>
          <p:nvPr>
            <p:ph type="title"/>
          </p:nvPr>
        </p:nvSpPr>
        <p:spPr>
          <a:xfrm>
            <a:off x="5853709" y="22527"/>
            <a:ext cx="6336704" cy="49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Helvetica Neue"/>
              <a:buNone/>
            </a:pPr>
            <a:r>
              <a:rPr lang="es-EC" sz="2880" dirty="0">
                <a:solidFill>
                  <a:schemeClr val="bg2">
                    <a:lumMod val="1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CAPÍTULO IV: Resultados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486556" y="745687"/>
            <a:ext cx="4744554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INNOVACIÓN DE PROCESOS</a:t>
            </a:r>
            <a:endParaRPr lang="es-EC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486556" y="1412776"/>
            <a:ext cx="6256722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s-EC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Identifique los tipos de innovaciones de proceso que han sido implementadas, durante el período de 2017 a 2018: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="" xmlns:a16="http://schemas.microsoft.com/office/drawing/2014/main" id="{FCB96E81-455D-4D8E-8B7B-C9936B66B4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012458"/>
              </p:ext>
            </p:extLst>
          </p:nvPr>
        </p:nvGraphicFramePr>
        <p:xfrm>
          <a:off x="4511030" y="2564853"/>
          <a:ext cx="6840760" cy="2952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hape 309"/>
          <p:cNvSpPr txBox="1"/>
          <p:nvPr/>
        </p:nvSpPr>
        <p:spPr>
          <a:xfrm>
            <a:off x="766614" y="3212976"/>
            <a:ext cx="3635640" cy="18158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s-EC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De las empresas encuestadas manifiestan la aplicación de procesos nuevos se centran con un 73% en el diseño estético del envase de un bien mientras que en los procesos significativamente mejorados se centran con mayor porcentaje de un 77% en el diseños del envase de un bien.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959302" y="4653136"/>
            <a:ext cx="864096" cy="864096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3014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9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5579F150-5E72-4024-8D8D-7D9AABCECF50}"/>
              </a:ext>
            </a:extLst>
          </p:cNvPr>
          <p:cNvSpPr/>
          <p:nvPr/>
        </p:nvSpPr>
        <p:spPr>
          <a:xfrm>
            <a:off x="2278782" y="1508591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el primer acuerdo empresarial abierto a organizaciones de todos los tamaños que busquen construir una agenda de transformación del país. </a:t>
            </a:r>
          </a:p>
        </p:txBody>
      </p:sp>
      <p:pic>
        <p:nvPicPr>
          <p:cNvPr id="3076" name="Picture 4" descr="Resultado de imagen para ecuador 2030">
            <a:extLst>
              <a:ext uri="{FF2B5EF4-FFF2-40B4-BE49-F238E27FC236}">
                <a16:creationId xmlns="" xmlns:a16="http://schemas.microsoft.com/office/drawing/2014/main" id="{B338EBDA-A3C3-4060-9CCE-113D892CF0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4" t="11913" r="5205" b="12635"/>
          <a:stretch/>
        </p:blipFill>
        <p:spPr bwMode="auto">
          <a:xfrm>
            <a:off x="134276" y="108527"/>
            <a:ext cx="3276025" cy="108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610BCE30-F355-48CD-B348-C25A708ACCC1}"/>
              </a:ext>
            </a:extLst>
          </p:cNvPr>
          <p:cNvSpPr txBox="1"/>
          <p:nvPr/>
        </p:nvSpPr>
        <p:spPr>
          <a:xfrm>
            <a:off x="550590" y="1948770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>
                <a:solidFill>
                  <a:srgbClr val="000000"/>
                </a:solidFill>
              </a:rPr>
              <a:t>¿Qué es?</a:t>
            </a:r>
            <a:endParaRPr lang="es-EC" sz="2000" b="1" dirty="0">
              <a:solidFill>
                <a:srgbClr val="00000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45ED99D4-7833-446E-8558-FFE4210EAA32}"/>
              </a:ext>
            </a:extLst>
          </p:cNvPr>
          <p:cNvSpPr txBox="1"/>
          <p:nvPr/>
        </p:nvSpPr>
        <p:spPr>
          <a:xfrm>
            <a:off x="262558" y="3933056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>
                <a:solidFill>
                  <a:srgbClr val="000000"/>
                </a:solidFill>
              </a:rPr>
              <a:t>Liderada por:</a:t>
            </a:r>
            <a:endParaRPr lang="es-EC" sz="2000" b="1" dirty="0">
              <a:solidFill>
                <a:srgbClr val="000000"/>
              </a:solidFill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90331CA9-5483-4D47-AF2B-9FBA0F266529}"/>
              </a:ext>
            </a:extLst>
          </p:cNvPr>
          <p:cNvGrpSpPr/>
          <p:nvPr/>
        </p:nvGrpSpPr>
        <p:grpSpPr>
          <a:xfrm>
            <a:off x="2134766" y="3291977"/>
            <a:ext cx="4069768" cy="1721199"/>
            <a:chOff x="6959302" y="2646203"/>
            <a:chExt cx="6559594" cy="2153247"/>
          </a:xfrm>
        </p:grpSpPr>
        <p:sp>
          <p:nvSpPr>
            <p:cNvPr id="8" name="Abrir llave 7">
              <a:extLst>
                <a:ext uri="{FF2B5EF4-FFF2-40B4-BE49-F238E27FC236}">
                  <a16:creationId xmlns="" xmlns:a16="http://schemas.microsoft.com/office/drawing/2014/main" id="{0D440505-9850-4BCA-BA83-AFD16A1C5DBE}"/>
                </a:ext>
              </a:extLst>
            </p:cNvPr>
            <p:cNvSpPr/>
            <p:nvPr/>
          </p:nvSpPr>
          <p:spPr>
            <a:xfrm>
              <a:off x="6959302" y="2646203"/>
              <a:ext cx="504056" cy="2153247"/>
            </a:xfrm>
            <a:prstGeom prst="leftBrace">
              <a:avLst>
                <a:gd name="adj1" fmla="val 8333"/>
                <a:gd name="adj2" fmla="val 5116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="" xmlns:a16="http://schemas.microsoft.com/office/drawing/2014/main" id="{D83E1680-DD82-44D8-ACB7-0695EDFCFF57}"/>
                </a:ext>
              </a:extLst>
            </p:cNvPr>
            <p:cNvSpPr txBox="1"/>
            <p:nvPr/>
          </p:nvSpPr>
          <p:spPr>
            <a:xfrm>
              <a:off x="7191425" y="2938144"/>
              <a:ext cx="5511576" cy="406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s-AR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Comité Empresarial Ecuatoriano</a:t>
              </a:r>
              <a:endParaRPr lang="es-EC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="" xmlns:a16="http://schemas.microsoft.com/office/drawing/2014/main" id="{6779F250-FA9A-4DF6-9A9C-2D9F6D8368A1}"/>
                </a:ext>
              </a:extLst>
            </p:cNvPr>
            <p:cNvSpPr txBox="1"/>
            <p:nvPr/>
          </p:nvSpPr>
          <p:spPr>
            <a:xfrm>
              <a:off x="7191425" y="3456951"/>
              <a:ext cx="6327471" cy="406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s-AR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Organización Internacional de Trabajo</a:t>
              </a:r>
              <a:endParaRPr lang="es-EC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="" xmlns:a16="http://schemas.microsoft.com/office/drawing/2014/main" id="{E759B769-CCAB-4730-BEC0-E889C62E7DE2}"/>
                </a:ext>
              </a:extLst>
            </p:cNvPr>
            <p:cNvSpPr txBox="1"/>
            <p:nvPr/>
          </p:nvSpPr>
          <p:spPr>
            <a:xfrm>
              <a:off x="7191425" y="3907367"/>
              <a:ext cx="5863225" cy="731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Instituto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Tecnológico</a:t>
              </a:r>
              <a:r>
                <a: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de Massachusetts (MIT).</a:t>
              </a:r>
              <a:endParaRPr lang="es-EC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Abrir llave 14">
            <a:extLst>
              <a:ext uri="{FF2B5EF4-FFF2-40B4-BE49-F238E27FC236}">
                <a16:creationId xmlns="" xmlns:a16="http://schemas.microsoft.com/office/drawing/2014/main" id="{42F9FC05-68DF-46B6-A3E1-FF7D4332D376}"/>
              </a:ext>
            </a:extLst>
          </p:cNvPr>
          <p:cNvSpPr/>
          <p:nvPr/>
        </p:nvSpPr>
        <p:spPr>
          <a:xfrm>
            <a:off x="2040023" y="1419463"/>
            <a:ext cx="166751" cy="1217449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7" name="Conector recto 16">
            <a:extLst>
              <a:ext uri="{FF2B5EF4-FFF2-40B4-BE49-F238E27FC236}">
                <a16:creationId xmlns="" xmlns:a16="http://schemas.microsoft.com/office/drawing/2014/main" id="{4D749140-1160-4DCC-979A-5E4FE01A5309}"/>
              </a:ext>
            </a:extLst>
          </p:cNvPr>
          <p:cNvCxnSpPr/>
          <p:nvPr/>
        </p:nvCxnSpPr>
        <p:spPr>
          <a:xfrm>
            <a:off x="6599262" y="974041"/>
            <a:ext cx="0" cy="468720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B60F9B9C-2E85-41D1-81DA-2CF13779D70A}"/>
              </a:ext>
            </a:extLst>
          </p:cNvPr>
          <p:cNvSpPr txBox="1"/>
          <p:nvPr/>
        </p:nvSpPr>
        <p:spPr>
          <a:xfrm>
            <a:off x="7337861" y="974041"/>
            <a:ext cx="3193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>
                <a:solidFill>
                  <a:srgbClr val="000000"/>
                </a:solidFill>
              </a:rPr>
              <a:t>¿Por qué Ecuador 2030?</a:t>
            </a:r>
            <a:endParaRPr lang="es-EC" sz="2000" b="1" dirty="0">
              <a:solidFill>
                <a:srgbClr val="000000"/>
              </a:solidFill>
            </a:endParaRP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="" xmlns:a16="http://schemas.microsoft.com/office/drawing/2014/main" id="{20A9B58C-EFE4-4D99-9228-806FFB509E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1900731"/>
              </p:ext>
            </p:extLst>
          </p:nvPr>
        </p:nvGraphicFramePr>
        <p:xfrm>
          <a:off x="6831164" y="1932488"/>
          <a:ext cx="5124662" cy="2907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0302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05"/>
          <p:cNvSpPr txBox="1">
            <a:spLocks noGrp="1"/>
          </p:cNvSpPr>
          <p:nvPr>
            <p:ph type="title"/>
          </p:nvPr>
        </p:nvSpPr>
        <p:spPr>
          <a:xfrm>
            <a:off x="5853709" y="22527"/>
            <a:ext cx="6336704" cy="49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Helvetica Neue"/>
              <a:buNone/>
            </a:pPr>
            <a:r>
              <a:rPr lang="es-EC" sz="2880" dirty="0">
                <a:solidFill>
                  <a:schemeClr val="bg2">
                    <a:lumMod val="1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CAPÍTULO IV: Resultados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262558" y="620688"/>
            <a:ext cx="5184576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la variación de la mano de obra con respecto a las ventas</a:t>
            </a:r>
            <a:endParaRPr lang="es-EC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s-EC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="" xmlns:a16="http://schemas.microsoft.com/office/drawing/2014/main" id="{CC07F243-E606-4428-9A6F-59C759E892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9926033"/>
              </p:ext>
            </p:extLst>
          </p:nvPr>
        </p:nvGraphicFramePr>
        <p:xfrm>
          <a:off x="237085" y="1628800"/>
          <a:ext cx="5616624" cy="2756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="" xmlns:a16="http://schemas.microsoft.com/office/drawing/2014/main" id="{4CEB38BB-3F77-4416-B681-1B9C70580B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8000075"/>
              </p:ext>
            </p:extLst>
          </p:nvPr>
        </p:nvGraphicFramePr>
        <p:xfrm>
          <a:off x="6250488" y="2705622"/>
          <a:ext cx="5744886" cy="3099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: esquinas redondeadas 1">
            <a:extLst>
              <a:ext uri="{FF2B5EF4-FFF2-40B4-BE49-F238E27FC236}">
                <a16:creationId xmlns="" xmlns:a16="http://schemas.microsoft.com/office/drawing/2014/main" id="{0C8171FE-C5FB-4B24-88AC-28ECDEAD2F44}"/>
              </a:ext>
            </a:extLst>
          </p:cNvPr>
          <p:cNvSpPr/>
          <p:nvPr/>
        </p:nvSpPr>
        <p:spPr>
          <a:xfrm>
            <a:off x="790319" y="2049245"/>
            <a:ext cx="1224136" cy="20162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="" xmlns:a16="http://schemas.microsoft.com/office/drawing/2014/main" id="{C8FAC1BB-8EBE-491C-8B91-1CA3D7B62307}"/>
              </a:ext>
            </a:extLst>
          </p:cNvPr>
          <p:cNvSpPr/>
          <p:nvPr/>
        </p:nvSpPr>
        <p:spPr>
          <a:xfrm>
            <a:off x="3063725" y="1999151"/>
            <a:ext cx="1224136" cy="20162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="" xmlns:a16="http://schemas.microsoft.com/office/drawing/2014/main" id="{FEADE3D2-5733-400C-8195-A1EE476F2404}"/>
              </a:ext>
            </a:extLst>
          </p:cNvPr>
          <p:cNvSpPr/>
          <p:nvPr/>
        </p:nvSpPr>
        <p:spPr>
          <a:xfrm>
            <a:off x="8327454" y="3933056"/>
            <a:ext cx="622599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="" xmlns:a16="http://schemas.microsoft.com/office/drawing/2014/main" id="{2AD0A14B-2C5F-43D5-965F-E65BE1A3DAB2}"/>
              </a:ext>
            </a:extLst>
          </p:cNvPr>
          <p:cNvSpPr/>
          <p:nvPr/>
        </p:nvSpPr>
        <p:spPr>
          <a:xfrm>
            <a:off x="9623598" y="3068960"/>
            <a:ext cx="648072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Shape 309">
            <a:extLst>
              <a:ext uri="{FF2B5EF4-FFF2-40B4-BE49-F238E27FC236}">
                <a16:creationId xmlns="" xmlns:a16="http://schemas.microsoft.com/office/drawing/2014/main" id="{B34398EE-3625-49B0-89AC-358366F06C40}"/>
              </a:ext>
            </a:extLst>
          </p:cNvPr>
          <p:cNvSpPr txBox="1"/>
          <p:nvPr/>
        </p:nvSpPr>
        <p:spPr>
          <a:xfrm>
            <a:off x="572686" y="5364545"/>
            <a:ext cx="4631843" cy="6462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s-EC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2014: Reglamento Sanitario de etiqueta de alimentos procesado para el consumo humano.</a:t>
            </a:r>
          </a:p>
        </p:txBody>
      </p:sp>
      <p:sp>
        <p:nvSpPr>
          <p:cNvPr id="12" name="Shape 309">
            <a:extLst>
              <a:ext uri="{FF2B5EF4-FFF2-40B4-BE49-F238E27FC236}">
                <a16:creationId xmlns="" xmlns:a16="http://schemas.microsoft.com/office/drawing/2014/main" id="{0CFEE7E8-B986-4029-B8BE-CBC78E81FE4E}"/>
              </a:ext>
            </a:extLst>
          </p:cNvPr>
          <p:cNvSpPr txBox="1"/>
          <p:nvPr/>
        </p:nvSpPr>
        <p:spPr>
          <a:xfrm>
            <a:off x="6408596" y="920577"/>
            <a:ext cx="4631843" cy="9232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s-AR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Liquidación de Enfarma año 2016</a:t>
            </a: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s-AR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2018 desempleó cae a 3,70% (Tasa mas baja en los últimos 4 años) INEC</a:t>
            </a:r>
            <a:endParaRPr lang="es-EC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="" xmlns:a16="http://schemas.microsoft.com/office/drawing/2014/main" id="{55B0B4EC-56D6-4354-A6CF-ADE48AEB30C5}"/>
              </a:ext>
            </a:extLst>
          </p:cNvPr>
          <p:cNvCxnSpPr>
            <a:cxnSpLocks/>
          </p:cNvCxnSpPr>
          <p:nvPr/>
        </p:nvCxnSpPr>
        <p:spPr>
          <a:xfrm>
            <a:off x="6023198" y="822259"/>
            <a:ext cx="0" cy="512702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37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05"/>
          <p:cNvSpPr txBox="1">
            <a:spLocks noGrp="1"/>
          </p:cNvSpPr>
          <p:nvPr>
            <p:ph type="title"/>
          </p:nvPr>
        </p:nvSpPr>
        <p:spPr>
          <a:xfrm>
            <a:off x="5853709" y="22527"/>
            <a:ext cx="6336704" cy="49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Helvetica Neue"/>
              <a:buNone/>
            </a:pPr>
            <a:r>
              <a:rPr lang="es-EC" sz="2880" dirty="0">
                <a:solidFill>
                  <a:schemeClr val="bg2">
                    <a:lumMod val="1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CAPÍTULO IV: Resultados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262558" y="620688"/>
            <a:ext cx="5184576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la Modernización tecnológica con respecto a las ventas</a:t>
            </a:r>
            <a:endParaRPr lang="es-EC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s-EC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="" xmlns:a16="http://schemas.microsoft.com/office/drawing/2014/main" id="{C75DE7D9-322E-4EDC-8D33-C5AD2DF4BB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1591711"/>
              </p:ext>
            </p:extLst>
          </p:nvPr>
        </p:nvGraphicFramePr>
        <p:xfrm>
          <a:off x="262558" y="1791568"/>
          <a:ext cx="5709617" cy="314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ángulo redondeado 1"/>
          <p:cNvSpPr/>
          <p:nvPr/>
        </p:nvSpPr>
        <p:spPr>
          <a:xfrm>
            <a:off x="1800754" y="1340768"/>
            <a:ext cx="3240360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Variaciones Activos Fijos 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="" xmlns:a16="http://schemas.microsoft.com/office/drawing/2014/main" id="{4CEB38BB-3F77-4416-B681-1B9C70580B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5231428"/>
              </p:ext>
            </p:extLst>
          </p:nvPr>
        </p:nvGraphicFramePr>
        <p:xfrm>
          <a:off x="6218238" y="2132856"/>
          <a:ext cx="5853632" cy="3581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ángulo: esquinas redondeadas 6">
            <a:extLst>
              <a:ext uri="{FF2B5EF4-FFF2-40B4-BE49-F238E27FC236}">
                <a16:creationId xmlns="" xmlns:a16="http://schemas.microsoft.com/office/drawing/2014/main" id="{B3B6AF63-8793-49E5-831A-92A2DAC0878D}"/>
              </a:ext>
            </a:extLst>
          </p:cNvPr>
          <p:cNvSpPr/>
          <p:nvPr/>
        </p:nvSpPr>
        <p:spPr>
          <a:xfrm>
            <a:off x="1846734" y="1844824"/>
            <a:ext cx="936104" cy="24482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="" xmlns:a16="http://schemas.microsoft.com/office/drawing/2014/main" id="{6748E74E-6E9A-407F-BAED-D5816D582CFD}"/>
              </a:ext>
            </a:extLst>
          </p:cNvPr>
          <p:cNvSpPr/>
          <p:nvPr/>
        </p:nvSpPr>
        <p:spPr>
          <a:xfrm>
            <a:off x="4511030" y="2960897"/>
            <a:ext cx="760958" cy="12601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017882C7-6946-4814-954A-8EA6AB47DD77}"/>
              </a:ext>
            </a:extLst>
          </p:cNvPr>
          <p:cNvSpPr txBox="1"/>
          <p:nvPr/>
        </p:nvSpPr>
        <p:spPr>
          <a:xfrm>
            <a:off x="774110" y="5210448"/>
            <a:ext cx="3736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400" dirty="0">
                <a:solidFill>
                  <a:srgbClr val="000000"/>
                </a:solidFill>
              </a:rPr>
              <a:t>Activos Fijos 20,44%---Ventas 1,73% </a:t>
            </a:r>
            <a:br>
              <a:rPr lang="es-AR" sz="1400" dirty="0">
                <a:solidFill>
                  <a:srgbClr val="000000"/>
                </a:solidFill>
              </a:rPr>
            </a:br>
            <a:r>
              <a:rPr lang="es-AR" sz="1400" dirty="0">
                <a:solidFill>
                  <a:srgbClr val="000000"/>
                </a:solidFill>
              </a:rPr>
              <a:t>Adaptación de la modernización tecnológica </a:t>
            </a:r>
            <a:endParaRPr lang="es-EC" sz="1400" dirty="0">
              <a:solidFill>
                <a:srgbClr val="00000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40D013C-410B-4F71-BA41-B7132C66C52A}"/>
              </a:ext>
            </a:extLst>
          </p:cNvPr>
          <p:cNvSpPr txBox="1"/>
          <p:nvPr/>
        </p:nvSpPr>
        <p:spPr>
          <a:xfrm>
            <a:off x="6815286" y="1403896"/>
            <a:ext cx="4831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400" dirty="0">
                <a:solidFill>
                  <a:srgbClr val="000000"/>
                </a:solidFill>
              </a:rPr>
              <a:t>Activos Fijos 2,56%---Ventas 2,29% </a:t>
            </a:r>
            <a:br>
              <a:rPr lang="es-AR" sz="1400" dirty="0">
                <a:solidFill>
                  <a:srgbClr val="000000"/>
                </a:solidFill>
              </a:rPr>
            </a:br>
            <a:r>
              <a:rPr lang="es-AR" sz="1400" dirty="0">
                <a:solidFill>
                  <a:srgbClr val="000000"/>
                </a:solidFill>
              </a:rPr>
              <a:t>Efecto de la adquisición de activos fijos de años anteriores</a:t>
            </a:r>
            <a:endParaRPr lang="es-EC" sz="1400" dirty="0">
              <a:solidFill>
                <a:srgbClr val="000000"/>
              </a:solidFill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6E786706-4933-458C-8129-7A7671E6EBB7}"/>
              </a:ext>
            </a:extLst>
          </p:cNvPr>
          <p:cNvCxnSpPr>
            <a:cxnSpLocks/>
          </p:cNvCxnSpPr>
          <p:nvPr/>
        </p:nvCxnSpPr>
        <p:spPr>
          <a:xfrm>
            <a:off x="6095206" y="822259"/>
            <a:ext cx="0" cy="512702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ángulo: esquinas redondeadas 12">
            <a:extLst>
              <a:ext uri="{FF2B5EF4-FFF2-40B4-BE49-F238E27FC236}">
                <a16:creationId xmlns="" xmlns:a16="http://schemas.microsoft.com/office/drawing/2014/main" id="{41BC8136-0127-4DAA-BDA1-6B7F5854F6D0}"/>
              </a:ext>
            </a:extLst>
          </p:cNvPr>
          <p:cNvSpPr/>
          <p:nvPr/>
        </p:nvSpPr>
        <p:spPr>
          <a:xfrm>
            <a:off x="8111430" y="4077073"/>
            <a:ext cx="792088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="" xmlns:a16="http://schemas.microsoft.com/office/drawing/2014/main" id="{28D71814-F6E1-4B74-89C6-938E9DB6BCB3}"/>
              </a:ext>
            </a:extLst>
          </p:cNvPr>
          <p:cNvSpPr/>
          <p:nvPr/>
        </p:nvSpPr>
        <p:spPr>
          <a:xfrm>
            <a:off x="10559702" y="4077073"/>
            <a:ext cx="792088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54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1" grpId="0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ED601AC-E1FB-4912-A150-BE4F33B11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2959" y="1701005"/>
            <a:ext cx="10361851" cy="1500187"/>
          </a:xfrm>
        </p:spPr>
        <p:txBody>
          <a:bodyPr/>
          <a:lstStyle/>
          <a:p>
            <a:pPr algn="ctr"/>
            <a:r>
              <a:rPr lang="es-AR" sz="6000" b="1" i="1" dirty="0">
                <a:solidFill>
                  <a:srgbClr val="000000"/>
                </a:solidFill>
              </a:rPr>
              <a:t>PROPUESTA</a:t>
            </a:r>
            <a:endParaRPr lang="es-EC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9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Stored Data 4">
            <a:extLst>
              <a:ext uri="{FF2B5EF4-FFF2-40B4-BE49-F238E27FC236}">
                <a16:creationId xmlns="" xmlns:a16="http://schemas.microsoft.com/office/drawing/2014/main" id="{2E371D05-D80E-42CD-AFB6-7AF24C07AEB2}"/>
              </a:ext>
            </a:extLst>
          </p:cNvPr>
          <p:cNvSpPr/>
          <p:nvPr/>
        </p:nvSpPr>
        <p:spPr>
          <a:xfrm>
            <a:off x="82670" y="86651"/>
            <a:ext cx="2268120" cy="646331"/>
          </a:xfrm>
          <a:prstGeom prst="flowChartPreparatio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>
                <a:solidFill>
                  <a:schemeClr val="bg1"/>
                </a:solidFill>
                <a:latin typeface="Britannic Bold" panose="020B0903060703020204" pitchFamily="34" charset="0"/>
              </a:rPr>
              <a:t>CAPÍTULO</a:t>
            </a:r>
          </a:p>
          <a:p>
            <a:pPr algn="ctr"/>
            <a:r>
              <a:rPr lang="es-EC" dirty="0">
                <a:solidFill>
                  <a:schemeClr val="bg1"/>
                </a:solidFill>
                <a:latin typeface="Britannic Bold" panose="020B0903060703020204" pitchFamily="34" charset="0"/>
              </a:rPr>
              <a:t>5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6599262" y="4941168"/>
            <a:ext cx="2160240" cy="10801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190" t="4720" r="11259" b="91342"/>
          <a:stretch/>
        </p:blipFill>
        <p:spPr>
          <a:xfrm>
            <a:off x="406574" y="774909"/>
            <a:ext cx="11521280" cy="288032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2566814" y="870708"/>
            <a:ext cx="1080120" cy="18420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718" y="1082539"/>
            <a:ext cx="6768752" cy="508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redondeado 9"/>
          <p:cNvSpPr/>
          <p:nvPr/>
        </p:nvSpPr>
        <p:spPr>
          <a:xfrm>
            <a:off x="1846734" y="1700808"/>
            <a:ext cx="2160240" cy="12241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C" b="1" dirty="0">
                <a:ln/>
                <a:solidFill>
                  <a:schemeClr val="accent3"/>
                </a:solidFill>
              </a:rPr>
              <a:t>EL CAMBIO ESTÁ EN TI 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2578064" y="831649"/>
            <a:ext cx="3240360" cy="24109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100" dirty="0">
                <a:solidFill>
                  <a:schemeClr val="tx2">
                    <a:lumMod val="50000"/>
                  </a:schemeClr>
                </a:solidFill>
                <a:hlinkClick r:id="rId4"/>
              </a:rPr>
              <a:t>/www.httm/</a:t>
            </a:r>
            <a:r>
              <a:rPr lang="es-EC" sz="1100" dirty="0">
                <a:solidFill>
                  <a:schemeClr val="tx2">
                    <a:lumMod val="50000"/>
                  </a:schemeClr>
                </a:solidFill>
              </a:rPr>
              <a:t> Proyecciónempresarial2030.com/</a:t>
            </a:r>
          </a:p>
        </p:txBody>
      </p:sp>
    </p:spTree>
    <p:extLst>
      <p:ext uri="{BB962C8B-B14F-4D97-AF65-F5344CB8AC3E}">
        <p14:creationId xmlns:p14="http://schemas.microsoft.com/office/powerpoint/2010/main" val="12625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3790950" y="86651"/>
            <a:ext cx="3384376" cy="50405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PROPUESTA </a:t>
            </a:r>
            <a:endParaRPr lang="es-EC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Stored Data 4">
            <a:extLst>
              <a:ext uri="{FF2B5EF4-FFF2-40B4-BE49-F238E27FC236}">
                <a16:creationId xmlns="" xmlns:a16="http://schemas.microsoft.com/office/drawing/2014/main" id="{2E371D05-D80E-42CD-AFB6-7AF24C07AEB2}"/>
              </a:ext>
            </a:extLst>
          </p:cNvPr>
          <p:cNvSpPr/>
          <p:nvPr/>
        </p:nvSpPr>
        <p:spPr>
          <a:xfrm>
            <a:off x="82670" y="86651"/>
            <a:ext cx="2268120" cy="646331"/>
          </a:xfrm>
          <a:prstGeom prst="flowChartPreparatio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>
                <a:solidFill>
                  <a:schemeClr val="bg1"/>
                </a:solidFill>
                <a:latin typeface="Britannic Bold" panose="020B0903060703020204" pitchFamily="34" charset="0"/>
              </a:rPr>
              <a:t>CAPÍTULO</a:t>
            </a:r>
          </a:p>
          <a:p>
            <a:pPr algn="ctr"/>
            <a:r>
              <a:rPr lang="es-EC" dirty="0">
                <a:solidFill>
                  <a:schemeClr val="bg1"/>
                </a:solidFill>
                <a:latin typeface="Britannic Bold" panose="020B0903060703020204" pitchFamily="34" charset="0"/>
              </a:rPr>
              <a:t>5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7695" t="29329" r="23435" b="13415"/>
          <a:stretch/>
        </p:blipFill>
        <p:spPr>
          <a:xfrm>
            <a:off x="2372349" y="2060849"/>
            <a:ext cx="6358554" cy="3816424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6599262" y="4797152"/>
            <a:ext cx="2160240" cy="10801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redondeado 5"/>
          <p:cNvSpPr/>
          <p:nvPr/>
        </p:nvSpPr>
        <p:spPr>
          <a:xfrm>
            <a:off x="2332192" y="1268760"/>
            <a:ext cx="6696744" cy="79208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  AMBIENTAL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90" t="4720" r="11259" b="91342"/>
          <a:stretch/>
        </p:blipFill>
        <p:spPr>
          <a:xfrm>
            <a:off x="406574" y="774909"/>
            <a:ext cx="11521280" cy="288032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2566814" y="870708"/>
            <a:ext cx="1080120" cy="18420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redondeado 9"/>
          <p:cNvSpPr/>
          <p:nvPr/>
        </p:nvSpPr>
        <p:spPr>
          <a:xfrm>
            <a:off x="2566814" y="812858"/>
            <a:ext cx="3240360" cy="24109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100" dirty="0">
                <a:solidFill>
                  <a:schemeClr val="tx2">
                    <a:lumMod val="50000"/>
                  </a:schemeClr>
                </a:solidFill>
                <a:hlinkClick r:id="rId4"/>
              </a:rPr>
              <a:t>/www.httm/</a:t>
            </a:r>
            <a:r>
              <a:rPr lang="es-EC" sz="1100" dirty="0">
                <a:solidFill>
                  <a:schemeClr val="tx2">
                    <a:lumMod val="50000"/>
                  </a:schemeClr>
                </a:solidFill>
              </a:rPr>
              <a:t> Proyecciónempresarial2030.com/</a:t>
            </a:r>
          </a:p>
        </p:txBody>
      </p:sp>
    </p:spTree>
    <p:extLst>
      <p:ext uri="{BB962C8B-B14F-4D97-AF65-F5344CB8AC3E}">
        <p14:creationId xmlns:p14="http://schemas.microsoft.com/office/powerpoint/2010/main" val="136574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3790950" y="86651"/>
            <a:ext cx="3384376" cy="50405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PROPUESTA </a:t>
            </a:r>
            <a:endParaRPr lang="es-EC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451740285"/>
              </p:ext>
            </p:extLst>
          </p:nvPr>
        </p:nvGraphicFramePr>
        <p:xfrm>
          <a:off x="190550" y="620688"/>
          <a:ext cx="1116124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owchart: Stored Data 4">
            <a:extLst>
              <a:ext uri="{FF2B5EF4-FFF2-40B4-BE49-F238E27FC236}">
                <a16:creationId xmlns="" xmlns:a16="http://schemas.microsoft.com/office/drawing/2014/main" id="{2E371D05-D80E-42CD-AFB6-7AF24C07AEB2}"/>
              </a:ext>
            </a:extLst>
          </p:cNvPr>
          <p:cNvSpPr/>
          <p:nvPr/>
        </p:nvSpPr>
        <p:spPr>
          <a:xfrm>
            <a:off x="82670" y="86651"/>
            <a:ext cx="2268120" cy="646331"/>
          </a:xfrm>
          <a:prstGeom prst="flowChartPreparatio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>
                <a:solidFill>
                  <a:schemeClr val="bg1"/>
                </a:solidFill>
                <a:latin typeface="Britannic Bold" panose="020B0903060703020204" pitchFamily="34" charset="0"/>
              </a:rPr>
              <a:t>CAPÍTULO</a:t>
            </a:r>
          </a:p>
          <a:p>
            <a:pPr algn="ctr"/>
            <a:r>
              <a:rPr lang="es-EC" dirty="0">
                <a:solidFill>
                  <a:schemeClr val="bg1"/>
                </a:solidFill>
                <a:latin typeface="Britannic Bold" panose="020B0903060703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7214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966D12BD-FA3A-4D05-89D5-6AD865858A07}"/>
              </a:ext>
            </a:extLst>
          </p:cNvPr>
          <p:cNvSpPr/>
          <p:nvPr/>
        </p:nvSpPr>
        <p:spPr>
          <a:xfrm>
            <a:off x="838622" y="1494653"/>
            <a:ext cx="3384376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C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Primera Fase</a:t>
            </a:r>
          </a:p>
          <a:p>
            <a:pPr lvl="0"/>
            <a:r>
              <a:rPr lang="es-EC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Revisión ambiental de la empresa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F0126945-89C5-4D05-B4D4-516C8531F8EA}"/>
              </a:ext>
            </a:extLst>
          </p:cNvPr>
          <p:cNvSpPr/>
          <p:nvPr/>
        </p:nvSpPr>
        <p:spPr>
          <a:xfrm>
            <a:off x="838623" y="3626440"/>
            <a:ext cx="3384375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C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Segunda Fase</a:t>
            </a:r>
          </a:p>
          <a:p>
            <a:pPr lvl="0"/>
            <a:r>
              <a:rPr lang="es-EC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Definición de lineamientos</a:t>
            </a:r>
            <a:endParaRPr lang="es-EC" dirty="0"/>
          </a:p>
        </p:txBody>
      </p:sp>
      <p:sp>
        <p:nvSpPr>
          <p:cNvPr id="10" name="Flecha: a la derecha 9">
            <a:extLst>
              <a:ext uri="{FF2B5EF4-FFF2-40B4-BE49-F238E27FC236}">
                <a16:creationId xmlns="" xmlns:a16="http://schemas.microsoft.com/office/drawing/2014/main" id="{123FF40D-57BE-4878-B3BC-4A4426CCA112}"/>
              </a:ext>
            </a:extLst>
          </p:cNvPr>
          <p:cNvSpPr/>
          <p:nvPr/>
        </p:nvSpPr>
        <p:spPr>
          <a:xfrm>
            <a:off x="4439022" y="1549241"/>
            <a:ext cx="1080120" cy="52264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Flecha: a la derecha 10">
            <a:extLst>
              <a:ext uri="{FF2B5EF4-FFF2-40B4-BE49-F238E27FC236}">
                <a16:creationId xmlns="" xmlns:a16="http://schemas.microsoft.com/office/drawing/2014/main" id="{B4F5E76E-D90D-447C-ABC3-965188AC536A}"/>
              </a:ext>
            </a:extLst>
          </p:cNvPr>
          <p:cNvSpPr/>
          <p:nvPr/>
        </p:nvSpPr>
        <p:spPr>
          <a:xfrm>
            <a:off x="4439022" y="3737357"/>
            <a:ext cx="1080120" cy="52264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Flowchart: Stored Data 4">
            <a:extLst>
              <a:ext uri="{FF2B5EF4-FFF2-40B4-BE49-F238E27FC236}">
                <a16:creationId xmlns="" xmlns:a16="http://schemas.microsoft.com/office/drawing/2014/main" id="{B15439A6-3D82-4F09-A6B7-B572C8AD37F8}"/>
              </a:ext>
            </a:extLst>
          </p:cNvPr>
          <p:cNvSpPr/>
          <p:nvPr/>
        </p:nvSpPr>
        <p:spPr>
          <a:xfrm>
            <a:off x="82670" y="71661"/>
            <a:ext cx="2268120" cy="646331"/>
          </a:xfrm>
          <a:prstGeom prst="flowChartPreparatio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>
                <a:solidFill>
                  <a:schemeClr val="bg1"/>
                </a:solidFill>
                <a:latin typeface="Britannic Bold" panose="020B0903060703020204" pitchFamily="34" charset="0"/>
              </a:rPr>
              <a:t>CAPÍTULO</a:t>
            </a:r>
          </a:p>
          <a:p>
            <a:pPr algn="ctr"/>
            <a:r>
              <a:rPr lang="es-EC" dirty="0">
                <a:solidFill>
                  <a:schemeClr val="bg1"/>
                </a:solidFill>
                <a:latin typeface="Britannic Bold" panose="020B0903060703020204" pitchFamily="34" charset="0"/>
              </a:rPr>
              <a:t>5</a:t>
            </a:r>
          </a:p>
        </p:txBody>
      </p:sp>
      <p:sp>
        <p:nvSpPr>
          <p:cNvPr id="14" name="Rectángulo redondeado 3">
            <a:extLst>
              <a:ext uri="{FF2B5EF4-FFF2-40B4-BE49-F238E27FC236}">
                <a16:creationId xmlns="" xmlns:a16="http://schemas.microsoft.com/office/drawing/2014/main" id="{51F9B76B-C98D-4434-88FF-77A13ABF58FB}"/>
              </a:ext>
            </a:extLst>
          </p:cNvPr>
          <p:cNvSpPr/>
          <p:nvPr/>
        </p:nvSpPr>
        <p:spPr>
          <a:xfrm>
            <a:off x="3826954" y="100771"/>
            <a:ext cx="3384376" cy="50405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PROPUESTA </a:t>
            </a:r>
            <a:endParaRPr lang="es-EC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7EB6631C-56E4-4246-B808-49B765C595C9}"/>
              </a:ext>
            </a:extLst>
          </p:cNvPr>
          <p:cNvSpPr/>
          <p:nvPr/>
        </p:nvSpPr>
        <p:spPr>
          <a:xfrm>
            <a:off x="5879182" y="1425550"/>
            <a:ext cx="547260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Aspectos e impactos ambientales causados por su organización</a:t>
            </a:r>
            <a:endParaRPr lang="es-EC" dirty="0">
              <a:solidFill>
                <a:srgbClr val="000000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1EF326AF-72CE-4E5E-8243-01DF4E2116BA}"/>
              </a:ext>
            </a:extLst>
          </p:cNvPr>
          <p:cNvSpPr/>
          <p:nvPr/>
        </p:nvSpPr>
        <p:spPr>
          <a:xfrm>
            <a:off x="5735166" y="2854677"/>
            <a:ext cx="5472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Establecer e implementar en forma consensuada, una política ambiental </a:t>
            </a:r>
            <a:endParaRPr lang="es-EC" dirty="0">
              <a:solidFill>
                <a:srgbClr val="000000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F533B70A-DC60-4120-923F-BBFEA3205827}"/>
              </a:ext>
            </a:extLst>
          </p:cNvPr>
          <p:cNvSpPr/>
          <p:nvPr/>
        </p:nvSpPr>
        <p:spPr>
          <a:xfrm>
            <a:off x="5733698" y="3534107"/>
            <a:ext cx="54726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Examinar el impacto ambiental de las operaciones en relación con la política de la compañía establecida</a:t>
            </a:r>
            <a:endParaRPr lang="es-EC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2A6A9F39-CCC6-46C8-8532-CF4755E08DA8}"/>
              </a:ext>
            </a:extLst>
          </p:cNvPr>
          <p:cNvSpPr/>
          <p:nvPr/>
        </p:nvSpPr>
        <p:spPr>
          <a:xfrm>
            <a:off x="5733698" y="4149080"/>
            <a:ext cx="54726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Introducir un programa ambiental que es la descripción de los objetivos específicos de mejora ambiental a ser alcanzados en cada unidad operativa</a:t>
            </a:r>
            <a:endParaRPr lang="es-EC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60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88A0F6BC-A845-47C3-855F-5EF9F4CE777C}"/>
              </a:ext>
            </a:extLst>
          </p:cNvPr>
          <p:cNvSpPr/>
          <p:nvPr/>
        </p:nvSpPr>
        <p:spPr>
          <a:xfrm>
            <a:off x="622598" y="3717032"/>
            <a:ext cx="3374877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C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Tercera Fase</a:t>
            </a:r>
          </a:p>
          <a:p>
            <a:pPr lvl="0"/>
            <a:r>
              <a:rPr lang="es-EC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 resultados</a:t>
            </a:r>
            <a:endParaRPr lang="es-EC" dirty="0"/>
          </a:p>
        </p:txBody>
      </p:sp>
      <p:sp>
        <p:nvSpPr>
          <p:cNvPr id="3" name="Flecha: a la derecha 2">
            <a:extLst>
              <a:ext uri="{FF2B5EF4-FFF2-40B4-BE49-F238E27FC236}">
                <a16:creationId xmlns="" xmlns:a16="http://schemas.microsoft.com/office/drawing/2014/main" id="{7209A6E9-AF37-4830-A08A-38FA2923E1B2}"/>
              </a:ext>
            </a:extLst>
          </p:cNvPr>
          <p:cNvSpPr/>
          <p:nvPr/>
        </p:nvSpPr>
        <p:spPr>
          <a:xfrm>
            <a:off x="4222998" y="3842464"/>
            <a:ext cx="1080120" cy="52264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E4ACC430-412E-4E17-A4A5-B09DF6550EC3}"/>
              </a:ext>
            </a:extLst>
          </p:cNvPr>
          <p:cNvSpPr/>
          <p:nvPr/>
        </p:nvSpPr>
        <p:spPr>
          <a:xfrm>
            <a:off x="622598" y="1772816"/>
            <a:ext cx="3384375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C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Segunda Fase</a:t>
            </a:r>
          </a:p>
          <a:p>
            <a:pPr lvl="0"/>
            <a:r>
              <a:rPr lang="es-EC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Definición de lineamientos</a:t>
            </a:r>
            <a:endParaRPr lang="es-EC" sz="2000" dirty="0"/>
          </a:p>
        </p:txBody>
      </p:sp>
      <p:sp>
        <p:nvSpPr>
          <p:cNvPr id="5" name="Flecha: a la derecha 4">
            <a:extLst>
              <a:ext uri="{FF2B5EF4-FFF2-40B4-BE49-F238E27FC236}">
                <a16:creationId xmlns="" xmlns:a16="http://schemas.microsoft.com/office/drawing/2014/main" id="{2F539E83-606D-4AC6-911A-13E2F9C53366}"/>
              </a:ext>
            </a:extLst>
          </p:cNvPr>
          <p:cNvSpPr/>
          <p:nvPr/>
        </p:nvSpPr>
        <p:spPr>
          <a:xfrm>
            <a:off x="4150990" y="1880828"/>
            <a:ext cx="1080120" cy="52264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8A6644D5-1091-422B-8238-0E2DBF25689D}"/>
              </a:ext>
            </a:extLst>
          </p:cNvPr>
          <p:cNvSpPr/>
          <p:nvPr/>
        </p:nvSpPr>
        <p:spPr>
          <a:xfrm>
            <a:off x="5593546" y="1918573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Definir un programa de control ambiental interno que defina y explique los procedimientos de mediciones y control</a:t>
            </a:r>
            <a:endParaRPr lang="es-EC" dirty="0">
              <a:solidFill>
                <a:srgbClr val="000000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A68A8E95-50C8-40D6-B7DC-3F3A779B618B}"/>
              </a:ext>
            </a:extLst>
          </p:cNvPr>
          <p:cNvSpPr/>
          <p:nvPr/>
        </p:nvSpPr>
        <p:spPr>
          <a:xfrm>
            <a:off x="5619005" y="3789040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 revisión y evaluación deben ejecutarse periódicamente es decir  cada 6 meses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Stored Data 4">
            <a:extLst>
              <a:ext uri="{FF2B5EF4-FFF2-40B4-BE49-F238E27FC236}">
                <a16:creationId xmlns="" xmlns:a16="http://schemas.microsoft.com/office/drawing/2014/main" id="{55F93733-AD54-4BC7-9613-8E52AD06ABA8}"/>
              </a:ext>
            </a:extLst>
          </p:cNvPr>
          <p:cNvSpPr/>
          <p:nvPr/>
        </p:nvSpPr>
        <p:spPr>
          <a:xfrm>
            <a:off x="82670" y="71661"/>
            <a:ext cx="2268120" cy="646331"/>
          </a:xfrm>
          <a:prstGeom prst="flowChartPreparatio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>
                <a:solidFill>
                  <a:schemeClr val="bg1"/>
                </a:solidFill>
                <a:latin typeface="Britannic Bold" panose="020B0903060703020204" pitchFamily="34" charset="0"/>
              </a:rPr>
              <a:t>CAPÍTULO</a:t>
            </a:r>
          </a:p>
          <a:p>
            <a:pPr algn="ctr"/>
            <a:r>
              <a:rPr lang="es-EC" dirty="0">
                <a:solidFill>
                  <a:schemeClr val="bg1"/>
                </a:solidFill>
                <a:latin typeface="Britannic Bold" panose="020B0903060703020204" pitchFamily="34" charset="0"/>
              </a:rPr>
              <a:t>5</a:t>
            </a:r>
          </a:p>
        </p:txBody>
      </p:sp>
      <p:sp>
        <p:nvSpPr>
          <p:cNvPr id="11" name="Rectángulo redondeado 3">
            <a:extLst>
              <a:ext uri="{FF2B5EF4-FFF2-40B4-BE49-F238E27FC236}">
                <a16:creationId xmlns="" xmlns:a16="http://schemas.microsoft.com/office/drawing/2014/main" id="{0A24B9C3-378D-426D-8081-959A16E5198E}"/>
              </a:ext>
            </a:extLst>
          </p:cNvPr>
          <p:cNvSpPr/>
          <p:nvPr/>
        </p:nvSpPr>
        <p:spPr>
          <a:xfrm>
            <a:off x="3826954" y="100771"/>
            <a:ext cx="3384376" cy="50405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PROPUESTA </a:t>
            </a:r>
            <a:endParaRPr lang="es-EC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79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>
            <a:extLst>
              <a:ext uri="{FF2B5EF4-FFF2-40B4-BE49-F238E27FC236}">
                <a16:creationId xmlns="" xmlns:a16="http://schemas.microsoft.com/office/drawing/2014/main" id="{603AEA49-DEBF-43B9-A35C-316F9D6869F5}"/>
              </a:ext>
            </a:extLst>
          </p:cNvPr>
          <p:cNvSpPr txBox="1"/>
          <p:nvPr/>
        </p:nvSpPr>
        <p:spPr>
          <a:xfrm>
            <a:off x="550590" y="188640"/>
            <a:ext cx="410445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s-E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C9BB8261-9168-4D43-B5F0-DF1E32969032}"/>
              </a:ext>
            </a:extLst>
          </p:cNvPr>
          <p:cNvSpPr/>
          <p:nvPr/>
        </p:nvSpPr>
        <p:spPr>
          <a:xfrm>
            <a:off x="838622" y="2033553"/>
            <a:ext cx="9793088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86% de las empresas industriales ecuatorianas acogidas al proyecto 2030: Productivo y Sostenible si realizan una gestión de diversificación de productos, siendo el sector de Alimentos y Bebidas el más representativo, a través de la creación entre 1 a 5 líneas de productos.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0C9400C8-536D-4383-A340-941BA7D8B4CB}"/>
              </a:ext>
            </a:extLst>
          </p:cNvPr>
          <p:cNvSpPr/>
          <p:nvPr/>
        </p:nvSpPr>
        <p:spPr>
          <a:xfrm>
            <a:off x="1054646" y="3429000"/>
            <a:ext cx="9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es-EC" sz="2000" dirty="0">
              <a:solidFill>
                <a:srgbClr val="000000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78B1A644-4AFF-41AF-BCDB-42A7050AAF26}"/>
              </a:ext>
            </a:extLst>
          </p:cNvPr>
          <p:cNvSpPr/>
          <p:nvPr/>
        </p:nvSpPr>
        <p:spPr>
          <a:xfrm>
            <a:off x="838622" y="4953362"/>
            <a:ext cx="979308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97% de las empresas industriales afirman que realizan una gestión de modernización tecnológica, a través de la adquisición de software y la adquisición de maquinaria de punta.</a:t>
            </a:r>
            <a:endParaRPr lang="es-EC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DD9353D2-22EE-44FC-87F6-695AF8E5D677}"/>
              </a:ext>
            </a:extLst>
          </p:cNvPr>
          <p:cNvSpPr/>
          <p:nvPr/>
        </p:nvSpPr>
        <p:spPr>
          <a:xfrm>
            <a:off x="838622" y="1169005"/>
            <a:ext cx="9793088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A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realizó una encuestas de 13 preguntas, distribuidas en 3 secciones las cuales arrojaron los siguientes resultados: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F3A2FEFE-7110-42E1-A7DE-4AD2A009D97A}"/>
              </a:ext>
            </a:extLst>
          </p:cNvPr>
          <p:cNvSpPr/>
          <p:nvPr/>
        </p:nvSpPr>
        <p:spPr>
          <a:xfrm>
            <a:off x="838622" y="3473713"/>
            <a:ext cx="9793088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94% de las empresas industriales ecuatorianas acogidas al proyecto 2030: Productivo y Sostenible si presentan una gestión de diversificación de mercado, siendo el sector de Alimentos y Bebidas el más representativo, a través de expansión de su mercado nacional a más de 10 provincias  e internacional entre 5 a 6 países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49746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>
            <a:extLst>
              <a:ext uri="{FF2B5EF4-FFF2-40B4-BE49-F238E27FC236}">
                <a16:creationId xmlns="" xmlns:a16="http://schemas.microsoft.com/office/drawing/2014/main" id="{603AEA49-DEBF-43B9-A35C-316F9D6869F5}"/>
              </a:ext>
            </a:extLst>
          </p:cNvPr>
          <p:cNvSpPr txBox="1"/>
          <p:nvPr/>
        </p:nvSpPr>
        <p:spPr>
          <a:xfrm>
            <a:off x="550590" y="188640"/>
            <a:ext cx="410445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s-E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C9BB8261-9168-4D43-B5F0-DF1E32969032}"/>
              </a:ext>
            </a:extLst>
          </p:cNvPr>
          <p:cNvSpPr/>
          <p:nvPr/>
        </p:nvSpPr>
        <p:spPr>
          <a:xfrm>
            <a:off x="838622" y="1196752"/>
            <a:ext cx="9793088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97% de las empresas industriales ecuatorianas acogidas al proyecto 2030: Productivo y Sostenible si realizan una gestión de innovación de productos y procesos, siendo el sector de Alimentos y Bebidas el más representativo , a través de la mejora significativa de los mismos y la elaboración de un diseño estético en el envase.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0C9400C8-536D-4383-A340-941BA7D8B4CB}"/>
              </a:ext>
            </a:extLst>
          </p:cNvPr>
          <p:cNvSpPr/>
          <p:nvPr/>
        </p:nvSpPr>
        <p:spPr>
          <a:xfrm>
            <a:off x="1054646" y="3429000"/>
            <a:ext cx="9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es-EC" sz="2000" dirty="0">
              <a:solidFill>
                <a:srgbClr val="000000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F3A2FEFE-7110-42E1-A7DE-4AD2A009D97A}"/>
              </a:ext>
            </a:extLst>
          </p:cNvPr>
          <p:cNvSpPr/>
          <p:nvPr/>
        </p:nvSpPr>
        <p:spPr>
          <a:xfrm>
            <a:off x="838622" y="2659558"/>
            <a:ext cx="9793088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Existen variaciones positivas en la contratación de mano de obra durante el periodo 2017-2018, siendo el sector de Productos Químicos el más representativo y el menor el sector de Alimentos y bebidas debido ocasionado por el Reglamento Sanitario.</a:t>
            </a:r>
            <a:endParaRPr lang="es-EC" sz="2000" dirty="0"/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04B2E1A4-0F1B-4B68-A8D5-1E7E1DE1C428}"/>
              </a:ext>
            </a:extLst>
          </p:cNvPr>
          <p:cNvSpPr/>
          <p:nvPr/>
        </p:nvSpPr>
        <p:spPr>
          <a:xfrm>
            <a:off x="857672" y="3829110"/>
            <a:ext cx="9793088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Existen variaciones positivas en la adquisición de activos fijos durante los periodos 2017-2018, siendo el sector de Alimentos y Bebidas el más representativo y el menor el sector de textil y cuero debido ocasionado por la baja de activos fijos.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220624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DBF93C3-C573-4E8F-ADF3-71FE0B992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31314" y="-85962"/>
            <a:ext cx="6551720" cy="767205"/>
          </a:xfrm>
        </p:spPr>
        <p:txBody>
          <a:bodyPr/>
          <a:lstStyle/>
          <a:p>
            <a:pPr algn="ctr"/>
            <a:r>
              <a:rPr lang="es-AR" sz="2800" b="1" dirty="0">
                <a:solidFill>
                  <a:srgbClr val="000000"/>
                </a:solidFill>
              </a:rPr>
              <a:t>Proyecto Ecuador 2030</a:t>
            </a:r>
            <a:endParaRPr lang="es-EC" sz="2800" b="1" dirty="0">
              <a:solidFill>
                <a:srgbClr val="000000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="" xmlns:a16="http://schemas.microsoft.com/office/drawing/2014/main" id="{A6DE0A03-3048-468F-9D34-3C7FF3106766}"/>
              </a:ext>
            </a:extLst>
          </p:cNvPr>
          <p:cNvGrpSpPr/>
          <p:nvPr/>
        </p:nvGrpSpPr>
        <p:grpSpPr>
          <a:xfrm>
            <a:off x="46534" y="1340767"/>
            <a:ext cx="7488832" cy="3600401"/>
            <a:chOff x="46534" y="980728"/>
            <a:chExt cx="7488832" cy="3600401"/>
          </a:xfrm>
        </p:grpSpPr>
        <p:pic>
          <p:nvPicPr>
            <p:cNvPr id="2" name="Imagen 1">
              <a:extLst>
                <a:ext uri="{FF2B5EF4-FFF2-40B4-BE49-F238E27FC236}">
                  <a16:creationId xmlns="" xmlns:a16="http://schemas.microsoft.com/office/drawing/2014/main" id="{B97392A1-70BA-47CA-A9EA-EEC48C8117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8832" t="26250" r="28823" b="53152"/>
            <a:stretch/>
          </p:blipFill>
          <p:spPr>
            <a:xfrm>
              <a:off x="3718942" y="980728"/>
              <a:ext cx="1899915" cy="1693142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="" xmlns:a16="http://schemas.microsoft.com/office/drawing/2014/main" id="{0D7D5AD2-0E06-4686-9329-159AD67CD9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4600" t="28950" r="63616" b="53152"/>
            <a:stretch/>
          </p:blipFill>
          <p:spPr>
            <a:xfrm>
              <a:off x="46534" y="1196752"/>
              <a:ext cx="1899916" cy="1541293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="" xmlns:a16="http://schemas.microsoft.com/office/drawing/2014/main" id="{4DAC148A-2238-4F32-9A1B-B981FBF306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8741" t="32315" r="29633" b="49124"/>
            <a:stretch/>
          </p:blipFill>
          <p:spPr>
            <a:xfrm>
              <a:off x="5807174" y="1124745"/>
              <a:ext cx="1728192" cy="1551146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="" xmlns:a16="http://schemas.microsoft.com/office/drawing/2014/main" id="{35F537E2-C1F2-4C50-8861-DD91F5324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010" t="31636" r="64364" b="47147"/>
            <a:stretch/>
          </p:blipFill>
          <p:spPr>
            <a:xfrm>
              <a:off x="2062758" y="1124744"/>
              <a:ext cx="1502289" cy="1541293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="" xmlns:a16="http://schemas.microsoft.com/office/drawing/2014/main" id="{0EC0753E-59B9-43F6-B334-E64EA81CE7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9520" t="17430" r="29916" b="59578"/>
            <a:stretch/>
          </p:blipFill>
          <p:spPr>
            <a:xfrm>
              <a:off x="1198662" y="2708921"/>
              <a:ext cx="1529996" cy="187220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="" xmlns:a16="http://schemas.microsoft.com/office/drawing/2014/main" id="{82FC8220-5149-4360-A3EF-DD9868DC3C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600" t="17430" r="64836" b="59579"/>
            <a:stretch/>
          </p:blipFill>
          <p:spPr>
            <a:xfrm>
              <a:off x="3286894" y="2708920"/>
              <a:ext cx="1380954" cy="1689831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="" xmlns:a16="http://schemas.microsoft.com/office/drawing/2014/main" id="{EB0B12FB-3BB4-48CD-8243-0C7BEE1A69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600" t="59578" r="63586" b="20582"/>
            <a:stretch/>
          </p:blipFill>
          <p:spPr>
            <a:xfrm>
              <a:off x="5269014" y="2852936"/>
              <a:ext cx="1618280" cy="1527945"/>
            </a:xfrm>
            <a:prstGeom prst="rect">
              <a:avLst/>
            </a:prstGeom>
          </p:spPr>
        </p:pic>
      </p:grp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E6F353A6-712B-49EC-9163-0368B884B0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0" t="31636" r="64364" b="59784"/>
          <a:stretch/>
        </p:blipFill>
        <p:spPr>
          <a:xfrm>
            <a:off x="8326585" y="1176201"/>
            <a:ext cx="2479335" cy="1028663"/>
          </a:xfrm>
          <a:prstGeom prst="rect">
            <a:avLst/>
          </a:prstGeom>
        </p:spPr>
      </p:pic>
      <p:cxnSp>
        <p:nvCxnSpPr>
          <p:cNvPr id="14" name="Conector recto 13">
            <a:extLst>
              <a:ext uri="{FF2B5EF4-FFF2-40B4-BE49-F238E27FC236}">
                <a16:creationId xmlns="" xmlns:a16="http://schemas.microsoft.com/office/drawing/2014/main" id="{2C559B95-FE8C-41B4-9849-A52EFB7B849C}"/>
              </a:ext>
            </a:extLst>
          </p:cNvPr>
          <p:cNvCxnSpPr/>
          <p:nvPr/>
        </p:nvCxnSpPr>
        <p:spPr>
          <a:xfrm>
            <a:off x="7463358" y="1190065"/>
            <a:ext cx="0" cy="468720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B8E5EEBA-1DDB-4BA2-8441-1E1311AD78D5}"/>
              </a:ext>
            </a:extLst>
          </p:cNvPr>
          <p:cNvSpPr txBox="1"/>
          <p:nvPr/>
        </p:nvSpPr>
        <p:spPr>
          <a:xfrm>
            <a:off x="7823398" y="2560836"/>
            <a:ext cx="40324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b="1" dirty="0">
                <a:solidFill>
                  <a:srgbClr val="000000"/>
                </a:solidFill>
              </a:rPr>
              <a:t>Meta 2: </a:t>
            </a:r>
            <a:r>
              <a:rPr lang="es-EC" dirty="0">
                <a:solidFill>
                  <a:srgbClr val="000000"/>
                </a:solidFill>
              </a:rPr>
              <a:t>“Lograr niveles más elevados de productividad económica mediante la diversificación, la modernización tecnológica y la innovación, entre otras cosas centrándose en los sectores con gran valor añadido y un uso intensivo de la mano de obra”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7851B97E-A859-43E2-8D20-6170F46B8CB1}"/>
              </a:ext>
            </a:extLst>
          </p:cNvPr>
          <p:cNvSpPr/>
          <p:nvPr/>
        </p:nvSpPr>
        <p:spPr>
          <a:xfrm>
            <a:off x="1529099" y="5024135"/>
            <a:ext cx="48965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sector empresarial ecuatoriano ha tenido bajo impacto en la transformación de la estructura productiva del Ecuador en las últimas décadas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B0CC54AE-9316-4CF1-9564-62CB85E0BCDB}"/>
              </a:ext>
            </a:extLst>
          </p:cNvPr>
          <p:cNvSpPr/>
          <p:nvPr/>
        </p:nvSpPr>
        <p:spPr>
          <a:xfrm>
            <a:off x="3015362" y="898160"/>
            <a:ext cx="13516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000" b="1" u="sng" dirty="0">
                <a:solidFill>
                  <a:srgbClr val="000000"/>
                </a:solidFill>
              </a:rPr>
              <a:t>Objetivos</a:t>
            </a:r>
            <a:endParaRPr lang="es-EC" sz="2000" u="sng" dirty="0"/>
          </a:p>
        </p:txBody>
      </p:sp>
    </p:spTree>
    <p:extLst>
      <p:ext uri="{BB962C8B-B14F-4D97-AF65-F5344CB8AC3E}">
        <p14:creationId xmlns:p14="http://schemas.microsoft.com/office/powerpoint/2010/main" val="373290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>
            <a:extLst>
              <a:ext uri="{FF2B5EF4-FFF2-40B4-BE49-F238E27FC236}">
                <a16:creationId xmlns="" xmlns:a16="http://schemas.microsoft.com/office/drawing/2014/main" id="{603AEA49-DEBF-43B9-A35C-316F9D6869F5}"/>
              </a:ext>
            </a:extLst>
          </p:cNvPr>
          <p:cNvSpPr txBox="1"/>
          <p:nvPr/>
        </p:nvSpPr>
        <p:spPr>
          <a:xfrm>
            <a:off x="262558" y="116632"/>
            <a:ext cx="518457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EC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ECOMENDACIONES</a:t>
            </a:r>
            <a:endParaRPr lang="es-E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78B1A644-4AFF-41AF-BCDB-42A7050AAF26}"/>
              </a:ext>
            </a:extLst>
          </p:cNvPr>
          <p:cNvSpPr/>
          <p:nvPr/>
        </p:nvSpPr>
        <p:spPr>
          <a:xfrm>
            <a:off x="838622" y="2915652"/>
            <a:ext cx="443954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Proyecto 2030: Productivo y Sostenible</a:t>
            </a:r>
            <a:endParaRPr lang="es-EC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DD9353D2-22EE-44FC-87F6-695AF8E5D677}"/>
              </a:ext>
            </a:extLst>
          </p:cNvPr>
          <p:cNvSpPr/>
          <p:nvPr/>
        </p:nvSpPr>
        <p:spPr>
          <a:xfrm>
            <a:off x="838622" y="920914"/>
            <a:ext cx="9793088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Fomentar la gestión de diversificación de productos en las empresas de metal puesto que este es el segmento menos representativo, de esta manera se podrá obtener beneficios económicos a través del incremento de las ventas, así como también crear una imagen de la empresa más moderna y versátil.  </a:t>
            </a:r>
            <a:endParaRPr lang="es-EC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1BECACAF-EA83-46A9-8946-94AD728C1AB3}"/>
              </a:ext>
            </a:extLst>
          </p:cNvPr>
          <p:cNvSpPr/>
          <p:nvPr/>
        </p:nvSpPr>
        <p:spPr>
          <a:xfrm>
            <a:off x="5519142" y="2638653"/>
            <a:ext cx="511256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Fortalecer los mecanismos de difusión de información, diálogos sobre resultados e inclusión de empresas ecuatorianas a la iniciativa.</a:t>
            </a:r>
            <a:endParaRPr lang="es-EC" dirty="0">
              <a:solidFill>
                <a:srgbClr val="000000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C14865F0-0C52-4421-B0BE-56E65E31D79B}"/>
              </a:ext>
            </a:extLst>
          </p:cNvPr>
          <p:cNvSpPr/>
          <p:nvPr/>
        </p:nvSpPr>
        <p:spPr>
          <a:xfrm>
            <a:off x="838622" y="4469050"/>
            <a:ext cx="443954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las empresas</a:t>
            </a:r>
            <a:endParaRPr lang="es-EC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B877A778-132D-4592-9DAF-46915BF86C92}"/>
              </a:ext>
            </a:extLst>
          </p:cNvPr>
          <p:cNvSpPr/>
          <p:nvPr/>
        </p:nvSpPr>
        <p:spPr>
          <a:xfrm>
            <a:off x="5519142" y="4207440"/>
            <a:ext cx="511256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Reducir el tiempo de adaptación del personal en la utilización de los activos fijos, con el objetivo aprovechar los recursos y por consecuente generar beneficios económicos de manera más rápida.</a:t>
            </a:r>
          </a:p>
        </p:txBody>
      </p:sp>
    </p:spTree>
    <p:extLst>
      <p:ext uri="{BB962C8B-B14F-4D97-AF65-F5344CB8AC3E}">
        <p14:creationId xmlns:p14="http://schemas.microsoft.com/office/powerpoint/2010/main" val="33851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>
            <a:extLst>
              <a:ext uri="{FF2B5EF4-FFF2-40B4-BE49-F238E27FC236}">
                <a16:creationId xmlns="" xmlns:a16="http://schemas.microsoft.com/office/drawing/2014/main" id="{603AEA49-DEBF-43B9-A35C-316F9D6869F5}"/>
              </a:ext>
            </a:extLst>
          </p:cNvPr>
          <p:cNvSpPr txBox="1"/>
          <p:nvPr/>
        </p:nvSpPr>
        <p:spPr>
          <a:xfrm>
            <a:off x="262558" y="116632"/>
            <a:ext cx="518457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EC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ECOMENDACIONES</a:t>
            </a:r>
            <a:endParaRPr lang="es-E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78B1A644-4AFF-41AF-BCDB-42A7050AAF26}"/>
              </a:ext>
            </a:extLst>
          </p:cNvPr>
          <p:cNvSpPr/>
          <p:nvPr/>
        </p:nvSpPr>
        <p:spPr>
          <a:xfrm>
            <a:off x="982638" y="1656963"/>
            <a:ext cx="4439542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las empresas industriales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1BECACAF-EA83-46A9-8946-94AD728C1AB3}"/>
              </a:ext>
            </a:extLst>
          </p:cNvPr>
          <p:cNvSpPr/>
          <p:nvPr/>
        </p:nvSpPr>
        <p:spPr>
          <a:xfrm>
            <a:off x="5663158" y="1463005"/>
            <a:ext cx="511256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 la creación de un nuevo bien que le permitirá crecer y competir con empresas que se arriesgan a la innovación.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C14865F0-0C52-4421-B0BE-56E65E31D79B}"/>
              </a:ext>
            </a:extLst>
          </p:cNvPr>
          <p:cNvSpPr/>
          <p:nvPr/>
        </p:nvSpPr>
        <p:spPr>
          <a:xfrm>
            <a:off x="982638" y="3210361"/>
            <a:ext cx="4439542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las empresas industriales</a:t>
            </a:r>
            <a:endParaRPr lang="es-EC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B877A778-132D-4592-9DAF-46915BF86C92}"/>
              </a:ext>
            </a:extLst>
          </p:cNvPr>
          <p:cNvSpPr/>
          <p:nvPr/>
        </p:nvSpPr>
        <p:spPr>
          <a:xfrm>
            <a:off x="5663158" y="2948751"/>
            <a:ext cx="511256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Enfocarse en la innovación de procesos que les permita agilitar la producción y minimizar los productos que en el proceso de fabricación obtuvieron fallas.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D41A5EDB-07DF-4E0E-888B-2D26ED88F75A}"/>
              </a:ext>
            </a:extLst>
          </p:cNvPr>
          <p:cNvSpPr/>
          <p:nvPr/>
        </p:nvSpPr>
        <p:spPr>
          <a:xfrm>
            <a:off x="982638" y="4653136"/>
            <a:ext cx="4439542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 universidad</a:t>
            </a:r>
            <a:endParaRPr lang="es-EC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0F728B2C-18B7-4633-A646-D181565BD61E}"/>
              </a:ext>
            </a:extLst>
          </p:cNvPr>
          <p:cNvSpPr/>
          <p:nvPr/>
        </p:nvSpPr>
        <p:spPr>
          <a:xfrm>
            <a:off x="5663158" y="4449886"/>
            <a:ext cx="511256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Tomar en cuenta la presente investigación con el objetivo que sirva de referencia para futuros proyectos de investigación.</a:t>
            </a:r>
          </a:p>
        </p:txBody>
      </p:sp>
    </p:spTree>
    <p:extLst>
      <p:ext uri="{BB962C8B-B14F-4D97-AF65-F5344CB8AC3E}">
        <p14:creationId xmlns:p14="http://schemas.microsoft.com/office/powerpoint/2010/main" val="331454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gracias">
            <a:extLst>
              <a:ext uri="{FF2B5EF4-FFF2-40B4-BE49-F238E27FC236}">
                <a16:creationId xmlns="" xmlns:a16="http://schemas.microsoft.com/office/drawing/2014/main" id="{E9DAFBD3-4553-4E77-947E-79068F95A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4" y="1772816"/>
            <a:ext cx="9580972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para gorro de graduado">
            <a:extLst>
              <a:ext uri="{FF2B5EF4-FFF2-40B4-BE49-F238E27FC236}">
                <a16:creationId xmlns="" xmlns:a16="http://schemas.microsoft.com/office/drawing/2014/main" id="{A9C329CB-3787-46F1-8EC4-E281E6F99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0495">
            <a:off x="8393428" y="326622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77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>
            <a:extLst>
              <a:ext uri="{FF2B5EF4-FFF2-40B4-BE49-F238E27FC236}">
                <a16:creationId xmlns="" xmlns:a16="http://schemas.microsoft.com/office/drawing/2014/main" id="{1A5648E8-3266-423E-A4C5-B3659B870E5E}"/>
              </a:ext>
            </a:extLst>
          </p:cNvPr>
          <p:cNvSpPr txBox="1"/>
          <p:nvPr/>
        </p:nvSpPr>
        <p:spPr>
          <a:xfrm>
            <a:off x="2998862" y="807095"/>
            <a:ext cx="57606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solidFill>
                  <a:srgbClr val="000000"/>
                </a:solidFill>
              </a:rPr>
              <a:t>PLANTEAMIENTO DEL PROBLEMA</a:t>
            </a:r>
            <a:endParaRPr lang="es-ES" sz="2400" b="1" dirty="0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61C6491-00EB-4828-94AC-595BE3C62E11}"/>
              </a:ext>
            </a:extLst>
          </p:cNvPr>
          <p:cNvSpPr/>
          <p:nvPr/>
        </p:nvSpPr>
        <p:spPr>
          <a:xfrm>
            <a:off x="694606" y="1778543"/>
            <a:ext cx="10585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¿La gestión de las empresas industriales incide en el objetivo 8 meta 2 del Proyecto Ecuador 2030?</a:t>
            </a:r>
            <a:endParaRPr lang="es-EC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="" xmlns:a16="http://schemas.microsoft.com/office/drawing/2014/main" id="{990A4444-39E8-4432-B859-BED3273FBE66}"/>
              </a:ext>
            </a:extLst>
          </p:cNvPr>
          <p:cNvGrpSpPr/>
          <p:nvPr/>
        </p:nvGrpSpPr>
        <p:grpSpPr>
          <a:xfrm>
            <a:off x="424790" y="3284984"/>
            <a:ext cx="11143024" cy="2267440"/>
            <a:chOff x="316564" y="3683233"/>
            <a:chExt cx="11143024" cy="2267440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C593F78B-D47E-486D-B91A-A13172F7BA79}"/>
                </a:ext>
              </a:extLst>
            </p:cNvPr>
            <p:cNvSpPr txBox="1"/>
            <p:nvPr/>
          </p:nvSpPr>
          <p:spPr>
            <a:xfrm>
              <a:off x="6291931" y="3701856"/>
              <a:ext cx="2520280" cy="2247424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C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¿Las empresas industriales ecuatorianas acogidas al proyecto 2030 cuentan con una gestión de innovación?</a:t>
              </a:r>
            </a:p>
            <a:p>
              <a:pPr algn="ctr"/>
              <a:endParaRPr lang="es-EC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0AC68DBA-F325-4F57-9180-FA6074C59142}"/>
                </a:ext>
              </a:extLst>
            </p:cNvPr>
            <p:cNvSpPr txBox="1"/>
            <p:nvPr/>
          </p:nvSpPr>
          <p:spPr>
            <a:xfrm>
              <a:off x="316564" y="3701856"/>
              <a:ext cx="2808312" cy="2247424"/>
            </a:xfrm>
            <a:prstGeom prst="flowChartAlternateProcess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s-EC"/>
              </a:defPPr>
              <a:lvl1pPr algn="ctr">
                <a:defRPr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lvl="0"/>
              <a:r>
                <a:rPr lang="es-ES" dirty="0"/>
                <a:t>¿Las empresas industriales ecuatorianas acogidas al proyecto 2030 cuentan con una gestión de diversificación de productos y mercados? </a:t>
              </a:r>
              <a:endParaRPr lang="es-EC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9B9D8E78-A225-4854-B33F-20B7413F2E86}"/>
                </a:ext>
              </a:extLst>
            </p:cNvPr>
            <p:cNvSpPr txBox="1"/>
            <p:nvPr/>
          </p:nvSpPr>
          <p:spPr>
            <a:xfrm>
              <a:off x="3358902" y="3683233"/>
              <a:ext cx="2808312" cy="2247424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s-EC"/>
              </a:defPPr>
              <a:lvl1pPr algn="ctr">
                <a:defRPr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s-ES" dirty="0"/>
                <a:t>¿Las empresas industriales ecuatorianas acogidas al proyecto 2030 cuentan con una gestión de modernización tecnológica?</a:t>
              </a:r>
              <a:endParaRPr lang="es-EC" dirty="0"/>
            </a:p>
            <a:p>
              <a:endParaRPr lang="es-EC" dirty="0"/>
            </a:p>
          </p:txBody>
        </p:sp>
        <p:sp>
          <p:nvSpPr>
            <p:cNvPr id="11" name="Rectángulo: esquinas redondeadas 10">
              <a:extLst>
                <a:ext uri="{FF2B5EF4-FFF2-40B4-BE49-F238E27FC236}">
                  <a16:creationId xmlns="" xmlns:a16="http://schemas.microsoft.com/office/drawing/2014/main" id="{E1856C9F-7F4E-4A0E-B57D-0C365C940294}"/>
                </a:ext>
              </a:extLst>
            </p:cNvPr>
            <p:cNvSpPr/>
            <p:nvPr/>
          </p:nvSpPr>
          <p:spPr>
            <a:xfrm>
              <a:off x="8939308" y="3703249"/>
              <a:ext cx="2520280" cy="2247424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s-E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¿Existe variación de contratación de mano de obra en las empresas industriales acogidas al proyecto 2030?</a:t>
              </a:r>
              <a:endParaRPr lang="es-EC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s-EC" dirty="0"/>
            </a:p>
          </p:txBody>
        </p:sp>
      </p:grpSp>
      <p:sp>
        <p:nvSpPr>
          <p:cNvPr id="12" name="CuadroTexto 1">
            <a:extLst>
              <a:ext uri="{FF2B5EF4-FFF2-40B4-BE49-F238E27FC236}">
                <a16:creationId xmlns="" xmlns:a16="http://schemas.microsoft.com/office/drawing/2014/main" id="{0DA7D144-6820-4634-9FE8-EBB03A22B505}"/>
              </a:ext>
            </a:extLst>
          </p:cNvPr>
          <p:cNvSpPr txBox="1"/>
          <p:nvPr/>
        </p:nvSpPr>
        <p:spPr>
          <a:xfrm>
            <a:off x="3051571" y="2478589"/>
            <a:ext cx="57606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>
                <a:solidFill>
                  <a:srgbClr val="000000"/>
                </a:solidFill>
              </a:rPr>
              <a:t>P</a:t>
            </a:r>
            <a:r>
              <a:rPr lang="es-EC" sz="2400" b="1" dirty="0">
                <a:solidFill>
                  <a:srgbClr val="000000"/>
                </a:solidFill>
              </a:rPr>
              <a:t>REGUNTAS DE INVESTIGACIÓN</a:t>
            </a:r>
            <a:endParaRPr lang="es-ES" sz="2400" b="1" dirty="0">
              <a:solidFill>
                <a:srgbClr val="000000"/>
              </a:solidFill>
            </a:endParaRPr>
          </a:p>
        </p:txBody>
      </p:sp>
      <p:sp>
        <p:nvSpPr>
          <p:cNvPr id="13" name="Flowchart: Stored Data 4">
            <a:extLst>
              <a:ext uri="{FF2B5EF4-FFF2-40B4-BE49-F238E27FC236}">
                <a16:creationId xmlns="" xmlns:a16="http://schemas.microsoft.com/office/drawing/2014/main" id="{13715481-FC86-4D49-8227-605D6A592692}"/>
              </a:ext>
            </a:extLst>
          </p:cNvPr>
          <p:cNvSpPr/>
          <p:nvPr/>
        </p:nvSpPr>
        <p:spPr>
          <a:xfrm>
            <a:off x="10662" y="46365"/>
            <a:ext cx="2268120" cy="646331"/>
          </a:xfrm>
          <a:prstGeom prst="flowChartPreparati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>
                <a:solidFill>
                  <a:schemeClr val="bg1"/>
                </a:solidFill>
                <a:latin typeface="Britannic Bold" panose="020B0903060703020204" pitchFamily="34" charset="0"/>
              </a:rPr>
              <a:t>CAPÍTULO</a:t>
            </a:r>
          </a:p>
          <a:p>
            <a:pPr algn="ctr"/>
            <a:r>
              <a:rPr lang="es-EC" dirty="0">
                <a:solidFill>
                  <a:schemeClr val="bg1"/>
                </a:solidFill>
                <a:latin typeface="Britannic Bold" panose="020B0903060703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1271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FAB8A055-E1A7-4A91-A29B-260E81A1B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549021"/>
              </p:ext>
            </p:extLst>
          </p:nvPr>
        </p:nvGraphicFramePr>
        <p:xfrm>
          <a:off x="1054646" y="692696"/>
          <a:ext cx="10009113" cy="498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="" xmlns:a16="http://schemas.microsoft.com/office/drawing/2014/main" val="1014351757"/>
                    </a:ext>
                  </a:extLst>
                </a:gridCol>
                <a:gridCol w="6552729">
                  <a:extLst>
                    <a:ext uri="{9D8B030D-6E8A-4147-A177-3AD203B41FA5}">
                      <a16:colId xmlns="" xmlns:a16="http://schemas.microsoft.com/office/drawing/2014/main" val="445721911"/>
                    </a:ext>
                  </a:extLst>
                </a:gridCol>
              </a:tblGrid>
              <a:tr h="48257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OBJETIVO GENERAL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s-EC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Investigar la incidencia de la gestión de las empresas industriales ecuatorianas en el proyecto Ecuador/ ONU 2030; mediante el estudio de la diversificación, modernización, innovación, mano de obra; para responder a las preguntas de investigación con respecto al objetivo 8 meta 2, en el periodo 2018</a:t>
                      </a:r>
                    </a:p>
                    <a:p>
                      <a:endParaRPr lang="es-EC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s-EC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OBJETIVOS ESPECÍFICOS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es-EC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Indagar la diversificación de productos y mercado de las empresas industriales ecuatorianas. 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es-ES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es-EC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Determinar la modernización tecnológica de las empresas industriales ecuatorianas. 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es-ES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es-EC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Identificar la innovación de productos de las empresas industriales ecuatorianas.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es-ES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es-EC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Determinar la variación de mano de obra contratada en las empresas industriales ecuatorianas. 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es-ES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es-EC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Proponer una metodología ambiental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es-EC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9282564"/>
                  </a:ext>
                </a:extLst>
              </a:tr>
            </a:tbl>
          </a:graphicData>
        </a:graphic>
      </p:graphicFrame>
      <p:sp>
        <p:nvSpPr>
          <p:cNvPr id="5" name="CuadroTexto 1">
            <a:extLst>
              <a:ext uri="{FF2B5EF4-FFF2-40B4-BE49-F238E27FC236}">
                <a16:creationId xmlns="" xmlns:a16="http://schemas.microsoft.com/office/drawing/2014/main" id="{A737E1B8-B0A6-42E8-B11E-A50E41B6CF76}"/>
              </a:ext>
            </a:extLst>
          </p:cNvPr>
          <p:cNvSpPr txBox="1"/>
          <p:nvPr/>
        </p:nvSpPr>
        <p:spPr>
          <a:xfrm>
            <a:off x="4150990" y="152673"/>
            <a:ext cx="2462436" cy="5400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solidFill>
                  <a:srgbClr val="000000"/>
                </a:solidFill>
              </a:rPr>
              <a:t>OBJETIVOS</a:t>
            </a:r>
            <a:endParaRPr lang="es-ES" sz="2800" b="1" dirty="0">
              <a:solidFill>
                <a:srgbClr val="000000"/>
              </a:solidFill>
            </a:endParaRPr>
          </a:p>
        </p:txBody>
      </p:sp>
      <p:sp>
        <p:nvSpPr>
          <p:cNvPr id="6" name="Flowchart: Stored Data 4">
            <a:extLst>
              <a:ext uri="{FF2B5EF4-FFF2-40B4-BE49-F238E27FC236}">
                <a16:creationId xmlns="" xmlns:a16="http://schemas.microsoft.com/office/drawing/2014/main" id="{1F2641A6-E868-4777-BBEC-90714F24EE30}"/>
              </a:ext>
            </a:extLst>
          </p:cNvPr>
          <p:cNvSpPr/>
          <p:nvPr/>
        </p:nvSpPr>
        <p:spPr>
          <a:xfrm>
            <a:off x="-25474" y="46365"/>
            <a:ext cx="2268120" cy="646331"/>
          </a:xfrm>
          <a:prstGeom prst="flowChartPreparati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>
                <a:solidFill>
                  <a:schemeClr val="bg1"/>
                </a:solidFill>
                <a:latin typeface="Britannic Bold" panose="020B0903060703020204" pitchFamily="34" charset="0"/>
              </a:rPr>
              <a:t>CAPÍTULO</a:t>
            </a:r>
          </a:p>
          <a:p>
            <a:pPr algn="ctr"/>
            <a:r>
              <a:rPr lang="es-EC" dirty="0">
                <a:solidFill>
                  <a:schemeClr val="bg1"/>
                </a:solidFill>
                <a:latin typeface="Britannic Bold" panose="020B0903060703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5672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Stored Data 4">
            <a:extLst>
              <a:ext uri="{FF2B5EF4-FFF2-40B4-BE49-F238E27FC236}">
                <a16:creationId xmlns="" xmlns:a16="http://schemas.microsoft.com/office/drawing/2014/main" id="{51822E7E-D4C2-4BB4-AC0D-F884D935D76A}"/>
              </a:ext>
            </a:extLst>
          </p:cNvPr>
          <p:cNvSpPr/>
          <p:nvPr/>
        </p:nvSpPr>
        <p:spPr>
          <a:xfrm>
            <a:off x="82670" y="101641"/>
            <a:ext cx="2268120" cy="646331"/>
          </a:xfrm>
          <a:prstGeom prst="flowChartPreparat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>
                <a:solidFill>
                  <a:schemeClr val="bg1"/>
                </a:solidFill>
                <a:latin typeface="Britannic Bold" panose="020B0903060703020204" pitchFamily="34" charset="0"/>
              </a:rPr>
              <a:t>CAPÍTULO</a:t>
            </a:r>
          </a:p>
          <a:p>
            <a:pPr algn="ctr"/>
            <a:r>
              <a:rPr lang="es-EC" dirty="0">
                <a:solidFill>
                  <a:schemeClr val="bg1"/>
                </a:solidFill>
                <a:latin typeface="Britannic Bold" panose="020B0903060703020204" pitchFamily="34" charset="0"/>
              </a:rPr>
              <a:t>2</a:t>
            </a:r>
          </a:p>
        </p:txBody>
      </p:sp>
      <p:sp>
        <p:nvSpPr>
          <p:cNvPr id="9" name="CuadroTexto 1">
            <a:extLst>
              <a:ext uri="{FF2B5EF4-FFF2-40B4-BE49-F238E27FC236}">
                <a16:creationId xmlns="" xmlns:a16="http://schemas.microsoft.com/office/drawing/2014/main" id="{2DA58037-33AC-42B9-ADB8-D8007AEB43EC}"/>
              </a:ext>
            </a:extLst>
          </p:cNvPr>
          <p:cNvSpPr txBox="1"/>
          <p:nvPr/>
        </p:nvSpPr>
        <p:spPr>
          <a:xfrm>
            <a:off x="3214886" y="116632"/>
            <a:ext cx="57606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0000"/>
                </a:solidFill>
              </a:rPr>
              <a:t>TEORÍAS DE SOPORTE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CF98D173-F770-4554-9F88-A3F2361885B3}"/>
              </a:ext>
            </a:extLst>
          </p:cNvPr>
          <p:cNvSpPr/>
          <p:nvPr/>
        </p:nvSpPr>
        <p:spPr>
          <a:xfrm>
            <a:off x="407484" y="1412776"/>
            <a:ext cx="4967642" cy="7256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just">
              <a:lnSpc>
                <a:spcPct val="200000"/>
              </a:lnSpc>
              <a:spcBef>
                <a:spcPts val="500"/>
              </a:spcBef>
              <a:spcAft>
                <a:spcPts val="800"/>
              </a:spcAft>
            </a:pPr>
            <a:r>
              <a:rPr lang="es-ES" sz="2400" b="1" dirty="0">
                <a:solidFill>
                  <a:srgbClr val="17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Teoría científica Frederic w. Taylor</a:t>
            </a:r>
            <a:endParaRPr lang="es-EC" sz="2400" b="1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07148E1E-8B70-4CBA-8D36-9703F004C72D}"/>
              </a:ext>
            </a:extLst>
          </p:cNvPr>
          <p:cNvSpPr/>
          <p:nvPr/>
        </p:nvSpPr>
        <p:spPr>
          <a:xfrm>
            <a:off x="1127336" y="3283693"/>
            <a:ext cx="352793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Importancia y adecuada gestión administrativa dentro de toda clase de organización</a:t>
            </a:r>
            <a:endParaRPr lang="es-EC" sz="2000" i="1" dirty="0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3F2C4484-3C88-4163-B1F8-870F47F6307F}"/>
              </a:ext>
            </a:extLst>
          </p:cNvPr>
          <p:cNvSpPr/>
          <p:nvPr/>
        </p:nvSpPr>
        <p:spPr>
          <a:xfrm>
            <a:off x="7391350" y="1732746"/>
            <a:ext cx="17155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Reunir Hechos</a:t>
            </a:r>
            <a:endParaRPr lang="es-EC" sz="2000" dirty="0"/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A7507D0D-032D-4BC4-ACA7-3A94EACA86B6}"/>
              </a:ext>
            </a:extLst>
          </p:cNvPr>
          <p:cNvSpPr/>
          <p:nvPr/>
        </p:nvSpPr>
        <p:spPr>
          <a:xfrm>
            <a:off x="6311230" y="4981239"/>
            <a:ext cx="1544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Observación </a:t>
            </a:r>
            <a:endParaRPr lang="es-EC" sz="2000" dirty="0"/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C4710987-5124-4782-A247-737208EF16D5}"/>
              </a:ext>
            </a:extLst>
          </p:cNvPr>
          <p:cNvSpPr/>
          <p:nvPr/>
        </p:nvSpPr>
        <p:spPr>
          <a:xfrm>
            <a:off x="9065802" y="5045114"/>
            <a:ext cx="11657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Medición</a:t>
            </a:r>
            <a:endParaRPr lang="es-EC" sz="2000" dirty="0"/>
          </a:p>
        </p:txBody>
      </p:sp>
      <p:sp>
        <p:nvSpPr>
          <p:cNvPr id="14" name="Abrir llave 13">
            <a:extLst>
              <a:ext uri="{FF2B5EF4-FFF2-40B4-BE49-F238E27FC236}">
                <a16:creationId xmlns="" xmlns:a16="http://schemas.microsoft.com/office/drawing/2014/main" id="{8BB5CE8B-F625-4871-B391-0DC242963DAE}"/>
              </a:ext>
            </a:extLst>
          </p:cNvPr>
          <p:cNvSpPr/>
          <p:nvPr/>
        </p:nvSpPr>
        <p:spPr>
          <a:xfrm rot="5400000">
            <a:off x="8118023" y="3278392"/>
            <a:ext cx="432048" cy="2605473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9E549D7B-6D2C-474A-9D2B-B62CB3D382F4}"/>
              </a:ext>
            </a:extLst>
          </p:cNvPr>
          <p:cNvSpPr/>
          <p:nvPr/>
        </p:nvSpPr>
        <p:spPr>
          <a:xfrm>
            <a:off x="6311230" y="3585210"/>
            <a:ext cx="4068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Métodos científicos aplicables a los problemas de la administración</a:t>
            </a:r>
            <a:endParaRPr lang="es-EC" sz="2000" dirty="0"/>
          </a:p>
        </p:txBody>
      </p:sp>
      <p:sp>
        <p:nvSpPr>
          <p:cNvPr id="24" name="Flecha: hacia abajo 23">
            <a:extLst>
              <a:ext uri="{FF2B5EF4-FFF2-40B4-BE49-F238E27FC236}">
                <a16:creationId xmlns="" xmlns:a16="http://schemas.microsoft.com/office/drawing/2014/main" id="{356CB8DC-FAB1-437C-A14D-442E53245B34}"/>
              </a:ext>
            </a:extLst>
          </p:cNvPr>
          <p:cNvSpPr/>
          <p:nvPr/>
        </p:nvSpPr>
        <p:spPr>
          <a:xfrm>
            <a:off x="8219574" y="3169130"/>
            <a:ext cx="179888" cy="403886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64F197CA-1394-4242-AC28-8D18BAC75E99}"/>
              </a:ext>
            </a:extLst>
          </p:cNvPr>
          <p:cNvSpPr/>
          <p:nvPr/>
        </p:nvSpPr>
        <p:spPr>
          <a:xfrm>
            <a:off x="7183634" y="2740858"/>
            <a:ext cx="23679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Enfoque en las tareas</a:t>
            </a:r>
            <a:endParaRPr lang="es-EC" sz="2000" dirty="0"/>
          </a:p>
        </p:txBody>
      </p:sp>
      <p:sp>
        <p:nvSpPr>
          <p:cNvPr id="21" name="Flecha: hacia abajo 20">
            <a:extLst>
              <a:ext uri="{FF2B5EF4-FFF2-40B4-BE49-F238E27FC236}">
                <a16:creationId xmlns="" xmlns:a16="http://schemas.microsoft.com/office/drawing/2014/main" id="{918F5976-18BC-4510-89B1-6D7748328DA3}"/>
              </a:ext>
            </a:extLst>
          </p:cNvPr>
          <p:cNvSpPr/>
          <p:nvPr/>
        </p:nvSpPr>
        <p:spPr>
          <a:xfrm>
            <a:off x="8219574" y="2276872"/>
            <a:ext cx="179888" cy="40011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Flecha: a la derecha 1">
            <a:extLst>
              <a:ext uri="{FF2B5EF4-FFF2-40B4-BE49-F238E27FC236}">
                <a16:creationId xmlns="" xmlns:a16="http://schemas.microsoft.com/office/drawing/2014/main" id="{4D095C9F-6DA2-4B42-AE56-4AF78C0F3AEB}"/>
              </a:ext>
            </a:extLst>
          </p:cNvPr>
          <p:cNvSpPr/>
          <p:nvPr/>
        </p:nvSpPr>
        <p:spPr>
          <a:xfrm>
            <a:off x="5735166" y="1718929"/>
            <a:ext cx="1296144" cy="413927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535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40856AB6-DAA3-4866-B11D-E673A98CA0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4858916"/>
              </p:ext>
            </p:extLst>
          </p:nvPr>
        </p:nvGraphicFramePr>
        <p:xfrm>
          <a:off x="262558" y="980728"/>
          <a:ext cx="1114642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uadroTexto 1">
            <a:extLst>
              <a:ext uri="{FF2B5EF4-FFF2-40B4-BE49-F238E27FC236}">
                <a16:creationId xmlns="" xmlns:a16="http://schemas.microsoft.com/office/drawing/2014/main" id="{F4B46FA2-A980-4505-AB12-53A88A7BDA39}"/>
              </a:ext>
            </a:extLst>
          </p:cNvPr>
          <p:cNvSpPr txBox="1"/>
          <p:nvPr/>
        </p:nvSpPr>
        <p:spPr>
          <a:xfrm>
            <a:off x="3214886" y="116632"/>
            <a:ext cx="57606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0000"/>
                </a:solidFill>
              </a:rPr>
              <a:t>MARCO REFERENCIAL</a:t>
            </a:r>
          </a:p>
        </p:txBody>
      </p:sp>
      <p:sp>
        <p:nvSpPr>
          <p:cNvPr id="6" name="Flowchart: Stored Data 4">
            <a:extLst>
              <a:ext uri="{FF2B5EF4-FFF2-40B4-BE49-F238E27FC236}">
                <a16:creationId xmlns="" xmlns:a16="http://schemas.microsoft.com/office/drawing/2014/main" id="{732CAB7A-69E5-43AE-9F45-40367AF83CE6}"/>
              </a:ext>
            </a:extLst>
          </p:cNvPr>
          <p:cNvSpPr/>
          <p:nvPr/>
        </p:nvSpPr>
        <p:spPr>
          <a:xfrm>
            <a:off x="82670" y="116632"/>
            <a:ext cx="2484144" cy="646331"/>
          </a:xfrm>
          <a:prstGeom prst="flowChartPreparat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>
                <a:solidFill>
                  <a:schemeClr val="bg1"/>
                </a:solidFill>
                <a:latin typeface="Britannic Bold" panose="020B0903060703020204" pitchFamily="34" charset="0"/>
              </a:rPr>
              <a:t>CAPÍTULO</a:t>
            </a:r>
          </a:p>
          <a:p>
            <a:pPr algn="ctr"/>
            <a:r>
              <a:rPr lang="es-EC" dirty="0">
                <a:solidFill>
                  <a:schemeClr val="bg1"/>
                </a:solidFill>
                <a:latin typeface="Britannic Bold" panose="020B0903060703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2508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1E875F7-E77C-4932-9D02-6E9FDA73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2959" y="1442988"/>
            <a:ext cx="10361851" cy="3642196"/>
          </a:xfrm>
        </p:spPr>
        <p:txBody>
          <a:bodyPr/>
          <a:lstStyle/>
          <a:p>
            <a:pPr algn="ctr"/>
            <a:r>
              <a:rPr lang="es-AR" sz="6600" b="1" i="1" dirty="0">
                <a:solidFill>
                  <a:srgbClr val="000000"/>
                </a:solidFill>
              </a:rPr>
              <a:t>CAPÍTULO 3</a:t>
            </a:r>
          </a:p>
          <a:p>
            <a:pPr algn="ctr"/>
            <a:r>
              <a:rPr lang="es-AR" sz="6600" b="1" i="1" dirty="0">
                <a:solidFill>
                  <a:srgbClr val="000000"/>
                </a:solidFill>
              </a:rPr>
              <a:t>METODOLOGÍA</a:t>
            </a:r>
          </a:p>
          <a:p>
            <a:pPr algn="ctr"/>
            <a:endParaRPr lang="es-EC" sz="66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68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8671" t="36220" r="51561" b="58865"/>
          <a:stretch/>
        </p:blipFill>
        <p:spPr>
          <a:xfrm>
            <a:off x="118542" y="1573053"/>
            <a:ext cx="1944217" cy="271771"/>
          </a:xfrm>
          <a:prstGeom prst="rect">
            <a:avLst/>
          </a:prstGeom>
        </p:spPr>
      </p:pic>
      <p:sp>
        <p:nvSpPr>
          <p:cNvPr id="16" name="Flecha derecha 15"/>
          <p:cNvSpPr/>
          <p:nvPr/>
        </p:nvSpPr>
        <p:spPr>
          <a:xfrm rot="5400000">
            <a:off x="10856154" y="3437420"/>
            <a:ext cx="811251" cy="61206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10" name="Grupo 9">
            <a:extLst>
              <a:ext uri="{FF2B5EF4-FFF2-40B4-BE49-F238E27FC236}">
                <a16:creationId xmlns="" xmlns:a16="http://schemas.microsoft.com/office/drawing/2014/main" id="{B57ACF1A-9032-40AF-9213-72D5DFCB2212}"/>
              </a:ext>
            </a:extLst>
          </p:cNvPr>
          <p:cNvGrpSpPr/>
          <p:nvPr/>
        </p:nvGrpSpPr>
        <p:grpSpPr>
          <a:xfrm>
            <a:off x="6599262" y="3933056"/>
            <a:ext cx="2851154" cy="1926212"/>
            <a:chOff x="6527254" y="4383108"/>
            <a:chExt cx="2851154" cy="1926212"/>
          </a:xfrm>
        </p:grpSpPr>
        <p:sp>
          <p:nvSpPr>
            <p:cNvPr id="25" name="Rectángulo redondeado 24"/>
            <p:cNvSpPr/>
            <p:nvPr/>
          </p:nvSpPr>
          <p:spPr>
            <a:xfrm>
              <a:off x="6527254" y="4383108"/>
              <a:ext cx="2550886" cy="580220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Alimentos y Bebidas</a:t>
              </a:r>
            </a:p>
            <a:p>
              <a:pPr algn="ctr"/>
              <a:endParaRPr lang="es-EC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ángulo redondeado 27"/>
            <p:cNvSpPr/>
            <p:nvPr/>
          </p:nvSpPr>
          <p:spPr>
            <a:xfrm>
              <a:off x="6691490" y="4812760"/>
              <a:ext cx="2374849" cy="540059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Productos Químicos</a:t>
              </a:r>
            </a:p>
            <a:p>
              <a:pPr algn="ctr"/>
              <a:endParaRPr lang="es-EC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ángulo redondeado 28"/>
            <p:cNvSpPr/>
            <p:nvPr/>
          </p:nvSpPr>
          <p:spPr>
            <a:xfrm>
              <a:off x="6950079" y="5864842"/>
              <a:ext cx="2428329" cy="444478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Metales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s-EC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ángulo redondeado 29"/>
            <p:cNvSpPr/>
            <p:nvPr/>
          </p:nvSpPr>
          <p:spPr>
            <a:xfrm>
              <a:off x="6731710" y="5277638"/>
              <a:ext cx="2398733" cy="423664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s-EC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Textil y cuero </a:t>
              </a:r>
            </a:p>
            <a:p>
              <a:pPr algn="ctr"/>
              <a:endParaRPr lang="es-EC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="" xmlns:a16="http://schemas.microsoft.com/office/drawing/2014/main" id="{5C1672D8-DE75-4C65-B2A1-58E5F1754ACA}"/>
              </a:ext>
            </a:extLst>
          </p:cNvPr>
          <p:cNvGrpSpPr/>
          <p:nvPr/>
        </p:nvGrpSpPr>
        <p:grpSpPr>
          <a:xfrm>
            <a:off x="2692185" y="3573016"/>
            <a:ext cx="9235669" cy="2375177"/>
            <a:chOff x="2659940" y="3139806"/>
            <a:chExt cx="9235669" cy="2375177"/>
          </a:xfrm>
        </p:grpSpPr>
        <p:sp>
          <p:nvSpPr>
            <p:cNvPr id="22" name="Flecha derecha 21"/>
            <p:cNvSpPr/>
            <p:nvPr/>
          </p:nvSpPr>
          <p:spPr>
            <a:xfrm rot="10800000">
              <a:off x="9352679" y="4139987"/>
              <a:ext cx="811251" cy="612068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3" name="Rectángulo redondeado 22"/>
            <p:cNvSpPr/>
            <p:nvPr/>
          </p:nvSpPr>
          <p:spPr>
            <a:xfrm>
              <a:off x="10317868" y="3881521"/>
              <a:ext cx="1577741" cy="102865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Actividad </a:t>
              </a:r>
            </a:p>
          </p:txBody>
        </p:sp>
        <p:sp>
          <p:nvSpPr>
            <p:cNvPr id="6" name="Cerrar llave 5"/>
            <p:cNvSpPr/>
            <p:nvPr/>
          </p:nvSpPr>
          <p:spPr>
            <a:xfrm>
              <a:off x="8482108" y="3426752"/>
              <a:ext cx="766833" cy="208823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3" name="Flecha derecha 32"/>
            <p:cNvSpPr/>
            <p:nvPr/>
          </p:nvSpPr>
          <p:spPr>
            <a:xfrm rot="10800000">
              <a:off x="5997427" y="4107543"/>
              <a:ext cx="811251" cy="612068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4" name="Rectángulo redondeado 33"/>
            <p:cNvSpPr/>
            <p:nvPr/>
          </p:nvSpPr>
          <p:spPr>
            <a:xfrm>
              <a:off x="4347734" y="3863483"/>
              <a:ext cx="1577741" cy="102865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Provincias </a:t>
              </a:r>
            </a:p>
          </p:txBody>
        </p:sp>
        <p:sp>
          <p:nvSpPr>
            <p:cNvPr id="35" name="Cerrar llave 34"/>
            <p:cNvSpPr/>
            <p:nvPr/>
          </p:nvSpPr>
          <p:spPr>
            <a:xfrm>
              <a:off x="2659940" y="3139806"/>
              <a:ext cx="766833" cy="222869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6" name="Flecha derecha 35"/>
            <p:cNvSpPr/>
            <p:nvPr/>
          </p:nvSpPr>
          <p:spPr>
            <a:xfrm rot="10800000">
              <a:off x="3432745" y="4100540"/>
              <a:ext cx="811251" cy="612068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="" xmlns:a16="http://schemas.microsoft.com/office/drawing/2014/main" id="{A92D4881-0002-4CA1-B6F5-24808AE4BC8E}"/>
              </a:ext>
            </a:extLst>
          </p:cNvPr>
          <p:cNvGrpSpPr/>
          <p:nvPr/>
        </p:nvGrpSpPr>
        <p:grpSpPr>
          <a:xfrm>
            <a:off x="101639" y="1772816"/>
            <a:ext cx="11826215" cy="1512168"/>
            <a:chOff x="244802" y="662880"/>
            <a:chExt cx="11826215" cy="1512168"/>
          </a:xfrm>
        </p:grpSpPr>
        <p:sp>
          <p:nvSpPr>
            <p:cNvPr id="3" name="Flecha derecha 2"/>
            <p:cNvSpPr/>
            <p:nvPr/>
          </p:nvSpPr>
          <p:spPr>
            <a:xfrm>
              <a:off x="2238416" y="1247692"/>
              <a:ext cx="936104" cy="612068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" name="Rectángulo redondeado 3"/>
            <p:cNvSpPr/>
            <p:nvPr/>
          </p:nvSpPr>
          <p:spPr>
            <a:xfrm>
              <a:off x="3273461" y="662880"/>
              <a:ext cx="3024336" cy="151216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Son las empresas ecuatorianas pertenecientes al sector industrial, acogidas al Proyecto Ecuador 2030</a:t>
              </a:r>
              <a:endParaRPr lang="es-EC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Flecha derecha 13"/>
            <p:cNvSpPr/>
            <p:nvPr/>
          </p:nvSpPr>
          <p:spPr>
            <a:xfrm>
              <a:off x="6369213" y="1112930"/>
              <a:ext cx="936104" cy="612068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5" name="Elipse 4"/>
            <p:cNvSpPr/>
            <p:nvPr/>
          </p:nvSpPr>
          <p:spPr>
            <a:xfrm>
              <a:off x="7376733" y="751965"/>
              <a:ext cx="1872208" cy="129614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Muestra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ángulo redondeado 16"/>
                <p:cNvSpPr/>
                <p:nvPr/>
              </p:nvSpPr>
              <p:spPr>
                <a:xfrm>
                  <a:off x="10142462" y="1076527"/>
                  <a:ext cx="1928555" cy="647021"/>
                </a:xfrm>
                <a:prstGeom prst="round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s-ES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=36</m:t>
                      </m:r>
                    </m:oMath>
                  </a14:m>
                  <a:r>
                    <a:rPr lang="es-ES" sz="16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Empresas</a:t>
                  </a:r>
                  <a:endParaRPr lang="es-EC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s-EC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Rectángulo redondeado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42462" y="1076527"/>
                  <a:ext cx="1928555" cy="647021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C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Flecha derecha 31"/>
            <p:cNvSpPr/>
            <p:nvPr/>
          </p:nvSpPr>
          <p:spPr>
            <a:xfrm>
              <a:off x="9378408" y="1104191"/>
              <a:ext cx="644685" cy="629545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5"/>
            <a:srcRect l="51107" t="50984" r="36164" b="35234"/>
            <a:stretch/>
          </p:blipFill>
          <p:spPr>
            <a:xfrm>
              <a:off x="244802" y="806896"/>
              <a:ext cx="1889111" cy="1149894"/>
            </a:xfrm>
            <a:prstGeom prst="rect">
              <a:avLst/>
            </a:prstGeom>
          </p:spPr>
        </p:pic>
      </p:grpSp>
      <p:sp>
        <p:nvSpPr>
          <p:cNvPr id="37" name="Rectángulo redondeado 36"/>
          <p:cNvSpPr/>
          <p:nvPr/>
        </p:nvSpPr>
        <p:spPr>
          <a:xfrm>
            <a:off x="808039" y="3861048"/>
            <a:ext cx="2159204" cy="45596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Pichincha</a:t>
            </a:r>
          </a:p>
          <a:p>
            <a:pPr algn="ctr"/>
            <a:endParaRPr lang="es-EC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ángulo redondeado 37"/>
          <p:cNvSpPr/>
          <p:nvPr/>
        </p:nvSpPr>
        <p:spPr>
          <a:xfrm>
            <a:off x="824903" y="4207687"/>
            <a:ext cx="2159204" cy="45596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Azuay</a:t>
            </a:r>
          </a:p>
          <a:p>
            <a:pPr algn="ctr"/>
            <a:endParaRPr lang="es-EC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ángulo redondeado 38"/>
          <p:cNvSpPr/>
          <p:nvPr/>
        </p:nvSpPr>
        <p:spPr>
          <a:xfrm>
            <a:off x="824903" y="4581128"/>
            <a:ext cx="2159204" cy="45596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Santo domingo de los Tsáchilas</a:t>
            </a:r>
          </a:p>
          <a:p>
            <a:pPr algn="ctr"/>
            <a:endParaRPr lang="es-EC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ángulo redondeado 39"/>
          <p:cNvSpPr/>
          <p:nvPr/>
        </p:nvSpPr>
        <p:spPr>
          <a:xfrm>
            <a:off x="758012" y="5089567"/>
            <a:ext cx="2159204" cy="45596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Guayas</a:t>
            </a:r>
          </a:p>
          <a:p>
            <a:pPr algn="ctr"/>
            <a:endParaRPr lang="es-EC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ángulo redondeado 40"/>
          <p:cNvSpPr/>
          <p:nvPr/>
        </p:nvSpPr>
        <p:spPr>
          <a:xfrm>
            <a:off x="789659" y="5359815"/>
            <a:ext cx="2159204" cy="45596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Manabí</a:t>
            </a:r>
          </a:p>
        </p:txBody>
      </p:sp>
      <p:sp>
        <p:nvSpPr>
          <p:cNvPr id="27" name="Flowchart: Stored Data 4">
            <a:extLst>
              <a:ext uri="{FF2B5EF4-FFF2-40B4-BE49-F238E27FC236}">
                <a16:creationId xmlns="" xmlns:a16="http://schemas.microsoft.com/office/drawing/2014/main" id="{BBF3780D-C5D5-4C1C-95B3-76B86061D832}"/>
              </a:ext>
            </a:extLst>
          </p:cNvPr>
          <p:cNvSpPr/>
          <p:nvPr/>
        </p:nvSpPr>
        <p:spPr>
          <a:xfrm>
            <a:off x="-25474" y="44624"/>
            <a:ext cx="2268120" cy="646331"/>
          </a:xfrm>
          <a:prstGeom prst="flowChartPreparati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>
                <a:solidFill>
                  <a:srgbClr val="000000"/>
                </a:solidFill>
                <a:latin typeface="Britannic Bold" panose="020B0903060703020204" pitchFamily="34" charset="0"/>
              </a:rPr>
              <a:t>CAPÍTULO</a:t>
            </a:r>
          </a:p>
          <a:p>
            <a:pPr algn="ctr"/>
            <a:r>
              <a:rPr lang="es-EC" dirty="0">
                <a:solidFill>
                  <a:srgbClr val="000000"/>
                </a:solidFill>
                <a:latin typeface="Britannic Bold" panose="020B0903060703020204" pitchFamily="34" charset="0"/>
              </a:rPr>
              <a:t>3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="" xmlns:a16="http://schemas.microsoft.com/office/drawing/2014/main" id="{7468C492-193B-4189-937B-8E2052F72F89}"/>
              </a:ext>
            </a:extLst>
          </p:cNvPr>
          <p:cNvGrpSpPr/>
          <p:nvPr/>
        </p:nvGrpSpPr>
        <p:grpSpPr>
          <a:xfrm>
            <a:off x="2494806" y="692696"/>
            <a:ext cx="7855307" cy="647021"/>
            <a:chOff x="2848832" y="620688"/>
            <a:chExt cx="7855307" cy="647021"/>
          </a:xfrm>
        </p:grpSpPr>
        <p:sp>
          <p:nvSpPr>
            <p:cNvPr id="31" name="Rectángulo redondeado 3">
              <a:extLst>
                <a:ext uri="{FF2B5EF4-FFF2-40B4-BE49-F238E27FC236}">
                  <a16:creationId xmlns="" xmlns:a16="http://schemas.microsoft.com/office/drawing/2014/main" id="{E82F6BCA-F180-452D-B4E7-3570A98208C6}"/>
                </a:ext>
              </a:extLst>
            </p:cNvPr>
            <p:cNvSpPr/>
            <p:nvPr/>
          </p:nvSpPr>
          <p:spPr>
            <a:xfrm>
              <a:off x="2848832" y="683719"/>
              <a:ext cx="2268120" cy="52495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Cualitativa</a:t>
              </a:r>
            </a:p>
          </p:txBody>
        </p:sp>
        <p:sp>
          <p:nvSpPr>
            <p:cNvPr id="11" name="Flecha: a la derecha 10">
              <a:extLst>
                <a:ext uri="{FF2B5EF4-FFF2-40B4-BE49-F238E27FC236}">
                  <a16:creationId xmlns="" xmlns:a16="http://schemas.microsoft.com/office/drawing/2014/main" id="{D162601E-5FF6-446C-B3B5-8CF30D073504}"/>
                </a:ext>
              </a:extLst>
            </p:cNvPr>
            <p:cNvSpPr/>
            <p:nvPr/>
          </p:nvSpPr>
          <p:spPr>
            <a:xfrm>
              <a:off x="5231110" y="881464"/>
              <a:ext cx="576064" cy="171272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2" name="Rectángulo redondeado 3">
              <a:extLst>
                <a:ext uri="{FF2B5EF4-FFF2-40B4-BE49-F238E27FC236}">
                  <a16:creationId xmlns="" xmlns:a16="http://schemas.microsoft.com/office/drawing/2014/main" id="{C8147236-DE17-4F2B-8A3D-926CA1EB83E2}"/>
                </a:ext>
              </a:extLst>
            </p:cNvPr>
            <p:cNvSpPr/>
            <p:nvPr/>
          </p:nvSpPr>
          <p:spPr>
            <a:xfrm>
              <a:off x="5939402" y="658015"/>
              <a:ext cx="2268120" cy="52495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 Experimental</a:t>
              </a:r>
            </a:p>
          </p:txBody>
        </p:sp>
        <p:sp>
          <p:nvSpPr>
            <p:cNvPr id="43" name="Rectángulo redondeado 3">
              <a:extLst>
                <a:ext uri="{FF2B5EF4-FFF2-40B4-BE49-F238E27FC236}">
                  <a16:creationId xmlns="" xmlns:a16="http://schemas.microsoft.com/office/drawing/2014/main" id="{30E3C6E0-5049-46F5-AF7B-EFE912FB1CED}"/>
                </a:ext>
              </a:extLst>
            </p:cNvPr>
            <p:cNvSpPr/>
            <p:nvPr/>
          </p:nvSpPr>
          <p:spPr>
            <a:xfrm>
              <a:off x="9047534" y="620688"/>
              <a:ext cx="1656605" cy="64702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355600" algn="l"/>
                </a:tabLst>
              </a:pPr>
              <a:endParaRPr lang="es-EC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tabLst>
                  <a:tab pos="355600" algn="l"/>
                </a:tabLst>
              </a:pPr>
              <a:r>
                <a:rPr lang="es-EC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Exploratorio</a:t>
              </a:r>
            </a:p>
            <a:p>
              <a:pPr algn="ctr"/>
              <a:endParaRPr lang="es-EC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Flecha: a la derecha 43">
              <a:extLst>
                <a:ext uri="{FF2B5EF4-FFF2-40B4-BE49-F238E27FC236}">
                  <a16:creationId xmlns="" xmlns:a16="http://schemas.microsoft.com/office/drawing/2014/main" id="{B2C6D60C-102B-4B2C-A00A-8C4AB40B72E4}"/>
                </a:ext>
              </a:extLst>
            </p:cNvPr>
            <p:cNvSpPr/>
            <p:nvPr/>
          </p:nvSpPr>
          <p:spPr>
            <a:xfrm>
              <a:off x="8321705" y="829360"/>
              <a:ext cx="576064" cy="171272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</p:spTree>
    <p:extLst>
      <p:ext uri="{BB962C8B-B14F-4D97-AF65-F5344CB8AC3E}">
        <p14:creationId xmlns:p14="http://schemas.microsoft.com/office/powerpoint/2010/main" val="172646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8">
  <a:themeElements>
    <a:clrScheme name="Personalizado 5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12598</TotalTime>
  <Words>2069</Words>
  <Application>Microsoft Office PowerPoint</Application>
  <PresentationFormat>Personalizado</PresentationFormat>
  <Paragraphs>256</Paragraphs>
  <Slides>32</Slides>
  <Notes>5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2" baseType="lpstr">
      <vt:lpstr>Arial</vt:lpstr>
      <vt:lpstr>Britannic Bold</vt:lpstr>
      <vt:lpstr>Calibri</vt:lpstr>
      <vt:lpstr>Calibri Light</vt:lpstr>
      <vt:lpstr>Cambria Math</vt:lpstr>
      <vt:lpstr>Helvetica Neue</vt:lpstr>
      <vt:lpstr>Times New Roman</vt:lpstr>
      <vt:lpstr>Wingdings</vt:lpstr>
      <vt:lpstr>Tema8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CAPÍTULO IV: Resultados</vt:lpstr>
      <vt:lpstr>CAPÍTULO IV: Resultados</vt:lpstr>
      <vt:lpstr>CAPÍTULO IV: Resultados</vt:lpstr>
      <vt:lpstr>Presentación de PowerPoint</vt:lpstr>
      <vt:lpstr>CAPÍTULO IV: Resultados</vt:lpstr>
      <vt:lpstr>Presentación de PowerPoint</vt:lpstr>
      <vt:lpstr>CAPÍTULO IV: Resultados</vt:lpstr>
      <vt:lpstr>CAPÍTULO IV: Resultados</vt:lpstr>
      <vt:lpstr>CAPÍTULO IV: Resultados</vt:lpstr>
      <vt:lpstr>CAPÍTULO IV: Resultados</vt:lpstr>
      <vt:lpstr>CAPÍTULO IV: Resultados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Ingrith Arroyo</dc:creator>
  <cp:lastModifiedBy>mchicaiza</cp:lastModifiedBy>
  <cp:revision>558</cp:revision>
  <dcterms:created xsi:type="dcterms:W3CDTF">2018-06-18T02:07:28Z</dcterms:created>
  <dcterms:modified xsi:type="dcterms:W3CDTF">2019-08-07T02:39:05Z</dcterms:modified>
</cp:coreProperties>
</file>