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90" r:id="rId25"/>
    <p:sldId id="283" r:id="rId26"/>
    <p:sldId id="291" r:id="rId27"/>
    <p:sldId id="285" r:id="rId28"/>
    <p:sldId id="293" r:id="rId29"/>
    <p:sldId id="292" r:id="rId30"/>
    <p:sldId id="294" r:id="rId31"/>
    <p:sldId id="287" r:id="rId32"/>
    <p:sldId id="289" r:id="rId3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X4577\Downloads\Gr&#225;ficas-de-frecuencias-2%20(1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X4577\Downloads\Gr&#225;ficas-de-frecuencias-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X4577\Downloads\Gr&#225;ficas-de-frecuencias-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X4577\Downloads\Gr&#225;ficas-de-frecuencias-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X4577\Downloads\Gr&#225;ficas-de-frecuencias-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X4577\Downloads\Gr&#225;ficas-de-frecuencias-2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X4577\Downloads\Gr&#225;ficas-de-frecuencias-2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X4577\Downloads\Gr&#225;ficas-de-frecuencias-2%20(1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X4577\Downloads\Gr&#225;ficas-de-frecuencias-2%20(1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X4577\Downloads\Gr&#225;ficas-de-frecuencias-2%20(1)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X4577\Downloads\Gr&#225;ficas-de-frecuencias-2%20(1)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X4577\Downloads\Gr&#225;ficas-de-frecuencias-2%20(1)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X4577\Downloads\Gr&#225;ficas-de-frecuencias-2%20(1)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X4577\Downloads\Gr&#225;ficas-de-frecuencias-2%20(1)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X4577\Downloads\Gr&#225;ficas-de-frecuencias-2%20(1)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X4577\Downloads\Gr&#225;ficas-de-frecuencias-2%20(1)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X4577\Downloads\Gr&#225;ficas-de-frecuencias-2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X4577\Downloads\Gr&#225;ficas-de-frecuencias-2%20(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X4577\Downloads\Gr&#225;ficas-de-frecuencias-2%20(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X4577\Downloads\Gr&#225;ficas-de-frecuencias-2%20(1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X4577\Downloads\Gr&#225;ficas-de-frecuencias-2%20(1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DC-44BF-A8D0-D1C64052F8C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DC-44BF-A8D0-D1C64052F8CE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1DC-44BF-A8D0-D1C64052F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deudas</a:t>
            </a:r>
            <a:r>
              <a:rPr lang="en-US" dirty="0"/>
              <a:t> </a:t>
            </a:r>
            <a:r>
              <a:rPr lang="en-US" dirty="0" err="1"/>
              <a:t>obligan</a:t>
            </a:r>
            <a:r>
              <a:rPr lang="en-US" dirty="0"/>
              <a:t> a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 smtClean="0"/>
              <a:t>actividades</a:t>
            </a:r>
            <a:r>
              <a:rPr lang="en-US" dirty="0" smtClean="0"/>
              <a:t>.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'[Gráficas-de-frecuencias-2 (1).xlsx]BF7'!$C$1</c:f>
              <c:strCache>
                <c:ptCount val="1"/>
                <c:pt idx="0">
                  <c:v>Frecuencia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FB-4FB3-8B21-C55AB967F02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FB-4FB3-8B21-C55AB967F02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CFB-4FB3-8B21-C55AB967F02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CFB-4FB3-8B21-C55AB967F027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CFB-4FB3-8B21-C55AB967F027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CFB-4FB3-8B21-C55AB967F027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CFB-4FB3-8B21-C55AB967F027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'[Gráficas-de-frecuencias-2 (1).xlsx]BF7'!$B$2:$B$8</c:f>
              <c:strCache>
                <c:ptCount val="7"/>
                <c:pt idx="0">
                  <c:v>Nada </c:v>
                </c:pt>
                <c:pt idx="1">
                  <c:v>Casi nada </c:v>
                </c:pt>
                <c:pt idx="2">
                  <c:v>Muy Poco</c:v>
                </c:pt>
                <c:pt idx="3">
                  <c:v>Poco </c:v>
                </c:pt>
                <c:pt idx="4">
                  <c:v>Algo </c:v>
                </c:pt>
                <c:pt idx="5">
                  <c:v>Notable </c:v>
                </c:pt>
                <c:pt idx="6">
                  <c:v>Mucho </c:v>
                </c:pt>
              </c:strCache>
            </c:strRef>
          </c:cat>
          <c:val>
            <c:numRef>
              <c:f>'[Gráficas-de-frecuencias-2 (1).xlsx]BF7'!$C$2:$C$8</c:f>
              <c:numCache>
                <c:formatCode>General</c:formatCode>
                <c:ptCount val="7"/>
                <c:pt idx="0">
                  <c:v>38</c:v>
                </c:pt>
                <c:pt idx="1">
                  <c:v>36</c:v>
                </c:pt>
                <c:pt idx="2">
                  <c:v>38</c:v>
                </c:pt>
                <c:pt idx="3">
                  <c:v>27</c:v>
                </c:pt>
                <c:pt idx="4">
                  <c:v>16</c:v>
                </c:pt>
                <c:pt idx="5">
                  <c:v>10</c:v>
                </c:pt>
                <c:pt idx="6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CCFB-4FB3-8B21-C55AB967F027}"/>
            </c:ext>
          </c:extLst>
        </c:ser>
        <c:ser>
          <c:idx val="1"/>
          <c:order val="1"/>
          <c:tx>
            <c:strRef>
              <c:f>'[Gráficas-de-frecuencias-2 (1).xlsx]BF7'!$D$1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CCFB-4FB3-8B21-C55AB967F02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CCFB-4FB3-8B21-C55AB967F02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CCFB-4FB3-8B21-C55AB967F02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CCFB-4FB3-8B21-C55AB967F027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CCFB-4FB3-8B21-C55AB967F027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CCFB-4FB3-8B21-C55AB967F027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CCFB-4FB3-8B21-C55AB967F027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'[Gráficas-de-frecuencias-2 (1).xlsx]BF7'!$B$2:$B$8</c:f>
              <c:strCache>
                <c:ptCount val="7"/>
                <c:pt idx="0">
                  <c:v>Nada </c:v>
                </c:pt>
                <c:pt idx="1">
                  <c:v>Casi nada </c:v>
                </c:pt>
                <c:pt idx="2">
                  <c:v>Muy Poco</c:v>
                </c:pt>
                <c:pt idx="3">
                  <c:v>Poco </c:v>
                </c:pt>
                <c:pt idx="4">
                  <c:v>Algo </c:v>
                </c:pt>
                <c:pt idx="5">
                  <c:v>Notable </c:v>
                </c:pt>
                <c:pt idx="6">
                  <c:v>Mucho </c:v>
                </c:pt>
              </c:strCache>
            </c:strRef>
          </c:cat>
          <c:val>
            <c:numRef>
              <c:f>'[Gráficas-de-frecuencias-2 (1).xlsx]BF7'!$D$2:$D$8</c:f>
              <c:numCache>
                <c:formatCode>0.0%</c:formatCode>
                <c:ptCount val="7"/>
                <c:pt idx="0">
                  <c:v>0.21111111111111111</c:v>
                </c:pt>
                <c:pt idx="1">
                  <c:v>0.2</c:v>
                </c:pt>
                <c:pt idx="2">
                  <c:v>0.21111111111111111</c:v>
                </c:pt>
                <c:pt idx="3">
                  <c:v>0.15</c:v>
                </c:pt>
                <c:pt idx="4">
                  <c:v>8.8888888888888892E-2</c:v>
                </c:pt>
                <c:pt idx="5">
                  <c:v>5.5555555555555552E-2</c:v>
                </c:pt>
                <c:pt idx="6">
                  <c:v>8.3333333333333329E-2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CCFB-4FB3-8B21-C55AB967F02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036620360963469"/>
          <c:y val="0.25662142857142856"/>
          <c:w val="0.22265682091206906"/>
          <c:h val="0.7135932539682540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>
          <a:latin typeface="Calibri" panose="020F0502020204030204" pitchFamily="34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en-US" dirty="0" err="1"/>
              <a:t>Seguridad</a:t>
            </a:r>
            <a:r>
              <a:rPr lang="en-US" dirty="0"/>
              <a:t> para </a:t>
            </a:r>
            <a:r>
              <a:rPr lang="en-US" dirty="0" err="1"/>
              <a:t>afrontar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emergencia</a:t>
            </a:r>
            <a:r>
              <a:rPr lang="en-US" dirty="0"/>
              <a:t> </a:t>
            </a:r>
            <a:r>
              <a:rPr lang="en-US" dirty="0" err="1" smtClean="0"/>
              <a:t>financiera</a:t>
            </a:r>
            <a:r>
              <a:rPr lang="en-US" dirty="0" smtClean="0"/>
              <a:t>.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'BF8'!$C$1</c:f>
              <c:strCache>
                <c:ptCount val="1"/>
                <c:pt idx="0">
                  <c:v>Frecuencia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4E-42D2-AFF2-B337879DA72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94E-42D2-AFF2-B337879DA72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94E-42D2-AFF2-B337879DA72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94E-42D2-AFF2-B337879DA727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'BF8'!$B$2:$B$5</c:f>
              <c:strCache>
                <c:ptCount val="4"/>
                <c:pt idx="0">
                  <c:v>Nada Seguro </c:v>
                </c:pt>
                <c:pt idx="1">
                  <c:v>Poco Seguro  </c:v>
                </c:pt>
                <c:pt idx="2">
                  <c:v>Seguro</c:v>
                </c:pt>
                <c:pt idx="3">
                  <c:v>Muy Seguro</c:v>
                </c:pt>
              </c:strCache>
            </c:strRef>
          </c:cat>
          <c:val>
            <c:numRef>
              <c:f>'BF8'!$C$2:$C$5</c:f>
              <c:numCache>
                <c:formatCode>General</c:formatCode>
                <c:ptCount val="4"/>
                <c:pt idx="0">
                  <c:v>82</c:v>
                </c:pt>
                <c:pt idx="1">
                  <c:v>157</c:v>
                </c:pt>
                <c:pt idx="2">
                  <c:v>58</c:v>
                </c:pt>
                <c:pt idx="3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94E-42D2-AFF2-B337879DA727}"/>
            </c:ext>
          </c:extLst>
        </c:ser>
        <c:ser>
          <c:idx val="1"/>
          <c:order val="1"/>
          <c:tx>
            <c:strRef>
              <c:f>'BF8'!$D$1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94E-42D2-AFF2-B337879DA72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94E-42D2-AFF2-B337879DA72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D94E-42D2-AFF2-B337879DA72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D94E-42D2-AFF2-B337879DA727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'BF8'!$B$2:$B$5</c:f>
              <c:strCache>
                <c:ptCount val="4"/>
                <c:pt idx="0">
                  <c:v>Nada Seguro </c:v>
                </c:pt>
                <c:pt idx="1">
                  <c:v>Poco Seguro  </c:v>
                </c:pt>
                <c:pt idx="2">
                  <c:v>Seguro</c:v>
                </c:pt>
                <c:pt idx="3">
                  <c:v>Muy Seguro</c:v>
                </c:pt>
              </c:strCache>
            </c:strRef>
          </c:cat>
          <c:val>
            <c:numRef>
              <c:f>'BF8'!$D$2:$D$5</c:f>
              <c:numCache>
                <c:formatCode>0.0%</c:formatCode>
                <c:ptCount val="4"/>
                <c:pt idx="0">
                  <c:v>0.26031746031746034</c:v>
                </c:pt>
                <c:pt idx="1">
                  <c:v>0.49841269841269842</c:v>
                </c:pt>
                <c:pt idx="2">
                  <c:v>0.18412698412698414</c:v>
                </c:pt>
                <c:pt idx="3">
                  <c:v>5.7142857142857141E-2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94E-42D2-AFF2-B337879DA72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>
          <a:latin typeface="Calibri" panose="020F0502020204030204" pitchFamily="34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es-EC" dirty="0" smtClean="0"/>
              <a:t>Nivel de estrés sobre sus finanzas.</a:t>
            </a:r>
            <a:endParaRPr lang="es-EC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'BF10'!$C$1</c:f>
              <c:strCache>
                <c:ptCount val="1"/>
                <c:pt idx="0">
                  <c:v>Frecuencia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5E-40CA-94FB-90199F4F387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B5E-40CA-94FB-90199F4F387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B5E-40CA-94FB-90199F4F387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B5E-40CA-94FB-90199F4F3877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'BF10'!$B$2:$B$5</c:f>
              <c:strCache>
                <c:ptCount val="4"/>
                <c:pt idx="0">
                  <c:v>Muy estresado</c:v>
                </c:pt>
                <c:pt idx="1">
                  <c:v>Estresado </c:v>
                </c:pt>
                <c:pt idx="2">
                  <c:v>Poco estresado</c:v>
                </c:pt>
                <c:pt idx="3">
                  <c:v>Nada estresado</c:v>
                </c:pt>
              </c:strCache>
            </c:strRef>
          </c:cat>
          <c:val>
            <c:numRef>
              <c:f>'BF10'!$C$2:$C$5</c:f>
              <c:numCache>
                <c:formatCode>General</c:formatCode>
                <c:ptCount val="4"/>
                <c:pt idx="0">
                  <c:v>22</c:v>
                </c:pt>
                <c:pt idx="1">
                  <c:v>94</c:v>
                </c:pt>
                <c:pt idx="2">
                  <c:v>173</c:v>
                </c:pt>
                <c:pt idx="3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B5E-40CA-94FB-90199F4F3877}"/>
            </c:ext>
          </c:extLst>
        </c:ser>
        <c:ser>
          <c:idx val="1"/>
          <c:order val="1"/>
          <c:tx>
            <c:strRef>
              <c:f>'BF10'!$D$1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0B5E-40CA-94FB-90199F4F387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0B5E-40CA-94FB-90199F4F387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0B5E-40CA-94FB-90199F4F387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0B5E-40CA-94FB-90199F4F3877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'BF10'!$B$2:$B$5</c:f>
              <c:strCache>
                <c:ptCount val="4"/>
                <c:pt idx="0">
                  <c:v>Muy estresado</c:v>
                </c:pt>
                <c:pt idx="1">
                  <c:v>Estresado </c:v>
                </c:pt>
                <c:pt idx="2">
                  <c:v>Poco estresado</c:v>
                </c:pt>
                <c:pt idx="3">
                  <c:v>Nada estresado</c:v>
                </c:pt>
              </c:strCache>
            </c:strRef>
          </c:cat>
          <c:val>
            <c:numRef>
              <c:f>'BF10'!$D$2:$D$5</c:f>
              <c:numCache>
                <c:formatCode>0.0%</c:formatCode>
                <c:ptCount val="4"/>
                <c:pt idx="0">
                  <c:v>6.9841269841269843E-2</c:v>
                </c:pt>
                <c:pt idx="1">
                  <c:v>0.29841269841269841</c:v>
                </c:pt>
                <c:pt idx="2">
                  <c:v>0.54920634920634925</c:v>
                </c:pt>
                <c:pt idx="3">
                  <c:v>8.2539682539682538E-2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0B5E-40CA-94FB-90199F4F387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008988496023702"/>
          <c:y val="0.36349801587301589"/>
          <c:w val="0.32236507182530849"/>
          <c:h val="0.4620174603174603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>
          <a:latin typeface="Calibri" panose="020F0502020204030204" pitchFamily="34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680" dirty="0" err="1"/>
              <a:t>Nivel</a:t>
            </a:r>
            <a:r>
              <a:rPr lang="en-US" sz="1680" dirty="0"/>
              <a:t> de </a:t>
            </a:r>
            <a:r>
              <a:rPr lang="en-US" sz="1680" dirty="0" err="1"/>
              <a:t>preocupación</a:t>
            </a:r>
            <a:r>
              <a:rPr lang="en-US" sz="1680" dirty="0"/>
              <a:t> </a:t>
            </a:r>
            <a:r>
              <a:rPr lang="en-US" sz="1680" dirty="0" smtClean="0"/>
              <a:t>para </a:t>
            </a:r>
            <a:r>
              <a:rPr lang="en-US" sz="1680" dirty="0" err="1" smtClean="0"/>
              <a:t>cubrir</a:t>
            </a:r>
            <a:r>
              <a:rPr lang="en-US" sz="1680" dirty="0" smtClean="0"/>
              <a:t> </a:t>
            </a:r>
            <a:r>
              <a:rPr lang="en-US" sz="1680" dirty="0" err="1"/>
              <a:t>gastos</a:t>
            </a:r>
            <a:r>
              <a:rPr lang="en-US" sz="1680" dirty="0"/>
              <a:t> </a:t>
            </a:r>
            <a:r>
              <a:rPr lang="en-US" sz="1680" dirty="0" err="1" smtClean="0"/>
              <a:t>mensuales</a:t>
            </a:r>
            <a:r>
              <a:rPr lang="en-US" sz="1680" dirty="0" smtClean="0"/>
              <a:t>.</a:t>
            </a:r>
            <a:endParaRPr lang="en-US" sz="168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'BF11'!$C$1</c:f>
              <c:strCache>
                <c:ptCount val="1"/>
                <c:pt idx="0">
                  <c:v>Frecuencia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91-4B5D-9E4C-B5BD790FB48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91-4B5D-9E4C-B5BD790FB48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91-4B5D-9E4C-B5BD790FB486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091-4B5D-9E4C-B5BD790FB48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'BF11'!$B$2:$B$5</c:f>
              <c:strCache>
                <c:ptCount val="4"/>
                <c:pt idx="0">
                  <c:v>Muy preocupado</c:v>
                </c:pt>
                <c:pt idx="1">
                  <c:v>Preocupado</c:v>
                </c:pt>
                <c:pt idx="2">
                  <c:v>Poco preocupado</c:v>
                </c:pt>
                <c:pt idx="3">
                  <c:v>Nada preocupado</c:v>
                </c:pt>
              </c:strCache>
            </c:strRef>
          </c:cat>
          <c:val>
            <c:numRef>
              <c:f>'BF11'!$C$2:$C$5</c:f>
              <c:numCache>
                <c:formatCode>General</c:formatCode>
                <c:ptCount val="4"/>
                <c:pt idx="0">
                  <c:v>26</c:v>
                </c:pt>
                <c:pt idx="1">
                  <c:v>103</c:v>
                </c:pt>
                <c:pt idx="2">
                  <c:v>156</c:v>
                </c:pt>
                <c:pt idx="3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091-4B5D-9E4C-B5BD790FB486}"/>
            </c:ext>
          </c:extLst>
        </c:ser>
        <c:ser>
          <c:idx val="1"/>
          <c:order val="1"/>
          <c:tx>
            <c:strRef>
              <c:f>'BF11'!$D$1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091-4B5D-9E4C-B5BD790FB48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091-4B5D-9E4C-B5BD790FB48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C091-4B5D-9E4C-B5BD790FB486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C091-4B5D-9E4C-B5BD790FB48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'BF11'!$B$2:$B$5</c:f>
              <c:strCache>
                <c:ptCount val="4"/>
                <c:pt idx="0">
                  <c:v>Muy preocupado</c:v>
                </c:pt>
                <c:pt idx="1">
                  <c:v>Preocupado</c:v>
                </c:pt>
                <c:pt idx="2">
                  <c:v>Poco preocupado</c:v>
                </c:pt>
                <c:pt idx="3">
                  <c:v>Nada preocupado</c:v>
                </c:pt>
              </c:strCache>
            </c:strRef>
          </c:cat>
          <c:val>
            <c:numRef>
              <c:f>'BF11'!$D$2:$D$5</c:f>
              <c:numCache>
                <c:formatCode>0.0%</c:formatCode>
                <c:ptCount val="4"/>
                <c:pt idx="0">
                  <c:v>8.2539682539682538E-2</c:v>
                </c:pt>
                <c:pt idx="1">
                  <c:v>0.32698412698412699</c:v>
                </c:pt>
                <c:pt idx="2">
                  <c:v>0.49523809523809526</c:v>
                </c:pt>
                <c:pt idx="3">
                  <c:v>9.5238095238095233E-2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C091-4B5D-9E4C-B5BD790FB48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>
          <a:latin typeface="Calibri" panose="020F0502020204030204" pitchFamily="34" charset="0"/>
        </a:defRPr>
      </a:pPr>
      <a:endParaRPr lang="es-E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en-US" dirty="0" err="1"/>
              <a:t>Posibilidad</a:t>
            </a:r>
            <a:r>
              <a:rPr lang="en-US" dirty="0"/>
              <a:t> de </a:t>
            </a:r>
            <a:r>
              <a:rPr lang="en-US" dirty="0" err="1"/>
              <a:t>cubrir</a:t>
            </a:r>
            <a:r>
              <a:rPr lang="en-US" dirty="0"/>
              <a:t> la </a:t>
            </a:r>
            <a:r>
              <a:rPr lang="en-US" dirty="0" err="1"/>
              <a:t>matrícula</a:t>
            </a:r>
            <a:r>
              <a:rPr lang="en-US" dirty="0"/>
              <a:t> en </a:t>
            </a:r>
            <a:r>
              <a:rPr lang="en-US" dirty="0" err="1"/>
              <a:t>caso</a:t>
            </a:r>
            <a:r>
              <a:rPr lang="en-US" dirty="0"/>
              <a:t> de </a:t>
            </a:r>
            <a:r>
              <a:rPr lang="en-US" dirty="0" err="1"/>
              <a:t>perder</a:t>
            </a:r>
            <a:r>
              <a:rPr lang="en-US" dirty="0"/>
              <a:t> </a:t>
            </a:r>
            <a:r>
              <a:rPr lang="en-US" dirty="0" err="1"/>
              <a:t>alguna</a:t>
            </a:r>
            <a:r>
              <a:rPr lang="en-US" dirty="0"/>
              <a:t> </a:t>
            </a:r>
            <a:r>
              <a:rPr lang="en-US" dirty="0" smtClean="0"/>
              <a:t>material.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'BF12'!$C$1</c:f>
              <c:strCache>
                <c:ptCount val="1"/>
                <c:pt idx="0">
                  <c:v>Frecuencia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58-4419-92D2-F6DC2D91F8C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58-4419-92D2-F6DC2D91F8C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758-4419-92D2-F6DC2D91F8C0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758-4419-92D2-F6DC2D91F8C0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'BF12'!$B$2:$B$5</c:f>
              <c:strCache>
                <c:ptCount val="4"/>
                <c:pt idx="0">
                  <c:v>Nada Posible</c:v>
                </c:pt>
                <c:pt idx="1">
                  <c:v>Poco Posible</c:v>
                </c:pt>
                <c:pt idx="2">
                  <c:v>Posible</c:v>
                </c:pt>
                <c:pt idx="3">
                  <c:v>Muy Posible</c:v>
                </c:pt>
              </c:strCache>
            </c:strRef>
          </c:cat>
          <c:val>
            <c:numRef>
              <c:f>'BF12'!$C$2:$C$5</c:f>
              <c:numCache>
                <c:formatCode>General</c:formatCode>
                <c:ptCount val="4"/>
                <c:pt idx="0">
                  <c:v>44</c:v>
                </c:pt>
                <c:pt idx="1">
                  <c:v>107</c:v>
                </c:pt>
                <c:pt idx="2">
                  <c:v>129</c:v>
                </c:pt>
                <c:pt idx="3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758-4419-92D2-F6DC2D91F8C0}"/>
            </c:ext>
          </c:extLst>
        </c:ser>
        <c:ser>
          <c:idx val="1"/>
          <c:order val="1"/>
          <c:tx>
            <c:strRef>
              <c:f>'BF12'!$D$1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758-4419-92D2-F6DC2D91F8C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758-4419-92D2-F6DC2D91F8C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D758-4419-92D2-F6DC2D91F8C0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D758-4419-92D2-F6DC2D91F8C0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'BF12'!$B$2:$B$5</c:f>
              <c:strCache>
                <c:ptCount val="4"/>
                <c:pt idx="0">
                  <c:v>Nada Posible</c:v>
                </c:pt>
                <c:pt idx="1">
                  <c:v>Poco Posible</c:v>
                </c:pt>
                <c:pt idx="2">
                  <c:v>Posible</c:v>
                </c:pt>
                <c:pt idx="3">
                  <c:v>Muy Posible</c:v>
                </c:pt>
              </c:strCache>
            </c:strRef>
          </c:cat>
          <c:val>
            <c:numRef>
              <c:f>'BF12'!$D$2:$D$5</c:f>
              <c:numCache>
                <c:formatCode>0.0%</c:formatCode>
                <c:ptCount val="4"/>
                <c:pt idx="0">
                  <c:v>0.13968253968253969</c:v>
                </c:pt>
                <c:pt idx="1">
                  <c:v>0.3396825396825397</c:v>
                </c:pt>
                <c:pt idx="2">
                  <c:v>0.40952380952380951</c:v>
                </c:pt>
                <c:pt idx="3">
                  <c:v>0.1111111111111111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758-4419-92D2-F6DC2D91F8C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>
          <a:latin typeface="Calibri" panose="020F0502020204030204" pitchFamily="34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en-US" sz="1680" dirty="0" err="1"/>
              <a:t>Monto</a:t>
            </a:r>
            <a:r>
              <a:rPr lang="en-US" sz="1680" dirty="0"/>
              <a:t> </a:t>
            </a:r>
            <a:r>
              <a:rPr lang="en-US" sz="1680" dirty="0" err="1"/>
              <a:t>ahorrado</a:t>
            </a:r>
            <a:r>
              <a:rPr lang="en-US" sz="1680" dirty="0"/>
              <a:t> </a:t>
            </a:r>
            <a:r>
              <a:rPr lang="en-US" sz="1680" dirty="0" err="1" smtClean="0"/>
              <a:t>mensualmente</a:t>
            </a:r>
            <a:r>
              <a:rPr lang="en-US" sz="1680" dirty="0" smtClean="0"/>
              <a:t>.</a:t>
            </a:r>
            <a:endParaRPr lang="en-US" sz="168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'BF13'!$C$1</c:f>
              <c:strCache>
                <c:ptCount val="1"/>
                <c:pt idx="0">
                  <c:v>Frecuencia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CC-43D9-B07D-471537E84FA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CC-43D9-B07D-471537E84FA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CC-43D9-B07D-471537E84FAB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4CC-43D9-B07D-471537E84FAB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4CC-43D9-B07D-471537E84FAB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4CC-43D9-B07D-471537E84FAB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'BF13'!$B$2:$B$7</c:f>
              <c:strCache>
                <c:ptCount val="6"/>
                <c:pt idx="0">
                  <c:v>Ninguno</c:v>
                </c:pt>
                <c:pt idx="1">
                  <c:v>De 1 a 50 USD</c:v>
                </c:pt>
                <c:pt idx="2">
                  <c:v>De 51 a 100 USD</c:v>
                </c:pt>
                <c:pt idx="3">
                  <c:v>De 101 – 150 USD</c:v>
                </c:pt>
                <c:pt idx="4">
                  <c:v>De 151-200 USD</c:v>
                </c:pt>
                <c:pt idx="5">
                  <c:v>Mayor a 200 USD</c:v>
                </c:pt>
              </c:strCache>
            </c:strRef>
          </c:cat>
          <c:val>
            <c:numRef>
              <c:f>'BF13'!$C$2:$C$7</c:f>
              <c:numCache>
                <c:formatCode>General</c:formatCode>
                <c:ptCount val="6"/>
                <c:pt idx="0">
                  <c:v>83</c:v>
                </c:pt>
                <c:pt idx="1">
                  <c:v>184</c:v>
                </c:pt>
                <c:pt idx="2">
                  <c:v>32</c:v>
                </c:pt>
                <c:pt idx="3">
                  <c:v>10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4CC-43D9-B07D-471537E84FAB}"/>
            </c:ext>
          </c:extLst>
        </c:ser>
        <c:ser>
          <c:idx val="1"/>
          <c:order val="1"/>
          <c:tx>
            <c:strRef>
              <c:f>'BF13'!$D$1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14CC-43D9-B07D-471537E84FA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14CC-43D9-B07D-471537E84FA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14CC-43D9-B07D-471537E84FAB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14CC-43D9-B07D-471537E84FAB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14CC-43D9-B07D-471537E84FAB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14CC-43D9-B07D-471537E84FAB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'BF13'!$B$2:$B$7</c:f>
              <c:strCache>
                <c:ptCount val="6"/>
                <c:pt idx="0">
                  <c:v>Ninguno</c:v>
                </c:pt>
                <c:pt idx="1">
                  <c:v>De 1 a 50 USD</c:v>
                </c:pt>
                <c:pt idx="2">
                  <c:v>De 51 a 100 USD</c:v>
                </c:pt>
                <c:pt idx="3">
                  <c:v>De 101 – 150 USD</c:v>
                </c:pt>
                <c:pt idx="4">
                  <c:v>De 151-200 USD</c:v>
                </c:pt>
                <c:pt idx="5">
                  <c:v>Mayor a 200 USD</c:v>
                </c:pt>
              </c:strCache>
            </c:strRef>
          </c:cat>
          <c:val>
            <c:numRef>
              <c:f>'BF13'!$D$2:$D$7</c:f>
              <c:numCache>
                <c:formatCode>0.0%</c:formatCode>
                <c:ptCount val="6"/>
                <c:pt idx="0">
                  <c:v>0.2634920634920635</c:v>
                </c:pt>
                <c:pt idx="1">
                  <c:v>0.58412698412698416</c:v>
                </c:pt>
                <c:pt idx="2">
                  <c:v>0.10158730158730159</c:v>
                </c:pt>
                <c:pt idx="3">
                  <c:v>3.1746031746031744E-2</c:v>
                </c:pt>
                <c:pt idx="4">
                  <c:v>6.3492063492063492E-3</c:v>
                </c:pt>
                <c:pt idx="5">
                  <c:v>1.2698412698412698E-2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14CC-43D9-B07D-471537E84FA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>
          <a:latin typeface="Calibri" panose="020F0502020204030204" pitchFamily="34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en-US" dirty="0"/>
              <a:t> </a:t>
            </a:r>
            <a:r>
              <a:rPr lang="en-US" dirty="0" err="1"/>
              <a:t>Nivel</a:t>
            </a:r>
            <a:r>
              <a:rPr lang="en-US" dirty="0"/>
              <a:t> de </a:t>
            </a:r>
            <a:r>
              <a:rPr lang="en-US" dirty="0" err="1"/>
              <a:t>seguridad</a:t>
            </a:r>
            <a:r>
              <a:rPr lang="en-US" dirty="0"/>
              <a:t> para </a:t>
            </a:r>
            <a:r>
              <a:rPr lang="en-US" dirty="0" err="1"/>
              <a:t>cubrir</a:t>
            </a:r>
            <a:r>
              <a:rPr lang="en-US" dirty="0"/>
              <a:t> </a:t>
            </a:r>
            <a:r>
              <a:rPr lang="en-US" dirty="0" err="1"/>
              <a:t>gastos</a:t>
            </a:r>
            <a:r>
              <a:rPr lang="en-US" dirty="0"/>
              <a:t> </a:t>
            </a:r>
            <a:r>
              <a:rPr lang="en-US" dirty="0" err="1" smtClean="0"/>
              <a:t>universitarios</a:t>
            </a:r>
            <a:r>
              <a:rPr lang="en-US" dirty="0" smtClean="0"/>
              <a:t>.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'BF15'!$C$1</c:f>
              <c:strCache>
                <c:ptCount val="1"/>
                <c:pt idx="0">
                  <c:v>Frecuencia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F2-4755-8742-988716AABB9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BF2-4755-8742-988716AABB9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BF2-4755-8742-988716AABB9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BF2-4755-8742-988716AABB99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'BF15'!$B$2:$B$5</c:f>
              <c:strCache>
                <c:ptCount val="4"/>
                <c:pt idx="0">
                  <c:v>Nada Seguro </c:v>
                </c:pt>
                <c:pt idx="1">
                  <c:v>Poco Seguro</c:v>
                </c:pt>
                <c:pt idx="2">
                  <c:v>Seguro </c:v>
                </c:pt>
                <c:pt idx="3">
                  <c:v>Muy Seguro</c:v>
                </c:pt>
              </c:strCache>
            </c:strRef>
          </c:cat>
          <c:val>
            <c:numRef>
              <c:f>'BF15'!$C$2:$C$5</c:f>
              <c:numCache>
                <c:formatCode>General</c:formatCode>
                <c:ptCount val="4"/>
                <c:pt idx="0">
                  <c:v>13</c:v>
                </c:pt>
                <c:pt idx="1">
                  <c:v>136</c:v>
                </c:pt>
                <c:pt idx="2">
                  <c:v>141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BF2-4755-8742-988716AABB99}"/>
            </c:ext>
          </c:extLst>
        </c:ser>
        <c:ser>
          <c:idx val="1"/>
          <c:order val="1"/>
          <c:tx>
            <c:strRef>
              <c:f>'BF15'!$D$1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BF2-4755-8742-988716AABB9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BF2-4755-8742-988716AABB9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5BF2-4755-8742-988716AABB9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5BF2-4755-8742-988716AABB99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'BF15'!$B$2:$B$5</c:f>
              <c:strCache>
                <c:ptCount val="4"/>
                <c:pt idx="0">
                  <c:v>Nada Seguro </c:v>
                </c:pt>
                <c:pt idx="1">
                  <c:v>Poco Seguro</c:v>
                </c:pt>
                <c:pt idx="2">
                  <c:v>Seguro </c:v>
                </c:pt>
                <c:pt idx="3">
                  <c:v>Muy Seguro</c:v>
                </c:pt>
              </c:strCache>
            </c:strRef>
          </c:cat>
          <c:val>
            <c:numRef>
              <c:f>'BF15'!$D$2:$D$5</c:f>
              <c:numCache>
                <c:formatCode>0.0%</c:formatCode>
                <c:ptCount val="4"/>
                <c:pt idx="0">
                  <c:v>4.1269841269841269E-2</c:v>
                </c:pt>
                <c:pt idx="1">
                  <c:v>0.43174603174603177</c:v>
                </c:pt>
                <c:pt idx="2">
                  <c:v>0.44761904761904764</c:v>
                </c:pt>
                <c:pt idx="3">
                  <c:v>7.9365079365079361E-2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BF2-4755-8742-988716AABB9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>
          <a:latin typeface="Calibri" panose="020F0502020204030204" pitchFamily="34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en-US" sz="1680"/>
              <a:t>¿Se encuentra satisfecho(a) con su rendimiento académico?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'[Gráficas-de-frecuencias-2 (1).xlsx]RA17'!$C$1</c:f>
              <c:strCache>
                <c:ptCount val="1"/>
                <c:pt idx="0">
                  <c:v>Frecuencia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D1-4105-886E-9E849E757A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D1-4105-886E-9E849E757A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FD1-4105-886E-9E849E757A2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FD1-4105-886E-9E849E757A2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FD1-4105-886E-9E849E757A2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FD1-4105-886E-9E849E757A2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FD1-4105-886E-9E849E757A29}"/>
              </c:ext>
            </c:extLst>
          </c:dPt>
          <c:dLbls>
            <c:dLbl>
              <c:idx val="3"/>
              <c:layout>
                <c:manualLayout>
                  <c:x val="-3.4157048713597232E-2"/>
                  <c:y val="2.86742063492063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'[Gráficas-de-frecuencias-2 (1).xlsx]RA17'!$B$2:$B$8</c:f>
              <c:strCache>
                <c:ptCount val="7"/>
                <c:pt idx="0">
                  <c:v>Nada </c:v>
                </c:pt>
                <c:pt idx="1">
                  <c:v>Casi nada </c:v>
                </c:pt>
                <c:pt idx="2">
                  <c:v>Muy Poco </c:v>
                </c:pt>
                <c:pt idx="3">
                  <c:v>Poco </c:v>
                </c:pt>
                <c:pt idx="4">
                  <c:v>Algo </c:v>
                </c:pt>
                <c:pt idx="5">
                  <c:v>Notablemente </c:v>
                </c:pt>
                <c:pt idx="6">
                  <c:v>Muy satisfecho </c:v>
                </c:pt>
              </c:strCache>
            </c:strRef>
          </c:cat>
          <c:val>
            <c:numRef>
              <c:f>'[Gráficas-de-frecuencias-2 (1).xlsx]RA17'!$C$2:$C$8</c:f>
              <c:numCache>
                <c:formatCode>General</c:formatCode>
                <c:ptCount val="7"/>
                <c:pt idx="0">
                  <c:v>4</c:v>
                </c:pt>
                <c:pt idx="1">
                  <c:v>2</c:v>
                </c:pt>
                <c:pt idx="2">
                  <c:v>26</c:v>
                </c:pt>
                <c:pt idx="3">
                  <c:v>57</c:v>
                </c:pt>
                <c:pt idx="4">
                  <c:v>83</c:v>
                </c:pt>
                <c:pt idx="5">
                  <c:v>105</c:v>
                </c:pt>
                <c:pt idx="6">
                  <c:v>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FD1-4105-886E-9E849E757A29}"/>
            </c:ext>
          </c:extLst>
        </c:ser>
        <c:ser>
          <c:idx val="1"/>
          <c:order val="1"/>
          <c:tx>
            <c:strRef>
              <c:f>'[Gráficas-de-frecuencias-2 (1).xlsx]RA17'!$D$1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2FD1-4105-886E-9E849E757A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2FD1-4105-886E-9E849E757A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2FD1-4105-886E-9E849E757A2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2FD1-4105-886E-9E849E757A2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2FD1-4105-886E-9E849E757A2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2FD1-4105-886E-9E849E757A2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2FD1-4105-886E-9E849E757A29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'[Gráficas-de-frecuencias-2 (1).xlsx]RA17'!$B$2:$B$8</c:f>
              <c:strCache>
                <c:ptCount val="7"/>
                <c:pt idx="0">
                  <c:v>Nada </c:v>
                </c:pt>
                <c:pt idx="1">
                  <c:v>Casi nada </c:v>
                </c:pt>
                <c:pt idx="2">
                  <c:v>Muy Poco </c:v>
                </c:pt>
                <c:pt idx="3">
                  <c:v>Poco </c:v>
                </c:pt>
                <c:pt idx="4">
                  <c:v>Algo </c:v>
                </c:pt>
                <c:pt idx="5">
                  <c:v>Notablemente </c:v>
                </c:pt>
                <c:pt idx="6">
                  <c:v>Muy satisfecho </c:v>
                </c:pt>
              </c:strCache>
            </c:strRef>
          </c:cat>
          <c:val>
            <c:numRef>
              <c:f>'[Gráficas-de-frecuencias-2 (1).xlsx]RA17'!$D$2:$D$8</c:f>
              <c:numCache>
                <c:formatCode>0.0%</c:formatCode>
                <c:ptCount val="7"/>
                <c:pt idx="0">
                  <c:v>1.2698412698412698E-2</c:v>
                </c:pt>
                <c:pt idx="1">
                  <c:v>6.3492063492063492E-3</c:v>
                </c:pt>
                <c:pt idx="2">
                  <c:v>8.2539682539682538E-2</c:v>
                </c:pt>
                <c:pt idx="3">
                  <c:v>0.18095238095238095</c:v>
                </c:pt>
                <c:pt idx="4">
                  <c:v>0.2634920634920635</c:v>
                </c:pt>
                <c:pt idx="5">
                  <c:v>0.33333333333333331</c:v>
                </c:pt>
                <c:pt idx="6">
                  <c:v>0.12063492063492064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2FD1-4105-886E-9E849E757A2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374525817436775"/>
          <c:y val="0.2206218253968254"/>
          <c:w val="0.25817542798627663"/>
          <c:h val="0.7006230158730157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>
          <a:latin typeface="Calibri" panose="020F0502020204030204" pitchFamily="34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en-US" sz="1680"/>
              <a:t>¿Cómo se siente con su situación financiera actual?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'[Gráficas-de-frecuencias-2 (1).xlsx]BF16'!$C$1</c:f>
              <c:strCache>
                <c:ptCount val="1"/>
                <c:pt idx="0">
                  <c:v>Frecuencia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63-43CF-97AE-7BCF65BBCB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63-43CF-97AE-7BCF65BBCB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63-43CF-97AE-7BCF65BBCB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463-43CF-97AE-7BCF65BBCB0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463-43CF-97AE-7BCF65BBCB0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463-43CF-97AE-7BCF65BBCB0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463-43CF-97AE-7BCF65BBCB04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'[Gráficas-de-frecuencias-2 (1).xlsx]BF16'!$B$2:$B$8</c:f>
              <c:strCache>
                <c:ptCount val="7"/>
                <c:pt idx="0">
                  <c:v>Muy mal </c:v>
                </c:pt>
                <c:pt idx="1">
                  <c:v>Mal</c:v>
                </c:pt>
                <c:pt idx="2">
                  <c:v>Poco mal </c:v>
                </c:pt>
                <c:pt idx="3">
                  <c:v>Normal </c:v>
                </c:pt>
                <c:pt idx="4">
                  <c:v>Poco bien</c:v>
                </c:pt>
                <c:pt idx="5">
                  <c:v>Bien </c:v>
                </c:pt>
                <c:pt idx="6">
                  <c:v>Muy bien </c:v>
                </c:pt>
              </c:strCache>
            </c:strRef>
          </c:cat>
          <c:val>
            <c:numRef>
              <c:f>'[Gráficas-de-frecuencias-2 (1).xlsx]BF16'!$C$2:$C$8</c:f>
              <c:numCache>
                <c:formatCode>General</c:formatCode>
                <c:ptCount val="7"/>
                <c:pt idx="0">
                  <c:v>8</c:v>
                </c:pt>
                <c:pt idx="1">
                  <c:v>18</c:v>
                </c:pt>
                <c:pt idx="2">
                  <c:v>29</c:v>
                </c:pt>
                <c:pt idx="3">
                  <c:v>79</c:v>
                </c:pt>
                <c:pt idx="4">
                  <c:v>96</c:v>
                </c:pt>
                <c:pt idx="5">
                  <c:v>60</c:v>
                </c:pt>
                <c:pt idx="6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1463-43CF-97AE-7BCF65BBCB04}"/>
            </c:ext>
          </c:extLst>
        </c:ser>
        <c:ser>
          <c:idx val="1"/>
          <c:order val="1"/>
          <c:tx>
            <c:strRef>
              <c:f>'[Gráficas-de-frecuencias-2 (1).xlsx]BF16'!$D$1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1463-43CF-97AE-7BCF65BBCB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1463-43CF-97AE-7BCF65BBCB0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1463-43CF-97AE-7BCF65BBCB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1463-43CF-97AE-7BCF65BBCB0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1463-43CF-97AE-7BCF65BBCB0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1463-43CF-97AE-7BCF65BBCB0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1463-43CF-97AE-7BCF65BBCB04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'[Gráficas-de-frecuencias-2 (1).xlsx]BF16'!$B$2:$B$8</c:f>
              <c:strCache>
                <c:ptCount val="7"/>
                <c:pt idx="0">
                  <c:v>Muy mal </c:v>
                </c:pt>
                <c:pt idx="1">
                  <c:v>Mal</c:v>
                </c:pt>
                <c:pt idx="2">
                  <c:v>Poco mal </c:v>
                </c:pt>
                <c:pt idx="3">
                  <c:v>Normal </c:v>
                </c:pt>
                <c:pt idx="4">
                  <c:v>Poco bien</c:v>
                </c:pt>
                <c:pt idx="5">
                  <c:v>Bien </c:v>
                </c:pt>
                <c:pt idx="6">
                  <c:v>Muy bien </c:v>
                </c:pt>
              </c:strCache>
            </c:strRef>
          </c:cat>
          <c:val>
            <c:numRef>
              <c:f>'[Gráficas-de-frecuencias-2 (1).xlsx]BF16'!$D$2:$D$8</c:f>
              <c:numCache>
                <c:formatCode>0.0%</c:formatCode>
                <c:ptCount val="7"/>
                <c:pt idx="0">
                  <c:v>2.5396825396825397E-2</c:v>
                </c:pt>
                <c:pt idx="1">
                  <c:v>5.7142857142857141E-2</c:v>
                </c:pt>
                <c:pt idx="2">
                  <c:v>9.2063492063492069E-2</c:v>
                </c:pt>
                <c:pt idx="3">
                  <c:v>0.25079365079365079</c:v>
                </c:pt>
                <c:pt idx="4">
                  <c:v>0.30476190476190479</c:v>
                </c:pt>
                <c:pt idx="5">
                  <c:v>0.19047619047619047</c:v>
                </c:pt>
                <c:pt idx="6">
                  <c:v>7.9365079365079361E-2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1463-43CF-97AE-7BCF65BBCB0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982804444468222"/>
          <c:y val="0.17526468253968253"/>
          <c:w val="0.22449924454242054"/>
          <c:h val="0.7459801587301586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>
          <a:latin typeface="Calibri" panose="020F0502020204030204" pitchFamily="34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en-US" sz="1680"/>
              <a:t>¿Qué tan a gusto se encuentra con la carrera escogida?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'[Gráficas-de-frecuencias-2 (1).xlsx]RA18'!$C$1</c:f>
              <c:strCache>
                <c:ptCount val="1"/>
                <c:pt idx="0">
                  <c:v>Frecuencia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50-4377-A277-FF2930DC80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50-4377-A277-FF2930DC80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850-4377-A277-FF2930DC80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850-4377-A277-FF2930DC80C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850-4377-A277-FF2930DC80C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850-4377-A277-FF2930DC80C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850-4377-A277-FF2930DC80C5}"/>
              </c:ext>
            </c:extLst>
          </c:dPt>
          <c:dLbls>
            <c:dLbl>
              <c:idx val="0"/>
              <c:layout>
                <c:manualLayout>
                  <c:x val="-7.8587951696381012E-2"/>
                  <c:y val="-3.35571428571428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'[Gráficas-de-frecuencias-2 (1).xlsx]RA18'!$B$2:$B$8</c:f>
              <c:strCache>
                <c:ptCount val="7"/>
                <c:pt idx="0">
                  <c:v>Nada</c:v>
                </c:pt>
                <c:pt idx="1">
                  <c:v>Casi nada </c:v>
                </c:pt>
                <c:pt idx="2">
                  <c:v>Muy Poco </c:v>
                </c:pt>
                <c:pt idx="3">
                  <c:v>Poco </c:v>
                </c:pt>
                <c:pt idx="4">
                  <c:v>Algo </c:v>
                </c:pt>
                <c:pt idx="5">
                  <c:v>Notablemente </c:v>
                </c:pt>
                <c:pt idx="6">
                  <c:v>Muy a gusto </c:v>
                </c:pt>
              </c:strCache>
            </c:strRef>
          </c:cat>
          <c:val>
            <c:numRef>
              <c:f>'[Gráficas-de-frecuencias-2 (1).xlsx]RA18'!$C$2:$C$8</c:f>
              <c:numCache>
                <c:formatCode>General</c:formatCode>
                <c:ptCount val="7"/>
                <c:pt idx="0">
                  <c:v>3</c:v>
                </c:pt>
                <c:pt idx="1">
                  <c:v>7</c:v>
                </c:pt>
                <c:pt idx="2">
                  <c:v>8</c:v>
                </c:pt>
                <c:pt idx="3">
                  <c:v>16</c:v>
                </c:pt>
                <c:pt idx="4">
                  <c:v>44</c:v>
                </c:pt>
                <c:pt idx="5">
                  <c:v>103</c:v>
                </c:pt>
                <c:pt idx="6">
                  <c:v>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850-4377-A277-FF2930DC80C5}"/>
            </c:ext>
          </c:extLst>
        </c:ser>
        <c:ser>
          <c:idx val="1"/>
          <c:order val="1"/>
          <c:tx>
            <c:strRef>
              <c:f>'[Gráficas-de-frecuencias-2 (1).xlsx]RA18'!$D$1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A850-4377-A277-FF2930DC80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A850-4377-A277-FF2930DC80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A850-4377-A277-FF2930DC80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A850-4377-A277-FF2930DC80C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A850-4377-A277-FF2930DC80C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A850-4377-A277-FF2930DC80C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A850-4377-A277-FF2930DC80C5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'[Gráficas-de-frecuencias-2 (1).xlsx]RA18'!$B$2:$B$8</c:f>
              <c:strCache>
                <c:ptCount val="7"/>
                <c:pt idx="0">
                  <c:v>Nada</c:v>
                </c:pt>
                <c:pt idx="1">
                  <c:v>Casi nada </c:v>
                </c:pt>
                <c:pt idx="2">
                  <c:v>Muy Poco </c:v>
                </c:pt>
                <c:pt idx="3">
                  <c:v>Poco </c:v>
                </c:pt>
                <c:pt idx="4">
                  <c:v>Algo </c:v>
                </c:pt>
                <c:pt idx="5">
                  <c:v>Notablemente </c:v>
                </c:pt>
                <c:pt idx="6">
                  <c:v>Muy a gusto </c:v>
                </c:pt>
              </c:strCache>
            </c:strRef>
          </c:cat>
          <c:val>
            <c:numRef>
              <c:f>'[Gráficas-de-frecuencias-2 (1).xlsx]RA18'!$D$2:$D$8</c:f>
              <c:numCache>
                <c:formatCode>0.0%</c:formatCode>
                <c:ptCount val="7"/>
                <c:pt idx="0">
                  <c:v>9.5238095238095247E-3</c:v>
                </c:pt>
                <c:pt idx="1">
                  <c:v>2.2222222222222223E-2</c:v>
                </c:pt>
                <c:pt idx="2">
                  <c:v>2.5396825396825397E-2</c:v>
                </c:pt>
                <c:pt idx="3">
                  <c:v>5.0793650793650794E-2</c:v>
                </c:pt>
                <c:pt idx="4">
                  <c:v>0.13968253968253969</c:v>
                </c:pt>
                <c:pt idx="5">
                  <c:v>0.32698412698412699</c:v>
                </c:pt>
                <c:pt idx="6">
                  <c:v>0.42539682539682538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A850-4377-A277-FF2930DC80C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973052343980704"/>
          <c:y val="0.17526468253968253"/>
          <c:w val="0.25462062206866354"/>
          <c:h val="0.7963769841269842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>
          <a:latin typeface="Calibri" panose="020F0502020204030204" pitchFamily="34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76-4966-A315-D350E0525DE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76-4966-A315-D350E0525DE1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76-4966-A315-D350E0525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¿Cuenta actualmente con alguna beca de la Universidad?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'[Gráficas-de-frecuencias-2 (1).xlsx]RA19'!$C$1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ED-4A67-8EB2-13D31E0A4EE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ED-4A67-8EB2-13D31E0A4EE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22; </a:t>
                    </a:r>
                    <a:fld id="{B0EDA711-CC81-4E48-ABA5-382FA39168C2}" type="PERCENTAGE">
                      <a:rPr lang="en-US"/>
                      <a:pPr/>
                      <a:t>[PORCENTAJE]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3ED-4A67-8EB2-13D31E0A4EE8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293; </a:t>
                    </a:r>
                    <a:fld id="{F9C1CCEB-0AB8-4EBE-8203-D598A67D7E52}" type="PERCENTAGE">
                      <a:rPr lang="en-US"/>
                      <a:pPr/>
                      <a:t>[PORCENTAJE]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3ED-4A67-8EB2-13D31E0A4EE8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'[Gráficas-de-frecuencias-2 (1).xlsx]RA19'!$A$2:$A$3</c:f>
              <c:strCache>
                <c:ptCount val="2"/>
                <c:pt idx="0">
                  <c:v>Sí </c:v>
                </c:pt>
                <c:pt idx="1">
                  <c:v>No </c:v>
                </c:pt>
              </c:strCache>
            </c:strRef>
          </c:cat>
          <c:val>
            <c:numRef>
              <c:f>'[Gráficas-de-frecuencias-2 (1).xlsx]RA19'!$C$2:$C$3</c:f>
              <c:numCache>
                <c:formatCode>0.0%</c:formatCode>
                <c:ptCount val="2"/>
                <c:pt idx="0">
                  <c:v>6.9841269841269843E-2</c:v>
                </c:pt>
                <c:pt idx="1">
                  <c:v>0.93015873015873018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3ED-4A67-8EB2-13D31E0A4EE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>
          <a:latin typeface="Calibri" panose="020F0502020204030204" pitchFamily="34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en-US" dirty="0" err="1"/>
              <a:t>Frecuencia</a:t>
            </a:r>
            <a:r>
              <a:rPr lang="en-US" dirty="0"/>
              <a:t> de </a:t>
            </a:r>
            <a:r>
              <a:rPr lang="en-US" dirty="0" err="1"/>
              <a:t>materias</a:t>
            </a:r>
            <a:r>
              <a:rPr lang="en-US" dirty="0"/>
              <a:t> </a:t>
            </a:r>
            <a:r>
              <a:rPr lang="en-US" dirty="0" err="1" smtClean="0"/>
              <a:t>repetidas</a:t>
            </a:r>
            <a:r>
              <a:rPr lang="en-US" dirty="0" smtClean="0"/>
              <a:t>.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'[Gráficas-de-frecuencias-2 (1).xlsx]RA20'!$C$1</c:f>
              <c:strCache>
                <c:ptCount val="1"/>
                <c:pt idx="0">
                  <c:v>Frecuencia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F0-41AD-9A5B-855608CFAD3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4F0-41AD-9A5B-855608CFAD3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4F0-41AD-9A5B-855608CFAD3D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4F0-41AD-9A5B-855608CFAD3D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'[Gráficas-de-frecuencias-2 (1).xlsx]RA20'!$B$2:$B$5</c:f>
              <c:strCache>
                <c:ptCount val="4"/>
                <c:pt idx="0">
                  <c:v>Ninguna  </c:v>
                </c:pt>
                <c:pt idx="1">
                  <c:v>De 1 a 3 veces  </c:v>
                </c:pt>
                <c:pt idx="2">
                  <c:v>De 4 a 6 veces</c:v>
                </c:pt>
                <c:pt idx="3">
                  <c:v>Mayor a 6 veces</c:v>
                </c:pt>
              </c:strCache>
            </c:strRef>
          </c:cat>
          <c:val>
            <c:numRef>
              <c:f>'[Gráficas-de-frecuencias-2 (1).xlsx]RA20'!$C$2:$C$5</c:f>
              <c:numCache>
                <c:formatCode>General</c:formatCode>
                <c:ptCount val="4"/>
                <c:pt idx="0">
                  <c:v>109</c:v>
                </c:pt>
                <c:pt idx="1">
                  <c:v>101</c:v>
                </c:pt>
                <c:pt idx="2">
                  <c:v>84</c:v>
                </c:pt>
                <c:pt idx="3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4F0-41AD-9A5B-855608CFAD3D}"/>
            </c:ext>
          </c:extLst>
        </c:ser>
        <c:ser>
          <c:idx val="1"/>
          <c:order val="1"/>
          <c:tx>
            <c:strRef>
              <c:f>'[Gráficas-de-frecuencias-2 (1).xlsx]RA20'!$D$1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24F0-41AD-9A5B-855608CFAD3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24F0-41AD-9A5B-855608CFAD3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24F0-41AD-9A5B-855608CFAD3D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24F0-41AD-9A5B-855608CFAD3D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'[Gráficas-de-frecuencias-2 (1).xlsx]RA20'!$B$2:$B$5</c:f>
              <c:strCache>
                <c:ptCount val="4"/>
                <c:pt idx="0">
                  <c:v>Ninguna  </c:v>
                </c:pt>
                <c:pt idx="1">
                  <c:v>De 1 a 3 veces  </c:v>
                </c:pt>
                <c:pt idx="2">
                  <c:v>De 4 a 6 veces</c:v>
                </c:pt>
                <c:pt idx="3">
                  <c:v>Mayor a 6 veces</c:v>
                </c:pt>
              </c:strCache>
            </c:strRef>
          </c:cat>
          <c:val>
            <c:numRef>
              <c:f>'[Gráficas-de-frecuencias-2 (1).xlsx]RA20'!$D$2:$D$5</c:f>
              <c:numCache>
                <c:formatCode>0.0%</c:formatCode>
                <c:ptCount val="4"/>
                <c:pt idx="0">
                  <c:v>0.34603174603174602</c:v>
                </c:pt>
                <c:pt idx="1">
                  <c:v>0.32063492063492066</c:v>
                </c:pt>
                <c:pt idx="2">
                  <c:v>0.26666666666666666</c:v>
                </c:pt>
                <c:pt idx="3">
                  <c:v>6.6666666666666666E-2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24F0-41AD-9A5B-855608CFAD3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>
          <a:latin typeface="Calibri" panose="020F0502020204030204" pitchFamily="34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Promedio de su rendimiento académico estimado.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'[Gráficas-de-frecuencias-2 (1).xlsx]RA21'!$C$1</c:f>
              <c:strCache>
                <c:ptCount val="1"/>
                <c:pt idx="0">
                  <c:v>Frecuencia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4E-4491-9A93-29097465A6A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4E-4491-9A93-29097465A6A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54E-4491-9A93-29097465A6AF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54E-4491-9A93-29097465A6AF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'[Gráficas-de-frecuencias-2 (1).xlsx]RA21'!$B$2:$B$5</c:f>
              <c:strCache>
                <c:ptCount val="4"/>
                <c:pt idx="0">
                  <c:v>De 0 a 5 ( 1 )</c:v>
                </c:pt>
                <c:pt idx="1">
                  <c:v>De 6 a 10 ( 2 )</c:v>
                </c:pt>
                <c:pt idx="2">
                  <c:v>De 11 a 15 ( 3 ) </c:v>
                </c:pt>
                <c:pt idx="3">
                  <c:v>De 16 a 20 ( 4 )</c:v>
                </c:pt>
              </c:strCache>
            </c:strRef>
          </c:cat>
          <c:val>
            <c:numRef>
              <c:f>'[Gráficas-de-frecuencias-2 (1).xlsx]RA21'!$C$2:$C$5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141</c:v>
                </c:pt>
                <c:pt idx="3">
                  <c:v>174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54E-4491-9A93-29097465A6AF}"/>
            </c:ext>
          </c:extLst>
        </c:ser>
        <c:ser>
          <c:idx val="1"/>
          <c:order val="1"/>
          <c:tx>
            <c:strRef>
              <c:f>'[Gráficas-de-frecuencias-2 (1).xlsx]RA21'!$D$1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054E-4491-9A93-29097465A6A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054E-4491-9A93-29097465A6A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054E-4491-9A93-29097465A6AF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054E-4491-9A93-29097465A6AF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'[Gráficas-de-frecuencias-2 (1).xlsx]RA21'!$B$2:$B$5</c:f>
              <c:strCache>
                <c:ptCount val="4"/>
                <c:pt idx="0">
                  <c:v>De 0 a 5 ( 1 )</c:v>
                </c:pt>
                <c:pt idx="1">
                  <c:v>De 6 a 10 ( 2 )</c:v>
                </c:pt>
                <c:pt idx="2">
                  <c:v>De 11 a 15 ( 3 ) </c:v>
                </c:pt>
                <c:pt idx="3">
                  <c:v>De 16 a 20 ( 4 )</c:v>
                </c:pt>
              </c:strCache>
            </c:strRef>
          </c:cat>
          <c:val>
            <c:numRef>
              <c:f>'[Gráficas-de-frecuencias-2 (1).xlsx]RA21'!$D$2:$D$5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0.44761904761904764</c:v>
                </c:pt>
                <c:pt idx="3">
                  <c:v>0.55238095238095242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054E-4491-9A93-29097465A6A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>
          <a:latin typeface="Calibri" panose="020F0502020204030204" pitchFamily="34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¿Cuántas veces ha tenido que abandonar sus estudios universitarios?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'[Gráficas-de-frecuencias-2 (1).xlsx]RA22'!$C$1</c:f>
              <c:strCache>
                <c:ptCount val="1"/>
                <c:pt idx="0">
                  <c:v>Frecuencia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C5-4A56-ACD4-463553989B8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C5-4A56-ACD4-463553989B8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C5-4A56-ACD4-463553989B87}"/>
              </c:ext>
            </c:extLst>
          </c:dPt>
          <c:dLbls>
            <c:dLbl>
              <c:idx val="2"/>
              <c:layout>
                <c:manualLayout>
                  <c:x val="0.24584608578136938"/>
                  <c:y val="5.85599206349206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'[Gráficas-de-frecuencias-2 (1).xlsx]RA22'!$B$2:$B$4</c:f>
              <c:strCache>
                <c:ptCount val="3"/>
                <c:pt idx="0">
                  <c:v>Ninguno </c:v>
                </c:pt>
                <c:pt idx="1">
                  <c:v>1 vez </c:v>
                </c:pt>
                <c:pt idx="2">
                  <c:v>2 o más veces </c:v>
                </c:pt>
              </c:strCache>
            </c:strRef>
          </c:cat>
          <c:val>
            <c:numRef>
              <c:f>'[Gráficas-de-frecuencias-2 (1).xlsx]RA22'!$C$2:$C$4</c:f>
              <c:numCache>
                <c:formatCode>General</c:formatCode>
                <c:ptCount val="3"/>
                <c:pt idx="0">
                  <c:v>284</c:v>
                </c:pt>
                <c:pt idx="1">
                  <c:v>29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BC5-4A56-ACD4-463553989B87}"/>
            </c:ext>
          </c:extLst>
        </c:ser>
        <c:ser>
          <c:idx val="1"/>
          <c:order val="1"/>
          <c:tx>
            <c:strRef>
              <c:f>'[Gráficas-de-frecuencias-2 (1).xlsx]RA22'!$D$1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BC5-4A56-ACD4-463553989B8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2BC5-4A56-ACD4-463553989B8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2BC5-4A56-ACD4-463553989B87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'[Gráficas-de-frecuencias-2 (1).xlsx]RA22'!$B$2:$B$4</c:f>
              <c:strCache>
                <c:ptCount val="3"/>
                <c:pt idx="0">
                  <c:v>Ninguno </c:v>
                </c:pt>
                <c:pt idx="1">
                  <c:v>1 vez </c:v>
                </c:pt>
                <c:pt idx="2">
                  <c:v>2 o más veces </c:v>
                </c:pt>
              </c:strCache>
            </c:strRef>
          </c:cat>
          <c:val>
            <c:numRef>
              <c:f>'[Gráficas-de-frecuencias-2 (1).xlsx]RA22'!$D$2:$D$4</c:f>
              <c:numCache>
                <c:formatCode>0.0%</c:formatCode>
                <c:ptCount val="3"/>
                <c:pt idx="0">
                  <c:v>0.9015873015873016</c:v>
                </c:pt>
                <c:pt idx="1">
                  <c:v>9.2063492063492069E-2</c:v>
                </c:pt>
                <c:pt idx="2">
                  <c:v>6.3492063492063492E-3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2BC5-4A56-ACD4-463553989B8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>
          <a:latin typeface="Calibri" panose="020F0502020204030204" pitchFamily="34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es-EC" dirty="0"/>
              <a:t>Actividades </a:t>
            </a:r>
            <a:r>
              <a:rPr lang="es-EC" dirty="0" smtClean="0"/>
              <a:t>adicionales.</a:t>
            </a:r>
            <a:endParaRPr lang="es-EC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'[Gráficas-de-frecuencias-2 (1).xlsx]RA24'!$C$1</c:f>
              <c:strCache>
                <c:ptCount val="1"/>
                <c:pt idx="0">
                  <c:v>Frecuencia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3F-42B1-A791-49502B45614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03F-42B1-A791-49502B45614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03F-42B1-A791-49502B45614F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03F-42B1-A791-49502B45614F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03F-42B1-A791-49502B45614F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'[Gráficas-de-frecuencias-2 (1).xlsx]RA24'!$B$2:$B$6</c:f>
              <c:strCache>
                <c:ptCount val="5"/>
                <c:pt idx="0">
                  <c:v>Ninguna </c:v>
                </c:pt>
                <c:pt idx="1">
                  <c:v>Deportiva </c:v>
                </c:pt>
                <c:pt idx="2">
                  <c:v>Laboral</c:v>
                </c:pt>
                <c:pt idx="3">
                  <c:v>Otros estudios </c:v>
                </c:pt>
                <c:pt idx="4">
                  <c:v>Otros</c:v>
                </c:pt>
              </c:strCache>
            </c:strRef>
          </c:cat>
          <c:val>
            <c:numRef>
              <c:f>'[Gráficas-de-frecuencias-2 (1).xlsx]RA24'!$C$2:$C$6</c:f>
              <c:numCache>
                <c:formatCode>General</c:formatCode>
                <c:ptCount val="5"/>
                <c:pt idx="0">
                  <c:v>101</c:v>
                </c:pt>
                <c:pt idx="1">
                  <c:v>103</c:v>
                </c:pt>
                <c:pt idx="2">
                  <c:v>87</c:v>
                </c:pt>
                <c:pt idx="3">
                  <c:v>20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03F-42B1-A791-49502B45614F}"/>
            </c:ext>
          </c:extLst>
        </c:ser>
        <c:ser>
          <c:idx val="1"/>
          <c:order val="1"/>
          <c:tx>
            <c:strRef>
              <c:f>'[Gráficas-de-frecuencias-2 (1).xlsx]RA24'!$D$1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803F-42B1-A791-49502B45614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03F-42B1-A791-49502B45614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803F-42B1-A791-49502B45614F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803F-42B1-A791-49502B45614F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803F-42B1-A791-49502B45614F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'[Gráficas-de-frecuencias-2 (1).xlsx]RA24'!$B$2:$B$6</c:f>
              <c:strCache>
                <c:ptCount val="5"/>
                <c:pt idx="0">
                  <c:v>Ninguna </c:v>
                </c:pt>
                <c:pt idx="1">
                  <c:v>Deportiva </c:v>
                </c:pt>
                <c:pt idx="2">
                  <c:v>Laboral</c:v>
                </c:pt>
                <c:pt idx="3">
                  <c:v>Otros estudios </c:v>
                </c:pt>
                <c:pt idx="4">
                  <c:v>Otros</c:v>
                </c:pt>
              </c:strCache>
            </c:strRef>
          </c:cat>
          <c:val>
            <c:numRef>
              <c:f>'[Gráficas-de-frecuencias-2 (1).xlsx]RA24'!$D$2:$D$6</c:f>
              <c:numCache>
                <c:formatCode>0.0%</c:formatCode>
                <c:ptCount val="5"/>
                <c:pt idx="0">
                  <c:v>0.32063492063492066</c:v>
                </c:pt>
                <c:pt idx="1">
                  <c:v>0.32698412698412699</c:v>
                </c:pt>
                <c:pt idx="2">
                  <c:v>0.27619047619047621</c:v>
                </c:pt>
                <c:pt idx="3">
                  <c:v>6.3492063492063489E-2</c:v>
                </c:pt>
                <c:pt idx="4">
                  <c:v>1.2698412698412698E-2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803F-42B1-A791-49502B45614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>
          <a:latin typeface="Calibri" panose="020F0502020204030204" pitchFamily="34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85-4AB7-8800-FF6BAB5CEAE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85-4AB7-8800-FF6BAB5CEAEE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F85-4AB7-8800-FF6BAB5CE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s-EC" sz="2000" b="1"/>
              <a:t>Carreras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'[Gráficas-de-frecuencias-2 (1).xlsx]Carrera'!$C$2</c:f>
              <c:strCache>
                <c:ptCount val="1"/>
                <c:pt idx="0">
                  <c:v>Frecuencia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76000"/>
                    <a:tint val="50000"/>
                    <a:satMod val="300000"/>
                  </a:schemeClr>
                </a:gs>
                <a:gs pos="35000">
                  <a:schemeClr val="accent4">
                    <a:shade val="76000"/>
                    <a:tint val="37000"/>
                    <a:satMod val="300000"/>
                  </a:schemeClr>
                </a:gs>
                <a:gs pos="100000">
                  <a:schemeClr val="accent4">
                    <a:shade val="76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76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'[Gráficas-de-frecuencias-2 (1).xlsx]Carrera'!$B$3:$B$17</c:f>
              <c:strCache>
                <c:ptCount val="15"/>
                <c:pt idx="0">
                  <c:v>[PRES] EDUCACION INFANTIL</c:v>
                </c:pt>
                <c:pt idx="1">
                  <c:v>[PRES] ADM TURISTICA HOTELERA </c:v>
                </c:pt>
                <c:pt idx="2">
                  <c:v>[PRES] COMERCIAL </c:v>
                </c:pt>
                <c:pt idx="3">
                  <c:v>[PRES] BIOTECNOLOGIA </c:v>
                </c:pt>
                <c:pt idx="4">
                  <c:v>[PRES] CIVIL</c:v>
                </c:pt>
                <c:pt idx="5">
                  <c:v>[PRES] COM EXTERIO NEGOCIACION</c:v>
                </c:pt>
                <c:pt idx="6">
                  <c:v>[PRES] ACTIVIDAD FISICA DEPORT</c:v>
                </c:pt>
                <c:pt idx="7">
                  <c:v>[PRES] ELEC AUTOMATIZA CONTROL </c:v>
                </c:pt>
                <c:pt idx="8">
                  <c:v>[PRES] ELEC TELECOMUNICACIONES </c:v>
                </c:pt>
                <c:pt idx="9">
                  <c:v>[PRES] FINANZAS EMP AUDITORIA </c:v>
                </c:pt>
                <c:pt idx="10">
                  <c:v>[PRES] GEOGRAFICA MEDIO AMBIENTAL</c:v>
                </c:pt>
                <c:pt idx="11">
                  <c:v>[PRES] MECANICA </c:v>
                </c:pt>
                <c:pt idx="12">
                  <c:v>[PRES] MECATRONICA</c:v>
                </c:pt>
                <c:pt idx="13">
                  <c:v>[PRES] MERCADOTECNIA</c:v>
                </c:pt>
                <c:pt idx="14">
                  <c:v>[PRES] SISTEMAS E INFORMATICA </c:v>
                </c:pt>
              </c:strCache>
            </c:strRef>
          </c:cat>
          <c:val>
            <c:numRef>
              <c:f>'[Gráficas-de-frecuencias-2 (1).xlsx]Carrera'!$C$3:$C$17</c:f>
              <c:numCache>
                <c:formatCode>General</c:formatCode>
                <c:ptCount val="15"/>
                <c:pt idx="0">
                  <c:v>20</c:v>
                </c:pt>
                <c:pt idx="1">
                  <c:v>25</c:v>
                </c:pt>
                <c:pt idx="2">
                  <c:v>29</c:v>
                </c:pt>
                <c:pt idx="3">
                  <c:v>28</c:v>
                </c:pt>
                <c:pt idx="4">
                  <c:v>22</c:v>
                </c:pt>
                <c:pt idx="5">
                  <c:v>23</c:v>
                </c:pt>
                <c:pt idx="6">
                  <c:v>22</c:v>
                </c:pt>
                <c:pt idx="7">
                  <c:v>18</c:v>
                </c:pt>
                <c:pt idx="8">
                  <c:v>19</c:v>
                </c:pt>
                <c:pt idx="9">
                  <c:v>35</c:v>
                </c:pt>
                <c:pt idx="10">
                  <c:v>20</c:v>
                </c:pt>
                <c:pt idx="11">
                  <c:v>15</c:v>
                </c:pt>
                <c:pt idx="12">
                  <c:v>16</c:v>
                </c:pt>
                <c:pt idx="13">
                  <c:v>13</c:v>
                </c:pt>
                <c:pt idx="1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A3-42E5-80F7-2B8490996EEE}"/>
            </c:ext>
          </c:extLst>
        </c:ser>
        <c:ser>
          <c:idx val="1"/>
          <c:order val="1"/>
          <c:tx>
            <c:strRef>
              <c:f>'[Gráficas-de-frecuencias-2 (1).xlsx]Carrera'!$D$2</c:f>
              <c:strCache>
                <c:ptCount val="1"/>
                <c:pt idx="0">
                  <c:v>Porcentaje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77000"/>
                    <a:tint val="50000"/>
                    <a:satMod val="300000"/>
                  </a:schemeClr>
                </a:gs>
                <a:gs pos="35000">
                  <a:schemeClr val="accent4">
                    <a:tint val="77000"/>
                    <a:tint val="37000"/>
                    <a:satMod val="300000"/>
                  </a:schemeClr>
                </a:gs>
                <a:gs pos="100000">
                  <a:schemeClr val="accent4">
                    <a:tint val="77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tint val="77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'[Gráficas-de-frecuencias-2 (1).xlsx]Carrera'!$B$3:$B$17</c:f>
              <c:strCache>
                <c:ptCount val="15"/>
                <c:pt idx="0">
                  <c:v>[PRES] EDUCACION INFANTIL</c:v>
                </c:pt>
                <c:pt idx="1">
                  <c:v>[PRES] ADM TURISTICA HOTELERA </c:v>
                </c:pt>
                <c:pt idx="2">
                  <c:v>[PRES] COMERCIAL </c:v>
                </c:pt>
                <c:pt idx="3">
                  <c:v>[PRES] BIOTECNOLOGIA </c:v>
                </c:pt>
                <c:pt idx="4">
                  <c:v>[PRES] CIVIL</c:v>
                </c:pt>
                <c:pt idx="5">
                  <c:v>[PRES] COM EXTERIO NEGOCIACION</c:v>
                </c:pt>
                <c:pt idx="6">
                  <c:v>[PRES] ACTIVIDAD FISICA DEPORT</c:v>
                </c:pt>
                <c:pt idx="7">
                  <c:v>[PRES] ELEC AUTOMATIZA CONTROL </c:v>
                </c:pt>
                <c:pt idx="8">
                  <c:v>[PRES] ELEC TELECOMUNICACIONES </c:v>
                </c:pt>
                <c:pt idx="9">
                  <c:v>[PRES] FINANZAS EMP AUDITORIA </c:v>
                </c:pt>
                <c:pt idx="10">
                  <c:v>[PRES] GEOGRAFICA MEDIO AMBIENTAL</c:v>
                </c:pt>
                <c:pt idx="11">
                  <c:v>[PRES] MECANICA </c:v>
                </c:pt>
                <c:pt idx="12">
                  <c:v>[PRES] MECATRONICA</c:v>
                </c:pt>
                <c:pt idx="13">
                  <c:v>[PRES] MERCADOTECNIA</c:v>
                </c:pt>
                <c:pt idx="14">
                  <c:v>[PRES] SISTEMAS E INFORMATICA </c:v>
                </c:pt>
              </c:strCache>
            </c:strRef>
          </c:cat>
          <c:val>
            <c:numRef>
              <c:f>'[Gráficas-de-frecuencias-2 (1).xlsx]Carrera'!$D$3:$D$17</c:f>
              <c:numCache>
                <c:formatCode>0.0%</c:formatCode>
                <c:ptCount val="15"/>
                <c:pt idx="0">
                  <c:v>6.3492063492063489E-2</c:v>
                </c:pt>
                <c:pt idx="1">
                  <c:v>7.9365079365079361E-2</c:v>
                </c:pt>
                <c:pt idx="2">
                  <c:v>9.2063492063492069E-2</c:v>
                </c:pt>
                <c:pt idx="3">
                  <c:v>8.8888888888888892E-2</c:v>
                </c:pt>
                <c:pt idx="4">
                  <c:v>6.9841269841269843E-2</c:v>
                </c:pt>
                <c:pt idx="5">
                  <c:v>7.301587301587302E-2</c:v>
                </c:pt>
                <c:pt idx="6">
                  <c:v>6.9841269841269843E-2</c:v>
                </c:pt>
                <c:pt idx="7">
                  <c:v>5.7142857142857141E-2</c:v>
                </c:pt>
                <c:pt idx="8">
                  <c:v>6.0317460317460318E-2</c:v>
                </c:pt>
                <c:pt idx="9">
                  <c:v>0.1111111111111111</c:v>
                </c:pt>
                <c:pt idx="10">
                  <c:v>6.3492063492063489E-2</c:v>
                </c:pt>
                <c:pt idx="11">
                  <c:v>4.7619047619047616E-2</c:v>
                </c:pt>
                <c:pt idx="12">
                  <c:v>5.0793650793650794E-2</c:v>
                </c:pt>
                <c:pt idx="13">
                  <c:v>4.1269841269841269E-2</c:v>
                </c:pt>
                <c:pt idx="14">
                  <c:v>3.1746031746031744E-2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A3-42E5-80F7-2B8490996EE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52911696"/>
        <c:axId val="252912480"/>
      </c:barChart>
      <c:catAx>
        <c:axId val="252911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ES"/>
          </a:p>
        </c:txPr>
        <c:crossAx val="252912480"/>
        <c:crosses val="autoZero"/>
        <c:auto val="1"/>
        <c:lblAlgn val="ctr"/>
        <c:lblOffset val="100"/>
        <c:noMultiLvlLbl val="0"/>
      </c:catAx>
      <c:valAx>
        <c:axId val="252912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ES"/>
          </a:p>
        </c:txPr>
        <c:crossAx val="25291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Calibri" panose="020F0502020204030204" pitchFamily="34" charset="0"/>
        </a:defRPr>
      </a:pPr>
      <a:endParaRPr lang="es-E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en-US" dirty="0" err="1"/>
              <a:t>Tipo</a:t>
            </a:r>
            <a:r>
              <a:rPr lang="en-US" dirty="0"/>
              <a:t> de </a:t>
            </a:r>
            <a:r>
              <a:rPr lang="en-US" dirty="0" err="1"/>
              <a:t>educación</a:t>
            </a:r>
            <a:r>
              <a:rPr lang="en-US" dirty="0"/>
              <a:t> se </a:t>
            </a:r>
            <a:r>
              <a:rPr lang="en-US" dirty="0" err="1"/>
              <a:t>graduó</a:t>
            </a:r>
            <a:r>
              <a:rPr lang="en-US" dirty="0"/>
              <a:t> de </a:t>
            </a:r>
            <a:r>
              <a:rPr lang="en-US" dirty="0" err="1"/>
              <a:t>bachiller</a:t>
            </a:r>
            <a:r>
              <a:rPr lang="en-US" dirty="0"/>
              <a:t>.</a:t>
            </a:r>
          </a:p>
        </c:rich>
      </c:tx>
      <c:layout>
        <c:manualLayout>
          <c:xMode val="edge"/>
          <c:yMode val="edge"/>
          <c:x val="0.18856860548311172"/>
          <c:y val="2.3925653386987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'[Gráficas-de-frecuencias-2 (1).xlsx]BF1'!$C$1</c:f>
              <c:strCache>
                <c:ptCount val="1"/>
                <c:pt idx="0">
                  <c:v>Frecuencia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BA-4947-8FAD-36E9A2FA6EA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BA-4947-8FAD-36E9A2FA6EA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EBA-4947-8FAD-36E9A2FA6EA1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'[Gráficas-de-frecuencias-2 (1).xlsx]BF1'!$B$2:$B$4</c:f>
              <c:strCache>
                <c:ptCount val="3"/>
                <c:pt idx="0">
                  <c:v>Educación Pública ( 1 )</c:v>
                </c:pt>
                <c:pt idx="1">
                  <c:v>Educación Privada ( 2 )</c:v>
                </c:pt>
                <c:pt idx="2">
                  <c:v>Educación Mixta ( 3 )</c:v>
                </c:pt>
              </c:strCache>
            </c:strRef>
          </c:cat>
          <c:val>
            <c:numRef>
              <c:f>'[Gráficas-de-frecuencias-2 (1).xlsx]BF1'!$C$2:$C$4</c:f>
              <c:numCache>
                <c:formatCode>General</c:formatCode>
                <c:ptCount val="3"/>
                <c:pt idx="0">
                  <c:v>191</c:v>
                </c:pt>
                <c:pt idx="1">
                  <c:v>103</c:v>
                </c:pt>
                <c:pt idx="2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EBA-4947-8FAD-36E9A2FA6EA1}"/>
            </c:ext>
          </c:extLst>
        </c:ser>
        <c:ser>
          <c:idx val="1"/>
          <c:order val="1"/>
          <c:tx>
            <c:strRef>
              <c:f>'[Gráficas-de-frecuencias-2 (1).xlsx]BF1'!$D$1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EBA-4947-8FAD-36E9A2FA6EA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2EBA-4947-8FAD-36E9A2FA6EA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2EBA-4947-8FAD-36E9A2FA6EA1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'[Gráficas-de-frecuencias-2 (1).xlsx]BF1'!$B$2:$B$4</c:f>
              <c:strCache>
                <c:ptCount val="3"/>
                <c:pt idx="0">
                  <c:v>Educación Pública ( 1 )</c:v>
                </c:pt>
                <c:pt idx="1">
                  <c:v>Educación Privada ( 2 )</c:v>
                </c:pt>
                <c:pt idx="2">
                  <c:v>Educación Mixta ( 3 )</c:v>
                </c:pt>
              </c:strCache>
            </c:strRef>
          </c:cat>
          <c:val>
            <c:numRef>
              <c:f>'[Gráficas-de-frecuencias-2 (1).xlsx]BF1'!$D$2:$D$4</c:f>
              <c:numCache>
                <c:formatCode>0.0%</c:formatCode>
                <c:ptCount val="3"/>
                <c:pt idx="0">
                  <c:v>0.6063492063492063</c:v>
                </c:pt>
                <c:pt idx="1">
                  <c:v>0.32698412698412699</c:v>
                </c:pt>
                <c:pt idx="2">
                  <c:v>6.6666666666666666E-2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2EBA-4947-8FAD-36E9A2FA6EA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>
          <a:latin typeface="Calibri" panose="020F0502020204030204" pitchFamily="34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 ¿Con quién vive?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'[Gráficas-de-frecuencias-2 (1).xlsx]BF3'!$C$1</c:f>
              <c:strCache>
                <c:ptCount val="1"/>
                <c:pt idx="0">
                  <c:v>Frecuencia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AF-45C7-9802-16E40D6F28F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AF-45C7-9802-16E40D6F28F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AF-45C7-9802-16E40D6F28F0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CAF-45C7-9802-16E40D6F28F0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'[Gráficas-de-frecuencias-2 (1).xlsx]BF3'!$B$2:$B$5</c:f>
              <c:strCache>
                <c:ptCount val="4"/>
                <c:pt idx="0">
                  <c:v>Padres </c:v>
                </c:pt>
                <c:pt idx="1">
                  <c:v>Solo </c:v>
                </c:pt>
                <c:pt idx="2">
                  <c:v>Otros familiares </c:v>
                </c:pt>
                <c:pt idx="3">
                  <c:v>Amistades     </c:v>
                </c:pt>
              </c:strCache>
            </c:strRef>
          </c:cat>
          <c:val>
            <c:numRef>
              <c:f>'[Gráficas-de-frecuencias-2 (1).xlsx]BF3'!$C$2:$C$5</c:f>
              <c:numCache>
                <c:formatCode>General</c:formatCode>
                <c:ptCount val="4"/>
                <c:pt idx="0">
                  <c:v>227</c:v>
                </c:pt>
                <c:pt idx="1">
                  <c:v>61</c:v>
                </c:pt>
                <c:pt idx="2">
                  <c:v>24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CAF-45C7-9802-16E40D6F28F0}"/>
            </c:ext>
          </c:extLst>
        </c:ser>
        <c:ser>
          <c:idx val="1"/>
          <c:order val="1"/>
          <c:tx>
            <c:strRef>
              <c:f>'[Gráficas-de-frecuencias-2 (1).xlsx]BF3'!$D$1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8CAF-45C7-9802-16E40D6F28F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8CAF-45C7-9802-16E40D6F28F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CAF-45C7-9802-16E40D6F28F0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8CAF-45C7-9802-16E40D6F28F0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'[Gráficas-de-frecuencias-2 (1).xlsx]BF3'!$B$2:$B$5</c:f>
              <c:strCache>
                <c:ptCount val="4"/>
                <c:pt idx="0">
                  <c:v>Padres </c:v>
                </c:pt>
                <c:pt idx="1">
                  <c:v>Solo </c:v>
                </c:pt>
                <c:pt idx="2">
                  <c:v>Otros familiares </c:v>
                </c:pt>
                <c:pt idx="3">
                  <c:v>Amistades     </c:v>
                </c:pt>
              </c:strCache>
            </c:strRef>
          </c:cat>
          <c:val>
            <c:numRef>
              <c:f>'[Gráficas-de-frecuencias-2 (1).xlsx]BF3'!$D$2:$D$5</c:f>
              <c:numCache>
                <c:formatCode>0.0%</c:formatCode>
                <c:ptCount val="4"/>
                <c:pt idx="0">
                  <c:v>0.72063492063492063</c:v>
                </c:pt>
                <c:pt idx="1">
                  <c:v>0.19365079365079366</c:v>
                </c:pt>
                <c:pt idx="2">
                  <c:v>7.6190476190476197E-2</c:v>
                </c:pt>
                <c:pt idx="3">
                  <c:v>9.5238095238095247E-3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8CAF-45C7-9802-16E40D6F28F0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>
          <a:latin typeface="Calibri" panose="020F0502020204030204" pitchFamily="34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en-US" dirty="0" err="1"/>
              <a:t>Ingresos</a:t>
            </a:r>
            <a:r>
              <a:rPr lang="en-US" dirty="0"/>
              <a:t> </a:t>
            </a:r>
            <a:r>
              <a:rPr lang="en-US" dirty="0" err="1"/>
              <a:t>proveniente</a:t>
            </a:r>
            <a:r>
              <a:rPr lang="en-US" dirty="0"/>
              <a:t> de </a:t>
            </a:r>
            <a:r>
              <a:rPr lang="en-US" dirty="0" smtClean="0"/>
              <a:t>padres.</a:t>
            </a:r>
            <a:endParaRPr lang="en-US" dirty="0"/>
          </a:p>
        </c:rich>
      </c:tx>
      <c:layout>
        <c:manualLayout>
          <c:xMode val="edge"/>
          <c:yMode val="edge"/>
          <c:x val="0.15808902609042028"/>
          <c:y val="4.503061460750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2"/>
          <c:order val="0"/>
          <c:tx>
            <c:strRef>
              <c:f>'[Gráficas-de-frecuencias-2 (1).xlsx]BF4'!$D$1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C3-44B4-9E9F-443D580EC9E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C3-44B4-9E9F-443D580EC9ED}"/>
              </c:ext>
            </c:extLst>
          </c:dPt>
          <c:dLbls>
            <c:dLbl>
              <c:idx val="0"/>
              <c:layout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'[Gráficas-de-frecuencias-2 (1).xlsx]BF4'!$B$2:$B$3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'[Gráficas-de-frecuencias-2 (1).xlsx]BF4'!$D$2:$D$3</c:f>
              <c:numCache>
                <c:formatCode>0.0%</c:formatCode>
                <c:ptCount val="2"/>
                <c:pt idx="0">
                  <c:v>0.86031746031746037</c:v>
                </c:pt>
                <c:pt idx="1">
                  <c:v>0.13968253968253969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CC3-44B4-9E9F-443D580EC9ED}"/>
            </c:ext>
          </c:extLst>
        </c:ser>
        <c:ser>
          <c:idx val="3"/>
          <c:order val="1"/>
          <c:tx>
            <c:strRef>
              <c:f>'[Gráficas-de-frecuencias-2 (1).xlsx]BF4'!$D$1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CC3-44B4-9E9F-443D580EC9E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CC3-44B4-9E9F-443D580EC9ED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'[Gráficas-de-frecuencias-2 (1).xlsx]BF4'!$B$2:$B$3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'[Gráficas-de-frecuencias-2 (1).xlsx]BF4'!$D$2:$D$3</c:f>
              <c:numCache>
                <c:formatCode>0.0%</c:formatCode>
                <c:ptCount val="2"/>
                <c:pt idx="0">
                  <c:v>0.86031746031746037</c:v>
                </c:pt>
                <c:pt idx="1">
                  <c:v>0.13968253968253969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CC3-44B4-9E9F-443D580EC9ED}"/>
            </c:ext>
          </c:extLst>
        </c:ser>
        <c:ser>
          <c:idx val="1"/>
          <c:order val="2"/>
          <c:tx>
            <c:strRef>
              <c:f>'[Gráficas-de-frecuencias-2 (1).xlsx]BF4'!$D$1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CC3-44B4-9E9F-443D580EC9E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CC3-44B4-9E9F-443D580EC9ED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'[Gráficas-de-frecuencias-2 (1).xlsx]BF4'!$B$2:$B$3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'[Gráficas-de-frecuencias-2 (1).xlsx]BF4'!$D$2:$D$3</c:f>
              <c:numCache>
                <c:formatCode>0.0%</c:formatCode>
                <c:ptCount val="2"/>
                <c:pt idx="0">
                  <c:v>0.86031746031746037</c:v>
                </c:pt>
                <c:pt idx="1">
                  <c:v>0.13968253968253969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CC3-44B4-9E9F-443D580EC9ED}"/>
            </c:ext>
          </c:extLst>
        </c:ser>
        <c:ser>
          <c:idx val="0"/>
          <c:order val="3"/>
          <c:tx>
            <c:strRef>
              <c:f>'[Gráficas-de-frecuencias-2 (1).xlsx]BF4'!$D$1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2CC3-44B4-9E9F-443D580EC9E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2CC3-44B4-9E9F-443D580EC9ED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'[Gráficas-de-frecuencias-2 (1).xlsx]BF4'!$B$2:$B$3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'[Gráficas-de-frecuencias-2 (1).xlsx]BF4'!$D$2:$D$3</c:f>
              <c:numCache>
                <c:formatCode>0.0%</c:formatCode>
                <c:ptCount val="2"/>
                <c:pt idx="0">
                  <c:v>0.86031746031746037</c:v>
                </c:pt>
                <c:pt idx="1">
                  <c:v>0.13968253968253969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2CC3-44B4-9E9F-443D580EC9E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>
          <a:latin typeface="Calibri" panose="020F0502020204030204" pitchFamily="34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Rango de ingresos semanal.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'[Gráficas-de-frecuencias-2 (1).xlsx]BF5'!$C$1</c:f>
              <c:strCache>
                <c:ptCount val="1"/>
                <c:pt idx="0">
                  <c:v>Frecuencia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9B-4581-BAF6-8EDB1ACB873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9B-4581-BAF6-8EDB1ACB873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9B-4581-BAF6-8EDB1ACB873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A9B-4581-BAF6-8EDB1ACB873E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A9B-4581-BAF6-8EDB1ACB873E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'[Gráficas-de-frecuencias-2 (1).xlsx]BF5'!$B$2:$B$6</c:f>
              <c:strCache>
                <c:ptCount val="5"/>
                <c:pt idx="0">
                  <c:v>Menor a 50 USD</c:v>
                </c:pt>
                <c:pt idx="1">
                  <c:v>De 50 a 100 USD </c:v>
                </c:pt>
                <c:pt idx="2">
                  <c:v>De 101 – 150 USD</c:v>
                </c:pt>
                <c:pt idx="3">
                  <c:v>De 151-200 USD </c:v>
                </c:pt>
                <c:pt idx="4">
                  <c:v>Mayor a 200 USD</c:v>
                </c:pt>
              </c:strCache>
            </c:strRef>
          </c:cat>
          <c:val>
            <c:numRef>
              <c:f>'[Gráficas-de-frecuencias-2 (1).xlsx]BF5'!$C$2:$C$6</c:f>
              <c:numCache>
                <c:formatCode>General</c:formatCode>
                <c:ptCount val="5"/>
                <c:pt idx="0">
                  <c:v>212</c:v>
                </c:pt>
                <c:pt idx="1">
                  <c:v>53</c:v>
                </c:pt>
                <c:pt idx="2">
                  <c:v>18</c:v>
                </c:pt>
                <c:pt idx="3">
                  <c:v>13</c:v>
                </c:pt>
                <c:pt idx="4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A9B-4581-BAF6-8EDB1ACB873E}"/>
            </c:ext>
          </c:extLst>
        </c:ser>
        <c:ser>
          <c:idx val="1"/>
          <c:order val="1"/>
          <c:tx>
            <c:strRef>
              <c:f>'[Gráficas-de-frecuencias-2 (1).xlsx]BF5'!$D$1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0A9B-4581-BAF6-8EDB1ACB873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0A9B-4581-BAF6-8EDB1ACB873E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0A9B-4581-BAF6-8EDB1ACB873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0A9B-4581-BAF6-8EDB1ACB873E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0A9B-4581-BAF6-8EDB1ACB873E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'[Gráficas-de-frecuencias-2 (1).xlsx]BF5'!$B$2:$B$6</c:f>
              <c:strCache>
                <c:ptCount val="5"/>
                <c:pt idx="0">
                  <c:v>Menor a 50 USD</c:v>
                </c:pt>
                <c:pt idx="1">
                  <c:v>De 50 a 100 USD </c:v>
                </c:pt>
                <c:pt idx="2">
                  <c:v>De 101 – 150 USD</c:v>
                </c:pt>
                <c:pt idx="3">
                  <c:v>De 151-200 USD </c:v>
                </c:pt>
                <c:pt idx="4">
                  <c:v>Mayor a 200 USD</c:v>
                </c:pt>
              </c:strCache>
            </c:strRef>
          </c:cat>
          <c:val>
            <c:numRef>
              <c:f>'[Gráficas-de-frecuencias-2 (1).xlsx]BF5'!$D$2:$D$6</c:f>
              <c:numCache>
                <c:formatCode>0.0%</c:formatCode>
                <c:ptCount val="5"/>
                <c:pt idx="0">
                  <c:v>0.67301587301587307</c:v>
                </c:pt>
                <c:pt idx="1">
                  <c:v>0.16825396825396827</c:v>
                </c:pt>
                <c:pt idx="2">
                  <c:v>5.7142857142857141E-2</c:v>
                </c:pt>
                <c:pt idx="3">
                  <c:v>4.1269841269841269E-2</c:v>
                </c:pt>
                <c:pt idx="4">
                  <c:v>6.0317460317460318E-2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0A9B-4581-BAF6-8EDB1ACB873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>
          <a:latin typeface="Calibri" panose="020F0502020204030204" pitchFamily="34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en-US" dirty="0" err="1"/>
              <a:t>Monto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 smtClean="0"/>
              <a:t>deudas</a:t>
            </a:r>
            <a:r>
              <a:rPr lang="en-US" dirty="0" smtClean="0"/>
              <a:t>.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'[Gráficas-de-frecuencias-2 (1).xlsx]BF6'!$C$1</c:f>
              <c:strCache>
                <c:ptCount val="1"/>
                <c:pt idx="0">
                  <c:v>Frecuencia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BD-4353-9580-77BDAE1A4B4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BD-4353-9580-77BDAE1A4B4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BD-4353-9580-77BDAE1A4B48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BBD-4353-9580-77BDAE1A4B48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BBD-4353-9580-77BDAE1A4B48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BBD-4353-9580-77BDAE1A4B48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'[Gráficas-de-frecuencias-2 (1).xlsx]BF6'!$B$2:$B$7</c:f>
              <c:strCache>
                <c:ptCount val="6"/>
                <c:pt idx="0">
                  <c:v>Ninguno </c:v>
                </c:pt>
                <c:pt idx="1">
                  <c:v>De 1 a 50 USD </c:v>
                </c:pt>
                <c:pt idx="2">
                  <c:v>De 51 a 100 USD </c:v>
                </c:pt>
                <c:pt idx="3">
                  <c:v>De 101 – 150 USD </c:v>
                </c:pt>
                <c:pt idx="4">
                  <c:v>De 151-200 USD </c:v>
                </c:pt>
                <c:pt idx="5">
                  <c:v>Mayor a 200 USD </c:v>
                </c:pt>
              </c:strCache>
            </c:strRef>
          </c:cat>
          <c:val>
            <c:numRef>
              <c:f>'[Gráficas-de-frecuencias-2 (1).xlsx]BF6'!$C$2:$C$7</c:f>
              <c:numCache>
                <c:formatCode>General</c:formatCode>
                <c:ptCount val="6"/>
                <c:pt idx="0">
                  <c:v>135</c:v>
                </c:pt>
                <c:pt idx="1">
                  <c:v>98</c:v>
                </c:pt>
                <c:pt idx="2">
                  <c:v>30</c:v>
                </c:pt>
                <c:pt idx="3">
                  <c:v>6</c:v>
                </c:pt>
                <c:pt idx="4">
                  <c:v>17</c:v>
                </c:pt>
                <c:pt idx="5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DBBD-4353-9580-77BDAE1A4B48}"/>
            </c:ext>
          </c:extLst>
        </c:ser>
        <c:ser>
          <c:idx val="1"/>
          <c:order val="1"/>
          <c:tx>
            <c:strRef>
              <c:f>'[Gráficas-de-frecuencias-2 (1).xlsx]BF6'!$D$1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DBBD-4353-9580-77BDAE1A4B4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DBBD-4353-9580-77BDAE1A4B4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DBBD-4353-9580-77BDAE1A4B48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DBBD-4353-9580-77BDAE1A4B48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DBBD-4353-9580-77BDAE1A4B48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DBBD-4353-9580-77BDAE1A4B48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'[Gráficas-de-frecuencias-2 (1).xlsx]BF6'!$B$2:$B$7</c:f>
              <c:strCache>
                <c:ptCount val="6"/>
                <c:pt idx="0">
                  <c:v>Ninguno </c:v>
                </c:pt>
                <c:pt idx="1">
                  <c:v>De 1 a 50 USD </c:v>
                </c:pt>
                <c:pt idx="2">
                  <c:v>De 51 a 100 USD </c:v>
                </c:pt>
                <c:pt idx="3">
                  <c:v>De 101 – 150 USD </c:v>
                </c:pt>
                <c:pt idx="4">
                  <c:v>De 151-200 USD </c:v>
                </c:pt>
                <c:pt idx="5">
                  <c:v>Mayor a 200 USD </c:v>
                </c:pt>
              </c:strCache>
            </c:strRef>
          </c:cat>
          <c:val>
            <c:numRef>
              <c:f>'[Gráficas-de-frecuencias-2 (1).xlsx]BF6'!$D$2:$D$7</c:f>
              <c:numCache>
                <c:formatCode>0.0%</c:formatCode>
                <c:ptCount val="6"/>
                <c:pt idx="0">
                  <c:v>0.42857142857142855</c:v>
                </c:pt>
                <c:pt idx="1">
                  <c:v>0.31111111111111112</c:v>
                </c:pt>
                <c:pt idx="2">
                  <c:v>9.5238095238095233E-2</c:v>
                </c:pt>
                <c:pt idx="3">
                  <c:v>1.9047619047619049E-2</c:v>
                </c:pt>
                <c:pt idx="4">
                  <c:v>5.3968253968253971E-2</c:v>
                </c:pt>
                <c:pt idx="5">
                  <c:v>9.2063492063492069E-2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DBBD-4353-9580-77BDAE1A4B4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647356821415296"/>
          <c:y val="0.1822335647486201"/>
          <c:w val="0.40548781209534435"/>
          <c:h val="0.779944796393343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>
          <a:latin typeface="Calibri" panose="020F0502020204030204" pitchFamily="34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868689-C0D6-416F-BCB2-6DFBD9FFB2E9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D648AEB-41E5-436A-9682-421092D5D5E0}">
      <dgm:prSet phldrT="[Texto]" custT="1"/>
      <dgm:spPr/>
      <dgm:t>
        <a:bodyPr/>
        <a:lstStyle/>
        <a:p>
          <a:r>
            <a:rPr lang="es-EC" sz="4800" dirty="0" smtClean="0">
              <a:latin typeface="Calibri" panose="020F0502020204030204" pitchFamily="34" charset="0"/>
            </a:rPr>
            <a:t>H0</a:t>
          </a:r>
          <a:endParaRPr lang="es-EC" sz="4800" dirty="0">
            <a:latin typeface="Calibri" panose="020F0502020204030204" pitchFamily="34" charset="0"/>
          </a:endParaRPr>
        </a:p>
      </dgm:t>
    </dgm:pt>
    <dgm:pt modelId="{F147AADE-B209-43D7-A583-EC6116B28689}" type="parTrans" cxnId="{4D7AB4A5-294C-415B-A039-4618FE03A2EA}">
      <dgm:prSet/>
      <dgm:spPr/>
      <dgm:t>
        <a:bodyPr/>
        <a:lstStyle/>
        <a:p>
          <a:endParaRPr lang="es-EC"/>
        </a:p>
      </dgm:t>
    </dgm:pt>
    <dgm:pt modelId="{84B70FA7-2832-4FEE-B461-696BB2FFC8D3}" type="sibTrans" cxnId="{4D7AB4A5-294C-415B-A039-4618FE03A2EA}">
      <dgm:prSet/>
      <dgm:spPr/>
      <dgm:t>
        <a:bodyPr/>
        <a:lstStyle/>
        <a:p>
          <a:endParaRPr lang="es-EC"/>
        </a:p>
      </dgm:t>
    </dgm:pt>
    <dgm:pt modelId="{DAF3E330-AB61-4DD1-A6F2-9A9E413B2AEA}">
      <dgm:prSet phldrT="[Texto]"/>
      <dgm:spPr/>
      <dgm:t>
        <a:bodyPr/>
        <a:lstStyle/>
        <a:p>
          <a:pPr algn="just"/>
          <a:r>
            <a:rPr lang="es-EC" dirty="0" smtClean="0">
              <a:solidFill>
                <a:schemeClr val="tx1"/>
              </a:solidFill>
              <a:latin typeface="Calibri" panose="020F0502020204030204" pitchFamily="34" charset="0"/>
            </a:rPr>
            <a:t>Se rechaza la hipótesis nula, debido a que la variable bienestar financiero tiene cierta afectación en el rendimiento académico de los estudiantes de la Universidad de las Fuerzas Armadas ESPE.</a:t>
          </a:r>
          <a:endParaRPr lang="es-EC" dirty="0"/>
        </a:p>
      </dgm:t>
    </dgm:pt>
    <dgm:pt modelId="{EFDF7916-EDD9-4C11-888E-FB0A569CA4E0}" type="parTrans" cxnId="{27AAA0C9-16FC-49B0-BFA1-3E4F2301BA0A}">
      <dgm:prSet/>
      <dgm:spPr/>
      <dgm:t>
        <a:bodyPr/>
        <a:lstStyle/>
        <a:p>
          <a:endParaRPr lang="es-EC"/>
        </a:p>
      </dgm:t>
    </dgm:pt>
    <dgm:pt modelId="{1C126A46-A802-4574-A1AE-9457D301FEC5}" type="sibTrans" cxnId="{27AAA0C9-16FC-49B0-BFA1-3E4F2301BA0A}">
      <dgm:prSet/>
      <dgm:spPr/>
      <dgm:t>
        <a:bodyPr/>
        <a:lstStyle/>
        <a:p>
          <a:endParaRPr lang="es-EC"/>
        </a:p>
      </dgm:t>
    </dgm:pt>
    <dgm:pt modelId="{8EE45488-196A-4A2B-B760-CE566E2F690C}" type="pres">
      <dgm:prSet presAssocID="{BF868689-C0D6-416F-BCB2-6DFBD9FFB2E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764EECC-2AB5-412B-AE26-E3EFC7E3535C}" type="pres">
      <dgm:prSet presAssocID="{7D648AEB-41E5-436A-9682-421092D5D5E0}" presName="posSpace" presStyleCnt="0"/>
      <dgm:spPr/>
    </dgm:pt>
    <dgm:pt modelId="{CFEEF648-ADE9-4B5B-865C-688E6C0F489F}" type="pres">
      <dgm:prSet presAssocID="{7D648AEB-41E5-436A-9682-421092D5D5E0}" presName="vertFlow" presStyleCnt="0"/>
      <dgm:spPr/>
    </dgm:pt>
    <dgm:pt modelId="{02D3B519-68E9-48A6-9DDF-918EB975FBFC}" type="pres">
      <dgm:prSet presAssocID="{7D648AEB-41E5-436A-9682-421092D5D5E0}" presName="topSpace" presStyleCnt="0"/>
      <dgm:spPr/>
    </dgm:pt>
    <dgm:pt modelId="{57D55E7C-A114-487B-9BD5-1F6FB04AA247}" type="pres">
      <dgm:prSet presAssocID="{7D648AEB-41E5-436A-9682-421092D5D5E0}" presName="firstComp" presStyleCnt="0"/>
      <dgm:spPr/>
    </dgm:pt>
    <dgm:pt modelId="{5C5F86CE-A2C1-4207-9108-2A5CAE385509}" type="pres">
      <dgm:prSet presAssocID="{7D648AEB-41E5-436A-9682-421092D5D5E0}" presName="firstChild" presStyleLbl="bgAccFollowNode1" presStyleIdx="0" presStyleCnt="1" custScaleX="130038" custLinFactNeighborX="-17347" custLinFactNeighborY="-5911"/>
      <dgm:spPr/>
      <dgm:t>
        <a:bodyPr/>
        <a:lstStyle/>
        <a:p>
          <a:endParaRPr lang="es-EC"/>
        </a:p>
      </dgm:t>
    </dgm:pt>
    <dgm:pt modelId="{7429380C-5C98-46C6-AE99-B7C62336DB70}" type="pres">
      <dgm:prSet presAssocID="{7D648AEB-41E5-436A-9682-421092D5D5E0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362AA5-CB6F-4D05-84DA-789F039CF6B7}" type="pres">
      <dgm:prSet presAssocID="{7D648AEB-41E5-436A-9682-421092D5D5E0}" presName="negSpace" presStyleCnt="0"/>
      <dgm:spPr/>
    </dgm:pt>
    <dgm:pt modelId="{D088D0ED-8230-42B8-B57E-8B3A0FB28F56}" type="pres">
      <dgm:prSet presAssocID="{7D648AEB-41E5-436A-9682-421092D5D5E0}" presName="circle" presStyleLbl="node1" presStyleIdx="0" presStyleCnt="1" custScaleX="56875" custScaleY="59750" custLinFactNeighborX="-33535" custLinFactNeighborY="-3106"/>
      <dgm:spPr/>
      <dgm:t>
        <a:bodyPr/>
        <a:lstStyle/>
        <a:p>
          <a:endParaRPr lang="es-ES"/>
        </a:p>
      </dgm:t>
    </dgm:pt>
  </dgm:ptLst>
  <dgm:cxnLst>
    <dgm:cxn modelId="{B6A9D225-9F32-4E2B-A011-053BF4669A68}" type="presOf" srcId="{DAF3E330-AB61-4DD1-A6F2-9A9E413B2AEA}" destId="{5C5F86CE-A2C1-4207-9108-2A5CAE385509}" srcOrd="0" destOrd="0" presId="urn:microsoft.com/office/officeart/2005/8/layout/hList9"/>
    <dgm:cxn modelId="{02150B15-D95B-4C39-B61A-BE5217F38576}" type="presOf" srcId="{7D648AEB-41E5-436A-9682-421092D5D5E0}" destId="{D088D0ED-8230-42B8-B57E-8B3A0FB28F56}" srcOrd="0" destOrd="0" presId="urn:microsoft.com/office/officeart/2005/8/layout/hList9"/>
    <dgm:cxn modelId="{C06D0641-FD9A-46FB-9880-135ECB5936F1}" type="presOf" srcId="{DAF3E330-AB61-4DD1-A6F2-9A9E413B2AEA}" destId="{7429380C-5C98-46C6-AE99-B7C62336DB70}" srcOrd="1" destOrd="0" presId="urn:microsoft.com/office/officeart/2005/8/layout/hList9"/>
    <dgm:cxn modelId="{EAD475DE-1127-4E98-B317-B93E8F733CB1}" type="presOf" srcId="{BF868689-C0D6-416F-BCB2-6DFBD9FFB2E9}" destId="{8EE45488-196A-4A2B-B760-CE566E2F690C}" srcOrd="0" destOrd="0" presId="urn:microsoft.com/office/officeart/2005/8/layout/hList9"/>
    <dgm:cxn modelId="{27AAA0C9-16FC-49B0-BFA1-3E4F2301BA0A}" srcId="{7D648AEB-41E5-436A-9682-421092D5D5E0}" destId="{DAF3E330-AB61-4DD1-A6F2-9A9E413B2AEA}" srcOrd="0" destOrd="0" parTransId="{EFDF7916-EDD9-4C11-888E-FB0A569CA4E0}" sibTransId="{1C126A46-A802-4574-A1AE-9457D301FEC5}"/>
    <dgm:cxn modelId="{4D7AB4A5-294C-415B-A039-4618FE03A2EA}" srcId="{BF868689-C0D6-416F-BCB2-6DFBD9FFB2E9}" destId="{7D648AEB-41E5-436A-9682-421092D5D5E0}" srcOrd="0" destOrd="0" parTransId="{F147AADE-B209-43D7-A583-EC6116B28689}" sibTransId="{84B70FA7-2832-4FEE-B461-696BB2FFC8D3}"/>
    <dgm:cxn modelId="{3E6DEF2D-8B83-4850-A337-D9223D4C97C1}" type="presParOf" srcId="{8EE45488-196A-4A2B-B760-CE566E2F690C}" destId="{B764EECC-2AB5-412B-AE26-E3EFC7E3535C}" srcOrd="0" destOrd="0" presId="urn:microsoft.com/office/officeart/2005/8/layout/hList9"/>
    <dgm:cxn modelId="{4A7BDB2A-BFB2-4B37-A78C-8D9CA99F7929}" type="presParOf" srcId="{8EE45488-196A-4A2B-B760-CE566E2F690C}" destId="{CFEEF648-ADE9-4B5B-865C-688E6C0F489F}" srcOrd="1" destOrd="0" presId="urn:microsoft.com/office/officeart/2005/8/layout/hList9"/>
    <dgm:cxn modelId="{775F0445-9189-410C-9B74-3DC4D544C9C0}" type="presParOf" srcId="{CFEEF648-ADE9-4B5B-865C-688E6C0F489F}" destId="{02D3B519-68E9-48A6-9DDF-918EB975FBFC}" srcOrd="0" destOrd="0" presId="urn:microsoft.com/office/officeart/2005/8/layout/hList9"/>
    <dgm:cxn modelId="{FC2DE98D-3FE5-40D3-A996-F857A635FE0A}" type="presParOf" srcId="{CFEEF648-ADE9-4B5B-865C-688E6C0F489F}" destId="{57D55E7C-A114-487B-9BD5-1F6FB04AA247}" srcOrd="1" destOrd="0" presId="urn:microsoft.com/office/officeart/2005/8/layout/hList9"/>
    <dgm:cxn modelId="{810EA152-DB64-468D-B096-3B2DBAE918B4}" type="presParOf" srcId="{57D55E7C-A114-487B-9BD5-1F6FB04AA247}" destId="{5C5F86CE-A2C1-4207-9108-2A5CAE385509}" srcOrd="0" destOrd="0" presId="urn:microsoft.com/office/officeart/2005/8/layout/hList9"/>
    <dgm:cxn modelId="{28982B48-AC63-4931-9A6A-F6D4E08338CC}" type="presParOf" srcId="{57D55E7C-A114-487B-9BD5-1F6FB04AA247}" destId="{7429380C-5C98-46C6-AE99-B7C62336DB70}" srcOrd="1" destOrd="0" presId="urn:microsoft.com/office/officeart/2005/8/layout/hList9"/>
    <dgm:cxn modelId="{C3DC8F20-8F7F-4491-827A-3F95421DDC31}" type="presParOf" srcId="{8EE45488-196A-4A2B-B760-CE566E2F690C}" destId="{E6362AA5-CB6F-4D05-84DA-789F039CF6B7}" srcOrd="2" destOrd="0" presId="urn:microsoft.com/office/officeart/2005/8/layout/hList9"/>
    <dgm:cxn modelId="{82A9F72C-A436-49AA-9D17-635C7BB78167}" type="presParOf" srcId="{8EE45488-196A-4A2B-B760-CE566E2F690C}" destId="{D088D0ED-8230-42B8-B57E-8B3A0FB28F5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F86CE-A2C1-4207-9108-2A5CAE385509}">
      <dsp:nvSpPr>
        <dsp:cNvPr id="0" name=""/>
        <dsp:cNvSpPr/>
      </dsp:nvSpPr>
      <dsp:spPr>
        <a:xfrm>
          <a:off x="346814" y="1073536"/>
          <a:ext cx="5182632" cy="20442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 rechaza la hipótesis nula, debido a que la variable bienestar financiero tiene cierta afectación en el rendimiento académico de los estudiantes de la Universidad de las Fuerzas Armadas ESPE.</a:t>
          </a:r>
          <a:endParaRPr lang="es-EC" sz="2000" kern="1200" dirty="0"/>
        </a:p>
      </dsp:txBody>
      <dsp:txXfrm>
        <a:off x="1176035" y="1073536"/>
        <a:ext cx="4353411" cy="2044257"/>
      </dsp:txXfrm>
    </dsp:sp>
    <dsp:sp modelId="{D088D0ED-8230-42B8-B57E-8B3A0FB28F56}">
      <dsp:nvSpPr>
        <dsp:cNvPr id="0" name=""/>
        <dsp:cNvSpPr/>
      </dsp:nvSpPr>
      <dsp:spPr>
        <a:xfrm>
          <a:off x="0" y="313614"/>
          <a:ext cx="1162090" cy="12208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800" kern="1200" dirty="0" smtClean="0">
              <a:latin typeface="Calibri" panose="020F0502020204030204" pitchFamily="34" charset="0"/>
            </a:rPr>
            <a:t>H0</a:t>
          </a:r>
          <a:endParaRPr lang="es-EC" sz="4800" kern="1200" dirty="0">
            <a:latin typeface="Calibri" panose="020F0502020204030204" pitchFamily="34" charset="0"/>
          </a:endParaRPr>
        </a:p>
      </dsp:txBody>
      <dsp:txXfrm>
        <a:off x="170184" y="492401"/>
        <a:ext cx="821722" cy="863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0.41514</cdr:x>
      <cdr:y>0.42451</cdr:y>
    </cdr:from>
    <cdr:to>
      <cdr:x>1</cdr:x>
      <cdr:y>0.51136</cdr:y>
    </cdr:to>
    <cdr:sp macro="" textlink="">
      <cdr:nvSpPr>
        <cdr:cNvPr id="2" name="CuadroTexto 21"/>
        <cdr:cNvSpPr txBox="1"/>
      </cdr:nvSpPr>
      <cdr:spPr>
        <a:xfrm xmlns:a="http://schemas.openxmlformats.org/drawingml/2006/main">
          <a:off x="7958428" y="1805265"/>
          <a:ext cx="311668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17454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/>
            <a:endParaRPr lang="es-ES" sz="1400" dirty="0">
              <a:solidFill>
                <a:prstClr val="black"/>
              </a:solidFill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endParaRPr lang="es-ES" sz="1400" dirty="0">
              <a:solidFill>
                <a:prstClr val="black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914400"/>
            <a:endParaRPr lang="es-ES" sz="1400" dirty="0">
              <a:solidFill>
                <a:prstClr val="black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/>
            <a:endParaRPr lang="es-ES" sz="1400" dirty="0">
              <a:solidFill>
                <a:prstClr val="black"/>
              </a:solidFill>
            </a:endParaRPr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289984" y="260353"/>
            <a:ext cx="1056216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06" b="30597"/>
          <a:stretch/>
        </p:blipFill>
        <p:spPr bwMode="auto">
          <a:xfrm>
            <a:off x="47755" y="188640"/>
            <a:ext cx="3840000" cy="624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555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1479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28038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2639616" y="260648"/>
            <a:ext cx="9552384" cy="1344149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64363" y="343959"/>
            <a:ext cx="892763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64363" y="1112044"/>
            <a:ext cx="892763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07923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15070" y="378662"/>
            <a:ext cx="828165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77425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099282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867367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96629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992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1"/>
            <a:ext cx="12192000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8804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16889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00973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 userDrawn="1"/>
        </p:nvSpPr>
        <p:spPr>
          <a:xfrm>
            <a:off x="2639616" y="260648"/>
            <a:ext cx="9552384" cy="1344149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64363" y="343959"/>
            <a:ext cx="892763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64363" y="1112044"/>
            <a:ext cx="892763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68608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2639616" y="260648"/>
            <a:ext cx="9552384" cy="1344149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64363" y="343959"/>
            <a:ext cx="892763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64363" y="1112044"/>
            <a:ext cx="892763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78865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1"/>
            <a:ext cx="12192000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904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2713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015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3392" y="1556794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3645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1"/>
            <a:ext cx="12192000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904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2713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11424" y="1988841"/>
            <a:ext cx="3215787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488107" y="1988841"/>
            <a:ext cx="3215787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064789" y="1988841"/>
            <a:ext cx="3215787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6882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5414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948947"/>
            <a:ext cx="12192000" cy="39090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0195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56659"/>
            <a:ext cx="3119669" cy="61446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527371" y="356659"/>
            <a:ext cx="5664629" cy="61446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3927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056881" y="666492"/>
            <a:ext cx="3360000" cy="3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196921" y="4159970"/>
            <a:ext cx="2219961" cy="221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587945" y="1806532"/>
            <a:ext cx="2219961" cy="221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7397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48680"/>
            <a:ext cx="12192000" cy="576064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42544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626853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9411163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1965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5360" y="305859"/>
            <a:ext cx="4392149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799403" y="2418093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711510" y="4530328"/>
            <a:ext cx="4103893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35360" y="2418093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711509" y="2417332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4799403" y="305859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7394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984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04000" y="4677139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208000" y="4677139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04000" y="2389067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208000" y="2389067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71797" y="242176"/>
            <a:ext cx="792020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71797" y="1010261"/>
            <a:ext cx="792020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82060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50" y="1847104"/>
            <a:ext cx="4081215" cy="494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79914" y="2031301"/>
            <a:ext cx="2353717" cy="3635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0521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501" y="2328416"/>
            <a:ext cx="2720899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41" y="2328416"/>
            <a:ext cx="2720899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074681" y="2437572"/>
            <a:ext cx="2499664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581335" y="2437572"/>
            <a:ext cx="2499664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515470" y="1796819"/>
            <a:ext cx="3129045" cy="21410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467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5273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05453"/>
            <a:ext cx="6467451" cy="354376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76817" y="1936921"/>
            <a:ext cx="4374153" cy="28982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11696" y="5682850"/>
            <a:ext cx="11568608" cy="722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black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75442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427507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370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2493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08259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0297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81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5246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6671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3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2" y="6308728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9" y="6296025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9" y="62452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/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38806" r="7258" b="30597"/>
          <a:stretch/>
        </p:blipFill>
        <p:spPr bwMode="auto">
          <a:xfrm>
            <a:off x="8880312" y="5906861"/>
            <a:ext cx="3269713" cy="62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109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93" r:id="rId13"/>
    <p:sldLayoutId id="214748369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93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>
          <a:xfrm>
            <a:off x="1150624" y="692696"/>
            <a:ext cx="11039789" cy="530781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s-EC" sz="1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EN FINANZAS Y AUDITORÍA</a:t>
            </a:r>
          </a:p>
          <a:p>
            <a:pPr marL="0" indent="0" algn="ctr">
              <a:buNone/>
            </a:pPr>
            <a:endParaRPr lang="es-EC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TITULACIÓN, PREVIO A LA OBTENCIÓN DEL TÍTULO DE INGENIERÍA EN FINANZAS Y AUDITORÍA</a:t>
            </a:r>
            <a:endParaRPr lang="es-EC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AUTORES:</a:t>
            </a:r>
            <a:endParaRPr lang="es-EC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APUNTES GARCÍA, VIVIANA CECILIA</a:t>
            </a:r>
          </a:p>
          <a:p>
            <a:pPr marL="0" indent="0" algn="ctr">
              <a:buNone/>
            </a:pP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CISNEROS BENAVIDES, DIEGO GABRIEL</a:t>
            </a:r>
            <a:endParaRPr lang="es-EC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DEL BIENESTAR FINANCIERO DE LOS ESTUDIANTES DE LA UNIVERSIDAD DE LAS FUERZAS ARMADAS ESPE Y SU INCIDENCIA EN EL RENDIMIENTO </a:t>
            </a: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ACADÉMICO</a:t>
            </a:r>
            <a:endParaRPr lang="es-E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EC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DRA. FERNÁNDEZ LORENZO, ANGIE</a:t>
            </a:r>
          </a:p>
          <a:p>
            <a:pPr marL="0" indent="0" algn="ctr">
              <a:buNone/>
            </a:pPr>
            <a:r>
              <a:rPr lang="es-EC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DIRECTORA</a:t>
            </a:r>
            <a:endParaRPr lang="es-EC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s-EC" sz="16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21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90601" y="74154"/>
            <a:ext cx="3389726" cy="707887"/>
            <a:chOff x="525452" y="531310"/>
            <a:chExt cx="2233066" cy="652017"/>
          </a:xfrm>
        </p:grpSpPr>
        <p:sp>
          <p:nvSpPr>
            <p:cNvPr id="5" name="Diamond 4"/>
            <p:cNvSpPr/>
            <p:nvPr/>
          </p:nvSpPr>
          <p:spPr>
            <a:xfrm>
              <a:off x="525452" y="594064"/>
              <a:ext cx="526508" cy="526508"/>
            </a:xfrm>
            <a:prstGeom prst="diamon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1" i="0" u="none" strike="noStrike" kern="0" normalizeH="0" baseline="0" noProof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6" name="TextBox 11"/>
            <p:cNvSpPr txBox="1"/>
            <p:nvPr/>
          </p:nvSpPr>
          <p:spPr>
            <a:xfrm>
              <a:off x="1390367" y="531310"/>
              <a:ext cx="1368151" cy="65201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000" b="1" kern="0" noProof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MARCO METODOLÓGICO</a:t>
              </a:r>
              <a:endParaRPr kumimoji="0" lang="ko-KR" altLang="en-US" sz="2000" b="1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7" name="직사각형 69"/>
            <p:cNvSpPr/>
            <p:nvPr/>
          </p:nvSpPr>
          <p:spPr>
            <a:xfrm>
              <a:off x="642926" y="616357"/>
              <a:ext cx="285001" cy="481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C" altLang="ko-KR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</a:rPr>
                <a:t>3</a:t>
              </a:r>
              <a:endParaRPr lang="ko-KR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 Unicode MS"/>
              </a:endParaRPr>
            </a:p>
          </p:txBody>
        </p:sp>
      </p:grp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495853"/>
              </p:ext>
            </p:extLst>
          </p:nvPr>
        </p:nvGraphicFramePr>
        <p:xfrm>
          <a:off x="190601" y="1203638"/>
          <a:ext cx="5226229" cy="4463064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666756"/>
                <a:gridCol w="1088159"/>
                <a:gridCol w="1471314"/>
              </a:tblGrid>
              <a:tr h="5473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  <a:latin typeface="Calibri" panose="020F0502020204030204" pitchFamily="34" charset="0"/>
                        </a:rPr>
                        <a:t>CARRERAS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  <a:latin typeface="Calibri" panose="020F0502020204030204" pitchFamily="34" charset="0"/>
                        </a:rPr>
                        <a:t>POBLACIÓN TOTAL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  <a:latin typeface="Calibri" panose="020F0502020204030204" pitchFamily="34" charset="0"/>
                        </a:rPr>
                        <a:t>MUESTRA ASIGNADA POR CARRERA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104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[PRES] ACTIVIDAD FISICA DEPORT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124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104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[PRES] ADM TURISTICA HOTELERA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104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[PRES] BIOTECNOLOGIA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159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104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[PRES] CIVIL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156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36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[PRES] COM EXTERIO NEGOCIACION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125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104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[PRES] COMERCIAL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126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104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[PRES] EDUCACION INFANTIL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113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36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[PRES] ELEC AUTOMATIZA CONTROL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102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7361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[PRES] ELEC TELECOMUNICACIONES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105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104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[PRES] FINANZAS EMP AUDITORIA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194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104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[PRES] GEOGRAFICA MEDIO AMBI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104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[PRES] MECANICA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104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[PRES] MECATRONICA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104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[PRES] MERCADOTECNIA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104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[PRES] SISTEMAS E INFORMATICA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104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>
                          <a:effectLst/>
                          <a:latin typeface="Calibri" panose="020F0502020204030204" pitchFamily="34" charset="0"/>
                        </a:rPr>
                        <a:t>1753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u="none" strike="noStrike" dirty="0">
                          <a:effectLst/>
                          <a:latin typeface="Calibri" panose="020F0502020204030204" pitchFamily="34" charset="0"/>
                        </a:rPr>
                        <a:t>315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5 Rectángulo redondeado"/>
          <p:cNvSpPr/>
          <p:nvPr/>
        </p:nvSpPr>
        <p:spPr>
          <a:xfrm>
            <a:off x="5814532" y="74154"/>
            <a:ext cx="6076554" cy="191075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500" dirty="0">
                <a:latin typeface="Calibri" panose="020F0502020204030204" pitchFamily="34" charset="0"/>
              </a:rPr>
              <a:t>Para el cálculo del tamaño de muestra se aplicó la fórmula del método de estimación simple para el Muestreo Irrestricto Aleatorio (Calero, 2003, pág. 61). Los parámetros definidos serán</a:t>
            </a:r>
            <a:r>
              <a:rPr lang="es-EC" sz="1500" dirty="0" smtClean="0">
                <a:latin typeface="Calibri" panose="020F0502020204030204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500" dirty="0" smtClean="0">
                <a:latin typeface="Calibri" panose="020F0502020204030204" pitchFamily="34" charset="0"/>
              </a:rPr>
              <a:t>Población (</a:t>
            </a:r>
            <a:r>
              <a:rPr lang="es-EC" sz="1500" dirty="0">
                <a:latin typeface="Calibri" panose="020F0502020204030204" pitchFamily="34" charset="0"/>
              </a:rPr>
              <a:t>N = </a:t>
            </a:r>
            <a:r>
              <a:rPr lang="es-EC" sz="1500" dirty="0" smtClean="0">
                <a:latin typeface="Calibri" panose="020F0502020204030204" pitchFamily="34" charset="0"/>
              </a:rPr>
              <a:t>1753);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500" dirty="0">
                <a:latin typeface="Calibri" panose="020F0502020204030204" pitchFamily="34" charset="0"/>
              </a:rPr>
              <a:t>N</a:t>
            </a:r>
            <a:r>
              <a:rPr lang="es-EC" sz="1500" dirty="0" smtClean="0">
                <a:latin typeface="Calibri" panose="020F0502020204030204" pitchFamily="34" charset="0"/>
              </a:rPr>
              <a:t>ivel </a:t>
            </a:r>
            <a:r>
              <a:rPr lang="es-EC" sz="1500" dirty="0">
                <a:latin typeface="Calibri" panose="020F0502020204030204" pitchFamily="34" charset="0"/>
              </a:rPr>
              <a:t>de </a:t>
            </a:r>
            <a:r>
              <a:rPr lang="es-EC" sz="1500" dirty="0" smtClean="0">
                <a:latin typeface="Calibri" panose="020F0502020204030204" pitchFamily="34" charset="0"/>
              </a:rPr>
              <a:t>significancia </a:t>
            </a:r>
            <a:r>
              <a:rPr lang="es-EC" sz="1500" dirty="0">
                <a:latin typeface="Calibri" panose="020F0502020204030204" pitchFamily="34" charset="0"/>
              </a:rPr>
              <a:t>(α = 0,05); </a:t>
            </a:r>
            <a:endParaRPr lang="es-EC" sz="1500" dirty="0" smtClean="0"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500" dirty="0">
                <a:latin typeface="Calibri" panose="020F0502020204030204" pitchFamily="34" charset="0"/>
              </a:rPr>
              <a:t>E</a:t>
            </a:r>
            <a:r>
              <a:rPr lang="es-EC" sz="1500" dirty="0" smtClean="0">
                <a:latin typeface="Calibri" panose="020F0502020204030204" pitchFamily="34" charset="0"/>
              </a:rPr>
              <a:t>rror </a:t>
            </a:r>
            <a:r>
              <a:rPr lang="es-EC" sz="1500" dirty="0">
                <a:latin typeface="Calibri" panose="020F0502020204030204" pitchFamily="34" charset="0"/>
              </a:rPr>
              <a:t>absoluto (d = 0,05); </a:t>
            </a:r>
            <a:endParaRPr lang="es-EC" sz="1500" dirty="0" smtClean="0"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500" dirty="0">
                <a:latin typeface="Calibri" panose="020F0502020204030204" pitchFamily="34" charset="0"/>
              </a:rPr>
              <a:t>V</a:t>
            </a:r>
            <a:r>
              <a:rPr lang="es-EC" sz="1500" dirty="0" smtClean="0">
                <a:latin typeface="Calibri" panose="020F0502020204030204" pitchFamily="34" charset="0"/>
              </a:rPr>
              <a:t>alor </a:t>
            </a:r>
            <a:r>
              <a:rPr lang="es-EC" sz="1500" dirty="0">
                <a:latin typeface="Calibri" panose="020F0502020204030204" pitchFamily="34" charset="0"/>
              </a:rPr>
              <a:t>de la probabilidad (P = 0,5). </a:t>
            </a:r>
            <a:endParaRPr lang="es-EC" sz="1500" dirty="0" smtClean="0">
              <a:latin typeface="Calibri" panose="020F0502020204030204" pitchFamily="34" charset="0"/>
            </a:endParaRPr>
          </a:p>
          <a:p>
            <a:pPr algn="ctr"/>
            <a:r>
              <a:rPr lang="es-EC" sz="1500" dirty="0" smtClean="0">
                <a:latin typeface="Calibri" panose="020F0502020204030204" pitchFamily="34" charset="0"/>
              </a:rPr>
              <a:t>El </a:t>
            </a:r>
            <a:r>
              <a:rPr lang="es-EC" sz="1500" dirty="0">
                <a:latin typeface="Calibri" panose="020F0502020204030204" pitchFamily="34" charset="0"/>
              </a:rPr>
              <a:t>tamaño de muestra calculado es de </a:t>
            </a:r>
            <a:r>
              <a:rPr lang="es-EC" sz="1500" u="sng" dirty="0" smtClean="0">
                <a:latin typeface="Calibri" panose="020F0502020204030204" pitchFamily="34" charset="0"/>
              </a:rPr>
              <a:t>315 estudiantes.</a:t>
            </a:r>
            <a:endParaRPr lang="es-ES" sz="1500" u="sng" dirty="0">
              <a:latin typeface="Calibri" panose="020F0502020204030204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7170216" y="2318196"/>
            <a:ext cx="4147240" cy="3596870"/>
            <a:chOff x="7170216" y="2318196"/>
            <a:chExt cx="4147240" cy="3596870"/>
          </a:xfrm>
        </p:grpSpPr>
        <p:grpSp>
          <p:nvGrpSpPr>
            <p:cNvPr id="10" name="Group 2">
              <a:extLst>
                <a:ext uri="{FF2B5EF4-FFF2-40B4-BE49-F238E27FC236}">
                  <a16:creationId xmlns="" xmlns:a16="http://schemas.microsoft.com/office/drawing/2014/main" id="{3AF3E61F-63FA-49ED-8343-E57BB996263D}"/>
                </a:ext>
              </a:extLst>
            </p:cNvPr>
            <p:cNvGrpSpPr/>
            <p:nvPr/>
          </p:nvGrpSpPr>
          <p:grpSpPr>
            <a:xfrm>
              <a:off x="7184379" y="2318196"/>
              <a:ext cx="2273937" cy="3322751"/>
              <a:chOff x="-1085872" y="1694129"/>
              <a:chExt cx="3117854" cy="4333341"/>
            </a:xfrm>
          </p:grpSpPr>
          <p:grpSp>
            <p:nvGrpSpPr>
              <p:cNvPr id="11" name="Group 3">
                <a:extLst>
                  <a:ext uri="{FF2B5EF4-FFF2-40B4-BE49-F238E27FC236}">
                    <a16:creationId xmlns="" xmlns:a16="http://schemas.microsoft.com/office/drawing/2014/main" id="{7456F497-FEAC-4066-AF32-178F341BCE9D}"/>
                  </a:ext>
                </a:extLst>
              </p:cNvPr>
              <p:cNvGrpSpPr/>
              <p:nvPr/>
            </p:nvGrpSpPr>
            <p:grpSpPr>
              <a:xfrm>
                <a:off x="1042740" y="1694129"/>
                <a:ext cx="989242" cy="4333341"/>
                <a:chOff x="3674096" y="1619710"/>
                <a:chExt cx="980481" cy="4294963"/>
              </a:xfrm>
            </p:grpSpPr>
            <p:sp>
              <p:nvSpPr>
                <p:cNvPr id="14" name="Round Same Side Corner Rectangle 8">
                  <a:extLst>
                    <a:ext uri="{FF2B5EF4-FFF2-40B4-BE49-F238E27FC236}">
                      <a16:creationId xmlns="" xmlns:a16="http://schemas.microsoft.com/office/drawing/2014/main" id="{4060B803-0415-4024-93C0-0367C175194E}"/>
                    </a:ext>
                  </a:extLst>
                </p:cNvPr>
                <p:cNvSpPr/>
                <p:nvPr/>
              </p:nvSpPr>
              <p:spPr>
                <a:xfrm>
                  <a:off x="3674096" y="1619710"/>
                  <a:ext cx="490240" cy="4294963"/>
                </a:xfrm>
                <a:custGeom>
                  <a:avLst/>
                  <a:gdLst>
                    <a:gd name="connsiteX0" fmla="*/ 0 w 456431"/>
                    <a:gd name="connsiteY0" fmla="*/ 821440 h 4294963"/>
                    <a:gd name="connsiteX1" fmla="*/ 456431 w 456431"/>
                    <a:gd name="connsiteY1" fmla="*/ 821440 h 4294963"/>
                    <a:gd name="connsiteX2" fmla="*/ 456431 w 456431"/>
                    <a:gd name="connsiteY2" fmla="*/ 2523008 h 4294963"/>
                    <a:gd name="connsiteX3" fmla="*/ 393929 w 456431"/>
                    <a:gd name="connsiteY3" fmla="*/ 2523008 h 4294963"/>
                    <a:gd name="connsiteX4" fmla="*/ 393929 w 456431"/>
                    <a:gd name="connsiteY4" fmla="*/ 4097911 h 4294963"/>
                    <a:gd name="connsiteX5" fmla="*/ 196878 w 456431"/>
                    <a:gd name="connsiteY5" fmla="*/ 4294963 h 4294963"/>
                    <a:gd name="connsiteX6" fmla="*/ 0 w 456431"/>
                    <a:gd name="connsiteY6" fmla="*/ 4099638 h 4294963"/>
                    <a:gd name="connsiteX7" fmla="*/ 0 w 456431"/>
                    <a:gd name="connsiteY7" fmla="*/ 4039674 h 4294963"/>
                    <a:gd name="connsiteX8" fmla="*/ 7525 w 456431"/>
                    <a:gd name="connsiteY8" fmla="*/ 1521985 h 4294963"/>
                    <a:gd name="connsiteX9" fmla="*/ 0 w 456431"/>
                    <a:gd name="connsiteY9" fmla="*/ 821440 h 4294963"/>
                    <a:gd name="connsiteX10" fmla="*/ 456431 w 456431"/>
                    <a:gd name="connsiteY10" fmla="*/ 0 h 4294963"/>
                    <a:gd name="connsiteX11" fmla="*/ 456431 w 456431"/>
                    <a:gd name="connsiteY11" fmla="*/ 737660 h 4294963"/>
                    <a:gd name="connsiteX12" fmla="*/ 91480 w 456431"/>
                    <a:gd name="connsiteY12" fmla="*/ 368830 h 4294963"/>
                    <a:gd name="connsiteX13" fmla="*/ 456431 w 456431"/>
                    <a:gd name="connsiteY13" fmla="*/ 0 h 4294963"/>
                    <a:gd name="connsiteX0" fmla="*/ 33809 w 490240"/>
                    <a:gd name="connsiteY0" fmla="*/ 821440 h 4294963"/>
                    <a:gd name="connsiteX1" fmla="*/ 490240 w 490240"/>
                    <a:gd name="connsiteY1" fmla="*/ 821440 h 4294963"/>
                    <a:gd name="connsiteX2" fmla="*/ 490240 w 490240"/>
                    <a:gd name="connsiteY2" fmla="*/ 2523008 h 4294963"/>
                    <a:gd name="connsiteX3" fmla="*/ 427738 w 490240"/>
                    <a:gd name="connsiteY3" fmla="*/ 2523008 h 4294963"/>
                    <a:gd name="connsiteX4" fmla="*/ 427738 w 490240"/>
                    <a:gd name="connsiteY4" fmla="*/ 4097911 h 4294963"/>
                    <a:gd name="connsiteX5" fmla="*/ 230687 w 490240"/>
                    <a:gd name="connsiteY5" fmla="*/ 4294963 h 4294963"/>
                    <a:gd name="connsiteX6" fmla="*/ 33809 w 490240"/>
                    <a:gd name="connsiteY6" fmla="*/ 4099638 h 4294963"/>
                    <a:gd name="connsiteX7" fmla="*/ 33809 w 490240"/>
                    <a:gd name="connsiteY7" fmla="*/ 4039674 h 4294963"/>
                    <a:gd name="connsiteX8" fmla="*/ 33809 w 490240"/>
                    <a:gd name="connsiteY8" fmla="*/ 821440 h 4294963"/>
                    <a:gd name="connsiteX9" fmla="*/ 490240 w 490240"/>
                    <a:gd name="connsiteY9" fmla="*/ 0 h 4294963"/>
                    <a:gd name="connsiteX10" fmla="*/ 490240 w 490240"/>
                    <a:gd name="connsiteY10" fmla="*/ 737660 h 4294963"/>
                    <a:gd name="connsiteX11" fmla="*/ 125289 w 490240"/>
                    <a:gd name="connsiteY11" fmla="*/ 368830 h 4294963"/>
                    <a:gd name="connsiteX12" fmla="*/ 490240 w 490240"/>
                    <a:gd name="connsiteY12" fmla="*/ 0 h 4294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90240" h="4294963">
                      <a:moveTo>
                        <a:pt x="33809" y="821440"/>
                      </a:moveTo>
                      <a:lnTo>
                        <a:pt x="490240" y="821440"/>
                      </a:lnTo>
                      <a:lnTo>
                        <a:pt x="490240" y="2523008"/>
                      </a:lnTo>
                      <a:lnTo>
                        <a:pt x="427738" y="2523008"/>
                      </a:lnTo>
                      <a:lnTo>
                        <a:pt x="427738" y="4097911"/>
                      </a:lnTo>
                      <a:cubicBezTo>
                        <a:pt x="427738" y="4206740"/>
                        <a:pt x="339515" y="4294963"/>
                        <a:pt x="230687" y="4294963"/>
                      </a:cubicBezTo>
                      <a:cubicBezTo>
                        <a:pt x="122435" y="4294963"/>
                        <a:pt x="34571" y="4207673"/>
                        <a:pt x="33809" y="4099638"/>
                      </a:cubicBezTo>
                      <a:lnTo>
                        <a:pt x="33809" y="4039674"/>
                      </a:lnTo>
                      <a:cubicBezTo>
                        <a:pt x="33809" y="3493308"/>
                        <a:pt x="-42263" y="1357812"/>
                        <a:pt x="33809" y="821440"/>
                      </a:cubicBezTo>
                      <a:close/>
                      <a:moveTo>
                        <a:pt x="490240" y="0"/>
                      </a:moveTo>
                      <a:lnTo>
                        <a:pt x="490240" y="737660"/>
                      </a:lnTo>
                      <a:cubicBezTo>
                        <a:pt x="288286" y="735756"/>
                        <a:pt x="125289" y="571329"/>
                        <a:pt x="125289" y="368830"/>
                      </a:cubicBezTo>
                      <a:cubicBezTo>
                        <a:pt x="125289" y="166332"/>
                        <a:pt x="288286" y="1904"/>
                        <a:pt x="4902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15" name="Round Same Side Corner Rectangle 8">
                  <a:extLst>
                    <a:ext uri="{FF2B5EF4-FFF2-40B4-BE49-F238E27FC236}">
                      <a16:creationId xmlns="" xmlns:a16="http://schemas.microsoft.com/office/drawing/2014/main" id="{C793321F-E853-4A21-9D79-9F47C78E9200}"/>
                    </a:ext>
                  </a:extLst>
                </p:cNvPr>
                <p:cNvSpPr/>
                <p:nvPr/>
              </p:nvSpPr>
              <p:spPr>
                <a:xfrm flipH="1">
                  <a:off x="4164337" y="1619710"/>
                  <a:ext cx="490240" cy="4294963"/>
                </a:xfrm>
                <a:custGeom>
                  <a:avLst/>
                  <a:gdLst>
                    <a:gd name="connsiteX0" fmla="*/ 0 w 456431"/>
                    <a:gd name="connsiteY0" fmla="*/ 821440 h 4294963"/>
                    <a:gd name="connsiteX1" fmla="*/ 456431 w 456431"/>
                    <a:gd name="connsiteY1" fmla="*/ 821440 h 4294963"/>
                    <a:gd name="connsiteX2" fmla="*/ 456431 w 456431"/>
                    <a:gd name="connsiteY2" fmla="*/ 2523008 h 4294963"/>
                    <a:gd name="connsiteX3" fmla="*/ 393929 w 456431"/>
                    <a:gd name="connsiteY3" fmla="*/ 2523008 h 4294963"/>
                    <a:gd name="connsiteX4" fmla="*/ 393929 w 456431"/>
                    <a:gd name="connsiteY4" fmla="*/ 4097911 h 4294963"/>
                    <a:gd name="connsiteX5" fmla="*/ 196878 w 456431"/>
                    <a:gd name="connsiteY5" fmla="*/ 4294963 h 4294963"/>
                    <a:gd name="connsiteX6" fmla="*/ 0 w 456431"/>
                    <a:gd name="connsiteY6" fmla="*/ 4099638 h 4294963"/>
                    <a:gd name="connsiteX7" fmla="*/ 0 w 456431"/>
                    <a:gd name="connsiteY7" fmla="*/ 4039674 h 4294963"/>
                    <a:gd name="connsiteX8" fmla="*/ 7525 w 456431"/>
                    <a:gd name="connsiteY8" fmla="*/ 1521985 h 4294963"/>
                    <a:gd name="connsiteX9" fmla="*/ 0 w 456431"/>
                    <a:gd name="connsiteY9" fmla="*/ 821440 h 4294963"/>
                    <a:gd name="connsiteX10" fmla="*/ 456431 w 456431"/>
                    <a:gd name="connsiteY10" fmla="*/ 0 h 4294963"/>
                    <a:gd name="connsiteX11" fmla="*/ 456431 w 456431"/>
                    <a:gd name="connsiteY11" fmla="*/ 737660 h 4294963"/>
                    <a:gd name="connsiteX12" fmla="*/ 91480 w 456431"/>
                    <a:gd name="connsiteY12" fmla="*/ 368830 h 4294963"/>
                    <a:gd name="connsiteX13" fmla="*/ 456431 w 456431"/>
                    <a:gd name="connsiteY13" fmla="*/ 0 h 4294963"/>
                    <a:gd name="connsiteX0" fmla="*/ 33809 w 490240"/>
                    <a:gd name="connsiteY0" fmla="*/ 821440 h 4294963"/>
                    <a:gd name="connsiteX1" fmla="*/ 490240 w 490240"/>
                    <a:gd name="connsiteY1" fmla="*/ 821440 h 4294963"/>
                    <a:gd name="connsiteX2" fmla="*/ 490240 w 490240"/>
                    <a:gd name="connsiteY2" fmla="*/ 2523008 h 4294963"/>
                    <a:gd name="connsiteX3" fmla="*/ 427738 w 490240"/>
                    <a:gd name="connsiteY3" fmla="*/ 2523008 h 4294963"/>
                    <a:gd name="connsiteX4" fmla="*/ 427738 w 490240"/>
                    <a:gd name="connsiteY4" fmla="*/ 4097911 h 4294963"/>
                    <a:gd name="connsiteX5" fmla="*/ 230687 w 490240"/>
                    <a:gd name="connsiteY5" fmla="*/ 4294963 h 4294963"/>
                    <a:gd name="connsiteX6" fmla="*/ 33809 w 490240"/>
                    <a:gd name="connsiteY6" fmla="*/ 4099638 h 4294963"/>
                    <a:gd name="connsiteX7" fmla="*/ 33809 w 490240"/>
                    <a:gd name="connsiteY7" fmla="*/ 4039674 h 4294963"/>
                    <a:gd name="connsiteX8" fmla="*/ 33809 w 490240"/>
                    <a:gd name="connsiteY8" fmla="*/ 821440 h 4294963"/>
                    <a:gd name="connsiteX9" fmla="*/ 490240 w 490240"/>
                    <a:gd name="connsiteY9" fmla="*/ 0 h 4294963"/>
                    <a:gd name="connsiteX10" fmla="*/ 490240 w 490240"/>
                    <a:gd name="connsiteY10" fmla="*/ 737660 h 4294963"/>
                    <a:gd name="connsiteX11" fmla="*/ 125289 w 490240"/>
                    <a:gd name="connsiteY11" fmla="*/ 368830 h 4294963"/>
                    <a:gd name="connsiteX12" fmla="*/ 490240 w 490240"/>
                    <a:gd name="connsiteY12" fmla="*/ 0 h 4294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90240" h="4294963">
                      <a:moveTo>
                        <a:pt x="33809" y="821440"/>
                      </a:moveTo>
                      <a:lnTo>
                        <a:pt x="490240" y="821440"/>
                      </a:lnTo>
                      <a:lnTo>
                        <a:pt x="490240" y="2523008"/>
                      </a:lnTo>
                      <a:lnTo>
                        <a:pt x="427738" y="2523008"/>
                      </a:lnTo>
                      <a:lnTo>
                        <a:pt x="427738" y="4097911"/>
                      </a:lnTo>
                      <a:cubicBezTo>
                        <a:pt x="427738" y="4206740"/>
                        <a:pt x="339515" y="4294963"/>
                        <a:pt x="230687" y="4294963"/>
                      </a:cubicBezTo>
                      <a:cubicBezTo>
                        <a:pt x="122435" y="4294963"/>
                        <a:pt x="34571" y="4207673"/>
                        <a:pt x="33809" y="4099638"/>
                      </a:cubicBezTo>
                      <a:lnTo>
                        <a:pt x="33809" y="4039674"/>
                      </a:lnTo>
                      <a:cubicBezTo>
                        <a:pt x="33809" y="3493308"/>
                        <a:pt x="-42263" y="1357812"/>
                        <a:pt x="33809" y="821440"/>
                      </a:cubicBezTo>
                      <a:close/>
                      <a:moveTo>
                        <a:pt x="490240" y="0"/>
                      </a:moveTo>
                      <a:lnTo>
                        <a:pt x="490240" y="737660"/>
                      </a:lnTo>
                      <a:cubicBezTo>
                        <a:pt x="288286" y="735756"/>
                        <a:pt x="125289" y="571329"/>
                        <a:pt x="125289" y="368830"/>
                      </a:cubicBezTo>
                      <a:cubicBezTo>
                        <a:pt x="125289" y="166332"/>
                        <a:pt x="288286" y="1904"/>
                        <a:pt x="49024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4">
                        <a:lumMod val="80000"/>
                      </a:schemeClr>
                    </a:gs>
                    <a:gs pos="100000">
                      <a:schemeClr val="accent4">
                        <a:lumMod val="8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12" name="TextBox 4">
                <a:extLst>
                  <a:ext uri="{FF2B5EF4-FFF2-40B4-BE49-F238E27FC236}">
                    <a16:creationId xmlns="" xmlns:a16="http://schemas.microsoft.com/office/drawing/2014/main" id="{CF4E19F1-22CC-48A2-918A-1909C5B35683}"/>
                  </a:ext>
                </a:extLst>
              </p:cNvPr>
              <p:cNvSpPr txBox="1"/>
              <p:nvPr/>
            </p:nvSpPr>
            <p:spPr>
              <a:xfrm>
                <a:off x="-1085872" y="2417993"/>
                <a:ext cx="1931579" cy="7626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dirty="0" err="1">
                    <a:solidFill>
                      <a:schemeClr val="dk1"/>
                    </a:solidFill>
                    <a:latin typeface="Calibri" panose="020F0502020204030204" pitchFamily="34" charset="0"/>
                  </a:rPr>
                  <a:t>Prueba</a:t>
                </a:r>
                <a:r>
                  <a:rPr lang="en-US" altLang="ko-KR" sz="1600" dirty="0">
                    <a:solidFill>
                      <a:schemeClr val="dk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ko-KR" sz="1600" dirty="0" err="1">
                    <a:solidFill>
                      <a:schemeClr val="dk1"/>
                    </a:solidFill>
                    <a:latin typeface="Calibri" panose="020F0502020204030204" pitchFamily="34" charset="0"/>
                  </a:rPr>
                  <a:t>piloto</a:t>
                </a:r>
                <a:r>
                  <a:rPr lang="en-US" altLang="ko-KR" sz="1600" dirty="0">
                    <a:solidFill>
                      <a:schemeClr val="dk1"/>
                    </a:solidFill>
                    <a:latin typeface="Calibri" panose="020F0502020204030204" pitchFamily="34" charset="0"/>
                  </a:rPr>
                  <a:t> 10%</a:t>
                </a:r>
                <a:endParaRPr lang="ko-KR" altLang="en-US" sz="1600" dirty="0">
                  <a:solidFill>
                    <a:schemeClr val="dk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6" name="TextBox 4">
              <a:extLst>
                <a:ext uri="{FF2B5EF4-FFF2-40B4-BE49-F238E27FC236}">
                  <a16:creationId xmlns="" xmlns:a16="http://schemas.microsoft.com/office/drawing/2014/main" id="{CF4E19F1-22CC-48A2-918A-1909C5B35683}"/>
                </a:ext>
              </a:extLst>
            </p:cNvPr>
            <p:cNvSpPr txBox="1"/>
            <p:nvPr/>
          </p:nvSpPr>
          <p:spPr>
            <a:xfrm>
              <a:off x="7170216" y="3683685"/>
              <a:ext cx="143707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s-ES"/>
              </a:defPPr>
              <a:lvl1pPr algn="ctr">
                <a:defRPr sz="1600" b="1">
                  <a:solidFill>
                    <a:schemeClr val="dk1"/>
                  </a:solidFill>
                  <a:latin typeface="Calibri" panose="020F0502020204030204" pitchFamily="34" charset="0"/>
                </a:defRPr>
              </a:lvl1pPr>
            </a:lstStyle>
            <a:p>
              <a:r>
                <a:rPr lang="en-US" altLang="ko-KR" b="0" dirty="0"/>
                <a:t>Alfa de </a:t>
              </a:r>
              <a:r>
                <a:rPr lang="en-US" altLang="ko-KR" b="0" dirty="0" err="1"/>
                <a:t>Cronbrach</a:t>
              </a:r>
              <a:r>
                <a:rPr lang="en-US" altLang="ko-KR" b="0" dirty="0"/>
                <a:t> 0,71</a:t>
              </a:r>
              <a:endParaRPr lang="ko-KR" altLang="en-US" b="0" dirty="0"/>
            </a:p>
          </p:txBody>
        </p:sp>
        <p:sp>
          <p:nvSpPr>
            <p:cNvPr id="17" name="TextBox 4">
              <a:extLst>
                <a:ext uri="{FF2B5EF4-FFF2-40B4-BE49-F238E27FC236}">
                  <a16:creationId xmlns="" xmlns:a16="http://schemas.microsoft.com/office/drawing/2014/main" id="{CF4E19F1-22CC-48A2-918A-1909C5B35683}"/>
                </a:ext>
              </a:extLst>
            </p:cNvPr>
            <p:cNvSpPr txBox="1"/>
            <p:nvPr/>
          </p:nvSpPr>
          <p:spPr>
            <a:xfrm>
              <a:off x="9597041" y="2945022"/>
              <a:ext cx="1720415" cy="23083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 err="1" smtClean="0">
                  <a:solidFill>
                    <a:schemeClr val="dk1"/>
                  </a:solidFill>
                  <a:latin typeface="Calibri" panose="020F0502020204030204" pitchFamily="34" charset="0"/>
                </a:rPr>
                <a:t>Estadística</a:t>
              </a:r>
              <a:r>
                <a:rPr lang="en-US" altLang="ko-KR" sz="1600" b="1" dirty="0" smtClean="0">
                  <a:solidFill>
                    <a:schemeClr val="dk1"/>
                  </a:solidFill>
                  <a:latin typeface="Calibri" panose="020F0502020204030204" pitchFamily="34" charset="0"/>
                </a:rPr>
                <a:t>:</a:t>
              </a:r>
            </a:p>
            <a:p>
              <a:pPr algn="ctr"/>
              <a:endParaRPr lang="en-US" altLang="ko-KR" sz="1600" b="1" dirty="0">
                <a:solidFill>
                  <a:schemeClr val="dk1"/>
                </a:solidFill>
                <a:latin typeface="Calibri" panose="020F0502020204030204" pitchFamily="34" charset="0"/>
              </a:endParaRP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en-US" altLang="ko-KR" sz="1600" dirty="0" err="1" smtClean="0">
                  <a:solidFill>
                    <a:schemeClr val="dk1"/>
                  </a:solidFill>
                  <a:latin typeface="Calibri" panose="020F0502020204030204" pitchFamily="34" charset="0"/>
                </a:rPr>
                <a:t>Descriptiva</a:t>
              </a:r>
              <a:r>
                <a:rPr lang="en-US" altLang="ko-KR" sz="1600" dirty="0" smtClean="0">
                  <a:solidFill>
                    <a:schemeClr val="dk1"/>
                  </a:solidFill>
                  <a:latin typeface="Calibri" panose="020F0502020204030204" pitchFamily="34" charset="0"/>
                </a:rPr>
                <a:t>: </a:t>
              </a:r>
              <a:r>
                <a:rPr lang="en-US" altLang="ko-KR" sz="1600" dirty="0" err="1" smtClean="0">
                  <a:solidFill>
                    <a:schemeClr val="dk1"/>
                  </a:solidFill>
                  <a:latin typeface="Calibri" panose="020F0502020204030204" pitchFamily="34" charset="0"/>
                </a:rPr>
                <a:t>frecuencias</a:t>
              </a:r>
              <a:endParaRPr lang="en-US" altLang="ko-KR" sz="1600" dirty="0" smtClean="0">
                <a:solidFill>
                  <a:schemeClr val="dk1"/>
                </a:solidFill>
                <a:latin typeface="Calibri" panose="020F0502020204030204" pitchFamily="34" charset="0"/>
              </a:endParaRPr>
            </a:p>
            <a:p>
              <a:pPr algn="just"/>
              <a:endParaRPr lang="en-US" altLang="ko-KR" sz="1600" dirty="0" smtClean="0">
                <a:solidFill>
                  <a:schemeClr val="dk1"/>
                </a:solidFill>
                <a:latin typeface="Calibri" panose="020F0502020204030204" pitchFamily="34" charset="0"/>
              </a:endParaRPr>
            </a:p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en-US" altLang="ko-KR" sz="1600" dirty="0" err="1" smtClean="0">
                  <a:solidFill>
                    <a:schemeClr val="dk1"/>
                  </a:solidFill>
                  <a:latin typeface="Calibri" panose="020F0502020204030204" pitchFamily="34" charset="0"/>
                </a:rPr>
                <a:t>Inferencial</a:t>
              </a:r>
              <a:r>
                <a:rPr lang="en-US" altLang="ko-KR" sz="1600" dirty="0" smtClean="0">
                  <a:solidFill>
                    <a:schemeClr val="dk1"/>
                  </a:solidFill>
                  <a:latin typeface="Calibri" panose="020F0502020204030204" pitchFamily="34" charset="0"/>
                </a:rPr>
                <a:t>: Spearman, chi </a:t>
              </a:r>
              <a:r>
                <a:rPr lang="en-US" altLang="ko-KR" sz="1600" dirty="0" err="1" smtClean="0">
                  <a:solidFill>
                    <a:schemeClr val="dk1"/>
                  </a:solidFill>
                  <a:latin typeface="Calibri" panose="020F0502020204030204" pitchFamily="34" charset="0"/>
                </a:rPr>
                <a:t>cuadrado</a:t>
              </a:r>
              <a:r>
                <a:rPr lang="en-US" altLang="ko-KR" sz="1600" dirty="0">
                  <a:solidFill>
                    <a:schemeClr val="dk1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ko-KR" sz="1600" dirty="0" smtClean="0">
                  <a:solidFill>
                    <a:schemeClr val="dk1"/>
                  </a:solidFill>
                  <a:latin typeface="Calibri" panose="020F0502020204030204" pitchFamily="34" charset="0"/>
                </a:rPr>
                <a:t>y </a:t>
              </a:r>
              <a:r>
                <a:rPr lang="en-US" altLang="ko-KR" sz="1600" dirty="0" err="1" smtClean="0">
                  <a:solidFill>
                    <a:schemeClr val="dk1"/>
                  </a:solidFill>
                  <a:latin typeface="Calibri" panose="020F0502020204030204" pitchFamily="34" charset="0"/>
                </a:rPr>
                <a:t>Kruskal</a:t>
              </a:r>
              <a:r>
                <a:rPr lang="en-US" altLang="ko-KR" sz="1600" dirty="0" smtClean="0">
                  <a:solidFill>
                    <a:schemeClr val="dk1"/>
                  </a:solidFill>
                  <a:latin typeface="Calibri" panose="020F0502020204030204" pitchFamily="34" charset="0"/>
                </a:rPr>
                <a:t> Wallis</a:t>
              </a:r>
              <a:endParaRPr lang="ko-KR" altLang="en-US" sz="1600" dirty="0">
                <a:solidFill>
                  <a:schemeClr val="dk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TextBox 4">
              <a:extLst>
                <a:ext uri="{FF2B5EF4-FFF2-40B4-BE49-F238E27FC236}">
                  <a16:creationId xmlns="" xmlns:a16="http://schemas.microsoft.com/office/drawing/2014/main" id="{CF4E19F1-22CC-48A2-918A-1909C5B35683}"/>
                </a:ext>
              </a:extLst>
            </p:cNvPr>
            <p:cNvSpPr txBox="1"/>
            <p:nvPr/>
          </p:nvSpPr>
          <p:spPr>
            <a:xfrm>
              <a:off x="7170216" y="4591627"/>
              <a:ext cx="1437079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s-ES"/>
              </a:defPPr>
              <a:lvl1pPr algn="ctr">
                <a:defRPr sz="1600" b="1">
                  <a:solidFill>
                    <a:schemeClr val="dk1"/>
                  </a:solidFill>
                  <a:latin typeface="Calibri" panose="020F0502020204030204" pitchFamily="34" charset="0"/>
                </a:defRPr>
              </a:lvl1pPr>
            </a:lstStyle>
            <a:p>
              <a:r>
                <a:rPr lang="en-US" altLang="ko-KR" b="0" dirty="0" err="1" smtClean="0"/>
                <a:t>Muestreo</a:t>
              </a:r>
              <a:r>
                <a:rPr lang="en-US" altLang="ko-KR" b="0" dirty="0" smtClean="0"/>
                <a:t> </a:t>
              </a:r>
              <a:r>
                <a:rPr lang="en-US" altLang="ko-KR" b="0" dirty="0" err="1" smtClean="0"/>
                <a:t>Aleatorio</a:t>
              </a:r>
              <a:r>
                <a:rPr lang="en-US" altLang="ko-KR" b="0" dirty="0" smtClean="0"/>
                <a:t> simple con </a:t>
              </a:r>
              <a:r>
                <a:rPr lang="en-US" altLang="ko-KR" b="0" dirty="0" err="1" smtClean="0"/>
                <a:t>reposición</a:t>
              </a:r>
              <a:r>
                <a:rPr lang="en-US" altLang="ko-KR" b="0" dirty="0"/>
                <a:t> </a:t>
              </a:r>
              <a:r>
                <a:rPr lang="en-US" altLang="ko-KR" b="0" dirty="0" smtClean="0"/>
                <a:t>(Pérez, 2010)</a:t>
              </a:r>
              <a:endParaRPr lang="ko-KR" altLang="en-US" b="0" dirty="0"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9883054" y="5410114"/>
            <a:ext cx="217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Calibri" panose="020F0502020204030204" pitchFamily="34" charset="0"/>
              </a:rPr>
              <a:t>Tabla de números aleatorios de Kendall y </a:t>
            </a:r>
            <a:r>
              <a:rPr lang="es-ES" sz="1200" dirty="0" err="1" smtClean="0">
                <a:latin typeface="Calibri" panose="020F0502020204030204" pitchFamily="34" charset="0"/>
              </a:rPr>
              <a:t>Babington</a:t>
            </a:r>
            <a:r>
              <a:rPr lang="es-ES" sz="1200" dirty="0" smtClean="0">
                <a:latin typeface="Calibri" panose="020F0502020204030204" pitchFamily="34" charset="0"/>
              </a:rPr>
              <a:t> (1939)</a:t>
            </a:r>
            <a:endParaRPr lang="es-E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78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90601" y="142285"/>
            <a:ext cx="3389726" cy="571623"/>
            <a:chOff x="525452" y="594064"/>
            <a:chExt cx="2233066" cy="526508"/>
          </a:xfrm>
        </p:grpSpPr>
        <p:sp>
          <p:nvSpPr>
            <p:cNvPr id="5" name="Diamond 4"/>
            <p:cNvSpPr/>
            <p:nvPr/>
          </p:nvSpPr>
          <p:spPr>
            <a:xfrm>
              <a:off x="525452" y="594064"/>
              <a:ext cx="526508" cy="526508"/>
            </a:xfrm>
            <a:prstGeom prst="diamon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1" i="0" u="none" strike="noStrike" kern="0" normalizeH="0" baseline="0" noProof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6" name="TextBox 11"/>
            <p:cNvSpPr txBox="1"/>
            <p:nvPr/>
          </p:nvSpPr>
          <p:spPr>
            <a:xfrm>
              <a:off x="1390367" y="673052"/>
              <a:ext cx="1368151" cy="3685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000" b="1" kern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RESULTADOS</a:t>
              </a:r>
              <a:endParaRPr kumimoji="0" lang="ko-KR" altLang="en-US" sz="2000" b="1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7" name="직사각형 69"/>
            <p:cNvSpPr/>
            <p:nvPr/>
          </p:nvSpPr>
          <p:spPr>
            <a:xfrm>
              <a:off x="642926" y="616357"/>
              <a:ext cx="285001" cy="481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C" altLang="ko-KR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</a:rPr>
                <a:t>4</a:t>
              </a:r>
              <a:endParaRPr lang="ko-KR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 Unicode MS"/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989824" y="1759352"/>
            <a:ext cx="4843097" cy="1124971"/>
            <a:chOff x="369306" y="5085191"/>
            <a:chExt cx="4843097" cy="1124971"/>
          </a:xfrm>
        </p:grpSpPr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A3FE4D05-E912-49F7-A224-DD25942D150B}"/>
                </a:ext>
              </a:extLst>
            </p:cNvPr>
            <p:cNvSpPr/>
            <p:nvPr/>
          </p:nvSpPr>
          <p:spPr>
            <a:xfrm>
              <a:off x="369306" y="5085191"/>
              <a:ext cx="4843097" cy="112497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xmlns="" id="{EA0A626D-F44B-49DF-85A0-AFAF230E0E34}"/>
                </a:ext>
              </a:extLst>
            </p:cNvPr>
            <p:cNvSpPr/>
            <p:nvPr/>
          </p:nvSpPr>
          <p:spPr>
            <a:xfrm>
              <a:off x="3076705" y="5216064"/>
              <a:ext cx="327755" cy="863224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Round Same Side Corner Rectangle 20">
              <a:extLst>
                <a:ext uri="{FF2B5EF4-FFF2-40B4-BE49-F238E27FC236}">
                  <a16:creationId xmlns:a16="http://schemas.microsoft.com/office/drawing/2014/main" xmlns="" id="{CD27BEC6-934D-46A0-8D55-1871392D616D}"/>
                </a:ext>
              </a:extLst>
            </p:cNvPr>
            <p:cNvSpPr/>
            <p:nvPr/>
          </p:nvSpPr>
          <p:spPr>
            <a:xfrm rot="10800000">
              <a:off x="1188205" y="5212079"/>
              <a:ext cx="408398" cy="871194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TextBox 10">
              <a:extLst>
                <a:ext uri="{FF2B5EF4-FFF2-40B4-BE49-F238E27FC236}">
                  <a16:creationId xmlns:a16="http://schemas.microsoft.com/office/drawing/2014/main" xmlns="" id="{0C71CB60-A926-4324-BFFE-1DB2F976A677}"/>
                </a:ext>
              </a:extLst>
            </p:cNvPr>
            <p:cNvSpPr txBox="1"/>
            <p:nvPr/>
          </p:nvSpPr>
          <p:spPr>
            <a:xfrm>
              <a:off x="1719267" y="5416844"/>
              <a:ext cx="86638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3"/>
                  </a:solidFill>
                  <a:latin typeface="Calibri" panose="020F0502020204030204" pitchFamily="34" charset="0"/>
                  <a:cs typeface="Arial" pitchFamily="34" charset="0"/>
                </a:rPr>
                <a:t>45%</a:t>
              </a:r>
              <a:endParaRPr lang="ko-KR" altLang="en-US" sz="2400" b="1" dirty="0">
                <a:solidFill>
                  <a:schemeClr val="accent3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xmlns="" id="{2D2DC770-73B9-4978-A74D-24B64EFF7891}"/>
                </a:ext>
              </a:extLst>
            </p:cNvPr>
            <p:cNvSpPr txBox="1"/>
            <p:nvPr/>
          </p:nvSpPr>
          <p:spPr>
            <a:xfrm>
              <a:off x="3527122" y="5416844"/>
              <a:ext cx="86638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 smtClean="0">
                  <a:solidFill>
                    <a:schemeClr val="accent2"/>
                  </a:solidFill>
                  <a:latin typeface="Calibri" panose="020F0502020204030204" pitchFamily="34" charset="0"/>
                  <a:cs typeface="Arial" pitchFamily="34" charset="0"/>
                </a:rPr>
                <a:t>55%</a:t>
              </a:r>
              <a:endParaRPr lang="ko-KR" alt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7646038" y="1274994"/>
            <a:ext cx="4016883" cy="2111552"/>
            <a:chOff x="6852886" y="1982989"/>
            <a:chExt cx="4866888" cy="2859868"/>
          </a:xfrm>
        </p:grpSpPr>
        <p:sp>
          <p:nvSpPr>
            <p:cNvPr id="18" name="Rounded Rectangle 6">
              <a:extLst>
                <a:ext uri="{FF2B5EF4-FFF2-40B4-BE49-F238E27FC236}">
                  <a16:creationId xmlns:a16="http://schemas.microsoft.com/office/drawing/2014/main" xmlns="" id="{48E90455-C4C4-4792-86FF-218C5EFE04F0}"/>
                </a:ext>
              </a:extLst>
            </p:cNvPr>
            <p:cNvSpPr/>
            <p:nvPr/>
          </p:nvSpPr>
          <p:spPr>
            <a:xfrm>
              <a:off x="6852886" y="1982989"/>
              <a:ext cx="1586978" cy="499338"/>
            </a:xfrm>
            <a:custGeom>
              <a:avLst/>
              <a:gdLst/>
              <a:ahLst/>
              <a:cxnLst/>
              <a:rect l="l" t="t" r="r" b="b"/>
              <a:pathLst>
                <a:path w="3215400" h="1548752">
                  <a:moveTo>
                    <a:pt x="3026619" y="414336"/>
                  </a:moveTo>
                  <a:lnTo>
                    <a:pt x="3121009" y="414336"/>
                  </a:lnTo>
                  <a:cubicBezTo>
                    <a:pt x="3173140" y="414336"/>
                    <a:pt x="3215400" y="456596"/>
                    <a:pt x="3215400" y="508727"/>
                  </a:cubicBezTo>
                  <a:lnTo>
                    <a:pt x="3215400" y="1040026"/>
                  </a:lnTo>
                  <a:cubicBezTo>
                    <a:pt x="3215400" y="1092157"/>
                    <a:pt x="3173140" y="1134417"/>
                    <a:pt x="3121009" y="1134417"/>
                  </a:cubicBezTo>
                  <a:cubicBezTo>
                    <a:pt x="3089546" y="1134417"/>
                    <a:pt x="3058082" y="1134416"/>
                    <a:pt x="3026619" y="1134416"/>
                  </a:cubicBezTo>
                  <a:close/>
                  <a:moveTo>
                    <a:pt x="273174" y="234376"/>
                  </a:moveTo>
                  <a:lnTo>
                    <a:pt x="777230" y="234376"/>
                  </a:lnTo>
                  <a:lnTo>
                    <a:pt x="777230" y="1314376"/>
                  </a:lnTo>
                  <a:lnTo>
                    <a:pt x="273174" y="1314376"/>
                  </a:lnTo>
                  <a:close/>
                  <a:moveTo>
                    <a:pt x="258244" y="126376"/>
                  </a:moveTo>
                  <a:cubicBezTo>
                    <a:pt x="182968" y="126376"/>
                    <a:pt x="121944" y="187400"/>
                    <a:pt x="121944" y="262676"/>
                  </a:cubicBezTo>
                  <a:lnTo>
                    <a:pt x="121944" y="1286076"/>
                  </a:lnTo>
                  <a:cubicBezTo>
                    <a:pt x="121944" y="1361352"/>
                    <a:pt x="182968" y="1422376"/>
                    <a:pt x="258244" y="1422376"/>
                  </a:cubicBezTo>
                  <a:lnTo>
                    <a:pt x="2768375" y="1422376"/>
                  </a:lnTo>
                  <a:cubicBezTo>
                    <a:pt x="2843651" y="1422376"/>
                    <a:pt x="2904675" y="1361352"/>
                    <a:pt x="2904675" y="1286076"/>
                  </a:cubicBezTo>
                  <a:lnTo>
                    <a:pt x="2904675" y="262676"/>
                  </a:lnTo>
                  <a:cubicBezTo>
                    <a:pt x="2904675" y="187400"/>
                    <a:pt x="2843651" y="126376"/>
                    <a:pt x="2768375" y="126376"/>
                  </a:cubicBezTo>
                  <a:close/>
                  <a:moveTo>
                    <a:pt x="162882" y="0"/>
                  </a:moveTo>
                  <a:lnTo>
                    <a:pt x="2863736" y="0"/>
                  </a:lnTo>
                  <a:cubicBezTo>
                    <a:pt x="2953693" y="0"/>
                    <a:pt x="3026618" y="72925"/>
                    <a:pt x="3026618" y="162882"/>
                  </a:cubicBezTo>
                  <a:lnTo>
                    <a:pt x="3026618" y="1385870"/>
                  </a:lnTo>
                  <a:cubicBezTo>
                    <a:pt x="3026618" y="1475827"/>
                    <a:pt x="2953693" y="1548752"/>
                    <a:pt x="2863736" y="1548752"/>
                  </a:cubicBezTo>
                  <a:lnTo>
                    <a:pt x="162882" y="1548752"/>
                  </a:lnTo>
                  <a:cubicBezTo>
                    <a:pt x="72925" y="1548752"/>
                    <a:pt x="0" y="1475827"/>
                    <a:pt x="0" y="1385870"/>
                  </a:cubicBezTo>
                  <a:lnTo>
                    <a:pt x="0" y="162882"/>
                  </a:lnTo>
                  <a:cubicBezTo>
                    <a:pt x="0" y="72925"/>
                    <a:pt x="72925" y="0"/>
                    <a:pt x="162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19" name="Rounded Rectangle 6">
              <a:extLst>
                <a:ext uri="{FF2B5EF4-FFF2-40B4-BE49-F238E27FC236}">
                  <a16:creationId xmlns:a16="http://schemas.microsoft.com/office/drawing/2014/main" xmlns="" id="{8329069E-6F6C-4466-BEA3-223D7C56FECC}"/>
                </a:ext>
              </a:extLst>
            </p:cNvPr>
            <p:cNvSpPr/>
            <p:nvPr/>
          </p:nvSpPr>
          <p:spPr>
            <a:xfrm>
              <a:off x="6852886" y="2761766"/>
              <a:ext cx="1586978" cy="499338"/>
            </a:xfrm>
            <a:custGeom>
              <a:avLst/>
              <a:gdLst/>
              <a:ahLst/>
              <a:cxnLst/>
              <a:rect l="l" t="t" r="r" b="b"/>
              <a:pathLst>
                <a:path w="3215400" h="1548752">
                  <a:moveTo>
                    <a:pt x="3026619" y="414336"/>
                  </a:moveTo>
                  <a:lnTo>
                    <a:pt x="3121009" y="414336"/>
                  </a:lnTo>
                  <a:cubicBezTo>
                    <a:pt x="3173140" y="414336"/>
                    <a:pt x="3215400" y="456596"/>
                    <a:pt x="3215400" y="508727"/>
                  </a:cubicBezTo>
                  <a:lnTo>
                    <a:pt x="3215400" y="1040026"/>
                  </a:lnTo>
                  <a:cubicBezTo>
                    <a:pt x="3215400" y="1092157"/>
                    <a:pt x="3173140" y="1134417"/>
                    <a:pt x="3121009" y="1134417"/>
                  </a:cubicBezTo>
                  <a:cubicBezTo>
                    <a:pt x="3089546" y="1134417"/>
                    <a:pt x="3058082" y="1134416"/>
                    <a:pt x="3026619" y="1134416"/>
                  </a:cubicBezTo>
                  <a:close/>
                  <a:moveTo>
                    <a:pt x="928911" y="234376"/>
                  </a:moveTo>
                  <a:lnTo>
                    <a:pt x="1432967" y="234376"/>
                  </a:lnTo>
                  <a:lnTo>
                    <a:pt x="1432967" y="1314376"/>
                  </a:lnTo>
                  <a:lnTo>
                    <a:pt x="928911" y="1314376"/>
                  </a:lnTo>
                  <a:close/>
                  <a:moveTo>
                    <a:pt x="273174" y="234376"/>
                  </a:moveTo>
                  <a:lnTo>
                    <a:pt x="777230" y="234376"/>
                  </a:lnTo>
                  <a:lnTo>
                    <a:pt x="777230" y="1314376"/>
                  </a:lnTo>
                  <a:lnTo>
                    <a:pt x="273174" y="1314376"/>
                  </a:lnTo>
                  <a:close/>
                  <a:moveTo>
                    <a:pt x="258244" y="126376"/>
                  </a:moveTo>
                  <a:cubicBezTo>
                    <a:pt x="182968" y="126376"/>
                    <a:pt x="121944" y="187400"/>
                    <a:pt x="121944" y="262676"/>
                  </a:cubicBezTo>
                  <a:lnTo>
                    <a:pt x="121944" y="1286076"/>
                  </a:lnTo>
                  <a:cubicBezTo>
                    <a:pt x="121944" y="1361352"/>
                    <a:pt x="182968" y="1422376"/>
                    <a:pt x="258244" y="1422376"/>
                  </a:cubicBezTo>
                  <a:lnTo>
                    <a:pt x="2768375" y="1422376"/>
                  </a:lnTo>
                  <a:cubicBezTo>
                    <a:pt x="2843651" y="1422376"/>
                    <a:pt x="2904675" y="1361352"/>
                    <a:pt x="2904675" y="1286076"/>
                  </a:cubicBezTo>
                  <a:lnTo>
                    <a:pt x="2904675" y="262676"/>
                  </a:lnTo>
                  <a:cubicBezTo>
                    <a:pt x="2904675" y="187400"/>
                    <a:pt x="2843651" y="126376"/>
                    <a:pt x="2768375" y="126376"/>
                  </a:cubicBezTo>
                  <a:close/>
                  <a:moveTo>
                    <a:pt x="162882" y="0"/>
                  </a:moveTo>
                  <a:lnTo>
                    <a:pt x="2863736" y="0"/>
                  </a:lnTo>
                  <a:cubicBezTo>
                    <a:pt x="2953693" y="0"/>
                    <a:pt x="3026618" y="72925"/>
                    <a:pt x="3026618" y="162882"/>
                  </a:cubicBezTo>
                  <a:lnTo>
                    <a:pt x="3026618" y="1385870"/>
                  </a:lnTo>
                  <a:cubicBezTo>
                    <a:pt x="3026618" y="1475827"/>
                    <a:pt x="2953693" y="1548752"/>
                    <a:pt x="2863736" y="1548752"/>
                  </a:cubicBezTo>
                  <a:lnTo>
                    <a:pt x="162882" y="1548752"/>
                  </a:lnTo>
                  <a:cubicBezTo>
                    <a:pt x="72925" y="1548752"/>
                    <a:pt x="0" y="1475827"/>
                    <a:pt x="0" y="1385870"/>
                  </a:cubicBezTo>
                  <a:lnTo>
                    <a:pt x="0" y="162882"/>
                  </a:lnTo>
                  <a:cubicBezTo>
                    <a:pt x="0" y="72925"/>
                    <a:pt x="72925" y="0"/>
                    <a:pt x="162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20" name="Rounded Rectangle 6">
              <a:extLst>
                <a:ext uri="{FF2B5EF4-FFF2-40B4-BE49-F238E27FC236}">
                  <a16:creationId xmlns:a16="http://schemas.microsoft.com/office/drawing/2014/main" xmlns="" id="{740CC869-4793-4E41-A92A-FDB14A2B194C}"/>
                </a:ext>
              </a:extLst>
            </p:cNvPr>
            <p:cNvSpPr/>
            <p:nvPr/>
          </p:nvSpPr>
          <p:spPr>
            <a:xfrm>
              <a:off x="6852886" y="3540543"/>
              <a:ext cx="1586978" cy="499338"/>
            </a:xfrm>
            <a:custGeom>
              <a:avLst/>
              <a:gdLst/>
              <a:ahLst/>
              <a:cxnLst/>
              <a:rect l="l" t="t" r="r" b="b"/>
              <a:pathLst>
                <a:path w="3215400" h="1548752">
                  <a:moveTo>
                    <a:pt x="3026619" y="414336"/>
                  </a:moveTo>
                  <a:lnTo>
                    <a:pt x="3121009" y="414336"/>
                  </a:lnTo>
                  <a:cubicBezTo>
                    <a:pt x="3173140" y="414336"/>
                    <a:pt x="3215400" y="456596"/>
                    <a:pt x="3215400" y="508727"/>
                  </a:cubicBezTo>
                  <a:lnTo>
                    <a:pt x="3215400" y="1040026"/>
                  </a:lnTo>
                  <a:cubicBezTo>
                    <a:pt x="3215400" y="1092157"/>
                    <a:pt x="3173140" y="1134417"/>
                    <a:pt x="3121009" y="1134417"/>
                  </a:cubicBezTo>
                  <a:cubicBezTo>
                    <a:pt x="3089546" y="1134417"/>
                    <a:pt x="3058082" y="1134416"/>
                    <a:pt x="3026619" y="1134416"/>
                  </a:cubicBezTo>
                  <a:close/>
                  <a:moveTo>
                    <a:pt x="1584648" y="234376"/>
                  </a:moveTo>
                  <a:lnTo>
                    <a:pt x="2088704" y="234376"/>
                  </a:lnTo>
                  <a:lnTo>
                    <a:pt x="2088704" y="1314376"/>
                  </a:lnTo>
                  <a:lnTo>
                    <a:pt x="1584648" y="1314376"/>
                  </a:lnTo>
                  <a:close/>
                  <a:moveTo>
                    <a:pt x="928911" y="234376"/>
                  </a:moveTo>
                  <a:lnTo>
                    <a:pt x="1432967" y="234376"/>
                  </a:lnTo>
                  <a:lnTo>
                    <a:pt x="1432967" y="1314376"/>
                  </a:lnTo>
                  <a:lnTo>
                    <a:pt x="928911" y="1314376"/>
                  </a:lnTo>
                  <a:close/>
                  <a:moveTo>
                    <a:pt x="273174" y="234376"/>
                  </a:moveTo>
                  <a:lnTo>
                    <a:pt x="777230" y="234376"/>
                  </a:lnTo>
                  <a:lnTo>
                    <a:pt x="777230" y="1314376"/>
                  </a:lnTo>
                  <a:lnTo>
                    <a:pt x="273174" y="1314376"/>
                  </a:lnTo>
                  <a:close/>
                  <a:moveTo>
                    <a:pt x="258244" y="126376"/>
                  </a:moveTo>
                  <a:cubicBezTo>
                    <a:pt x="182968" y="126376"/>
                    <a:pt x="121944" y="187400"/>
                    <a:pt x="121944" y="262676"/>
                  </a:cubicBezTo>
                  <a:lnTo>
                    <a:pt x="121944" y="1286076"/>
                  </a:lnTo>
                  <a:cubicBezTo>
                    <a:pt x="121944" y="1361352"/>
                    <a:pt x="182968" y="1422376"/>
                    <a:pt x="258244" y="1422376"/>
                  </a:cubicBezTo>
                  <a:lnTo>
                    <a:pt x="2768375" y="1422376"/>
                  </a:lnTo>
                  <a:cubicBezTo>
                    <a:pt x="2843651" y="1422376"/>
                    <a:pt x="2904675" y="1361352"/>
                    <a:pt x="2904675" y="1286076"/>
                  </a:cubicBezTo>
                  <a:lnTo>
                    <a:pt x="2904675" y="262676"/>
                  </a:lnTo>
                  <a:cubicBezTo>
                    <a:pt x="2904675" y="187400"/>
                    <a:pt x="2843651" y="126376"/>
                    <a:pt x="2768375" y="126376"/>
                  </a:cubicBezTo>
                  <a:close/>
                  <a:moveTo>
                    <a:pt x="162882" y="0"/>
                  </a:moveTo>
                  <a:lnTo>
                    <a:pt x="2863736" y="0"/>
                  </a:lnTo>
                  <a:cubicBezTo>
                    <a:pt x="2953693" y="0"/>
                    <a:pt x="3026618" y="72925"/>
                    <a:pt x="3026618" y="162882"/>
                  </a:cubicBezTo>
                  <a:lnTo>
                    <a:pt x="3026618" y="1385870"/>
                  </a:lnTo>
                  <a:cubicBezTo>
                    <a:pt x="3026618" y="1475827"/>
                    <a:pt x="2953693" y="1548752"/>
                    <a:pt x="2863736" y="1548752"/>
                  </a:cubicBezTo>
                  <a:lnTo>
                    <a:pt x="162882" y="1548752"/>
                  </a:lnTo>
                  <a:cubicBezTo>
                    <a:pt x="72925" y="1548752"/>
                    <a:pt x="0" y="1475827"/>
                    <a:pt x="0" y="1385870"/>
                  </a:cubicBezTo>
                  <a:lnTo>
                    <a:pt x="0" y="162882"/>
                  </a:lnTo>
                  <a:cubicBezTo>
                    <a:pt x="0" y="72925"/>
                    <a:pt x="72925" y="0"/>
                    <a:pt x="162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21" name="Rounded Rectangle 6">
              <a:extLst>
                <a:ext uri="{FF2B5EF4-FFF2-40B4-BE49-F238E27FC236}">
                  <a16:creationId xmlns:a16="http://schemas.microsoft.com/office/drawing/2014/main" xmlns="" id="{17C1EAE2-459E-491D-81FC-F8924F353B13}"/>
                </a:ext>
              </a:extLst>
            </p:cNvPr>
            <p:cNvSpPr/>
            <p:nvPr/>
          </p:nvSpPr>
          <p:spPr>
            <a:xfrm>
              <a:off x="6852887" y="4319320"/>
              <a:ext cx="1586978" cy="499338"/>
            </a:xfrm>
            <a:custGeom>
              <a:avLst/>
              <a:gdLst/>
              <a:ahLst/>
              <a:cxnLst/>
              <a:rect l="l" t="t" r="r" b="b"/>
              <a:pathLst>
                <a:path w="3215400" h="1548752">
                  <a:moveTo>
                    <a:pt x="3026619" y="414336"/>
                  </a:moveTo>
                  <a:lnTo>
                    <a:pt x="3121009" y="414336"/>
                  </a:lnTo>
                  <a:cubicBezTo>
                    <a:pt x="3173140" y="414336"/>
                    <a:pt x="3215400" y="456596"/>
                    <a:pt x="3215400" y="508727"/>
                  </a:cubicBezTo>
                  <a:lnTo>
                    <a:pt x="3215400" y="1040026"/>
                  </a:lnTo>
                  <a:cubicBezTo>
                    <a:pt x="3215400" y="1092157"/>
                    <a:pt x="3173140" y="1134417"/>
                    <a:pt x="3121009" y="1134417"/>
                  </a:cubicBezTo>
                  <a:cubicBezTo>
                    <a:pt x="3089546" y="1134417"/>
                    <a:pt x="3058082" y="1134416"/>
                    <a:pt x="3026619" y="1134416"/>
                  </a:cubicBezTo>
                  <a:close/>
                  <a:moveTo>
                    <a:pt x="2240385" y="234376"/>
                  </a:moveTo>
                  <a:lnTo>
                    <a:pt x="2744441" y="234376"/>
                  </a:lnTo>
                  <a:lnTo>
                    <a:pt x="2744441" y="1314376"/>
                  </a:lnTo>
                  <a:lnTo>
                    <a:pt x="2240385" y="1314376"/>
                  </a:lnTo>
                  <a:close/>
                  <a:moveTo>
                    <a:pt x="1584648" y="234376"/>
                  </a:moveTo>
                  <a:lnTo>
                    <a:pt x="2088704" y="234376"/>
                  </a:lnTo>
                  <a:lnTo>
                    <a:pt x="2088704" y="1314376"/>
                  </a:lnTo>
                  <a:lnTo>
                    <a:pt x="1584648" y="1314376"/>
                  </a:lnTo>
                  <a:close/>
                  <a:moveTo>
                    <a:pt x="928911" y="234376"/>
                  </a:moveTo>
                  <a:lnTo>
                    <a:pt x="1432967" y="234376"/>
                  </a:lnTo>
                  <a:lnTo>
                    <a:pt x="1432967" y="1314376"/>
                  </a:lnTo>
                  <a:lnTo>
                    <a:pt x="928911" y="1314376"/>
                  </a:lnTo>
                  <a:close/>
                  <a:moveTo>
                    <a:pt x="273174" y="234376"/>
                  </a:moveTo>
                  <a:lnTo>
                    <a:pt x="777230" y="234376"/>
                  </a:lnTo>
                  <a:lnTo>
                    <a:pt x="777230" y="1314376"/>
                  </a:lnTo>
                  <a:lnTo>
                    <a:pt x="273174" y="1314376"/>
                  </a:lnTo>
                  <a:close/>
                  <a:moveTo>
                    <a:pt x="258244" y="126376"/>
                  </a:moveTo>
                  <a:cubicBezTo>
                    <a:pt x="182968" y="126376"/>
                    <a:pt x="121944" y="187400"/>
                    <a:pt x="121944" y="262676"/>
                  </a:cubicBezTo>
                  <a:lnTo>
                    <a:pt x="121944" y="1286076"/>
                  </a:lnTo>
                  <a:cubicBezTo>
                    <a:pt x="121944" y="1361352"/>
                    <a:pt x="182968" y="1422376"/>
                    <a:pt x="258244" y="1422376"/>
                  </a:cubicBezTo>
                  <a:lnTo>
                    <a:pt x="2768375" y="1422376"/>
                  </a:lnTo>
                  <a:cubicBezTo>
                    <a:pt x="2843651" y="1422376"/>
                    <a:pt x="2904675" y="1361352"/>
                    <a:pt x="2904675" y="1286076"/>
                  </a:cubicBezTo>
                  <a:lnTo>
                    <a:pt x="2904675" y="262676"/>
                  </a:lnTo>
                  <a:cubicBezTo>
                    <a:pt x="2904675" y="187400"/>
                    <a:pt x="2843651" y="126376"/>
                    <a:pt x="2768375" y="126376"/>
                  </a:cubicBezTo>
                  <a:close/>
                  <a:moveTo>
                    <a:pt x="162882" y="0"/>
                  </a:moveTo>
                  <a:lnTo>
                    <a:pt x="2863736" y="0"/>
                  </a:lnTo>
                  <a:cubicBezTo>
                    <a:pt x="2953693" y="0"/>
                    <a:pt x="3026618" y="72925"/>
                    <a:pt x="3026618" y="162882"/>
                  </a:cubicBezTo>
                  <a:lnTo>
                    <a:pt x="3026618" y="1385870"/>
                  </a:lnTo>
                  <a:cubicBezTo>
                    <a:pt x="3026618" y="1475827"/>
                    <a:pt x="2953693" y="1548752"/>
                    <a:pt x="2863736" y="1548752"/>
                  </a:cubicBezTo>
                  <a:lnTo>
                    <a:pt x="162882" y="1548752"/>
                  </a:lnTo>
                  <a:cubicBezTo>
                    <a:pt x="72925" y="1548752"/>
                    <a:pt x="0" y="1475827"/>
                    <a:pt x="0" y="1385870"/>
                  </a:cubicBezTo>
                  <a:lnTo>
                    <a:pt x="0" y="162882"/>
                  </a:lnTo>
                  <a:cubicBezTo>
                    <a:pt x="0" y="72925"/>
                    <a:pt x="72925" y="0"/>
                    <a:pt x="162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latin typeface="Calibri" panose="020F0502020204030204" pitchFamily="34" charset="0"/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8603087" y="1982989"/>
              <a:ext cx="3116687" cy="458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 smtClean="0">
                  <a:latin typeface="Calibri" panose="020F0502020204030204" pitchFamily="34" charset="0"/>
                </a:rPr>
                <a:t>De 19 a 22 años: 52%</a:t>
              </a:r>
              <a:endParaRPr lang="es-EC" sz="1600" dirty="0">
                <a:latin typeface="Calibri" panose="020F0502020204030204" pitchFamily="34" charset="0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8603085" y="2794267"/>
              <a:ext cx="3116687" cy="458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 smtClean="0">
                  <a:latin typeface="Calibri" panose="020F0502020204030204" pitchFamily="34" charset="0"/>
                </a:rPr>
                <a:t>De 23 a 26 años: 40%</a:t>
              </a:r>
              <a:endParaRPr lang="es-EC" sz="1600" dirty="0">
                <a:latin typeface="Calibri" panose="020F0502020204030204" pitchFamily="34" charset="0"/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8603087" y="3605546"/>
              <a:ext cx="3116687" cy="458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 smtClean="0">
                  <a:latin typeface="Calibri" panose="020F0502020204030204" pitchFamily="34" charset="0"/>
                </a:rPr>
                <a:t>De 27 a 30 años: 7%</a:t>
              </a:r>
              <a:endParaRPr lang="es-EC" sz="1600" dirty="0">
                <a:latin typeface="Calibri" panose="020F0502020204030204" pitchFamily="34" charset="0"/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8603087" y="4384322"/>
              <a:ext cx="3116687" cy="458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 smtClean="0">
                  <a:latin typeface="Calibri" panose="020F0502020204030204" pitchFamily="34" charset="0"/>
                </a:rPr>
                <a:t>Mayor a 30 años: 1%</a:t>
              </a:r>
              <a:endParaRPr lang="es-EC" sz="16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02" name="Grupo 101"/>
          <p:cNvGrpSpPr/>
          <p:nvPr/>
        </p:nvGrpSpPr>
        <p:grpSpPr>
          <a:xfrm>
            <a:off x="3697223" y="4638753"/>
            <a:ext cx="5291612" cy="883841"/>
            <a:chOff x="6439436" y="3588916"/>
            <a:chExt cx="5291612" cy="883841"/>
          </a:xfrm>
        </p:grpSpPr>
        <p:cxnSp>
          <p:nvCxnSpPr>
            <p:cNvPr id="75" name="Straight Arrow Connector 9"/>
            <p:cNvCxnSpPr/>
            <p:nvPr/>
          </p:nvCxnSpPr>
          <p:spPr>
            <a:xfrm>
              <a:off x="6439436" y="3804916"/>
              <a:ext cx="5291612" cy="0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직사각형 1"/>
            <p:cNvSpPr/>
            <p:nvPr/>
          </p:nvSpPr>
          <p:spPr>
            <a:xfrm>
              <a:off x="6823202" y="3588916"/>
              <a:ext cx="1260000" cy="432000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Arial" pitchFamily="34" charset="0"/>
                </a:rPr>
                <a:t>Menor</a:t>
              </a:r>
              <a:r>
                <a:rPr lang="en-US" altLang="ko-KR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 pitchFamily="34" charset="0"/>
                </a:rPr>
                <a:t> a 2009</a:t>
              </a:r>
              <a:endParaRPr lang="ko-KR" alt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77" name="직사각형 1"/>
            <p:cNvSpPr/>
            <p:nvPr/>
          </p:nvSpPr>
          <p:spPr>
            <a:xfrm>
              <a:off x="8390780" y="3588916"/>
              <a:ext cx="1260000" cy="432000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 pitchFamily="34" charset="0"/>
                </a:rPr>
                <a:t>De 2009 a 2012</a:t>
              </a:r>
              <a:endParaRPr lang="ko-KR" alt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78" name="직사각형 1"/>
            <p:cNvSpPr/>
            <p:nvPr/>
          </p:nvSpPr>
          <p:spPr>
            <a:xfrm>
              <a:off x="9958358" y="3588916"/>
              <a:ext cx="1260000" cy="432000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 pitchFamily="34" charset="0"/>
                </a:rPr>
                <a:t>De 2013 a 2016</a:t>
              </a:r>
              <a:endParaRPr lang="ko-KR" alt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83" name="TextBox 13"/>
            <p:cNvSpPr txBox="1"/>
            <p:nvPr/>
          </p:nvSpPr>
          <p:spPr>
            <a:xfrm>
              <a:off x="6758224" y="4134203"/>
              <a:ext cx="140280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 smtClean="0">
                  <a:latin typeface="Calibri" panose="020F0502020204030204" pitchFamily="34" charset="0"/>
                  <a:cs typeface="Arial" pitchFamily="34" charset="0"/>
                </a:rPr>
                <a:t>1%</a:t>
              </a:r>
              <a:endParaRPr lang="ko-KR" altLang="en-US" sz="16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86" name="TextBox 16"/>
            <p:cNvSpPr txBox="1"/>
            <p:nvPr/>
          </p:nvSpPr>
          <p:spPr>
            <a:xfrm>
              <a:off x="8326234" y="4134203"/>
              <a:ext cx="140280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 smtClean="0">
                  <a:latin typeface="Calibri" panose="020F0502020204030204" pitchFamily="34" charset="0"/>
                  <a:cs typeface="Arial" pitchFamily="34" charset="0"/>
                </a:rPr>
                <a:t>11%</a:t>
              </a:r>
              <a:endParaRPr lang="ko-KR" altLang="en-US" sz="16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89" name="TextBox 19"/>
            <p:cNvSpPr txBox="1"/>
            <p:nvPr/>
          </p:nvSpPr>
          <p:spPr>
            <a:xfrm>
              <a:off x="9894244" y="4134203"/>
              <a:ext cx="140280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 smtClean="0">
                  <a:latin typeface="Calibri" panose="020F0502020204030204" pitchFamily="34" charset="0"/>
                  <a:cs typeface="Arial" pitchFamily="34" charset="0"/>
                </a:rPr>
                <a:t>88%</a:t>
              </a:r>
              <a:endParaRPr lang="ko-KR" altLang="en-US" sz="1600" b="1" dirty="0"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sp>
        <p:nvSpPr>
          <p:cNvPr id="106" name="Freeform 108">
            <a:extLst>
              <a:ext uri="{FF2B5EF4-FFF2-40B4-BE49-F238E27FC236}">
                <a16:creationId xmlns:a16="http://schemas.microsoft.com/office/drawing/2014/main" xmlns="" id="{5EFAAA84-8423-4FBD-B039-2E6F2A71B506}"/>
              </a:ext>
            </a:extLst>
          </p:cNvPr>
          <p:cNvSpPr/>
          <p:nvPr/>
        </p:nvSpPr>
        <p:spPr>
          <a:xfrm>
            <a:off x="7675642" y="4169292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07" name="Freeform 108">
            <a:extLst>
              <a:ext uri="{FF2B5EF4-FFF2-40B4-BE49-F238E27FC236}">
                <a16:creationId xmlns:a16="http://schemas.microsoft.com/office/drawing/2014/main" xmlns="" id="{5EFAAA84-8423-4FBD-B039-2E6F2A71B506}"/>
              </a:ext>
            </a:extLst>
          </p:cNvPr>
          <p:cNvSpPr/>
          <p:nvPr/>
        </p:nvSpPr>
        <p:spPr>
          <a:xfrm>
            <a:off x="4692886" y="4169292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atin typeface="Calibri" panose="020F0502020204030204" pitchFamily="34" charset="0"/>
            </a:endParaRPr>
          </a:p>
        </p:txBody>
      </p:sp>
      <p:sp>
        <p:nvSpPr>
          <p:cNvPr id="108" name="Freeform 108">
            <a:extLst>
              <a:ext uri="{FF2B5EF4-FFF2-40B4-BE49-F238E27FC236}">
                <a16:creationId xmlns:a16="http://schemas.microsoft.com/office/drawing/2014/main" xmlns="" id="{5EFAAA84-8423-4FBD-B039-2E6F2A71B506}"/>
              </a:ext>
            </a:extLst>
          </p:cNvPr>
          <p:cNvSpPr/>
          <p:nvPr/>
        </p:nvSpPr>
        <p:spPr>
          <a:xfrm>
            <a:off x="6108064" y="4169292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3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3">
            <a:extLst>
              <a:ext uri="{FF2B5EF4-FFF2-40B4-BE49-F238E27FC236}">
                <a16:creationId xmlns:lc="http://schemas.openxmlformats.org/drawingml/2006/lockedCanvas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0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9463039"/>
              </p:ext>
            </p:extLst>
          </p:nvPr>
        </p:nvGraphicFramePr>
        <p:xfrm>
          <a:off x="2774718" y="143603"/>
          <a:ext cx="8635964" cy="5857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683393" y="960280"/>
            <a:ext cx="1105213" cy="130153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" name="Grupo 6"/>
          <p:cNvGrpSpPr/>
          <p:nvPr/>
        </p:nvGrpSpPr>
        <p:grpSpPr>
          <a:xfrm>
            <a:off x="190601" y="142285"/>
            <a:ext cx="3389726" cy="571623"/>
            <a:chOff x="525452" y="594064"/>
            <a:chExt cx="2233066" cy="526508"/>
          </a:xfrm>
        </p:grpSpPr>
        <p:sp>
          <p:nvSpPr>
            <p:cNvPr id="8" name="Diamond 4"/>
            <p:cNvSpPr/>
            <p:nvPr/>
          </p:nvSpPr>
          <p:spPr>
            <a:xfrm>
              <a:off x="525452" y="594064"/>
              <a:ext cx="526508" cy="526508"/>
            </a:xfrm>
            <a:prstGeom prst="diamon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1" i="0" u="none" strike="noStrike" kern="0" normalizeH="0" baseline="0" noProof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9" name="TextBox 11"/>
            <p:cNvSpPr txBox="1"/>
            <p:nvPr/>
          </p:nvSpPr>
          <p:spPr>
            <a:xfrm>
              <a:off x="1390367" y="673052"/>
              <a:ext cx="1368151" cy="3685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000" b="1" kern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RESULTADOS</a:t>
              </a:r>
              <a:endParaRPr kumimoji="0" lang="ko-KR" altLang="en-US" sz="2000" b="1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10" name="직사각형 69"/>
            <p:cNvSpPr/>
            <p:nvPr/>
          </p:nvSpPr>
          <p:spPr>
            <a:xfrm>
              <a:off x="642926" y="616357"/>
              <a:ext cx="285001" cy="481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C" altLang="ko-KR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</a:rPr>
                <a:t>4</a:t>
              </a:r>
              <a:endParaRPr lang="ko-KR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 Unicode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545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3090930" cy="643327"/>
            <a:chOff x="525452" y="594064"/>
            <a:chExt cx="2233066" cy="526508"/>
          </a:xfrm>
        </p:grpSpPr>
        <p:sp>
          <p:nvSpPr>
            <p:cNvPr id="10" name="Diamond 4"/>
            <p:cNvSpPr/>
            <p:nvPr/>
          </p:nvSpPr>
          <p:spPr>
            <a:xfrm>
              <a:off x="525452" y="594064"/>
              <a:ext cx="526508" cy="526508"/>
            </a:xfrm>
            <a:prstGeom prst="diamon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1" i="0" u="none" strike="noStrike" kern="0" normalizeH="0" baseline="0" noProof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90367" y="673052"/>
              <a:ext cx="1368151" cy="3685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000" b="1" kern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RESULTADOS</a:t>
              </a:r>
              <a:endParaRPr kumimoji="0" lang="ko-KR" altLang="en-US" sz="2000" b="1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12" name="직사각형 69"/>
            <p:cNvSpPr/>
            <p:nvPr/>
          </p:nvSpPr>
          <p:spPr>
            <a:xfrm>
              <a:off x="642926" y="616357"/>
              <a:ext cx="285001" cy="481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C" altLang="ko-KR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</a:rPr>
                <a:t>4</a:t>
              </a:r>
              <a:endParaRPr lang="ko-KR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 Unicode MS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858544" y="498186"/>
            <a:ext cx="5094234" cy="2868621"/>
            <a:chOff x="416774" y="1651414"/>
            <a:chExt cx="5094234" cy="2868621"/>
          </a:xfrm>
        </p:grpSpPr>
        <p:graphicFrame>
          <p:nvGraphicFramePr>
            <p:cNvPr id="13" name="Chart 17">
              <a:extLst>
                <a:ext uri="{FF2B5EF4-FFF2-40B4-BE49-F238E27FC236}">
                  <a16:creationId xmlns:lc="http://schemas.openxmlformats.org/drawingml/2006/lockedCanvas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400-0000020000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45379110"/>
                </p:ext>
              </p:extLst>
            </p:nvPr>
          </p:nvGraphicFramePr>
          <p:xfrm>
            <a:off x="416774" y="1865980"/>
            <a:ext cx="4475342" cy="26540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8" name="Grupo 27"/>
            <p:cNvGrpSpPr/>
            <p:nvPr/>
          </p:nvGrpSpPr>
          <p:grpSpPr>
            <a:xfrm>
              <a:off x="4699802" y="1651414"/>
              <a:ext cx="811206" cy="684727"/>
              <a:chOff x="6720789" y="296214"/>
              <a:chExt cx="1082424" cy="861094"/>
            </a:xfrm>
          </p:grpSpPr>
          <p:grpSp>
            <p:nvGrpSpPr>
              <p:cNvPr id="29" name="Group 9"/>
              <p:cNvGrpSpPr/>
              <p:nvPr/>
            </p:nvGrpSpPr>
            <p:grpSpPr>
              <a:xfrm rot="10800000">
                <a:off x="6822436" y="296214"/>
                <a:ext cx="879130" cy="861094"/>
                <a:chOff x="6201135" y="2192311"/>
                <a:chExt cx="1800000" cy="1800000"/>
              </a:xfrm>
            </p:grpSpPr>
            <p:sp>
              <p:nvSpPr>
                <p:cNvPr id="31" name="Teardrop 10"/>
                <p:cNvSpPr/>
                <p:nvPr/>
              </p:nvSpPr>
              <p:spPr>
                <a:xfrm rot="2700000">
                  <a:off x="6201135" y="2192311"/>
                  <a:ext cx="1800000" cy="1800000"/>
                </a:xfrm>
                <a:prstGeom prst="teardrop">
                  <a:avLst/>
                </a:prstGeom>
                <a:solidFill>
                  <a:schemeClr val="accent4"/>
                </a:solidFill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Oval 11"/>
                <p:cNvSpPr/>
                <p:nvPr/>
              </p:nvSpPr>
              <p:spPr>
                <a:xfrm>
                  <a:off x="6291135" y="2282311"/>
                  <a:ext cx="1620000" cy="162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30" name="TextBox 16"/>
              <p:cNvSpPr txBox="1"/>
              <p:nvPr/>
            </p:nvSpPr>
            <p:spPr>
              <a:xfrm>
                <a:off x="6720789" y="526706"/>
                <a:ext cx="10824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altLang="ko-KR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BF1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" name="Grupo 4"/>
          <p:cNvGrpSpPr/>
          <p:nvPr/>
        </p:nvGrpSpPr>
        <p:grpSpPr>
          <a:xfrm>
            <a:off x="6301216" y="532422"/>
            <a:ext cx="5219986" cy="2759861"/>
            <a:chOff x="6195766" y="1651412"/>
            <a:chExt cx="5219986" cy="2759861"/>
          </a:xfrm>
        </p:grpSpPr>
        <p:graphicFrame>
          <p:nvGraphicFramePr>
            <p:cNvPr id="15" name="Chart 19">
              <a:extLst>
                <a:ext uri="{FF2B5EF4-FFF2-40B4-BE49-F238E27FC236}">
                  <a16:creationId xmlns:lc="http://schemas.openxmlformats.org/drawingml/2006/lockedCanvas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600-0000020000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08600934"/>
                </p:ext>
              </p:extLst>
            </p:nvPr>
          </p:nvGraphicFramePr>
          <p:xfrm>
            <a:off x="6897850" y="1814570"/>
            <a:ext cx="4517902" cy="25967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33" name="Grupo 32"/>
            <p:cNvGrpSpPr/>
            <p:nvPr/>
          </p:nvGrpSpPr>
          <p:grpSpPr>
            <a:xfrm rot="10800000">
              <a:off x="6195766" y="1651412"/>
              <a:ext cx="811206" cy="684727"/>
              <a:chOff x="6720789" y="296215"/>
              <a:chExt cx="1082424" cy="861094"/>
            </a:xfrm>
          </p:grpSpPr>
          <p:grpSp>
            <p:nvGrpSpPr>
              <p:cNvPr id="34" name="Group 9"/>
              <p:cNvGrpSpPr/>
              <p:nvPr/>
            </p:nvGrpSpPr>
            <p:grpSpPr>
              <a:xfrm rot="10800000">
                <a:off x="6822433" y="296215"/>
                <a:ext cx="879128" cy="861094"/>
                <a:chOff x="6201149" y="2192310"/>
                <a:chExt cx="1799997" cy="1800001"/>
              </a:xfrm>
            </p:grpSpPr>
            <p:sp>
              <p:nvSpPr>
                <p:cNvPr id="36" name="Teardrop 10"/>
                <p:cNvSpPr/>
                <p:nvPr/>
              </p:nvSpPr>
              <p:spPr>
                <a:xfrm rot="2700000">
                  <a:off x="6201147" y="2192312"/>
                  <a:ext cx="1800001" cy="1799997"/>
                </a:xfrm>
                <a:prstGeom prst="teardrop">
                  <a:avLst/>
                </a:prstGeom>
                <a:solidFill>
                  <a:schemeClr val="accent4"/>
                </a:solidFill>
                <a:ln w="635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Oval 11"/>
                <p:cNvSpPr/>
                <p:nvPr/>
              </p:nvSpPr>
              <p:spPr>
                <a:xfrm>
                  <a:off x="6291135" y="2282311"/>
                  <a:ext cx="1620000" cy="162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35" name="TextBox 16"/>
              <p:cNvSpPr txBox="1"/>
              <p:nvPr/>
            </p:nvSpPr>
            <p:spPr>
              <a:xfrm rot="10800000">
                <a:off x="6720789" y="526705"/>
                <a:ext cx="1082424" cy="503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altLang="ko-KR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BF3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38" name="Chart 20">
            <a:extLst>
              <a:ext uri="{FF2B5EF4-FFF2-40B4-BE49-F238E27FC236}">
                <a16:creationId xmlns:lc="http://schemas.openxmlformats.org/drawingml/2006/lockedCanvas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7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0967204"/>
              </p:ext>
            </p:extLst>
          </p:nvPr>
        </p:nvGraphicFramePr>
        <p:xfrm>
          <a:off x="4201013" y="3628323"/>
          <a:ext cx="4424371" cy="2582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9" name="Grupo 38"/>
          <p:cNvGrpSpPr/>
          <p:nvPr/>
        </p:nvGrpSpPr>
        <p:grpSpPr>
          <a:xfrm>
            <a:off x="8425526" y="3359866"/>
            <a:ext cx="811206" cy="684727"/>
            <a:chOff x="6720789" y="296214"/>
            <a:chExt cx="1082424" cy="861094"/>
          </a:xfrm>
        </p:grpSpPr>
        <p:grpSp>
          <p:nvGrpSpPr>
            <p:cNvPr id="40" name="Group 9"/>
            <p:cNvGrpSpPr/>
            <p:nvPr/>
          </p:nvGrpSpPr>
          <p:grpSpPr>
            <a:xfrm rot="10800000">
              <a:off x="6822436" y="296214"/>
              <a:ext cx="879130" cy="861094"/>
              <a:chOff x="6201135" y="2192311"/>
              <a:chExt cx="1800000" cy="1800000"/>
            </a:xfrm>
          </p:grpSpPr>
          <p:sp>
            <p:nvSpPr>
              <p:cNvPr id="42" name="Teardrop 10"/>
              <p:cNvSpPr/>
              <p:nvPr/>
            </p:nvSpPr>
            <p:spPr>
              <a:xfrm rot="2700000">
                <a:off x="6201135" y="2192311"/>
                <a:ext cx="1800000" cy="1800000"/>
              </a:xfrm>
              <a:prstGeom prst="teardrop">
                <a:avLst/>
              </a:prstGeom>
              <a:solidFill>
                <a:schemeClr val="accent4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Oval 11"/>
              <p:cNvSpPr/>
              <p:nvPr/>
            </p:nvSpPr>
            <p:spPr>
              <a:xfrm>
                <a:off x="6291135" y="2282311"/>
                <a:ext cx="1620000" cy="1620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1" name="TextBox 16"/>
            <p:cNvSpPr txBox="1"/>
            <p:nvPr/>
          </p:nvSpPr>
          <p:spPr>
            <a:xfrm>
              <a:off x="6720789" y="526706"/>
              <a:ext cx="1082424" cy="464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altLang="ko-K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BF4.1</a:t>
              </a:r>
              <a:endPara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92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3090930" cy="643327"/>
            <a:chOff x="525452" y="594064"/>
            <a:chExt cx="2233066" cy="526508"/>
          </a:xfrm>
        </p:grpSpPr>
        <p:sp>
          <p:nvSpPr>
            <p:cNvPr id="10" name="Diamond 4"/>
            <p:cNvSpPr/>
            <p:nvPr/>
          </p:nvSpPr>
          <p:spPr>
            <a:xfrm>
              <a:off x="525452" y="594064"/>
              <a:ext cx="526508" cy="526508"/>
            </a:xfrm>
            <a:prstGeom prst="diamon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1" i="0" u="none" strike="noStrike" kern="0" normalizeH="0" baseline="0" noProof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90367" y="673052"/>
              <a:ext cx="1368151" cy="3685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000" b="1" kern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RESULTADOS</a:t>
              </a:r>
              <a:endParaRPr kumimoji="0" lang="ko-KR" altLang="en-US" sz="2000" b="1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12" name="직사각형 69"/>
            <p:cNvSpPr/>
            <p:nvPr/>
          </p:nvSpPr>
          <p:spPr>
            <a:xfrm>
              <a:off x="642926" y="616357"/>
              <a:ext cx="285001" cy="481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C" altLang="ko-KR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</a:rPr>
                <a:t>4</a:t>
              </a:r>
              <a:endParaRPr lang="ko-KR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 Unicode MS"/>
              </a:endParaRPr>
            </a:p>
          </p:txBody>
        </p:sp>
      </p:grpSp>
      <p:graphicFrame>
        <p:nvGraphicFramePr>
          <p:cNvPr id="18" name="Chart 22">
            <a:extLst>
              <a:ext uri="{FF2B5EF4-FFF2-40B4-BE49-F238E27FC236}">
                <a16:creationId xmlns:lc="http://schemas.openxmlformats.org/drawingml/2006/lockedCanvas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8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4892071"/>
              </p:ext>
            </p:extLst>
          </p:nvPr>
        </p:nvGraphicFramePr>
        <p:xfrm>
          <a:off x="728774" y="848553"/>
          <a:ext cx="4783302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1" name="Chart 23">
            <a:extLst>
              <a:ext uri="{FF2B5EF4-FFF2-40B4-BE49-F238E27FC236}">
                <a16:creationId xmlns:lc="http://schemas.openxmlformats.org/drawingml/2006/lockedCanvas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9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9903159"/>
              </p:ext>
            </p:extLst>
          </p:nvPr>
        </p:nvGraphicFramePr>
        <p:xfrm>
          <a:off x="6907418" y="809792"/>
          <a:ext cx="4224270" cy="259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2" name="Chart 25">
            <a:extLst>
              <a:ext uri="{FF2B5EF4-FFF2-40B4-BE49-F238E27FC236}">
                <a16:creationId xmlns:lc="http://schemas.openxmlformats.org/drawingml/2006/lockedCanvas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A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3606321"/>
              </p:ext>
            </p:extLst>
          </p:nvPr>
        </p:nvGraphicFramePr>
        <p:xfrm>
          <a:off x="4027772" y="3595960"/>
          <a:ext cx="4488432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3" name="Grupo 42"/>
          <p:cNvGrpSpPr/>
          <p:nvPr/>
        </p:nvGrpSpPr>
        <p:grpSpPr>
          <a:xfrm>
            <a:off x="5177359" y="546812"/>
            <a:ext cx="811206" cy="684727"/>
            <a:chOff x="6720789" y="296214"/>
            <a:chExt cx="1082424" cy="861094"/>
          </a:xfrm>
        </p:grpSpPr>
        <p:grpSp>
          <p:nvGrpSpPr>
            <p:cNvPr id="44" name="Group 9"/>
            <p:cNvGrpSpPr/>
            <p:nvPr/>
          </p:nvGrpSpPr>
          <p:grpSpPr>
            <a:xfrm rot="10800000">
              <a:off x="6822436" y="296214"/>
              <a:ext cx="879130" cy="861094"/>
              <a:chOff x="6201135" y="2192311"/>
              <a:chExt cx="1800000" cy="1800000"/>
            </a:xfrm>
          </p:grpSpPr>
          <p:sp>
            <p:nvSpPr>
              <p:cNvPr id="46" name="Teardrop 10"/>
              <p:cNvSpPr/>
              <p:nvPr/>
            </p:nvSpPr>
            <p:spPr>
              <a:xfrm rot="2700000">
                <a:off x="6201135" y="2192311"/>
                <a:ext cx="1800000" cy="1800000"/>
              </a:xfrm>
              <a:prstGeom prst="teardrop">
                <a:avLst/>
              </a:prstGeom>
              <a:solidFill>
                <a:schemeClr val="accent4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7" name="Oval 11"/>
              <p:cNvSpPr/>
              <p:nvPr/>
            </p:nvSpPr>
            <p:spPr>
              <a:xfrm>
                <a:off x="6291135" y="2282311"/>
                <a:ext cx="1620000" cy="1620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16"/>
            <p:cNvSpPr txBox="1"/>
            <p:nvPr/>
          </p:nvSpPr>
          <p:spPr>
            <a:xfrm>
              <a:off x="6720789" y="526706"/>
              <a:ext cx="1082424" cy="464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altLang="ko-K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BF5</a:t>
              </a:r>
              <a:endPara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8460174" y="3280828"/>
            <a:ext cx="811206" cy="684727"/>
            <a:chOff x="6720789" y="296214"/>
            <a:chExt cx="1082424" cy="861094"/>
          </a:xfrm>
        </p:grpSpPr>
        <p:grpSp>
          <p:nvGrpSpPr>
            <p:cNvPr id="49" name="Group 9"/>
            <p:cNvGrpSpPr/>
            <p:nvPr/>
          </p:nvGrpSpPr>
          <p:grpSpPr>
            <a:xfrm rot="10800000">
              <a:off x="6822436" y="296214"/>
              <a:ext cx="879130" cy="861094"/>
              <a:chOff x="6201135" y="2192311"/>
              <a:chExt cx="1800000" cy="1800000"/>
            </a:xfrm>
          </p:grpSpPr>
          <p:sp>
            <p:nvSpPr>
              <p:cNvPr id="51" name="Teardrop 10"/>
              <p:cNvSpPr/>
              <p:nvPr/>
            </p:nvSpPr>
            <p:spPr>
              <a:xfrm rot="2700000">
                <a:off x="6201135" y="2192311"/>
                <a:ext cx="1800000" cy="1800000"/>
              </a:xfrm>
              <a:prstGeom prst="teardrop">
                <a:avLst/>
              </a:prstGeom>
              <a:solidFill>
                <a:schemeClr val="accent4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2" name="Oval 11"/>
              <p:cNvSpPr/>
              <p:nvPr/>
            </p:nvSpPr>
            <p:spPr>
              <a:xfrm>
                <a:off x="6291135" y="2282311"/>
                <a:ext cx="1620000" cy="1620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50" name="TextBox 16"/>
            <p:cNvSpPr txBox="1"/>
            <p:nvPr/>
          </p:nvSpPr>
          <p:spPr>
            <a:xfrm>
              <a:off x="6720789" y="526706"/>
              <a:ext cx="1082424" cy="503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altLang="ko-KR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BF7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10868903" y="647218"/>
            <a:ext cx="811206" cy="684727"/>
            <a:chOff x="6712557" y="296214"/>
            <a:chExt cx="1082424" cy="861094"/>
          </a:xfrm>
        </p:grpSpPr>
        <p:grpSp>
          <p:nvGrpSpPr>
            <p:cNvPr id="54" name="Group 9"/>
            <p:cNvGrpSpPr/>
            <p:nvPr/>
          </p:nvGrpSpPr>
          <p:grpSpPr>
            <a:xfrm rot="10800000">
              <a:off x="6822436" y="296214"/>
              <a:ext cx="879130" cy="861094"/>
              <a:chOff x="6201135" y="2192311"/>
              <a:chExt cx="1800000" cy="1800000"/>
            </a:xfrm>
          </p:grpSpPr>
          <p:sp>
            <p:nvSpPr>
              <p:cNvPr id="56" name="Teardrop 10"/>
              <p:cNvSpPr/>
              <p:nvPr/>
            </p:nvSpPr>
            <p:spPr>
              <a:xfrm rot="2700000">
                <a:off x="6201135" y="2192311"/>
                <a:ext cx="1800000" cy="1800000"/>
              </a:xfrm>
              <a:prstGeom prst="teardrop">
                <a:avLst/>
              </a:prstGeom>
              <a:solidFill>
                <a:schemeClr val="accent4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Oval 11"/>
              <p:cNvSpPr/>
              <p:nvPr/>
            </p:nvSpPr>
            <p:spPr>
              <a:xfrm>
                <a:off x="6291135" y="2282311"/>
                <a:ext cx="1620000" cy="1620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55" name="TextBox 16"/>
            <p:cNvSpPr txBox="1"/>
            <p:nvPr/>
          </p:nvSpPr>
          <p:spPr>
            <a:xfrm>
              <a:off x="6712557" y="475177"/>
              <a:ext cx="1082424" cy="503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altLang="ko-KR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BF6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253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3090930" cy="643327"/>
            <a:chOff x="525452" y="594064"/>
            <a:chExt cx="2233066" cy="526508"/>
          </a:xfrm>
        </p:grpSpPr>
        <p:sp>
          <p:nvSpPr>
            <p:cNvPr id="10" name="Diamond 4"/>
            <p:cNvSpPr/>
            <p:nvPr/>
          </p:nvSpPr>
          <p:spPr>
            <a:xfrm>
              <a:off x="525452" y="594064"/>
              <a:ext cx="526508" cy="526508"/>
            </a:xfrm>
            <a:prstGeom prst="diamon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1" i="0" u="none" strike="noStrike" kern="0" normalizeH="0" baseline="0" noProof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90367" y="673052"/>
              <a:ext cx="1368151" cy="3685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000" b="1" kern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RESULTADOS</a:t>
              </a:r>
              <a:endParaRPr kumimoji="0" lang="ko-KR" altLang="en-US" sz="2000" b="1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12" name="직사각형 69"/>
            <p:cNvSpPr/>
            <p:nvPr/>
          </p:nvSpPr>
          <p:spPr>
            <a:xfrm>
              <a:off x="642926" y="616357"/>
              <a:ext cx="285001" cy="481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C" altLang="ko-KR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</a:rPr>
                <a:t>4</a:t>
              </a:r>
              <a:endParaRPr lang="ko-KR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 Unicode MS"/>
              </a:endParaRPr>
            </a:p>
          </p:txBody>
        </p:sp>
      </p:grpSp>
      <p:graphicFrame>
        <p:nvGraphicFramePr>
          <p:cNvPr id="15" name="Chart 3">
            <a:extLst>
              <a:ext uri="{FF2B5EF4-FFF2-40B4-BE49-F238E27FC236}">
                <a16:creationId xmlns:lc="http://schemas.openxmlformats.org/drawingml/2006/lockedCanvas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B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3870262"/>
              </p:ext>
            </p:extLst>
          </p:nvPr>
        </p:nvGraphicFramePr>
        <p:xfrm>
          <a:off x="978795" y="765068"/>
          <a:ext cx="4224270" cy="2580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6" name="Grupo 25"/>
          <p:cNvGrpSpPr/>
          <p:nvPr/>
        </p:nvGrpSpPr>
        <p:grpSpPr>
          <a:xfrm>
            <a:off x="4976037" y="546812"/>
            <a:ext cx="811206" cy="684727"/>
            <a:chOff x="6720789" y="296214"/>
            <a:chExt cx="1082424" cy="861094"/>
          </a:xfrm>
        </p:grpSpPr>
        <p:grpSp>
          <p:nvGrpSpPr>
            <p:cNvPr id="27" name="Group 9"/>
            <p:cNvGrpSpPr/>
            <p:nvPr/>
          </p:nvGrpSpPr>
          <p:grpSpPr>
            <a:xfrm rot="10800000">
              <a:off x="6822436" y="296214"/>
              <a:ext cx="879130" cy="861094"/>
              <a:chOff x="6201135" y="2192311"/>
              <a:chExt cx="1800000" cy="1800000"/>
            </a:xfrm>
          </p:grpSpPr>
          <p:sp>
            <p:nvSpPr>
              <p:cNvPr id="29" name="Teardrop 10"/>
              <p:cNvSpPr/>
              <p:nvPr/>
            </p:nvSpPr>
            <p:spPr>
              <a:xfrm rot="2700000">
                <a:off x="6201135" y="2192311"/>
                <a:ext cx="1800000" cy="1800000"/>
              </a:xfrm>
              <a:prstGeom prst="teardrop">
                <a:avLst/>
              </a:prstGeom>
              <a:solidFill>
                <a:schemeClr val="accent4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Oval 11"/>
              <p:cNvSpPr/>
              <p:nvPr/>
            </p:nvSpPr>
            <p:spPr>
              <a:xfrm>
                <a:off x="6291143" y="2282313"/>
                <a:ext cx="1619999" cy="161999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8" name="TextBox 16"/>
            <p:cNvSpPr txBox="1"/>
            <p:nvPr/>
          </p:nvSpPr>
          <p:spPr>
            <a:xfrm>
              <a:off x="6720789" y="488000"/>
              <a:ext cx="1082424" cy="503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altLang="ko-KR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BF8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1" name="Chart 6">
            <a:extLst>
              <a:ext uri="{FF2B5EF4-FFF2-40B4-BE49-F238E27FC236}">
                <a16:creationId xmlns:lc="http://schemas.openxmlformats.org/drawingml/2006/lockedCanvas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D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8116643"/>
              </p:ext>
            </p:extLst>
          </p:nvPr>
        </p:nvGraphicFramePr>
        <p:xfrm>
          <a:off x="6684285" y="775866"/>
          <a:ext cx="4343107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Chart 8">
            <a:extLst>
              <a:ext uri="{FF2B5EF4-FFF2-40B4-BE49-F238E27FC236}">
                <a16:creationId xmlns:lc="http://schemas.openxmlformats.org/drawingml/2006/lockedCanvas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E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4471459"/>
              </p:ext>
            </p:extLst>
          </p:nvPr>
        </p:nvGraphicFramePr>
        <p:xfrm>
          <a:off x="3745605" y="3615744"/>
          <a:ext cx="4455852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3" name="Grupo 32"/>
          <p:cNvGrpSpPr/>
          <p:nvPr/>
        </p:nvGrpSpPr>
        <p:grpSpPr>
          <a:xfrm>
            <a:off x="7795854" y="3410467"/>
            <a:ext cx="811206" cy="684727"/>
            <a:chOff x="6720789" y="296214"/>
            <a:chExt cx="1082424" cy="861094"/>
          </a:xfrm>
        </p:grpSpPr>
        <p:grpSp>
          <p:nvGrpSpPr>
            <p:cNvPr id="34" name="Group 9"/>
            <p:cNvGrpSpPr/>
            <p:nvPr/>
          </p:nvGrpSpPr>
          <p:grpSpPr>
            <a:xfrm rot="10800000">
              <a:off x="6822436" y="296214"/>
              <a:ext cx="879130" cy="861094"/>
              <a:chOff x="6201135" y="2192311"/>
              <a:chExt cx="1800000" cy="1800000"/>
            </a:xfrm>
          </p:grpSpPr>
          <p:sp>
            <p:nvSpPr>
              <p:cNvPr id="36" name="Teardrop 10"/>
              <p:cNvSpPr/>
              <p:nvPr/>
            </p:nvSpPr>
            <p:spPr>
              <a:xfrm rot="2700000">
                <a:off x="6201135" y="2192311"/>
                <a:ext cx="1800000" cy="1800000"/>
              </a:xfrm>
              <a:prstGeom prst="teardrop">
                <a:avLst/>
              </a:prstGeom>
              <a:solidFill>
                <a:schemeClr val="accent4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Oval 11"/>
              <p:cNvSpPr/>
              <p:nvPr/>
            </p:nvSpPr>
            <p:spPr>
              <a:xfrm>
                <a:off x="6291135" y="2282311"/>
                <a:ext cx="1620000" cy="1620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5" name="TextBox 16"/>
            <p:cNvSpPr txBox="1"/>
            <p:nvPr/>
          </p:nvSpPr>
          <p:spPr>
            <a:xfrm>
              <a:off x="6720789" y="494529"/>
              <a:ext cx="1082424" cy="464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altLang="ko-K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BF11</a:t>
              </a:r>
              <a:endPara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upo 37"/>
          <p:cNvGrpSpPr/>
          <p:nvPr/>
        </p:nvGrpSpPr>
        <p:grpSpPr>
          <a:xfrm rot="10800000">
            <a:off x="6144850" y="621418"/>
            <a:ext cx="811206" cy="684727"/>
            <a:chOff x="6720789" y="296214"/>
            <a:chExt cx="1082424" cy="861094"/>
          </a:xfrm>
        </p:grpSpPr>
        <p:grpSp>
          <p:nvGrpSpPr>
            <p:cNvPr id="39" name="Group 9"/>
            <p:cNvGrpSpPr/>
            <p:nvPr/>
          </p:nvGrpSpPr>
          <p:grpSpPr>
            <a:xfrm rot="10800000">
              <a:off x="6822436" y="296214"/>
              <a:ext cx="879130" cy="861094"/>
              <a:chOff x="6201135" y="2192311"/>
              <a:chExt cx="1800000" cy="1800000"/>
            </a:xfrm>
          </p:grpSpPr>
          <p:sp>
            <p:nvSpPr>
              <p:cNvPr id="41" name="Teardrop 10"/>
              <p:cNvSpPr/>
              <p:nvPr/>
            </p:nvSpPr>
            <p:spPr>
              <a:xfrm rot="2700000">
                <a:off x="6201135" y="2192311"/>
                <a:ext cx="1800000" cy="1800000"/>
              </a:xfrm>
              <a:prstGeom prst="teardrop">
                <a:avLst/>
              </a:prstGeom>
              <a:solidFill>
                <a:schemeClr val="accent4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Oval 11"/>
              <p:cNvSpPr/>
              <p:nvPr/>
            </p:nvSpPr>
            <p:spPr>
              <a:xfrm>
                <a:off x="6291143" y="2282313"/>
                <a:ext cx="1619999" cy="161999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0" name="TextBox 16"/>
            <p:cNvSpPr txBox="1"/>
            <p:nvPr/>
          </p:nvSpPr>
          <p:spPr>
            <a:xfrm rot="10800000">
              <a:off x="6720789" y="526706"/>
              <a:ext cx="1082424" cy="464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altLang="ko-K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BF10</a:t>
              </a:r>
              <a:endPara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05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3090930" cy="643327"/>
            <a:chOff x="525452" y="594064"/>
            <a:chExt cx="2233066" cy="526508"/>
          </a:xfrm>
        </p:grpSpPr>
        <p:sp>
          <p:nvSpPr>
            <p:cNvPr id="10" name="Diamond 4"/>
            <p:cNvSpPr/>
            <p:nvPr/>
          </p:nvSpPr>
          <p:spPr>
            <a:xfrm>
              <a:off x="525452" y="594064"/>
              <a:ext cx="526508" cy="526508"/>
            </a:xfrm>
            <a:prstGeom prst="diamon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1" i="0" u="none" strike="noStrike" kern="0" normalizeH="0" baseline="0" noProof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90367" y="673052"/>
              <a:ext cx="1368151" cy="3685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000" b="1" kern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RESULTADOS</a:t>
              </a:r>
              <a:endParaRPr kumimoji="0" lang="ko-KR" altLang="en-US" sz="2000" b="1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12" name="직사각형 69"/>
            <p:cNvSpPr/>
            <p:nvPr/>
          </p:nvSpPr>
          <p:spPr>
            <a:xfrm>
              <a:off x="642926" y="616357"/>
              <a:ext cx="285001" cy="481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C" altLang="ko-KR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</a:rPr>
                <a:t>4</a:t>
              </a:r>
              <a:endParaRPr lang="ko-KR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 Unicode MS"/>
              </a:endParaRPr>
            </a:p>
          </p:txBody>
        </p:sp>
      </p:grpSp>
      <p:graphicFrame>
        <p:nvGraphicFramePr>
          <p:cNvPr id="13" name="Chart 9">
            <a:extLst>
              <a:ext uri="{FF2B5EF4-FFF2-40B4-BE49-F238E27FC236}">
                <a16:creationId xmlns:lc="http://schemas.openxmlformats.org/drawingml/2006/lockedCanvas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0F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9973446"/>
              </p:ext>
            </p:extLst>
          </p:nvPr>
        </p:nvGraphicFramePr>
        <p:xfrm>
          <a:off x="728774" y="900529"/>
          <a:ext cx="4619625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0">
            <a:extLst>
              <a:ext uri="{FF2B5EF4-FFF2-40B4-BE49-F238E27FC236}">
                <a16:creationId xmlns:lc="http://schemas.openxmlformats.org/drawingml/2006/lockedCanvas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1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6201316"/>
              </p:ext>
            </p:extLst>
          </p:nvPr>
        </p:nvGraphicFramePr>
        <p:xfrm>
          <a:off x="6873410" y="871932"/>
          <a:ext cx="4413289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Grupo 15"/>
          <p:cNvGrpSpPr/>
          <p:nvPr/>
        </p:nvGrpSpPr>
        <p:grpSpPr>
          <a:xfrm>
            <a:off x="11044341" y="643327"/>
            <a:ext cx="811206" cy="684727"/>
            <a:chOff x="6720789" y="296214"/>
            <a:chExt cx="1082424" cy="861094"/>
          </a:xfrm>
        </p:grpSpPr>
        <p:grpSp>
          <p:nvGrpSpPr>
            <p:cNvPr id="17" name="Group 9"/>
            <p:cNvGrpSpPr/>
            <p:nvPr/>
          </p:nvGrpSpPr>
          <p:grpSpPr>
            <a:xfrm rot="10800000">
              <a:off x="6822436" y="296214"/>
              <a:ext cx="879130" cy="861094"/>
              <a:chOff x="6201135" y="2192311"/>
              <a:chExt cx="1800000" cy="1800000"/>
            </a:xfrm>
          </p:grpSpPr>
          <p:sp>
            <p:nvSpPr>
              <p:cNvPr id="19" name="Teardrop 10"/>
              <p:cNvSpPr/>
              <p:nvPr/>
            </p:nvSpPr>
            <p:spPr>
              <a:xfrm rot="2700000">
                <a:off x="6201135" y="2192311"/>
                <a:ext cx="1800000" cy="1800000"/>
              </a:xfrm>
              <a:prstGeom prst="teardrop">
                <a:avLst/>
              </a:prstGeom>
              <a:solidFill>
                <a:schemeClr val="accent4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Oval 11"/>
              <p:cNvSpPr/>
              <p:nvPr/>
            </p:nvSpPr>
            <p:spPr>
              <a:xfrm>
                <a:off x="6291135" y="2282311"/>
                <a:ext cx="1620000" cy="1620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8" name="TextBox 16"/>
            <p:cNvSpPr txBox="1"/>
            <p:nvPr/>
          </p:nvSpPr>
          <p:spPr>
            <a:xfrm>
              <a:off x="6720789" y="494529"/>
              <a:ext cx="1082424" cy="464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altLang="ko-K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BF13</a:t>
              </a:r>
              <a:endPara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5100986" y="604265"/>
            <a:ext cx="811206" cy="684727"/>
            <a:chOff x="6720789" y="296214"/>
            <a:chExt cx="1082424" cy="861094"/>
          </a:xfrm>
        </p:grpSpPr>
        <p:grpSp>
          <p:nvGrpSpPr>
            <p:cNvPr id="22" name="Group 9"/>
            <p:cNvGrpSpPr/>
            <p:nvPr/>
          </p:nvGrpSpPr>
          <p:grpSpPr>
            <a:xfrm rot="10800000">
              <a:off x="6822436" y="296214"/>
              <a:ext cx="879130" cy="861094"/>
              <a:chOff x="6201135" y="2192311"/>
              <a:chExt cx="1800000" cy="1800000"/>
            </a:xfrm>
          </p:grpSpPr>
          <p:sp>
            <p:nvSpPr>
              <p:cNvPr id="24" name="Teardrop 10"/>
              <p:cNvSpPr/>
              <p:nvPr/>
            </p:nvSpPr>
            <p:spPr>
              <a:xfrm rot="2700000">
                <a:off x="6201135" y="2192311"/>
                <a:ext cx="1800000" cy="1800000"/>
              </a:xfrm>
              <a:prstGeom prst="teardrop">
                <a:avLst/>
              </a:prstGeom>
              <a:solidFill>
                <a:schemeClr val="accent4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Oval 11"/>
              <p:cNvSpPr/>
              <p:nvPr/>
            </p:nvSpPr>
            <p:spPr>
              <a:xfrm>
                <a:off x="6291135" y="2282311"/>
                <a:ext cx="1620000" cy="1620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3" name="TextBox 16"/>
            <p:cNvSpPr txBox="1"/>
            <p:nvPr/>
          </p:nvSpPr>
          <p:spPr>
            <a:xfrm>
              <a:off x="6720789" y="464447"/>
              <a:ext cx="1082424" cy="464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altLang="ko-K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BF12</a:t>
              </a:r>
              <a:endPara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8" name="Chart 12">
            <a:extLst>
              <a:ext uri="{FF2B5EF4-FFF2-40B4-BE49-F238E27FC236}">
                <a16:creationId xmlns:lc="http://schemas.openxmlformats.org/drawingml/2006/lockedCanvas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12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439073"/>
              </p:ext>
            </p:extLst>
          </p:nvPr>
        </p:nvGraphicFramePr>
        <p:xfrm>
          <a:off x="3819312" y="3654263"/>
          <a:ext cx="4510088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6" name="Grupo 25"/>
          <p:cNvGrpSpPr/>
          <p:nvPr/>
        </p:nvGrpSpPr>
        <p:grpSpPr>
          <a:xfrm>
            <a:off x="8263872" y="3654610"/>
            <a:ext cx="811206" cy="684727"/>
            <a:chOff x="6720789" y="296214"/>
            <a:chExt cx="1082424" cy="861094"/>
          </a:xfrm>
        </p:grpSpPr>
        <p:grpSp>
          <p:nvGrpSpPr>
            <p:cNvPr id="27" name="Group 9"/>
            <p:cNvGrpSpPr/>
            <p:nvPr/>
          </p:nvGrpSpPr>
          <p:grpSpPr>
            <a:xfrm rot="10800000">
              <a:off x="6822436" y="296214"/>
              <a:ext cx="879130" cy="861094"/>
              <a:chOff x="6201135" y="2192311"/>
              <a:chExt cx="1800000" cy="1800000"/>
            </a:xfrm>
          </p:grpSpPr>
          <p:sp>
            <p:nvSpPr>
              <p:cNvPr id="29" name="Teardrop 10"/>
              <p:cNvSpPr/>
              <p:nvPr/>
            </p:nvSpPr>
            <p:spPr>
              <a:xfrm rot="2700000">
                <a:off x="6201135" y="2192311"/>
                <a:ext cx="1800000" cy="1800000"/>
              </a:xfrm>
              <a:prstGeom prst="teardrop">
                <a:avLst/>
              </a:prstGeom>
              <a:solidFill>
                <a:schemeClr val="accent4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Oval 11"/>
              <p:cNvSpPr/>
              <p:nvPr/>
            </p:nvSpPr>
            <p:spPr>
              <a:xfrm>
                <a:off x="6291135" y="2282311"/>
                <a:ext cx="1620000" cy="1620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8" name="TextBox 16"/>
            <p:cNvSpPr txBox="1"/>
            <p:nvPr/>
          </p:nvSpPr>
          <p:spPr>
            <a:xfrm>
              <a:off x="6720789" y="464447"/>
              <a:ext cx="1082424" cy="464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altLang="ko-K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BF15</a:t>
              </a:r>
              <a:endPara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12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3090930" cy="643327"/>
            <a:chOff x="525452" y="594064"/>
            <a:chExt cx="2233066" cy="526508"/>
          </a:xfrm>
        </p:grpSpPr>
        <p:sp>
          <p:nvSpPr>
            <p:cNvPr id="10" name="Diamond 4"/>
            <p:cNvSpPr/>
            <p:nvPr/>
          </p:nvSpPr>
          <p:spPr>
            <a:xfrm>
              <a:off x="525452" y="594064"/>
              <a:ext cx="526508" cy="526508"/>
            </a:xfrm>
            <a:prstGeom prst="diamon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1" i="0" u="none" strike="noStrike" kern="0" normalizeH="0" baseline="0" noProof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90367" y="673052"/>
              <a:ext cx="1368151" cy="3685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000" b="1" kern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RESULTADOS</a:t>
              </a:r>
              <a:endParaRPr kumimoji="0" lang="ko-KR" altLang="en-US" sz="2000" b="1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12" name="직사각형 69"/>
            <p:cNvSpPr/>
            <p:nvPr/>
          </p:nvSpPr>
          <p:spPr>
            <a:xfrm>
              <a:off x="642926" y="616357"/>
              <a:ext cx="285001" cy="481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C" altLang="ko-KR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</a:rPr>
                <a:t>4</a:t>
              </a:r>
              <a:endParaRPr lang="ko-KR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 Unicode MS"/>
              </a:endParaRPr>
            </a:p>
          </p:txBody>
        </p:sp>
      </p:grpSp>
      <p:graphicFrame>
        <p:nvGraphicFramePr>
          <p:cNvPr id="18" name="Chart 27">
            <a:extLst>
              <a:ext uri="{FF2B5EF4-FFF2-40B4-BE49-F238E27FC236}">
                <a16:creationId xmlns:lc="http://schemas.openxmlformats.org/drawingml/2006/lockedCanvas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14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9751134"/>
              </p:ext>
            </p:extLst>
          </p:nvPr>
        </p:nvGraphicFramePr>
        <p:xfrm>
          <a:off x="6648543" y="853220"/>
          <a:ext cx="4715747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Grupo 12"/>
          <p:cNvGrpSpPr/>
          <p:nvPr/>
        </p:nvGrpSpPr>
        <p:grpSpPr>
          <a:xfrm>
            <a:off x="11167171" y="616091"/>
            <a:ext cx="811206" cy="684727"/>
            <a:chOff x="6720789" y="296214"/>
            <a:chExt cx="1082424" cy="861094"/>
          </a:xfrm>
        </p:grpSpPr>
        <p:grpSp>
          <p:nvGrpSpPr>
            <p:cNvPr id="14" name="Group 9"/>
            <p:cNvGrpSpPr/>
            <p:nvPr/>
          </p:nvGrpSpPr>
          <p:grpSpPr>
            <a:xfrm rot="10800000">
              <a:off x="6822436" y="296214"/>
              <a:ext cx="879130" cy="861094"/>
              <a:chOff x="6201135" y="2192311"/>
              <a:chExt cx="1800000" cy="1800000"/>
            </a:xfrm>
          </p:grpSpPr>
          <p:sp>
            <p:nvSpPr>
              <p:cNvPr id="19" name="Teardrop 10"/>
              <p:cNvSpPr/>
              <p:nvPr/>
            </p:nvSpPr>
            <p:spPr>
              <a:xfrm rot="2700000">
                <a:off x="6201135" y="2192311"/>
                <a:ext cx="1800000" cy="1800000"/>
              </a:xfrm>
              <a:prstGeom prst="teardrop">
                <a:avLst/>
              </a:prstGeom>
              <a:solidFill>
                <a:schemeClr val="accent4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Oval 11"/>
              <p:cNvSpPr/>
              <p:nvPr/>
            </p:nvSpPr>
            <p:spPr>
              <a:xfrm>
                <a:off x="6291135" y="2282311"/>
                <a:ext cx="1620000" cy="1620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5" name="TextBox 16"/>
            <p:cNvSpPr txBox="1"/>
            <p:nvPr/>
          </p:nvSpPr>
          <p:spPr>
            <a:xfrm>
              <a:off x="6720789" y="494529"/>
              <a:ext cx="1082424" cy="464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altLang="ko-K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RA17</a:t>
              </a:r>
              <a:endPara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2" name="Chart 26">
            <a:extLst>
              <a:ext uri="{FF2B5EF4-FFF2-40B4-BE49-F238E27FC236}">
                <a16:creationId xmlns:lc="http://schemas.openxmlformats.org/drawingml/2006/lockedCanvas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13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9370700"/>
              </p:ext>
            </p:extLst>
          </p:nvPr>
        </p:nvGraphicFramePr>
        <p:xfrm>
          <a:off x="949962" y="866172"/>
          <a:ext cx="4741154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Chart 28">
            <a:extLst>
              <a:ext uri="{FF2B5EF4-FFF2-40B4-BE49-F238E27FC236}">
                <a16:creationId xmlns:lc="http://schemas.openxmlformats.org/drawingml/2006/lockedCanvas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15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031152"/>
              </p:ext>
            </p:extLst>
          </p:nvPr>
        </p:nvGraphicFramePr>
        <p:xfrm>
          <a:off x="3616657" y="3482402"/>
          <a:ext cx="4920132" cy="2704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9" name="Grupo 38"/>
          <p:cNvGrpSpPr/>
          <p:nvPr/>
        </p:nvGrpSpPr>
        <p:grpSpPr>
          <a:xfrm>
            <a:off x="8310639" y="3348626"/>
            <a:ext cx="811206" cy="684727"/>
            <a:chOff x="6720789" y="296214"/>
            <a:chExt cx="1082424" cy="861094"/>
          </a:xfrm>
        </p:grpSpPr>
        <p:grpSp>
          <p:nvGrpSpPr>
            <p:cNvPr id="40" name="Group 9"/>
            <p:cNvGrpSpPr/>
            <p:nvPr/>
          </p:nvGrpSpPr>
          <p:grpSpPr>
            <a:xfrm rot="10800000">
              <a:off x="6822436" y="296214"/>
              <a:ext cx="879130" cy="861094"/>
              <a:chOff x="6201135" y="2192311"/>
              <a:chExt cx="1800000" cy="1800000"/>
            </a:xfrm>
          </p:grpSpPr>
          <p:sp>
            <p:nvSpPr>
              <p:cNvPr id="42" name="Teardrop 10"/>
              <p:cNvSpPr/>
              <p:nvPr/>
            </p:nvSpPr>
            <p:spPr>
              <a:xfrm rot="2700000">
                <a:off x="6201135" y="2192311"/>
                <a:ext cx="1800000" cy="1800000"/>
              </a:xfrm>
              <a:prstGeom prst="teardrop">
                <a:avLst/>
              </a:prstGeom>
              <a:solidFill>
                <a:schemeClr val="accent4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Oval 11"/>
              <p:cNvSpPr/>
              <p:nvPr/>
            </p:nvSpPr>
            <p:spPr>
              <a:xfrm>
                <a:off x="6291135" y="2282311"/>
                <a:ext cx="1620000" cy="1620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1" name="TextBox 16"/>
            <p:cNvSpPr txBox="1"/>
            <p:nvPr/>
          </p:nvSpPr>
          <p:spPr>
            <a:xfrm>
              <a:off x="6720789" y="464447"/>
              <a:ext cx="1082424" cy="464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altLang="ko-K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RA18</a:t>
              </a:r>
              <a:endPara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 rot="10800000">
            <a:off x="337853" y="707332"/>
            <a:ext cx="811206" cy="684727"/>
            <a:chOff x="6720789" y="296214"/>
            <a:chExt cx="1082424" cy="861094"/>
          </a:xfrm>
        </p:grpSpPr>
        <p:grpSp>
          <p:nvGrpSpPr>
            <p:cNvPr id="27" name="Group 9"/>
            <p:cNvGrpSpPr/>
            <p:nvPr/>
          </p:nvGrpSpPr>
          <p:grpSpPr>
            <a:xfrm rot="10800000">
              <a:off x="6822436" y="296214"/>
              <a:ext cx="879130" cy="861094"/>
              <a:chOff x="6201135" y="2192311"/>
              <a:chExt cx="1800000" cy="1800000"/>
            </a:xfrm>
          </p:grpSpPr>
          <p:sp>
            <p:nvSpPr>
              <p:cNvPr id="29" name="Teardrop 10"/>
              <p:cNvSpPr/>
              <p:nvPr/>
            </p:nvSpPr>
            <p:spPr>
              <a:xfrm rot="2700000">
                <a:off x="6201135" y="2192311"/>
                <a:ext cx="1800000" cy="1800000"/>
              </a:xfrm>
              <a:prstGeom prst="teardrop">
                <a:avLst/>
              </a:prstGeom>
              <a:solidFill>
                <a:schemeClr val="accent4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Oval 11"/>
              <p:cNvSpPr/>
              <p:nvPr/>
            </p:nvSpPr>
            <p:spPr>
              <a:xfrm>
                <a:off x="6291143" y="2282313"/>
                <a:ext cx="1619999" cy="161999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8" name="TextBox 16"/>
            <p:cNvSpPr txBox="1"/>
            <p:nvPr/>
          </p:nvSpPr>
          <p:spPr>
            <a:xfrm rot="10800000">
              <a:off x="6720789" y="526706"/>
              <a:ext cx="1082424" cy="464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altLang="ko-K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BF16</a:t>
              </a:r>
              <a:endPara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402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3090930" cy="643327"/>
            <a:chOff x="525452" y="594064"/>
            <a:chExt cx="2233066" cy="526508"/>
          </a:xfrm>
        </p:grpSpPr>
        <p:sp>
          <p:nvSpPr>
            <p:cNvPr id="10" name="Diamond 4"/>
            <p:cNvSpPr/>
            <p:nvPr/>
          </p:nvSpPr>
          <p:spPr>
            <a:xfrm>
              <a:off x="525452" y="594064"/>
              <a:ext cx="526508" cy="526508"/>
            </a:xfrm>
            <a:prstGeom prst="diamon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1" i="0" u="none" strike="noStrike" kern="0" normalizeH="0" baseline="0" noProof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90367" y="673052"/>
              <a:ext cx="1368151" cy="3685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000" b="1" kern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RESULTADOS</a:t>
              </a:r>
              <a:endParaRPr kumimoji="0" lang="ko-KR" altLang="en-US" sz="2000" b="1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12" name="직사각형 69"/>
            <p:cNvSpPr/>
            <p:nvPr/>
          </p:nvSpPr>
          <p:spPr>
            <a:xfrm>
              <a:off x="642926" y="616357"/>
              <a:ext cx="285001" cy="481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C" altLang="ko-KR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</a:rPr>
                <a:t>4</a:t>
              </a:r>
              <a:endParaRPr lang="ko-KR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 Unicode MS"/>
              </a:endParaRPr>
            </a:p>
          </p:txBody>
        </p:sp>
      </p:grpSp>
      <p:graphicFrame>
        <p:nvGraphicFramePr>
          <p:cNvPr id="14" name="Chart 29">
            <a:extLst>
              <a:ext uri="{FF2B5EF4-FFF2-40B4-BE49-F238E27FC236}">
                <a16:creationId xmlns:lc="http://schemas.openxmlformats.org/drawingml/2006/lockedCanvas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16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8870682"/>
              </p:ext>
            </p:extLst>
          </p:nvPr>
        </p:nvGraphicFramePr>
        <p:xfrm>
          <a:off x="969385" y="676388"/>
          <a:ext cx="4516661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30">
            <a:extLst>
              <a:ext uri="{FF2B5EF4-FFF2-40B4-BE49-F238E27FC236}">
                <a16:creationId xmlns:lc="http://schemas.openxmlformats.org/drawingml/2006/lockedCanvas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17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2817863"/>
              </p:ext>
            </p:extLst>
          </p:nvPr>
        </p:nvGraphicFramePr>
        <p:xfrm>
          <a:off x="6539701" y="663494"/>
          <a:ext cx="4492111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Grupo 15"/>
          <p:cNvGrpSpPr/>
          <p:nvPr/>
        </p:nvGrpSpPr>
        <p:grpSpPr>
          <a:xfrm>
            <a:off x="10718780" y="417812"/>
            <a:ext cx="811206" cy="684727"/>
            <a:chOff x="6720789" y="296214"/>
            <a:chExt cx="1082424" cy="861094"/>
          </a:xfrm>
        </p:grpSpPr>
        <p:grpSp>
          <p:nvGrpSpPr>
            <p:cNvPr id="17" name="Group 9"/>
            <p:cNvGrpSpPr/>
            <p:nvPr/>
          </p:nvGrpSpPr>
          <p:grpSpPr>
            <a:xfrm rot="10800000">
              <a:off x="6822436" y="296214"/>
              <a:ext cx="879130" cy="861094"/>
              <a:chOff x="6201135" y="2192311"/>
              <a:chExt cx="1800000" cy="1800000"/>
            </a:xfrm>
          </p:grpSpPr>
          <p:sp>
            <p:nvSpPr>
              <p:cNvPr id="19" name="Teardrop 10"/>
              <p:cNvSpPr/>
              <p:nvPr/>
            </p:nvSpPr>
            <p:spPr>
              <a:xfrm rot="2700000">
                <a:off x="6201135" y="2192311"/>
                <a:ext cx="1800000" cy="1800000"/>
              </a:xfrm>
              <a:prstGeom prst="teardrop">
                <a:avLst/>
              </a:prstGeom>
              <a:solidFill>
                <a:schemeClr val="accent4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Oval 11"/>
              <p:cNvSpPr/>
              <p:nvPr/>
            </p:nvSpPr>
            <p:spPr>
              <a:xfrm>
                <a:off x="6291135" y="2282311"/>
                <a:ext cx="1620000" cy="1620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8" name="TextBox 16"/>
            <p:cNvSpPr txBox="1"/>
            <p:nvPr/>
          </p:nvSpPr>
          <p:spPr>
            <a:xfrm>
              <a:off x="6720789" y="494529"/>
              <a:ext cx="1082424" cy="464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altLang="ko-K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RA20</a:t>
              </a:r>
              <a:endPara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 rot="10800000">
            <a:off x="295087" y="588551"/>
            <a:ext cx="811206" cy="684727"/>
            <a:chOff x="6720789" y="296214"/>
            <a:chExt cx="1082424" cy="861094"/>
          </a:xfrm>
        </p:grpSpPr>
        <p:grpSp>
          <p:nvGrpSpPr>
            <p:cNvPr id="27" name="Group 9"/>
            <p:cNvGrpSpPr/>
            <p:nvPr/>
          </p:nvGrpSpPr>
          <p:grpSpPr>
            <a:xfrm rot="10800000">
              <a:off x="6822433" y="296214"/>
              <a:ext cx="879129" cy="861094"/>
              <a:chOff x="6201144" y="2192308"/>
              <a:chExt cx="1799998" cy="1799999"/>
            </a:xfrm>
          </p:grpSpPr>
          <p:sp>
            <p:nvSpPr>
              <p:cNvPr id="29" name="Teardrop 10"/>
              <p:cNvSpPr/>
              <p:nvPr/>
            </p:nvSpPr>
            <p:spPr>
              <a:xfrm rot="2700000">
                <a:off x="6201143" y="2192309"/>
                <a:ext cx="1799999" cy="1799998"/>
              </a:xfrm>
              <a:prstGeom prst="teardrop">
                <a:avLst/>
              </a:prstGeom>
              <a:solidFill>
                <a:schemeClr val="accent4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Oval 11"/>
              <p:cNvSpPr/>
              <p:nvPr/>
            </p:nvSpPr>
            <p:spPr>
              <a:xfrm>
                <a:off x="6291143" y="2282313"/>
                <a:ext cx="1619999" cy="161999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8" name="TextBox 16"/>
            <p:cNvSpPr txBox="1"/>
            <p:nvPr/>
          </p:nvSpPr>
          <p:spPr>
            <a:xfrm rot="10800000">
              <a:off x="6720789" y="526706"/>
              <a:ext cx="1082424" cy="464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altLang="ko-K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RA19</a:t>
              </a:r>
              <a:endPara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1" name="Chart 32">
            <a:extLst>
              <a:ext uri="{FF2B5EF4-FFF2-40B4-BE49-F238E27FC236}">
                <a16:creationId xmlns:lc="http://schemas.openxmlformats.org/drawingml/2006/lockedCanvas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18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2334783"/>
              </p:ext>
            </p:extLst>
          </p:nvPr>
        </p:nvGraphicFramePr>
        <p:xfrm>
          <a:off x="3855204" y="3601240"/>
          <a:ext cx="4579111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2" name="Grupo 31"/>
          <p:cNvGrpSpPr/>
          <p:nvPr/>
        </p:nvGrpSpPr>
        <p:grpSpPr>
          <a:xfrm>
            <a:off x="8259123" y="3385546"/>
            <a:ext cx="811206" cy="684727"/>
            <a:chOff x="6720789" y="296214"/>
            <a:chExt cx="1082424" cy="861094"/>
          </a:xfrm>
        </p:grpSpPr>
        <p:grpSp>
          <p:nvGrpSpPr>
            <p:cNvPr id="33" name="Group 9"/>
            <p:cNvGrpSpPr/>
            <p:nvPr/>
          </p:nvGrpSpPr>
          <p:grpSpPr>
            <a:xfrm rot="10800000">
              <a:off x="6822436" y="296214"/>
              <a:ext cx="879130" cy="861094"/>
              <a:chOff x="6201135" y="2192311"/>
              <a:chExt cx="1800000" cy="1800000"/>
            </a:xfrm>
          </p:grpSpPr>
          <p:sp>
            <p:nvSpPr>
              <p:cNvPr id="35" name="Teardrop 10"/>
              <p:cNvSpPr/>
              <p:nvPr/>
            </p:nvSpPr>
            <p:spPr>
              <a:xfrm rot="2700000">
                <a:off x="6201135" y="2192311"/>
                <a:ext cx="1800000" cy="1800000"/>
              </a:xfrm>
              <a:prstGeom prst="teardrop">
                <a:avLst/>
              </a:prstGeom>
              <a:solidFill>
                <a:schemeClr val="accent4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Oval 11"/>
              <p:cNvSpPr/>
              <p:nvPr/>
            </p:nvSpPr>
            <p:spPr>
              <a:xfrm>
                <a:off x="6291135" y="2282311"/>
                <a:ext cx="1620000" cy="1620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4" name="TextBox 16"/>
            <p:cNvSpPr txBox="1"/>
            <p:nvPr/>
          </p:nvSpPr>
          <p:spPr>
            <a:xfrm>
              <a:off x="6720789" y="464447"/>
              <a:ext cx="1082424" cy="464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altLang="ko-K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RA21</a:t>
              </a:r>
              <a:endPara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792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3090930" cy="643327"/>
            <a:chOff x="525452" y="594064"/>
            <a:chExt cx="2233066" cy="526508"/>
          </a:xfrm>
        </p:grpSpPr>
        <p:sp>
          <p:nvSpPr>
            <p:cNvPr id="10" name="Diamond 4"/>
            <p:cNvSpPr/>
            <p:nvPr/>
          </p:nvSpPr>
          <p:spPr>
            <a:xfrm>
              <a:off x="525452" y="594064"/>
              <a:ext cx="526508" cy="526508"/>
            </a:xfrm>
            <a:prstGeom prst="diamon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1" i="0" u="none" strike="noStrike" kern="0" normalizeH="0" baseline="0" noProof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90367" y="673052"/>
              <a:ext cx="1368151" cy="3685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000" b="1" kern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RESULTADOS</a:t>
              </a:r>
              <a:endParaRPr kumimoji="0" lang="ko-KR" altLang="en-US" sz="2000" b="1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12" name="직사각형 69"/>
            <p:cNvSpPr/>
            <p:nvPr/>
          </p:nvSpPr>
          <p:spPr>
            <a:xfrm>
              <a:off x="642926" y="616357"/>
              <a:ext cx="285001" cy="481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C" altLang="ko-KR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</a:rPr>
                <a:t>4</a:t>
              </a:r>
              <a:endParaRPr lang="ko-KR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 Unicode MS"/>
              </a:endParaRPr>
            </a:p>
          </p:txBody>
        </p:sp>
      </p:grpSp>
      <p:graphicFrame>
        <p:nvGraphicFramePr>
          <p:cNvPr id="17" name="Chart 33">
            <a:extLst>
              <a:ext uri="{FF2B5EF4-FFF2-40B4-BE49-F238E27FC236}">
                <a16:creationId xmlns:lc="http://schemas.openxmlformats.org/drawingml/2006/lockedCanvas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19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097429"/>
              </p:ext>
            </p:extLst>
          </p:nvPr>
        </p:nvGraphicFramePr>
        <p:xfrm>
          <a:off x="959476" y="1822252"/>
          <a:ext cx="4262907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34">
            <a:extLst>
              <a:ext uri="{FF2B5EF4-FFF2-40B4-BE49-F238E27FC236}">
                <a16:creationId xmlns:lc="http://schemas.openxmlformats.org/drawingml/2006/lockedCanvas" xmlns:a16="http://schemas.microsoft.com/office/drawing/2014/main" xmlns:w16se="http://schemas.microsoft.com/office/word/2015/wordml/symex" xmlns:w16cid="http://schemas.microsoft.com/office/word/2016/wordml/cid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0000000-0008-0000-1B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0145559"/>
              </p:ext>
            </p:extLst>
          </p:nvPr>
        </p:nvGraphicFramePr>
        <p:xfrm>
          <a:off x="6476151" y="1822252"/>
          <a:ext cx="4527596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upo 12"/>
          <p:cNvGrpSpPr/>
          <p:nvPr/>
        </p:nvGrpSpPr>
        <p:grpSpPr>
          <a:xfrm>
            <a:off x="10692255" y="1667648"/>
            <a:ext cx="811206" cy="684727"/>
            <a:chOff x="6720789" y="296214"/>
            <a:chExt cx="1082424" cy="861094"/>
          </a:xfrm>
        </p:grpSpPr>
        <p:grpSp>
          <p:nvGrpSpPr>
            <p:cNvPr id="14" name="Group 9"/>
            <p:cNvGrpSpPr/>
            <p:nvPr/>
          </p:nvGrpSpPr>
          <p:grpSpPr>
            <a:xfrm rot="10800000">
              <a:off x="6822436" y="296214"/>
              <a:ext cx="879130" cy="861094"/>
              <a:chOff x="6201135" y="2192311"/>
              <a:chExt cx="1800000" cy="1800000"/>
            </a:xfrm>
          </p:grpSpPr>
          <p:sp>
            <p:nvSpPr>
              <p:cNvPr id="19" name="Teardrop 10"/>
              <p:cNvSpPr/>
              <p:nvPr/>
            </p:nvSpPr>
            <p:spPr>
              <a:xfrm rot="2700000">
                <a:off x="6201135" y="2192311"/>
                <a:ext cx="1800000" cy="1800000"/>
              </a:xfrm>
              <a:prstGeom prst="teardrop">
                <a:avLst/>
              </a:prstGeom>
              <a:solidFill>
                <a:schemeClr val="accent4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Oval 11"/>
              <p:cNvSpPr/>
              <p:nvPr/>
            </p:nvSpPr>
            <p:spPr>
              <a:xfrm>
                <a:off x="6291135" y="2282311"/>
                <a:ext cx="1620000" cy="1620000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5" name="TextBox 16"/>
            <p:cNvSpPr txBox="1"/>
            <p:nvPr/>
          </p:nvSpPr>
          <p:spPr>
            <a:xfrm>
              <a:off x="6720789" y="494529"/>
              <a:ext cx="1082424" cy="464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altLang="ko-K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RA24</a:t>
              </a:r>
              <a:endPara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 rot="10800000">
            <a:off x="553873" y="1667649"/>
            <a:ext cx="811206" cy="684727"/>
            <a:chOff x="6720789" y="296214"/>
            <a:chExt cx="1082424" cy="861094"/>
          </a:xfrm>
        </p:grpSpPr>
        <p:grpSp>
          <p:nvGrpSpPr>
            <p:cNvPr id="27" name="Group 9"/>
            <p:cNvGrpSpPr/>
            <p:nvPr/>
          </p:nvGrpSpPr>
          <p:grpSpPr>
            <a:xfrm rot="10800000">
              <a:off x="6822436" y="296214"/>
              <a:ext cx="879130" cy="861094"/>
              <a:chOff x="6201135" y="2192311"/>
              <a:chExt cx="1800000" cy="1800000"/>
            </a:xfrm>
          </p:grpSpPr>
          <p:sp>
            <p:nvSpPr>
              <p:cNvPr id="29" name="Teardrop 10"/>
              <p:cNvSpPr/>
              <p:nvPr/>
            </p:nvSpPr>
            <p:spPr>
              <a:xfrm rot="2700000">
                <a:off x="6201135" y="2192311"/>
                <a:ext cx="1800000" cy="1800000"/>
              </a:xfrm>
              <a:prstGeom prst="teardrop">
                <a:avLst/>
              </a:prstGeom>
              <a:solidFill>
                <a:schemeClr val="accent4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Oval 11"/>
              <p:cNvSpPr/>
              <p:nvPr/>
            </p:nvSpPr>
            <p:spPr>
              <a:xfrm>
                <a:off x="6291143" y="2282313"/>
                <a:ext cx="1619999" cy="1619999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8" name="TextBox 16"/>
            <p:cNvSpPr txBox="1"/>
            <p:nvPr/>
          </p:nvSpPr>
          <p:spPr>
            <a:xfrm rot="10800000">
              <a:off x="6720789" y="526706"/>
              <a:ext cx="1082424" cy="464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altLang="ko-KR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RA22</a:t>
              </a:r>
              <a:endPara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93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upo 87"/>
          <p:cNvGrpSpPr/>
          <p:nvPr/>
        </p:nvGrpSpPr>
        <p:grpSpPr>
          <a:xfrm>
            <a:off x="229237" y="283137"/>
            <a:ext cx="2823055" cy="707031"/>
            <a:chOff x="525452" y="594064"/>
            <a:chExt cx="2233066" cy="526508"/>
          </a:xfrm>
        </p:grpSpPr>
        <p:sp>
          <p:nvSpPr>
            <p:cNvPr id="20" name="Diamond 4"/>
            <p:cNvSpPr/>
            <p:nvPr/>
          </p:nvSpPr>
          <p:spPr>
            <a:xfrm>
              <a:off x="525452" y="594064"/>
              <a:ext cx="526508" cy="526508"/>
            </a:xfrm>
            <a:prstGeom prst="diamon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i="0" u="none" strike="noStrike" kern="0" normalizeH="0" baseline="0" noProof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21" name="TextBox 11"/>
            <p:cNvSpPr txBox="1"/>
            <p:nvPr/>
          </p:nvSpPr>
          <p:spPr>
            <a:xfrm>
              <a:off x="1390367" y="639584"/>
              <a:ext cx="1368151" cy="43546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0" normalizeH="0" baseline="0" noProof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ASPECTOS GENERALES</a:t>
              </a:r>
              <a:endParaRPr kumimoji="0" lang="ko-KR" altLang="en-US" sz="1600" b="1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22" name="직사각형 69"/>
            <p:cNvSpPr/>
            <p:nvPr/>
          </p:nvSpPr>
          <p:spPr>
            <a:xfrm>
              <a:off x="642926" y="662504"/>
              <a:ext cx="285001" cy="3896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1</a:t>
              </a:r>
              <a:endParaRPr lang="ko-KR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 Unicode MS"/>
              </a:endParaRPr>
            </a:p>
          </p:txBody>
        </p:sp>
      </p:grpSp>
      <p:grpSp>
        <p:nvGrpSpPr>
          <p:cNvPr id="87" name="Grupo 86"/>
          <p:cNvGrpSpPr/>
          <p:nvPr/>
        </p:nvGrpSpPr>
        <p:grpSpPr>
          <a:xfrm>
            <a:off x="512693" y="1522753"/>
            <a:ext cx="11142504" cy="4636331"/>
            <a:chOff x="236408" y="1418583"/>
            <a:chExt cx="8857059" cy="3056561"/>
          </a:xfrm>
        </p:grpSpPr>
        <p:grpSp>
          <p:nvGrpSpPr>
            <p:cNvPr id="55" name="Group 4"/>
            <p:cNvGrpSpPr/>
            <p:nvPr/>
          </p:nvGrpSpPr>
          <p:grpSpPr>
            <a:xfrm>
              <a:off x="2375936" y="1914153"/>
              <a:ext cx="4392128" cy="1620000"/>
              <a:chOff x="2375936" y="2061640"/>
              <a:chExt cx="4392128" cy="1620000"/>
            </a:xfrm>
          </p:grpSpPr>
          <p:sp>
            <p:nvSpPr>
              <p:cNvPr id="56" name="Diamond 5"/>
              <p:cNvSpPr/>
              <p:nvPr/>
            </p:nvSpPr>
            <p:spPr>
              <a:xfrm>
                <a:off x="5148064" y="2061640"/>
                <a:ext cx="1620000" cy="1620000"/>
              </a:xfrm>
              <a:prstGeom prst="diamond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/>
                </a:endParaRPr>
              </a:p>
            </p:txBody>
          </p:sp>
          <p:sp>
            <p:nvSpPr>
              <p:cNvPr id="57" name="Diamond 6"/>
              <p:cNvSpPr/>
              <p:nvPr/>
            </p:nvSpPr>
            <p:spPr>
              <a:xfrm>
                <a:off x="2375936" y="2061640"/>
                <a:ext cx="1620000" cy="1620000"/>
              </a:xfrm>
              <a:prstGeom prst="diamond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/>
                </a:endParaRPr>
              </a:p>
            </p:txBody>
          </p:sp>
          <p:sp>
            <p:nvSpPr>
              <p:cNvPr id="58" name="Diamond 7"/>
              <p:cNvSpPr/>
              <p:nvPr/>
            </p:nvSpPr>
            <p:spPr>
              <a:xfrm>
                <a:off x="4572000" y="2241640"/>
                <a:ext cx="1260000" cy="1260000"/>
              </a:xfrm>
              <a:prstGeom prst="diamond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/>
                </a:endParaRPr>
              </a:p>
            </p:txBody>
          </p:sp>
          <p:sp>
            <p:nvSpPr>
              <p:cNvPr id="59" name="Diamond 8"/>
              <p:cNvSpPr/>
              <p:nvPr/>
            </p:nvSpPr>
            <p:spPr>
              <a:xfrm>
                <a:off x="3312000" y="2241640"/>
                <a:ext cx="1260000" cy="1260000"/>
              </a:xfrm>
              <a:prstGeom prst="diamond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/>
                </a:endParaRPr>
              </a:p>
            </p:txBody>
          </p:sp>
          <p:sp>
            <p:nvSpPr>
              <p:cNvPr id="60" name="Diamond 9"/>
              <p:cNvSpPr/>
              <p:nvPr/>
            </p:nvSpPr>
            <p:spPr>
              <a:xfrm>
                <a:off x="4122003" y="2425878"/>
                <a:ext cx="900000" cy="900000"/>
              </a:xfrm>
              <a:prstGeom prst="diamond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/>
                </a:endParaRPr>
              </a:p>
            </p:txBody>
          </p:sp>
        </p:grpSp>
        <p:sp>
          <p:nvSpPr>
            <p:cNvPr id="61" name="Oval 21"/>
            <p:cNvSpPr>
              <a:spLocks noChangeAspect="1"/>
            </p:cNvSpPr>
            <p:nvPr/>
          </p:nvSpPr>
          <p:spPr>
            <a:xfrm>
              <a:off x="6781277" y="1899315"/>
              <a:ext cx="325602" cy="32832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62" name="Rectangle 9"/>
            <p:cNvSpPr/>
            <p:nvPr/>
          </p:nvSpPr>
          <p:spPr>
            <a:xfrm>
              <a:off x="5151854" y="2574668"/>
              <a:ext cx="292564" cy="273865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63" name="Rectangle 23"/>
            <p:cNvSpPr/>
            <p:nvPr/>
          </p:nvSpPr>
          <p:spPr>
            <a:xfrm>
              <a:off x="5958064" y="2606162"/>
              <a:ext cx="347107" cy="204177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64" name="Rectangle 30"/>
            <p:cNvSpPr/>
            <p:nvPr/>
          </p:nvSpPr>
          <p:spPr>
            <a:xfrm>
              <a:off x="2843808" y="2565415"/>
              <a:ext cx="262122" cy="261356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65" name="Oval 7"/>
            <p:cNvSpPr/>
            <p:nvPr/>
          </p:nvSpPr>
          <p:spPr>
            <a:xfrm>
              <a:off x="3715570" y="2568721"/>
              <a:ext cx="310864" cy="31086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66" name="Oval 21"/>
            <p:cNvSpPr>
              <a:spLocks noChangeAspect="1"/>
            </p:cNvSpPr>
            <p:nvPr/>
          </p:nvSpPr>
          <p:spPr>
            <a:xfrm>
              <a:off x="4412226" y="2550369"/>
              <a:ext cx="344685" cy="34756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68" name="TextBox 17"/>
            <p:cNvSpPr txBox="1"/>
            <p:nvPr/>
          </p:nvSpPr>
          <p:spPr>
            <a:xfrm>
              <a:off x="236408" y="1444946"/>
              <a:ext cx="2316926" cy="48697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just" latinLnBrk="1"/>
              <a:r>
                <a:rPr lang="es-EC" sz="1400" dirty="0">
                  <a:solidFill>
                    <a:schemeClr val="tx1"/>
                  </a:solidFill>
                  <a:latin typeface="Calibri" panose="020F0502020204030204" pitchFamily="34" charset="0"/>
                </a:rPr>
                <a:t>El rendimiento académico de los </a:t>
              </a:r>
              <a:r>
                <a:rPr lang="es-EC" sz="14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       estudiantes </a:t>
              </a:r>
              <a:r>
                <a:rPr lang="es-EC" sz="1400" dirty="0">
                  <a:solidFill>
                    <a:schemeClr val="tx1"/>
                  </a:solidFill>
                  <a:latin typeface="Calibri" panose="020F0502020204030204" pitchFamily="34" charset="0"/>
                </a:rPr>
                <a:t>puede verse </a:t>
              </a:r>
              <a:r>
                <a:rPr lang="es-EC" sz="14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afectado      por </a:t>
              </a:r>
              <a:r>
                <a:rPr lang="es-EC" sz="1400" dirty="0">
                  <a:solidFill>
                    <a:schemeClr val="tx1"/>
                  </a:solidFill>
                  <a:latin typeface="Calibri" panose="020F0502020204030204" pitchFamily="34" charset="0"/>
                </a:rPr>
                <a:t>varios factores</a:t>
              </a:r>
              <a:r>
                <a:rPr lang="es-EC" sz="14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.</a:t>
              </a:r>
              <a:endParaRPr lang="ko-KR" altLang="en-US" sz="1400" dirty="0">
                <a:solidFill>
                  <a:schemeClr val="tx1"/>
                </a:solidFill>
                <a:latin typeface="Calibri" panose="020F0502020204030204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71" name="TextBox 20"/>
            <p:cNvSpPr txBox="1"/>
            <p:nvPr/>
          </p:nvSpPr>
          <p:spPr>
            <a:xfrm>
              <a:off x="323529" y="3651212"/>
              <a:ext cx="2357002" cy="62900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just" latinLnBrk="1"/>
              <a:r>
                <a:rPr lang="en-US" altLang="ko-KR" sz="1400" dirty="0" err="1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R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ealizar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una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investigación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 para 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afirmar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 o 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descartar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 la 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inicidencia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 del 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bienestar</a:t>
              </a:r>
              <a:r>
                <a:rPr lang="en-US" altLang="ko-KR" sz="1400" dirty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financiero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 en el 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rendimiento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académico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.</a:t>
              </a:r>
              <a:endParaRPr lang="ko-KR" altLang="en-US" sz="1400" dirty="0">
                <a:solidFill>
                  <a:schemeClr val="tx1"/>
                </a:solidFill>
                <a:latin typeface="Calibri" panose="020F0502020204030204" pitchFamily="34" charset="0"/>
                <a:ea typeface="Arial Unicode MS"/>
                <a:cs typeface="Arial" pitchFamily="34" charset="0"/>
              </a:endParaRPr>
            </a:p>
          </p:txBody>
        </p:sp>
        <p:grpSp>
          <p:nvGrpSpPr>
            <p:cNvPr id="73" name="Group 22"/>
            <p:cNvGrpSpPr/>
            <p:nvPr/>
          </p:nvGrpSpPr>
          <p:grpSpPr>
            <a:xfrm>
              <a:off x="6590968" y="1418583"/>
              <a:ext cx="2357002" cy="1061091"/>
              <a:chOff x="2679204" y="4345882"/>
              <a:chExt cx="2357002" cy="1061091"/>
            </a:xfrm>
          </p:grpSpPr>
          <p:sp>
            <p:nvSpPr>
              <p:cNvPr id="74" name="TextBox 23"/>
              <p:cNvSpPr txBox="1"/>
              <p:nvPr/>
            </p:nvSpPr>
            <p:spPr>
              <a:xfrm>
                <a:off x="2679204" y="4635931"/>
                <a:ext cx="2357002" cy="77104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marL="171450" indent="-171450" latinLnBrk="1">
                  <a:buFont typeface="Arial" panose="020B0604020202020204" pitchFamily="34" charset="0"/>
                  <a:buChar char="•"/>
                </a:pPr>
                <a:r>
                  <a:rPr lang="es-EC" altLang="ko-KR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Bienestar financiero</a:t>
                </a:r>
              </a:p>
              <a:p>
                <a:pPr marL="171450" indent="-171450" latinLnBrk="1">
                  <a:buFont typeface="Arial" panose="020B0604020202020204" pitchFamily="34" charset="0"/>
                  <a:buChar char="•"/>
                </a:pPr>
                <a:r>
                  <a:rPr lang="es-EC" altLang="ko-KR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Motivación</a:t>
                </a:r>
              </a:p>
              <a:p>
                <a:pPr marL="171450" indent="-171450" latinLnBrk="1">
                  <a:buFont typeface="Arial" panose="020B0604020202020204" pitchFamily="34" charset="0"/>
                  <a:buChar char="•"/>
                </a:pPr>
                <a:r>
                  <a:rPr lang="es-EC" altLang="ko-KR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Tiempo</a:t>
                </a:r>
              </a:p>
              <a:p>
                <a:pPr marL="171450" indent="-171450" latinLnBrk="1">
                  <a:buFont typeface="Arial" panose="020B0604020202020204" pitchFamily="34" charset="0"/>
                  <a:buChar char="•"/>
                </a:pPr>
                <a:r>
                  <a:rPr lang="es-EC" altLang="ko-KR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Situación familiar</a:t>
                </a:r>
              </a:p>
              <a:p>
                <a:pPr marL="171450" indent="-171450" latinLnBrk="1">
                  <a:buFont typeface="Arial" panose="020B0604020202020204" pitchFamily="34" charset="0"/>
                  <a:buChar char="•"/>
                </a:pPr>
                <a:r>
                  <a:rPr lang="es-EC" altLang="ko-KR" sz="1400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Ambiente educativo</a:t>
                </a:r>
              </a:p>
            </p:txBody>
          </p:sp>
          <p:sp>
            <p:nvSpPr>
              <p:cNvPr id="75" name="TextBox 24"/>
              <p:cNvSpPr txBox="1"/>
              <p:nvPr/>
            </p:nvSpPr>
            <p:spPr>
              <a:xfrm>
                <a:off x="2679204" y="4345882"/>
                <a:ext cx="2336966" cy="223196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latinLnBrk="1"/>
                <a:r>
                  <a:rPr lang="en-US" altLang="ko-KR" sz="1600" b="1" dirty="0" err="1" smtClean="0">
                    <a:solidFill>
                      <a:schemeClr val="tx1"/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Factores</a:t>
                </a:r>
                <a:endParaRPr lang="ko-KR" altLang="en-US" sz="1600" b="1" dirty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77" name="TextBox 26"/>
            <p:cNvSpPr txBox="1"/>
            <p:nvPr/>
          </p:nvSpPr>
          <p:spPr>
            <a:xfrm>
              <a:off x="6433908" y="3428860"/>
              <a:ext cx="2659559" cy="771042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just" latinLnBrk="1"/>
              <a:r>
                <a:rPr lang="en-US" altLang="ko-KR" sz="1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La 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incapacidad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 para 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cubrir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obligaciones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puede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afectar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 al 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bienestar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financiero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 del 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individuo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aunque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 no 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es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posible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generalizar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que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 dos personas 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tengan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 el 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mismo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conportamiento</a:t>
              </a:r>
              <a:r>
                <a:rPr lang="en-US" altLang="ko-KR" sz="1400" dirty="0" smtClean="0">
                  <a:solidFill>
                    <a:schemeClr val="tx1"/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.</a:t>
              </a:r>
              <a:endParaRPr lang="ko-KR" altLang="en-US" sz="1400" dirty="0">
                <a:solidFill>
                  <a:schemeClr val="tx1"/>
                </a:solidFill>
                <a:latin typeface="Calibri" panose="020F0502020204030204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80" name="TextBox 29"/>
            <p:cNvSpPr txBox="1"/>
            <p:nvPr/>
          </p:nvSpPr>
          <p:spPr>
            <a:xfrm>
              <a:off x="3552204" y="3562068"/>
              <a:ext cx="2064729" cy="913076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just" latinLnBrk="1"/>
              <a:r>
                <a:rPr lang="es-EC" sz="1400" dirty="0">
                  <a:latin typeface="Calibri" panose="020F0502020204030204" pitchFamily="34" charset="0"/>
                </a:rPr>
                <a:t>Los estudiantes tienen que </a:t>
              </a:r>
              <a:r>
                <a:rPr lang="es-EC" sz="1400" dirty="0" smtClean="0">
                  <a:latin typeface="Calibri" panose="020F0502020204030204" pitchFamily="34" charset="0"/>
                </a:rPr>
                <a:t>         desarrollar </a:t>
              </a:r>
              <a:r>
                <a:rPr lang="es-EC" sz="1400" dirty="0">
                  <a:latin typeface="Calibri" panose="020F0502020204030204" pitchFamily="34" charset="0"/>
                </a:rPr>
                <a:t>distintas actividades en el ámbito estudiantil durante toda la carrera, ellos cuentan con ingresos y gastos que ayudan </a:t>
              </a:r>
              <a:r>
                <a:rPr lang="es-EC" sz="1400" dirty="0" smtClean="0">
                  <a:latin typeface="Calibri" panose="020F0502020204030204" pitchFamily="34" charset="0"/>
                </a:rPr>
                <a:t>a    cumplirlas.</a:t>
              </a:r>
              <a:endParaRPr lang="ko-KR" altLang="en-US" sz="1400" dirty="0">
                <a:solidFill>
                  <a:schemeClr val="tx1"/>
                </a:solidFill>
                <a:latin typeface="Calibri" panose="020F0502020204030204" pitchFamily="34" charset="0"/>
                <a:ea typeface="Arial Unicode MS"/>
                <a:cs typeface="Arial" pitchFamily="34" charset="0"/>
              </a:endParaRPr>
            </a:p>
          </p:txBody>
        </p:sp>
        <p:cxnSp>
          <p:nvCxnSpPr>
            <p:cNvPr id="82" name="Elbow Connector 31"/>
            <p:cNvCxnSpPr>
              <a:stCxn id="57" idx="0"/>
            </p:cNvCxnSpPr>
            <p:nvPr/>
          </p:nvCxnSpPr>
          <p:spPr>
            <a:xfrm rot="16200000" flipV="1">
              <a:off x="2818406" y="1546622"/>
              <a:ext cx="209621" cy="525441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83" name="Elbow Connector 32"/>
            <p:cNvCxnSpPr>
              <a:stCxn id="56" idx="0"/>
            </p:cNvCxnSpPr>
            <p:nvPr/>
          </p:nvCxnSpPr>
          <p:spPr>
            <a:xfrm rot="5400000" flipH="1" flipV="1">
              <a:off x="6104512" y="1574457"/>
              <a:ext cx="193249" cy="486144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84" name="Straight Arrow Connector 33"/>
            <p:cNvCxnSpPr/>
            <p:nvPr/>
          </p:nvCxnSpPr>
          <p:spPr>
            <a:xfrm>
              <a:off x="4563433" y="3239290"/>
              <a:ext cx="1592" cy="20098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85" name="Elbow Connector 34"/>
            <p:cNvCxnSpPr/>
            <p:nvPr/>
          </p:nvCxnSpPr>
          <p:spPr>
            <a:xfrm rot="10800000" flipV="1">
              <a:off x="2843809" y="3328250"/>
              <a:ext cx="1105605" cy="467635"/>
            </a:xfrm>
            <a:prstGeom prst="bentConnector3">
              <a:avLst>
                <a:gd name="adj1" fmla="val 40523"/>
              </a:avLst>
            </a:prstGeom>
            <a:ln>
              <a:tailEnd type="triangle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86" name="Elbow Connector 35"/>
            <p:cNvCxnSpPr/>
            <p:nvPr/>
          </p:nvCxnSpPr>
          <p:spPr>
            <a:xfrm rot="10800000" flipH="1" flipV="1">
              <a:off x="5208462" y="3328251"/>
              <a:ext cx="1105605" cy="467635"/>
            </a:xfrm>
            <a:prstGeom prst="bentConnector3">
              <a:avLst>
                <a:gd name="adj1" fmla="val 40523"/>
              </a:avLst>
            </a:prstGeom>
            <a:ln>
              <a:tailEnd type="triangle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38279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90601" y="142285"/>
            <a:ext cx="3389726" cy="571623"/>
            <a:chOff x="525452" y="594064"/>
            <a:chExt cx="2233066" cy="526508"/>
          </a:xfrm>
        </p:grpSpPr>
        <p:sp>
          <p:nvSpPr>
            <p:cNvPr id="8" name="Diamond 4"/>
            <p:cNvSpPr/>
            <p:nvPr/>
          </p:nvSpPr>
          <p:spPr>
            <a:xfrm>
              <a:off x="525452" y="594064"/>
              <a:ext cx="526508" cy="526508"/>
            </a:xfrm>
            <a:prstGeom prst="diamon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1" i="0" u="none" strike="noStrike" kern="0" normalizeH="0" baseline="0" noProof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9" name="TextBox 11"/>
            <p:cNvSpPr txBox="1"/>
            <p:nvPr/>
          </p:nvSpPr>
          <p:spPr>
            <a:xfrm>
              <a:off x="1390367" y="673052"/>
              <a:ext cx="1368151" cy="3685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000" b="1" kern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RESULTADOS</a:t>
              </a:r>
              <a:endParaRPr kumimoji="0" lang="ko-KR" altLang="en-US" sz="2000" b="1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10" name="직사각형 69"/>
            <p:cNvSpPr/>
            <p:nvPr/>
          </p:nvSpPr>
          <p:spPr>
            <a:xfrm>
              <a:off x="642926" y="616357"/>
              <a:ext cx="285001" cy="481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C" altLang="ko-KR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</a:rPr>
                <a:t>4</a:t>
              </a:r>
              <a:endParaRPr lang="ko-KR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 Unicode MS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24" y="701029"/>
            <a:ext cx="7007956" cy="568511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503516" y="6319422"/>
            <a:ext cx="6494264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C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Nota: 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indicador 1 es ingresos, el indicador 2 es deudas, y el indicador 3 es ahorro.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6235053" y="142285"/>
            <a:ext cx="4109950" cy="30777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Prueba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de Chi-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Cuadrado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indicadores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2640169" y="3000777"/>
            <a:ext cx="2575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H="1">
            <a:off x="2630829" y="3960733"/>
            <a:ext cx="2575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>
            <a:off x="2630829" y="4608489"/>
            <a:ext cx="2575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H="1">
            <a:off x="2630829" y="4123385"/>
            <a:ext cx="2575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H="1">
            <a:off x="2640169" y="3301079"/>
            <a:ext cx="2575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H="1">
            <a:off x="2617811" y="5877059"/>
            <a:ext cx="2575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H="1">
            <a:off x="4861704" y="3318250"/>
            <a:ext cx="2575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H="1">
            <a:off x="4861704" y="3646867"/>
            <a:ext cx="2575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H="1">
            <a:off x="4861704" y="4123385"/>
            <a:ext cx="2575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 flipH="1">
            <a:off x="4856975" y="4441065"/>
            <a:ext cx="2575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 flipH="1">
            <a:off x="4845736" y="5391955"/>
            <a:ext cx="2575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 flipH="1">
            <a:off x="7048600" y="3000777"/>
            <a:ext cx="2575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 flipH="1">
            <a:off x="7048600" y="3664039"/>
            <a:ext cx="2575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 flipH="1">
            <a:off x="7048600" y="3975758"/>
            <a:ext cx="2575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 flipH="1">
            <a:off x="7048600" y="4466823"/>
            <a:ext cx="2575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 flipH="1">
            <a:off x="7048600" y="5877059"/>
            <a:ext cx="2575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 flipH="1">
            <a:off x="7048600" y="3318250"/>
            <a:ext cx="2575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extBox 18"/>
          <p:cNvSpPr txBox="1"/>
          <p:nvPr/>
        </p:nvSpPr>
        <p:spPr>
          <a:xfrm>
            <a:off x="8989830" y="861730"/>
            <a:ext cx="3125273" cy="42780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BF6: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Deudas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BF8: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Emergencia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financiera</a:t>
            </a:r>
            <a:endParaRPr lang="es-EC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endParaRPr lang="es-EC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s-EC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BF10: </a:t>
            </a:r>
            <a:r>
              <a:rPr lang="es-EC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Estrés financiero</a:t>
            </a:r>
          </a:p>
          <a:p>
            <a:pPr algn="just"/>
            <a:endParaRPr lang="es-EC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s-EC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BF12: </a:t>
            </a:r>
            <a:r>
              <a:rPr lang="es-EC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Cubrir créditos de materias</a:t>
            </a:r>
          </a:p>
          <a:p>
            <a:pPr algn="just"/>
            <a:endParaRPr lang="es-EC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s-EC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BF13: </a:t>
            </a:r>
            <a:r>
              <a:rPr lang="es-EC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Ahorro</a:t>
            </a:r>
          </a:p>
          <a:p>
            <a:pPr algn="just"/>
            <a:endParaRPr lang="es-EC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s-EC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BF15</a:t>
            </a:r>
            <a:r>
              <a:rPr lang="es-EC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: Gastos universitarios</a:t>
            </a:r>
          </a:p>
          <a:p>
            <a:pPr algn="just"/>
            <a:endParaRPr lang="es-EC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s-EC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BF16: </a:t>
            </a:r>
            <a:r>
              <a:rPr lang="es-EC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Situación financiera</a:t>
            </a:r>
          </a:p>
          <a:p>
            <a:pPr algn="just"/>
            <a:endParaRPr lang="es-EC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s-EC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RA21: </a:t>
            </a:r>
            <a:r>
              <a:rPr lang="es-EC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Promedio académico</a:t>
            </a:r>
          </a:p>
          <a:p>
            <a:pPr algn="just"/>
            <a:endParaRPr lang="es-EC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s-EC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RA24: </a:t>
            </a:r>
            <a:r>
              <a:rPr lang="es-EC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Actividad adicional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43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90601" y="142285"/>
            <a:ext cx="3389726" cy="571623"/>
            <a:chOff x="525452" y="594064"/>
            <a:chExt cx="2233066" cy="526508"/>
          </a:xfrm>
        </p:grpSpPr>
        <p:sp>
          <p:nvSpPr>
            <p:cNvPr id="8" name="Diamond 4"/>
            <p:cNvSpPr/>
            <p:nvPr/>
          </p:nvSpPr>
          <p:spPr>
            <a:xfrm>
              <a:off x="525452" y="594064"/>
              <a:ext cx="526508" cy="526508"/>
            </a:xfrm>
            <a:prstGeom prst="diamon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1" i="0" u="none" strike="noStrike" kern="0" normalizeH="0" baseline="0" noProof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9" name="TextBox 11"/>
            <p:cNvSpPr txBox="1"/>
            <p:nvPr/>
          </p:nvSpPr>
          <p:spPr>
            <a:xfrm>
              <a:off x="1390367" y="673052"/>
              <a:ext cx="1368151" cy="3685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000" b="1" kern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RESULTADOS</a:t>
              </a:r>
              <a:endParaRPr kumimoji="0" lang="ko-KR" altLang="en-US" sz="2000" b="1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10" name="직사각형 69"/>
            <p:cNvSpPr/>
            <p:nvPr/>
          </p:nvSpPr>
          <p:spPr>
            <a:xfrm>
              <a:off x="642926" y="616357"/>
              <a:ext cx="285001" cy="481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C" altLang="ko-KR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</a:rPr>
                <a:t>4</a:t>
              </a:r>
              <a:endParaRPr lang="ko-KR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 Unicode MS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01" y="862884"/>
            <a:ext cx="6923149" cy="560230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89824" y="6361525"/>
            <a:ext cx="5732948" cy="29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Nota: El indicador 4 es rendimiento académico y el indicador 5 es actividades adicionales.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8"/>
          <p:cNvSpPr txBox="1"/>
          <p:nvPr/>
        </p:nvSpPr>
        <p:spPr>
          <a:xfrm>
            <a:off x="7704467" y="837018"/>
            <a:ext cx="4200660" cy="42780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BF5: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Ingresos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BF6: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Deudas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BF7: </a:t>
            </a:r>
            <a:r>
              <a:rPr lang="es-EC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Actividades adicionales por deudas</a:t>
            </a:r>
            <a:endParaRPr lang="es-EC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endParaRPr lang="es-EC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s-EC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BF16: </a:t>
            </a:r>
            <a:r>
              <a:rPr lang="es-EC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Situación financiera</a:t>
            </a:r>
          </a:p>
          <a:p>
            <a:pPr algn="just"/>
            <a:endParaRPr lang="es-EC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s-EC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RA18: </a:t>
            </a:r>
            <a:r>
              <a:rPr lang="es-EC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Satisfacción con la carrera</a:t>
            </a:r>
          </a:p>
          <a:p>
            <a:pPr algn="just"/>
            <a:endParaRPr lang="es-EC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s-EC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RA20: </a:t>
            </a:r>
            <a:r>
              <a:rPr lang="es-EC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Materias repetidas</a:t>
            </a:r>
            <a:endParaRPr lang="es-EC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endParaRPr lang="es-EC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s-EC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RA21: </a:t>
            </a:r>
            <a:r>
              <a:rPr lang="es-EC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Promedio académico</a:t>
            </a:r>
          </a:p>
          <a:p>
            <a:pPr algn="just"/>
            <a:endParaRPr lang="es-EC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s-EC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RA22: </a:t>
            </a:r>
            <a:r>
              <a:rPr lang="es-EC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Abandono de estudios</a:t>
            </a:r>
            <a:endParaRPr lang="es-EC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endParaRPr lang="es-EC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s-EC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RA24: </a:t>
            </a:r>
            <a:r>
              <a:rPr lang="es-EC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Actividad adicional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16" name="Conector recto de flecha 15"/>
          <p:cNvCxnSpPr/>
          <p:nvPr/>
        </p:nvCxnSpPr>
        <p:spPr>
          <a:xfrm flipH="1">
            <a:off x="2343955" y="3090929"/>
            <a:ext cx="2575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>
            <a:off x="2343955" y="3256208"/>
            <a:ext cx="2575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>
            <a:off x="2343955" y="4683616"/>
            <a:ext cx="2575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>
            <a:off x="2343955" y="5003442"/>
            <a:ext cx="2575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H="1">
            <a:off x="2343955" y="5336147"/>
            <a:ext cx="2575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>
            <a:off x="2343955" y="5977944"/>
            <a:ext cx="2575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H="1">
            <a:off x="4981978" y="2923505"/>
            <a:ext cx="2575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H="1">
            <a:off x="4981978" y="3090929"/>
            <a:ext cx="2575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H="1">
            <a:off x="4981978" y="5334000"/>
            <a:ext cx="2575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H="1">
            <a:off x="4981978" y="5496876"/>
            <a:ext cx="2575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H="1">
            <a:off x="4981978" y="5636397"/>
            <a:ext cx="2575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14"/>
          <p:cNvSpPr txBox="1"/>
          <p:nvPr/>
        </p:nvSpPr>
        <p:spPr>
          <a:xfrm>
            <a:off x="6235053" y="142285"/>
            <a:ext cx="4109950" cy="30777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Prueba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de Chi-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Cuadrado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indicadores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3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56" y="0"/>
            <a:ext cx="5971484" cy="6948000"/>
          </a:xfrm>
          <a:prstGeom prst="rect">
            <a:avLst/>
          </a:prstGeom>
        </p:spPr>
      </p:pic>
      <p:sp>
        <p:nvSpPr>
          <p:cNvPr id="11" name="TextBox 14"/>
          <p:cNvSpPr txBox="1"/>
          <p:nvPr/>
        </p:nvSpPr>
        <p:spPr>
          <a:xfrm>
            <a:off x="6765991" y="-40943"/>
            <a:ext cx="5039343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Comparación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indicadores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acuerdo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al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coeficiente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correlación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de Spearman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427396" y="5665847"/>
            <a:ext cx="5377938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C" sz="10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Nota: </a:t>
            </a:r>
            <a:r>
              <a:rPr lang="es-EC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indicador 1 es ingresos, el indicador 2 es deudas, y el indicador 3 es ahorro.</a:t>
            </a:r>
            <a:endParaRPr lang="es-EC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 flipH="1">
            <a:off x="1493949" y="3715554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H="1">
            <a:off x="1493949" y="4277933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H="1">
            <a:off x="1493949" y="4842457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H="1">
            <a:off x="1493949" y="5665847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H="1">
            <a:off x="1493949" y="6145991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 flipH="1">
            <a:off x="3057212" y="3491992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 flipH="1">
            <a:off x="3043706" y="4842457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 flipH="1">
            <a:off x="3057212" y="6145991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/>
          <p:nvPr/>
        </p:nvCxnSpPr>
        <p:spPr>
          <a:xfrm flipH="1">
            <a:off x="4838163" y="2451901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 flipH="1">
            <a:off x="4838163" y="3491992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/>
          <p:nvPr/>
        </p:nvCxnSpPr>
        <p:spPr>
          <a:xfrm flipH="1">
            <a:off x="4838163" y="3715554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/>
          <p:nvPr/>
        </p:nvCxnSpPr>
        <p:spPr>
          <a:xfrm flipH="1">
            <a:off x="4885781" y="4842457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/>
          <p:nvPr/>
        </p:nvCxnSpPr>
        <p:spPr>
          <a:xfrm flipH="1">
            <a:off x="4885781" y="6479260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18"/>
          <p:cNvSpPr txBox="1"/>
          <p:nvPr/>
        </p:nvSpPr>
        <p:spPr>
          <a:xfrm>
            <a:off x="6670354" y="1642901"/>
            <a:ext cx="5134980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BF4.1</a:t>
            </a:r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: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Ingresos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por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padres</a:t>
            </a:r>
          </a:p>
          <a:p>
            <a:pPr algn="just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BF5: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Ingresos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semanales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BF6: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Deudas</a:t>
            </a:r>
            <a:endParaRPr lang="en-US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BF8: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Emergencia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financiera</a:t>
            </a:r>
            <a:endParaRPr lang="es-EC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endParaRPr lang="es-EC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s-EC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BF10: </a:t>
            </a:r>
            <a:r>
              <a:rPr lang="es-EC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Estrés financiero</a:t>
            </a:r>
          </a:p>
          <a:p>
            <a:pPr algn="just"/>
            <a:endParaRPr lang="es-EC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s-EC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BF13: </a:t>
            </a:r>
            <a:r>
              <a:rPr lang="es-EC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Ahorro</a:t>
            </a:r>
          </a:p>
          <a:p>
            <a:pPr algn="just"/>
            <a:endParaRPr lang="es-EC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s-EC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BF15</a:t>
            </a:r>
            <a:r>
              <a:rPr lang="es-EC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: Gastos universitarios</a:t>
            </a:r>
          </a:p>
          <a:p>
            <a:pPr algn="just"/>
            <a:endParaRPr lang="es-EC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s-EC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BF16: </a:t>
            </a:r>
            <a:r>
              <a:rPr lang="es-EC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Situación financiera</a:t>
            </a:r>
          </a:p>
        </p:txBody>
      </p:sp>
    </p:spTree>
    <p:extLst>
      <p:ext uri="{BB962C8B-B14F-4D97-AF65-F5344CB8AC3E}">
        <p14:creationId xmlns:p14="http://schemas.microsoft.com/office/powerpoint/2010/main" val="33989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27" y="1014470"/>
            <a:ext cx="6180443" cy="400085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633142" y="4586168"/>
            <a:ext cx="5136593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C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Nota: </a:t>
            </a:r>
            <a:r>
              <a:rPr lang="es-EC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indicador 1 es ingresos, el indicador 2 es deudas, y el indicador 3 es ahorro.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7300458" y="1877427"/>
            <a:ext cx="4200660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endParaRPr lang="es-EC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s-EC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RA20: </a:t>
            </a:r>
            <a:r>
              <a:rPr lang="es-EC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Materias repetidas</a:t>
            </a:r>
            <a:endParaRPr lang="es-EC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endParaRPr lang="es-EC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s-EC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RA21: </a:t>
            </a:r>
            <a:r>
              <a:rPr lang="es-EC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Promedio académico</a:t>
            </a:r>
          </a:p>
          <a:p>
            <a:pPr algn="just"/>
            <a:endParaRPr lang="es-EC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s-EC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RA22: </a:t>
            </a:r>
            <a:r>
              <a:rPr lang="es-EC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Abandono de estudios</a:t>
            </a:r>
            <a:endParaRPr lang="es-EC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endParaRPr lang="es-EC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s-EC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RA24: </a:t>
            </a:r>
            <a:r>
              <a:rPr lang="es-EC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Actividad adicional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13" name="Conector recto de flecha 12"/>
          <p:cNvCxnSpPr/>
          <p:nvPr/>
        </p:nvCxnSpPr>
        <p:spPr>
          <a:xfrm flipH="1">
            <a:off x="1738647" y="2562896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>
            <a:off x="1738647" y="2908479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>
            <a:off x="1738647" y="3303431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>
            <a:off x="3378557" y="2562896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>
            <a:off x="3378557" y="2908478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H="1">
            <a:off x="3378557" y="3315253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>
            <a:off x="3378556" y="4007876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H="1">
            <a:off x="5173014" y="2565472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H="1">
            <a:off x="5366197" y="3275527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H="1">
            <a:off x="5366197" y="3984265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14"/>
          <p:cNvSpPr txBox="1"/>
          <p:nvPr/>
        </p:nvSpPr>
        <p:spPr>
          <a:xfrm>
            <a:off x="6956886" y="40943"/>
            <a:ext cx="5039343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Comparación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indicadores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acuerdo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al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coeficiente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correlación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de Spearman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0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8" y="217822"/>
            <a:ext cx="5940425" cy="588502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62378" y="5792633"/>
            <a:ext cx="5464935" cy="28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C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Nota: </a:t>
            </a:r>
            <a:r>
              <a:rPr lang="es-EC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indicador 4 es rendimiento académico y el indicador 5 es actividades adicionales.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7109563" y="1082563"/>
            <a:ext cx="4860025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BF5: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Ingresos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semanales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BF6: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Deudas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BF8: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Emergencia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financiera</a:t>
            </a:r>
            <a:endParaRPr lang="es-EC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endParaRPr lang="es-EC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s-EC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BF10: </a:t>
            </a:r>
            <a:r>
              <a:rPr lang="es-EC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Estrés financiero</a:t>
            </a:r>
          </a:p>
          <a:p>
            <a:pPr algn="just"/>
            <a:endParaRPr lang="es-EC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s-EC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BF12: </a:t>
            </a:r>
            <a:r>
              <a:rPr lang="es-EC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Cubrir créditos de materias</a:t>
            </a:r>
          </a:p>
          <a:p>
            <a:pPr algn="just"/>
            <a:endParaRPr lang="es-EC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s-EC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BF15</a:t>
            </a:r>
            <a:r>
              <a:rPr lang="es-EC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: Gastos universitarios</a:t>
            </a:r>
          </a:p>
          <a:p>
            <a:pPr algn="just"/>
            <a:endParaRPr lang="es-EC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s-EC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BF16: </a:t>
            </a:r>
            <a:r>
              <a:rPr lang="es-EC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Situación financiera</a:t>
            </a:r>
          </a:p>
          <a:p>
            <a:pPr algn="just"/>
            <a:endParaRPr lang="es-EC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 flipH="1">
            <a:off x="1850264" y="1247105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>
            <a:off x="1850264" y="3060879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>
            <a:off x="1850264" y="3290553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>
            <a:off x="1850264" y="3752046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>
            <a:off x="1850264" y="4162024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>
            <a:off x="1850264" y="5318976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H="1">
            <a:off x="4192073" y="774509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>
            <a:off x="4192073" y="3290553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H="1">
            <a:off x="4192073" y="3752046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H="1">
            <a:off x="4192073" y="4164171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H="1">
            <a:off x="4192073" y="4651422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H="1">
            <a:off x="4192073" y="5604843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14"/>
          <p:cNvSpPr txBox="1"/>
          <p:nvPr/>
        </p:nvSpPr>
        <p:spPr>
          <a:xfrm>
            <a:off x="6956886" y="40943"/>
            <a:ext cx="5039343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Comparación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indicadores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acuerdo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al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coeficiente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correlación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de Spearman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30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96" y="1371219"/>
            <a:ext cx="6446216" cy="280688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491951" y="3995425"/>
            <a:ext cx="5464935" cy="503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C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Nota: 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 indicador 4 es rendimiento académico y el indicador 5 es actividades adicionales.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8"/>
          <p:cNvSpPr txBox="1"/>
          <p:nvPr/>
        </p:nvSpPr>
        <p:spPr>
          <a:xfrm>
            <a:off x="7300458" y="1754316"/>
            <a:ext cx="420066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s-EC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RA18: </a:t>
            </a:r>
            <a:r>
              <a:rPr lang="es-EC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Satisfacción con la carrera</a:t>
            </a:r>
          </a:p>
          <a:p>
            <a:pPr algn="just"/>
            <a:endParaRPr lang="es-EC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s-EC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RA19: </a:t>
            </a:r>
            <a:r>
              <a:rPr lang="es-EC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Beca universitaria</a:t>
            </a:r>
            <a:endParaRPr lang="es-EC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endParaRPr lang="es-EC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s-EC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RA21: </a:t>
            </a:r>
            <a:r>
              <a:rPr lang="es-EC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Promedio académico</a:t>
            </a:r>
          </a:p>
          <a:p>
            <a:pPr algn="just"/>
            <a:endParaRPr lang="es-EC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s-EC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RA22: </a:t>
            </a:r>
            <a:r>
              <a:rPr lang="es-EC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Abandono de estudios</a:t>
            </a:r>
            <a:endParaRPr lang="es-EC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endParaRPr lang="es-EC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s-EC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RA24: </a:t>
            </a:r>
            <a:r>
              <a:rPr lang="es-EC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Actividad adicional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 flipH="1">
            <a:off x="2272979" y="1974089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>
            <a:off x="2272979" y="2937858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>
            <a:off x="2272979" y="3399351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H="1">
            <a:off x="4704939" y="2225227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>
            <a:off x="4704939" y="2699599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H="1">
            <a:off x="4704939" y="2950737"/>
            <a:ext cx="1931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14"/>
          <p:cNvSpPr txBox="1"/>
          <p:nvPr/>
        </p:nvSpPr>
        <p:spPr>
          <a:xfrm>
            <a:off x="6956886" y="40943"/>
            <a:ext cx="5039343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Comparación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indicadores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acuerdo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al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coeficiente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correlación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de Spearman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75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4"/>
          <p:cNvSpPr txBox="1"/>
          <p:nvPr/>
        </p:nvSpPr>
        <p:spPr>
          <a:xfrm>
            <a:off x="8390437" y="297188"/>
            <a:ext cx="2831674" cy="30777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Prueba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Kruskal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Wallis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81" y="996988"/>
            <a:ext cx="7680748" cy="508483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093122" y="2514813"/>
            <a:ext cx="3128989" cy="1774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C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partir del nivel de significación de cada uno de los indicadores y el integral, se infiere que sólo en el indicador rendimiento académico hay diferencias significativas entre las carreras.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81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s-EC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2682715884"/>
              </p:ext>
            </p:extLst>
          </p:nvPr>
        </p:nvGraphicFramePr>
        <p:xfrm>
          <a:off x="3297596" y="1311134"/>
          <a:ext cx="5624392" cy="3615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Multiplicar 18"/>
          <p:cNvSpPr/>
          <p:nvPr/>
        </p:nvSpPr>
        <p:spPr>
          <a:xfrm>
            <a:off x="3889612" y="1282889"/>
            <a:ext cx="873457" cy="791571"/>
          </a:xfrm>
          <a:prstGeom prst="mathMultiply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2287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o 43"/>
          <p:cNvGrpSpPr/>
          <p:nvPr/>
        </p:nvGrpSpPr>
        <p:grpSpPr>
          <a:xfrm>
            <a:off x="976989" y="1005951"/>
            <a:ext cx="3934735" cy="1111626"/>
            <a:chOff x="3195265" y="1914089"/>
            <a:chExt cx="2739501" cy="779194"/>
          </a:xfrm>
        </p:grpSpPr>
        <p:sp>
          <p:nvSpPr>
            <p:cNvPr id="37" name="AutoShape 92"/>
            <p:cNvSpPr>
              <a:spLocks noChangeArrowheads="1"/>
            </p:cNvSpPr>
            <p:nvPr/>
          </p:nvSpPr>
          <p:spPr bwMode="auto">
            <a:xfrm flipH="1">
              <a:off x="5155658" y="1914089"/>
              <a:ext cx="779108" cy="77910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Arial Unicode MS"/>
                <a:cs typeface="+mn-cs"/>
              </a:endParaRPr>
            </a:p>
          </p:txBody>
        </p:sp>
        <p:sp>
          <p:nvSpPr>
            <p:cNvPr id="39" name="AutoShape 92"/>
            <p:cNvSpPr>
              <a:spLocks noChangeArrowheads="1"/>
            </p:cNvSpPr>
            <p:nvPr/>
          </p:nvSpPr>
          <p:spPr bwMode="auto">
            <a:xfrm flipH="1">
              <a:off x="3195265" y="1914089"/>
              <a:ext cx="779108" cy="77919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Arial Unicode MS"/>
                <a:cs typeface="+mn-cs"/>
              </a:endParaRPr>
            </a:p>
          </p:txBody>
        </p:sp>
        <p:sp>
          <p:nvSpPr>
            <p:cNvPr id="40" name="Rectangle 9"/>
            <p:cNvSpPr/>
            <p:nvPr/>
          </p:nvSpPr>
          <p:spPr>
            <a:xfrm>
              <a:off x="5330274" y="2117484"/>
              <a:ext cx="414225" cy="387753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43" name="Frame 17"/>
            <p:cNvSpPr/>
            <p:nvPr/>
          </p:nvSpPr>
          <p:spPr>
            <a:xfrm>
              <a:off x="3359323" y="2117484"/>
              <a:ext cx="419689" cy="419689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190601" y="142285"/>
            <a:ext cx="3389726" cy="571623"/>
            <a:chOff x="525452" y="594064"/>
            <a:chExt cx="2233066" cy="526508"/>
          </a:xfrm>
        </p:grpSpPr>
        <p:sp>
          <p:nvSpPr>
            <p:cNvPr id="49" name="Diamond 4"/>
            <p:cNvSpPr/>
            <p:nvPr/>
          </p:nvSpPr>
          <p:spPr>
            <a:xfrm>
              <a:off x="525452" y="594064"/>
              <a:ext cx="526508" cy="526508"/>
            </a:xfrm>
            <a:prstGeom prst="diamon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1" i="0" u="none" strike="noStrike" kern="0" normalizeH="0" baseline="0" noProof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50" name="TextBox 11"/>
            <p:cNvSpPr txBox="1"/>
            <p:nvPr/>
          </p:nvSpPr>
          <p:spPr>
            <a:xfrm>
              <a:off x="1390367" y="673052"/>
              <a:ext cx="1368151" cy="3685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000" b="1" kern="0" noProof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CONCLUSIONES</a:t>
              </a:r>
              <a:endParaRPr kumimoji="0" lang="ko-KR" altLang="en-US" sz="2000" b="1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51" name="직사각형 69"/>
            <p:cNvSpPr/>
            <p:nvPr/>
          </p:nvSpPr>
          <p:spPr>
            <a:xfrm>
              <a:off x="642926" y="616357"/>
              <a:ext cx="285001" cy="481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C" altLang="ko-KR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</a:rPr>
                <a:t>5</a:t>
              </a:r>
              <a:endParaRPr lang="ko-KR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 Unicode MS"/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368923" y="2285946"/>
            <a:ext cx="20881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300" dirty="0">
                <a:latin typeface="Calibri" panose="020F0502020204030204" pitchFamily="34" charset="0"/>
              </a:rPr>
              <a:t>Los </a:t>
            </a:r>
            <a:r>
              <a:rPr lang="es-EC" sz="1300" b="1" dirty="0">
                <a:latin typeface="Calibri" panose="020F0502020204030204" pitchFamily="34" charset="0"/>
              </a:rPr>
              <a:t>ingresos</a:t>
            </a:r>
            <a:r>
              <a:rPr lang="es-EC" sz="1300" dirty="0">
                <a:latin typeface="Calibri" panose="020F0502020204030204" pitchFamily="34" charset="0"/>
              </a:rPr>
              <a:t> de los estudiantes en su mayoría provienen de sus padres con un 86% con posible relación con el 84,1% de los encuestados afirma que sus </a:t>
            </a:r>
            <a:r>
              <a:rPr lang="es-EC" sz="1300" b="1" dirty="0">
                <a:latin typeface="Calibri" panose="020F0502020204030204" pitchFamily="34" charset="0"/>
              </a:rPr>
              <a:t>ingresos </a:t>
            </a:r>
            <a:r>
              <a:rPr lang="es-EC" sz="1300" b="1" dirty="0" smtClean="0">
                <a:latin typeface="Calibri" panose="020F0502020204030204" pitchFamily="34" charset="0"/>
              </a:rPr>
              <a:t>semanales </a:t>
            </a:r>
            <a:r>
              <a:rPr lang="es-EC" sz="1300" dirty="0">
                <a:latin typeface="Calibri" panose="020F0502020204030204" pitchFamily="34" charset="0"/>
              </a:rPr>
              <a:t>son entre 1 y 100 USD lo que se puede interpretar que dichos ingresos son provenientes de sus padres asociando que el 83,5% de los encuestados no tienen </a:t>
            </a:r>
            <a:r>
              <a:rPr lang="es-EC" sz="1300" b="1" dirty="0" smtClean="0">
                <a:latin typeface="Calibri" panose="020F0502020204030204" pitchFamily="34" charset="0"/>
              </a:rPr>
              <a:t>deudas</a:t>
            </a:r>
            <a:r>
              <a:rPr lang="es-EC" sz="1300" dirty="0" smtClean="0">
                <a:latin typeface="Calibri" panose="020F0502020204030204" pitchFamily="34" charset="0"/>
              </a:rPr>
              <a:t>  mayores </a:t>
            </a:r>
            <a:r>
              <a:rPr lang="es-EC" sz="1300" dirty="0">
                <a:latin typeface="Calibri" panose="020F0502020204030204" pitchFamily="34" charset="0"/>
              </a:rPr>
              <a:t>a 100 USD.</a:t>
            </a:r>
            <a:endParaRPr lang="en-US" altLang="ko-KR" sz="1300" dirty="0">
              <a:latin typeface="Calibri" panose="020F0502020204030204" pitchFamily="34" charset="0"/>
            </a:endParaRPr>
          </a:p>
          <a:p>
            <a:pPr algn="just"/>
            <a:endParaRPr lang="es-EC" sz="1300" dirty="0">
              <a:latin typeface="Calibri" panose="020F050202020403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207942" y="2285946"/>
            <a:ext cx="2088108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300" dirty="0">
                <a:latin typeface="Calibri" panose="020F0502020204030204" pitchFamily="34" charset="0"/>
              </a:rPr>
              <a:t>Aquellos estudiantes que </a:t>
            </a:r>
            <a:r>
              <a:rPr lang="es-EC" sz="1300" b="1" dirty="0" smtClean="0">
                <a:latin typeface="Calibri" panose="020F0502020204030204" pitchFamily="34" charset="0"/>
              </a:rPr>
              <a:t>ahorran</a:t>
            </a:r>
            <a:r>
              <a:rPr lang="es-EC" sz="1300" dirty="0" smtClean="0">
                <a:latin typeface="Calibri" panose="020F0502020204030204" pitchFamily="34" charset="0"/>
              </a:rPr>
              <a:t> </a:t>
            </a:r>
            <a:r>
              <a:rPr lang="es-EC" sz="1300" dirty="0">
                <a:latin typeface="Calibri" panose="020F0502020204030204" pitchFamily="34" charset="0"/>
              </a:rPr>
              <a:t>entre 1 y 50 USD representan el 58,4% los mismos que pueden ser relacionados con el 57,5% de estudiantes que se sienten bien con la </a:t>
            </a:r>
            <a:r>
              <a:rPr lang="es-EC" sz="1300" b="1" dirty="0">
                <a:latin typeface="Calibri" panose="020F0502020204030204" pitchFamily="34" charset="0"/>
              </a:rPr>
              <a:t>situación financiera </a:t>
            </a:r>
            <a:r>
              <a:rPr lang="es-EC" sz="1300" b="1" dirty="0" smtClean="0">
                <a:latin typeface="Calibri" panose="020F0502020204030204" pitchFamily="34" charset="0"/>
              </a:rPr>
              <a:t>actual </a:t>
            </a:r>
            <a:r>
              <a:rPr lang="es-EC" sz="1300" dirty="0" smtClean="0">
                <a:latin typeface="Calibri" panose="020F0502020204030204" pitchFamily="34" charset="0"/>
              </a:rPr>
              <a:t>, </a:t>
            </a:r>
            <a:r>
              <a:rPr lang="es-EC" sz="1300" dirty="0">
                <a:latin typeface="Calibri" panose="020F0502020204030204" pitchFamily="34" charset="0"/>
              </a:rPr>
              <a:t>ya que pueden considerar tener un monto reunido para cualquier eventualidad, a su vez los estudiantes que ahorran concuerdan con el 52,7% de encuestados que se encuentran muy seguros de cubrir </a:t>
            </a:r>
            <a:r>
              <a:rPr lang="es-EC" sz="1300" b="1" dirty="0">
                <a:latin typeface="Calibri" panose="020F0502020204030204" pitchFamily="34" charset="0"/>
              </a:rPr>
              <a:t>gastos </a:t>
            </a:r>
            <a:r>
              <a:rPr lang="es-EC" sz="1300" b="1" dirty="0" smtClean="0">
                <a:latin typeface="Calibri" panose="020F0502020204030204" pitchFamily="34" charset="0"/>
              </a:rPr>
              <a:t>universitarios.</a:t>
            </a:r>
            <a:endParaRPr lang="en-US" altLang="ko-KR" sz="13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6" name="AutoShape 92"/>
          <p:cNvSpPr>
            <a:spLocks noChangeArrowheads="1"/>
          </p:cNvSpPr>
          <p:nvPr/>
        </p:nvSpPr>
        <p:spPr bwMode="auto">
          <a:xfrm flipH="1">
            <a:off x="6608399" y="1005828"/>
            <a:ext cx="1119030" cy="11115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Arial Unicode MS"/>
              <a:cs typeface="+mn-cs"/>
            </a:endParaRPr>
          </a:p>
        </p:txBody>
      </p:sp>
      <p:sp>
        <p:nvSpPr>
          <p:cNvPr id="17" name="AutoShape 92"/>
          <p:cNvSpPr>
            <a:spLocks noChangeArrowheads="1"/>
          </p:cNvSpPr>
          <p:nvPr/>
        </p:nvSpPr>
        <p:spPr bwMode="auto">
          <a:xfrm flipH="1">
            <a:off x="9424104" y="1012850"/>
            <a:ext cx="1119030" cy="11116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Arial Unicode MS"/>
              <a:cs typeface="+mn-cs"/>
            </a:endParaRPr>
          </a:p>
        </p:txBody>
      </p:sp>
      <p:sp>
        <p:nvSpPr>
          <p:cNvPr id="18" name="Pie 24"/>
          <p:cNvSpPr/>
          <p:nvPr/>
        </p:nvSpPr>
        <p:spPr>
          <a:xfrm>
            <a:off x="6832450" y="1264008"/>
            <a:ext cx="670928" cy="66272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9" name="Frame 17"/>
          <p:cNvSpPr/>
          <p:nvPr/>
        </p:nvSpPr>
        <p:spPr>
          <a:xfrm>
            <a:off x="9659740" y="1295999"/>
            <a:ext cx="602798" cy="5987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9039777" y="2287996"/>
            <a:ext cx="20881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300" dirty="0" smtClean="0">
                <a:latin typeface="Calibri" panose="020F0502020204030204" pitchFamily="34" charset="0"/>
              </a:rPr>
              <a:t>Con respecto al indicador </a:t>
            </a:r>
            <a:r>
              <a:rPr lang="es-EC" sz="1300" b="1" dirty="0" smtClean="0">
                <a:latin typeface="Calibri" panose="020F0502020204030204" pitchFamily="34" charset="0"/>
              </a:rPr>
              <a:t>deudas</a:t>
            </a:r>
            <a:r>
              <a:rPr lang="es-EC" sz="1300" dirty="0" smtClean="0">
                <a:latin typeface="Calibri" panose="020F0502020204030204" pitchFamily="34" charset="0"/>
              </a:rPr>
              <a:t> </a:t>
            </a:r>
            <a:r>
              <a:rPr lang="es-EC" sz="1300" dirty="0" smtClean="0">
                <a:latin typeface="Calibri" panose="020F0502020204030204" pitchFamily="34" charset="0"/>
              </a:rPr>
              <a:t>mantiene una relación negativa baja con la </a:t>
            </a:r>
            <a:r>
              <a:rPr lang="es-EC" sz="1300" b="1" dirty="0" smtClean="0">
                <a:latin typeface="Calibri" panose="020F0502020204030204" pitchFamily="34" charset="0"/>
              </a:rPr>
              <a:t>situación financiera </a:t>
            </a:r>
            <a:r>
              <a:rPr lang="es-EC" sz="1300" b="1" dirty="0" smtClean="0">
                <a:latin typeface="Calibri" panose="020F0502020204030204" pitchFamily="34" charset="0"/>
              </a:rPr>
              <a:t>actual </a:t>
            </a:r>
            <a:r>
              <a:rPr lang="es-EC" sz="1300" dirty="0" smtClean="0">
                <a:latin typeface="Calibri" panose="020F0502020204030204" pitchFamily="34" charset="0"/>
              </a:rPr>
              <a:t>de los estudiantes (BF16). Referente al indicador </a:t>
            </a:r>
            <a:r>
              <a:rPr lang="es-EC" sz="1300" b="1" dirty="0" smtClean="0">
                <a:latin typeface="Calibri" panose="020F0502020204030204" pitchFamily="34" charset="0"/>
              </a:rPr>
              <a:t>ahorro</a:t>
            </a:r>
            <a:r>
              <a:rPr lang="es-EC" sz="1300" dirty="0" smtClean="0">
                <a:latin typeface="Calibri" panose="020F0502020204030204" pitchFamily="34" charset="0"/>
              </a:rPr>
              <a:t> </a:t>
            </a:r>
            <a:r>
              <a:rPr lang="es-EC" sz="1300" dirty="0" smtClean="0">
                <a:latin typeface="Calibri" panose="020F0502020204030204" pitchFamily="34" charset="0"/>
              </a:rPr>
              <a:t>tiene una relación </a:t>
            </a:r>
            <a:r>
              <a:rPr lang="es-EC" sz="1300" dirty="0" smtClean="0">
                <a:latin typeface="Calibri" panose="020F0502020204030204" pitchFamily="34" charset="0"/>
              </a:rPr>
              <a:t>nula con </a:t>
            </a:r>
            <a:r>
              <a:rPr lang="es-EC" sz="1300" b="1" dirty="0" smtClean="0">
                <a:latin typeface="Calibri" panose="020F0502020204030204" pitchFamily="34" charset="0"/>
              </a:rPr>
              <a:t>rendimiento </a:t>
            </a:r>
            <a:r>
              <a:rPr lang="es-EC" sz="1300" b="1" dirty="0" smtClean="0">
                <a:latin typeface="Calibri" panose="020F0502020204030204" pitchFamily="34" charset="0"/>
              </a:rPr>
              <a:t>académico.</a:t>
            </a:r>
            <a:endParaRPr lang="en-US" altLang="ko-KR" sz="1300" b="1" dirty="0" smtClean="0">
              <a:latin typeface="Calibri" panose="020F0502020204030204" pitchFamily="34" charset="0"/>
            </a:endParaRPr>
          </a:p>
          <a:p>
            <a:pPr algn="just"/>
            <a:endParaRPr lang="es-EC" sz="1300" dirty="0">
              <a:latin typeface="Calibri" panose="020F050202020403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6046961" y="2285946"/>
            <a:ext cx="224190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300" dirty="0" smtClean="0">
                <a:latin typeface="Calibri" panose="020F0502020204030204" pitchFamily="34" charset="0"/>
              </a:rPr>
              <a:t>El indicador </a:t>
            </a:r>
            <a:r>
              <a:rPr lang="es-EC" sz="1300" b="1" dirty="0" smtClean="0">
                <a:latin typeface="Calibri" panose="020F0502020204030204" pitchFamily="34" charset="0"/>
              </a:rPr>
              <a:t>ingresos</a:t>
            </a:r>
            <a:r>
              <a:rPr lang="es-EC" sz="1300" dirty="0" smtClean="0">
                <a:latin typeface="Calibri" panose="020F0502020204030204" pitchFamily="34" charset="0"/>
              </a:rPr>
              <a:t> </a:t>
            </a:r>
            <a:r>
              <a:rPr lang="es-EC" sz="1300" dirty="0" smtClean="0">
                <a:latin typeface="Calibri" panose="020F0502020204030204" pitchFamily="34" charset="0"/>
              </a:rPr>
              <a:t>tiene relación positiva baja con la variable </a:t>
            </a:r>
            <a:r>
              <a:rPr lang="es-EC" sz="1300" b="1" dirty="0" smtClean="0">
                <a:latin typeface="Calibri" panose="020F0502020204030204" pitchFamily="34" charset="0"/>
              </a:rPr>
              <a:t>deudas</a:t>
            </a:r>
            <a:r>
              <a:rPr lang="es-EC" sz="1300" dirty="0" smtClean="0">
                <a:latin typeface="Calibri" panose="020F0502020204030204" pitchFamily="34" charset="0"/>
              </a:rPr>
              <a:t> (BF6</a:t>
            </a:r>
            <a:r>
              <a:rPr lang="es-EC" sz="1300" dirty="0" smtClean="0">
                <a:latin typeface="Calibri" panose="020F0502020204030204" pitchFamily="34" charset="0"/>
              </a:rPr>
              <a:t>), en el caso del </a:t>
            </a:r>
            <a:r>
              <a:rPr lang="es-EC" sz="1300" dirty="0" smtClean="0">
                <a:latin typeface="Calibri" panose="020F0502020204030204" pitchFamily="34" charset="0"/>
              </a:rPr>
              <a:t>promedio académico (RA21) </a:t>
            </a:r>
            <a:r>
              <a:rPr lang="es-EC" sz="1300" dirty="0" smtClean="0">
                <a:latin typeface="Calibri" panose="020F0502020204030204" pitchFamily="34" charset="0"/>
              </a:rPr>
              <a:t>mantiene una relación negativa </a:t>
            </a:r>
            <a:r>
              <a:rPr lang="es-EC" sz="1300" dirty="0" smtClean="0">
                <a:latin typeface="Calibri" panose="020F0502020204030204" pitchFamily="34" charset="0"/>
              </a:rPr>
              <a:t>muy baja</a:t>
            </a:r>
            <a:r>
              <a:rPr lang="es-EC" sz="1300" dirty="0" smtClean="0">
                <a:latin typeface="Calibri" panose="020F0502020204030204" pitchFamily="34" charset="0"/>
              </a:rPr>
              <a:t>, es decir, que existe la posibilidad que mientras mayores ingresos </a:t>
            </a:r>
            <a:r>
              <a:rPr lang="es-EC" sz="1300" dirty="0" smtClean="0">
                <a:latin typeface="Calibri" panose="020F0502020204030204" pitchFamily="34" charset="0"/>
              </a:rPr>
              <a:t>obtengan, el </a:t>
            </a:r>
            <a:r>
              <a:rPr lang="es-EC" sz="1300" b="1" dirty="0" smtClean="0">
                <a:latin typeface="Calibri" panose="020F0502020204030204" pitchFamily="34" charset="0"/>
              </a:rPr>
              <a:t>promedio académico </a:t>
            </a:r>
            <a:r>
              <a:rPr lang="es-EC" sz="1300" dirty="0" smtClean="0">
                <a:latin typeface="Calibri" panose="020F0502020204030204" pitchFamily="34" charset="0"/>
              </a:rPr>
              <a:t>disminuye  debido a otros factores .</a:t>
            </a:r>
            <a:endParaRPr lang="es-EC" sz="13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8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o 43"/>
          <p:cNvGrpSpPr/>
          <p:nvPr/>
        </p:nvGrpSpPr>
        <p:grpSpPr>
          <a:xfrm>
            <a:off x="5538410" y="915562"/>
            <a:ext cx="3934735" cy="1111626"/>
            <a:chOff x="3195265" y="1914089"/>
            <a:chExt cx="2739501" cy="779194"/>
          </a:xfrm>
        </p:grpSpPr>
        <p:sp>
          <p:nvSpPr>
            <p:cNvPr id="37" name="AutoShape 92"/>
            <p:cNvSpPr>
              <a:spLocks noChangeArrowheads="1"/>
            </p:cNvSpPr>
            <p:nvPr/>
          </p:nvSpPr>
          <p:spPr bwMode="auto">
            <a:xfrm flipH="1">
              <a:off x="5155658" y="1914089"/>
              <a:ext cx="779108" cy="77910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Arial Unicode MS"/>
                <a:cs typeface="+mn-cs"/>
              </a:endParaRPr>
            </a:p>
          </p:txBody>
        </p:sp>
        <p:sp>
          <p:nvSpPr>
            <p:cNvPr id="39" name="AutoShape 92"/>
            <p:cNvSpPr>
              <a:spLocks noChangeArrowheads="1"/>
            </p:cNvSpPr>
            <p:nvPr/>
          </p:nvSpPr>
          <p:spPr bwMode="auto">
            <a:xfrm flipH="1">
              <a:off x="3195265" y="1914089"/>
              <a:ext cx="779108" cy="77919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Arial Unicode MS"/>
                <a:cs typeface="+mn-cs"/>
              </a:endParaRPr>
            </a:p>
          </p:txBody>
        </p:sp>
        <p:sp>
          <p:nvSpPr>
            <p:cNvPr id="40" name="Rectangle 9"/>
            <p:cNvSpPr/>
            <p:nvPr/>
          </p:nvSpPr>
          <p:spPr>
            <a:xfrm>
              <a:off x="5330274" y="2117484"/>
              <a:ext cx="414225" cy="387753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43" name="Frame 17"/>
            <p:cNvSpPr/>
            <p:nvPr/>
          </p:nvSpPr>
          <p:spPr>
            <a:xfrm>
              <a:off x="3359323" y="2117484"/>
              <a:ext cx="419689" cy="419689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190601" y="142285"/>
            <a:ext cx="3389726" cy="571623"/>
            <a:chOff x="525452" y="594064"/>
            <a:chExt cx="2233066" cy="526508"/>
          </a:xfrm>
        </p:grpSpPr>
        <p:sp>
          <p:nvSpPr>
            <p:cNvPr id="49" name="Diamond 4"/>
            <p:cNvSpPr/>
            <p:nvPr/>
          </p:nvSpPr>
          <p:spPr>
            <a:xfrm>
              <a:off x="525452" y="594064"/>
              <a:ext cx="526508" cy="526508"/>
            </a:xfrm>
            <a:prstGeom prst="diamon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1" i="0" u="none" strike="noStrike" kern="0" normalizeH="0" baseline="0" noProof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50" name="TextBox 11"/>
            <p:cNvSpPr txBox="1"/>
            <p:nvPr/>
          </p:nvSpPr>
          <p:spPr>
            <a:xfrm>
              <a:off x="1390367" y="673052"/>
              <a:ext cx="1368151" cy="3685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000" b="1" kern="0" noProof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CONCLUSIONES</a:t>
              </a:r>
              <a:endParaRPr kumimoji="0" lang="ko-KR" altLang="en-US" sz="2000" b="1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51" name="직사각형 69"/>
            <p:cNvSpPr/>
            <p:nvPr/>
          </p:nvSpPr>
          <p:spPr>
            <a:xfrm>
              <a:off x="642926" y="616357"/>
              <a:ext cx="285001" cy="481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C" altLang="ko-KR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</a:rPr>
                <a:t>5</a:t>
              </a:r>
              <a:endParaRPr lang="ko-KR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 Unicode MS"/>
              </a:endParaRPr>
            </a:p>
          </p:txBody>
        </p:sp>
      </p:grpSp>
      <p:sp>
        <p:nvSpPr>
          <p:cNvPr id="19" name="CuadroTexto 18"/>
          <p:cNvSpPr txBox="1"/>
          <p:nvPr/>
        </p:nvSpPr>
        <p:spPr>
          <a:xfrm>
            <a:off x="7869576" y="2245145"/>
            <a:ext cx="2088108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Se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concluye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que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entre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rendimiento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académico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y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bienestar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financiero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,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basado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en los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indicadores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ingresos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,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deudas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,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ahorro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existe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una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relación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baja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,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debido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a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que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los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coeficientes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de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correlación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de Spearman son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distantes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del valor 1,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estos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resultados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fueron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dados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ya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que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en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esta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investigación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existen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limitaciones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,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es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decir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,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factores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que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no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fueron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considerados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y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también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pueden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influir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en el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rendimiento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.</a:t>
            </a:r>
            <a:endParaRPr lang="en-US" altLang="ko-KR" sz="1300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4976972" y="2317359"/>
            <a:ext cx="224190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300" dirty="0" smtClean="0">
                <a:latin typeface="Calibri" panose="020F0502020204030204" pitchFamily="34" charset="0"/>
              </a:rPr>
              <a:t>Mediante la prueba de </a:t>
            </a:r>
            <a:r>
              <a:rPr lang="es-EC" sz="1300" dirty="0" err="1" smtClean="0">
                <a:latin typeface="Calibri" panose="020F0502020204030204" pitchFamily="34" charset="0"/>
              </a:rPr>
              <a:t>Kruskal</a:t>
            </a:r>
            <a:r>
              <a:rPr lang="es-EC" sz="1300" dirty="0" smtClean="0">
                <a:latin typeface="Calibri" panose="020F0502020204030204" pitchFamily="34" charset="0"/>
              </a:rPr>
              <a:t> Wallis, a </a:t>
            </a:r>
            <a:r>
              <a:rPr lang="es-EC" sz="1300" dirty="0">
                <a:latin typeface="Calibri" panose="020F0502020204030204" pitchFamily="34" charset="0"/>
              </a:rPr>
              <a:t>partir del nivel de significación de cada uno de los indicadores y el integral, se infiere que solo en el indicador </a:t>
            </a:r>
            <a:r>
              <a:rPr lang="es-EC" sz="1300" dirty="0" smtClean="0">
                <a:latin typeface="Calibri" panose="020F0502020204030204" pitchFamily="34" charset="0"/>
              </a:rPr>
              <a:t>rendimiento </a:t>
            </a:r>
            <a:r>
              <a:rPr lang="es-EC" sz="1300" dirty="0">
                <a:latin typeface="Calibri" panose="020F0502020204030204" pitchFamily="34" charset="0"/>
              </a:rPr>
              <a:t>académico hay diferencias significativas entre las carreras (p 0.0000), en el resto al ser la probabilidad mayor de 0.05, indica que no hay diferencias significativas entre las carreras.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2722705" y="909709"/>
            <a:ext cx="1119030" cy="1111503"/>
            <a:chOff x="5155658" y="1914089"/>
            <a:chExt cx="779108" cy="779108"/>
          </a:xfrm>
        </p:grpSpPr>
        <p:sp>
          <p:nvSpPr>
            <p:cNvPr id="17" name="AutoShape 92"/>
            <p:cNvSpPr>
              <a:spLocks noChangeArrowheads="1"/>
            </p:cNvSpPr>
            <p:nvPr/>
          </p:nvSpPr>
          <p:spPr bwMode="auto">
            <a:xfrm flipH="1">
              <a:off x="5155658" y="1914089"/>
              <a:ext cx="779108" cy="77910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Arial Unicode MS"/>
                <a:cs typeface="+mn-cs"/>
              </a:endParaRPr>
            </a:p>
          </p:txBody>
        </p:sp>
        <p:sp>
          <p:nvSpPr>
            <p:cNvPr id="18" name="Rectangle 9"/>
            <p:cNvSpPr/>
            <p:nvPr/>
          </p:nvSpPr>
          <p:spPr>
            <a:xfrm>
              <a:off x="5330274" y="2117484"/>
              <a:ext cx="414225" cy="387753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20" name="CuadroTexto 19"/>
          <p:cNvSpPr txBox="1"/>
          <p:nvPr/>
        </p:nvSpPr>
        <p:spPr>
          <a:xfrm>
            <a:off x="2238166" y="2245145"/>
            <a:ext cx="208810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En el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caso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de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rendimiento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académico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la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relación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es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negativa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muy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baja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con el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monto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de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deudas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(BF6), sin embargo, se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interpreta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que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un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estudiante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que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tenga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mayor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promedio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académico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es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posible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que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no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tenga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obligaciones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  </a:t>
            </a:r>
            <a:r>
              <a:rPr lang="en-US" altLang="ko-KR" sz="1300" dirty="0" err="1" smtClean="0">
                <a:latin typeface="Calibri" panose="020F0502020204030204" pitchFamily="34" charset="0"/>
                <a:cs typeface="Arial" pitchFamily="34" charset="0"/>
              </a:rPr>
              <a:t>pendientes</a:t>
            </a:r>
            <a:r>
              <a:rPr lang="en-US" altLang="ko-KR" sz="1300" dirty="0" smtClean="0">
                <a:latin typeface="Calibri" panose="020F0502020204030204" pitchFamily="34" charset="0"/>
                <a:cs typeface="Arial" pitchFamily="34" charset="0"/>
              </a:rPr>
              <a:t>. </a:t>
            </a:r>
            <a:endParaRPr lang="en-US" altLang="ko-KR" sz="1300" dirty="0"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5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29237" y="283137"/>
            <a:ext cx="2823055" cy="707031"/>
            <a:chOff x="525452" y="594064"/>
            <a:chExt cx="2233066" cy="526508"/>
          </a:xfrm>
        </p:grpSpPr>
        <p:sp>
          <p:nvSpPr>
            <p:cNvPr id="5" name="Diamond 4"/>
            <p:cNvSpPr/>
            <p:nvPr/>
          </p:nvSpPr>
          <p:spPr>
            <a:xfrm>
              <a:off x="525452" y="594064"/>
              <a:ext cx="526508" cy="526508"/>
            </a:xfrm>
            <a:prstGeom prst="diamon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1" i="0" u="none" strike="noStrike" kern="0" normalizeH="0" baseline="0" noProof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6" name="TextBox 11"/>
            <p:cNvSpPr txBox="1"/>
            <p:nvPr/>
          </p:nvSpPr>
          <p:spPr>
            <a:xfrm>
              <a:off x="1390367" y="708343"/>
              <a:ext cx="1368151" cy="2979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000" b="1" kern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OBJETIVOS</a:t>
              </a:r>
              <a:endParaRPr kumimoji="0" lang="ko-KR" altLang="en-US" sz="2000" b="1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7" name="직사각형 69"/>
            <p:cNvSpPr/>
            <p:nvPr/>
          </p:nvSpPr>
          <p:spPr>
            <a:xfrm>
              <a:off x="642926" y="662504"/>
              <a:ext cx="285001" cy="3896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1</a:t>
              </a:r>
              <a:endParaRPr lang="ko-KR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 Unicode MS"/>
              </a:endParaRPr>
            </a:p>
          </p:txBody>
        </p:sp>
      </p:grpSp>
      <p:sp>
        <p:nvSpPr>
          <p:cNvPr id="43" name="Right Arrow 3">
            <a:extLst>
              <a:ext uri="{FF2B5EF4-FFF2-40B4-BE49-F238E27FC236}">
                <a16:creationId xmlns:a16="http://schemas.microsoft.com/office/drawing/2014/main" xmlns="" id="{DE4495CD-C3FD-4032-9F50-DB9459060904}"/>
              </a:ext>
            </a:extLst>
          </p:cNvPr>
          <p:cNvSpPr/>
          <p:nvPr/>
        </p:nvSpPr>
        <p:spPr>
          <a:xfrm>
            <a:off x="2932912" y="2787911"/>
            <a:ext cx="6700486" cy="246753"/>
          </a:xfrm>
          <a:prstGeom prst="rightArrow">
            <a:avLst>
              <a:gd name="adj1" fmla="val 50000"/>
              <a:gd name="adj2" fmla="val 81225"/>
            </a:avLst>
          </a:prstGeom>
          <a:solidFill>
            <a:schemeClr val="tx1">
              <a:lumMod val="75000"/>
              <a:lumOff val="25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4">
            <a:extLst>
              <a:ext uri="{FF2B5EF4-FFF2-40B4-BE49-F238E27FC236}">
                <a16:creationId xmlns:a16="http://schemas.microsoft.com/office/drawing/2014/main" xmlns="" id="{34F95F80-48BE-42BE-A243-F132F89EE3C1}"/>
              </a:ext>
            </a:extLst>
          </p:cNvPr>
          <p:cNvSpPr/>
          <p:nvPr/>
        </p:nvSpPr>
        <p:spPr>
          <a:xfrm>
            <a:off x="975128" y="1935019"/>
            <a:ext cx="1957784" cy="1957784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5">
            <a:extLst>
              <a:ext uri="{FF2B5EF4-FFF2-40B4-BE49-F238E27FC236}">
                <a16:creationId xmlns:a16="http://schemas.microsoft.com/office/drawing/2014/main" xmlns="" id="{D73D51AA-4C2E-4691-B612-2BDE678B8945}"/>
              </a:ext>
            </a:extLst>
          </p:cNvPr>
          <p:cNvSpPr txBox="1"/>
          <p:nvPr/>
        </p:nvSpPr>
        <p:spPr>
          <a:xfrm>
            <a:off x="1154495" y="2428914"/>
            <a:ext cx="162259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altLang="ko-KR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Objetivo general</a:t>
            </a:r>
            <a:endParaRPr lang="ko-KR" altLang="en-US" sz="2800" b="1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4" name="Oval 7">
            <a:extLst>
              <a:ext uri="{FF2B5EF4-FFF2-40B4-BE49-F238E27FC236}">
                <a16:creationId xmlns:a16="http://schemas.microsoft.com/office/drawing/2014/main" xmlns="" id="{315DF3E7-D161-42EB-913E-921BAFF6BE1F}"/>
              </a:ext>
            </a:extLst>
          </p:cNvPr>
          <p:cNvSpPr/>
          <p:nvPr/>
        </p:nvSpPr>
        <p:spPr>
          <a:xfrm>
            <a:off x="7565578" y="3092871"/>
            <a:ext cx="916465" cy="916465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16">
            <a:extLst>
              <a:ext uri="{FF2B5EF4-FFF2-40B4-BE49-F238E27FC236}">
                <a16:creationId xmlns:a16="http://schemas.microsoft.com/office/drawing/2014/main" xmlns="" id="{9EB032B0-8F12-4019-9E4C-882F6EC77797}"/>
              </a:ext>
            </a:extLst>
          </p:cNvPr>
          <p:cNvSpPr txBox="1"/>
          <p:nvPr/>
        </p:nvSpPr>
        <p:spPr>
          <a:xfrm>
            <a:off x="7277113" y="4217982"/>
            <a:ext cx="19055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sz="1400" dirty="0">
                <a:latin typeface="Calibri" panose="020F0502020204030204" pitchFamily="34" charset="0"/>
              </a:rPr>
              <a:t>Establecer la relación que existe entre el rendimiento académico y el bienestar financiero de los estudiantes de la Universidad de las Fuerzas Armadas ESPE matriz.</a:t>
            </a:r>
          </a:p>
        </p:txBody>
      </p:sp>
      <p:grpSp>
        <p:nvGrpSpPr>
          <p:cNvPr id="58" name="Group 2052">
            <a:extLst>
              <a:ext uri="{FF2B5EF4-FFF2-40B4-BE49-F238E27FC236}">
                <a16:creationId xmlns:a16="http://schemas.microsoft.com/office/drawing/2014/main" xmlns="" id="{7E5CA936-C8E0-47C0-8904-9FFE6A2A6E1E}"/>
              </a:ext>
            </a:extLst>
          </p:cNvPr>
          <p:cNvGrpSpPr/>
          <p:nvPr/>
        </p:nvGrpSpPr>
        <p:grpSpPr>
          <a:xfrm>
            <a:off x="7414237" y="2188482"/>
            <a:ext cx="1219148" cy="565651"/>
            <a:chOff x="5398975" y="1503173"/>
            <a:chExt cx="1219148" cy="565651"/>
          </a:xfrm>
        </p:grpSpPr>
        <p:sp>
          <p:nvSpPr>
            <p:cNvPr id="59" name="Rectangle 29">
              <a:extLst>
                <a:ext uri="{FF2B5EF4-FFF2-40B4-BE49-F238E27FC236}">
                  <a16:creationId xmlns:a16="http://schemas.microsoft.com/office/drawing/2014/main" xmlns="" id="{98C750A6-16E2-401C-A50B-CE31A2317857}"/>
                </a:ext>
              </a:extLst>
            </p:cNvPr>
            <p:cNvSpPr/>
            <p:nvPr/>
          </p:nvSpPr>
          <p:spPr>
            <a:xfrm>
              <a:off x="5398975" y="1507642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60" name="TextBox 19">
              <a:extLst>
                <a:ext uri="{FF2B5EF4-FFF2-40B4-BE49-F238E27FC236}">
                  <a16:creationId xmlns:a16="http://schemas.microsoft.com/office/drawing/2014/main" xmlns="" id="{D451A877-5E95-4005-ACF7-F925C9ADB92E}"/>
                </a:ext>
              </a:extLst>
            </p:cNvPr>
            <p:cNvSpPr txBox="1"/>
            <p:nvPr/>
          </p:nvSpPr>
          <p:spPr>
            <a:xfrm>
              <a:off x="5398975" y="1503173"/>
              <a:ext cx="121914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1" name="Oval 5">
            <a:extLst>
              <a:ext uri="{FF2B5EF4-FFF2-40B4-BE49-F238E27FC236}">
                <a16:creationId xmlns:a16="http://schemas.microsoft.com/office/drawing/2014/main" xmlns="" id="{6B50F875-3542-40E1-9142-9C572EFED231}"/>
              </a:ext>
            </a:extLst>
          </p:cNvPr>
          <p:cNvSpPr/>
          <p:nvPr/>
        </p:nvSpPr>
        <p:spPr>
          <a:xfrm>
            <a:off x="3592618" y="3142464"/>
            <a:ext cx="916465" cy="916465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23">
            <a:extLst>
              <a:ext uri="{FF2B5EF4-FFF2-40B4-BE49-F238E27FC236}">
                <a16:creationId xmlns:a16="http://schemas.microsoft.com/office/drawing/2014/main" xmlns="" id="{37F3EE48-8638-4271-A3B1-FC7DD8451D89}"/>
              </a:ext>
            </a:extLst>
          </p:cNvPr>
          <p:cNvSpPr txBox="1"/>
          <p:nvPr/>
        </p:nvSpPr>
        <p:spPr>
          <a:xfrm>
            <a:off x="3329867" y="4217982"/>
            <a:ext cx="14419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sz="1400" dirty="0">
                <a:latin typeface="Calibri" panose="020F0502020204030204" pitchFamily="34" charset="0"/>
              </a:rPr>
              <a:t>Fundamentar teóricamente la relación entre bienestar financiero y rendimiento académico</a:t>
            </a:r>
            <a:r>
              <a:rPr lang="es-EC" sz="1400" dirty="0" smtClean="0">
                <a:latin typeface="Calibri" panose="020F0502020204030204" pitchFamily="34" charset="0"/>
              </a:rPr>
              <a:t>.</a:t>
            </a:r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  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pSp>
        <p:nvGrpSpPr>
          <p:cNvPr id="65" name="Group 2054">
            <a:extLst>
              <a:ext uri="{FF2B5EF4-FFF2-40B4-BE49-F238E27FC236}">
                <a16:creationId xmlns:a16="http://schemas.microsoft.com/office/drawing/2014/main" xmlns="" id="{2A282DA1-C864-496A-88D7-DBE0FE16D615}"/>
              </a:ext>
            </a:extLst>
          </p:cNvPr>
          <p:cNvGrpSpPr/>
          <p:nvPr/>
        </p:nvGrpSpPr>
        <p:grpSpPr>
          <a:xfrm>
            <a:off x="3437412" y="2190776"/>
            <a:ext cx="1223285" cy="565651"/>
            <a:chOff x="2692625" y="1500398"/>
            <a:chExt cx="1223285" cy="565651"/>
          </a:xfrm>
        </p:grpSpPr>
        <p:sp>
          <p:nvSpPr>
            <p:cNvPr id="66" name="Rectangle 29">
              <a:extLst>
                <a:ext uri="{FF2B5EF4-FFF2-40B4-BE49-F238E27FC236}">
                  <a16:creationId xmlns:a16="http://schemas.microsoft.com/office/drawing/2014/main" xmlns="" id="{BD759ABE-3883-45F3-87BA-D7D66F3B2DF2}"/>
                </a:ext>
              </a:extLst>
            </p:cNvPr>
            <p:cNvSpPr/>
            <p:nvPr/>
          </p:nvSpPr>
          <p:spPr>
            <a:xfrm>
              <a:off x="2696762" y="1504867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sp>
          <p:nvSpPr>
            <p:cNvPr id="67" name="TextBox 26">
              <a:extLst>
                <a:ext uri="{FF2B5EF4-FFF2-40B4-BE49-F238E27FC236}">
                  <a16:creationId xmlns:a16="http://schemas.microsoft.com/office/drawing/2014/main" xmlns="" id="{88B5620D-F62B-43C0-A387-F87EA73E1BB0}"/>
                </a:ext>
              </a:extLst>
            </p:cNvPr>
            <p:cNvSpPr txBox="1"/>
            <p:nvPr/>
          </p:nvSpPr>
          <p:spPr>
            <a:xfrm>
              <a:off x="2692625" y="1500398"/>
              <a:ext cx="119907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8" name="Oval 6">
            <a:extLst>
              <a:ext uri="{FF2B5EF4-FFF2-40B4-BE49-F238E27FC236}">
                <a16:creationId xmlns:a16="http://schemas.microsoft.com/office/drawing/2014/main" xmlns="" id="{958E2DA0-67DF-4DA0-9190-334D9C1A0C0E}"/>
              </a:ext>
            </a:extLst>
          </p:cNvPr>
          <p:cNvSpPr/>
          <p:nvPr/>
        </p:nvSpPr>
        <p:spPr>
          <a:xfrm>
            <a:off x="5674290" y="3142463"/>
            <a:ext cx="916465" cy="916465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30">
            <a:extLst>
              <a:ext uri="{FF2B5EF4-FFF2-40B4-BE49-F238E27FC236}">
                <a16:creationId xmlns:a16="http://schemas.microsoft.com/office/drawing/2014/main" xmlns="" id="{81844790-9F6A-4BAE-B13D-04CD31ED3395}"/>
              </a:ext>
            </a:extLst>
          </p:cNvPr>
          <p:cNvSpPr txBox="1"/>
          <p:nvPr/>
        </p:nvSpPr>
        <p:spPr>
          <a:xfrm>
            <a:off x="5062906" y="4217982"/>
            <a:ext cx="19231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sz="1400" dirty="0">
                <a:latin typeface="Calibri" panose="020F0502020204030204" pitchFamily="34" charset="0"/>
              </a:rPr>
              <a:t>Identificar los niveles de bienestar financiero y rendimiento académico de los estudiantes de la Universidad de las Fuerzas Armadas ESPE matriz.</a:t>
            </a:r>
          </a:p>
          <a:p>
            <a:pPr algn="ctr"/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   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grpSp>
        <p:nvGrpSpPr>
          <p:cNvPr id="72" name="Group 2053">
            <a:extLst>
              <a:ext uri="{FF2B5EF4-FFF2-40B4-BE49-F238E27FC236}">
                <a16:creationId xmlns:a16="http://schemas.microsoft.com/office/drawing/2014/main" xmlns="" id="{21A49983-1BC4-4C3E-8AB3-DA0D2B3479BB}"/>
              </a:ext>
            </a:extLst>
          </p:cNvPr>
          <p:cNvGrpSpPr/>
          <p:nvPr/>
        </p:nvGrpSpPr>
        <p:grpSpPr>
          <a:xfrm>
            <a:off x="5522674" y="2173599"/>
            <a:ext cx="1219695" cy="565998"/>
            <a:chOff x="4065893" y="1510593"/>
            <a:chExt cx="1219695" cy="565998"/>
          </a:xfrm>
        </p:grpSpPr>
        <p:sp>
          <p:nvSpPr>
            <p:cNvPr id="73" name="Rectangle 29">
              <a:extLst>
                <a:ext uri="{FF2B5EF4-FFF2-40B4-BE49-F238E27FC236}">
                  <a16:creationId xmlns:a16="http://schemas.microsoft.com/office/drawing/2014/main" xmlns="" id="{DB1D9AA7-D5B1-470B-A772-F875F60E4B06}"/>
                </a:ext>
              </a:extLst>
            </p:cNvPr>
            <p:cNvSpPr/>
            <p:nvPr/>
          </p:nvSpPr>
          <p:spPr>
            <a:xfrm>
              <a:off x="4066440" y="1515409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sp>
          <p:nvSpPr>
            <p:cNvPr id="74" name="TextBox 33">
              <a:extLst>
                <a:ext uri="{FF2B5EF4-FFF2-40B4-BE49-F238E27FC236}">
                  <a16:creationId xmlns:a16="http://schemas.microsoft.com/office/drawing/2014/main" xmlns="" id="{B0FD2919-7F14-4D3F-8C2D-997B773B2D48}"/>
                </a:ext>
              </a:extLst>
            </p:cNvPr>
            <p:cNvSpPr txBox="1"/>
            <p:nvPr/>
          </p:nvSpPr>
          <p:spPr>
            <a:xfrm>
              <a:off x="4065893" y="1510593"/>
              <a:ext cx="1208196" cy="3491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16">
            <a:extLst>
              <a:ext uri="{FF2B5EF4-FFF2-40B4-BE49-F238E27FC236}">
                <a16:creationId xmlns:a16="http://schemas.microsoft.com/office/drawing/2014/main" xmlns="" id="{4845CB19-7638-4078-8BC5-3797DA254D9C}"/>
              </a:ext>
            </a:extLst>
          </p:cNvPr>
          <p:cNvGrpSpPr/>
          <p:nvPr/>
        </p:nvGrpSpPr>
        <p:grpSpPr>
          <a:xfrm>
            <a:off x="9824607" y="2005970"/>
            <a:ext cx="1751896" cy="1815882"/>
            <a:chOff x="2236935" y="3962459"/>
            <a:chExt cx="1751896" cy="2011948"/>
          </a:xfrm>
        </p:grpSpPr>
        <p:sp>
          <p:nvSpPr>
            <p:cNvPr id="81" name="TextBox 22">
              <a:extLst>
                <a:ext uri="{FF2B5EF4-FFF2-40B4-BE49-F238E27FC236}">
                  <a16:creationId xmlns:a16="http://schemas.microsoft.com/office/drawing/2014/main" xmlns="" id="{3E9238E6-261B-4504-9AFE-DFE4BC084BA2}"/>
                </a:ext>
              </a:extLst>
            </p:cNvPr>
            <p:cNvSpPr txBox="1"/>
            <p:nvPr/>
          </p:nvSpPr>
          <p:spPr>
            <a:xfrm>
              <a:off x="2236935" y="3962459"/>
              <a:ext cx="1751896" cy="2011948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s-EC" sz="1400" dirty="0">
                  <a:latin typeface="Calibri" panose="020F0502020204030204" pitchFamily="34" charset="0"/>
                </a:rPr>
                <a:t>Analizar el bienestar financiero de los estudiantes de la Universidad de las Fuerzas Armadas ESPE y su influencia en el rendimiento académico.</a:t>
              </a:r>
            </a:p>
          </p:txBody>
        </p:sp>
        <p:sp>
          <p:nvSpPr>
            <p:cNvPr id="82" name="TextBox 23">
              <a:extLst>
                <a:ext uri="{FF2B5EF4-FFF2-40B4-BE49-F238E27FC236}">
                  <a16:creationId xmlns:a16="http://schemas.microsoft.com/office/drawing/2014/main" xmlns="" id="{37F3EE48-8638-4271-A3B1-FC7DD8451D89}"/>
                </a:ext>
              </a:extLst>
            </p:cNvPr>
            <p:cNvSpPr txBox="1"/>
            <p:nvPr/>
          </p:nvSpPr>
          <p:spPr>
            <a:xfrm>
              <a:off x="2479423" y="4414179"/>
              <a:ext cx="1441966" cy="306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14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o 47"/>
          <p:cNvGrpSpPr/>
          <p:nvPr/>
        </p:nvGrpSpPr>
        <p:grpSpPr>
          <a:xfrm>
            <a:off x="190601" y="142285"/>
            <a:ext cx="3839977" cy="571623"/>
            <a:chOff x="525452" y="594064"/>
            <a:chExt cx="2529680" cy="526508"/>
          </a:xfrm>
        </p:grpSpPr>
        <p:sp>
          <p:nvSpPr>
            <p:cNvPr id="49" name="Diamond 4"/>
            <p:cNvSpPr/>
            <p:nvPr/>
          </p:nvSpPr>
          <p:spPr>
            <a:xfrm>
              <a:off x="525452" y="594064"/>
              <a:ext cx="526508" cy="526508"/>
            </a:xfrm>
            <a:prstGeom prst="diamon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1" i="0" u="none" strike="noStrike" kern="0" normalizeH="0" baseline="0" noProof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50" name="TextBox 11"/>
            <p:cNvSpPr txBox="1"/>
            <p:nvPr/>
          </p:nvSpPr>
          <p:spPr>
            <a:xfrm>
              <a:off x="1390367" y="673050"/>
              <a:ext cx="1664765" cy="3685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000" b="1" kern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RECOMENDACIONES</a:t>
              </a:r>
              <a:endParaRPr kumimoji="0" lang="ko-KR" altLang="en-US" sz="2000" b="1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51" name="직사각형 69"/>
            <p:cNvSpPr/>
            <p:nvPr/>
          </p:nvSpPr>
          <p:spPr>
            <a:xfrm>
              <a:off x="642926" y="616357"/>
              <a:ext cx="285001" cy="481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C" altLang="ko-KR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</a:rPr>
                <a:t>5</a:t>
              </a:r>
              <a:endParaRPr lang="ko-KR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 Unicode MS"/>
              </a:endParaRPr>
            </a:p>
          </p:txBody>
        </p:sp>
      </p:grpSp>
      <p:grpSp>
        <p:nvGrpSpPr>
          <p:cNvPr id="19" name="Group 10">
            <a:extLst>
              <a:ext uri="{FF2B5EF4-FFF2-40B4-BE49-F238E27FC236}">
                <a16:creationId xmlns="" xmlns:a16="http://schemas.microsoft.com/office/drawing/2014/main" id="{FB2F0E05-CC26-44CD-AEE2-91EBCBE8E6DB}"/>
              </a:ext>
            </a:extLst>
          </p:cNvPr>
          <p:cNvGrpSpPr/>
          <p:nvPr/>
        </p:nvGrpSpPr>
        <p:grpSpPr>
          <a:xfrm>
            <a:off x="618514" y="1398457"/>
            <a:ext cx="4253349" cy="4253349"/>
            <a:chOff x="57821" y="1441240"/>
            <a:chExt cx="4262520" cy="4262520"/>
          </a:xfrm>
        </p:grpSpPr>
        <p:grpSp>
          <p:nvGrpSpPr>
            <p:cNvPr id="20" name="Group 16">
              <a:extLst>
                <a:ext uri="{FF2B5EF4-FFF2-40B4-BE49-F238E27FC236}">
                  <a16:creationId xmlns="" xmlns:a16="http://schemas.microsoft.com/office/drawing/2014/main" id="{2CEA9FD1-7C33-4C56-985A-5A28402BC0E4}"/>
                </a:ext>
              </a:extLst>
            </p:cNvPr>
            <p:cNvGrpSpPr/>
            <p:nvPr userDrawn="1"/>
          </p:nvGrpSpPr>
          <p:grpSpPr>
            <a:xfrm>
              <a:off x="57821" y="1441240"/>
              <a:ext cx="4262520" cy="4262520"/>
              <a:chOff x="634127" y="2000307"/>
              <a:chExt cx="4262520" cy="4262520"/>
            </a:xfrm>
          </p:grpSpPr>
          <p:sp>
            <p:nvSpPr>
              <p:cNvPr id="32" name="Block Arc 49">
                <a:extLst>
                  <a:ext uri="{FF2B5EF4-FFF2-40B4-BE49-F238E27FC236}">
                    <a16:creationId xmlns="" xmlns:a16="http://schemas.microsoft.com/office/drawing/2014/main" id="{FBEE748F-1DE8-4462-B77E-FA5104F8EDB7}"/>
                  </a:ext>
                </a:extLst>
              </p:cNvPr>
              <p:cNvSpPr/>
              <p:nvPr userDrawn="1"/>
            </p:nvSpPr>
            <p:spPr>
              <a:xfrm rot="72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Block Arc 50">
                <a:extLst>
                  <a:ext uri="{FF2B5EF4-FFF2-40B4-BE49-F238E27FC236}">
                    <a16:creationId xmlns="" xmlns:a16="http://schemas.microsoft.com/office/drawing/2014/main" id="{AB1F4E6B-B754-4F34-91B7-201E26842A30}"/>
                  </a:ext>
                </a:extLst>
              </p:cNvPr>
              <p:cNvSpPr/>
              <p:nvPr userDrawn="1"/>
            </p:nvSpPr>
            <p:spPr>
              <a:xfrm rot="144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Block Arc 51">
                <a:extLst>
                  <a:ext uri="{FF2B5EF4-FFF2-40B4-BE49-F238E27FC236}">
                    <a16:creationId xmlns="" xmlns:a16="http://schemas.microsoft.com/office/drawing/2014/main" id="{7B2C35BF-402E-4BFD-B70E-86A765533964}"/>
                  </a:ext>
                </a:extLst>
              </p:cNvPr>
              <p:cNvSpPr/>
              <p:nvPr userDrawn="1"/>
            </p:nvSpPr>
            <p:spPr>
              <a:xfrm rot="108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Block Arc 52">
                <a:extLst>
                  <a:ext uri="{FF2B5EF4-FFF2-40B4-BE49-F238E27FC236}">
                    <a16:creationId xmlns="" xmlns:a16="http://schemas.microsoft.com/office/drawing/2014/main" id="{CB368CCC-5225-4581-AB0B-D0C981A248DE}"/>
                  </a:ext>
                </a:extLst>
              </p:cNvPr>
              <p:cNvSpPr/>
              <p:nvPr userDrawn="1"/>
            </p:nvSpPr>
            <p:spPr>
              <a:xfrm rot="3600000">
                <a:off x="634127" y="2000307"/>
                <a:ext cx="4262520" cy="4262520"/>
              </a:xfrm>
              <a:prstGeom prst="blockArc">
                <a:avLst>
                  <a:gd name="adj1" fmla="val 10800000"/>
                  <a:gd name="adj2" fmla="val 14451417"/>
                  <a:gd name="adj3" fmla="val 460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oup 7">
              <a:extLst>
                <a:ext uri="{FF2B5EF4-FFF2-40B4-BE49-F238E27FC236}">
                  <a16:creationId xmlns="" xmlns:a16="http://schemas.microsoft.com/office/drawing/2014/main" id="{F15DF7BF-66EF-4978-97D8-A41463CD56E0}"/>
                </a:ext>
              </a:extLst>
            </p:cNvPr>
            <p:cNvGrpSpPr/>
            <p:nvPr userDrawn="1"/>
          </p:nvGrpSpPr>
          <p:grpSpPr>
            <a:xfrm>
              <a:off x="460726" y="1836011"/>
              <a:ext cx="3456547" cy="3464681"/>
              <a:chOff x="1317278" y="2115941"/>
              <a:chExt cx="3456547" cy="3464681"/>
            </a:xfrm>
          </p:grpSpPr>
          <p:sp>
            <p:nvSpPr>
              <p:cNvPr id="29" name="Oval 8">
                <a:extLst>
                  <a:ext uri="{FF2B5EF4-FFF2-40B4-BE49-F238E27FC236}">
                    <a16:creationId xmlns="" xmlns:a16="http://schemas.microsoft.com/office/drawing/2014/main" id="{9B309E4D-FE9D-4464-AE18-887029E1F09A}"/>
                  </a:ext>
                </a:extLst>
              </p:cNvPr>
              <p:cNvSpPr/>
              <p:nvPr/>
            </p:nvSpPr>
            <p:spPr>
              <a:xfrm>
                <a:off x="1317441" y="2124238"/>
                <a:ext cx="3456384" cy="3456384"/>
              </a:xfrm>
              <a:prstGeom prst="ellipse">
                <a:avLst/>
              </a:prstGeom>
              <a:solidFill>
                <a:schemeClr val="bg1">
                  <a:lumMod val="85000"/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9">
                <a:extLst>
                  <a:ext uri="{FF2B5EF4-FFF2-40B4-BE49-F238E27FC236}">
                    <a16:creationId xmlns="" xmlns:a16="http://schemas.microsoft.com/office/drawing/2014/main" id="{725A5D16-86A5-4CF2-9356-3E997379BA93}"/>
                  </a:ext>
                </a:extLst>
              </p:cNvPr>
              <p:cNvSpPr/>
              <p:nvPr/>
            </p:nvSpPr>
            <p:spPr>
              <a:xfrm>
                <a:off x="1317278" y="2115941"/>
                <a:ext cx="3456384" cy="3456384"/>
              </a:xfrm>
              <a:prstGeom prst="ellipse">
                <a:avLst/>
              </a:prstGeom>
              <a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 l="-23305" r="-42566" b="5592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22" name="Oval 18">
              <a:extLst>
                <a:ext uri="{FF2B5EF4-FFF2-40B4-BE49-F238E27FC236}">
                  <a16:creationId xmlns="" xmlns:a16="http://schemas.microsoft.com/office/drawing/2014/main" id="{E64FAB74-266F-4B0B-A8BD-BAA2514BB7ED}"/>
                </a:ext>
              </a:extLst>
            </p:cNvPr>
            <p:cNvSpPr/>
            <p:nvPr/>
          </p:nvSpPr>
          <p:spPr>
            <a:xfrm rot="210143">
              <a:off x="3140041" y="1731940"/>
              <a:ext cx="190800" cy="190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19">
              <a:extLst>
                <a:ext uri="{FF2B5EF4-FFF2-40B4-BE49-F238E27FC236}">
                  <a16:creationId xmlns="" xmlns:a16="http://schemas.microsoft.com/office/drawing/2014/main" id="{E91669C3-93A9-4A38-9F66-8764CD4E67A6}"/>
                </a:ext>
              </a:extLst>
            </p:cNvPr>
            <p:cNvSpPr/>
            <p:nvPr/>
          </p:nvSpPr>
          <p:spPr>
            <a:xfrm rot="210143">
              <a:off x="1084975" y="1713528"/>
              <a:ext cx="190800" cy="190800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0">
              <a:extLst>
                <a:ext uri="{FF2B5EF4-FFF2-40B4-BE49-F238E27FC236}">
                  <a16:creationId xmlns="" xmlns:a16="http://schemas.microsoft.com/office/drawing/2014/main" id="{E8271E3F-9529-40A0-A943-A39B4B54B390}"/>
                </a:ext>
              </a:extLst>
            </p:cNvPr>
            <p:cNvSpPr/>
            <p:nvPr/>
          </p:nvSpPr>
          <p:spPr>
            <a:xfrm rot="210143">
              <a:off x="4123728" y="3456224"/>
              <a:ext cx="190800" cy="190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1">
              <a:extLst>
                <a:ext uri="{FF2B5EF4-FFF2-40B4-BE49-F238E27FC236}">
                  <a16:creationId xmlns="" xmlns:a16="http://schemas.microsoft.com/office/drawing/2014/main" id="{AA2E2A70-1257-4EE2-8A0B-BD692125C061}"/>
                </a:ext>
              </a:extLst>
            </p:cNvPr>
            <p:cNvSpPr/>
            <p:nvPr/>
          </p:nvSpPr>
          <p:spPr>
            <a:xfrm rot="210143">
              <a:off x="3086058" y="5255169"/>
              <a:ext cx="190800" cy="1908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2">
              <a:extLst>
                <a:ext uri="{FF2B5EF4-FFF2-40B4-BE49-F238E27FC236}">
                  <a16:creationId xmlns="" xmlns:a16="http://schemas.microsoft.com/office/drawing/2014/main" id="{182823CC-2D6B-4F92-816F-5468C541D834}"/>
                </a:ext>
              </a:extLst>
            </p:cNvPr>
            <p:cNvSpPr/>
            <p:nvPr/>
          </p:nvSpPr>
          <p:spPr>
            <a:xfrm rot="210143">
              <a:off x="1062045" y="5223805"/>
              <a:ext cx="190800" cy="190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52" name="TextBox 18">
            <a:extLst>
              <a:ext uri="{FF2B5EF4-FFF2-40B4-BE49-F238E27FC236}">
                <a16:creationId xmlns="" xmlns:a16="http://schemas.microsoft.com/office/drawing/2014/main" id="{35E25BC6-0EDC-4DF2-AAC1-FBB10D67A7E0}"/>
              </a:ext>
            </a:extLst>
          </p:cNvPr>
          <p:cNvSpPr txBox="1"/>
          <p:nvPr/>
        </p:nvSpPr>
        <p:spPr>
          <a:xfrm>
            <a:off x="6678412" y="2778322"/>
            <a:ext cx="4753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just">
              <a:defRPr sz="1400">
                <a:latin typeface="Calibri" panose="020F0502020204030204" pitchFamily="34" charset="0"/>
              </a:defRPr>
            </a:lvl1pPr>
          </a:lstStyle>
          <a:p>
            <a:r>
              <a:rPr lang="es-EC" dirty="0"/>
              <a:t>En cuanto a los estudiantes que tienen que recurrir a deudas para cubrir sus necesidades, se recomienda a la universidad, ya que es el lugar en donde pasan mayor parte del tiempo, exista constantemente charlas que ayuden a manejar el dinero y que así los estudiantes no recurran a endeudarse ya que provocaría que realicen otras actividades y descuiden el estudio.</a:t>
            </a:r>
            <a:endParaRPr lang="ko-KR" altLang="en-US" dirty="0"/>
          </a:p>
        </p:txBody>
      </p:sp>
      <p:sp>
        <p:nvSpPr>
          <p:cNvPr id="58" name="TextBox 24">
            <a:extLst>
              <a:ext uri="{FF2B5EF4-FFF2-40B4-BE49-F238E27FC236}">
                <a16:creationId xmlns="" xmlns:a16="http://schemas.microsoft.com/office/drawing/2014/main" id="{81D60F38-5E95-4D93-B966-D974C1B5167C}"/>
              </a:ext>
            </a:extLst>
          </p:cNvPr>
          <p:cNvSpPr txBox="1"/>
          <p:nvPr/>
        </p:nvSpPr>
        <p:spPr>
          <a:xfrm>
            <a:off x="6160915" y="1072855"/>
            <a:ext cx="4753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>
                <a:latin typeface="Calibri" panose="020F0502020204030204" pitchFamily="34" charset="0"/>
              </a:rPr>
              <a:t>Existen estudiantes que han perdido interés en la carrera para lo cual se aconseja a que la universidad realice actividades recreativas que generen interés en los estudiantes, las cuales pueden ser deportes, casos que surjan en la actualidad, utilizar materiales audiovisuales y realizar un seguimiento de cómo los estudiantes se desarrollan académicamente.</a:t>
            </a:r>
          </a:p>
        </p:txBody>
      </p:sp>
      <p:sp>
        <p:nvSpPr>
          <p:cNvPr id="62" name="TextBox 28">
            <a:extLst>
              <a:ext uri="{FF2B5EF4-FFF2-40B4-BE49-F238E27FC236}">
                <a16:creationId xmlns="" xmlns:a16="http://schemas.microsoft.com/office/drawing/2014/main" id="{CC354D66-75EA-4DED-B816-6D4F20E69184}"/>
              </a:ext>
            </a:extLst>
          </p:cNvPr>
          <p:cNvSpPr txBox="1"/>
          <p:nvPr/>
        </p:nvSpPr>
        <p:spPr>
          <a:xfrm>
            <a:off x="1523090" y="3180997"/>
            <a:ext cx="3910048" cy="5796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3800"/>
              </a:lnSpc>
            </a:pPr>
            <a:r>
              <a:rPr lang="es-EC" altLang="ko-KR" sz="2400" b="1" dirty="0" smtClean="0">
                <a:solidFill>
                  <a:schemeClr val="accent1"/>
                </a:solidFill>
                <a:cs typeface="Arial" pitchFamily="34" charset="0"/>
              </a:rPr>
              <a:t>Recomendaciones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63" name="Group 29">
            <a:extLst>
              <a:ext uri="{FF2B5EF4-FFF2-40B4-BE49-F238E27FC236}">
                <a16:creationId xmlns="" xmlns:a16="http://schemas.microsoft.com/office/drawing/2014/main" id="{75F9B71C-62CD-4060-9712-DC942640FA23}"/>
              </a:ext>
            </a:extLst>
          </p:cNvPr>
          <p:cNvGrpSpPr/>
          <p:nvPr/>
        </p:nvGrpSpPr>
        <p:grpSpPr>
          <a:xfrm>
            <a:off x="1433506" y="3096186"/>
            <a:ext cx="86235" cy="756643"/>
            <a:chOff x="705340" y="3177056"/>
            <a:chExt cx="86235" cy="756643"/>
          </a:xfrm>
        </p:grpSpPr>
        <p:sp>
          <p:nvSpPr>
            <p:cNvPr id="64" name="Rectangle 30">
              <a:extLst>
                <a:ext uri="{FF2B5EF4-FFF2-40B4-BE49-F238E27FC236}">
                  <a16:creationId xmlns="" xmlns:a16="http://schemas.microsoft.com/office/drawing/2014/main" id="{133D17E4-C4E3-4738-A95E-BEF1FE290370}"/>
                </a:ext>
              </a:extLst>
            </p:cNvPr>
            <p:cNvSpPr/>
            <p:nvPr/>
          </p:nvSpPr>
          <p:spPr>
            <a:xfrm>
              <a:off x="755575" y="3177699"/>
              <a:ext cx="36000" cy="75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  <p:sp>
          <p:nvSpPr>
            <p:cNvPr id="65" name="Rectangle 31">
              <a:extLst>
                <a:ext uri="{FF2B5EF4-FFF2-40B4-BE49-F238E27FC236}">
                  <a16:creationId xmlns="" xmlns:a16="http://schemas.microsoft.com/office/drawing/2014/main" id="{5BDDE3B4-783C-41AD-91E2-96943B4E6641}"/>
                </a:ext>
              </a:extLst>
            </p:cNvPr>
            <p:cNvSpPr/>
            <p:nvPr/>
          </p:nvSpPr>
          <p:spPr>
            <a:xfrm>
              <a:off x="705340" y="3177056"/>
              <a:ext cx="36000" cy="75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</p:grpSp>
      <p:sp>
        <p:nvSpPr>
          <p:cNvPr id="67" name="Frame 17">
            <a:extLst>
              <a:ext uri="{FF2B5EF4-FFF2-40B4-BE49-F238E27FC236}">
                <a16:creationId xmlns="" xmlns:a16="http://schemas.microsoft.com/office/drawing/2014/main" id="{C7D7B738-DE22-446C-9D17-2E521D0F6EB3}"/>
              </a:ext>
            </a:extLst>
          </p:cNvPr>
          <p:cNvSpPr/>
          <p:nvPr/>
        </p:nvSpPr>
        <p:spPr>
          <a:xfrm>
            <a:off x="6153036" y="3323440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8" name="Isosceles Triangle 8">
            <a:extLst>
              <a:ext uri="{FF2B5EF4-FFF2-40B4-BE49-F238E27FC236}">
                <a16:creationId xmlns="" xmlns:a16="http://schemas.microsoft.com/office/drawing/2014/main" id="{5CAA8E9A-F541-401A-AF19-75E90B9C67F9}"/>
              </a:ext>
            </a:extLst>
          </p:cNvPr>
          <p:cNvSpPr/>
          <p:nvPr/>
        </p:nvSpPr>
        <p:spPr>
          <a:xfrm rot="16200000">
            <a:off x="5439057" y="4939259"/>
            <a:ext cx="290652" cy="34653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9" name="Donut 39">
            <a:extLst>
              <a:ext uri="{FF2B5EF4-FFF2-40B4-BE49-F238E27FC236}">
                <a16:creationId xmlns="" xmlns:a16="http://schemas.microsoft.com/office/drawing/2014/main" id="{BF3AC689-D700-4CF3-95D2-E0E34B0429DC}"/>
              </a:ext>
            </a:extLst>
          </p:cNvPr>
          <p:cNvSpPr/>
          <p:nvPr/>
        </p:nvSpPr>
        <p:spPr>
          <a:xfrm>
            <a:off x="5382498" y="1554711"/>
            <a:ext cx="376632" cy="3766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0" name="TextBox 18">
            <a:extLst>
              <a:ext uri="{FF2B5EF4-FFF2-40B4-BE49-F238E27FC236}">
                <a16:creationId xmlns="" xmlns:a16="http://schemas.microsoft.com/office/drawing/2014/main" id="{35E25BC6-0EDC-4DF2-AAC1-FBB10D67A7E0}"/>
              </a:ext>
            </a:extLst>
          </p:cNvPr>
          <p:cNvSpPr txBox="1"/>
          <p:nvPr/>
        </p:nvSpPr>
        <p:spPr>
          <a:xfrm>
            <a:off x="6153036" y="4525630"/>
            <a:ext cx="5409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just">
              <a:defRPr sz="1400">
                <a:latin typeface="Calibri" panose="020F0502020204030204" pitchFamily="34" charset="0"/>
              </a:defRPr>
            </a:lvl1pPr>
          </a:lstStyle>
          <a:p>
            <a:r>
              <a:rPr lang="es-EC" dirty="0"/>
              <a:t>Se recomienda a la universidad realizar convenios con instituciones que brinden capacitaciones en temas financieros, como el manejo de los ingresos, ahorro, deudas y demás. Así como implementar una materia optativa en donde se trate temas financieros básicos para el entendimiento de todas las carreras, con el objetivo de capacitarlos en el manejo del dinero.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997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126832"/>
            <a:ext cx="12360442" cy="2197734"/>
          </a:xfrm>
        </p:spPr>
        <p:txBody>
          <a:bodyPr/>
          <a:lstStyle/>
          <a:p>
            <a:r>
              <a:rPr lang="en-US" altLang="ko-KR" sz="8000" dirty="0" smtClean="0"/>
              <a:t>¡GRACIAS!</a:t>
            </a:r>
            <a:endParaRPr lang="ko-KR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4215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16358" y="256753"/>
            <a:ext cx="3286694" cy="707886"/>
            <a:chOff x="525452" y="593747"/>
            <a:chExt cx="2305333" cy="527145"/>
          </a:xfrm>
        </p:grpSpPr>
        <p:sp>
          <p:nvSpPr>
            <p:cNvPr id="5" name="Diamond 4"/>
            <p:cNvSpPr/>
            <p:nvPr/>
          </p:nvSpPr>
          <p:spPr>
            <a:xfrm>
              <a:off x="525452" y="594064"/>
              <a:ext cx="526508" cy="526508"/>
            </a:xfrm>
            <a:prstGeom prst="diamon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1" i="0" u="none" strike="noStrike" kern="0" normalizeH="0" baseline="0" noProof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6" name="TextBox 11"/>
            <p:cNvSpPr txBox="1"/>
            <p:nvPr/>
          </p:nvSpPr>
          <p:spPr>
            <a:xfrm>
              <a:off x="1390366" y="593747"/>
              <a:ext cx="1440419" cy="5271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000" b="1" kern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DETERMINACIÓN DE VARIABLES</a:t>
              </a:r>
              <a:endParaRPr kumimoji="0" lang="ko-KR" altLang="en-US" sz="2000" b="1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7" name="직사각형 69"/>
            <p:cNvSpPr/>
            <p:nvPr/>
          </p:nvSpPr>
          <p:spPr>
            <a:xfrm>
              <a:off x="642926" y="662504"/>
              <a:ext cx="285001" cy="3896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1</a:t>
              </a:r>
              <a:endParaRPr lang="ko-KR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 Unicode MS"/>
              </a:endParaRPr>
            </a:p>
          </p:txBody>
        </p:sp>
      </p:grpSp>
      <p:sp>
        <p:nvSpPr>
          <p:cNvPr id="8" name="TextBox 11"/>
          <p:cNvSpPr txBox="1"/>
          <p:nvPr/>
        </p:nvSpPr>
        <p:spPr>
          <a:xfrm>
            <a:off x="8349219" y="477731"/>
            <a:ext cx="195056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 Unicode MS"/>
                <a:cs typeface="Arial" pitchFamily="34" charset="0"/>
              </a:rPr>
              <a:t>HIPÓTESIS</a:t>
            </a:r>
            <a:endParaRPr kumimoji="0" lang="ko-KR" altLang="en-US" sz="2000" b="1" i="0" u="none" strike="noStrike" kern="0" normalizeH="0" baseline="0" noProof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 pitchFamily="34" charset="0"/>
              <a:ea typeface="Arial Unicode MS"/>
              <a:cs typeface="Arial" pitchFamily="34" charset="0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299009" y="1592406"/>
            <a:ext cx="5537255" cy="3201238"/>
            <a:chOff x="262212" y="1952376"/>
            <a:chExt cx="5537255" cy="3201238"/>
          </a:xfrm>
        </p:grpSpPr>
        <p:grpSp>
          <p:nvGrpSpPr>
            <p:cNvPr id="43" name="Grupo 42"/>
            <p:cNvGrpSpPr/>
            <p:nvPr/>
          </p:nvGrpSpPr>
          <p:grpSpPr>
            <a:xfrm>
              <a:off x="262212" y="1952376"/>
              <a:ext cx="5537255" cy="3201238"/>
              <a:chOff x="262212" y="1952376"/>
              <a:chExt cx="5537255" cy="3201238"/>
            </a:xfrm>
          </p:grpSpPr>
          <p:sp>
            <p:nvSpPr>
              <p:cNvPr id="13" name="Freeform 57">
                <a:extLst>
                  <a:ext uri="{FF2B5EF4-FFF2-40B4-BE49-F238E27FC236}">
                    <a16:creationId xmlns="" xmlns:a16="http://schemas.microsoft.com/office/drawing/2014/main" id="{837C4015-B586-4CE6-AB8A-EAE11A0E14EE}"/>
                  </a:ext>
                </a:extLst>
              </p:cNvPr>
              <p:cNvSpPr/>
              <p:nvPr/>
            </p:nvSpPr>
            <p:spPr>
              <a:xfrm>
                <a:off x="569849" y="4167245"/>
                <a:ext cx="5229618" cy="986369"/>
              </a:xfrm>
              <a:custGeom>
                <a:avLst/>
                <a:gdLst>
                  <a:gd name="connsiteX0" fmla="*/ 1665514 w 7946571"/>
                  <a:gd name="connsiteY0" fmla="*/ 957943 h 957943"/>
                  <a:gd name="connsiteX1" fmla="*/ 1665514 w 7946571"/>
                  <a:gd name="connsiteY1" fmla="*/ 957943 h 957943"/>
                  <a:gd name="connsiteX2" fmla="*/ 7946571 w 7946571"/>
                  <a:gd name="connsiteY2" fmla="*/ 43543 h 957943"/>
                  <a:gd name="connsiteX3" fmla="*/ 5878285 w 7946571"/>
                  <a:gd name="connsiteY3" fmla="*/ 0 h 957943"/>
                  <a:gd name="connsiteX4" fmla="*/ 0 w 7946571"/>
                  <a:gd name="connsiteY4" fmla="*/ 489858 h 957943"/>
                  <a:gd name="connsiteX5" fmla="*/ 1665514 w 7946571"/>
                  <a:gd name="connsiteY5" fmla="*/ 957943 h 957943"/>
                  <a:gd name="connsiteX0" fmla="*/ 0 w 7946571"/>
                  <a:gd name="connsiteY0" fmla="*/ 489858 h 957943"/>
                  <a:gd name="connsiteX1" fmla="*/ 1665514 w 7946571"/>
                  <a:gd name="connsiteY1" fmla="*/ 957943 h 957943"/>
                  <a:gd name="connsiteX2" fmla="*/ 7946571 w 7946571"/>
                  <a:gd name="connsiteY2" fmla="*/ 43543 h 957943"/>
                  <a:gd name="connsiteX3" fmla="*/ 5878285 w 7946571"/>
                  <a:gd name="connsiteY3" fmla="*/ 0 h 957943"/>
                  <a:gd name="connsiteX4" fmla="*/ 0 w 7946571"/>
                  <a:gd name="connsiteY4" fmla="*/ 489858 h 957943"/>
                  <a:gd name="connsiteX0" fmla="*/ 0 w 7946571"/>
                  <a:gd name="connsiteY0" fmla="*/ 489858 h 833119"/>
                  <a:gd name="connsiteX1" fmla="*/ 1799254 w 7946571"/>
                  <a:gd name="connsiteY1" fmla="*/ 833119 h 833119"/>
                  <a:gd name="connsiteX2" fmla="*/ 7946571 w 7946571"/>
                  <a:gd name="connsiteY2" fmla="*/ 43543 h 833119"/>
                  <a:gd name="connsiteX3" fmla="*/ 5878285 w 7946571"/>
                  <a:gd name="connsiteY3" fmla="*/ 0 h 833119"/>
                  <a:gd name="connsiteX4" fmla="*/ 0 w 7946571"/>
                  <a:gd name="connsiteY4" fmla="*/ 489858 h 833119"/>
                  <a:gd name="connsiteX0" fmla="*/ 0 w 7946571"/>
                  <a:gd name="connsiteY0" fmla="*/ 489858 h 895531"/>
                  <a:gd name="connsiteX1" fmla="*/ 1781423 w 7946571"/>
                  <a:gd name="connsiteY1" fmla="*/ 895531 h 895531"/>
                  <a:gd name="connsiteX2" fmla="*/ 7946571 w 7946571"/>
                  <a:gd name="connsiteY2" fmla="*/ 43543 h 895531"/>
                  <a:gd name="connsiteX3" fmla="*/ 5878285 w 7946571"/>
                  <a:gd name="connsiteY3" fmla="*/ 0 h 895531"/>
                  <a:gd name="connsiteX4" fmla="*/ 0 w 7946571"/>
                  <a:gd name="connsiteY4" fmla="*/ 489858 h 895531"/>
                  <a:gd name="connsiteX0" fmla="*/ 0 w 7946571"/>
                  <a:gd name="connsiteY0" fmla="*/ 489858 h 833119"/>
                  <a:gd name="connsiteX1" fmla="*/ 2031070 w 7946571"/>
                  <a:gd name="connsiteY1" fmla="*/ 833119 h 833119"/>
                  <a:gd name="connsiteX2" fmla="*/ 7946571 w 7946571"/>
                  <a:gd name="connsiteY2" fmla="*/ 43543 h 833119"/>
                  <a:gd name="connsiteX3" fmla="*/ 5878285 w 7946571"/>
                  <a:gd name="connsiteY3" fmla="*/ 0 h 833119"/>
                  <a:gd name="connsiteX4" fmla="*/ 0 w 7946571"/>
                  <a:gd name="connsiteY4" fmla="*/ 489858 h 833119"/>
                  <a:gd name="connsiteX0" fmla="*/ 0 w 7946571"/>
                  <a:gd name="connsiteY0" fmla="*/ 489858 h 850326"/>
                  <a:gd name="connsiteX1" fmla="*/ 2031070 w 7946571"/>
                  <a:gd name="connsiteY1" fmla="*/ 833119 h 850326"/>
                  <a:gd name="connsiteX2" fmla="*/ 2181428 w 7946571"/>
                  <a:gd name="connsiteY2" fmla="*/ 799114 h 850326"/>
                  <a:gd name="connsiteX3" fmla="*/ 7946571 w 7946571"/>
                  <a:gd name="connsiteY3" fmla="*/ 43543 h 850326"/>
                  <a:gd name="connsiteX4" fmla="*/ 5878285 w 7946571"/>
                  <a:gd name="connsiteY4" fmla="*/ 0 h 850326"/>
                  <a:gd name="connsiteX5" fmla="*/ 0 w 7946571"/>
                  <a:gd name="connsiteY5" fmla="*/ 489858 h 850326"/>
                  <a:gd name="connsiteX0" fmla="*/ 0 w 7946571"/>
                  <a:gd name="connsiteY0" fmla="*/ 489858 h 863871"/>
                  <a:gd name="connsiteX1" fmla="*/ 2031070 w 7946571"/>
                  <a:gd name="connsiteY1" fmla="*/ 833119 h 863871"/>
                  <a:gd name="connsiteX2" fmla="*/ 2199260 w 7946571"/>
                  <a:gd name="connsiteY2" fmla="*/ 843694 h 863871"/>
                  <a:gd name="connsiteX3" fmla="*/ 7946571 w 7946571"/>
                  <a:gd name="connsiteY3" fmla="*/ 43543 h 863871"/>
                  <a:gd name="connsiteX4" fmla="*/ 5878285 w 7946571"/>
                  <a:gd name="connsiteY4" fmla="*/ 0 h 863871"/>
                  <a:gd name="connsiteX5" fmla="*/ 0 w 7946571"/>
                  <a:gd name="connsiteY5" fmla="*/ 489858 h 863871"/>
                  <a:gd name="connsiteX0" fmla="*/ 0 w 7679092"/>
                  <a:gd name="connsiteY0" fmla="*/ 489858 h 863871"/>
                  <a:gd name="connsiteX1" fmla="*/ 2031070 w 7679092"/>
                  <a:gd name="connsiteY1" fmla="*/ 833119 h 863871"/>
                  <a:gd name="connsiteX2" fmla="*/ 2199260 w 7679092"/>
                  <a:gd name="connsiteY2" fmla="*/ 843694 h 863871"/>
                  <a:gd name="connsiteX3" fmla="*/ 7679092 w 7679092"/>
                  <a:gd name="connsiteY3" fmla="*/ 212947 h 863871"/>
                  <a:gd name="connsiteX4" fmla="*/ 5878285 w 7679092"/>
                  <a:gd name="connsiteY4" fmla="*/ 0 h 863871"/>
                  <a:gd name="connsiteX5" fmla="*/ 0 w 7679092"/>
                  <a:gd name="connsiteY5" fmla="*/ 489858 h 863871"/>
                  <a:gd name="connsiteX0" fmla="*/ 0 w 7982235"/>
                  <a:gd name="connsiteY0" fmla="*/ 489858 h 863871"/>
                  <a:gd name="connsiteX1" fmla="*/ 2031070 w 7982235"/>
                  <a:gd name="connsiteY1" fmla="*/ 833119 h 863871"/>
                  <a:gd name="connsiteX2" fmla="*/ 2199260 w 7982235"/>
                  <a:gd name="connsiteY2" fmla="*/ 843694 h 863871"/>
                  <a:gd name="connsiteX3" fmla="*/ 7982235 w 7982235"/>
                  <a:gd name="connsiteY3" fmla="*/ 132702 h 863871"/>
                  <a:gd name="connsiteX4" fmla="*/ 5878285 w 7982235"/>
                  <a:gd name="connsiteY4" fmla="*/ 0 h 863871"/>
                  <a:gd name="connsiteX5" fmla="*/ 0 w 7982235"/>
                  <a:gd name="connsiteY5" fmla="*/ 489858 h 863871"/>
                  <a:gd name="connsiteX0" fmla="*/ 0 w 8035731"/>
                  <a:gd name="connsiteY0" fmla="*/ 489858 h 863871"/>
                  <a:gd name="connsiteX1" fmla="*/ 2031070 w 8035731"/>
                  <a:gd name="connsiteY1" fmla="*/ 833119 h 863871"/>
                  <a:gd name="connsiteX2" fmla="*/ 2199260 w 8035731"/>
                  <a:gd name="connsiteY2" fmla="*/ 843694 h 863871"/>
                  <a:gd name="connsiteX3" fmla="*/ 8035731 w 8035731"/>
                  <a:gd name="connsiteY3" fmla="*/ 34627 h 863871"/>
                  <a:gd name="connsiteX4" fmla="*/ 5878285 w 8035731"/>
                  <a:gd name="connsiteY4" fmla="*/ 0 h 863871"/>
                  <a:gd name="connsiteX5" fmla="*/ 0 w 8035731"/>
                  <a:gd name="connsiteY5" fmla="*/ 489858 h 863871"/>
                  <a:gd name="connsiteX0" fmla="*/ 0 w 8026816"/>
                  <a:gd name="connsiteY0" fmla="*/ 489858 h 863871"/>
                  <a:gd name="connsiteX1" fmla="*/ 2031070 w 8026816"/>
                  <a:gd name="connsiteY1" fmla="*/ 833119 h 863871"/>
                  <a:gd name="connsiteX2" fmla="*/ 2199260 w 8026816"/>
                  <a:gd name="connsiteY2" fmla="*/ 843694 h 863871"/>
                  <a:gd name="connsiteX3" fmla="*/ 8026816 w 8026816"/>
                  <a:gd name="connsiteY3" fmla="*/ 284275 h 863871"/>
                  <a:gd name="connsiteX4" fmla="*/ 5878285 w 8026816"/>
                  <a:gd name="connsiteY4" fmla="*/ 0 h 863871"/>
                  <a:gd name="connsiteX5" fmla="*/ 0 w 8026816"/>
                  <a:gd name="connsiteY5" fmla="*/ 489858 h 863871"/>
                  <a:gd name="connsiteX0" fmla="*/ 0 w 8026816"/>
                  <a:gd name="connsiteY0" fmla="*/ 489858 h 863871"/>
                  <a:gd name="connsiteX1" fmla="*/ 2031070 w 8026816"/>
                  <a:gd name="connsiteY1" fmla="*/ 833119 h 863871"/>
                  <a:gd name="connsiteX2" fmla="*/ 2199260 w 8026816"/>
                  <a:gd name="connsiteY2" fmla="*/ 843694 h 863871"/>
                  <a:gd name="connsiteX3" fmla="*/ 8026816 w 8026816"/>
                  <a:gd name="connsiteY3" fmla="*/ 177283 h 863871"/>
                  <a:gd name="connsiteX4" fmla="*/ 5878285 w 8026816"/>
                  <a:gd name="connsiteY4" fmla="*/ 0 h 863871"/>
                  <a:gd name="connsiteX5" fmla="*/ 0 w 8026816"/>
                  <a:gd name="connsiteY5" fmla="*/ 489858 h 863871"/>
                  <a:gd name="connsiteX0" fmla="*/ 0 w 7242209"/>
                  <a:gd name="connsiteY0" fmla="*/ 489858 h 863871"/>
                  <a:gd name="connsiteX1" fmla="*/ 2031070 w 7242209"/>
                  <a:gd name="connsiteY1" fmla="*/ 833119 h 863871"/>
                  <a:gd name="connsiteX2" fmla="*/ 2199260 w 7242209"/>
                  <a:gd name="connsiteY2" fmla="*/ 843694 h 863871"/>
                  <a:gd name="connsiteX3" fmla="*/ 7242209 w 7242209"/>
                  <a:gd name="connsiteY3" fmla="*/ 177283 h 863871"/>
                  <a:gd name="connsiteX4" fmla="*/ 5878285 w 7242209"/>
                  <a:gd name="connsiteY4" fmla="*/ 0 h 863871"/>
                  <a:gd name="connsiteX5" fmla="*/ 0 w 7242209"/>
                  <a:gd name="connsiteY5" fmla="*/ 489858 h 863871"/>
                  <a:gd name="connsiteX0" fmla="*/ 0 w 7215461"/>
                  <a:gd name="connsiteY0" fmla="*/ 489858 h 863871"/>
                  <a:gd name="connsiteX1" fmla="*/ 2031070 w 7215461"/>
                  <a:gd name="connsiteY1" fmla="*/ 833119 h 863871"/>
                  <a:gd name="connsiteX2" fmla="*/ 2199260 w 7215461"/>
                  <a:gd name="connsiteY2" fmla="*/ 843694 h 863871"/>
                  <a:gd name="connsiteX3" fmla="*/ 7215461 w 7215461"/>
                  <a:gd name="connsiteY3" fmla="*/ 328854 h 863871"/>
                  <a:gd name="connsiteX4" fmla="*/ 5878285 w 7215461"/>
                  <a:gd name="connsiteY4" fmla="*/ 0 h 863871"/>
                  <a:gd name="connsiteX5" fmla="*/ 0 w 7215461"/>
                  <a:gd name="connsiteY5" fmla="*/ 489858 h 863871"/>
                  <a:gd name="connsiteX0" fmla="*/ 0 w 7215461"/>
                  <a:gd name="connsiteY0" fmla="*/ 596850 h 970863"/>
                  <a:gd name="connsiteX1" fmla="*/ 2031070 w 7215461"/>
                  <a:gd name="connsiteY1" fmla="*/ 940111 h 970863"/>
                  <a:gd name="connsiteX2" fmla="*/ 2199260 w 7215461"/>
                  <a:gd name="connsiteY2" fmla="*/ 950686 h 970863"/>
                  <a:gd name="connsiteX3" fmla="*/ 7215461 w 7215461"/>
                  <a:gd name="connsiteY3" fmla="*/ 435846 h 970863"/>
                  <a:gd name="connsiteX4" fmla="*/ 5628637 w 7215461"/>
                  <a:gd name="connsiteY4" fmla="*/ 0 h 970863"/>
                  <a:gd name="connsiteX5" fmla="*/ 0 w 7215461"/>
                  <a:gd name="connsiteY5" fmla="*/ 596850 h 970863"/>
                  <a:gd name="connsiteX0" fmla="*/ 0 w 7063889"/>
                  <a:gd name="connsiteY0" fmla="*/ 596850 h 970863"/>
                  <a:gd name="connsiteX1" fmla="*/ 2031070 w 7063889"/>
                  <a:gd name="connsiteY1" fmla="*/ 940111 h 970863"/>
                  <a:gd name="connsiteX2" fmla="*/ 2199260 w 7063889"/>
                  <a:gd name="connsiteY2" fmla="*/ 950686 h 970863"/>
                  <a:gd name="connsiteX3" fmla="*/ 7063889 w 7063889"/>
                  <a:gd name="connsiteY3" fmla="*/ 355603 h 970863"/>
                  <a:gd name="connsiteX4" fmla="*/ 5628637 w 7063889"/>
                  <a:gd name="connsiteY4" fmla="*/ 0 h 970863"/>
                  <a:gd name="connsiteX5" fmla="*/ 0 w 7063889"/>
                  <a:gd name="connsiteY5" fmla="*/ 596850 h 970863"/>
                  <a:gd name="connsiteX0" fmla="*/ 0 w 6921233"/>
                  <a:gd name="connsiteY0" fmla="*/ 596850 h 970863"/>
                  <a:gd name="connsiteX1" fmla="*/ 2031070 w 6921233"/>
                  <a:gd name="connsiteY1" fmla="*/ 940111 h 970863"/>
                  <a:gd name="connsiteX2" fmla="*/ 2199260 w 6921233"/>
                  <a:gd name="connsiteY2" fmla="*/ 950686 h 970863"/>
                  <a:gd name="connsiteX3" fmla="*/ 6921233 w 6921233"/>
                  <a:gd name="connsiteY3" fmla="*/ 302106 h 970863"/>
                  <a:gd name="connsiteX4" fmla="*/ 5628637 w 6921233"/>
                  <a:gd name="connsiteY4" fmla="*/ 0 h 970863"/>
                  <a:gd name="connsiteX5" fmla="*/ 0 w 6921233"/>
                  <a:gd name="connsiteY5" fmla="*/ 596850 h 970863"/>
                  <a:gd name="connsiteX0" fmla="*/ 0 w 6921233"/>
                  <a:gd name="connsiteY0" fmla="*/ 659262 h 1033275"/>
                  <a:gd name="connsiteX1" fmla="*/ 2031070 w 6921233"/>
                  <a:gd name="connsiteY1" fmla="*/ 1002523 h 1033275"/>
                  <a:gd name="connsiteX2" fmla="*/ 2199260 w 6921233"/>
                  <a:gd name="connsiteY2" fmla="*/ 1013098 h 1033275"/>
                  <a:gd name="connsiteX3" fmla="*/ 6921233 w 6921233"/>
                  <a:gd name="connsiteY3" fmla="*/ 364518 h 1033275"/>
                  <a:gd name="connsiteX4" fmla="*/ 5468149 w 6921233"/>
                  <a:gd name="connsiteY4" fmla="*/ 0 h 1033275"/>
                  <a:gd name="connsiteX5" fmla="*/ 0 w 6921233"/>
                  <a:gd name="connsiteY5" fmla="*/ 659262 h 1033275"/>
                  <a:gd name="connsiteX0" fmla="*/ 0 w 6921233"/>
                  <a:gd name="connsiteY0" fmla="*/ 489858 h 863871"/>
                  <a:gd name="connsiteX1" fmla="*/ 2031070 w 6921233"/>
                  <a:gd name="connsiteY1" fmla="*/ 833119 h 863871"/>
                  <a:gd name="connsiteX2" fmla="*/ 2199260 w 6921233"/>
                  <a:gd name="connsiteY2" fmla="*/ 843694 h 863871"/>
                  <a:gd name="connsiteX3" fmla="*/ 6921233 w 6921233"/>
                  <a:gd name="connsiteY3" fmla="*/ 195114 h 863871"/>
                  <a:gd name="connsiteX4" fmla="*/ 5280914 w 6921233"/>
                  <a:gd name="connsiteY4" fmla="*/ 0 h 863871"/>
                  <a:gd name="connsiteX5" fmla="*/ 0 w 6921233"/>
                  <a:gd name="connsiteY5" fmla="*/ 489858 h 863871"/>
                  <a:gd name="connsiteX0" fmla="*/ 0 w 6921233"/>
                  <a:gd name="connsiteY0" fmla="*/ 579018 h 953031"/>
                  <a:gd name="connsiteX1" fmla="*/ 2031070 w 6921233"/>
                  <a:gd name="connsiteY1" fmla="*/ 922279 h 953031"/>
                  <a:gd name="connsiteX2" fmla="*/ 2199260 w 6921233"/>
                  <a:gd name="connsiteY2" fmla="*/ 932854 h 953031"/>
                  <a:gd name="connsiteX3" fmla="*/ 6921233 w 6921233"/>
                  <a:gd name="connsiteY3" fmla="*/ 284274 h 953031"/>
                  <a:gd name="connsiteX4" fmla="*/ 5156091 w 6921233"/>
                  <a:gd name="connsiteY4" fmla="*/ 0 h 953031"/>
                  <a:gd name="connsiteX5" fmla="*/ 0 w 6921233"/>
                  <a:gd name="connsiteY5" fmla="*/ 579018 h 953031"/>
                  <a:gd name="connsiteX0" fmla="*/ 0 w 6921233"/>
                  <a:gd name="connsiteY0" fmla="*/ 489858 h 863871"/>
                  <a:gd name="connsiteX1" fmla="*/ 2031070 w 6921233"/>
                  <a:gd name="connsiteY1" fmla="*/ 833119 h 863871"/>
                  <a:gd name="connsiteX2" fmla="*/ 2199260 w 6921233"/>
                  <a:gd name="connsiteY2" fmla="*/ 843694 h 863871"/>
                  <a:gd name="connsiteX3" fmla="*/ 6921233 w 6921233"/>
                  <a:gd name="connsiteY3" fmla="*/ 195114 h 863871"/>
                  <a:gd name="connsiteX4" fmla="*/ 5004519 w 6921233"/>
                  <a:gd name="connsiteY4" fmla="*/ 0 h 863871"/>
                  <a:gd name="connsiteX5" fmla="*/ 0 w 6921233"/>
                  <a:gd name="connsiteY5" fmla="*/ 489858 h 863871"/>
                  <a:gd name="connsiteX0" fmla="*/ 0 w 6921233"/>
                  <a:gd name="connsiteY0" fmla="*/ 516606 h 890619"/>
                  <a:gd name="connsiteX1" fmla="*/ 2031070 w 6921233"/>
                  <a:gd name="connsiteY1" fmla="*/ 859867 h 890619"/>
                  <a:gd name="connsiteX2" fmla="*/ 2199260 w 6921233"/>
                  <a:gd name="connsiteY2" fmla="*/ 870442 h 890619"/>
                  <a:gd name="connsiteX3" fmla="*/ 6921233 w 6921233"/>
                  <a:gd name="connsiteY3" fmla="*/ 221862 h 890619"/>
                  <a:gd name="connsiteX4" fmla="*/ 4835116 w 6921233"/>
                  <a:gd name="connsiteY4" fmla="*/ 0 h 890619"/>
                  <a:gd name="connsiteX5" fmla="*/ 0 w 6921233"/>
                  <a:gd name="connsiteY5" fmla="*/ 516606 h 890619"/>
                  <a:gd name="connsiteX0" fmla="*/ 0 w 7028224"/>
                  <a:gd name="connsiteY0" fmla="*/ 516606 h 890619"/>
                  <a:gd name="connsiteX1" fmla="*/ 2031070 w 7028224"/>
                  <a:gd name="connsiteY1" fmla="*/ 859867 h 890619"/>
                  <a:gd name="connsiteX2" fmla="*/ 2199260 w 7028224"/>
                  <a:gd name="connsiteY2" fmla="*/ 870442 h 890619"/>
                  <a:gd name="connsiteX3" fmla="*/ 7028224 w 7028224"/>
                  <a:gd name="connsiteY3" fmla="*/ 150534 h 890619"/>
                  <a:gd name="connsiteX4" fmla="*/ 4835116 w 7028224"/>
                  <a:gd name="connsiteY4" fmla="*/ 0 h 890619"/>
                  <a:gd name="connsiteX5" fmla="*/ 0 w 7028224"/>
                  <a:gd name="connsiteY5" fmla="*/ 516606 h 890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28224" h="890619">
                    <a:moveTo>
                      <a:pt x="0" y="516606"/>
                    </a:moveTo>
                    <a:lnTo>
                      <a:pt x="2031070" y="859867"/>
                    </a:lnTo>
                    <a:cubicBezTo>
                      <a:pt x="2397613" y="918840"/>
                      <a:pt x="2187777" y="875833"/>
                      <a:pt x="2199260" y="870442"/>
                    </a:cubicBezTo>
                    <a:lnTo>
                      <a:pt x="7028224" y="150534"/>
                    </a:lnTo>
                    <a:lnTo>
                      <a:pt x="4835116" y="0"/>
                    </a:lnTo>
                    <a:lnTo>
                      <a:pt x="0" y="516606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  <a:alpha val="25000"/>
                </a:schemeClr>
              </a:solidFill>
              <a:ln>
                <a:noFill/>
              </a:ln>
              <a:effectLst>
                <a:softEdge rad="1143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Arc 11">
                <a:extLst>
                  <a:ext uri="{FF2B5EF4-FFF2-40B4-BE49-F238E27FC236}">
                    <a16:creationId xmlns="" xmlns:a16="http://schemas.microsoft.com/office/drawing/2014/main" id="{48B582FF-6E49-46C0-9042-010D202446CC}"/>
                  </a:ext>
                </a:extLst>
              </p:cNvPr>
              <p:cNvSpPr/>
              <p:nvPr/>
            </p:nvSpPr>
            <p:spPr>
              <a:xfrm>
                <a:off x="2499485" y="4154405"/>
                <a:ext cx="2274213" cy="777093"/>
              </a:xfrm>
              <a:prstGeom prst="arc">
                <a:avLst>
                  <a:gd name="adj1" fmla="val 20633190"/>
                  <a:gd name="adj2" fmla="val 9870224"/>
                </a:avLst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  <a:headEnd type="triangl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40" name="Grupo 39"/>
              <p:cNvGrpSpPr/>
              <p:nvPr/>
            </p:nvGrpSpPr>
            <p:grpSpPr>
              <a:xfrm>
                <a:off x="262212" y="1952376"/>
                <a:ext cx="5325622" cy="2820574"/>
                <a:chOff x="981112" y="3064493"/>
                <a:chExt cx="5325622" cy="2820574"/>
              </a:xfrm>
            </p:grpSpPr>
            <p:cxnSp>
              <p:nvCxnSpPr>
                <p:cNvPr id="9" name="Straight Connector 2">
                  <a:extLst>
                    <a:ext uri="{FF2B5EF4-FFF2-40B4-BE49-F238E27FC236}">
                      <a16:creationId xmlns="" xmlns:a16="http://schemas.microsoft.com/office/drawing/2014/main" id="{90B93B65-8E6E-4731-A7A5-51145997D003}"/>
                    </a:ext>
                  </a:extLst>
                </p:cNvPr>
                <p:cNvCxnSpPr/>
                <p:nvPr/>
              </p:nvCxnSpPr>
              <p:spPr>
                <a:xfrm flipV="1">
                  <a:off x="981112" y="3709066"/>
                  <a:ext cx="11363" cy="1800000"/>
                </a:xfrm>
                <a:prstGeom prst="line">
                  <a:avLst/>
                </a:prstGeom>
                <a:ln w="25400">
                  <a:solidFill>
                    <a:schemeClr val="accent1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3">
                  <a:extLst>
                    <a:ext uri="{FF2B5EF4-FFF2-40B4-BE49-F238E27FC236}">
                      <a16:creationId xmlns="" xmlns:a16="http://schemas.microsoft.com/office/drawing/2014/main" id="{A08C04A1-FC8F-40FF-937C-F766DD094BC8}"/>
                    </a:ext>
                  </a:extLst>
                </p:cNvPr>
                <p:cNvCxnSpPr/>
                <p:nvPr/>
              </p:nvCxnSpPr>
              <p:spPr>
                <a:xfrm flipV="1">
                  <a:off x="3301544" y="3064493"/>
                  <a:ext cx="11363" cy="1800000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  <a:tail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Rectangle 7">
                  <a:extLst>
                    <a:ext uri="{FF2B5EF4-FFF2-40B4-BE49-F238E27FC236}">
                      <a16:creationId xmlns="" xmlns:a16="http://schemas.microsoft.com/office/drawing/2014/main" id="{5381DD9E-E490-47A9-BA91-527E6EB6237A}"/>
                    </a:ext>
                  </a:extLst>
                </p:cNvPr>
                <p:cNvSpPr/>
                <p:nvPr/>
              </p:nvSpPr>
              <p:spPr>
                <a:xfrm>
                  <a:off x="2330118" y="5525027"/>
                  <a:ext cx="1656184" cy="36004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scene3d>
                  <a:camera prst="orthographicFront">
                    <a:rot lat="297669" lon="18624798" rev="52620"/>
                  </a:camera>
                  <a:lightRig rig="threePt" dir="t">
                    <a:rot lat="0" lon="0" rev="1800000"/>
                  </a:lightRig>
                </a:scene3d>
                <a:sp3d extrusionH="2171700">
                  <a:extrusionClr>
                    <a:schemeClr val="accent1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5" name="Rectangle 8">
                  <a:extLst>
                    <a:ext uri="{FF2B5EF4-FFF2-40B4-BE49-F238E27FC236}">
                      <a16:creationId xmlns="" xmlns:a16="http://schemas.microsoft.com/office/drawing/2014/main" id="{8532CF7A-12AE-46CC-A372-39BD0038E2A9}"/>
                    </a:ext>
                  </a:extLst>
                </p:cNvPr>
                <p:cNvSpPr/>
                <p:nvPr/>
              </p:nvSpPr>
              <p:spPr>
                <a:xfrm>
                  <a:off x="4650550" y="4876955"/>
                  <a:ext cx="1656184" cy="3600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scene3d>
                  <a:camera prst="orthographicFront">
                    <a:rot lat="297669" lon="18624798" rev="52620"/>
                  </a:camera>
                  <a:lightRig rig="threePt" dir="t">
                    <a:rot lat="0" lon="0" rev="1800000"/>
                  </a:lightRig>
                </a:scene3d>
                <a:sp3d extrusionH="2171700">
                  <a:extrusionClr>
                    <a:schemeClr val="accent2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grpSp>
              <p:nvGrpSpPr>
                <p:cNvPr id="19" name="Group 12">
                  <a:extLst>
                    <a:ext uri="{FF2B5EF4-FFF2-40B4-BE49-F238E27FC236}">
                      <a16:creationId xmlns="" xmlns:a16="http://schemas.microsoft.com/office/drawing/2014/main" id="{5C276A40-9790-4FB4-84B8-6D03A4CBE219}"/>
                    </a:ext>
                  </a:extLst>
                </p:cNvPr>
                <p:cNvGrpSpPr/>
                <p:nvPr/>
              </p:nvGrpSpPr>
              <p:grpSpPr>
                <a:xfrm>
                  <a:off x="1139765" y="3796418"/>
                  <a:ext cx="2014489" cy="768885"/>
                  <a:chOff x="4956052" y="1736224"/>
                  <a:chExt cx="1384474" cy="768885"/>
                </a:xfrm>
              </p:grpSpPr>
              <p:sp>
                <p:nvSpPr>
                  <p:cNvPr id="20" name="TextBox 13">
                    <a:extLst>
                      <a:ext uri="{FF2B5EF4-FFF2-40B4-BE49-F238E27FC236}">
                        <a16:creationId xmlns="" xmlns:a16="http://schemas.microsoft.com/office/drawing/2014/main" id="{F0019D5C-EFC8-47BC-B91B-5C1754D1540C}"/>
                      </a:ext>
                    </a:extLst>
                  </p:cNvPr>
                  <p:cNvSpPr txBox="1"/>
                  <p:nvPr/>
                </p:nvSpPr>
                <p:spPr>
                  <a:xfrm>
                    <a:off x="4956052" y="2197332"/>
                    <a:ext cx="137497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400" dirty="0" err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Arial" pitchFamily="34" charset="0"/>
                      </a:rPr>
                      <a:t>Bienestar</a:t>
                    </a:r>
                    <a:r>
                      <a:rPr lang="en-US" altLang="ko-KR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Arial" pitchFamily="34" charset="0"/>
                      </a:rPr>
                      <a:t> </a:t>
                    </a:r>
                    <a:r>
                      <a:rPr lang="en-US" altLang="ko-KR" sz="1400" dirty="0" err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Arial" pitchFamily="34" charset="0"/>
                      </a:rPr>
                      <a:t>financiero</a:t>
                    </a:r>
                    <a:r>
                      <a:rPr lang="en-US" altLang="ko-KR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Arial" pitchFamily="34" charset="0"/>
                      </a:rPr>
                      <a:t>.  </a:t>
                    </a:r>
                    <a:endParaRPr lang="ko-KR" alt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" name="TextBox 14">
                    <a:extLst>
                      <a:ext uri="{FF2B5EF4-FFF2-40B4-BE49-F238E27FC236}">
                        <a16:creationId xmlns="" xmlns:a16="http://schemas.microsoft.com/office/drawing/2014/main" id="{B3FC3BFC-06DC-485E-938F-319B485A050D}"/>
                      </a:ext>
                    </a:extLst>
                  </p:cNvPr>
                  <p:cNvSpPr txBox="1"/>
                  <p:nvPr/>
                </p:nvSpPr>
                <p:spPr>
                  <a:xfrm>
                    <a:off x="4965552" y="1736224"/>
                    <a:ext cx="137497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b="1" dirty="0" err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cs typeface="Arial" pitchFamily="34" charset="0"/>
                      </a:rPr>
                      <a:t>Independiente</a:t>
                    </a:r>
                    <a:endParaRPr lang="ko-KR" alt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6" name="Rectangle 16">
                  <a:extLst>
                    <a:ext uri="{FF2B5EF4-FFF2-40B4-BE49-F238E27FC236}">
                      <a16:creationId xmlns="" xmlns:a16="http://schemas.microsoft.com/office/drawing/2014/main" id="{50214C63-C946-4308-8287-DD4060F76430}"/>
                    </a:ext>
                  </a:extLst>
                </p:cNvPr>
                <p:cNvSpPr/>
                <p:nvPr/>
              </p:nvSpPr>
              <p:spPr>
                <a:xfrm rot="2700000">
                  <a:off x="4506291" y="4408603"/>
                  <a:ext cx="265920" cy="476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248" h="4001999">
                      <a:moveTo>
                        <a:pt x="1116887" y="0"/>
                      </a:moveTo>
                      <a:cubicBezTo>
                        <a:pt x="1270748" y="4762"/>
                        <a:pt x="1433283" y="120651"/>
                        <a:pt x="1447291" y="308459"/>
                      </a:cubicBezTo>
                      <a:cubicBezTo>
                        <a:pt x="1483174" y="544979"/>
                        <a:pt x="1283237" y="603082"/>
                        <a:pt x="1339988" y="887363"/>
                      </a:cubicBezTo>
                      <a:lnTo>
                        <a:pt x="2232248" y="887363"/>
                      </a:lnTo>
                      <a:lnTo>
                        <a:pt x="2232248" y="1778237"/>
                      </a:lnTo>
                      <a:cubicBezTo>
                        <a:pt x="1956566" y="1829261"/>
                        <a:pt x="1897086" y="1634366"/>
                        <a:pt x="1663321" y="1669832"/>
                      </a:cubicBezTo>
                      <a:cubicBezTo>
                        <a:pt x="1475513" y="1683840"/>
                        <a:pt x="1359624" y="1846375"/>
                        <a:pt x="1354862" y="2000236"/>
                      </a:cubicBezTo>
                      <a:cubicBezTo>
                        <a:pt x="1358037" y="2135389"/>
                        <a:pt x="1477787" y="2334920"/>
                        <a:pt x="1701420" y="2336507"/>
                      </a:cubicBezTo>
                      <a:cubicBezTo>
                        <a:pt x="1972077" y="2308709"/>
                        <a:pt x="1932339" y="2176007"/>
                        <a:pt x="2232248" y="2187989"/>
                      </a:cubicBezTo>
                      <a:lnTo>
                        <a:pt x="2232248" y="3119611"/>
                      </a:lnTo>
                      <a:lnTo>
                        <a:pt x="1303259" y="3119611"/>
                      </a:lnTo>
                      <a:cubicBezTo>
                        <a:pt x="1289664" y="3424971"/>
                        <a:pt x="1423682" y="3383289"/>
                        <a:pt x="1451633" y="3655441"/>
                      </a:cubicBezTo>
                      <a:cubicBezTo>
                        <a:pt x="1450046" y="3879074"/>
                        <a:pt x="1250515" y="3998824"/>
                        <a:pt x="1115362" y="4001999"/>
                      </a:cubicBezTo>
                      <a:cubicBezTo>
                        <a:pt x="961501" y="3997237"/>
                        <a:pt x="798966" y="3881348"/>
                        <a:pt x="784958" y="3693540"/>
                      </a:cubicBezTo>
                      <a:cubicBezTo>
                        <a:pt x="749282" y="3458385"/>
                        <a:pt x="946712" y="3399594"/>
                        <a:pt x="892811" y="3119611"/>
                      </a:cubicBezTo>
                      <a:lnTo>
                        <a:pt x="0" y="3119611"/>
                      </a:lnTo>
                      <a:lnTo>
                        <a:pt x="0" y="2203607"/>
                      </a:lnTo>
                      <a:cubicBezTo>
                        <a:pt x="285884" y="2145799"/>
                        <a:pt x="343730" y="2346665"/>
                        <a:pt x="580754" y="2310706"/>
                      </a:cubicBezTo>
                      <a:cubicBezTo>
                        <a:pt x="768562" y="2296698"/>
                        <a:pt x="884451" y="2134163"/>
                        <a:pt x="889213" y="1980302"/>
                      </a:cubicBezTo>
                      <a:cubicBezTo>
                        <a:pt x="886038" y="1845149"/>
                        <a:pt x="766288" y="1645618"/>
                        <a:pt x="542655" y="1644031"/>
                      </a:cubicBezTo>
                      <a:cubicBezTo>
                        <a:pt x="268493" y="1672188"/>
                        <a:pt x="312817" y="1807984"/>
                        <a:pt x="0" y="1792208"/>
                      </a:cubicBezTo>
                      <a:lnTo>
                        <a:pt x="0" y="887363"/>
                      </a:lnTo>
                      <a:lnTo>
                        <a:pt x="928847" y="887363"/>
                      </a:lnTo>
                      <a:cubicBezTo>
                        <a:pt x="944034" y="576570"/>
                        <a:pt x="808718" y="620178"/>
                        <a:pt x="780616" y="346558"/>
                      </a:cubicBezTo>
                      <a:cubicBezTo>
                        <a:pt x="782203" y="122925"/>
                        <a:pt x="981734" y="3175"/>
                        <a:pt x="11168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  <p:sp>
              <p:nvSpPr>
                <p:cNvPr id="37" name="Rectangle 9">
                  <a:extLst>
                    <a:ext uri="{FF2B5EF4-FFF2-40B4-BE49-F238E27FC236}">
                      <a16:creationId xmlns="" xmlns:a16="http://schemas.microsoft.com/office/drawing/2014/main" id="{3443972E-F890-419C-BB72-F7490559EF7E}"/>
                    </a:ext>
                  </a:extLst>
                </p:cNvPr>
                <p:cNvSpPr/>
                <p:nvPr/>
              </p:nvSpPr>
              <p:spPr>
                <a:xfrm>
                  <a:off x="2120772" y="5098174"/>
                  <a:ext cx="329463" cy="308407"/>
                </a:xfrm>
                <a:custGeom>
                  <a:avLst/>
                  <a:gdLst>
                    <a:gd name="connsiteX0" fmla="*/ 833935 w 3239999"/>
                    <a:gd name="connsiteY0" fmla="*/ 22 h 3032924"/>
                    <a:gd name="connsiteX1" fmla="*/ 1576606 w 3239999"/>
                    <a:gd name="connsiteY1" fmla="*/ 402054 h 3032924"/>
                    <a:gd name="connsiteX2" fmla="*/ 1576606 w 3239999"/>
                    <a:gd name="connsiteY2" fmla="*/ 430441 h 3032924"/>
                    <a:gd name="connsiteX3" fmla="*/ 1576606 w 3239999"/>
                    <a:gd name="connsiteY3" fmla="*/ 526981 h 3032924"/>
                    <a:gd name="connsiteX4" fmla="*/ 1576606 w 3239999"/>
                    <a:gd name="connsiteY4" fmla="*/ 2765302 h 3032924"/>
                    <a:gd name="connsiteX5" fmla="*/ 378630 w 3239999"/>
                    <a:gd name="connsiteY5" fmla="*/ 2472117 h 3032924"/>
                    <a:gd name="connsiteX6" fmla="*/ 384918 w 3239999"/>
                    <a:gd name="connsiteY6" fmla="*/ 526981 h 3032924"/>
                    <a:gd name="connsiteX7" fmla="*/ 239143 w 3239999"/>
                    <a:gd name="connsiteY7" fmla="*/ 526981 h 3032924"/>
                    <a:gd name="connsiteX8" fmla="*/ 239143 w 3239999"/>
                    <a:gd name="connsiteY8" fmla="*/ 2776423 h 3032924"/>
                    <a:gd name="connsiteX9" fmla="*/ 1576606 w 3239999"/>
                    <a:gd name="connsiteY9" fmla="*/ 2776423 h 3032924"/>
                    <a:gd name="connsiteX10" fmla="*/ 1576606 w 3239999"/>
                    <a:gd name="connsiteY10" fmla="*/ 2778202 h 3032924"/>
                    <a:gd name="connsiteX11" fmla="*/ 1663394 w 3239999"/>
                    <a:gd name="connsiteY11" fmla="*/ 2778202 h 3032924"/>
                    <a:gd name="connsiteX12" fmla="*/ 1663394 w 3239999"/>
                    <a:gd name="connsiteY12" fmla="*/ 2776423 h 3032924"/>
                    <a:gd name="connsiteX13" fmla="*/ 3000856 w 3239999"/>
                    <a:gd name="connsiteY13" fmla="*/ 2776423 h 3032924"/>
                    <a:gd name="connsiteX14" fmla="*/ 3000856 w 3239999"/>
                    <a:gd name="connsiteY14" fmla="*/ 526981 h 3032924"/>
                    <a:gd name="connsiteX15" fmla="*/ 2855082 w 3239999"/>
                    <a:gd name="connsiteY15" fmla="*/ 526981 h 3032924"/>
                    <a:gd name="connsiteX16" fmla="*/ 2861369 w 3239999"/>
                    <a:gd name="connsiteY16" fmla="*/ 2472117 h 3032924"/>
                    <a:gd name="connsiteX17" fmla="*/ 1663394 w 3239999"/>
                    <a:gd name="connsiteY17" fmla="*/ 2765302 h 3032924"/>
                    <a:gd name="connsiteX18" fmla="*/ 1663394 w 3239999"/>
                    <a:gd name="connsiteY18" fmla="*/ 526981 h 3032924"/>
                    <a:gd name="connsiteX19" fmla="*/ 1663394 w 3239999"/>
                    <a:gd name="connsiteY19" fmla="*/ 430441 h 3032924"/>
                    <a:gd name="connsiteX20" fmla="*/ 1663394 w 3239999"/>
                    <a:gd name="connsiteY20" fmla="*/ 402054 h 3032924"/>
                    <a:gd name="connsiteX21" fmla="*/ 2406065 w 3239999"/>
                    <a:gd name="connsiteY21" fmla="*/ 22 h 3032924"/>
                    <a:gd name="connsiteX22" fmla="*/ 2853673 w 3239999"/>
                    <a:gd name="connsiteY22" fmla="*/ 91100 h 3032924"/>
                    <a:gd name="connsiteX23" fmla="*/ 2854770 w 3239999"/>
                    <a:gd name="connsiteY23" fmla="*/ 430441 h 3032924"/>
                    <a:gd name="connsiteX24" fmla="*/ 3120669 w 3239999"/>
                    <a:gd name="connsiteY24" fmla="*/ 428517 h 3032924"/>
                    <a:gd name="connsiteX25" fmla="*/ 3120669 w 3239999"/>
                    <a:gd name="connsiteY25" fmla="*/ 738345 h 3032924"/>
                    <a:gd name="connsiteX26" fmla="*/ 3239999 w 3239999"/>
                    <a:gd name="connsiteY26" fmla="*/ 738345 h 3032924"/>
                    <a:gd name="connsiteX27" fmla="*/ 3239999 w 3239999"/>
                    <a:gd name="connsiteY27" fmla="*/ 3032924 h 3032924"/>
                    <a:gd name="connsiteX28" fmla="*/ 0 w 3239999"/>
                    <a:gd name="connsiteY28" fmla="*/ 3032924 h 3032924"/>
                    <a:gd name="connsiteX29" fmla="*/ 0 w 3239999"/>
                    <a:gd name="connsiteY29" fmla="*/ 738345 h 3032924"/>
                    <a:gd name="connsiteX30" fmla="*/ 102477 w 3239999"/>
                    <a:gd name="connsiteY30" fmla="*/ 738345 h 3032924"/>
                    <a:gd name="connsiteX31" fmla="*/ 102477 w 3239999"/>
                    <a:gd name="connsiteY31" fmla="*/ 428517 h 3032924"/>
                    <a:gd name="connsiteX32" fmla="*/ 385229 w 3239999"/>
                    <a:gd name="connsiteY32" fmla="*/ 430441 h 3032924"/>
                    <a:gd name="connsiteX33" fmla="*/ 386326 w 3239999"/>
                    <a:gd name="connsiteY33" fmla="*/ 91100 h 3032924"/>
                    <a:gd name="connsiteX34" fmla="*/ 833935 w 3239999"/>
                    <a:gd name="connsiteY34" fmla="*/ 22 h 3032924"/>
                    <a:gd name="connsiteX0" fmla="*/ 833935 w 3239999"/>
                    <a:gd name="connsiteY0" fmla="*/ 22 h 3032924"/>
                    <a:gd name="connsiteX1" fmla="*/ 1576606 w 3239999"/>
                    <a:gd name="connsiteY1" fmla="*/ 402054 h 3032924"/>
                    <a:gd name="connsiteX2" fmla="*/ 1576606 w 3239999"/>
                    <a:gd name="connsiteY2" fmla="*/ 430441 h 3032924"/>
                    <a:gd name="connsiteX3" fmla="*/ 1576606 w 3239999"/>
                    <a:gd name="connsiteY3" fmla="*/ 526981 h 3032924"/>
                    <a:gd name="connsiteX4" fmla="*/ 1576606 w 3239999"/>
                    <a:gd name="connsiteY4" fmla="*/ 2765302 h 3032924"/>
                    <a:gd name="connsiteX5" fmla="*/ 378630 w 3239999"/>
                    <a:gd name="connsiteY5" fmla="*/ 2472117 h 3032924"/>
                    <a:gd name="connsiteX6" fmla="*/ 384918 w 3239999"/>
                    <a:gd name="connsiteY6" fmla="*/ 526981 h 3032924"/>
                    <a:gd name="connsiteX7" fmla="*/ 239143 w 3239999"/>
                    <a:gd name="connsiteY7" fmla="*/ 526981 h 3032924"/>
                    <a:gd name="connsiteX8" fmla="*/ 239143 w 3239999"/>
                    <a:gd name="connsiteY8" fmla="*/ 2776423 h 3032924"/>
                    <a:gd name="connsiteX9" fmla="*/ 1576606 w 3239999"/>
                    <a:gd name="connsiteY9" fmla="*/ 2776423 h 3032924"/>
                    <a:gd name="connsiteX10" fmla="*/ 1576606 w 3239999"/>
                    <a:gd name="connsiteY10" fmla="*/ 2778202 h 3032924"/>
                    <a:gd name="connsiteX11" fmla="*/ 1663394 w 3239999"/>
                    <a:gd name="connsiteY11" fmla="*/ 2778202 h 3032924"/>
                    <a:gd name="connsiteX12" fmla="*/ 1663394 w 3239999"/>
                    <a:gd name="connsiteY12" fmla="*/ 2776423 h 3032924"/>
                    <a:gd name="connsiteX13" fmla="*/ 3000856 w 3239999"/>
                    <a:gd name="connsiteY13" fmla="*/ 2776423 h 3032924"/>
                    <a:gd name="connsiteX14" fmla="*/ 3000856 w 3239999"/>
                    <a:gd name="connsiteY14" fmla="*/ 526981 h 3032924"/>
                    <a:gd name="connsiteX15" fmla="*/ 2855082 w 3239999"/>
                    <a:gd name="connsiteY15" fmla="*/ 526981 h 3032924"/>
                    <a:gd name="connsiteX16" fmla="*/ 2861369 w 3239999"/>
                    <a:gd name="connsiteY16" fmla="*/ 2472117 h 3032924"/>
                    <a:gd name="connsiteX17" fmla="*/ 1663394 w 3239999"/>
                    <a:gd name="connsiteY17" fmla="*/ 2765302 h 3032924"/>
                    <a:gd name="connsiteX18" fmla="*/ 1663394 w 3239999"/>
                    <a:gd name="connsiteY18" fmla="*/ 526981 h 3032924"/>
                    <a:gd name="connsiteX19" fmla="*/ 1663394 w 3239999"/>
                    <a:gd name="connsiteY19" fmla="*/ 430441 h 3032924"/>
                    <a:gd name="connsiteX20" fmla="*/ 1663394 w 3239999"/>
                    <a:gd name="connsiteY20" fmla="*/ 402054 h 3032924"/>
                    <a:gd name="connsiteX21" fmla="*/ 2406065 w 3239999"/>
                    <a:gd name="connsiteY21" fmla="*/ 22 h 3032924"/>
                    <a:gd name="connsiteX22" fmla="*/ 2853673 w 3239999"/>
                    <a:gd name="connsiteY22" fmla="*/ 91100 h 3032924"/>
                    <a:gd name="connsiteX23" fmla="*/ 2854770 w 3239999"/>
                    <a:gd name="connsiteY23" fmla="*/ 430441 h 3032924"/>
                    <a:gd name="connsiteX24" fmla="*/ 3120669 w 3239999"/>
                    <a:gd name="connsiteY24" fmla="*/ 428517 h 3032924"/>
                    <a:gd name="connsiteX25" fmla="*/ 3120669 w 3239999"/>
                    <a:gd name="connsiteY25" fmla="*/ 738345 h 3032924"/>
                    <a:gd name="connsiteX26" fmla="*/ 3239999 w 3239999"/>
                    <a:gd name="connsiteY26" fmla="*/ 738345 h 3032924"/>
                    <a:gd name="connsiteX27" fmla="*/ 3239999 w 3239999"/>
                    <a:gd name="connsiteY27" fmla="*/ 3032924 h 3032924"/>
                    <a:gd name="connsiteX28" fmla="*/ 0 w 3239999"/>
                    <a:gd name="connsiteY28" fmla="*/ 3032924 h 3032924"/>
                    <a:gd name="connsiteX29" fmla="*/ 0 w 3239999"/>
                    <a:gd name="connsiteY29" fmla="*/ 738345 h 3032924"/>
                    <a:gd name="connsiteX30" fmla="*/ 102477 w 3239999"/>
                    <a:gd name="connsiteY30" fmla="*/ 738345 h 3032924"/>
                    <a:gd name="connsiteX31" fmla="*/ 102477 w 3239999"/>
                    <a:gd name="connsiteY31" fmla="*/ 428517 h 3032924"/>
                    <a:gd name="connsiteX32" fmla="*/ 385229 w 3239999"/>
                    <a:gd name="connsiteY32" fmla="*/ 430441 h 3032924"/>
                    <a:gd name="connsiteX33" fmla="*/ 386326 w 3239999"/>
                    <a:gd name="connsiteY33" fmla="*/ 91100 h 3032924"/>
                    <a:gd name="connsiteX34" fmla="*/ 833935 w 3239999"/>
                    <a:gd name="connsiteY34" fmla="*/ 22 h 3032924"/>
                    <a:gd name="connsiteX0" fmla="*/ 833935 w 3239999"/>
                    <a:gd name="connsiteY0" fmla="*/ 22 h 3032924"/>
                    <a:gd name="connsiteX1" fmla="*/ 1576606 w 3239999"/>
                    <a:gd name="connsiteY1" fmla="*/ 402054 h 3032924"/>
                    <a:gd name="connsiteX2" fmla="*/ 1576606 w 3239999"/>
                    <a:gd name="connsiteY2" fmla="*/ 430441 h 3032924"/>
                    <a:gd name="connsiteX3" fmla="*/ 1576606 w 3239999"/>
                    <a:gd name="connsiteY3" fmla="*/ 526981 h 3032924"/>
                    <a:gd name="connsiteX4" fmla="*/ 1576606 w 3239999"/>
                    <a:gd name="connsiteY4" fmla="*/ 2765302 h 3032924"/>
                    <a:gd name="connsiteX5" fmla="*/ 378630 w 3239999"/>
                    <a:gd name="connsiteY5" fmla="*/ 2472117 h 3032924"/>
                    <a:gd name="connsiteX6" fmla="*/ 384918 w 3239999"/>
                    <a:gd name="connsiteY6" fmla="*/ 526981 h 3032924"/>
                    <a:gd name="connsiteX7" fmla="*/ 239143 w 3239999"/>
                    <a:gd name="connsiteY7" fmla="*/ 526981 h 3032924"/>
                    <a:gd name="connsiteX8" fmla="*/ 239143 w 3239999"/>
                    <a:gd name="connsiteY8" fmla="*/ 2776423 h 3032924"/>
                    <a:gd name="connsiteX9" fmla="*/ 1576606 w 3239999"/>
                    <a:gd name="connsiteY9" fmla="*/ 2776423 h 3032924"/>
                    <a:gd name="connsiteX10" fmla="*/ 1576606 w 3239999"/>
                    <a:gd name="connsiteY10" fmla="*/ 2778202 h 3032924"/>
                    <a:gd name="connsiteX11" fmla="*/ 1663394 w 3239999"/>
                    <a:gd name="connsiteY11" fmla="*/ 2778202 h 3032924"/>
                    <a:gd name="connsiteX12" fmla="*/ 1663394 w 3239999"/>
                    <a:gd name="connsiteY12" fmla="*/ 2776423 h 3032924"/>
                    <a:gd name="connsiteX13" fmla="*/ 3000856 w 3239999"/>
                    <a:gd name="connsiteY13" fmla="*/ 2776423 h 3032924"/>
                    <a:gd name="connsiteX14" fmla="*/ 3000856 w 3239999"/>
                    <a:gd name="connsiteY14" fmla="*/ 526981 h 3032924"/>
                    <a:gd name="connsiteX15" fmla="*/ 2855082 w 3239999"/>
                    <a:gd name="connsiteY15" fmla="*/ 526981 h 3032924"/>
                    <a:gd name="connsiteX16" fmla="*/ 2861369 w 3239999"/>
                    <a:gd name="connsiteY16" fmla="*/ 2472117 h 3032924"/>
                    <a:gd name="connsiteX17" fmla="*/ 1663394 w 3239999"/>
                    <a:gd name="connsiteY17" fmla="*/ 2765302 h 3032924"/>
                    <a:gd name="connsiteX18" fmla="*/ 1663394 w 3239999"/>
                    <a:gd name="connsiteY18" fmla="*/ 526981 h 3032924"/>
                    <a:gd name="connsiteX19" fmla="*/ 1663394 w 3239999"/>
                    <a:gd name="connsiteY19" fmla="*/ 430441 h 3032924"/>
                    <a:gd name="connsiteX20" fmla="*/ 1663394 w 3239999"/>
                    <a:gd name="connsiteY20" fmla="*/ 402054 h 3032924"/>
                    <a:gd name="connsiteX21" fmla="*/ 2406065 w 3239999"/>
                    <a:gd name="connsiteY21" fmla="*/ 22 h 3032924"/>
                    <a:gd name="connsiteX22" fmla="*/ 2853673 w 3239999"/>
                    <a:gd name="connsiteY22" fmla="*/ 91100 h 3032924"/>
                    <a:gd name="connsiteX23" fmla="*/ 2854770 w 3239999"/>
                    <a:gd name="connsiteY23" fmla="*/ 430441 h 3032924"/>
                    <a:gd name="connsiteX24" fmla="*/ 3120669 w 3239999"/>
                    <a:gd name="connsiteY24" fmla="*/ 428517 h 3032924"/>
                    <a:gd name="connsiteX25" fmla="*/ 3120669 w 3239999"/>
                    <a:gd name="connsiteY25" fmla="*/ 738345 h 3032924"/>
                    <a:gd name="connsiteX26" fmla="*/ 3239999 w 3239999"/>
                    <a:gd name="connsiteY26" fmla="*/ 738345 h 3032924"/>
                    <a:gd name="connsiteX27" fmla="*/ 3239999 w 3239999"/>
                    <a:gd name="connsiteY27" fmla="*/ 3032924 h 3032924"/>
                    <a:gd name="connsiteX28" fmla="*/ 0 w 3239999"/>
                    <a:gd name="connsiteY28" fmla="*/ 3032924 h 3032924"/>
                    <a:gd name="connsiteX29" fmla="*/ 0 w 3239999"/>
                    <a:gd name="connsiteY29" fmla="*/ 738345 h 3032924"/>
                    <a:gd name="connsiteX30" fmla="*/ 102477 w 3239999"/>
                    <a:gd name="connsiteY30" fmla="*/ 738345 h 3032924"/>
                    <a:gd name="connsiteX31" fmla="*/ 102477 w 3239999"/>
                    <a:gd name="connsiteY31" fmla="*/ 428517 h 3032924"/>
                    <a:gd name="connsiteX32" fmla="*/ 385229 w 3239999"/>
                    <a:gd name="connsiteY32" fmla="*/ 430441 h 3032924"/>
                    <a:gd name="connsiteX33" fmla="*/ 386326 w 3239999"/>
                    <a:gd name="connsiteY33" fmla="*/ 91100 h 3032924"/>
                    <a:gd name="connsiteX34" fmla="*/ 833935 w 3239999"/>
                    <a:gd name="connsiteY34" fmla="*/ 2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34" fmla="*/ 1668046 w 3239999"/>
                    <a:gd name="connsiteY34" fmla="*/ 2869642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39143 w 3239999"/>
                    <a:gd name="connsiteY32" fmla="*/ 2776423 h 3032924"/>
                    <a:gd name="connsiteX33" fmla="*/ 1576606 w 3239999"/>
                    <a:gd name="connsiteY33" fmla="*/ 2776423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3000856 w 3239999"/>
                    <a:gd name="connsiteY3" fmla="*/ 2776423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29618 w 3239999"/>
                    <a:gd name="connsiteY32" fmla="*/ 2690698 h 3032924"/>
                    <a:gd name="connsiteX33" fmla="*/ 1576606 w 3239999"/>
                    <a:gd name="connsiteY33" fmla="*/ 2776423 h 3032924"/>
                    <a:gd name="connsiteX0" fmla="*/ 1576606 w 3239999"/>
                    <a:gd name="connsiteY0" fmla="*/ 2778202 h 3032924"/>
                    <a:gd name="connsiteX1" fmla="*/ 1663394 w 3239999"/>
                    <a:gd name="connsiteY1" fmla="*/ 2778202 h 3032924"/>
                    <a:gd name="connsiteX2" fmla="*/ 1663394 w 3239999"/>
                    <a:gd name="connsiteY2" fmla="*/ 2776423 h 3032924"/>
                    <a:gd name="connsiteX3" fmla="*/ 2991331 w 3239999"/>
                    <a:gd name="connsiteY3" fmla="*/ 2709748 h 3032924"/>
                    <a:gd name="connsiteX4" fmla="*/ 3000856 w 3239999"/>
                    <a:gd name="connsiteY4" fmla="*/ 526981 h 3032924"/>
                    <a:gd name="connsiteX5" fmla="*/ 2855082 w 3239999"/>
                    <a:gd name="connsiteY5" fmla="*/ 526981 h 3032924"/>
                    <a:gd name="connsiteX6" fmla="*/ 2861369 w 3239999"/>
                    <a:gd name="connsiteY6" fmla="*/ 2472117 h 3032924"/>
                    <a:gd name="connsiteX7" fmla="*/ 1663394 w 3239999"/>
                    <a:gd name="connsiteY7" fmla="*/ 2765302 h 3032924"/>
                    <a:gd name="connsiteX8" fmla="*/ 1663394 w 3239999"/>
                    <a:gd name="connsiteY8" fmla="*/ 526981 h 3032924"/>
                    <a:gd name="connsiteX9" fmla="*/ 1663394 w 3239999"/>
                    <a:gd name="connsiteY9" fmla="*/ 430441 h 3032924"/>
                    <a:gd name="connsiteX10" fmla="*/ 1663394 w 3239999"/>
                    <a:gd name="connsiteY10" fmla="*/ 402054 h 3032924"/>
                    <a:gd name="connsiteX11" fmla="*/ 2406065 w 3239999"/>
                    <a:gd name="connsiteY11" fmla="*/ 22 h 3032924"/>
                    <a:gd name="connsiteX12" fmla="*/ 2853673 w 3239999"/>
                    <a:gd name="connsiteY12" fmla="*/ 91100 h 3032924"/>
                    <a:gd name="connsiteX13" fmla="*/ 2854770 w 3239999"/>
                    <a:gd name="connsiteY13" fmla="*/ 430441 h 3032924"/>
                    <a:gd name="connsiteX14" fmla="*/ 3120669 w 3239999"/>
                    <a:gd name="connsiteY14" fmla="*/ 428517 h 3032924"/>
                    <a:gd name="connsiteX15" fmla="*/ 3120669 w 3239999"/>
                    <a:gd name="connsiteY15" fmla="*/ 738345 h 3032924"/>
                    <a:gd name="connsiteX16" fmla="*/ 3239999 w 3239999"/>
                    <a:gd name="connsiteY16" fmla="*/ 738345 h 3032924"/>
                    <a:gd name="connsiteX17" fmla="*/ 3239999 w 3239999"/>
                    <a:gd name="connsiteY17" fmla="*/ 3032924 h 3032924"/>
                    <a:gd name="connsiteX18" fmla="*/ 0 w 3239999"/>
                    <a:gd name="connsiteY18" fmla="*/ 3032924 h 3032924"/>
                    <a:gd name="connsiteX19" fmla="*/ 0 w 3239999"/>
                    <a:gd name="connsiteY19" fmla="*/ 738345 h 3032924"/>
                    <a:gd name="connsiteX20" fmla="*/ 102477 w 3239999"/>
                    <a:gd name="connsiteY20" fmla="*/ 738345 h 3032924"/>
                    <a:gd name="connsiteX21" fmla="*/ 102477 w 3239999"/>
                    <a:gd name="connsiteY21" fmla="*/ 428517 h 3032924"/>
                    <a:gd name="connsiteX22" fmla="*/ 385229 w 3239999"/>
                    <a:gd name="connsiteY22" fmla="*/ 430441 h 3032924"/>
                    <a:gd name="connsiteX23" fmla="*/ 386326 w 3239999"/>
                    <a:gd name="connsiteY23" fmla="*/ 91100 h 3032924"/>
                    <a:gd name="connsiteX24" fmla="*/ 833935 w 3239999"/>
                    <a:gd name="connsiteY24" fmla="*/ 22 h 3032924"/>
                    <a:gd name="connsiteX25" fmla="*/ 1576606 w 3239999"/>
                    <a:gd name="connsiteY25" fmla="*/ 402054 h 3032924"/>
                    <a:gd name="connsiteX26" fmla="*/ 1576606 w 3239999"/>
                    <a:gd name="connsiteY26" fmla="*/ 430441 h 3032924"/>
                    <a:gd name="connsiteX27" fmla="*/ 1576606 w 3239999"/>
                    <a:gd name="connsiteY27" fmla="*/ 526981 h 3032924"/>
                    <a:gd name="connsiteX28" fmla="*/ 1576606 w 3239999"/>
                    <a:gd name="connsiteY28" fmla="*/ 2765302 h 3032924"/>
                    <a:gd name="connsiteX29" fmla="*/ 378630 w 3239999"/>
                    <a:gd name="connsiteY29" fmla="*/ 2472117 h 3032924"/>
                    <a:gd name="connsiteX30" fmla="*/ 384918 w 3239999"/>
                    <a:gd name="connsiteY30" fmla="*/ 526981 h 3032924"/>
                    <a:gd name="connsiteX31" fmla="*/ 239143 w 3239999"/>
                    <a:gd name="connsiteY31" fmla="*/ 526981 h 3032924"/>
                    <a:gd name="connsiteX32" fmla="*/ 229618 w 3239999"/>
                    <a:gd name="connsiteY32" fmla="*/ 2690698 h 3032924"/>
                    <a:gd name="connsiteX33" fmla="*/ 1576606 w 3239999"/>
                    <a:gd name="connsiteY33" fmla="*/ 2776423 h 303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239999" h="3032924">
                      <a:moveTo>
                        <a:pt x="1576606" y="2778202"/>
                      </a:moveTo>
                      <a:cubicBezTo>
                        <a:pt x="1576606" y="2778795"/>
                        <a:pt x="1663394" y="2792670"/>
                        <a:pt x="1663394" y="2778202"/>
                      </a:cubicBezTo>
                      <a:lnTo>
                        <a:pt x="1663394" y="2776423"/>
                      </a:lnTo>
                      <a:cubicBezTo>
                        <a:pt x="2185083" y="2605634"/>
                        <a:pt x="2444552" y="2500589"/>
                        <a:pt x="2991331" y="2709748"/>
                      </a:cubicBezTo>
                      <a:lnTo>
                        <a:pt x="3000856" y="526981"/>
                      </a:lnTo>
                      <a:lnTo>
                        <a:pt x="2855082" y="526981"/>
                      </a:lnTo>
                      <a:cubicBezTo>
                        <a:pt x="2857178" y="1175360"/>
                        <a:pt x="2859273" y="1823738"/>
                        <a:pt x="2861369" y="2472117"/>
                      </a:cubicBezTo>
                      <a:cubicBezTo>
                        <a:pt x="2483869" y="2318121"/>
                        <a:pt x="2052449" y="2439541"/>
                        <a:pt x="1663394" y="2765302"/>
                      </a:cubicBezTo>
                      <a:lnTo>
                        <a:pt x="1663394" y="526981"/>
                      </a:lnTo>
                      <a:lnTo>
                        <a:pt x="1663394" y="430441"/>
                      </a:lnTo>
                      <a:lnTo>
                        <a:pt x="1663394" y="402054"/>
                      </a:lnTo>
                      <a:cubicBezTo>
                        <a:pt x="1896442" y="149589"/>
                        <a:pt x="2115835" y="2106"/>
                        <a:pt x="2406065" y="22"/>
                      </a:cubicBezTo>
                      <a:cubicBezTo>
                        <a:pt x="2537987" y="-925"/>
                        <a:pt x="2684544" y="28169"/>
                        <a:pt x="2853673" y="91100"/>
                      </a:cubicBezTo>
                      <a:cubicBezTo>
                        <a:pt x="2854039" y="204214"/>
                        <a:pt x="2854404" y="317327"/>
                        <a:pt x="2854770" y="430441"/>
                      </a:cubicBezTo>
                      <a:lnTo>
                        <a:pt x="3120669" y="428517"/>
                      </a:lnTo>
                      <a:lnTo>
                        <a:pt x="3120669" y="738345"/>
                      </a:lnTo>
                      <a:lnTo>
                        <a:pt x="3239999" y="738345"/>
                      </a:lnTo>
                      <a:lnTo>
                        <a:pt x="3239999" y="3032924"/>
                      </a:lnTo>
                      <a:lnTo>
                        <a:pt x="0" y="3032924"/>
                      </a:lnTo>
                      <a:lnTo>
                        <a:pt x="0" y="738345"/>
                      </a:lnTo>
                      <a:lnTo>
                        <a:pt x="102477" y="738345"/>
                      </a:lnTo>
                      <a:lnTo>
                        <a:pt x="102477" y="428517"/>
                      </a:lnTo>
                      <a:lnTo>
                        <a:pt x="385229" y="430441"/>
                      </a:lnTo>
                      <a:cubicBezTo>
                        <a:pt x="385595" y="317327"/>
                        <a:pt x="385960" y="204214"/>
                        <a:pt x="386326" y="91100"/>
                      </a:cubicBezTo>
                      <a:cubicBezTo>
                        <a:pt x="555455" y="28169"/>
                        <a:pt x="702013" y="-925"/>
                        <a:pt x="833935" y="22"/>
                      </a:cubicBezTo>
                      <a:cubicBezTo>
                        <a:pt x="1124164" y="2106"/>
                        <a:pt x="1343558" y="149589"/>
                        <a:pt x="1576606" y="402054"/>
                      </a:cubicBezTo>
                      <a:lnTo>
                        <a:pt x="1576606" y="430441"/>
                      </a:lnTo>
                      <a:lnTo>
                        <a:pt x="1576606" y="526981"/>
                      </a:lnTo>
                      <a:lnTo>
                        <a:pt x="1576606" y="2765302"/>
                      </a:lnTo>
                      <a:cubicBezTo>
                        <a:pt x="1187550" y="2439541"/>
                        <a:pt x="756130" y="2318121"/>
                        <a:pt x="378630" y="2472117"/>
                      </a:cubicBezTo>
                      <a:lnTo>
                        <a:pt x="384918" y="526981"/>
                      </a:lnTo>
                      <a:lnTo>
                        <a:pt x="239143" y="526981"/>
                      </a:lnTo>
                      <a:lnTo>
                        <a:pt x="229618" y="2690698"/>
                      </a:lnTo>
                      <a:cubicBezTo>
                        <a:pt x="773243" y="2466244"/>
                        <a:pt x="1081748" y="2626096"/>
                        <a:pt x="1576606" y="2776423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/>
                </a:p>
              </p:txBody>
            </p:sp>
          </p:grpSp>
        </p:grpSp>
        <p:sp>
          <p:nvSpPr>
            <p:cNvPr id="41" name="TextBox 13">
              <a:extLst>
                <a:ext uri="{FF2B5EF4-FFF2-40B4-BE49-F238E27FC236}">
                  <a16:creationId xmlns="" xmlns:a16="http://schemas.microsoft.com/office/drawing/2014/main" id="{F0019D5C-EFC8-47BC-B91B-5C1754D1540C}"/>
                </a:ext>
              </a:extLst>
            </p:cNvPr>
            <p:cNvSpPr txBox="1"/>
            <p:nvPr/>
          </p:nvSpPr>
          <p:spPr>
            <a:xfrm>
              <a:off x="2732998" y="2620238"/>
              <a:ext cx="20006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Rendimiento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 </a:t>
              </a:r>
              <a:r>
                <a:rPr lang="en-US" altLang="ko-KR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académico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42" name="TextBox 14">
              <a:extLst>
                <a:ext uri="{FF2B5EF4-FFF2-40B4-BE49-F238E27FC236}">
                  <a16:creationId xmlns="" xmlns:a16="http://schemas.microsoft.com/office/drawing/2014/main" id="{B3FC3BFC-06DC-485E-938F-319B485A050D}"/>
                </a:ext>
              </a:extLst>
            </p:cNvPr>
            <p:cNvSpPr txBox="1"/>
            <p:nvPr/>
          </p:nvSpPr>
          <p:spPr>
            <a:xfrm>
              <a:off x="2746821" y="2159130"/>
              <a:ext cx="20006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D</a:t>
              </a:r>
              <a:r>
                <a:rPr lang="en-US" altLang="ko-KR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itchFamily="34" charset="0"/>
                </a:rPr>
                <a:t>ependiente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6877633" y="1198500"/>
            <a:ext cx="5498949" cy="3789431"/>
            <a:chOff x="5621976" y="1193996"/>
            <a:chExt cx="5498949" cy="3789431"/>
          </a:xfrm>
        </p:grpSpPr>
        <p:cxnSp>
          <p:nvCxnSpPr>
            <p:cNvPr id="11" name="Straight Connector 4">
              <a:extLst>
                <a:ext uri="{FF2B5EF4-FFF2-40B4-BE49-F238E27FC236}">
                  <a16:creationId xmlns="" xmlns:a16="http://schemas.microsoft.com/office/drawing/2014/main" id="{6544C5E8-41CD-4551-8BFB-859475F1C1AC}"/>
                </a:ext>
              </a:extLst>
            </p:cNvPr>
            <p:cNvCxnSpPr/>
            <p:nvPr/>
          </p:nvCxnSpPr>
          <p:spPr>
            <a:xfrm flipV="1">
              <a:off x="5621976" y="2419921"/>
              <a:ext cx="11363" cy="1800000"/>
            </a:xfrm>
            <a:prstGeom prst="line">
              <a:avLst/>
            </a:prstGeom>
            <a:ln w="25400">
              <a:solidFill>
                <a:schemeClr val="accent3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5">
              <a:extLst>
                <a:ext uri="{FF2B5EF4-FFF2-40B4-BE49-F238E27FC236}">
                  <a16:creationId xmlns="" xmlns:a16="http://schemas.microsoft.com/office/drawing/2014/main" id="{617802EC-2117-4ECC-A7EE-6AD46351C8BD}"/>
                </a:ext>
              </a:extLst>
            </p:cNvPr>
            <p:cNvCxnSpPr/>
            <p:nvPr/>
          </p:nvCxnSpPr>
          <p:spPr>
            <a:xfrm flipV="1">
              <a:off x="7942408" y="1775349"/>
              <a:ext cx="11363" cy="1800000"/>
            </a:xfrm>
            <a:prstGeom prst="line">
              <a:avLst/>
            </a:prstGeom>
            <a:ln w="25400">
              <a:solidFill>
                <a:schemeClr val="accent4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9">
              <a:extLst>
                <a:ext uri="{FF2B5EF4-FFF2-40B4-BE49-F238E27FC236}">
                  <a16:creationId xmlns="" xmlns:a16="http://schemas.microsoft.com/office/drawing/2014/main" id="{4B679C43-038B-4129-A8CF-36EE15A8E1BC}"/>
                </a:ext>
              </a:extLst>
            </p:cNvPr>
            <p:cNvSpPr/>
            <p:nvPr/>
          </p:nvSpPr>
          <p:spPr>
            <a:xfrm>
              <a:off x="6970982" y="4228883"/>
              <a:ext cx="1656184" cy="360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orthographicFront">
                <a:rot lat="297669" lon="18624798" rev="52620"/>
              </a:camera>
              <a:lightRig rig="threePt" dir="t">
                <a:rot lat="0" lon="0" rev="1800000"/>
              </a:lightRig>
            </a:scene3d>
            <a:sp3d extrusionH="2171700">
              <a:extrusionClr>
                <a:schemeClr val="accent3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latin typeface="Calibri" panose="020F050202020403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="" xmlns:a16="http://schemas.microsoft.com/office/drawing/2014/main" id="{CBDD207C-4F92-4F11-97B0-9C5A6DD35745}"/>
                </a:ext>
              </a:extLst>
            </p:cNvPr>
            <p:cNvSpPr/>
            <p:nvPr/>
          </p:nvSpPr>
          <p:spPr>
            <a:xfrm>
              <a:off x="9291414" y="3580811"/>
              <a:ext cx="1656184" cy="360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>
                <a:rot lat="297669" lon="18624798" rev="52620"/>
              </a:camera>
              <a:lightRig rig="threePt" dir="t">
                <a:rot lat="0" lon="0" rev="1800000"/>
              </a:lightRig>
            </a:scene3d>
            <a:sp3d extrusionH="2171700"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latin typeface="Calibri" panose="020F0502020204030204" pitchFamily="34" charset="0"/>
              </a:endParaRPr>
            </a:p>
          </p:txBody>
        </p:sp>
        <p:grpSp>
          <p:nvGrpSpPr>
            <p:cNvPr id="25" name="Group 18">
              <a:extLst>
                <a:ext uri="{FF2B5EF4-FFF2-40B4-BE49-F238E27FC236}">
                  <a16:creationId xmlns="" xmlns:a16="http://schemas.microsoft.com/office/drawing/2014/main" id="{2820677D-A24F-41CB-8C53-185F5CC8B6B2}"/>
                </a:ext>
              </a:extLst>
            </p:cNvPr>
            <p:cNvGrpSpPr/>
            <p:nvPr/>
          </p:nvGrpSpPr>
          <p:grpSpPr>
            <a:xfrm>
              <a:off x="5755506" y="1757728"/>
              <a:ext cx="2034497" cy="2114212"/>
              <a:chOff x="4938790" y="986679"/>
              <a:chExt cx="1398226" cy="2114212"/>
            </a:xfrm>
          </p:grpSpPr>
          <p:sp>
            <p:nvSpPr>
              <p:cNvPr id="26" name="TextBox 19">
                <a:extLst>
                  <a:ext uri="{FF2B5EF4-FFF2-40B4-BE49-F238E27FC236}">
                    <a16:creationId xmlns="" xmlns:a16="http://schemas.microsoft.com/office/drawing/2014/main" id="{4ECAE8E2-2FA1-41A3-BC9B-E5A1C82DF42E}"/>
                  </a:ext>
                </a:extLst>
              </p:cNvPr>
              <p:cNvSpPr txBox="1"/>
              <p:nvPr/>
            </p:nvSpPr>
            <p:spPr>
              <a:xfrm>
                <a:off x="4953621" y="1408120"/>
                <a:ext cx="1383395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C" sz="1300" dirty="0">
                    <a:latin typeface="Calibri" panose="020F0502020204030204" pitchFamily="34" charset="0"/>
                  </a:rPr>
                  <a:t>El bienestar financiero afecta de manera directa al rendimiento académico de los estudiantes de sexto, séptimo, octavo y noveno semestre de la Universidad de las Fuerzas Armadas ESPE matriz</a:t>
                </a:r>
                <a:r>
                  <a:rPr lang="es-EC" sz="1300" dirty="0" smtClean="0">
                    <a:latin typeface="Calibri" panose="020F0502020204030204" pitchFamily="34" charset="0"/>
                  </a:rPr>
                  <a:t>.</a:t>
                </a:r>
                <a:r>
                  <a:rPr lang="en-US" altLang="ko-KR" sz="13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  </a:t>
                </a:r>
                <a:endParaRPr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27" name="TextBox 20">
                <a:extLst>
                  <a:ext uri="{FF2B5EF4-FFF2-40B4-BE49-F238E27FC236}">
                    <a16:creationId xmlns="" xmlns:a16="http://schemas.microsoft.com/office/drawing/2014/main" id="{65AE6696-83E0-4744-B50D-64E8F2B51505}"/>
                  </a:ext>
                </a:extLst>
              </p:cNvPr>
              <p:cNvSpPr txBox="1"/>
              <p:nvPr/>
            </p:nvSpPr>
            <p:spPr>
              <a:xfrm>
                <a:off x="4938790" y="986679"/>
                <a:ext cx="13749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sz="1600" b="1" dirty="0" smtClean="0">
                    <a:latin typeface="Calibri" panose="020F0502020204030204" pitchFamily="34" charset="0"/>
                  </a:rPr>
                  <a:t>H1</a:t>
                </a:r>
                <a:endPara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8" name="Group 21">
              <a:extLst>
                <a:ext uri="{FF2B5EF4-FFF2-40B4-BE49-F238E27FC236}">
                  <a16:creationId xmlns="" xmlns:a16="http://schemas.microsoft.com/office/drawing/2014/main" id="{0D06FC77-A1DB-42C3-9698-2A37F107D165}"/>
                </a:ext>
              </a:extLst>
            </p:cNvPr>
            <p:cNvGrpSpPr/>
            <p:nvPr/>
          </p:nvGrpSpPr>
          <p:grpSpPr>
            <a:xfrm>
              <a:off x="8157768" y="1193996"/>
              <a:ext cx="2267290" cy="1913584"/>
              <a:chOff x="4995026" y="1067519"/>
              <a:chExt cx="1558214" cy="1913584"/>
            </a:xfrm>
          </p:grpSpPr>
          <p:sp>
            <p:nvSpPr>
              <p:cNvPr id="29" name="TextBox 22">
                <a:extLst>
                  <a:ext uri="{FF2B5EF4-FFF2-40B4-BE49-F238E27FC236}">
                    <a16:creationId xmlns="" xmlns:a16="http://schemas.microsoft.com/office/drawing/2014/main" id="{09BEFA63-761A-442A-8053-4AAD04E4E1C5}"/>
                  </a:ext>
                </a:extLst>
              </p:cNvPr>
              <p:cNvSpPr txBox="1"/>
              <p:nvPr/>
            </p:nvSpPr>
            <p:spPr>
              <a:xfrm>
                <a:off x="4995026" y="1488387"/>
                <a:ext cx="1558214" cy="1492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C" sz="1300" dirty="0">
                    <a:latin typeface="Calibri" panose="020F0502020204030204" pitchFamily="34" charset="0"/>
                  </a:rPr>
                  <a:t>El bienestar financiero no afecta de manera directa al rendimiento académico de los estudiantes de sexto, séptimo, octavo y noveno semestre de la Universidad de las Fuerzas Armadas ESPE matriz.</a:t>
                </a:r>
                <a:endParaRPr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30" name="TextBox 23">
                <a:extLst>
                  <a:ext uri="{FF2B5EF4-FFF2-40B4-BE49-F238E27FC236}">
                    <a16:creationId xmlns="" xmlns:a16="http://schemas.microsoft.com/office/drawing/2014/main" id="{1671D6FB-90DA-4E63-86A1-3AD99929847C}"/>
                  </a:ext>
                </a:extLst>
              </p:cNvPr>
              <p:cNvSpPr txBox="1"/>
              <p:nvPr/>
            </p:nvSpPr>
            <p:spPr>
              <a:xfrm>
                <a:off x="5058357" y="1067519"/>
                <a:ext cx="13749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H0</a:t>
                </a:r>
                <a:endPara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5" name="Arc 59">
              <a:extLst>
                <a:ext uri="{FF2B5EF4-FFF2-40B4-BE49-F238E27FC236}">
                  <a16:creationId xmlns="" xmlns:a16="http://schemas.microsoft.com/office/drawing/2014/main" id="{1661546D-79BD-4527-9657-99A6E35C354F}"/>
                </a:ext>
              </a:extLst>
            </p:cNvPr>
            <p:cNvSpPr/>
            <p:nvPr/>
          </p:nvSpPr>
          <p:spPr>
            <a:xfrm>
              <a:off x="7976370" y="3995857"/>
              <a:ext cx="2274213" cy="777093"/>
            </a:xfrm>
            <a:prstGeom prst="arc">
              <a:avLst>
                <a:gd name="adj1" fmla="val 20633190"/>
                <a:gd name="adj2" fmla="val 9870224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triangl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latin typeface="Calibri" panose="020F0502020204030204" pitchFamily="34" charset="0"/>
              </a:endParaRPr>
            </a:p>
          </p:txBody>
        </p:sp>
        <p:sp>
          <p:nvSpPr>
            <p:cNvPr id="39" name="Oval 21">
              <a:extLst>
                <a:ext uri="{FF2B5EF4-FFF2-40B4-BE49-F238E27FC236}">
                  <a16:creationId xmlns="" xmlns:a16="http://schemas.microsoft.com/office/drawing/2014/main" id="{4F6DEF63-C0C0-4036-B1EF-D4ABCDE8C3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41799" y="3107580"/>
              <a:ext cx="381905" cy="385094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000" dirty="0">
                <a:latin typeface="Calibri" panose="020F0502020204030204" pitchFamily="34" charset="0"/>
              </a:endParaRPr>
            </a:p>
          </p:txBody>
        </p:sp>
        <p:sp>
          <p:nvSpPr>
            <p:cNvPr id="44" name="Freeform 57">
              <a:extLst>
                <a:ext uri="{FF2B5EF4-FFF2-40B4-BE49-F238E27FC236}">
                  <a16:creationId xmlns="" xmlns:a16="http://schemas.microsoft.com/office/drawing/2014/main" id="{837C4015-B586-4CE6-AB8A-EAE11A0E14EE}"/>
                </a:ext>
              </a:extLst>
            </p:cNvPr>
            <p:cNvSpPr/>
            <p:nvPr/>
          </p:nvSpPr>
          <p:spPr>
            <a:xfrm>
              <a:off x="5891307" y="3997058"/>
              <a:ext cx="5229618" cy="986369"/>
            </a:xfrm>
            <a:custGeom>
              <a:avLst/>
              <a:gdLst>
                <a:gd name="connsiteX0" fmla="*/ 1665514 w 7946571"/>
                <a:gd name="connsiteY0" fmla="*/ 957943 h 957943"/>
                <a:gd name="connsiteX1" fmla="*/ 1665514 w 7946571"/>
                <a:gd name="connsiteY1" fmla="*/ 957943 h 957943"/>
                <a:gd name="connsiteX2" fmla="*/ 7946571 w 7946571"/>
                <a:gd name="connsiteY2" fmla="*/ 43543 h 957943"/>
                <a:gd name="connsiteX3" fmla="*/ 5878285 w 7946571"/>
                <a:gd name="connsiteY3" fmla="*/ 0 h 957943"/>
                <a:gd name="connsiteX4" fmla="*/ 0 w 7946571"/>
                <a:gd name="connsiteY4" fmla="*/ 489858 h 957943"/>
                <a:gd name="connsiteX5" fmla="*/ 1665514 w 7946571"/>
                <a:gd name="connsiteY5" fmla="*/ 957943 h 957943"/>
                <a:gd name="connsiteX0" fmla="*/ 0 w 7946571"/>
                <a:gd name="connsiteY0" fmla="*/ 489858 h 957943"/>
                <a:gd name="connsiteX1" fmla="*/ 1665514 w 7946571"/>
                <a:gd name="connsiteY1" fmla="*/ 957943 h 957943"/>
                <a:gd name="connsiteX2" fmla="*/ 7946571 w 7946571"/>
                <a:gd name="connsiteY2" fmla="*/ 43543 h 957943"/>
                <a:gd name="connsiteX3" fmla="*/ 5878285 w 7946571"/>
                <a:gd name="connsiteY3" fmla="*/ 0 h 957943"/>
                <a:gd name="connsiteX4" fmla="*/ 0 w 7946571"/>
                <a:gd name="connsiteY4" fmla="*/ 489858 h 957943"/>
                <a:gd name="connsiteX0" fmla="*/ 0 w 7946571"/>
                <a:gd name="connsiteY0" fmla="*/ 489858 h 833119"/>
                <a:gd name="connsiteX1" fmla="*/ 1799254 w 7946571"/>
                <a:gd name="connsiteY1" fmla="*/ 833119 h 833119"/>
                <a:gd name="connsiteX2" fmla="*/ 7946571 w 7946571"/>
                <a:gd name="connsiteY2" fmla="*/ 43543 h 833119"/>
                <a:gd name="connsiteX3" fmla="*/ 5878285 w 7946571"/>
                <a:gd name="connsiteY3" fmla="*/ 0 h 833119"/>
                <a:gd name="connsiteX4" fmla="*/ 0 w 7946571"/>
                <a:gd name="connsiteY4" fmla="*/ 489858 h 833119"/>
                <a:gd name="connsiteX0" fmla="*/ 0 w 7946571"/>
                <a:gd name="connsiteY0" fmla="*/ 489858 h 895531"/>
                <a:gd name="connsiteX1" fmla="*/ 1781423 w 7946571"/>
                <a:gd name="connsiteY1" fmla="*/ 895531 h 895531"/>
                <a:gd name="connsiteX2" fmla="*/ 7946571 w 7946571"/>
                <a:gd name="connsiteY2" fmla="*/ 43543 h 895531"/>
                <a:gd name="connsiteX3" fmla="*/ 5878285 w 7946571"/>
                <a:gd name="connsiteY3" fmla="*/ 0 h 895531"/>
                <a:gd name="connsiteX4" fmla="*/ 0 w 7946571"/>
                <a:gd name="connsiteY4" fmla="*/ 489858 h 895531"/>
                <a:gd name="connsiteX0" fmla="*/ 0 w 7946571"/>
                <a:gd name="connsiteY0" fmla="*/ 489858 h 833119"/>
                <a:gd name="connsiteX1" fmla="*/ 2031070 w 7946571"/>
                <a:gd name="connsiteY1" fmla="*/ 833119 h 833119"/>
                <a:gd name="connsiteX2" fmla="*/ 7946571 w 7946571"/>
                <a:gd name="connsiteY2" fmla="*/ 43543 h 833119"/>
                <a:gd name="connsiteX3" fmla="*/ 5878285 w 7946571"/>
                <a:gd name="connsiteY3" fmla="*/ 0 h 833119"/>
                <a:gd name="connsiteX4" fmla="*/ 0 w 7946571"/>
                <a:gd name="connsiteY4" fmla="*/ 489858 h 833119"/>
                <a:gd name="connsiteX0" fmla="*/ 0 w 7946571"/>
                <a:gd name="connsiteY0" fmla="*/ 489858 h 850326"/>
                <a:gd name="connsiteX1" fmla="*/ 2031070 w 7946571"/>
                <a:gd name="connsiteY1" fmla="*/ 833119 h 850326"/>
                <a:gd name="connsiteX2" fmla="*/ 2181428 w 7946571"/>
                <a:gd name="connsiteY2" fmla="*/ 799114 h 850326"/>
                <a:gd name="connsiteX3" fmla="*/ 7946571 w 7946571"/>
                <a:gd name="connsiteY3" fmla="*/ 43543 h 850326"/>
                <a:gd name="connsiteX4" fmla="*/ 5878285 w 7946571"/>
                <a:gd name="connsiteY4" fmla="*/ 0 h 850326"/>
                <a:gd name="connsiteX5" fmla="*/ 0 w 7946571"/>
                <a:gd name="connsiteY5" fmla="*/ 489858 h 850326"/>
                <a:gd name="connsiteX0" fmla="*/ 0 w 7946571"/>
                <a:gd name="connsiteY0" fmla="*/ 489858 h 863871"/>
                <a:gd name="connsiteX1" fmla="*/ 2031070 w 7946571"/>
                <a:gd name="connsiteY1" fmla="*/ 833119 h 863871"/>
                <a:gd name="connsiteX2" fmla="*/ 2199260 w 7946571"/>
                <a:gd name="connsiteY2" fmla="*/ 843694 h 863871"/>
                <a:gd name="connsiteX3" fmla="*/ 7946571 w 7946571"/>
                <a:gd name="connsiteY3" fmla="*/ 43543 h 863871"/>
                <a:gd name="connsiteX4" fmla="*/ 5878285 w 7946571"/>
                <a:gd name="connsiteY4" fmla="*/ 0 h 863871"/>
                <a:gd name="connsiteX5" fmla="*/ 0 w 7946571"/>
                <a:gd name="connsiteY5" fmla="*/ 489858 h 863871"/>
                <a:gd name="connsiteX0" fmla="*/ 0 w 7679092"/>
                <a:gd name="connsiteY0" fmla="*/ 489858 h 863871"/>
                <a:gd name="connsiteX1" fmla="*/ 2031070 w 7679092"/>
                <a:gd name="connsiteY1" fmla="*/ 833119 h 863871"/>
                <a:gd name="connsiteX2" fmla="*/ 2199260 w 7679092"/>
                <a:gd name="connsiteY2" fmla="*/ 843694 h 863871"/>
                <a:gd name="connsiteX3" fmla="*/ 7679092 w 7679092"/>
                <a:gd name="connsiteY3" fmla="*/ 212947 h 863871"/>
                <a:gd name="connsiteX4" fmla="*/ 5878285 w 7679092"/>
                <a:gd name="connsiteY4" fmla="*/ 0 h 863871"/>
                <a:gd name="connsiteX5" fmla="*/ 0 w 7679092"/>
                <a:gd name="connsiteY5" fmla="*/ 489858 h 863871"/>
                <a:gd name="connsiteX0" fmla="*/ 0 w 7982235"/>
                <a:gd name="connsiteY0" fmla="*/ 489858 h 863871"/>
                <a:gd name="connsiteX1" fmla="*/ 2031070 w 7982235"/>
                <a:gd name="connsiteY1" fmla="*/ 833119 h 863871"/>
                <a:gd name="connsiteX2" fmla="*/ 2199260 w 7982235"/>
                <a:gd name="connsiteY2" fmla="*/ 843694 h 863871"/>
                <a:gd name="connsiteX3" fmla="*/ 7982235 w 7982235"/>
                <a:gd name="connsiteY3" fmla="*/ 132702 h 863871"/>
                <a:gd name="connsiteX4" fmla="*/ 5878285 w 7982235"/>
                <a:gd name="connsiteY4" fmla="*/ 0 h 863871"/>
                <a:gd name="connsiteX5" fmla="*/ 0 w 7982235"/>
                <a:gd name="connsiteY5" fmla="*/ 489858 h 863871"/>
                <a:gd name="connsiteX0" fmla="*/ 0 w 8035731"/>
                <a:gd name="connsiteY0" fmla="*/ 489858 h 863871"/>
                <a:gd name="connsiteX1" fmla="*/ 2031070 w 8035731"/>
                <a:gd name="connsiteY1" fmla="*/ 833119 h 863871"/>
                <a:gd name="connsiteX2" fmla="*/ 2199260 w 8035731"/>
                <a:gd name="connsiteY2" fmla="*/ 843694 h 863871"/>
                <a:gd name="connsiteX3" fmla="*/ 8035731 w 8035731"/>
                <a:gd name="connsiteY3" fmla="*/ 34627 h 863871"/>
                <a:gd name="connsiteX4" fmla="*/ 5878285 w 8035731"/>
                <a:gd name="connsiteY4" fmla="*/ 0 h 863871"/>
                <a:gd name="connsiteX5" fmla="*/ 0 w 8035731"/>
                <a:gd name="connsiteY5" fmla="*/ 489858 h 863871"/>
                <a:gd name="connsiteX0" fmla="*/ 0 w 8026816"/>
                <a:gd name="connsiteY0" fmla="*/ 489858 h 863871"/>
                <a:gd name="connsiteX1" fmla="*/ 2031070 w 8026816"/>
                <a:gd name="connsiteY1" fmla="*/ 833119 h 863871"/>
                <a:gd name="connsiteX2" fmla="*/ 2199260 w 8026816"/>
                <a:gd name="connsiteY2" fmla="*/ 843694 h 863871"/>
                <a:gd name="connsiteX3" fmla="*/ 8026816 w 8026816"/>
                <a:gd name="connsiteY3" fmla="*/ 284275 h 863871"/>
                <a:gd name="connsiteX4" fmla="*/ 5878285 w 8026816"/>
                <a:gd name="connsiteY4" fmla="*/ 0 h 863871"/>
                <a:gd name="connsiteX5" fmla="*/ 0 w 8026816"/>
                <a:gd name="connsiteY5" fmla="*/ 489858 h 863871"/>
                <a:gd name="connsiteX0" fmla="*/ 0 w 8026816"/>
                <a:gd name="connsiteY0" fmla="*/ 489858 h 863871"/>
                <a:gd name="connsiteX1" fmla="*/ 2031070 w 8026816"/>
                <a:gd name="connsiteY1" fmla="*/ 833119 h 863871"/>
                <a:gd name="connsiteX2" fmla="*/ 2199260 w 8026816"/>
                <a:gd name="connsiteY2" fmla="*/ 843694 h 863871"/>
                <a:gd name="connsiteX3" fmla="*/ 8026816 w 8026816"/>
                <a:gd name="connsiteY3" fmla="*/ 177283 h 863871"/>
                <a:gd name="connsiteX4" fmla="*/ 5878285 w 8026816"/>
                <a:gd name="connsiteY4" fmla="*/ 0 h 863871"/>
                <a:gd name="connsiteX5" fmla="*/ 0 w 8026816"/>
                <a:gd name="connsiteY5" fmla="*/ 489858 h 863871"/>
                <a:gd name="connsiteX0" fmla="*/ 0 w 7242209"/>
                <a:gd name="connsiteY0" fmla="*/ 489858 h 863871"/>
                <a:gd name="connsiteX1" fmla="*/ 2031070 w 7242209"/>
                <a:gd name="connsiteY1" fmla="*/ 833119 h 863871"/>
                <a:gd name="connsiteX2" fmla="*/ 2199260 w 7242209"/>
                <a:gd name="connsiteY2" fmla="*/ 843694 h 863871"/>
                <a:gd name="connsiteX3" fmla="*/ 7242209 w 7242209"/>
                <a:gd name="connsiteY3" fmla="*/ 177283 h 863871"/>
                <a:gd name="connsiteX4" fmla="*/ 5878285 w 7242209"/>
                <a:gd name="connsiteY4" fmla="*/ 0 h 863871"/>
                <a:gd name="connsiteX5" fmla="*/ 0 w 7242209"/>
                <a:gd name="connsiteY5" fmla="*/ 489858 h 863871"/>
                <a:gd name="connsiteX0" fmla="*/ 0 w 7215461"/>
                <a:gd name="connsiteY0" fmla="*/ 489858 h 863871"/>
                <a:gd name="connsiteX1" fmla="*/ 2031070 w 7215461"/>
                <a:gd name="connsiteY1" fmla="*/ 833119 h 863871"/>
                <a:gd name="connsiteX2" fmla="*/ 2199260 w 7215461"/>
                <a:gd name="connsiteY2" fmla="*/ 843694 h 863871"/>
                <a:gd name="connsiteX3" fmla="*/ 7215461 w 7215461"/>
                <a:gd name="connsiteY3" fmla="*/ 328854 h 863871"/>
                <a:gd name="connsiteX4" fmla="*/ 5878285 w 7215461"/>
                <a:gd name="connsiteY4" fmla="*/ 0 h 863871"/>
                <a:gd name="connsiteX5" fmla="*/ 0 w 7215461"/>
                <a:gd name="connsiteY5" fmla="*/ 489858 h 863871"/>
                <a:gd name="connsiteX0" fmla="*/ 0 w 7215461"/>
                <a:gd name="connsiteY0" fmla="*/ 596850 h 970863"/>
                <a:gd name="connsiteX1" fmla="*/ 2031070 w 7215461"/>
                <a:gd name="connsiteY1" fmla="*/ 940111 h 970863"/>
                <a:gd name="connsiteX2" fmla="*/ 2199260 w 7215461"/>
                <a:gd name="connsiteY2" fmla="*/ 950686 h 970863"/>
                <a:gd name="connsiteX3" fmla="*/ 7215461 w 7215461"/>
                <a:gd name="connsiteY3" fmla="*/ 435846 h 970863"/>
                <a:gd name="connsiteX4" fmla="*/ 5628637 w 7215461"/>
                <a:gd name="connsiteY4" fmla="*/ 0 h 970863"/>
                <a:gd name="connsiteX5" fmla="*/ 0 w 7215461"/>
                <a:gd name="connsiteY5" fmla="*/ 596850 h 970863"/>
                <a:gd name="connsiteX0" fmla="*/ 0 w 7063889"/>
                <a:gd name="connsiteY0" fmla="*/ 596850 h 970863"/>
                <a:gd name="connsiteX1" fmla="*/ 2031070 w 7063889"/>
                <a:gd name="connsiteY1" fmla="*/ 940111 h 970863"/>
                <a:gd name="connsiteX2" fmla="*/ 2199260 w 7063889"/>
                <a:gd name="connsiteY2" fmla="*/ 950686 h 970863"/>
                <a:gd name="connsiteX3" fmla="*/ 7063889 w 7063889"/>
                <a:gd name="connsiteY3" fmla="*/ 355603 h 970863"/>
                <a:gd name="connsiteX4" fmla="*/ 5628637 w 7063889"/>
                <a:gd name="connsiteY4" fmla="*/ 0 h 970863"/>
                <a:gd name="connsiteX5" fmla="*/ 0 w 7063889"/>
                <a:gd name="connsiteY5" fmla="*/ 596850 h 970863"/>
                <a:gd name="connsiteX0" fmla="*/ 0 w 6921233"/>
                <a:gd name="connsiteY0" fmla="*/ 596850 h 970863"/>
                <a:gd name="connsiteX1" fmla="*/ 2031070 w 6921233"/>
                <a:gd name="connsiteY1" fmla="*/ 940111 h 970863"/>
                <a:gd name="connsiteX2" fmla="*/ 2199260 w 6921233"/>
                <a:gd name="connsiteY2" fmla="*/ 950686 h 970863"/>
                <a:gd name="connsiteX3" fmla="*/ 6921233 w 6921233"/>
                <a:gd name="connsiteY3" fmla="*/ 302106 h 970863"/>
                <a:gd name="connsiteX4" fmla="*/ 5628637 w 6921233"/>
                <a:gd name="connsiteY4" fmla="*/ 0 h 970863"/>
                <a:gd name="connsiteX5" fmla="*/ 0 w 6921233"/>
                <a:gd name="connsiteY5" fmla="*/ 596850 h 970863"/>
                <a:gd name="connsiteX0" fmla="*/ 0 w 6921233"/>
                <a:gd name="connsiteY0" fmla="*/ 659262 h 1033275"/>
                <a:gd name="connsiteX1" fmla="*/ 2031070 w 6921233"/>
                <a:gd name="connsiteY1" fmla="*/ 1002523 h 1033275"/>
                <a:gd name="connsiteX2" fmla="*/ 2199260 w 6921233"/>
                <a:gd name="connsiteY2" fmla="*/ 1013098 h 1033275"/>
                <a:gd name="connsiteX3" fmla="*/ 6921233 w 6921233"/>
                <a:gd name="connsiteY3" fmla="*/ 364518 h 1033275"/>
                <a:gd name="connsiteX4" fmla="*/ 5468149 w 6921233"/>
                <a:gd name="connsiteY4" fmla="*/ 0 h 1033275"/>
                <a:gd name="connsiteX5" fmla="*/ 0 w 6921233"/>
                <a:gd name="connsiteY5" fmla="*/ 659262 h 1033275"/>
                <a:gd name="connsiteX0" fmla="*/ 0 w 6921233"/>
                <a:gd name="connsiteY0" fmla="*/ 489858 h 863871"/>
                <a:gd name="connsiteX1" fmla="*/ 2031070 w 6921233"/>
                <a:gd name="connsiteY1" fmla="*/ 833119 h 863871"/>
                <a:gd name="connsiteX2" fmla="*/ 2199260 w 6921233"/>
                <a:gd name="connsiteY2" fmla="*/ 843694 h 863871"/>
                <a:gd name="connsiteX3" fmla="*/ 6921233 w 6921233"/>
                <a:gd name="connsiteY3" fmla="*/ 195114 h 863871"/>
                <a:gd name="connsiteX4" fmla="*/ 5280914 w 6921233"/>
                <a:gd name="connsiteY4" fmla="*/ 0 h 863871"/>
                <a:gd name="connsiteX5" fmla="*/ 0 w 6921233"/>
                <a:gd name="connsiteY5" fmla="*/ 489858 h 863871"/>
                <a:gd name="connsiteX0" fmla="*/ 0 w 6921233"/>
                <a:gd name="connsiteY0" fmla="*/ 579018 h 953031"/>
                <a:gd name="connsiteX1" fmla="*/ 2031070 w 6921233"/>
                <a:gd name="connsiteY1" fmla="*/ 922279 h 953031"/>
                <a:gd name="connsiteX2" fmla="*/ 2199260 w 6921233"/>
                <a:gd name="connsiteY2" fmla="*/ 932854 h 953031"/>
                <a:gd name="connsiteX3" fmla="*/ 6921233 w 6921233"/>
                <a:gd name="connsiteY3" fmla="*/ 284274 h 953031"/>
                <a:gd name="connsiteX4" fmla="*/ 5156091 w 6921233"/>
                <a:gd name="connsiteY4" fmla="*/ 0 h 953031"/>
                <a:gd name="connsiteX5" fmla="*/ 0 w 6921233"/>
                <a:gd name="connsiteY5" fmla="*/ 579018 h 953031"/>
                <a:gd name="connsiteX0" fmla="*/ 0 w 6921233"/>
                <a:gd name="connsiteY0" fmla="*/ 489858 h 863871"/>
                <a:gd name="connsiteX1" fmla="*/ 2031070 w 6921233"/>
                <a:gd name="connsiteY1" fmla="*/ 833119 h 863871"/>
                <a:gd name="connsiteX2" fmla="*/ 2199260 w 6921233"/>
                <a:gd name="connsiteY2" fmla="*/ 843694 h 863871"/>
                <a:gd name="connsiteX3" fmla="*/ 6921233 w 6921233"/>
                <a:gd name="connsiteY3" fmla="*/ 195114 h 863871"/>
                <a:gd name="connsiteX4" fmla="*/ 5004519 w 6921233"/>
                <a:gd name="connsiteY4" fmla="*/ 0 h 863871"/>
                <a:gd name="connsiteX5" fmla="*/ 0 w 6921233"/>
                <a:gd name="connsiteY5" fmla="*/ 489858 h 863871"/>
                <a:gd name="connsiteX0" fmla="*/ 0 w 6921233"/>
                <a:gd name="connsiteY0" fmla="*/ 516606 h 890619"/>
                <a:gd name="connsiteX1" fmla="*/ 2031070 w 6921233"/>
                <a:gd name="connsiteY1" fmla="*/ 859867 h 890619"/>
                <a:gd name="connsiteX2" fmla="*/ 2199260 w 6921233"/>
                <a:gd name="connsiteY2" fmla="*/ 870442 h 890619"/>
                <a:gd name="connsiteX3" fmla="*/ 6921233 w 6921233"/>
                <a:gd name="connsiteY3" fmla="*/ 221862 h 890619"/>
                <a:gd name="connsiteX4" fmla="*/ 4835116 w 6921233"/>
                <a:gd name="connsiteY4" fmla="*/ 0 h 890619"/>
                <a:gd name="connsiteX5" fmla="*/ 0 w 6921233"/>
                <a:gd name="connsiteY5" fmla="*/ 516606 h 890619"/>
                <a:gd name="connsiteX0" fmla="*/ 0 w 7028224"/>
                <a:gd name="connsiteY0" fmla="*/ 516606 h 890619"/>
                <a:gd name="connsiteX1" fmla="*/ 2031070 w 7028224"/>
                <a:gd name="connsiteY1" fmla="*/ 859867 h 890619"/>
                <a:gd name="connsiteX2" fmla="*/ 2199260 w 7028224"/>
                <a:gd name="connsiteY2" fmla="*/ 870442 h 890619"/>
                <a:gd name="connsiteX3" fmla="*/ 7028224 w 7028224"/>
                <a:gd name="connsiteY3" fmla="*/ 150534 h 890619"/>
                <a:gd name="connsiteX4" fmla="*/ 4835116 w 7028224"/>
                <a:gd name="connsiteY4" fmla="*/ 0 h 890619"/>
                <a:gd name="connsiteX5" fmla="*/ 0 w 7028224"/>
                <a:gd name="connsiteY5" fmla="*/ 516606 h 89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28224" h="890619">
                  <a:moveTo>
                    <a:pt x="0" y="516606"/>
                  </a:moveTo>
                  <a:lnTo>
                    <a:pt x="2031070" y="859867"/>
                  </a:lnTo>
                  <a:cubicBezTo>
                    <a:pt x="2397613" y="918840"/>
                    <a:pt x="2187777" y="875833"/>
                    <a:pt x="2199260" y="870442"/>
                  </a:cubicBezTo>
                  <a:lnTo>
                    <a:pt x="7028224" y="150534"/>
                  </a:lnTo>
                  <a:lnTo>
                    <a:pt x="4835116" y="0"/>
                  </a:lnTo>
                  <a:lnTo>
                    <a:pt x="0" y="51660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5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latin typeface="Calibri" panose="020F0502020204030204" pitchFamily="34" charset="0"/>
              </a:endParaRPr>
            </a:p>
          </p:txBody>
        </p:sp>
      </p:grpSp>
      <p:sp>
        <p:nvSpPr>
          <p:cNvPr id="47" name="Right Triangle 17">
            <a:extLst>
              <a:ext uri="{FF2B5EF4-FFF2-40B4-BE49-F238E27FC236}">
                <a16:creationId xmlns:a16="http://schemas.microsoft.com/office/drawing/2014/main" xmlns="" id="{5D5FF5A7-186F-45F5-BC32-69C531845AFE}"/>
              </a:ext>
            </a:extLst>
          </p:cNvPr>
          <p:cNvSpPr/>
          <p:nvPr/>
        </p:nvSpPr>
        <p:spPr>
          <a:xfrm>
            <a:off x="8011495" y="3876444"/>
            <a:ext cx="215144" cy="332658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ln w="2540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79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90601" y="154821"/>
            <a:ext cx="3389726" cy="572315"/>
            <a:chOff x="525452" y="593748"/>
            <a:chExt cx="2233066" cy="527145"/>
          </a:xfrm>
        </p:grpSpPr>
        <p:sp>
          <p:nvSpPr>
            <p:cNvPr id="5" name="Diamond 4"/>
            <p:cNvSpPr/>
            <p:nvPr/>
          </p:nvSpPr>
          <p:spPr>
            <a:xfrm>
              <a:off x="525452" y="594064"/>
              <a:ext cx="526508" cy="526508"/>
            </a:xfrm>
            <a:prstGeom prst="diamon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1" i="0" u="none" strike="noStrike" kern="0" normalizeH="0" baseline="0" noProof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6" name="TextBox 11"/>
            <p:cNvSpPr txBox="1"/>
            <p:nvPr/>
          </p:nvSpPr>
          <p:spPr>
            <a:xfrm>
              <a:off x="1390367" y="593748"/>
              <a:ext cx="1368151" cy="5271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000" b="1" kern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MARCO TEÓRICO</a:t>
              </a:r>
              <a:endParaRPr kumimoji="0" lang="ko-KR" altLang="en-US" sz="2000" b="1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7" name="직사각형 69"/>
            <p:cNvSpPr/>
            <p:nvPr/>
          </p:nvSpPr>
          <p:spPr>
            <a:xfrm>
              <a:off x="642926" y="662504"/>
              <a:ext cx="285001" cy="3896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C" altLang="ko-KR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</a:rPr>
                <a:t>2</a:t>
              </a:r>
              <a:endParaRPr lang="ko-KR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 Unicode MS"/>
              </a:endParaRPr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467868" y="914928"/>
            <a:ext cx="11479433" cy="5066832"/>
            <a:chOff x="712567" y="1095232"/>
            <a:chExt cx="11479433" cy="5066832"/>
          </a:xfrm>
        </p:grpSpPr>
        <p:graphicFrame>
          <p:nvGraphicFramePr>
            <p:cNvPr id="36" name="차트 4">
              <a:extLst>
                <a:ext uri="{FF2B5EF4-FFF2-40B4-BE49-F238E27FC236}">
                  <a16:creationId xmlns="" xmlns:a16="http://schemas.microsoft.com/office/drawing/2014/main" id="{4C5A775D-C93B-454A-8ADE-053989CBC3B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71775006"/>
                </p:ext>
              </p:extLst>
            </p:nvPr>
          </p:nvGraphicFramePr>
          <p:xfrm>
            <a:off x="712567" y="1702878"/>
            <a:ext cx="1538632" cy="15299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37" name="차트 93">
              <a:extLst>
                <a:ext uri="{FF2B5EF4-FFF2-40B4-BE49-F238E27FC236}">
                  <a16:creationId xmlns="" xmlns:a16="http://schemas.microsoft.com/office/drawing/2014/main" id="{563BA9DC-1149-46D7-B745-6D769114F07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91195114"/>
                </p:ext>
              </p:extLst>
            </p:nvPr>
          </p:nvGraphicFramePr>
          <p:xfrm>
            <a:off x="723220" y="4632098"/>
            <a:ext cx="1538632" cy="15299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8" name="차트 92">
              <a:extLst>
                <a:ext uri="{FF2B5EF4-FFF2-40B4-BE49-F238E27FC236}">
                  <a16:creationId xmlns="" xmlns:a16="http://schemas.microsoft.com/office/drawing/2014/main" id="{AB7FBE94-6FA6-47CE-A163-C6CDAC91ABB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36278554"/>
                </p:ext>
              </p:extLst>
            </p:nvPr>
          </p:nvGraphicFramePr>
          <p:xfrm>
            <a:off x="723809" y="3158606"/>
            <a:ext cx="1538632" cy="15299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39" name="Group 37">
              <a:extLst>
                <a:ext uri="{FF2B5EF4-FFF2-40B4-BE49-F238E27FC236}">
                  <a16:creationId xmlns="" xmlns:a16="http://schemas.microsoft.com/office/drawing/2014/main" id="{50AC7901-EB07-4B9A-B6BD-5BBE442AA3DF}"/>
                </a:ext>
              </a:extLst>
            </p:cNvPr>
            <p:cNvGrpSpPr/>
            <p:nvPr/>
          </p:nvGrpSpPr>
          <p:grpSpPr>
            <a:xfrm>
              <a:off x="6096000" y="1824782"/>
              <a:ext cx="6096000" cy="4197614"/>
              <a:chOff x="5451231" y="1824782"/>
              <a:chExt cx="6740769" cy="4197614"/>
            </a:xfrm>
          </p:grpSpPr>
          <p:sp>
            <p:nvSpPr>
              <p:cNvPr id="40" name="Rectangle 6">
                <a:extLst>
                  <a:ext uri="{FF2B5EF4-FFF2-40B4-BE49-F238E27FC236}">
                    <a16:creationId xmlns="" xmlns:a16="http://schemas.microsoft.com/office/drawing/2014/main" id="{063CBA73-BE37-4F77-A6D3-A50834335624}"/>
                  </a:ext>
                </a:extLst>
              </p:cNvPr>
              <p:cNvSpPr/>
              <p:nvPr/>
            </p:nvSpPr>
            <p:spPr>
              <a:xfrm rot="10800000">
                <a:off x="5451231" y="1824782"/>
                <a:ext cx="6740769" cy="4197614"/>
              </a:xfrm>
              <a:prstGeom prst="rect">
                <a:avLst/>
              </a:prstGeom>
              <a:solidFill>
                <a:srgbClr val="3F573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/>
                </a:endParaRPr>
              </a:p>
            </p:txBody>
          </p:sp>
          <p:cxnSp>
            <p:nvCxnSpPr>
              <p:cNvPr id="41" name="Straight Connector 30">
                <a:extLst>
                  <a:ext uri="{FF2B5EF4-FFF2-40B4-BE49-F238E27FC236}">
                    <a16:creationId xmlns="" xmlns:a16="http://schemas.microsoft.com/office/drawing/2014/main" id="{78B28C75-1DBE-4509-A912-D7F302ACE4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87154" y="2369109"/>
                <a:ext cx="0" cy="310896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sp>
            <p:nvSpPr>
              <p:cNvPr id="42" name="Rectangle 7">
                <a:extLst>
                  <a:ext uri="{FF2B5EF4-FFF2-40B4-BE49-F238E27FC236}">
                    <a16:creationId xmlns="" xmlns:a16="http://schemas.microsoft.com/office/drawing/2014/main" id="{9DEB06E8-9EC9-4398-940A-E7B266E21C7A}"/>
                  </a:ext>
                </a:extLst>
              </p:cNvPr>
              <p:cNvSpPr/>
              <p:nvPr/>
            </p:nvSpPr>
            <p:spPr>
              <a:xfrm rot="10800000">
                <a:off x="5995946" y="3466389"/>
                <a:ext cx="91440" cy="91440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/>
                </a:endParaRPr>
              </a:p>
            </p:txBody>
          </p:sp>
        </p:grpSp>
        <p:grpSp>
          <p:nvGrpSpPr>
            <p:cNvPr id="43" name="그룹 9">
              <a:extLst>
                <a:ext uri="{FF2B5EF4-FFF2-40B4-BE49-F238E27FC236}">
                  <a16:creationId xmlns="" xmlns:a16="http://schemas.microsoft.com/office/drawing/2014/main" id="{E7511E0D-26F6-40AA-A8CF-088EC64DA0CA}"/>
                </a:ext>
              </a:extLst>
            </p:cNvPr>
            <p:cNvGrpSpPr/>
            <p:nvPr/>
          </p:nvGrpSpPr>
          <p:grpSpPr>
            <a:xfrm>
              <a:off x="7041200" y="2185724"/>
              <a:ext cx="4512637" cy="1106576"/>
              <a:chOff x="4932040" y="2276025"/>
              <a:chExt cx="4029507" cy="1106576"/>
            </a:xfrm>
          </p:grpSpPr>
          <p:sp>
            <p:nvSpPr>
              <p:cNvPr id="44" name="TextBox 18">
                <a:extLst>
                  <a:ext uri="{FF2B5EF4-FFF2-40B4-BE49-F238E27FC236}">
                    <a16:creationId xmlns="" xmlns:a16="http://schemas.microsoft.com/office/drawing/2014/main" id="{25D6B498-7278-4116-8DD3-65559AF14237}"/>
                  </a:ext>
                </a:extLst>
              </p:cNvPr>
              <p:cNvSpPr txBox="1"/>
              <p:nvPr/>
            </p:nvSpPr>
            <p:spPr>
              <a:xfrm>
                <a:off x="4932040" y="2276025"/>
                <a:ext cx="4029507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914286"/>
                <a:r>
                  <a:rPr lang="es-EC" altLang="ko-KR" sz="1600" b="1" dirty="0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Álvaro (1990)</a:t>
                </a:r>
                <a:endParaRPr lang="ko-KR" altLang="en-US" sz="1600" b="1" dirty="0">
                  <a:solidFill>
                    <a:prstClr val="white"/>
                  </a:solidFill>
                  <a:latin typeface="Calibri" panose="020F0502020204030204" pitchFamily="34" charset="0"/>
                  <a:ea typeface="Arial Unicode MS"/>
                </a:endParaRPr>
              </a:p>
            </p:txBody>
          </p:sp>
          <p:sp>
            <p:nvSpPr>
              <p:cNvPr id="45" name="TextBox 19">
                <a:extLst>
                  <a:ext uri="{FF2B5EF4-FFF2-40B4-BE49-F238E27FC236}">
                    <a16:creationId xmlns="" xmlns:a16="http://schemas.microsoft.com/office/drawing/2014/main" id="{27ED3C98-8747-46A2-A178-6801A32536F9}"/>
                  </a:ext>
                </a:extLst>
              </p:cNvPr>
              <p:cNvSpPr txBox="1"/>
              <p:nvPr/>
            </p:nvSpPr>
            <p:spPr>
              <a:xfrm>
                <a:off x="4939819" y="2643937"/>
                <a:ext cx="40016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914286"/>
                <a:r>
                  <a:rPr lang="es-EC" sz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L</a:t>
                </a:r>
                <a:r>
                  <a:rPr lang="es-EC" sz="14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a </a:t>
                </a:r>
                <a:r>
                  <a:rPr lang="es-EC" sz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manera de percibir el rendimiento académico por parte del profesor es </a:t>
                </a:r>
                <a:r>
                  <a:rPr lang="es-EC" sz="14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objetiva (cumplir académicamente) </a:t>
                </a:r>
                <a:r>
                  <a:rPr lang="es-EC" sz="14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y </a:t>
                </a:r>
                <a:r>
                  <a:rPr lang="es-EC" sz="1400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subjetiva (juicio propio). </a:t>
                </a:r>
                <a:endParaRPr lang="en-US" altLang="ko-KR" sz="1400" dirty="0">
                  <a:solidFill>
                    <a:schemeClr val="bg1"/>
                  </a:solidFill>
                  <a:latin typeface="Calibri" panose="020F0502020204030204" pitchFamily="34" charset="0"/>
                  <a:ea typeface="Arial Unicode MS"/>
                </a:endParaRPr>
              </a:p>
            </p:txBody>
          </p:sp>
        </p:grpSp>
        <p:grpSp>
          <p:nvGrpSpPr>
            <p:cNvPr id="46" name="그룹 8">
              <a:extLst>
                <a:ext uri="{FF2B5EF4-FFF2-40B4-BE49-F238E27FC236}">
                  <a16:creationId xmlns="" xmlns:a16="http://schemas.microsoft.com/office/drawing/2014/main" id="{46DCF0B6-6EEB-4241-880F-080A740DFE5F}"/>
                </a:ext>
              </a:extLst>
            </p:cNvPr>
            <p:cNvGrpSpPr/>
            <p:nvPr/>
          </p:nvGrpSpPr>
          <p:grpSpPr>
            <a:xfrm>
              <a:off x="7055865" y="3481869"/>
              <a:ext cx="4498711" cy="1106576"/>
              <a:chOff x="4947415" y="3572169"/>
              <a:chExt cx="4017073" cy="1106576"/>
            </a:xfrm>
          </p:grpSpPr>
          <p:sp>
            <p:nvSpPr>
              <p:cNvPr id="47" name="TextBox 21">
                <a:extLst>
                  <a:ext uri="{FF2B5EF4-FFF2-40B4-BE49-F238E27FC236}">
                    <a16:creationId xmlns="" xmlns:a16="http://schemas.microsoft.com/office/drawing/2014/main" id="{9AC7C0C1-D0FE-4A7F-BBF7-0A637453CA20}"/>
                  </a:ext>
                </a:extLst>
              </p:cNvPr>
              <p:cNvSpPr txBox="1"/>
              <p:nvPr/>
            </p:nvSpPr>
            <p:spPr>
              <a:xfrm>
                <a:off x="4947415" y="3572169"/>
                <a:ext cx="4001699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914286"/>
                <a:r>
                  <a:rPr lang="en-US" altLang="ko-KR" sz="1600" b="1" dirty="0" err="1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Castejón</a:t>
                </a:r>
                <a:r>
                  <a:rPr lang="en-US" altLang="ko-KR" sz="1600" b="1" dirty="0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 (2014)</a:t>
                </a:r>
                <a:endParaRPr lang="ko-KR" altLang="en-US" sz="1600" b="1" dirty="0">
                  <a:solidFill>
                    <a:prstClr val="white"/>
                  </a:solidFill>
                  <a:latin typeface="Calibri" panose="020F0502020204030204" pitchFamily="34" charset="0"/>
                  <a:ea typeface="Arial Unicode MS"/>
                </a:endParaRPr>
              </a:p>
            </p:txBody>
          </p:sp>
          <p:sp>
            <p:nvSpPr>
              <p:cNvPr id="48" name="TextBox 22">
                <a:extLst>
                  <a:ext uri="{FF2B5EF4-FFF2-40B4-BE49-F238E27FC236}">
                    <a16:creationId xmlns="" xmlns:a16="http://schemas.microsoft.com/office/drawing/2014/main" id="{6C5E53DC-16D8-410A-B73C-D0D417714B3E}"/>
                  </a:ext>
                </a:extLst>
              </p:cNvPr>
              <p:cNvSpPr txBox="1"/>
              <p:nvPr/>
            </p:nvSpPr>
            <p:spPr>
              <a:xfrm>
                <a:off x="4955194" y="3940081"/>
                <a:ext cx="400929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914286"/>
                <a:r>
                  <a:rPr lang="en-US" altLang="ko-KR" sz="1400" dirty="0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Los </a:t>
                </a:r>
                <a:r>
                  <a:rPr lang="en-US" altLang="ko-KR" sz="1400" dirty="0" err="1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factores</a:t>
                </a:r>
                <a:r>
                  <a:rPr lang="en-US" altLang="ko-KR" sz="1400" dirty="0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 </a:t>
                </a:r>
                <a:r>
                  <a:rPr lang="en-US" altLang="ko-KR" sz="1400" dirty="0" err="1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que</a:t>
                </a:r>
                <a:r>
                  <a:rPr lang="en-US" altLang="ko-KR" sz="1400" dirty="0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 </a:t>
                </a:r>
                <a:r>
                  <a:rPr lang="en-US" altLang="ko-KR" sz="1400" dirty="0" err="1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influyen</a:t>
                </a:r>
                <a:r>
                  <a:rPr lang="en-US" altLang="ko-KR" sz="1400" dirty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 </a:t>
                </a:r>
                <a:r>
                  <a:rPr lang="en-US" altLang="ko-KR" sz="1400" dirty="0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son, </a:t>
                </a:r>
                <a:r>
                  <a:rPr lang="en-US" altLang="ko-KR" sz="1400" dirty="0" err="1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motivación</a:t>
                </a:r>
                <a:r>
                  <a:rPr lang="en-US" altLang="ko-KR" sz="1400" dirty="0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, </a:t>
                </a:r>
                <a:r>
                  <a:rPr lang="en-US" altLang="ko-KR" sz="1400" dirty="0" err="1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técnica</a:t>
                </a:r>
                <a:r>
                  <a:rPr lang="en-US" altLang="ko-KR" sz="1400" dirty="0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 de </a:t>
                </a:r>
                <a:r>
                  <a:rPr lang="en-US" altLang="ko-KR" sz="1400" dirty="0" err="1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aprendizaje</a:t>
                </a:r>
                <a:r>
                  <a:rPr lang="en-US" altLang="ko-KR" sz="1400" dirty="0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, </a:t>
                </a:r>
                <a:r>
                  <a:rPr lang="en-US" altLang="ko-KR" sz="1400" dirty="0" err="1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método</a:t>
                </a:r>
                <a:r>
                  <a:rPr lang="en-US" altLang="ko-KR" sz="1400" dirty="0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 de </a:t>
                </a:r>
                <a:r>
                  <a:rPr lang="en-US" altLang="ko-KR" sz="1400" dirty="0" err="1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enseñanza</a:t>
                </a:r>
                <a:r>
                  <a:rPr lang="en-US" altLang="ko-KR" sz="1400" dirty="0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, </a:t>
                </a:r>
                <a:r>
                  <a:rPr lang="en-US" altLang="ko-KR" sz="1400" dirty="0" err="1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ambiente</a:t>
                </a:r>
                <a:r>
                  <a:rPr lang="en-US" altLang="ko-KR" sz="1400" dirty="0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 familiar, socio </a:t>
                </a:r>
                <a:r>
                  <a:rPr lang="en-US" altLang="ko-KR" sz="1400" dirty="0" err="1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económico</a:t>
                </a:r>
                <a:r>
                  <a:rPr lang="en-US" altLang="ko-KR" sz="1400" dirty="0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.</a:t>
                </a:r>
                <a:endParaRPr lang="en-US" altLang="ko-KR" sz="1400" dirty="0">
                  <a:solidFill>
                    <a:prstClr val="white"/>
                  </a:solidFill>
                  <a:latin typeface="Calibri" panose="020F0502020204030204" pitchFamily="34" charset="0"/>
                  <a:ea typeface="Arial Unicode MS"/>
                </a:endParaRPr>
              </a:p>
            </p:txBody>
          </p:sp>
        </p:grpSp>
        <p:grpSp>
          <p:nvGrpSpPr>
            <p:cNvPr id="49" name="그룹 5">
              <a:extLst>
                <a:ext uri="{FF2B5EF4-FFF2-40B4-BE49-F238E27FC236}">
                  <a16:creationId xmlns="" xmlns:a16="http://schemas.microsoft.com/office/drawing/2014/main" id="{8A4D0C6B-5609-4D9E-94A9-EDF519ADB601}"/>
                </a:ext>
              </a:extLst>
            </p:cNvPr>
            <p:cNvGrpSpPr/>
            <p:nvPr/>
          </p:nvGrpSpPr>
          <p:grpSpPr>
            <a:xfrm>
              <a:off x="7072268" y="4706004"/>
              <a:ext cx="4462350" cy="1106576"/>
              <a:chOff x="4962790" y="4796305"/>
              <a:chExt cx="3984605" cy="1106576"/>
            </a:xfrm>
          </p:grpSpPr>
          <p:sp>
            <p:nvSpPr>
              <p:cNvPr id="50" name="TextBox 24">
                <a:extLst>
                  <a:ext uri="{FF2B5EF4-FFF2-40B4-BE49-F238E27FC236}">
                    <a16:creationId xmlns="" xmlns:a16="http://schemas.microsoft.com/office/drawing/2014/main" id="{E85C3B31-DB07-49A8-97C4-7ACF04BFCBBB}"/>
                  </a:ext>
                </a:extLst>
              </p:cNvPr>
              <p:cNvSpPr txBox="1"/>
              <p:nvPr/>
            </p:nvSpPr>
            <p:spPr>
              <a:xfrm>
                <a:off x="4962790" y="4796305"/>
                <a:ext cx="3984605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914286"/>
                <a:r>
                  <a:rPr lang="es-EC" altLang="ko-KR" sz="1600" b="1" dirty="0" err="1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Edel</a:t>
                </a:r>
                <a:r>
                  <a:rPr lang="es-EC" altLang="ko-KR" sz="1600" b="1" dirty="0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 (2003)</a:t>
                </a:r>
                <a:endParaRPr lang="ko-KR" altLang="en-US" sz="1600" b="1" dirty="0">
                  <a:solidFill>
                    <a:prstClr val="white"/>
                  </a:solidFill>
                  <a:latin typeface="Calibri" panose="020F0502020204030204" pitchFamily="34" charset="0"/>
                  <a:ea typeface="Arial Unicode MS"/>
                </a:endParaRPr>
              </a:p>
            </p:txBody>
          </p:sp>
          <p:sp>
            <p:nvSpPr>
              <p:cNvPr id="51" name="TextBox 25">
                <a:extLst>
                  <a:ext uri="{FF2B5EF4-FFF2-40B4-BE49-F238E27FC236}">
                    <a16:creationId xmlns="" xmlns:a16="http://schemas.microsoft.com/office/drawing/2014/main" id="{7F9CB6D2-391B-425B-B5F0-2F8D1878BD11}"/>
                  </a:ext>
                </a:extLst>
              </p:cNvPr>
              <p:cNvSpPr txBox="1"/>
              <p:nvPr/>
            </p:nvSpPr>
            <p:spPr>
              <a:xfrm>
                <a:off x="4970569" y="5164217"/>
                <a:ext cx="397682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914286"/>
                <a:r>
                  <a:rPr lang="en-US" altLang="ko-KR" sz="1400" dirty="0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Las </a:t>
                </a:r>
                <a:r>
                  <a:rPr lang="en-US" altLang="ko-KR" sz="1400" dirty="0" err="1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dimensiones</a:t>
                </a:r>
                <a:r>
                  <a:rPr lang="en-US" altLang="ko-KR" sz="1400" dirty="0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 para </a:t>
                </a:r>
                <a:r>
                  <a:rPr lang="en-US" altLang="ko-KR" sz="1400" dirty="0" err="1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evaluar</a:t>
                </a:r>
                <a:r>
                  <a:rPr lang="en-US" altLang="ko-KR" sz="1400" dirty="0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 el </a:t>
                </a:r>
                <a:r>
                  <a:rPr lang="en-US" altLang="ko-KR" sz="1400" dirty="0" err="1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rendimiento</a:t>
                </a:r>
                <a:r>
                  <a:rPr lang="en-US" altLang="ko-KR" sz="1400" dirty="0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 son: socio </a:t>
                </a:r>
                <a:r>
                  <a:rPr lang="en-US" altLang="ko-KR" sz="1400" dirty="0" err="1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económicas</a:t>
                </a:r>
                <a:r>
                  <a:rPr lang="en-US" altLang="ko-KR" sz="1400" dirty="0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, </a:t>
                </a:r>
                <a:r>
                  <a:rPr lang="en-US" altLang="ko-KR" sz="1400" dirty="0" err="1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diversidad</a:t>
                </a:r>
                <a:r>
                  <a:rPr lang="en-US" altLang="ko-KR" sz="1400" dirty="0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 de </a:t>
                </a:r>
                <a:r>
                  <a:rPr lang="en-US" altLang="ko-KR" sz="1400" dirty="0" err="1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programas</a:t>
                </a:r>
                <a:r>
                  <a:rPr lang="en-US" altLang="ko-KR" sz="1400" dirty="0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 de </a:t>
                </a:r>
                <a:r>
                  <a:rPr lang="en-US" altLang="ko-KR" sz="1400" dirty="0" err="1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estudio</a:t>
                </a:r>
                <a:r>
                  <a:rPr lang="en-US" altLang="ko-KR" sz="1400" dirty="0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, </a:t>
                </a:r>
                <a:r>
                  <a:rPr lang="en-US" altLang="ko-KR" sz="1400" dirty="0" err="1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capacitación</a:t>
                </a:r>
                <a:r>
                  <a:rPr lang="en-US" altLang="ko-KR" sz="1400" dirty="0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 y </a:t>
                </a:r>
                <a:r>
                  <a:rPr lang="en-US" altLang="ko-KR" sz="1400" dirty="0" err="1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metodología</a:t>
                </a:r>
                <a:r>
                  <a:rPr lang="en-US" altLang="ko-KR" sz="1400" dirty="0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 </a:t>
                </a:r>
                <a:r>
                  <a:rPr lang="en-US" altLang="ko-KR" sz="1400" dirty="0" err="1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aplicada</a:t>
                </a:r>
                <a:r>
                  <a:rPr lang="en-US" altLang="ko-KR" sz="1400" dirty="0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 </a:t>
                </a:r>
                <a:r>
                  <a:rPr lang="en-US" altLang="ko-KR" sz="1400" dirty="0" err="1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por</a:t>
                </a:r>
                <a:r>
                  <a:rPr lang="en-US" altLang="ko-KR" sz="1400" dirty="0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 los </a:t>
                </a:r>
                <a:r>
                  <a:rPr lang="en-US" altLang="ko-KR" sz="1400" dirty="0" err="1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profesores</a:t>
                </a:r>
                <a:r>
                  <a:rPr lang="en-US" altLang="ko-KR" sz="1400" dirty="0" smtClean="0">
                    <a:solidFill>
                      <a:prstClr val="white"/>
                    </a:solidFill>
                    <a:latin typeface="Calibri" panose="020F0502020204030204" pitchFamily="34" charset="0"/>
                    <a:ea typeface="Arial Unicode MS"/>
                  </a:rPr>
                  <a:t>.</a:t>
                </a:r>
                <a:endParaRPr lang="en-US" altLang="ko-KR" sz="1400" dirty="0">
                  <a:solidFill>
                    <a:prstClr val="white"/>
                  </a:solidFill>
                  <a:latin typeface="Calibri" panose="020F0502020204030204" pitchFamily="34" charset="0"/>
                  <a:ea typeface="Arial Unicode MS"/>
                </a:endParaRPr>
              </a:p>
            </p:txBody>
          </p:sp>
        </p:grpSp>
        <p:grpSp>
          <p:nvGrpSpPr>
            <p:cNvPr id="52" name="그룹 10">
              <a:extLst>
                <a:ext uri="{FF2B5EF4-FFF2-40B4-BE49-F238E27FC236}">
                  <a16:creationId xmlns="" xmlns:a16="http://schemas.microsoft.com/office/drawing/2014/main" id="{652D3FF2-C2A6-4F99-8080-9A7579B85F89}"/>
                </a:ext>
              </a:extLst>
            </p:cNvPr>
            <p:cNvGrpSpPr/>
            <p:nvPr/>
          </p:nvGrpSpPr>
          <p:grpSpPr>
            <a:xfrm>
              <a:off x="2289517" y="2021361"/>
              <a:ext cx="3504617" cy="790911"/>
              <a:chOff x="1688705" y="2029516"/>
              <a:chExt cx="2587987" cy="713850"/>
            </a:xfrm>
          </p:grpSpPr>
          <p:sp>
            <p:nvSpPr>
              <p:cNvPr id="53" name="TextBox 43">
                <a:extLst>
                  <a:ext uri="{FF2B5EF4-FFF2-40B4-BE49-F238E27FC236}">
                    <a16:creationId xmlns="" xmlns:a16="http://schemas.microsoft.com/office/drawing/2014/main" id="{FC707A67-FD13-4A9B-96DA-09B553584BD0}"/>
                  </a:ext>
                </a:extLst>
              </p:cNvPr>
              <p:cNvSpPr txBox="1"/>
              <p:nvPr/>
            </p:nvSpPr>
            <p:spPr>
              <a:xfrm>
                <a:off x="1691680" y="2029516"/>
                <a:ext cx="2585012" cy="30556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just" defTabSz="914286"/>
                <a:r>
                  <a:rPr lang="en-US" altLang="ko-KR" sz="1600" b="1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</a:rPr>
                  <a:t>Credomatic</a:t>
                </a:r>
                <a:r>
                  <a:rPr lang="en-US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</a:rPr>
                  <a:t> (2008)</a:t>
                </a:r>
                <a:endParaRPr lang="ko-KR" altLang="en-US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Arial Unicode MS"/>
                </a:endParaRPr>
              </a:p>
            </p:txBody>
          </p:sp>
          <p:sp>
            <p:nvSpPr>
              <p:cNvPr id="54" name="TextBox 44">
                <a:extLst>
                  <a:ext uri="{FF2B5EF4-FFF2-40B4-BE49-F238E27FC236}">
                    <a16:creationId xmlns="" xmlns:a16="http://schemas.microsoft.com/office/drawing/2014/main" id="{233C24EE-BE9B-445A-A234-7A4FA3B4E08B}"/>
                  </a:ext>
                </a:extLst>
              </p:cNvPr>
              <p:cNvSpPr txBox="1"/>
              <p:nvPr/>
            </p:nvSpPr>
            <p:spPr>
              <a:xfrm>
                <a:off x="1688705" y="2271125"/>
                <a:ext cx="2587987" cy="472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914286"/>
                <a:r>
                  <a:rPr lang="es-EC" sz="1400" dirty="0">
                    <a:latin typeface="Calibri" panose="020F0502020204030204" pitchFamily="34" charset="0"/>
                  </a:rPr>
                  <a:t>Existen </a:t>
                </a:r>
                <a:r>
                  <a:rPr lang="es-EC" sz="1400" dirty="0" smtClean="0">
                    <a:latin typeface="Calibri" panose="020F0502020204030204" pitchFamily="34" charset="0"/>
                  </a:rPr>
                  <a:t>estrategias: educación </a:t>
                </a:r>
                <a:r>
                  <a:rPr lang="es-EC" sz="1400" dirty="0">
                    <a:latin typeface="Calibri" panose="020F0502020204030204" pitchFamily="34" charset="0"/>
                  </a:rPr>
                  <a:t>del dinero, y </a:t>
                </a:r>
                <a:r>
                  <a:rPr lang="es-EC" sz="1400" dirty="0" smtClean="0">
                    <a:latin typeface="Calibri" panose="020F0502020204030204" pitchFamily="34" charset="0"/>
                  </a:rPr>
                  <a:t>metas financieras -&gt; una </a:t>
                </a:r>
                <a:r>
                  <a:rPr lang="es-EC" sz="1400" dirty="0">
                    <a:latin typeface="Calibri" panose="020F0502020204030204" pitchFamily="34" charset="0"/>
                  </a:rPr>
                  <a:t>decisión </a:t>
                </a:r>
                <a:r>
                  <a:rPr lang="es-EC" sz="1400" dirty="0" smtClean="0">
                    <a:latin typeface="Calibri" panose="020F0502020204030204" pitchFamily="34" charset="0"/>
                  </a:rPr>
                  <a:t>correcta.</a:t>
                </a:r>
                <a:endParaRPr lang="en-U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endParaRPr>
              </a:p>
            </p:txBody>
          </p:sp>
        </p:grpSp>
        <p:grpSp>
          <p:nvGrpSpPr>
            <p:cNvPr id="55" name="그룹 20">
              <a:extLst>
                <a:ext uri="{FF2B5EF4-FFF2-40B4-BE49-F238E27FC236}">
                  <a16:creationId xmlns="" xmlns:a16="http://schemas.microsoft.com/office/drawing/2014/main" id="{1DFBF461-0F79-49F4-BED2-B3AF22B73585}"/>
                </a:ext>
              </a:extLst>
            </p:cNvPr>
            <p:cNvGrpSpPr/>
            <p:nvPr/>
          </p:nvGrpSpPr>
          <p:grpSpPr>
            <a:xfrm>
              <a:off x="2289517" y="3112537"/>
              <a:ext cx="3509400" cy="1307959"/>
              <a:chOff x="1688705" y="3143625"/>
              <a:chExt cx="2591519" cy="1180523"/>
            </a:xfrm>
          </p:grpSpPr>
          <p:sp>
            <p:nvSpPr>
              <p:cNvPr id="56" name="TextBox 46">
                <a:extLst>
                  <a:ext uri="{FF2B5EF4-FFF2-40B4-BE49-F238E27FC236}">
                    <a16:creationId xmlns="" xmlns:a16="http://schemas.microsoft.com/office/drawing/2014/main" id="{C0769B84-3049-49FC-B8C8-AE3FC6505B10}"/>
                  </a:ext>
                </a:extLst>
              </p:cNvPr>
              <p:cNvSpPr txBox="1"/>
              <p:nvPr/>
            </p:nvSpPr>
            <p:spPr>
              <a:xfrm>
                <a:off x="1695212" y="3143625"/>
                <a:ext cx="2585012" cy="30556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just" defTabSz="914286"/>
                <a:r>
                  <a:rPr lang="en-US" altLang="ko-KR" sz="1600" b="1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</a:rPr>
                  <a:t>Dapena</a:t>
                </a:r>
                <a:r>
                  <a:rPr lang="en-US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</a:rPr>
                  <a:t> (2009)</a:t>
                </a:r>
                <a:endParaRPr lang="ko-KR" altLang="en-US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Arial Unicode MS"/>
                </a:endParaRPr>
              </a:p>
            </p:txBody>
          </p:sp>
          <p:sp>
            <p:nvSpPr>
              <p:cNvPr id="57" name="TextBox 47">
                <a:extLst>
                  <a:ext uri="{FF2B5EF4-FFF2-40B4-BE49-F238E27FC236}">
                    <a16:creationId xmlns="" xmlns:a16="http://schemas.microsoft.com/office/drawing/2014/main" id="{F1D65B0D-AB22-4902-93AC-43B3EDD1B6EE}"/>
                  </a:ext>
                </a:extLst>
              </p:cNvPr>
              <p:cNvSpPr txBox="1"/>
              <p:nvPr/>
            </p:nvSpPr>
            <p:spPr>
              <a:xfrm>
                <a:off x="1688705" y="3463001"/>
                <a:ext cx="2587987" cy="861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914286"/>
                <a:r>
                  <a:rPr lang="en-US" altLang="ko-KR" sz="14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Interpretación</a:t>
                </a:r>
                <a:r>
                  <a:rPr lang="en-US" altLang="ko-KR" sz="1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 </a:t>
                </a:r>
                <a:r>
                  <a:rPr lang="en-US" altLang="ko-KR" sz="14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errónea</a:t>
                </a:r>
                <a:r>
                  <a:rPr lang="en-US" altLang="ko-KR" sz="1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 de </a:t>
                </a:r>
                <a:r>
                  <a:rPr lang="en-US" altLang="ko-KR" sz="14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bienestar</a:t>
                </a:r>
                <a:r>
                  <a:rPr lang="en-US" altLang="ko-KR" sz="1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 </a:t>
                </a:r>
                <a:r>
                  <a:rPr lang="en-US" altLang="ko-KR" sz="14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financiero</a:t>
                </a:r>
                <a:r>
                  <a:rPr lang="en-US" altLang="ko-KR" sz="1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 </a:t>
                </a:r>
                <a:r>
                  <a:rPr lang="en-US" altLang="ko-KR" sz="1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con </a:t>
                </a:r>
                <a:r>
                  <a:rPr lang="en-US" altLang="ko-KR" sz="14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mayores</a:t>
                </a:r>
                <a:r>
                  <a:rPr lang="en-US" altLang="ko-KR" sz="1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 </a:t>
                </a:r>
                <a:r>
                  <a:rPr lang="en-US" altLang="ko-KR" sz="14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ingresos</a:t>
                </a:r>
                <a:r>
                  <a:rPr lang="en-US" altLang="ko-KR" sz="1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 </a:t>
                </a:r>
                <a:r>
                  <a:rPr lang="en-US" altLang="ko-KR" sz="14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entran</a:t>
                </a:r>
                <a:r>
                  <a:rPr lang="en-US" altLang="ko-KR" sz="1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 en un </a:t>
                </a:r>
                <a:r>
                  <a:rPr lang="en-US" altLang="ko-KR" sz="14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ciclo</a:t>
                </a:r>
                <a:r>
                  <a:rPr lang="en-US" altLang="ko-KR" sz="1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 de </a:t>
                </a:r>
                <a:r>
                  <a:rPr lang="en-US" altLang="ko-KR" sz="14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consumo</a:t>
                </a:r>
                <a:r>
                  <a:rPr lang="en-US" altLang="ko-KR" sz="1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 y </a:t>
                </a:r>
                <a:r>
                  <a:rPr lang="en-US" altLang="ko-KR" sz="14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gasto</a:t>
                </a:r>
                <a:r>
                  <a:rPr lang="en-US" altLang="ko-KR" sz="1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 </a:t>
                </a:r>
                <a:r>
                  <a:rPr lang="en-US" altLang="ko-KR" sz="14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generando</a:t>
                </a:r>
                <a:r>
                  <a:rPr lang="en-US" altLang="ko-KR" sz="1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 </a:t>
                </a:r>
                <a:r>
                  <a:rPr lang="en-US" altLang="ko-KR" sz="14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preocupaciones</a:t>
                </a:r>
                <a:r>
                  <a:rPr lang="en-US" altLang="ko-KR" sz="1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.</a:t>
                </a:r>
                <a:endParaRPr lang="en-U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endParaRPr>
              </a:p>
            </p:txBody>
          </p:sp>
        </p:grpSp>
        <p:grpSp>
          <p:nvGrpSpPr>
            <p:cNvPr id="58" name="그룹 21">
              <a:extLst>
                <a:ext uri="{FF2B5EF4-FFF2-40B4-BE49-F238E27FC236}">
                  <a16:creationId xmlns="" xmlns:a16="http://schemas.microsoft.com/office/drawing/2014/main" id="{9B401A3D-151D-4A43-BEFD-269147EF21FA}"/>
                </a:ext>
              </a:extLst>
            </p:cNvPr>
            <p:cNvGrpSpPr/>
            <p:nvPr/>
          </p:nvGrpSpPr>
          <p:grpSpPr>
            <a:xfrm>
              <a:off x="2281568" y="4675228"/>
              <a:ext cx="3512566" cy="1279291"/>
              <a:chOff x="1682835" y="4516630"/>
              <a:chExt cx="2593857" cy="1154648"/>
            </a:xfrm>
          </p:grpSpPr>
          <p:sp>
            <p:nvSpPr>
              <p:cNvPr id="59" name="TextBox 49">
                <a:extLst>
                  <a:ext uri="{FF2B5EF4-FFF2-40B4-BE49-F238E27FC236}">
                    <a16:creationId xmlns="" xmlns:a16="http://schemas.microsoft.com/office/drawing/2014/main" id="{2F6E0008-BAA7-4508-8094-1B5FC881D045}"/>
                  </a:ext>
                </a:extLst>
              </p:cNvPr>
              <p:cNvSpPr txBox="1"/>
              <p:nvPr/>
            </p:nvSpPr>
            <p:spPr>
              <a:xfrm>
                <a:off x="1682835" y="4516630"/>
                <a:ext cx="2585012" cy="5278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just" defTabSz="914286"/>
                <a:r>
                  <a:rPr lang="en-US" altLang="ko-KR" sz="1600" b="1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</a:rPr>
                  <a:t>Comité</a:t>
                </a:r>
                <a:r>
                  <a:rPr lang="en-US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</a:rPr>
                  <a:t> </a:t>
                </a:r>
                <a:r>
                  <a:rPr lang="en-US" altLang="ko-KR" sz="1600" b="1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</a:rPr>
                  <a:t>Económico</a:t>
                </a:r>
                <a:r>
                  <a:rPr lang="en-US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</a:rPr>
                  <a:t> y Social </a:t>
                </a:r>
                <a:r>
                  <a:rPr lang="en-US" altLang="ko-KR" sz="1600" b="1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</a:rPr>
                  <a:t>Europeo</a:t>
                </a:r>
                <a:r>
                  <a:rPr lang="en-US" altLang="ko-KR" sz="16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</a:rPr>
                  <a:t> (2011)</a:t>
                </a:r>
                <a:endParaRPr lang="ko-KR" altLang="en-US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Arial Unicode MS"/>
                </a:endParaRPr>
              </a:p>
            </p:txBody>
          </p:sp>
          <p:sp>
            <p:nvSpPr>
              <p:cNvPr id="60" name="TextBox 50">
                <a:extLst>
                  <a:ext uri="{FF2B5EF4-FFF2-40B4-BE49-F238E27FC236}">
                    <a16:creationId xmlns="" xmlns:a16="http://schemas.microsoft.com/office/drawing/2014/main" id="{277CF395-CA4A-4B3B-99EE-9E9793F9CBD4}"/>
                  </a:ext>
                </a:extLst>
              </p:cNvPr>
              <p:cNvSpPr txBox="1"/>
              <p:nvPr/>
            </p:nvSpPr>
            <p:spPr>
              <a:xfrm>
                <a:off x="1688705" y="5004583"/>
                <a:ext cx="2587987" cy="6666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914286"/>
                <a:r>
                  <a:rPr lang="en-US" altLang="ko-KR" sz="1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Propone </a:t>
                </a:r>
                <a:r>
                  <a:rPr lang="en-US" altLang="ko-KR" sz="14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que</a:t>
                </a:r>
                <a:r>
                  <a:rPr lang="en-US" altLang="ko-KR" sz="1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 </a:t>
                </a:r>
                <a:r>
                  <a:rPr lang="en-US" altLang="ko-KR" sz="14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mejorar</a:t>
                </a:r>
                <a:r>
                  <a:rPr lang="en-US" altLang="ko-KR" sz="1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 el </a:t>
                </a:r>
                <a:r>
                  <a:rPr lang="en-US" altLang="ko-KR" sz="14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bienestar</a:t>
                </a:r>
                <a:r>
                  <a:rPr lang="en-US" altLang="ko-KR" sz="1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 </a:t>
                </a:r>
                <a:r>
                  <a:rPr lang="en-US" altLang="ko-KR" sz="14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financiero</a:t>
                </a:r>
                <a:r>
                  <a:rPr lang="en-US" altLang="ko-KR" sz="1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 </a:t>
                </a:r>
                <a:r>
                  <a:rPr lang="en-US" altLang="ko-KR" sz="14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va</a:t>
                </a:r>
                <a:r>
                  <a:rPr lang="en-US" altLang="ko-KR" sz="1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 de la </a:t>
                </a:r>
                <a:r>
                  <a:rPr lang="en-US" altLang="ko-KR" sz="14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mano</a:t>
                </a:r>
                <a:r>
                  <a:rPr lang="en-US" altLang="ko-KR" sz="1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 con el control </a:t>
                </a:r>
                <a:r>
                  <a:rPr lang="en-US" altLang="ko-KR" sz="14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sobre</a:t>
                </a:r>
                <a:r>
                  <a:rPr lang="en-US" altLang="ko-KR" sz="1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 el </a:t>
                </a:r>
                <a:r>
                  <a:rPr lang="en-US" altLang="ko-KR" sz="14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dinero</a:t>
                </a:r>
                <a:r>
                  <a:rPr lang="en-US" altLang="ko-KR" sz="1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 y </a:t>
                </a:r>
                <a:r>
                  <a:rPr lang="en-US" altLang="ko-KR" sz="14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poder</a:t>
                </a:r>
                <a:r>
                  <a:rPr lang="en-US" altLang="ko-KR" sz="1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 </a:t>
                </a:r>
                <a:r>
                  <a:rPr lang="en-US" altLang="ko-KR" sz="14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enfrentar</a:t>
                </a:r>
                <a:r>
                  <a:rPr lang="en-US" altLang="ko-KR" sz="1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 </a:t>
                </a:r>
                <a:r>
                  <a:rPr lang="en-US" altLang="ko-KR" sz="1400" dirty="0" err="1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adversidades</a:t>
                </a:r>
                <a:r>
                  <a:rPr lang="en-US" altLang="ko-KR" sz="140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 pitchFamily="34" charset="0"/>
                    <a:ea typeface="Arial Unicode MS"/>
                    <a:cs typeface="Arial" pitchFamily="34" charset="0"/>
                  </a:rPr>
                  <a:t>.</a:t>
                </a:r>
                <a:endParaRPr lang="en-US" altLang="ko-KR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 pitchFamily="34" charset="0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61" name="Donut 8">
              <a:extLst>
                <a:ext uri="{FF2B5EF4-FFF2-40B4-BE49-F238E27FC236}">
                  <a16:creationId xmlns="" xmlns:a16="http://schemas.microsoft.com/office/drawing/2014/main" id="{C0C03205-0E5C-4DA0-AB7B-174C03346B0F}"/>
                </a:ext>
              </a:extLst>
            </p:cNvPr>
            <p:cNvSpPr/>
            <p:nvPr/>
          </p:nvSpPr>
          <p:spPr>
            <a:xfrm>
              <a:off x="1321830" y="5179266"/>
              <a:ext cx="341413" cy="408098"/>
            </a:xfrm>
            <a:custGeom>
              <a:avLst/>
              <a:gdLst/>
              <a:ahLst/>
              <a:cxnLst/>
              <a:rect l="l" t="t" r="r" b="b"/>
              <a:pathLst>
                <a:path w="2688046" h="3213079">
                  <a:moveTo>
                    <a:pt x="1056023" y="556744"/>
                  </a:moveTo>
                  <a:lnTo>
                    <a:pt x="1056023" y="906412"/>
                  </a:lnTo>
                  <a:cubicBezTo>
                    <a:pt x="641240" y="1029807"/>
                    <a:pt x="338989" y="1414134"/>
                    <a:pt x="338989" y="1869056"/>
                  </a:cubicBezTo>
                  <a:cubicBezTo>
                    <a:pt x="338989" y="2424121"/>
                    <a:pt x="788958" y="2874090"/>
                    <a:pt x="1344023" y="2874090"/>
                  </a:cubicBezTo>
                  <a:cubicBezTo>
                    <a:pt x="1899088" y="2874090"/>
                    <a:pt x="2349057" y="2424121"/>
                    <a:pt x="2349057" y="1869056"/>
                  </a:cubicBezTo>
                  <a:cubicBezTo>
                    <a:pt x="2349057" y="1414134"/>
                    <a:pt x="2046806" y="1029807"/>
                    <a:pt x="1632023" y="906412"/>
                  </a:cubicBezTo>
                  <a:lnTo>
                    <a:pt x="1632023" y="556744"/>
                  </a:lnTo>
                  <a:cubicBezTo>
                    <a:pt x="2235992" y="687900"/>
                    <a:pt x="2688046" y="1225687"/>
                    <a:pt x="2688046" y="1869056"/>
                  </a:cubicBezTo>
                  <a:cubicBezTo>
                    <a:pt x="2688046" y="2611339"/>
                    <a:pt x="2086306" y="3213079"/>
                    <a:pt x="1344023" y="3213079"/>
                  </a:cubicBezTo>
                  <a:cubicBezTo>
                    <a:pt x="601740" y="3213079"/>
                    <a:pt x="0" y="2611339"/>
                    <a:pt x="0" y="1869056"/>
                  </a:cubicBezTo>
                  <a:cubicBezTo>
                    <a:pt x="0" y="1225687"/>
                    <a:pt x="452054" y="687900"/>
                    <a:pt x="1056023" y="556744"/>
                  </a:cubicBezTo>
                  <a:close/>
                  <a:moveTo>
                    <a:pt x="1344023" y="0"/>
                  </a:moveTo>
                  <a:cubicBezTo>
                    <a:pt x="1443445" y="0"/>
                    <a:pt x="1524043" y="80598"/>
                    <a:pt x="1524043" y="180020"/>
                  </a:cubicBezTo>
                  <a:lnTo>
                    <a:pt x="1524043" y="1413058"/>
                  </a:lnTo>
                  <a:cubicBezTo>
                    <a:pt x="1524043" y="1512480"/>
                    <a:pt x="1443445" y="1593078"/>
                    <a:pt x="1344023" y="1593078"/>
                  </a:cubicBezTo>
                  <a:cubicBezTo>
                    <a:pt x="1244601" y="1593078"/>
                    <a:pt x="1164003" y="1512480"/>
                    <a:pt x="1164003" y="1413058"/>
                  </a:cubicBezTo>
                  <a:lnTo>
                    <a:pt x="1164003" y="180020"/>
                  </a:lnTo>
                  <a:cubicBezTo>
                    <a:pt x="1164003" y="80598"/>
                    <a:pt x="1244601" y="0"/>
                    <a:pt x="1344023" y="0"/>
                  </a:cubicBezTo>
                  <a:close/>
                </a:path>
              </a:pathLst>
            </a:custGeom>
            <a:solidFill>
              <a:srgbClr val="3F573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63" name="Oval 21">
              <a:extLst>
                <a:ext uri="{FF2B5EF4-FFF2-40B4-BE49-F238E27FC236}">
                  <a16:creationId xmlns="" xmlns:a16="http://schemas.microsoft.com/office/drawing/2014/main" id="{17E86F39-4C37-42D4-ADC4-690BD3896D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08566" y="2289042"/>
              <a:ext cx="354676" cy="357638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rgbClr val="63856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64" name="Rectángulo 63"/>
            <p:cNvSpPr/>
            <p:nvPr/>
          </p:nvSpPr>
          <p:spPr>
            <a:xfrm>
              <a:off x="2289517" y="1098449"/>
              <a:ext cx="24032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Bienestar</a:t>
              </a:r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financiero</a:t>
              </a:r>
              <a:endParaRPr lang="en-US" altLang="ko-KR" b="1" dirty="0">
                <a:solidFill>
                  <a:schemeClr val="accent3"/>
                </a:solidFill>
              </a:endParaRPr>
            </a:p>
          </p:txBody>
        </p:sp>
        <p:sp>
          <p:nvSpPr>
            <p:cNvPr id="65" name="Rectángulo 64"/>
            <p:cNvSpPr/>
            <p:nvPr/>
          </p:nvSpPr>
          <p:spPr>
            <a:xfrm>
              <a:off x="7888179" y="1095232"/>
              <a:ext cx="28392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Rendimiento</a:t>
              </a:r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académico</a:t>
              </a:r>
              <a:endParaRPr lang="en-US" altLang="ko-KR" b="1" dirty="0">
                <a:solidFill>
                  <a:schemeClr val="accent3"/>
                </a:solidFill>
              </a:endParaRPr>
            </a:p>
          </p:txBody>
        </p:sp>
        <p:sp>
          <p:nvSpPr>
            <p:cNvPr id="66" name="Freeform 108">
              <a:extLst>
                <a:ext uri="{FF2B5EF4-FFF2-40B4-BE49-F238E27FC236}">
                  <a16:creationId xmlns="" xmlns:a16="http://schemas.microsoft.com/office/drawing/2014/main" id="{6A02011B-41CE-4E20-9214-001F7D847E12}"/>
                </a:ext>
              </a:extLst>
            </p:cNvPr>
            <p:cNvSpPr/>
            <p:nvPr/>
          </p:nvSpPr>
          <p:spPr>
            <a:xfrm>
              <a:off x="1289382" y="3693809"/>
              <a:ext cx="428267" cy="437896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rgbClr val="3F573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latinLnBrk="1"/>
              <a:endParaRPr lang="ko-KR" altLang="en-US" sz="1400">
                <a:solidFill>
                  <a:prstClr val="black"/>
                </a:solidFill>
                <a:latin typeface="Calibri" panose="020F0502020204030204" pitchFamily="34" charset="0"/>
                <a:ea typeface="Arial Unicode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42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90601" y="87034"/>
            <a:ext cx="3389726" cy="707887"/>
            <a:chOff x="525452" y="531311"/>
            <a:chExt cx="2233066" cy="652017"/>
          </a:xfrm>
        </p:grpSpPr>
        <p:sp>
          <p:nvSpPr>
            <p:cNvPr id="5" name="Diamond 4"/>
            <p:cNvSpPr/>
            <p:nvPr/>
          </p:nvSpPr>
          <p:spPr>
            <a:xfrm>
              <a:off x="525452" y="594064"/>
              <a:ext cx="526508" cy="526508"/>
            </a:xfrm>
            <a:prstGeom prst="diamon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1" i="0" u="none" strike="noStrike" kern="0" normalizeH="0" baseline="0" noProof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6" name="TextBox 11"/>
            <p:cNvSpPr txBox="1"/>
            <p:nvPr/>
          </p:nvSpPr>
          <p:spPr>
            <a:xfrm>
              <a:off x="1390367" y="531311"/>
              <a:ext cx="1368151" cy="65201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000" b="1" kern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MARCO REFERENCIAL</a:t>
              </a:r>
              <a:endParaRPr kumimoji="0" lang="ko-KR" altLang="en-US" sz="2000" b="1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7" name="직사각형 69"/>
            <p:cNvSpPr/>
            <p:nvPr/>
          </p:nvSpPr>
          <p:spPr>
            <a:xfrm>
              <a:off x="642926" y="662504"/>
              <a:ext cx="285001" cy="3896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C" altLang="ko-KR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</a:rPr>
                <a:t>2</a:t>
              </a:r>
              <a:endParaRPr lang="ko-KR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 Unicode MS"/>
              </a:endParaRPr>
            </a:p>
          </p:txBody>
        </p:sp>
      </p:grpSp>
      <p:cxnSp>
        <p:nvCxnSpPr>
          <p:cNvPr id="10" name="Straight Connector 44">
            <a:extLst>
              <a:ext uri="{FF2B5EF4-FFF2-40B4-BE49-F238E27FC236}">
                <a16:creationId xmlns="" xmlns:a16="http://schemas.microsoft.com/office/drawing/2014/main" id="{F6C5AB1A-D701-4887-9721-AE0A9F8C207F}"/>
              </a:ext>
            </a:extLst>
          </p:cNvPr>
          <p:cNvCxnSpPr>
            <a:cxnSpLocks/>
          </p:cNvCxnSpPr>
          <p:nvPr/>
        </p:nvCxnSpPr>
        <p:spPr>
          <a:xfrm flipV="1">
            <a:off x="4098038" y="3649298"/>
            <a:ext cx="3341346" cy="13482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54">
            <a:extLst>
              <a:ext uri="{FF2B5EF4-FFF2-40B4-BE49-F238E27FC236}">
                <a16:creationId xmlns="" xmlns:a16="http://schemas.microsoft.com/office/drawing/2014/main" id="{A3E1DBAB-949B-4772-B2F8-4DCCFB98ACFC}"/>
              </a:ext>
            </a:extLst>
          </p:cNvPr>
          <p:cNvSpPr txBox="1"/>
          <p:nvPr/>
        </p:nvSpPr>
        <p:spPr>
          <a:xfrm>
            <a:off x="3605254" y="1919643"/>
            <a:ext cx="491259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300" dirty="0" smtClean="0">
                <a:latin typeface="Calibri" panose="020F0502020204030204" pitchFamily="34" charset="0"/>
              </a:rPr>
              <a:t>Bienestar define </a:t>
            </a:r>
            <a:r>
              <a:rPr lang="es-EC" sz="1300" dirty="0">
                <a:latin typeface="Calibri" panose="020F0502020204030204" pitchFamily="34" charset="0"/>
              </a:rPr>
              <a:t>la calidad de </a:t>
            </a:r>
            <a:r>
              <a:rPr lang="es-EC" sz="1300" dirty="0" smtClean="0">
                <a:latin typeface="Calibri" panose="020F0502020204030204" pitchFamily="34" charset="0"/>
              </a:rPr>
              <a:t>vida, respecto a la salud física y mental, la </a:t>
            </a:r>
            <a:r>
              <a:rPr lang="es-EC" sz="1300" dirty="0">
                <a:latin typeface="Calibri" panose="020F0502020204030204" pitchFamily="34" charset="0"/>
              </a:rPr>
              <a:t>satisfacción </a:t>
            </a:r>
            <a:r>
              <a:rPr lang="es-EC" sz="1300" dirty="0" smtClean="0">
                <a:latin typeface="Calibri" panose="020F0502020204030204" pitchFamily="34" charset="0"/>
              </a:rPr>
              <a:t>moral y la </a:t>
            </a:r>
            <a:r>
              <a:rPr lang="es-EC" sz="1300" dirty="0">
                <a:latin typeface="Calibri" panose="020F0502020204030204" pitchFamily="34" charset="0"/>
              </a:rPr>
              <a:t>autonomía económica y financiera (Fernández, Fernández, &amp; Cieza, 2010).</a:t>
            </a:r>
            <a:endParaRPr lang="ko-KR" altLang="en-US" sz="1300" dirty="0">
              <a:latin typeface="Calibri" panose="020F0502020204030204" pitchFamily="34" charset="0"/>
            </a:endParaRPr>
          </a:p>
        </p:txBody>
      </p:sp>
      <p:sp>
        <p:nvSpPr>
          <p:cNvPr id="14" name="TextBox 56">
            <a:extLst>
              <a:ext uri="{FF2B5EF4-FFF2-40B4-BE49-F238E27FC236}">
                <a16:creationId xmlns="" xmlns:a16="http://schemas.microsoft.com/office/drawing/2014/main" id="{7552926A-6841-423A-A044-6DCBDDA9E039}"/>
              </a:ext>
            </a:extLst>
          </p:cNvPr>
          <p:cNvSpPr txBox="1"/>
          <p:nvPr/>
        </p:nvSpPr>
        <p:spPr>
          <a:xfrm>
            <a:off x="2202217" y="4588208"/>
            <a:ext cx="483641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300" dirty="0" smtClean="0">
                <a:latin typeface="Calibri" panose="020F0502020204030204" pitchFamily="34" charset="0"/>
              </a:rPr>
              <a:t>El Banco Bilbao Vizcaya Argentaria Mundial (2010) mediante un </a:t>
            </a:r>
            <a:r>
              <a:rPr lang="es-EC" sz="1300" dirty="0">
                <a:latin typeface="Calibri" panose="020F0502020204030204" pitchFamily="34" charset="0"/>
              </a:rPr>
              <a:t>análisis realizado </a:t>
            </a:r>
            <a:r>
              <a:rPr lang="es-EC" sz="1300" dirty="0" smtClean="0">
                <a:latin typeface="Calibri" panose="020F0502020204030204" pitchFamily="34" charset="0"/>
              </a:rPr>
              <a:t>por 4 </a:t>
            </a:r>
            <a:r>
              <a:rPr lang="es-EC" sz="1300" dirty="0">
                <a:latin typeface="Calibri" panose="020F0502020204030204" pitchFamily="34" charset="0"/>
              </a:rPr>
              <a:t>años consecutivos </a:t>
            </a:r>
            <a:r>
              <a:rPr lang="es-EC" sz="1300" dirty="0" smtClean="0">
                <a:latin typeface="Calibri" panose="020F0502020204030204" pitchFamily="34" charset="0"/>
              </a:rPr>
              <a:t>concluyó </a:t>
            </a:r>
            <a:r>
              <a:rPr lang="es-EC" sz="1300" dirty="0">
                <a:latin typeface="Calibri" panose="020F0502020204030204" pitchFamily="34" charset="0"/>
              </a:rPr>
              <a:t>que el 92% de los asistentes a diferentes talleres </a:t>
            </a:r>
            <a:r>
              <a:rPr lang="es-EC" sz="1300" dirty="0" smtClean="0">
                <a:latin typeface="Calibri" panose="020F0502020204030204" pitchFamily="34" charset="0"/>
              </a:rPr>
              <a:t>mejoraron sus </a:t>
            </a:r>
            <a:r>
              <a:rPr lang="es-EC" sz="1300" dirty="0">
                <a:latin typeface="Calibri" panose="020F0502020204030204" pitchFamily="34" charset="0"/>
              </a:rPr>
              <a:t>finanzas personales, </a:t>
            </a:r>
            <a:r>
              <a:rPr lang="es-EC" sz="1300" dirty="0" smtClean="0">
                <a:latin typeface="Calibri" panose="020F0502020204030204" pitchFamily="34" charset="0"/>
              </a:rPr>
              <a:t>disminuyendo su estrés y aumentando su bienestar.</a:t>
            </a:r>
          </a:p>
          <a:p>
            <a:pPr algn="ctr"/>
            <a:endParaRPr lang="es-EC" altLang="ko-KR" sz="1300" dirty="0">
              <a:latin typeface="Calibri" panose="020F0502020204030204" pitchFamily="34" charset="0"/>
            </a:endParaRPr>
          </a:p>
        </p:txBody>
      </p:sp>
      <p:grpSp>
        <p:nvGrpSpPr>
          <p:cNvPr id="16" name="Group 27">
            <a:extLst>
              <a:ext uri="{FF2B5EF4-FFF2-40B4-BE49-F238E27FC236}">
                <a16:creationId xmlns="" xmlns:a16="http://schemas.microsoft.com/office/drawing/2014/main" id="{63E412E4-FD24-4567-8613-8998533F027C}"/>
              </a:ext>
            </a:extLst>
          </p:cNvPr>
          <p:cNvGrpSpPr/>
          <p:nvPr/>
        </p:nvGrpSpPr>
        <p:grpSpPr>
          <a:xfrm>
            <a:off x="7038628" y="1485818"/>
            <a:ext cx="4323119" cy="5012243"/>
            <a:chOff x="4071851" y="2354381"/>
            <a:chExt cx="3493769" cy="4050691"/>
          </a:xfrm>
        </p:grpSpPr>
        <p:grpSp>
          <p:nvGrpSpPr>
            <p:cNvPr id="17" name="Group 32">
              <a:extLst>
                <a:ext uri="{FF2B5EF4-FFF2-40B4-BE49-F238E27FC236}">
                  <a16:creationId xmlns="" xmlns:a16="http://schemas.microsoft.com/office/drawing/2014/main" id="{2720102B-35C2-4405-8891-A920F5E41A4E}"/>
                </a:ext>
              </a:extLst>
            </p:cNvPr>
            <p:cNvGrpSpPr/>
            <p:nvPr/>
          </p:nvGrpSpPr>
          <p:grpSpPr>
            <a:xfrm>
              <a:off x="4397268" y="2444126"/>
              <a:ext cx="3168352" cy="3960946"/>
              <a:chOff x="3126458" y="1456593"/>
              <a:chExt cx="3168352" cy="3960945"/>
            </a:xfrm>
            <a:solidFill>
              <a:schemeClr val="accent4"/>
            </a:solidFill>
          </p:grpSpPr>
          <p:sp>
            <p:nvSpPr>
              <p:cNvPr id="27" name="Freeform 12">
                <a:extLst>
                  <a:ext uri="{FF2B5EF4-FFF2-40B4-BE49-F238E27FC236}">
                    <a16:creationId xmlns="" xmlns:a16="http://schemas.microsoft.com/office/drawing/2014/main" id="{7338C42A-3F16-47B0-8656-163E7457A877}"/>
                  </a:ext>
                </a:extLst>
              </p:cNvPr>
              <p:cNvSpPr/>
              <p:nvPr/>
            </p:nvSpPr>
            <p:spPr>
              <a:xfrm rot="21351821">
                <a:off x="5019431" y="1456593"/>
                <a:ext cx="1178037" cy="844630"/>
              </a:xfrm>
              <a:custGeom>
                <a:avLst/>
                <a:gdLst>
                  <a:gd name="connsiteX0" fmla="*/ 0 w 1514475"/>
                  <a:gd name="connsiteY0" fmla="*/ 1085850 h 1085850"/>
                  <a:gd name="connsiteX1" fmla="*/ 1514475 w 1514475"/>
                  <a:gd name="connsiteY1" fmla="*/ 0 h 1085850"/>
                  <a:gd name="connsiteX2" fmla="*/ 1514475 w 1514475"/>
                  <a:gd name="connsiteY2" fmla="*/ 0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14475" h="1085850">
                    <a:moveTo>
                      <a:pt x="0" y="1085850"/>
                    </a:moveTo>
                    <a:lnTo>
                      <a:pt x="1514475" y="0"/>
                    </a:lnTo>
                    <a:lnTo>
                      <a:pt x="1514475" y="0"/>
                    </a:lnTo>
                  </a:path>
                </a:pathLst>
              </a:custGeom>
              <a:grpFill/>
              <a:ln w="762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Block Arc 34">
                <a:extLst>
                  <a:ext uri="{FF2B5EF4-FFF2-40B4-BE49-F238E27FC236}">
                    <a16:creationId xmlns="" xmlns:a16="http://schemas.microsoft.com/office/drawing/2014/main" id="{8A82C50A-B780-4D30-9C5A-076BB6D7A20C}"/>
                  </a:ext>
                </a:extLst>
              </p:cNvPr>
              <p:cNvSpPr/>
              <p:nvPr/>
            </p:nvSpPr>
            <p:spPr>
              <a:xfrm rot="17100000">
                <a:off x="3126457" y="2249186"/>
                <a:ext cx="3168353" cy="3168352"/>
              </a:xfrm>
              <a:prstGeom prst="blockArc">
                <a:avLst>
                  <a:gd name="adj1" fmla="val 12815785"/>
                  <a:gd name="adj2" fmla="val 21547697"/>
                  <a:gd name="adj3" fmla="val 25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Oval 46">
              <a:extLst>
                <a:ext uri="{FF2B5EF4-FFF2-40B4-BE49-F238E27FC236}">
                  <a16:creationId xmlns="" xmlns:a16="http://schemas.microsoft.com/office/drawing/2014/main" id="{ECDA20DA-8E57-4E71-B28C-970572CE404F}"/>
                </a:ext>
              </a:extLst>
            </p:cNvPr>
            <p:cNvSpPr/>
            <p:nvPr/>
          </p:nvSpPr>
          <p:spPr>
            <a:xfrm>
              <a:off x="6009251" y="3011586"/>
              <a:ext cx="720000" cy="7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9" name="Oval 47">
              <a:extLst>
                <a:ext uri="{FF2B5EF4-FFF2-40B4-BE49-F238E27FC236}">
                  <a16:creationId xmlns="" xmlns:a16="http://schemas.microsoft.com/office/drawing/2014/main" id="{30BC2F53-49A1-44F0-B0E6-984D66F6D0DD}"/>
                </a:ext>
              </a:extLst>
            </p:cNvPr>
            <p:cNvSpPr/>
            <p:nvPr/>
          </p:nvSpPr>
          <p:spPr>
            <a:xfrm>
              <a:off x="4467191" y="5421435"/>
              <a:ext cx="720000" cy="720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" name="Rounded Rectangle 3">
              <a:extLst>
                <a:ext uri="{FF2B5EF4-FFF2-40B4-BE49-F238E27FC236}">
                  <a16:creationId xmlns="" xmlns:a16="http://schemas.microsoft.com/office/drawing/2014/main" id="{5497B8B9-697C-4E45-9EBE-7A92E2E543FD}"/>
                </a:ext>
              </a:extLst>
            </p:cNvPr>
            <p:cNvSpPr/>
            <p:nvPr/>
          </p:nvSpPr>
          <p:spPr>
            <a:xfrm>
              <a:off x="4686396" y="5582931"/>
              <a:ext cx="281590" cy="397007"/>
            </a:xfrm>
            <a:custGeom>
              <a:avLst/>
              <a:gdLst/>
              <a:ahLst/>
              <a:cxnLst/>
              <a:rect l="l" t="t" r="r" b="b"/>
              <a:pathLst>
                <a:path w="2808312" h="3959361">
                  <a:moveTo>
                    <a:pt x="1738109" y="1502623"/>
                  </a:moveTo>
                  <a:cubicBezTo>
                    <a:pt x="1698494" y="1505955"/>
                    <a:pt x="1662802" y="1532425"/>
                    <a:pt x="1649662" y="1572585"/>
                  </a:cubicBezTo>
                  <a:lnTo>
                    <a:pt x="1336420" y="2529999"/>
                  </a:lnTo>
                  <a:lnTo>
                    <a:pt x="1170819" y="1967482"/>
                  </a:lnTo>
                  <a:cubicBezTo>
                    <a:pt x="1169810" y="1964053"/>
                    <a:pt x="1168637" y="1960718"/>
                    <a:pt x="1165857" y="1958078"/>
                  </a:cubicBezTo>
                  <a:cubicBezTo>
                    <a:pt x="1162466" y="1917013"/>
                    <a:pt x="1133587" y="1880907"/>
                    <a:pt x="1091436" y="1869613"/>
                  </a:cubicBezTo>
                  <a:cubicBezTo>
                    <a:pt x="1037014" y="1855031"/>
                    <a:pt x="981075" y="1887327"/>
                    <a:pt x="966493" y="1941749"/>
                  </a:cubicBezTo>
                  <a:lnTo>
                    <a:pt x="813486" y="2512780"/>
                  </a:lnTo>
                  <a:lnTo>
                    <a:pt x="510833" y="2512781"/>
                  </a:lnTo>
                  <a:cubicBezTo>
                    <a:pt x="454492" y="2512781"/>
                    <a:pt x="408818" y="2558454"/>
                    <a:pt x="408818" y="2614795"/>
                  </a:cubicBezTo>
                  <a:cubicBezTo>
                    <a:pt x="408818" y="2671137"/>
                    <a:pt x="454492" y="2716811"/>
                    <a:pt x="510833" y="2716811"/>
                  </a:cubicBezTo>
                  <a:lnTo>
                    <a:pt x="844268" y="2716810"/>
                  </a:lnTo>
                  <a:cubicBezTo>
                    <a:pt x="869730" y="2716810"/>
                    <a:pt x="893013" y="2707482"/>
                    <a:pt x="910119" y="2691168"/>
                  </a:cubicBezTo>
                  <a:cubicBezTo>
                    <a:pt x="950467" y="2686878"/>
                    <a:pt x="985744" y="2658215"/>
                    <a:pt x="996885" y="2616640"/>
                  </a:cubicBezTo>
                  <a:lnTo>
                    <a:pt x="1069480" y="2345710"/>
                  </a:lnTo>
                  <a:lnTo>
                    <a:pt x="1221708" y="2862804"/>
                  </a:lnTo>
                  <a:cubicBezTo>
                    <a:pt x="1237619" y="2916852"/>
                    <a:pt x="1294332" y="2947769"/>
                    <a:pt x="1348381" y="2931857"/>
                  </a:cubicBezTo>
                  <a:cubicBezTo>
                    <a:pt x="1377289" y="2923346"/>
                    <a:pt x="1399580" y="2903162"/>
                    <a:pt x="1410808" y="2877564"/>
                  </a:cubicBezTo>
                  <a:cubicBezTo>
                    <a:pt x="1431400" y="2866427"/>
                    <a:pt x="1447266" y="2847340"/>
                    <a:pt x="1455104" y="2823380"/>
                  </a:cubicBezTo>
                  <a:lnTo>
                    <a:pt x="1737413" y="1960519"/>
                  </a:lnTo>
                  <a:lnTo>
                    <a:pt x="1896950" y="2555918"/>
                  </a:lnTo>
                  <a:cubicBezTo>
                    <a:pt x="1898423" y="2561416"/>
                    <a:pt x="1900318" y="2566688"/>
                    <a:pt x="1904388" y="2570895"/>
                  </a:cubicBezTo>
                  <a:lnTo>
                    <a:pt x="1902338" y="2581051"/>
                  </a:lnTo>
                  <a:cubicBezTo>
                    <a:pt x="1902338" y="2637392"/>
                    <a:pt x="1948013" y="2683065"/>
                    <a:pt x="2004353" y="2683065"/>
                  </a:cubicBezTo>
                  <a:lnTo>
                    <a:pt x="2360148" y="2683065"/>
                  </a:lnTo>
                  <a:cubicBezTo>
                    <a:pt x="2416490" y="2683066"/>
                    <a:pt x="2462164" y="2637391"/>
                    <a:pt x="2462164" y="2581050"/>
                  </a:cubicBezTo>
                  <a:cubicBezTo>
                    <a:pt x="2462163" y="2524710"/>
                    <a:pt x="2416489" y="2479036"/>
                    <a:pt x="2360148" y="2479036"/>
                  </a:cubicBezTo>
                  <a:lnTo>
                    <a:pt x="2087576" y="2479036"/>
                  </a:lnTo>
                  <a:lnTo>
                    <a:pt x="1853652" y="1606016"/>
                  </a:lnTo>
                  <a:cubicBezTo>
                    <a:pt x="1852530" y="1601831"/>
                    <a:pt x="1851164" y="1597776"/>
                    <a:pt x="1847944" y="1594527"/>
                  </a:cubicBezTo>
                  <a:cubicBezTo>
                    <a:pt x="1844394" y="1555407"/>
                    <a:pt x="1818065" y="1520347"/>
                    <a:pt x="1778342" y="1507351"/>
                  </a:cubicBezTo>
                  <a:cubicBezTo>
                    <a:pt x="1764955" y="1502970"/>
                    <a:pt x="1751315" y="1501511"/>
                    <a:pt x="1738109" y="1502623"/>
                  </a:cubicBezTo>
                  <a:close/>
                  <a:moveTo>
                    <a:pt x="526301" y="856060"/>
                  </a:moveTo>
                  <a:lnTo>
                    <a:pt x="2300267" y="856060"/>
                  </a:lnTo>
                  <a:cubicBezTo>
                    <a:pt x="2414458" y="856060"/>
                    <a:pt x="2507029" y="948631"/>
                    <a:pt x="2507029" y="1062822"/>
                  </a:cubicBezTo>
                  <a:lnTo>
                    <a:pt x="2507029" y="3433376"/>
                  </a:lnTo>
                  <a:cubicBezTo>
                    <a:pt x="2507029" y="3547567"/>
                    <a:pt x="2414458" y="3640138"/>
                    <a:pt x="2300267" y="3640138"/>
                  </a:cubicBezTo>
                  <a:lnTo>
                    <a:pt x="526301" y="3640138"/>
                  </a:lnTo>
                  <a:cubicBezTo>
                    <a:pt x="412110" y="3640138"/>
                    <a:pt x="319539" y="3547567"/>
                    <a:pt x="319539" y="3433376"/>
                  </a:cubicBezTo>
                  <a:lnTo>
                    <a:pt x="319539" y="1062822"/>
                  </a:lnTo>
                  <a:cubicBezTo>
                    <a:pt x="319539" y="948631"/>
                    <a:pt x="412110" y="856060"/>
                    <a:pt x="526301" y="856060"/>
                  </a:cubicBezTo>
                  <a:close/>
                  <a:moveTo>
                    <a:pt x="449756" y="735931"/>
                  </a:moveTo>
                  <a:cubicBezTo>
                    <a:pt x="325711" y="735931"/>
                    <a:pt x="225152" y="836490"/>
                    <a:pt x="225152" y="960535"/>
                  </a:cubicBezTo>
                  <a:lnTo>
                    <a:pt x="225152" y="3535663"/>
                  </a:lnTo>
                  <a:cubicBezTo>
                    <a:pt x="225152" y="3659708"/>
                    <a:pt x="325711" y="3760267"/>
                    <a:pt x="449756" y="3760267"/>
                  </a:cubicBezTo>
                  <a:lnTo>
                    <a:pt x="2376812" y="3760267"/>
                  </a:lnTo>
                  <a:cubicBezTo>
                    <a:pt x="2500857" y="3760267"/>
                    <a:pt x="2601416" y="3659708"/>
                    <a:pt x="2601416" y="3535663"/>
                  </a:cubicBezTo>
                  <a:lnTo>
                    <a:pt x="2601416" y="960535"/>
                  </a:lnTo>
                  <a:cubicBezTo>
                    <a:pt x="2601416" y="836490"/>
                    <a:pt x="2500857" y="735931"/>
                    <a:pt x="2376812" y="735931"/>
                  </a:cubicBezTo>
                  <a:close/>
                  <a:moveTo>
                    <a:pt x="1318649" y="0"/>
                  </a:moveTo>
                  <a:lnTo>
                    <a:pt x="1489663" y="0"/>
                  </a:lnTo>
                  <a:cubicBezTo>
                    <a:pt x="1561746" y="0"/>
                    <a:pt x="1620180" y="58434"/>
                    <a:pt x="1620180" y="130517"/>
                  </a:cubicBezTo>
                  <a:lnTo>
                    <a:pt x="1620180" y="344214"/>
                  </a:lnTo>
                  <a:lnTo>
                    <a:pt x="1795633" y="344214"/>
                  </a:lnTo>
                  <a:cubicBezTo>
                    <a:pt x="1809834" y="344214"/>
                    <a:pt x="1821347" y="355727"/>
                    <a:pt x="1821347" y="369928"/>
                  </a:cubicBezTo>
                  <a:lnTo>
                    <a:pt x="1821347" y="523106"/>
                  </a:lnTo>
                  <a:lnTo>
                    <a:pt x="1872208" y="523106"/>
                  </a:lnTo>
                  <a:lnTo>
                    <a:pt x="1872208" y="522399"/>
                  </a:lnTo>
                  <a:lnTo>
                    <a:pt x="2597408" y="522399"/>
                  </a:lnTo>
                  <a:cubicBezTo>
                    <a:pt x="2713887" y="522399"/>
                    <a:pt x="2808312" y="614377"/>
                    <a:pt x="2808312" y="727838"/>
                  </a:cubicBezTo>
                  <a:lnTo>
                    <a:pt x="2808312" y="3753922"/>
                  </a:lnTo>
                  <a:cubicBezTo>
                    <a:pt x="2808312" y="3867383"/>
                    <a:pt x="2713887" y="3959361"/>
                    <a:pt x="2597408" y="3959361"/>
                  </a:cubicBezTo>
                  <a:lnTo>
                    <a:pt x="210904" y="3959361"/>
                  </a:lnTo>
                  <a:cubicBezTo>
                    <a:pt x="94425" y="3959361"/>
                    <a:pt x="0" y="3867383"/>
                    <a:pt x="0" y="3753922"/>
                  </a:cubicBezTo>
                  <a:lnTo>
                    <a:pt x="0" y="727838"/>
                  </a:lnTo>
                  <a:cubicBezTo>
                    <a:pt x="0" y="614377"/>
                    <a:pt x="94425" y="522399"/>
                    <a:pt x="210904" y="522399"/>
                  </a:cubicBezTo>
                  <a:lnTo>
                    <a:pt x="936104" y="522399"/>
                  </a:lnTo>
                  <a:lnTo>
                    <a:pt x="936104" y="523106"/>
                  </a:lnTo>
                  <a:lnTo>
                    <a:pt x="986965" y="523106"/>
                  </a:lnTo>
                  <a:lnTo>
                    <a:pt x="986965" y="369928"/>
                  </a:lnTo>
                  <a:cubicBezTo>
                    <a:pt x="986965" y="355727"/>
                    <a:pt x="998478" y="344214"/>
                    <a:pt x="1012679" y="344214"/>
                  </a:cubicBezTo>
                  <a:lnTo>
                    <a:pt x="1188132" y="344214"/>
                  </a:lnTo>
                  <a:lnTo>
                    <a:pt x="1188132" y="130517"/>
                  </a:lnTo>
                  <a:cubicBezTo>
                    <a:pt x="1188132" y="58434"/>
                    <a:pt x="1246566" y="0"/>
                    <a:pt x="131864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Heart 3">
              <a:extLst>
                <a:ext uri="{FF2B5EF4-FFF2-40B4-BE49-F238E27FC236}">
                  <a16:creationId xmlns="" xmlns:a16="http://schemas.microsoft.com/office/drawing/2014/main" id="{E2E2426D-C352-4F33-80E1-BDEB2AA9EEBF}"/>
                </a:ext>
              </a:extLst>
            </p:cNvPr>
            <p:cNvSpPr/>
            <p:nvPr/>
          </p:nvSpPr>
          <p:spPr>
            <a:xfrm>
              <a:off x="6149280" y="3184195"/>
              <a:ext cx="439941" cy="398139"/>
            </a:xfrm>
            <a:custGeom>
              <a:avLst/>
              <a:gdLst/>
              <a:ahLst/>
              <a:cxnLst/>
              <a:rect l="l" t="t" r="r" b="b"/>
              <a:pathLst>
                <a:path w="3971393" h="3594045">
                  <a:moveTo>
                    <a:pt x="2284446" y="942229"/>
                  </a:moveTo>
                  <a:cubicBezTo>
                    <a:pt x="2231718" y="946666"/>
                    <a:pt x="2184212" y="981897"/>
                    <a:pt x="2166723" y="1035351"/>
                  </a:cubicBezTo>
                  <a:lnTo>
                    <a:pt x="1818705" y="2099054"/>
                  </a:lnTo>
                  <a:lnTo>
                    <a:pt x="1630896" y="1461099"/>
                  </a:lnTo>
                  <a:cubicBezTo>
                    <a:pt x="1625536" y="1442893"/>
                    <a:pt x="1616698" y="1426659"/>
                    <a:pt x="1605222" y="1412988"/>
                  </a:cubicBezTo>
                  <a:cubicBezTo>
                    <a:pt x="1592838" y="1372092"/>
                    <a:pt x="1559535" y="1339590"/>
                    <a:pt x="1515200" y="1327710"/>
                  </a:cubicBezTo>
                  <a:cubicBezTo>
                    <a:pt x="1442764" y="1308302"/>
                    <a:pt x="1368310" y="1351289"/>
                    <a:pt x="1348901" y="1423723"/>
                  </a:cubicBezTo>
                  <a:lnTo>
                    <a:pt x="1175574" y="2070589"/>
                  </a:lnTo>
                  <a:lnTo>
                    <a:pt x="887391" y="2070589"/>
                  </a:lnTo>
                  <a:cubicBezTo>
                    <a:pt x="812401" y="2070589"/>
                    <a:pt x="751610" y="2131382"/>
                    <a:pt x="751610" y="2206372"/>
                  </a:cubicBezTo>
                  <a:cubicBezTo>
                    <a:pt x="751609" y="2281361"/>
                    <a:pt x="812402" y="2342153"/>
                    <a:pt x="887391" y="2342154"/>
                  </a:cubicBezTo>
                  <a:lnTo>
                    <a:pt x="1266160" y="2342154"/>
                  </a:lnTo>
                  <a:cubicBezTo>
                    <a:pt x="1309243" y="2342153"/>
                    <a:pt x="1347639" y="2322088"/>
                    <a:pt x="1370869" y="2289485"/>
                  </a:cubicBezTo>
                  <a:cubicBezTo>
                    <a:pt x="1392914" y="2274134"/>
                    <a:pt x="1408463" y="2250677"/>
                    <a:pt x="1415910" y="2222885"/>
                  </a:cubicBezTo>
                  <a:lnTo>
                    <a:pt x="1490320" y="1945186"/>
                  </a:lnTo>
                  <a:lnTo>
                    <a:pt x="1661817" y="2527729"/>
                  </a:lnTo>
                  <a:cubicBezTo>
                    <a:pt x="1680716" y="2591927"/>
                    <a:pt x="1742866" y="2631605"/>
                    <a:pt x="1806849" y="2621696"/>
                  </a:cubicBezTo>
                  <a:cubicBezTo>
                    <a:pt x="1873057" y="2637495"/>
                    <a:pt x="1940784" y="2599243"/>
                    <a:pt x="1962449" y="2533025"/>
                  </a:cubicBezTo>
                  <a:lnTo>
                    <a:pt x="2291633" y="1526890"/>
                  </a:lnTo>
                  <a:lnTo>
                    <a:pt x="2478124" y="2222886"/>
                  </a:lnTo>
                  <a:cubicBezTo>
                    <a:pt x="2491725" y="2273643"/>
                    <a:pt x="2532355" y="2309941"/>
                    <a:pt x="2580723" y="2318869"/>
                  </a:cubicBezTo>
                  <a:cubicBezTo>
                    <a:pt x="2600453" y="2334375"/>
                    <a:pt x="2625460" y="2342152"/>
                    <a:pt x="2652283" y="2342153"/>
                  </a:cubicBezTo>
                  <a:lnTo>
                    <a:pt x="3058108" y="2342153"/>
                  </a:lnTo>
                  <a:cubicBezTo>
                    <a:pt x="3133099" y="2342153"/>
                    <a:pt x="3193891" y="2281360"/>
                    <a:pt x="3193891" y="2206371"/>
                  </a:cubicBezTo>
                  <a:cubicBezTo>
                    <a:pt x="3193890" y="2131381"/>
                    <a:pt x="3133099" y="2070589"/>
                    <a:pt x="3058108" y="2070588"/>
                  </a:cubicBezTo>
                  <a:lnTo>
                    <a:pt x="2718460" y="2070589"/>
                  </a:lnTo>
                  <a:lnTo>
                    <a:pt x="2455970" y="1090961"/>
                  </a:lnTo>
                  <a:cubicBezTo>
                    <a:pt x="2449895" y="1068289"/>
                    <a:pt x="2438427" y="1048501"/>
                    <a:pt x="2421928" y="1033927"/>
                  </a:cubicBezTo>
                  <a:cubicBezTo>
                    <a:pt x="2410672" y="994460"/>
                    <a:pt x="2379946" y="962248"/>
                    <a:pt x="2337996" y="948523"/>
                  </a:cubicBezTo>
                  <a:cubicBezTo>
                    <a:pt x="2320178" y="942693"/>
                    <a:pt x="2302022" y="940751"/>
                    <a:pt x="2284446" y="942229"/>
                  </a:cubicBezTo>
                  <a:close/>
                  <a:moveTo>
                    <a:pt x="941190" y="119"/>
                  </a:moveTo>
                  <a:cubicBezTo>
                    <a:pt x="1335246" y="6449"/>
                    <a:pt x="1754682" y="267656"/>
                    <a:pt x="1985697" y="864700"/>
                  </a:cubicBezTo>
                  <a:cubicBezTo>
                    <a:pt x="2807082" y="-1258124"/>
                    <a:pt x="6010484" y="864700"/>
                    <a:pt x="1985697" y="3594045"/>
                  </a:cubicBezTo>
                  <a:cubicBezTo>
                    <a:pt x="-907119" y="1632328"/>
                    <a:pt x="-65842" y="-16059"/>
                    <a:pt x="941190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" name="Oval 50">
              <a:extLst>
                <a:ext uri="{FF2B5EF4-FFF2-40B4-BE49-F238E27FC236}">
                  <a16:creationId xmlns="" xmlns:a16="http://schemas.microsoft.com/office/drawing/2014/main" id="{2EE427D6-71A7-45B5-A78D-345C1A30CEF2}"/>
                </a:ext>
              </a:extLst>
            </p:cNvPr>
            <p:cNvSpPr/>
            <p:nvPr/>
          </p:nvSpPr>
          <p:spPr>
            <a:xfrm>
              <a:off x="4649721" y="3346157"/>
              <a:ext cx="720000" cy="72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" name="Oval 51">
              <a:extLst>
                <a:ext uri="{FF2B5EF4-FFF2-40B4-BE49-F238E27FC236}">
                  <a16:creationId xmlns="" xmlns:a16="http://schemas.microsoft.com/office/drawing/2014/main" id="{88C9BF83-8FE5-40F1-BB1D-764536DE3FBA}"/>
                </a:ext>
              </a:extLst>
            </p:cNvPr>
            <p:cNvSpPr/>
            <p:nvPr/>
          </p:nvSpPr>
          <p:spPr>
            <a:xfrm>
              <a:off x="4071851" y="4345570"/>
              <a:ext cx="720000" cy="72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4" name="Oval 12287">
              <a:extLst>
                <a:ext uri="{FF2B5EF4-FFF2-40B4-BE49-F238E27FC236}">
                  <a16:creationId xmlns="" xmlns:a16="http://schemas.microsoft.com/office/drawing/2014/main" id="{2715F293-51C5-4B25-8F06-AA88C4203A8F}"/>
                </a:ext>
              </a:extLst>
            </p:cNvPr>
            <p:cNvSpPr/>
            <p:nvPr/>
          </p:nvSpPr>
          <p:spPr>
            <a:xfrm>
              <a:off x="4812051" y="3509215"/>
              <a:ext cx="395341" cy="393891"/>
            </a:xfrm>
            <a:custGeom>
              <a:avLst/>
              <a:gdLst/>
              <a:ahLst/>
              <a:cxnLst/>
              <a:rect l="l" t="t" r="r" b="b"/>
              <a:pathLst>
                <a:path w="3960440" h="3945921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Oval 7">
              <a:extLst>
                <a:ext uri="{FF2B5EF4-FFF2-40B4-BE49-F238E27FC236}">
                  <a16:creationId xmlns="" xmlns:a16="http://schemas.microsoft.com/office/drawing/2014/main" id="{23521DAE-7E98-40D6-88BE-1B77C06B5BD4}"/>
                </a:ext>
              </a:extLst>
            </p:cNvPr>
            <p:cNvSpPr/>
            <p:nvPr/>
          </p:nvSpPr>
          <p:spPr>
            <a:xfrm>
              <a:off x="4209556" y="4483275"/>
              <a:ext cx="444595" cy="444595"/>
            </a:xfrm>
            <a:custGeom>
              <a:avLst/>
              <a:gdLst/>
              <a:ahLst/>
              <a:cxnLst/>
              <a:rect l="l" t="t" r="r" b="b"/>
              <a:pathLst>
                <a:path w="3816424" h="3816424">
                  <a:moveTo>
                    <a:pt x="2203186" y="2279595"/>
                  </a:moveTo>
                  <a:lnTo>
                    <a:pt x="2808192" y="3090048"/>
                  </a:lnTo>
                  <a:cubicBezTo>
                    <a:pt x="2335386" y="3450334"/>
                    <a:pt x="1671399" y="3501280"/>
                    <a:pt x="1136700" y="3171034"/>
                  </a:cubicBezTo>
                  <a:lnTo>
                    <a:pt x="1672341" y="2318238"/>
                  </a:lnTo>
                  <a:cubicBezTo>
                    <a:pt x="1741351" y="2359418"/>
                    <a:pt x="1822171" y="2381777"/>
                    <a:pt x="1908212" y="2381777"/>
                  </a:cubicBezTo>
                  <a:cubicBezTo>
                    <a:pt x="2019680" y="2381777"/>
                    <a:pt x="2122383" y="2344251"/>
                    <a:pt x="2203186" y="2279595"/>
                  </a:cubicBezTo>
                  <a:close/>
                  <a:moveTo>
                    <a:pt x="1908212" y="1559425"/>
                  </a:moveTo>
                  <a:lnTo>
                    <a:pt x="1980325" y="1567601"/>
                  </a:lnTo>
                  <a:lnTo>
                    <a:pt x="1993606" y="1571724"/>
                  </a:lnTo>
                  <a:cubicBezTo>
                    <a:pt x="2013982" y="1576081"/>
                    <a:pt x="2033279" y="1583438"/>
                    <a:pt x="2051568" y="1592606"/>
                  </a:cubicBezTo>
                  <a:cubicBezTo>
                    <a:pt x="2161269" y="1643381"/>
                    <a:pt x="2238178" y="1752249"/>
                    <a:pt x="2242946" y="1879728"/>
                  </a:cubicBezTo>
                  <a:lnTo>
                    <a:pt x="2244564" y="1895777"/>
                  </a:lnTo>
                  <a:lnTo>
                    <a:pt x="2235941" y="1969331"/>
                  </a:lnTo>
                  <a:lnTo>
                    <a:pt x="2229295" y="1990738"/>
                  </a:lnTo>
                  <a:lnTo>
                    <a:pt x="2212064" y="2037880"/>
                  </a:lnTo>
                  <a:lnTo>
                    <a:pt x="2201144" y="2057998"/>
                  </a:lnTo>
                  <a:lnTo>
                    <a:pt x="2172872" y="2101104"/>
                  </a:lnTo>
                  <a:lnTo>
                    <a:pt x="2162191" y="2114050"/>
                  </a:lnTo>
                  <a:lnTo>
                    <a:pt x="2113970" y="2160082"/>
                  </a:lnTo>
                  <a:cubicBezTo>
                    <a:pt x="2057823" y="2205648"/>
                    <a:pt x="1986110" y="2232129"/>
                    <a:pt x="1908212" y="2232129"/>
                  </a:cubicBezTo>
                  <a:cubicBezTo>
                    <a:pt x="1851319" y="2232129"/>
                    <a:pt x="1797724" y="2218004"/>
                    <a:pt x="1751478" y="2191687"/>
                  </a:cubicBezTo>
                  <a:lnTo>
                    <a:pt x="1683784" y="2144677"/>
                  </a:lnTo>
                  <a:lnTo>
                    <a:pt x="1679431" y="2141086"/>
                  </a:lnTo>
                  <a:lnTo>
                    <a:pt x="1625925" y="2077610"/>
                  </a:lnTo>
                  <a:lnTo>
                    <a:pt x="1622829" y="2071906"/>
                  </a:lnTo>
                  <a:lnTo>
                    <a:pt x="1591352" y="2004343"/>
                  </a:lnTo>
                  <a:lnTo>
                    <a:pt x="1586740" y="1989486"/>
                  </a:lnTo>
                  <a:cubicBezTo>
                    <a:pt x="1578347" y="1963748"/>
                    <a:pt x="1573981" y="1936424"/>
                    <a:pt x="1573114" y="1908212"/>
                  </a:cubicBezTo>
                  <a:lnTo>
                    <a:pt x="1571860" y="1895777"/>
                  </a:lnTo>
                  <a:cubicBezTo>
                    <a:pt x="1571860" y="1754345"/>
                    <a:pt x="1659153" y="1633301"/>
                    <a:pt x="1783001" y="1584084"/>
                  </a:cubicBezTo>
                  <a:lnTo>
                    <a:pt x="1842294" y="1566070"/>
                  </a:lnTo>
                  <a:close/>
                  <a:moveTo>
                    <a:pt x="1379953" y="541019"/>
                  </a:moveTo>
                  <a:lnTo>
                    <a:pt x="1729168" y="1444825"/>
                  </a:lnTo>
                  <a:cubicBezTo>
                    <a:pt x="1549201" y="1515335"/>
                    <a:pt x="1422212" y="1690726"/>
                    <a:pt x="1422212" y="1895777"/>
                  </a:cubicBezTo>
                  <a:cubicBezTo>
                    <a:pt x="1422212" y="1899944"/>
                    <a:pt x="1422265" y="1904098"/>
                    <a:pt x="1423466" y="1908212"/>
                  </a:cubicBezTo>
                  <a:lnTo>
                    <a:pt x="425946" y="1908212"/>
                  </a:lnTo>
                  <a:cubicBezTo>
                    <a:pt x="430668" y="1282139"/>
                    <a:pt x="825479" y="748981"/>
                    <a:pt x="1379953" y="541019"/>
                  </a:cubicBezTo>
                  <a:close/>
                  <a:moveTo>
                    <a:pt x="2470889" y="507356"/>
                  </a:moveTo>
                  <a:cubicBezTo>
                    <a:pt x="3027464" y="716106"/>
                    <a:pt x="3423770" y="1251284"/>
                    <a:pt x="3428510" y="1879728"/>
                  </a:cubicBezTo>
                  <a:lnTo>
                    <a:pt x="2392594" y="1879728"/>
                  </a:lnTo>
                  <a:cubicBezTo>
                    <a:pt x="2387735" y="1688621"/>
                    <a:pt x="2271236" y="1525440"/>
                    <a:pt x="2105708" y="1452487"/>
                  </a:cubicBezTo>
                  <a:close/>
                  <a:moveTo>
                    <a:pt x="1908212" y="190783"/>
                  </a:moveTo>
                  <a:cubicBezTo>
                    <a:pt x="959702" y="190783"/>
                    <a:pt x="190783" y="959702"/>
                    <a:pt x="190783" y="1908212"/>
                  </a:cubicBezTo>
                  <a:cubicBezTo>
                    <a:pt x="190783" y="2856722"/>
                    <a:pt x="959702" y="3625641"/>
                    <a:pt x="1908212" y="3625641"/>
                  </a:cubicBezTo>
                  <a:cubicBezTo>
                    <a:pt x="2856722" y="3625641"/>
                    <a:pt x="3625641" y="2856722"/>
                    <a:pt x="3625641" y="1908212"/>
                  </a:cubicBezTo>
                  <a:cubicBezTo>
                    <a:pt x="3625641" y="959702"/>
                    <a:pt x="2856722" y="190783"/>
                    <a:pt x="1908212" y="190783"/>
                  </a:cubicBezTo>
                  <a:close/>
                  <a:moveTo>
                    <a:pt x="1908212" y="0"/>
                  </a:moveTo>
                  <a:cubicBezTo>
                    <a:pt x="2962088" y="0"/>
                    <a:pt x="3816424" y="854336"/>
                    <a:pt x="3816424" y="1908212"/>
                  </a:cubicBezTo>
                  <a:cubicBezTo>
                    <a:pt x="3816424" y="2962088"/>
                    <a:pt x="2962088" y="3816424"/>
                    <a:pt x="1908212" y="3816424"/>
                  </a:cubicBezTo>
                  <a:cubicBezTo>
                    <a:pt x="854336" y="3816424"/>
                    <a:pt x="0" y="2962088"/>
                    <a:pt x="0" y="1908212"/>
                  </a:cubicBezTo>
                  <a:cubicBezTo>
                    <a:pt x="0" y="854336"/>
                    <a:pt x="854336" y="0"/>
                    <a:pt x="19082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L-Shape 58">
              <a:extLst>
                <a:ext uri="{FF2B5EF4-FFF2-40B4-BE49-F238E27FC236}">
                  <a16:creationId xmlns="" xmlns:a16="http://schemas.microsoft.com/office/drawing/2014/main" id="{60E2119A-B532-41A6-BAFF-1FEBCF569DFA}"/>
                </a:ext>
              </a:extLst>
            </p:cNvPr>
            <p:cNvSpPr/>
            <p:nvPr/>
          </p:nvSpPr>
          <p:spPr>
            <a:xfrm rot="11157538">
              <a:off x="7152296" y="2354381"/>
              <a:ext cx="324344" cy="324797"/>
            </a:xfrm>
            <a:prstGeom prst="corner">
              <a:avLst>
                <a:gd name="adj1" fmla="val 17993"/>
                <a:gd name="adj2" fmla="val 2009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0" tIns="396000" rIns="360000" bIns="28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0" name="Round Same Side Corner Rectangle 8">
            <a:extLst>
              <a:ext uri="{FF2B5EF4-FFF2-40B4-BE49-F238E27FC236}">
                <a16:creationId xmlns:a16="http://schemas.microsoft.com/office/drawing/2014/main" xmlns="" id="{DE9575B8-B293-4C6F-A664-FECFD3DBFD71}"/>
              </a:ext>
            </a:extLst>
          </p:cNvPr>
          <p:cNvSpPr/>
          <p:nvPr/>
        </p:nvSpPr>
        <p:spPr>
          <a:xfrm>
            <a:off x="8758412" y="3592905"/>
            <a:ext cx="715867" cy="1317041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Round Same Side Corner Rectangle 20">
            <a:extLst>
              <a:ext uri="{FF2B5EF4-FFF2-40B4-BE49-F238E27FC236}">
                <a16:creationId xmlns:a16="http://schemas.microsoft.com/office/drawing/2014/main" xmlns="" id="{3D747D93-59D6-42E7-80C1-58CF7E423089}"/>
              </a:ext>
            </a:extLst>
          </p:cNvPr>
          <p:cNvSpPr/>
          <p:nvPr/>
        </p:nvSpPr>
        <p:spPr>
          <a:xfrm rot="10800000">
            <a:off x="9880836" y="3596658"/>
            <a:ext cx="892010" cy="132920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5" name="Group 2053">
            <a:extLst>
              <a:ext uri="{FF2B5EF4-FFF2-40B4-BE49-F238E27FC236}">
                <a16:creationId xmlns:a16="http://schemas.microsoft.com/office/drawing/2014/main" xmlns="" id="{21A49983-1BC4-4C3E-8AB3-DA0D2B3479BB}"/>
              </a:ext>
            </a:extLst>
          </p:cNvPr>
          <p:cNvGrpSpPr/>
          <p:nvPr/>
        </p:nvGrpSpPr>
        <p:grpSpPr>
          <a:xfrm>
            <a:off x="6604031" y="936178"/>
            <a:ext cx="1841279" cy="530219"/>
            <a:chOff x="4065893" y="1475976"/>
            <a:chExt cx="1219695" cy="600615"/>
          </a:xfrm>
        </p:grpSpPr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xmlns="" id="{DB1D9AA7-D5B1-470B-A772-F875F60E4B06}"/>
                </a:ext>
              </a:extLst>
            </p:cNvPr>
            <p:cNvSpPr/>
            <p:nvPr/>
          </p:nvSpPr>
          <p:spPr>
            <a:xfrm>
              <a:off x="4066440" y="1515409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7" name="TextBox 33">
              <a:extLst>
                <a:ext uri="{FF2B5EF4-FFF2-40B4-BE49-F238E27FC236}">
                  <a16:creationId xmlns:a16="http://schemas.microsoft.com/office/drawing/2014/main" xmlns="" id="{B0FD2919-7F14-4D3F-8C2D-997B773B2D48}"/>
                </a:ext>
              </a:extLst>
            </p:cNvPr>
            <p:cNvSpPr txBox="1"/>
            <p:nvPr/>
          </p:nvSpPr>
          <p:spPr>
            <a:xfrm>
              <a:off x="4065893" y="1475976"/>
              <a:ext cx="1208196" cy="41836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Arial" pitchFamily="34" charset="0"/>
                </a:rPr>
                <a:t>Bienestar</a:t>
              </a:r>
              <a:endParaRPr lang="ko-KR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2053">
            <a:extLst>
              <a:ext uri="{FF2B5EF4-FFF2-40B4-BE49-F238E27FC236}">
                <a16:creationId xmlns:a16="http://schemas.microsoft.com/office/drawing/2014/main" xmlns="" id="{21A49983-1BC4-4C3E-8AB3-DA0D2B3479BB}"/>
              </a:ext>
            </a:extLst>
          </p:cNvPr>
          <p:cNvGrpSpPr/>
          <p:nvPr/>
        </p:nvGrpSpPr>
        <p:grpSpPr>
          <a:xfrm>
            <a:off x="83553" y="3486289"/>
            <a:ext cx="4019415" cy="668005"/>
            <a:chOff x="4065893" y="609546"/>
            <a:chExt cx="1219148" cy="1956380"/>
          </a:xfrm>
        </p:grpSpPr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xmlns="" id="{DB1D9AA7-D5B1-470B-A772-F875F60E4B06}"/>
                </a:ext>
              </a:extLst>
            </p:cNvPr>
            <p:cNvSpPr/>
            <p:nvPr/>
          </p:nvSpPr>
          <p:spPr>
            <a:xfrm>
              <a:off x="4065893" y="2004745"/>
              <a:ext cx="1219148" cy="561181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43" name="TextBox 33">
              <a:extLst>
                <a:ext uri="{FF2B5EF4-FFF2-40B4-BE49-F238E27FC236}">
                  <a16:creationId xmlns:a16="http://schemas.microsoft.com/office/drawing/2014/main" xmlns="" id="{B0FD2919-7F14-4D3F-8C2D-997B773B2D48}"/>
                </a:ext>
              </a:extLst>
            </p:cNvPr>
            <p:cNvSpPr txBox="1"/>
            <p:nvPr/>
          </p:nvSpPr>
          <p:spPr>
            <a:xfrm>
              <a:off x="4075350" y="609546"/>
              <a:ext cx="1208196" cy="171262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Arial" pitchFamily="34" charset="0"/>
                </a:rPr>
                <a:t>Educación</a:t>
              </a:r>
              <a:r>
                <a:rPr lang="en-US" altLang="ko-KR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Arial" pitchFamily="34" charset="0"/>
                </a:rPr>
                <a:t> </a:t>
              </a:r>
              <a:r>
                <a:rPr lang="en-US" altLang="ko-KR" sz="1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Arial" pitchFamily="34" charset="0"/>
                </a:rPr>
                <a:t>financiera</a:t>
              </a:r>
              <a:r>
                <a:rPr lang="en-US" altLang="ko-KR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Arial" pitchFamily="34" charset="0"/>
                </a:rPr>
                <a:t>, un </a:t>
              </a:r>
              <a:r>
                <a:rPr lang="en-US" altLang="ko-KR" sz="1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Arial" pitchFamily="34" charset="0"/>
                </a:rPr>
                <a:t>indicador</a:t>
              </a:r>
              <a:r>
                <a:rPr lang="en-US" altLang="ko-KR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Arial" pitchFamily="34" charset="0"/>
                </a:rPr>
                <a:t> de </a:t>
              </a:r>
              <a:r>
                <a:rPr lang="en-US" altLang="ko-KR" sz="16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Arial" pitchFamily="34" charset="0"/>
                </a:rPr>
                <a:t>bienestar</a:t>
              </a:r>
              <a:endParaRPr lang="ko-KR" alt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 descr="Resultado de imagen para BBV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7" t="29675" r="13866" b="27184"/>
          <a:stretch/>
        </p:blipFill>
        <p:spPr bwMode="auto">
          <a:xfrm>
            <a:off x="535900" y="4754098"/>
            <a:ext cx="1519707" cy="50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90601" y="87034"/>
            <a:ext cx="3389726" cy="707887"/>
            <a:chOff x="525452" y="531311"/>
            <a:chExt cx="2233066" cy="652017"/>
          </a:xfrm>
        </p:grpSpPr>
        <p:sp>
          <p:nvSpPr>
            <p:cNvPr id="5" name="Diamond 4"/>
            <p:cNvSpPr/>
            <p:nvPr/>
          </p:nvSpPr>
          <p:spPr>
            <a:xfrm>
              <a:off x="525452" y="594064"/>
              <a:ext cx="526508" cy="526508"/>
            </a:xfrm>
            <a:prstGeom prst="diamon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1" i="0" u="none" strike="noStrike" kern="0" normalizeH="0" baseline="0" noProof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6" name="TextBox 11"/>
            <p:cNvSpPr txBox="1"/>
            <p:nvPr/>
          </p:nvSpPr>
          <p:spPr>
            <a:xfrm>
              <a:off x="1390367" y="531311"/>
              <a:ext cx="1368151" cy="65201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000" b="1" kern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MARCO REFERENCIAL</a:t>
              </a:r>
              <a:endParaRPr kumimoji="0" lang="ko-KR" altLang="en-US" sz="2000" b="1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7" name="직사각형 69"/>
            <p:cNvSpPr/>
            <p:nvPr/>
          </p:nvSpPr>
          <p:spPr>
            <a:xfrm>
              <a:off x="642926" y="662504"/>
              <a:ext cx="285001" cy="3896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C" altLang="ko-KR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</a:rPr>
                <a:t>2</a:t>
              </a:r>
              <a:endParaRPr lang="ko-KR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 Unicode MS"/>
              </a:endParaRPr>
            </a:p>
          </p:txBody>
        </p:sp>
      </p:grpSp>
      <p:grpSp>
        <p:nvGrpSpPr>
          <p:cNvPr id="80" name="Grupo 79"/>
          <p:cNvGrpSpPr/>
          <p:nvPr/>
        </p:nvGrpSpPr>
        <p:grpSpPr>
          <a:xfrm>
            <a:off x="536728" y="1352753"/>
            <a:ext cx="10988856" cy="4243624"/>
            <a:chOff x="966798" y="1782647"/>
            <a:chExt cx="9467749" cy="3251286"/>
          </a:xfrm>
        </p:grpSpPr>
        <p:grpSp>
          <p:nvGrpSpPr>
            <p:cNvPr id="52" name="Group 8"/>
            <p:cNvGrpSpPr/>
            <p:nvPr/>
          </p:nvGrpSpPr>
          <p:grpSpPr>
            <a:xfrm rot="2760513">
              <a:off x="4699862" y="1813669"/>
              <a:ext cx="3150999" cy="3121012"/>
              <a:chOff x="2335682" y="1412307"/>
              <a:chExt cx="3293408" cy="3262066"/>
            </a:xfrm>
          </p:grpSpPr>
          <p:sp>
            <p:nvSpPr>
              <p:cNvPr id="53" name="Rectangle 9"/>
              <p:cNvSpPr/>
              <p:nvPr/>
            </p:nvSpPr>
            <p:spPr>
              <a:xfrm>
                <a:off x="2718206" y="1795770"/>
                <a:ext cx="1080000" cy="1080000"/>
              </a:xfrm>
              <a:prstGeom prst="rect">
                <a:avLst/>
              </a:prstGeom>
              <a:solidFill>
                <a:srgbClr val="649941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/>
                </a:endParaRPr>
              </a:p>
            </p:txBody>
          </p:sp>
          <p:sp>
            <p:nvSpPr>
              <p:cNvPr id="54" name="Rectangle 10"/>
              <p:cNvSpPr/>
              <p:nvPr/>
            </p:nvSpPr>
            <p:spPr>
              <a:xfrm>
                <a:off x="4133134" y="1801211"/>
                <a:ext cx="1080000" cy="1080000"/>
              </a:xfrm>
              <a:prstGeom prst="rect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649941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/>
                </a:endParaRPr>
              </a:p>
            </p:txBody>
          </p:sp>
          <p:sp>
            <p:nvSpPr>
              <p:cNvPr id="55" name="Rectangle 11"/>
              <p:cNvSpPr/>
              <p:nvPr/>
            </p:nvSpPr>
            <p:spPr>
              <a:xfrm>
                <a:off x="2773445" y="3209631"/>
                <a:ext cx="1080000" cy="1080000"/>
              </a:xfrm>
              <a:prstGeom prst="rect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rgbClr val="649941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/>
                </a:endParaRPr>
              </a:p>
            </p:txBody>
          </p:sp>
          <p:sp>
            <p:nvSpPr>
              <p:cNvPr id="56" name="Rectangle 12"/>
              <p:cNvSpPr/>
              <p:nvPr/>
            </p:nvSpPr>
            <p:spPr>
              <a:xfrm>
                <a:off x="4128586" y="3157352"/>
                <a:ext cx="1080000" cy="1080000"/>
              </a:xfrm>
              <a:prstGeom prst="rect">
                <a:avLst/>
              </a:prstGeom>
              <a:solidFill>
                <a:srgbClr val="649941"/>
              </a:solidFill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Arial Unicode MS"/>
                </a:endParaRPr>
              </a:p>
            </p:txBody>
          </p:sp>
          <p:grpSp>
            <p:nvGrpSpPr>
              <p:cNvPr id="57" name="Group 29"/>
              <p:cNvGrpSpPr/>
              <p:nvPr/>
            </p:nvGrpSpPr>
            <p:grpSpPr>
              <a:xfrm>
                <a:off x="2335682" y="1412307"/>
                <a:ext cx="3293408" cy="3262066"/>
                <a:chOff x="2228466" y="1244261"/>
                <a:chExt cx="3293408" cy="3262066"/>
              </a:xfrm>
            </p:grpSpPr>
            <p:sp>
              <p:nvSpPr>
                <p:cNvPr id="58" name="Rectangle 30"/>
                <p:cNvSpPr/>
                <p:nvPr/>
              </p:nvSpPr>
              <p:spPr>
                <a:xfrm>
                  <a:off x="2435170" y="2841622"/>
                  <a:ext cx="2880000" cy="36000"/>
                </a:xfrm>
                <a:prstGeom prst="rect">
                  <a:avLst/>
                </a:prstGeom>
                <a:solidFill>
                  <a:srgbClr val="64994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rial Unicode MS"/>
                  </a:endParaRPr>
                </a:p>
              </p:txBody>
            </p:sp>
            <p:sp>
              <p:nvSpPr>
                <p:cNvPr id="59" name="Rectangle 31"/>
                <p:cNvSpPr/>
                <p:nvPr/>
              </p:nvSpPr>
              <p:spPr>
                <a:xfrm rot="5400000">
                  <a:off x="2435170" y="2841622"/>
                  <a:ext cx="2880000" cy="36000"/>
                </a:xfrm>
                <a:prstGeom prst="rect">
                  <a:avLst/>
                </a:prstGeom>
                <a:solidFill>
                  <a:srgbClr val="64994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rial Unicode MS"/>
                  </a:endParaRPr>
                </a:p>
              </p:txBody>
            </p:sp>
            <p:sp>
              <p:nvSpPr>
                <p:cNvPr id="60" name="Isosceles Triangle 32"/>
                <p:cNvSpPr/>
                <p:nvPr/>
              </p:nvSpPr>
              <p:spPr>
                <a:xfrm>
                  <a:off x="3755281" y="1244261"/>
                  <a:ext cx="239778" cy="206705"/>
                </a:xfrm>
                <a:prstGeom prst="triangle">
                  <a:avLst/>
                </a:prstGeom>
                <a:solidFill>
                  <a:srgbClr val="64994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rial Unicode MS"/>
                  </a:endParaRPr>
                </a:p>
              </p:txBody>
            </p:sp>
            <p:sp>
              <p:nvSpPr>
                <p:cNvPr id="61" name="Isosceles Triangle 33"/>
                <p:cNvSpPr/>
                <p:nvPr/>
              </p:nvSpPr>
              <p:spPr>
                <a:xfrm rot="5400000">
                  <a:off x="5298633" y="2750641"/>
                  <a:ext cx="239778" cy="206705"/>
                </a:xfrm>
                <a:prstGeom prst="triangle">
                  <a:avLst/>
                </a:prstGeom>
                <a:solidFill>
                  <a:srgbClr val="64994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rial Unicode MS"/>
                  </a:endParaRPr>
                </a:p>
              </p:txBody>
            </p:sp>
            <p:sp>
              <p:nvSpPr>
                <p:cNvPr id="62" name="Isosceles Triangle 34"/>
                <p:cNvSpPr/>
                <p:nvPr/>
              </p:nvSpPr>
              <p:spPr>
                <a:xfrm rot="10800000">
                  <a:off x="3755281" y="4299622"/>
                  <a:ext cx="239778" cy="206705"/>
                </a:xfrm>
                <a:prstGeom prst="triangle">
                  <a:avLst/>
                </a:prstGeom>
                <a:solidFill>
                  <a:srgbClr val="64994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rial Unicode MS"/>
                  </a:endParaRPr>
                </a:p>
              </p:txBody>
            </p:sp>
            <p:sp>
              <p:nvSpPr>
                <p:cNvPr id="63" name="Isosceles Triangle 35"/>
                <p:cNvSpPr/>
                <p:nvPr/>
              </p:nvSpPr>
              <p:spPr>
                <a:xfrm rot="16200000">
                  <a:off x="2211930" y="2774269"/>
                  <a:ext cx="239778" cy="206705"/>
                </a:xfrm>
                <a:prstGeom prst="triangle">
                  <a:avLst/>
                </a:prstGeom>
                <a:solidFill>
                  <a:srgbClr val="649941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rial Unicode MS"/>
                  </a:endParaRPr>
                </a:p>
              </p:txBody>
            </p:sp>
          </p:grpSp>
        </p:grpSp>
        <p:sp>
          <p:nvSpPr>
            <p:cNvPr id="64" name="Rectangle 9"/>
            <p:cNvSpPr/>
            <p:nvPr/>
          </p:nvSpPr>
          <p:spPr>
            <a:xfrm>
              <a:off x="5115689" y="3164687"/>
              <a:ext cx="425330" cy="398145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rgbClr val="64994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65" name="Rectangle 23"/>
            <p:cNvSpPr/>
            <p:nvPr/>
          </p:nvSpPr>
          <p:spPr>
            <a:xfrm>
              <a:off x="6975095" y="3205286"/>
              <a:ext cx="504623" cy="296832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solidFill>
              <a:srgbClr val="64994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66" name="Rectangle 30"/>
            <p:cNvSpPr/>
            <p:nvPr/>
          </p:nvSpPr>
          <p:spPr>
            <a:xfrm>
              <a:off x="6090638" y="2178257"/>
              <a:ext cx="381073" cy="379959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67" name="Oval 7"/>
            <p:cNvSpPr/>
            <p:nvPr/>
          </p:nvSpPr>
          <p:spPr>
            <a:xfrm>
              <a:off x="6055208" y="4030286"/>
              <a:ext cx="451934" cy="45193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69" name="TextBox 18"/>
            <p:cNvSpPr txBox="1"/>
            <p:nvPr/>
          </p:nvSpPr>
          <p:spPr>
            <a:xfrm>
              <a:off x="7783276" y="4137872"/>
              <a:ext cx="2651271" cy="8960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s-EC" sz="1400" dirty="0">
                  <a:latin typeface="Calibri" panose="020F0502020204030204" pitchFamily="34" charset="0"/>
                </a:rPr>
                <a:t>El bienestar financiero identifica la situación en la que se encuentra la salud financiera</a:t>
              </a:r>
              <a:r>
                <a:rPr lang="es-EC" sz="1400" dirty="0" smtClean="0">
                  <a:latin typeface="Calibri" panose="020F0502020204030204" pitchFamily="34" charset="0"/>
                </a:rPr>
                <a:t>, </a:t>
              </a:r>
              <a:r>
                <a:rPr lang="es-EC" sz="1400" dirty="0">
                  <a:latin typeface="Calibri" panose="020F0502020204030204" pitchFamily="34" charset="0"/>
                </a:rPr>
                <a:t>la satisfacción </a:t>
              </a:r>
              <a:r>
                <a:rPr lang="es-EC" sz="1400" dirty="0" smtClean="0">
                  <a:latin typeface="Calibri" panose="020F0502020204030204" pitchFamily="34" charset="0"/>
                </a:rPr>
                <a:t>material, emocional y la </a:t>
              </a:r>
              <a:r>
                <a:rPr lang="es-EC" sz="1400" dirty="0">
                  <a:latin typeface="Calibri" panose="020F0502020204030204" pitchFamily="34" charset="0"/>
                </a:rPr>
                <a:t>estabilidad financiera del individuo (Mejía, 2017).</a:t>
              </a:r>
            </a:p>
          </p:txBody>
        </p:sp>
        <p:sp>
          <p:nvSpPr>
            <p:cNvPr id="72" name="TextBox 21"/>
            <p:cNvSpPr txBox="1"/>
            <p:nvPr/>
          </p:nvSpPr>
          <p:spPr>
            <a:xfrm>
              <a:off x="7657028" y="1782647"/>
              <a:ext cx="2651271" cy="10611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s-EC" sz="1400" dirty="0">
                  <a:latin typeface="Calibri" panose="020F0502020204030204" pitchFamily="34" charset="0"/>
                </a:rPr>
                <a:t>El bienestar financiero permite medir la satisfacción personal percibida, para cumplir con deudas, así como la capacidad de generar ingresos que permitan cubrir eventos fortuitos (García, 2011).</a:t>
              </a:r>
            </a:p>
          </p:txBody>
        </p:sp>
        <p:sp>
          <p:nvSpPr>
            <p:cNvPr id="75" name="TextBox 24"/>
            <p:cNvSpPr txBox="1"/>
            <p:nvPr/>
          </p:nvSpPr>
          <p:spPr>
            <a:xfrm>
              <a:off x="966798" y="2078855"/>
              <a:ext cx="3946666" cy="27117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s-EC" sz="1400" dirty="0">
                  <a:latin typeface="Calibri" panose="020F0502020204030204" pitchFamily="34" charset="0"/>
                </a:rPr>
                <a:t>Vallejo y Martínez (2016) elaboraron un modelo de evaluación de bienestar financiero basado en </a:t>
              </a:r>
              <a:r>
                <a:rPr lang="es-EC" sz="1400" dirty="0" smtClean="0">
                  <a:latin typeface="Calibri" panose="020F0502020204030204" pitchFamily="34" charset="0"/>
                </a:rPr>
                <a:t>reactivos:</a:t>
              </a:r>
            </a:p>
            <a:p>
              <a:pPr algn="just"/>
              <a:endParaRPr lang="es-EC" sz="1400" dirty="0" smtClean="0">
                <a:latin typeface="Calibri" panose="020F0502020204030204" pitchFamily="34" charset="0"/>
              </a:endParaRPr>
            </a:p>
            <a:p>
              <a:pPr marL="628650" lvl="1" indent="-171450" algn="just">
                <a:buFont typeface="Wingdings" panose="05000000000000000000" pitchFamily="2" charset="2"/>
                <a:buChar char="ü"/>
              </a:pPr>
              <a:r>
                <a:rPr lang="es-EC" sz="1400" dirty="0" smtClean="0">
                  <a:latin typeface="Calibri" panose="020F0502020204030204" pitchFamily="34" charset="0"/>
                </a:rPr>
                <a:t>Siente </a:t>
              </a:r>
              <a:r>
                <a:rPr lang="es-EC" sz="1400" dirty="0">
                  <a:latin typeface="Calibri" panose="020F0502020204030204" pitchFamily="34" charset="0"/>
                </a:rPr>
                <a:t>estrés </a:t>
              </a:r>
              <a:r>
                <a:rPr lang="es-EC" sz="1400" dirty="0" smtClean="0">
                  <a:latin typeface="Calibri" panose="020F0502020204030204" pitchFamily="34" charset="0"/>
                </a:rPr>
                <a:t>financiero</a:t>
              </a:r>
            </a:p>
            <a:p>
              <a:pPr marL="628650" lvl="1" indent="-171450" algn="just">
                <a:buFont typeface="Wingdings" panose="05000000000000000000" pitchFamily="2" charset="2"/>
                <a:buChar char="ü"/>
              </a:pPr>
              <a:endParaRPr lang="es-EC" sz="1400" dirty="0">
                <a:latin typeface="Calibri" panose="020F0502020204030204" pitchFamily="34" charset="0"/>
              </a:endParaRPr>
            </a:p>
            <a:p>
              <a:pPr marL="628650" lvl="1" indent="-171450" algn="just">
                <a:buFont typeface="Wingdings" panose="05000000000000000000" pitchFamily="2" charset="2"/>
                <a:buChar char="ü"/>
              </a:pPr>
              <a:r>
                <a:rPr lang="es-EC" sz="1400" dirty="0">
                  <a:latin typeface="Calibri" panose="020F0502020204030204" pitchFamily="34" charset="0"/>
                </a:rPr>
                <a:t>Satisfecho con situación </a:t>
              </a:r>
              <a:r>
                <a:rPr lang="es-EC" sz="1400" dirty="0" smtClean="0">
                  <a:latin typeface="Calibri" panose="020F0502020204030204" pitchFamily="34" charset="0"/>
                </a:rPr>
                <a:t>financiera</a:t>
              </a:r>
            </a:p>
            <a:p>
              <a:pPr marL="628650" lvl="1" indent="-171450" algn="just">
                <a:buFont typeface="Wingdings" panose="05000000000000000000" pitchFamily="2" charset="2"/>
                <a:buChar char="ü"/>
              </a:pPr>
              <a:endParaRPr lang="es-EC" sz="1400" dirty="0">
                <a:latin typeface="Calibri" panose="020F0502020204030204" pitchFamily="34" charset="0"/>
              </a:endParaRPr>
            </a:p>
            <a:p>
              <a:pPr marL="628650" lvl="1" indent="-171450" algn="just">
                <a:buFont typeface="Wingdings" panose="05000000000000000000" pitchFamily="2" charset="2"/>
                <a:buChar char="ü"/>
              </a:pPr>
              <a:r>
                <a:rPr lang="es-EC" sz="1400" dirty="0">
                  <a:latin typeface="Calibri" panose="020F0502020204030204" pitchFamily="34" charset="0"/>
                </a:rPr>
                <a:t>Preocupado por cubrir sus gastos </a:t>
              </a:r>
              <a:r>
                <a:rPr lang="es-EC" sz="1400" dirty="0" smtClean="0">
                  <a:latin typeface="Calibri" panose="020F0502020204030204" pitchFamily="34" charset="0"/>
                </a:rPr>
                <a:t>normales</a:t>
              </a:r>
            </a:p>
            <a:p>
              <a:pPr marL="628650" lvl="1" indent="-171450" algn="just">
                <a:buFont typeface="Wingdings" panose="05000000000000000000" pitchFamily="2" charset="2"/>
                <a:buChar char="ü"/>
              </a:pPr>
              <a:endParaRPr lang="es-EC" sz="1400" dirty="0">
                <a:latin typeface="Calibri" panose="020F0502020204030204" pitchFamily="34" charset="0"/>
              </a:endParaRPr>
            </a:p>
            <a:p>
              <a:pPr marL="628650" lvl="1" indent="-171450" algn="just">
                <a:buFont typeface="Wingdings" panose="05000000000000000000" pitchFamily="2" charset="2"/>
                <a:buChar char="ü"/>
              </a:pPr>
              <a:r>
                <a:rPr lang="es-EC" sz="1400" dirty="0">
                  <a:latin typeface="Calibri" panose="020F0502020204030204" pitchFamily="34" charset="0"/>
                </a:rPr>
                <a:t>Puede conseguir dinero para una </a:t>
              </a:r>
              <a:r>
                <a:rPr lang="es-EC" sz="1400" dirty="0" smtClean="0">
                  <a:latin typeface="Calibri" panose="020F0502020204030204" pitchFamily="34" charset="0"/>
                </a:rPr>
                <a:t>emergencia</a:t>
              </a:r>
            </a:p>
            <a:p>
              <a:pPr marL="628650" lvl="1" indent="-171450" algn="just">
                <a:buFont typeface="Wingdings" panose="05000000000000000000" pitchFamily="2" charset="2"/>
                <a:buChar char="ü"/>
              </a:pPr>
              <a:endParaRPr lang="es-EC" sz="1400" dirty="0">
                <a:latin typeface="Calibri" panose="020F0502020204030204" pitchFamily="34" charset="0"/>
              </a:endParaRPr>
            </a:p>
            <a:p>
              <a:pPr marL="628650" lvl="1" indent="-171450" algn="just">
                <a:buFont typeface="Wingdings" panose="05000000000000000000" pitchFamily="2" charset="2"/>
                <a:buChar char="ü"/>
              </a:pPr>
              <a:r>
                <a:rPr lang="es-EC" sz="1400" dirty="0">
                  <a:latin typeface="Calibri" panose="020F0502020204030204" pitchFamily="34" charset="0"/>
                </a:rPr>
                <a:t>No puede pagar salidas para </a:t>
              </a:r>
              <a:r>
                <a:rPr lang="es-EC" sz="1400" dirty="0" smtClean="0">
                  <a:latin typeface="Calibri" panose="020F0502020204030204" pitchFamily="34" charset="0"/>
                </a:rPr>
                <a:t>diversión</a:t>
              </a:r>
            </a:p>
            <a:p>
              <a:pPr marL="628650" lvl="1" indent="-171450" algn="just">
                <a:buFont typeface="Wingdings" panose="05000000000000000000" pitchFamily="2" charset="2"/>
                <a:buChar char="ü"/>
              </a:pPr>
              <a:endParaRPr lang="es-EC" sz="1400" dirty="0">
                <a:latin typeface="Calibri" panose="020F0502020204030204" pitchFamily="34" charset="0"/>
              </a:endParaRPr>
            </a:p>
            <a:p>
              <a:pPr marL="628650" lvl="1" indent="-171450" algn="just">
                <a:buFont typeface="Wingdings" panose="05000000000000000000" pitchFamily="2" charset="2"/>
                <a:buChar char="ü"/>
              </a:pPr>
              <a:r>
                <a:rPr lang="es-EC" sz="1400" dirty="0">
                  <a:latin typeface="Calibri" panose="020F0502020204030204" pitchFamily="34" charset="0"/>
                </a:rPr>
                <a:t>Frecuencia con la que sobrevive </a:t>
              </a:r>
              <a:r>
                <a:rPr lang="es-EC" sz="1400" dirty="0" smtClean="0">
                  <a:latin typeface="Calibri" panose="020F0502020204030204" pitchFamily="34" charset="0"/>
                </a:rPr>
                <a:t>financieramente</a:t>
              </a:r>
            </a:p>
            <a:p>
              <a:pPr marL="628650" lvl="1" indent="-171450" algn="just">
                <a:buFont typeface="Wingdings" panose="05000000000000000000" pitchFamily="2" charset="2"/>
                <a:buChar char="ü"/>
              </a:pPr>
              <a:endParaRPr lang="es-EC" sz="1400" dirty="0">
                <a:latin typeface="Calibri" panose="020F0502020204030204" pitchFamily="34" charset="0"/>
              </a:endParaRPr>
            </a:p>
            <a:p>
              <a:pPr marL="628650" lvl="1" indent="-171450" algn="just">
                <a:buFont typeface="Wingdings" panose="05000000000000000000" pitchFamily="2" charset="2"/>
                <a:buChar char="ü"/>
              </a:pPr>
              <a:r>
                <a:rPr lang="es-EC" sz="1400" dirty="0">
                  <a:latin typeface="Calibri" panose="020F0502020204030204" pitchFamily="34" charset="0"/>
                </a:rPr>
                <a:t>Situación financiera estresante</a:t>
              </a:r>
            </a:p>
          </p:txBody>
        </p:sp>
      </p:grpSp>
      <p:grpSp>
        <p:nvGrpSpPr>
          <p:cNvPr id="26" name="Group 2053">
            <a:extLst>
              <a:ext uri="{FF2B5EF4-FFF2-40B4-BE49-F238E27FC236}">
                <a16:creationId xmlns:a16="http://schemas.microsoft.com/office/drawing/2014/main" xmlns="" id="{21A49983-1BC4-4C3E-8AB3-DA0D2B3479BB}"/>
              </a:ext>
            </a:extLst>
          </p:cNvPr>
          <p:cNvGrpSpPr/>
          <p:nvPr/>
        </p:nvGrpSpPr>
        <p:grpSpPr>
          <a:xfrm>
            <a:off x="7043851" y="114586"/>
            <a:ext cx="3428334" cy="680335"/>
            <a:chOff x="4065893" y="1515409"/>
            <a:chExt cx="1219695" cy="561182"/>
          </a:xfrm>
        </p:grpSpPr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xmlns="" id="{DB1D9AA7-D5B1-470B-A772-F875F60E4B06}"/>
                </a:ext>
              </a:extLst>
            </p:cNvPr>
            <p:cNvSpPr/>
            <p:nvPr/>
          </p:nvSpPr>
          <p:spPr>
            <a:xfrm>
              <a:off x="4066440" y="1515409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8" name="TextBox 33">
              <a:extLst>
                <a:ext uri="{FF2B5EF4-FFF2-40B4-BE49-F238E27FC236}">
                  <a16:creationId xmlns:a16="http://schemas.microsoft.com/office/drawing/2014/main" xmlns="" id="{B0FD2919-7F14-4D3F-8C2D-997B773B2D48}"/>
                </a:ext>
              </a:extLst>
            </p:cNvPr>
            <p:cNvSpPr txBox="1"/>
            <p:nvPr/>
          </p:nvSpPr>
          <p:spPr>
            <a:xfrm>
              <a:off x="4065893" y="1577646"/>
              <a:ext cx="1219695" cy="33003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Arial" pitchFamily="34" charset="0"/>
                </a:rPr>
                <a:t>Bienestar</a:t>
              </a:r>
              <a:r>
                <a:rPr lang="en-US" altLang="ko-KR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Arial" pitchFamily="34" charset="0"/>
                </a:rPr>
                <a:t> </a:t>
              </a:r>
              <a:r>
                <a:rPr lang="en-US" altLang="ko-KR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Arial" pitchFamily="34" charset="0"/>
                </a:rPr>
                <a:t>financiero</a:t>
              </a:r>
              <a:endParaRPr lang="ko-KR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316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">
            <a:extLst>
              <a:ext uri="{FF2B5EF4-FFF2-40B4-BE49-F238E27FC236}">
                <a16:creationId xmlns="" xmlns:a16="http://schemas.microsoft.com/office/drawing/2014/main" id="{8FC5AEE1-3A60-4D7B-BB11-18D91A5CAB4D}"/>
              </a:ext>
            </a:extLst>
          </p:cNvPr>
          <p:cNvGrpSpPr/>
          <p:nvPr/>
        </p:nvGrpSpPr>
        <p:grpSpPr>
          <a:xfrm>
            <a:off x="4746019" y="1813300"/>
            <a:ext cx="3137846" cy="3674296"/>
            <a:chOff x="3253816" y="1635647"/>
            <a:chExt cx="2398306" cy="2808311"/>
          </a:xfrm>
        </p:grpSpPr>
        <p:grpSp>
          <p:nvGrpSpPr>
            <p:cNvPr id="30" name="Group 3">
              <a:extLst>
                <a:ext uri="{FF2B5EF4-FFF2-40B4-BE49-F238E27FC236}">
                  <a16:creationId xmlns="" xmlns:a16="http://schemas.microsoft.com/office/drawing/2014/main" id="{5C2E45A5-DC8B-4FBD-8426-B0F8E2F86FD7}"/>
                </a:ext>
              </a:extLst>
            </p:cNvPr>
            <p:cNvGrpSpPr/>
            <p:nvPr/>
          </p:nvGrpSpPr>
          <p:grpSpPr>
            <a:xfrm>
              <a:off x="4427984" y="2571750"/>
              <a:ext cx="1224138" cy="1872208"/>
              <a:chOff x="2339750" y="1635646"/>
              <a:chExt cx="1224138" cy="1872208"/>
            </a:xfrm>
          </p:grpSpPr>
          <p:sp>
            <p:nvSpPr>
              <p:cNvPr id="34" name="Parallelogram 7">
                <a:extLst>
                  <a:ext uri="{FF2B5EF4-FFF2-40B4-BE49-F238E27FC236}">
                    <a16:creationId xmlns="" xmlns:a16="http://schemas.microsoft.com/office/drawing/2014/main" id="{CD67332D-8E8A-4F75-91CB-6FD59F72B3A1}"/>
                  </a:ext>
                </a:extLst>
              </p:cNvPr>
              <p:cNvSpPr/>
              <p:nvPr/>
            </p:nvSpPr>
            <p:spPr>
              <a:xfrm>
                <a:off x="2339999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rgbClr val="75977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35" name="Parallelogram 8">
                <a:extLst>
                  <a:ext uri="{FF2B5EF4-FFF2-40B4-BE49-F238E27FC236}">
                    <a16:creationId xmlns="" xmlns:a16="http://schemas.microsoft.com/office/drawing/2014/main" id="{538F83AA-5746-40B8-9D3C-141EBEFCE50F}"/>
                  </a:ext>
                </a:extLst>
              </p:cNvPr>
              <p:cNvSpPr/>
              <p:nvPr/>
            </p:nvSpPr>
            <p:spPr>
              <a:xfrm rot="10800000" flipV="1">
                <a:off x="2339750" y="1635646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rgbClr val="63856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  <p:grpSp>
          <p:nvGrpSpPr>
            <p:cNvPr id="31" name="Group 4">
              <a:extLst>
                <a:ext uri="{FF2B5EF4-FFF2-40B4-BE49-F238E27FC236}">
                  <a16:creationId xmlns="" xmlns:a16="http://schemas.microsoft.com/office/drawing/2014/main" id="{4824B0AC-84B1-44A2-80CD-01C05EBF8972}"/>
                </a:ext>
              </a:extLst>
            </p:cNvPr>
            <p:cNvGrpSpPr/>
            <p:nvPr/>
          </p:nvGrpSpPr>
          <p:grpSpPr>
            <a:xfrm rot="10800000">
              <a:off x="3253816" y="1635647"/>
              <a:ext cx="1224139" cy="1863741"/>
              <a:chOff x="2505806" y="1644113"/>
              <a:chExt cx="1224139" cy="1863741"/>
            </a:xfrm>
          </p:grpSpPr>
          <p:sp>
            <p:nvSpPr>
              <p:cNvPr id="32" name="Parallelogram 5">
                <a:extLst>
                  <a:ext uri="{FF2B5EF4-FFF2-40B4-BE49-F238E27FC236}">
                    <a16:creationId xmlns="" xmlns:a16="http://schemas.microsoft.com/office/drawing/2014/main" id="{0F11BA6B-C072-4DC1-9F49-617AF2BD7EC0}"/>
                  </a:ext>
                </a:extLst>
              </p:cNvPr>
              <p:cNvSpPr/>
              <p:nvPr/>
            </p:nvSpPr>
            <p:spPr>
              <a:xfrm>
                <a:off x="2506056" y="2571750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rgbClr val="3F573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33" name="Parallelogram 6">
                <a:extLst>
                  <a:ext uri="{FF2B5EF4-FFF2-40B4-BE49-F238E27FC236}">
                    <a16:creationId xmlns="" xmlns:a16="http://schemas.microsoft.com/office/drawing/2014/main" id="{64D8BE79-5CCD-42A5-B20C-7498F6CE0EBC}"/>
                  </a:ext>
                </a:extLst>
              </p:cNvPr>
              <p:cNvSpPr/>
              <p:nvPr/>
            </p:nvSpPr>
            <p:spPr>
              <a:xfrm rot="10800000" flipV="1">
                <a:off x="2505806" y="1644113"/>
                <a:ext cx="1223889" cy="936104"/>
              </a:xfrm>
              <a:prstGeom prst="parallelogram">
                <a:avLst>
                  <a:gd name="adj" fmla="val 44240"/>
                </a:avLst>
              </a:prstGeom>
              <a:solidFill>
                <a:srgbClr val="53715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8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</p:grpSp>
      </p:grpSp>
      <p:sp>
        <p:nvSpPr>
          <p:cNvPr id="38" name="TextBox 11">
            <a:extLst>
              <a:ext uri="{FF2B5EF4-FFF2-40B4-BE49-F238E27FC236}">
                <a16:creationId xmlns="" xmlns:a16="http://schemas.microsoft.com/office/drawing/2014/main" id="{5AAEF746-19ED-4814-9BCB-E29ED3D1D0F2}"/>
              </a:ext>
            </a:extLst>
          </p:cNvPr>
          <p:cNvSpPr txBox="1"/>
          <p:nvPr/>
        </p:nvSpPr>
        <p:spPr>
          <a:xfrm>
            <a:off x="7674915" y="2206729"/>
            <a:ext cx="3454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just" defTabSz="914286">
              <a:defRPr sz="1200">
                <a:latin typeface="Calibri" panose="020F0502020204030204" pitchFamily="34" charset="0"/>
              </a:defRPr>
            </a:lvl1pPr>
          </a:lstStyle>
          <a:p>
            <a:r>
              <a:rPr lang="es-EC" dirty="0"/>
              <a:t>La influencia de las relaciones personales </a:t>
            </a:r>
            <a:r>
              <a:rPr lang="es-EC" dirty="0" smtClean="0"/>
              <a:t>afecta la </a:t>
            </a:r>
            <a:r>
              <a:rPr lang="es-EC" dirty="0"/>
              <a:t>vida </a:t>
            </a:r>
            <a:r>
              <a:rPr lang="es-EC" dirty="0" smtClean="0"/>
              <a:t>estudiantil (</a:t>
            </a:r>
            <a:r>
              <a:rPr lang="es-EC" dirty="0"/>
              <a:t>Cruz, Espinoza, Antonio, Medina, &amp; Vázquez, 2014).</a:t>
            </a:r>
          </a:p>
        </p:txBody>
      </p:sp>
      <p:sp>
        <p:nvSpPr>
          <p:cNvPr id="41" name="TextBox 14">
            <a:extLst>
              <a:ext uri="{FF2B5EF4-FFF2-40B4-BE49-F238E27FC236}">
                <a16:creationId xmlns="" xmlns:a16="http://schemas.microsoft.com/office/drawing/2014/main" id="{4286E274-6007-47E2-9D50-1753373A105A}"/>
              </a:ext>
            </a:extLst>
          </p:cNvPr>
          <p:cNvSpPr txBox="1"/>
          <p:nvPr/>
        </p:nvSpPr>
        <p:spPr>
          <a:xfrm>
            <a:off x="7971129" y="4459714"/>
            <a:ext cx="410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just" defTabSz="914286">
              <a:defRPr sz="1200">
                <a:latin typeface="Calibri" panose="020F0502020204030204" pitchFamily="34" charset="0"/>
              </a:defRPr>
            </a:lvl1pPr>
          </a:lstStyle>
          <a:p>
            <a:r>
              <a:rPr lang="es-EC" dirty="0" smtClean="0"/>
              <a:t>García (2014) demuestra que las fuentes de financiamiento de los estudiantes son: familiares, becas, trabajo, en donde aquellos que </a:t>
            </a:r>
            <a:r>
              <a:rPr lang="es-EC" dirty="0"/>
              <a:t>trabajan tienen una incidencia negativa sobre el rendimiento académico.</a:t>
            </a:r>
            <a:endParaRPr lang="ko-KR" altLang="en-US" dirty="0"/>
          </a:p>
        </p:txBody>
      </p:sp>
      <p:sp>
        <p:nvSpPr>
          <p:cNvPr id="45" name="TextBox 18">
            <a:extLst>
              <a:ext uri="{FF2B5EF4-FFF2-40B4-BE49-F238E27FC236}">
                <a16:creationId xmlns="" xmlns:a16="http://schemas.microsoft.com/office/drawing/2014/main" id="{7B8EC9DA-FFE6-4841-8EB1-D97E1BE6DB79}"/>
              </a:ext>
            </a:extLst>
          </p:cNvPr>
          <p:cNvSpPr txBox="1"/>
          <p:nvPr/>
        </p:nvSpPr>
        <p:spPr>
          <a:xfrm>
            <a:off x="780514" y="2206729"/>
            <a:ext cx="3522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286"/>
            <a:r>
              <a:rPr lang="es-EC" sz="1200" dirty="0">
                <a:latin typeface="Calibri" panose="020F0502020204030204" pitchFamily="34" charset="0"/>
              </a:rPr>
              <a:t>Catalán y Satelices (2014) demuestran </a:t>
            </a:r>
            <a:r>
              <a:rPr lang="es-EC" sz="1200" dirty="0" smtClean="0">
                <a:latin typeface="Calibri" panose="020F0502020204030204" pitchFamily="34" charset="0"/>
              </a:rPr>
              <a:t>en su estudio que </a:t>
            </a:r>
            <a:r>
              <a:rPr lang="es-ES" sz="1200" dirty="0">
                <a:latin typeface="Calibri" panose="020F0502020204030204" pitchFamily="34" charset="0"/>
              </a:rPr>
              <a:t>el quintil con más ingreso tiene un promedio superior en 5 puntos a los 4 restantes quintiles, los cuales tienen ingresos inferiores. </a:t>
            </a:r>
            <a:endParaRPr lang="es-EC" sz="1200" dirty="0">
              <a:latin typeface="Calibri" panose="020F0502020204030204" pitchFamily="34" charset="0"/>
            </a:endParaRPr>
          </a:p>
          <a:p>
            <a:pPr algn="just" defTabSz="914286"/>
            <a:r>
              <a:rPr lang="en-US" altLang="ko-K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Arial Unicode MS"/>
                <a:cs typeface="Arial" pitchFamily="34" charset="0"/>
              </a:rPr>
              <a:t>  </a:t>
            </a:r>
            <a:endParaRPr lang="ko-KR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Arial Unicode MS"/>
              <a:cs typeface="Arial" pitchFamily="34" charset="0"/>
            </a:endParaRPr>
          </a:p>
        </p:txBody>
      </p:sp>
      <p:sp>
        <p:nvSpPr>
          <p:cNvPr id="48" name="TextBox 21">
            <a:extLst>
              <a:ext uri="{FF2B5EF4-FFF2-40B4-BE49-F238E27FC236}">
                <a16:creationId xmlns="" xmlns:a16="http://schemas.microsoft.com/office/drawing/2014/main" id="{725FB90B-ACCB-4E6A-9E05-78B0ED56BAD3}"/>
              </a:ext>
            </a:extLst>
          </p:cNvPr>
          <p:cNvSpPr txBox="1"/>
          <p:nvPr/>
        </p:nvSpPr>
        <p:spPr>
          <a:xfrm>
            <a:off x="1220187" y="4647080"/>
            <a:ext cx="4529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just" defTabSz="914286">
              <a:defRPr sz="1200">
                <a:latin typeface="Calibri" panose="020F0502020204030204" pitchFamily="34" charset="0"/>
              </a:defRPr>
            </a:lvl1pPr>
          </a:lstStyle>
          <a:p>
            <a:r>
              <a:rPr lang="es-EC" dirty="0" smtClean="0"/>
              <a:t>Rendimiento </a:t>
            </a:r>
            <a:r>
              <a:rPr lang="es-EC" dirty="0"/>
              <a:t>académico </a:t>
            </a:r>
            <a:r>
              <a:rPr lang="es-EC" dirty="0" smtClean="0"/>
              <a:t>varia </a:t>
            </a:r>
            <a:r>
              <a:rPr lang="es-EC" dirty="0"/>
              <a:t>de acuerdo a los métodos de enseñanza: activo, reflexivo, teórico, pragmático </a:t>
            </a:r>
            <a:r>
              <a:rPr lang="es-EC" dirty="0" smtClean="0"/>
              <a:t> (González, </a:t>
            </a:r>
            <a:r>
              <a:rPr lang="es-ES" dirty="0" smtClean="0"/>
              <a:t>2014</a:t>
            </a:r>
            <a:r>
              <a:rPr lang="es-ES" dirty="0" smtClean="0"/>
              <a:t>)</a:t>
            </a:r>
            <a:r>
              <a:rPr lang="es-EC" dirty="0" smtClean="0"/>
              <a:t>.</a:t>
            </a:r>
            <a:endParaRPr lang="ko-KR" altLang="en-US" dirty="0"/>
          </a:p>
        </p:txBody>
      </p:sp>
      <p:sp>
        <p:nvSpPr>
          <p:cNvPr id="50" name="Parallelogram 15">
            <a:extLst>
              <a:ext uri="{FF2B5EF4-FFF2-40B4-BE49-F238E27FC236}">
                <a16:creationId xmlns="" xmlns:a16="http://schemas.microsoft.com/office/drawing/2014/main" id="{8E047D78-48E2-4941-A4B7-D879B570B56A}"/>
              </a:ext>
            </a:extLst>
          </p:cNvPr>
          <p:cNvSpPr/>
          <p:nvPr/>
        </p:nvSpPr>
        <p:spPr>
          <a:xfrm flipH="1">
            <a:off x="6948018" y="3489584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1" name="Rounded Rectangle 10">
            <a:extLst>
              <a:ext uri="{FF2B5EF4-FFF2-40B4-BE49-F238E27FC236}">
                <a16:creationId xmlns="" xmlns:a16="http://schemas.microsoft.com/office/drawing/2014/main" id="{9AE9218A-D811-4CFA-A178-3E7BFFB4B226}"/>
              </a:ext>
            </a:extLst>
          </p:cNvPr>
          <p:cNvSpPr/>
          <p:nvPr/>
        </p:nvSpPr>
        <p:spPr>
          <a:xfrm>
            <a:off x="5408829" y="348958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2" name="Rounded Rectangle 6">
            <a:extLst>
              <a:ext uri="{FF2B5EF4-FFF2-40B4-BE49-F238E27FC236}">
                <a16:creationId xmlns="" xmlns:a16="http://schemas.microsoft.com/office/drawing/2014/main" id="{B699FBA7-BB3A-4CC8-B7FD-DB63A944D2D2}"/>
              </a:ext>
            </a:extLst>
          </p:cNvPr>
          <p:cNvSpPr/>
          <p:nvPr/>
        </p:nvSpPr>
        <p:spPr>
          <a:xfrm>
            <a:off x="5327575" y="230245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3" name="Rectangle 16">
            <a:extLst>
              <a:ext uri="{FF2B5EF4-FFF2-40B4-BE49-F238E27FC236}">
                <a16:creationId xmlns="" xmlns:a16="http://schemas.microsoft.com/office/drawing/2014/main" id="{532C8611-56C5-4010-9C1B-E6FDCA5FAC09}"/>
              </a:ext>
            </a:extLst>
          </p:cNvPr>
          <p:cNvSpPr/>
          <p:nvPr/>
        </p:nvSpPr>
        <p:spPr>
          <a:xfrm rot="2700000">
            <a:off x="6993894" y="463684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grpSp>
        <p:nvGrpSpPr>
          <p:cNvPr id="54" name="Grupo 53"/>
          <p:cNvGrpSpPr/>
          <p:nvPr/>
        </p:nvGrpSpPr>
        <p:grpSpPr>
          <a:xfrm>
            <a:off x="190601" y="74155"/>
            <a:ext cx="3389726" cy="707887"/>
            <a:chOff x="525452" y="531311"/>
            <a:chExt cx="2233066" cy="652017"/>
          </a:xfrm>
        </p:grpSpPr>
        <p:sp>
          <p:nvSpPr>
            <p:cNvPr id="55" name="Diamond 4"/>
            <p:cNvSpPr/>
            <p:nvPr/>
          </p:nvSpPr>
          <p:spPr>
            <a:xfrm>
              <a:off x="525452" y="594064"/>
              <a:ext cx="526508" cy="526508"/>
            </a:xfrm>
            <a:prstGeom prst="diamon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1" i="0" u="none" strike="noStrike" kern="0" normalizeH="0" baseline="0" noProof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56" name="TextBox 11"/>
            <p:cNvSpPr txBox="1"/>
            <p:nvPr/>
          </p:nvSpPr>
          <p:spPr>
            <a:xfrm>
              <a:off x="1390367" y="531311"/>
              <a:ext cx="1368151" cy="65201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000" b="1" kern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MARCO REFERENCIAL</a:t>
              </a:r>
              <a:endParaRPr kumimoji="0" lang="ko-KR" altLang="en-US" sz="2000" b="1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57" name="직사각형 69"/>
            <p:cNvSpPr/>
            <p:nvPr/>
          </p:nvSpPr>
          <p:spPr>
            <a:xfrm>
              <a:off x="642926" y="662504"/>
              <a:ext cx="285001" cy="3896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C" altLang="ko-KR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</a:rPr>
                <a:t>2</a:t>
              </a:r>
              <a:endParaRPr lang="ko-KR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 Unicode MS"/>
              </a:endParaRPr>
            </a:p>
          </p:txBody>
        </p:sp>
      </p:grpSp>
      <p:grpSp>
        <p:nvGrpSpPr>
          <p:cNvPr id="23" name="Group 2053">
            <a:extLst>
              <a:ext uri="{FF2B5EF4-FFF2-40B4-BE49-F238E27FC236}">
                <a16:creationId xmlns:a16="http://schemas.microsoft.com/office/drawing/2014/main" xmlns="" id="{21A49983-1BC4-4C3E-8AB3-DA0D2B3479BB}"/>
              </a:ext>
            </a:extLst>
          </p:cNvPr>
          <p:cNvGrpSpPr/>
          <p:nvPr/>
        </p:nvGrpSpPr>
        <p:grpSpPr>
          <a:xfrm>
            <a:off x="4746019" y="548218"/>
            <a:ext cx="3428334" cy="680335"/>
            <a:chOff x="4065893" y="1515409"/>
            <a:chExt cx="1219695" cy="561182"/>
          </a:xfrm>
        </p:grpSpPr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xmlns="" id="{DB1D9AA7-D5B1-470B-A772-F875F60E4B06}"/>
                </a:ext>
              </a:extLst>
            </p:cNvPr>
            <p:cNvSpPr/>
            <p:nvPr/>
          </p:nvSpPr>
          <p:spPr>
            <a:xfrm>
              <a:off x="4066440" y="1515409"/>
              <a:ext cx="1219148" cy="561182"/>
            </a:xfrm>
            <a:custGeom>
              <a:avLst/>
              <a:gdLst/>
              <a:ahLst/>
              <a:cxnLst/>
              <a:rect l="l" t="t" r="r" b="b"/>
              <a:pathLst>
                <a:path w="1574677" h="561182">
                  <a:moveTo>
                    <a:pt x="0" y="0"/>
                  </a:moveTo>
                  <a:lnTo>
                    <a:pt x="1574677" y="0"/>
                  </a:lnTo>
                  <a:lnTo>
                    <a:pt x="1574677" y="360040"/>
                  </a:lnTo>
                  <a:lnTo>
                    <a:pt x="887910" y="360040"/>
                  </a:lnTo>
                  <a:lnTo>
                    <a:pt x="787339" y="561182"/>
                  </a:lnTo>
                  <a:lnTo>
                    <a:pt x="686768" y="360040"/>
                  </a:lnTo>
                  <a:lnTo>
                    <a:pt x="0" y="360040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5" name="TextBox 33">
              <a:extLst>
                <a:ext uri="{FF2B5EF4-FFF2-40B4-BE49-F238E27FC236}">
                  <a16:creationId xmlns:a16="http://schemas.microsoft.com/office/drawing/2014/main" xmlns="" id="{B0FD2919-7F14-4D3F-8C2D-997B773B2D48}"/>
                </a:ext>
              </a:extLst>
            </p:cNvPr>
            <p:cNvSpPr txBox="1"/>
            <p:nvPr/>
          </p:nvSpPr>
          <p:spPr>
            <a:xfrm>
              <a:off x="4065893" y="1577646"/>
              <a:ext cx="1219695" cy="33003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Arial" pitchFamily="34" charset="0"/>
                </a:rPr>
                <a:t>Rendimiento</a:t>
              </a:r>
              <a:r>
                <a:rPr lang="en-US" altLang="ko-KR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Arial" pitchFamily="34" charset="0"/>
                </a:rPr>
                <a:t> </a:t>
              </a:r>
              <a:r>
                <a:rPr lang="en-US" altLang="ko-KR" sz="2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Arial" pitchFamily="34" charset="0"/>
                </a:rPr>
                <a:t>académico</a:t>
              </a:r>
              <a:endParaRPr lang="ko-KR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131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90601" y="74154"/>
            <a:ext cx="3389726" cy="707887"/>
            <a:chOff x="525452" y="531310"/>
            <a:chExt cx="2233066" cy="652017"/>
          </a:xfrm>
        </p:grpSpPr>
        <p:sp>
          <p:nvSpPr>
            <p:cNvPr id="5" name="Diamond 4"/>
            <p:cNvSpPr/>
            <p:nvPr/>
          </p:nvSpPr>
          <p:spPr>
            <a:xfrm>
              <a:off x="525452" y="594064"/>
              <a:ext cx="526508" cy="526508"/>
            </a:xfrm>
            <a:prstGeom prst="diamond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1" i="0" u="none" strike="noStrike" kern="0" normalizeH="0" baseline="0" noProof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</a:endParaRPr>
            </a:p>
          </p:txBody>
        </p:sp>
        <p:sp>
          <p:nvSpPr>
            <p:cNvPr id="6" name="TextBox 11"/>
            <p:cNvSpPr txBox="1"/>
            <p:nvPr/>
          </p:nvSpPr>
          <p:spPr>
            <a:xfrm>
              <a:off x="1390367" y="531310"/>
              <a:ext cx="1368151" cy="65201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000" b="1" kern="0" noProof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  <a:cs typeface="Arial" pitchFamily="34" charset="0"/>
                </a:rPr>
                <a:t>MARCO METODOLÓGICO</a:t>
              </a:r>
              <a:endParaRPr kumimoji="0" lang="ko-KR" altLang="en-US" sz="2000" b="1" i="0" u="none" strike="noStrike" kern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7" name="직사각형 69"/>
            <p:cNvSpPr/>
            <p:nvPr/>
          </p:nvSpPr>
          <p:spPr>
            <a:xfrm>
              <a:off x="642926" y="616357"/>
              <a:ext cx="285001" cy="481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s-EC" altLang="ko-KR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Arial Unicode MS"/>
                </a:rPr>
                <a:t>3</a:t>
              </a:r>
              <a:endParaRPr lang="ko-KR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Arial Unicode MS"/>
              </a:endParaRPr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368923" y="1262379"/>
            <a:ext cx="10746559" cy="4329521"/>
            <a:chOff x="2158072" y="1159348"/>
            <a:chExt cx="10035868" cy="4329521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xmlns="" id="{8A2328EA-CF5E-47BF-ABFD-5316C4EA4063}"/>
                </a:ext>
              </a:extLst>
            </p:cNvPr>
            <p:cNvGrpSpPr/>
            <p:nvPr/>
          </p:nvGrpSpPr>
          <p:grpSpPr>
            <a:xfrm>
              <a:off x="2158072" y="1961442"/>
              <a:ext cx="2667246" cy="872936"/>
              <a:chOff x="6640878" y="1860213"/>
              <a:chExt cx="1891564" cy="872936"/>
            </a:xfrm>
          </p:grpSpPr>
          <p:sp>
            <p:nvSpPr>
              <p:cNvPr id="9" name="TextBox 45">
                <a:extLst>
                  <a:ext uri="{FF2B5EF4-FFF2-40B4-BE49-F238E27FC236}">
                    <a16:creationId xmlns:a16="http://schemas.microsoft.com/office/drawing/2014/main" xmlns="" id="{661196B9-0D23-4850-8C5C-FF33DA454AE6}"/>
                  </a:ext>
                </a:extLst>
              </p:cNvPr>
              <p:cNvSpPr txBox="1"/>
              <p:nvPr/>
            </p:nvSpPr>
            <p:spPr>
              <a:xfrm>
                <a:off x="6819537" y="2086818"/>
                <a:ext cx="15342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ko-KR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Mixto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 </a:t>
                </a:r>
              </a:p>
              <a:p>
                <a:pPr marL="171450" indent="-171450" algn="just">
                  <a:buFont typeface="Wingdings" panose="05000000000000000000" pitchFamily="2" charset="2"/>
                  <a:buChar char="q"/>
                </a:pPr>
                <a:r>
                  <a:rPr lang="en-US" altLang="ko-KR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Cuantitativo</a:t>
                </a:r>
                <a:endPara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itchFamily="34" charset="0"/>
                </a:endParaRPr>
              </a:p>
              <a:p>
                <a:pPr marL="171450" indent="-171450" algn="just">
                  <a:buFont typeface="Wingdings" panose="05000000000000000000" pitchFamily="2" charset="2"/>
                  <a:buChar char="q"/>
                </a:pPr>
                <a:r>
                  <a:rPr lang="en-US" altLang="ko-KR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Cualitativo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Box 46">
                <a:extLst>
                  <a:ext uri="{FF2B5EF4-FFF2-40B4-BE49-F238E27FC236}">
                    <a16:creationId xmlns:a16="http://schemas.microsoft.com/office/drawing/2014/main" xmlns="" id="{5E25DE68-14F3-4473-BC24-58B7C4290F30}"/>
                  </a:ext>
                </a:extLst>
              </p:cNvPr>
              <p:cNvSpPr txBox="1"/>
              <p:nvPr/>
            </p:nvSpPr>
            <p:spPr>
              <a:xfrm>
                <a:off x="6640878" y="1860213"/>
                <a:ext cx="1891564" cy="276999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just"/>
                <a:r>
                  <a:rPr lang="en-US" altLang="ko-KR" sz="12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Enfoque</a:t>
                </a:r>
                <a:r>
                  <a:rPr lang="en-US" altLang="ko-KR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 de la </a:t>
                </a:r>
                <a:r>
                  <a:rPr lang="en-US" altLang="ko-KR" sz="12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investigación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9">
              <a:extLst>
                <a:ext uri="{FF2B5EF4-FFF2-40B4-BE49-F238E27FC236}">
                  <a16:creationId xmlns:a16="http://schemas.microsoft.com/office/drawing/2014/main" xmlns="" id="{FE66FEE0-6445-4EA1-BAC5-C7683D97D4B9}"/>
                </a:ext>
              </a:extLst>
            </p:cNvPr>
            <p:cNvGrpSpPr/>
            <p:nvPr/>
          </p:nvGrpSpPr>
          <p:grpSpPr>
            <a:xfrm>
              <a:off x="7961407" y="1159348"/>
              <a:ext cx="2920808" cy="970185"/>
              <a:chOff x="7274140" y="3377778"/>
              <a:chExt cx="2039446" cy="970185"/>
            </a:xfrm>
          </p:grpSpPr>
          <p:sp>
            <p:nvSpPr>
              <p:cNvPr id="12" name="TextBox 48">
                <a:extLst>
                  <a:ext uri="{FF2B5EF4-FFF2-40B4-BE49-F238E27FC236}">
                    <a16:creationId xmlns:a16="http://schemas.microsoft.com/office/drawing/2014/main" xmlns="" id="{C2F5044B-3BE8-43A1-A625-E4A455D2B06A}"/>
                  </a:ext>
                </a:extLst>
              </p:cNvPr>
              <p:cNvSpPr txBox="1"/>
              <p:nvPr/>
            </p:nvSpPr>
            <p:spPr>
              <a:xfrm>
                <a:off x="7448689" y="3701632"/>
                <a:ext cx="16903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q"/>
                </a:pPr>
                <a:r>
                  <a:rPr lang="es-EC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Investigación bibliográfica documental</a:t>
                </a:r>
              </a:p>
              <a:p>
                <a:pPr marL="171450" indent="-171450" algn="just">
                  <a:buFont typeface="Wingdings" panose="05000000000000000000" pitchFamily="2" charset="2"/>
                  <a:buChar char="q"/>
                </a:pPr>
                <a:r>
                  <a:rPr lang="es-EC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Investigación de campo</a:t>
                </a:r>
              </a:p>
            </p:txBody>
          </p:sp>
          <p:sp>
            <p:nvSpPr>
              <p:cNvPr id="13" name="TextBox 49">
                <a:extLst>
                  <a:ext uri="{FF2B5EF4-FFF2-40B4-BE49-F238E27FC236}">
                    <a16:creationId xmlns:a16="http://schemas.microsoft.com/office/drawing/2014/main" xmlns="" id="{B9014393-0F83-48BC-9CB3-C9B27AD5E697}"/>
                  </a:ext>
                </a:extLst>
              </p:cNvPr>
              <p:cNvSpPr txBox="1"/>
              <p:nvPr/>
            </p:nvSpPr>
            <p:spPr>
              <a:xfrm>
                <a:off x="7274140" y="3377778"/>
                <a:ext cx="2039446" cy="276999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just"/>
                <a:r>
                  <a:rPr lang="en-US" altLang="ko-KR" sz="12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Modalidad</a:t>
                </a:r>
                <a:r>
                  <a:rPr lang="en-US" altLang="ko-KR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 de la </a:t>
                </a:r>
                <a:r>
                  <a:rPr lang="en-US" altLang="ko-KR" sz="12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investigación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" name="Group 10">
              <a:extLst>
                <a:ext uri="{FF2B5EF4-FFF2-40B4-BE49-F238E27FC236}">
                  <a16:creationId xmlns:a16="http://schemas.microsoft.com/office/drawing/2014/main" xmlns="" id="{79696DFB-8E75-46C8-AAD3-81AC3B7F25E5}"/>
                </a:ext>
              </a:extLst>
            </p:cNvPr>
            <p:cNvGrpSpPr/>
            <p:nvPr/>
          </p:nvGrpSpPr>
          <p:grpSpPr>
            <a:xfrm>
              <a:off x="7798957" y="4530893"/>
              <a:ext cx="3573108" cy="930344"/>
              <a:chOff x="6640876" y="5268341"/>
              <a:chExt cx="2018593" cy="786767"/>
            </a:xfrm>
          </p:grpSpPr>
          <p:sp>
            <p:nvSpPr>
              <p:cNvPr id="15" name="TextBox 51">
                <a:extLst>
                  <a:ext uri="{FF2B5EF4-FFF2-40B4-BE49-F238E27FC236}">
                    <a16:creationId xmlns:a16="http://schemas.microsoft.com/office/drawing/2014/main" xmlns="" id="{C2B4B7CF-5F45-41D1-BF35-1B7A70360596}"/>
                  </a:ext>
                </a:extLst>
              </p:cNvPr>
              <p:cNvSpPr txBox="1"/>
              <p:nvPr/>
            </p:nvSpPr>
            <p:spPr>
              <a:xfrm>
                <a:off x="6767905" y="5508523"/>
                <a:ext cx="1891564" cy="54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q"/>
                </a:pPr>
                <a:r>
                  <a:rPr lang="en-US" altLang="ko-KR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Observación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 </a:t>
                </a:r>
                <a:r>
                  <a:rPr lang="en-US" altLang="ko-KR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científica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: </a:t>
                </a:r>
                <a:r>
                  <a:rPr lang="en-US" altLang="ko-KR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encuestas</a:t>
                </a:r>
                <a:endPara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itchFamily="34" charset="0"/>
                </a:endParaRPr>
              </a:p>
              <a:p>
                <a:pPr marL="171450" indent="-171450">
                  <a:buFont typeface="Wingdings" panose="05000000000000000000" pitchFamily="2" charset="2"/>
                  <a:buChar char="q"/>
                </a:pPr>
                <a:r>
                  <a:rPr lang="en-US" altLang="ko-KR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Medición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: </a:t>
                </a:r>
                <a:r>
                  <a:rPr lang="en-US" altLang="ko-KR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Descriptiva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 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(</a:t>
                </a:r>
                <a:r>
                  <a:rPr lang="en-US" altLang="ko-KR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frecuencia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), </a:t>
                </a:r>
                <a:r>
                  <a:rPr lang="en-US" altLang="ko-KR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inferencial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 (</a:t>
                </a:r>
                <a:r>
                  <a:rPr lang="en-US" altLang="ko-KR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correlación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)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Box 52">
                <a:extLst>
                  <a:ext uri="{FF2B5EF4-FFF2-40B4-BE49-F238E27FC236}">
                    <a16:creationId xmlns:a16="http://schemas.microsoft.com/office/drawing/2014/main" xmlns="" id="{9C83A6A1-3C54-424A-9F83-42D2BC81721D}"/>
                  </a:ext>
                </a:extLst>
              </p:cNvPr>
              <p:cNvSpPr txBox="1"/>
              <p:nvPr/>
            </p:nvSpPr>
            <p:spPr>
              <a:xfrm>
                <a:off x="6640876" y="5268341"/>
                <a:ext cx="1891564" cy="234251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Métodos</a:t>
                </a:r>
                <a:r>
                  <a:rPr lang="en-US" altLang="ko-KR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 </a:t>
                </a:r>
                <a:r>
                  <a:rPr lang="en-US" altLang="ko-KR" sz="12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científicos</a:t>
                </a:r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 </a:t>
                </a:r>
                <a:r>
                  <a:rPr lang="en-US" altLang="ko-KR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- </a:t>
                </a:r>
                <a:r>
                  <a:rPr lang="en-US" altLang="ko-KR" sz="12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Empíricos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" name="Group 51">
              <a:extLst>
                <a:ext uri="{FF2B5EF4-FFF2-40B4-BE49-F238E27FC236}">
                  <a16:creationId xmlns:a16="http://schemas.microsoft.com/office/drawing/2014/main" xmlns="" id="{7D33AD38-46B4-4F58-93C7-C97ED5B9FE15}"/>
                </a:ext>
              </a:extLst>
            </p:cNvPr>
            <p:cNvGrpSpPr/>
            <p:nvPr/>
          </p:nvGrpSpPr>
          <p:grpSpPr>
            <a:xfrm>
              <a:off x="4367186" y="1337062"/>
              <a:ext cx="4306429" cy="4151807"/>
              <a:chOff x="3203838" y="1378094"/>
              <a:chExt cx="3384387" cy="3243788"/>
            </a:xfrm>
          </p:grpSpPr>
          <p:cxnSp>
            <p:nvCxnSpPr>
              <p:cNvPr id="27" name="Straight Connector 7">
                <a:extLst>
                  <a:ext uri="{FF2B5EF4-FFF2-40B4-BE49-F238E27FC236}">
                    <a16:creationId xmlns:a16="http://schemas.microsoft.com/office/drawing/2014/main" xmlns="" id="{1B1698B9-20DB-4113-A64A-8E274566D810}"/>
                  </a:ext>
                </a:extLst>
              </p:cNvPr>
              <p:cNvCxnSpPr/>
              <p:nvPr/>
            </p:nvCxnSpPr>
            <p:spPr>
              <a:xfrm flipV="1">
                <a:off x="4572000" y="2139702"/>
                <a:ext cx="648072" cy="858572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31">
                <a:extLst>
                  <a:ext uri="{FF2B5EF4-FFF2-40B4-BE49-F238E27FC236}">
                    <a16:creationId xmlns:a16="http://schemas.microsoft.com/office/drawing/2014/main" xmlns="" id="{076230A9-1EDD-4F41-BFE5-2768B3B07C50}"/>
                  </a:ext>
                </a:extLst>
              </p:cNvPr>
              <p:cNvCxnSpPr/>
              <p:nvPr/>
            </p:nvCxnSpPr>
            <p:spPr>
              <a:xfrm flipV="1">
                <a:off x="4572000" y="2998274"/>
                <a:ext cx="1152128" cy="5276"/>
              </a:xfrm>
              <a:prstGeom prst="line">
                <a:avLst/>
              </a:prstGeom>
              <a:ln w="19050">
                <a:solidFill>
                  <a:schemeClr val="accent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34">
                <a:extLst>
                  <a:ext uri="{FF2B5EF4-FFF2-40B4-BE49-F238E27FC236}">
                    <a16:creationId xmlns:a16="http://schemas.microsoft.com/office/drawing/2014/main" xmlns="" id="{002D5C47-52F1-42B1-BA15-D32C9EA1CAE3}"/>
                  </a:ext>
                </a:extLst>
              </p:cNvPr>
              <p:cNvCxnSpPr/>
              <p:nvPr/>
            </p:nvCxnSpPr>
            <p:spPr>
              <a:xfrm>
                <a:off x="4572000" y="3001702"/>
                <a:ext cx="648072" cy="90010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37">
                <a:extLst>
                  <a:ext uri="{FF2B5EF4-FFF2-40B4-BE49-F238E27FC236}">
                    <a16:creationId xmlns:a16="http://schemas.microsoft.com/office/drawing/2014/main" xmlns="" id="{07DAF978-E4DB-4CE3-BBFD-D218133682BE}"/>
                  </a:ext>
                </a:extLst>
              </p:cNvPr>
              <p:cNvCxnSpPr/>
              <p:nvPr/>
            </p:nvCxnSpPr>
            <p:spPr>
              <a:xfrm flipH="1" flipV="1">
                <a:off x="3893820" y="2139702"/>
                <a:ext cx="678180" cy="863848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49">
                <a:extLst>
                  <a:ext uri="{FF2B5EF4-FFF2-40B4-BE49-F238E27FC236}">
                    <a16:creationId xmlns:a16="http://schemas.microsoft.com/office/drawing/2014/main" xmlns="" id="{46C287F6-3C3A-442E-B372-7DBF9DA7E83A}"/>
                  </a:ext>
                </a:extLst>
              </p:cNvPr>
              <p:cNvCxnSpPr/>
              <p:nvPr/>
            </p:nvCxnSpPr>
            <p:spPr>
              <a:xfrm flipH="1">
                <a:off x="3893820" y="3003550"/>
                <a:ext cx="678180" cy="85979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16">
                <a:extLst>
                  <a:ext uri="{FF2B5EF4-FFF2-40B4-BE49-F238E27FC236}">
                    <a16:creationId xmlns:a16="http://schemas.microsoft.com/office/drawing/2014/main" xmlns="" id="{619C9141-DE44-4762-A102-3F82916D53D8}"/>
                  </a:ext>
                </a:extLst>
              </p:cNvPr>
              <p:cNvSpPr/>
              <p:nvPr/>
            </p:nvSpPr>
            <p:spPr>
              <a:xfrm>
                <a:off x="3840480" y="2266754"/>
                <a:ext cx="1463040" cy="14630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34" name="Group 4">
                <a:extLst>
                  <a:ext uri="{FF2B5EF4-FFF2-40B4-BE49-F238E27FC236}">
                    <a16:creationId xmlns:a16="http://schemas.microsoft.com/office/drawing/2014/main" xmlns="" id="{E2D68A4C-EED7-4183-A079-D2BF59D7C647}"/>
                  </a:ext>
                </a:extLst>
              </p:cNvPr>
              <p:cNvGrpSpPr/>
              <p:nvPr/>
            </p:nvGrpSpPr>
            <p:grpSpPr>
              <a:xfrm>
                <a:off x="5148065" y="1378094"/>
                <a:ext cx="1440160" cy="3240360"/>
                <a:chOff x="5292077" y="1378094"/>
                <a:chExt cx="1440156" cy="3240358"/>
              </a:xfrm>
            </p:grpSpPr>
            <p:sp>
              <p:nvSpPr>
                <p:cNvPr id="39" name="Oval 17">
                  <a:extLst>
                    <a:ext uri="{FF2B5EF4-FFF2-40B4-BE49-F238E27FC236}">
                      <a16:creationId xmlns:a16="http://schemas.microsoft.com/office/drawing/2014/main" xmlns="" id="{6AD02F54-B6C1-497F-B32F-693EB9DF1A9D}"/>
                    </a:ext>
                  </a:extLst>
                </p:cNvPr>
                <p:cNvSpPr/>
                <p:nvPr/>
              </p:nvSpPr>
              <p:spPr>
                <a:xfrm>
                  <a:off x="6012153" y="2638233"/>
                  <a:ext cx="720080" cy="720080"/>
                </a:xfrm>
                <a:prstGeom prst="ellipse">
                  <a:avLst/>
                </a:prstGeom>
                <a:noFill/>
                <a:ln w="508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0" name="Oval 18">
                  <a:extLst>
                    <a:ext uri="{FF2B5EF4-FFF2-40B4-BE49-F238E27FC236}">
                      <a16:creationId xmlns:a16="http://schemas.microsoft.com/office/drawing/2014/main" xmlns="" id="{E04D7CC0-FE6A-435B-8413-78819B89E26D}"/>
                    </a:ext>
                  </a:extLst>
                </p:cNvPr>
                <p:cNvSpPr/>
                <p:nvPr/>
              </p:nvSpPr>
              <p:spPr>
                <a:xfrm>
                  <a:off x="5292077" y="3898372"/>
                  <a:ext cx="720080" cy="720080"/>
                </a:xfrm>
                <a:prstGeom prst="ellipse">
                  <a:avLst/>
                </a:prstGeom>
                <a:no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1" name="Oval 19">
                  <a:extLst>
                    <a:ext uri="{FF2B5EF4-FFF2-40B4-BE49-F238E27FC236}">
                      <a16:creationId xmlns:a16="http://schemas.microsoft.com/office/drawing/2014/main" xmlns="" id="{1F78DA6C-F1DF-4792-850E-36C1F8076F44}"/>
                    </a:ext>
                  </a:extLst>
                </p:cNvPr>
                <p:cNvSpPr/>
                <p:nvPr/>
              </p:nvSpPr>
              <p:spPr>
                <a:xfrm>
                  <a:off x="5292080" y="1378094"/>
                  <a:ext cx="720080" cy="720080"/>
                </a:xfrm>
                <a:prstGeom prst="ellipse">
                  <a:avLst/>
                </a:prstGeom>
                <a:noFill/>
                <a:ln w="508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35" name="Group 3">
                <a:extLst>
                  <a:ext uri="{FF2B5EF4-FFF2-40B4-BE49-F238E27FC236}">
                    <a16:creationId xmlns:a16="http://schemas.microsoft.com/office/drawing/2014/main" xmlns="" id="{4FA4089B-5F55-4BD7-AE78-AC60BD6B8D50}"/>
                  </a:ext>
                </a:extLst>
              </p:cNvPr>
              <p:cNvGrpSpPr/>
              <p:nvPr/>
            </p:nvGrpSpPr>
            <p:grpSpPr>
              <a:xfrm flipH="1">
                <a:off x="3203838" y="1381522"/>
                <a:ext cx="720086" cy="3240360"/>
                <a:chOff x="5444477" y="1381522"/>
                <a:chExt cx="720083" cy="3240358"/>
              </a:xfrm>
            </p:grpSpPr>
            <p:sp>
              <p:nvSpPr>
                <p:cNvPr id="37" name="Oval 21">
                  <a:extLst>
                    <a:ext uri="{FF2B5EF4-FFF2-40B4-BE49-F238E27FC236}">
                      <a16:creationId xmlns:a16="http://schemas.microsoft.com/office/drawing/2014/main" xmlns="" id="{C6141B63-5D35-4B1C-AE15-8C1DFB29D39D}"/>
                    </a:ext>
                  </a:extLst>
                </p:cNvPr>
                <p:cNvSpPr/>
                <p:nvPr/>
              </p:nvSpPr>
              <p:spPr>
                <a:xfrm>
                  <a:off x="5444477" y="3901800"/>
                  <a:ext cx="720080" cy="720080"/>
                </a:xfrm>
                <a:prstGeom prst="ellipse">
                  <a:avLst/>
                </a:prstGeom>
                <a:noFill/>
                <a:ln w="508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8" name="Oval 22">
                  <a:extLst>
                    <a:ext uri="{FF2B5EF4-FFF2-40B4-BE49-F238E27FC236}">
                      <a16:creationId xmlns:a16="http://schemas.microsoft.com/office/drawing/2014/main" xmlns="" id="{FA1798AC-9051-493E-8A71-48389232A8A2}"/>
                    </a:ext>
                  </a:extLst>
                </p:cNvPr>
                <p:cNvSpPr/>
                <p:nvPr/>
              </p:nvSpPr>
              <p:spPr>
                <a:xfrm>
                  <a:off x="5444480" y="1381522"/>
                  <a:ext cx="720080" cy="720080"/>
                </a:xfrm>
                <a:prstGeom prst="ellipse">
                  <a:avLst/>
                </a:prstGeom>
                <a:noFill/>
                <a:ln w="508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42" name="TextBox 78">
              <a:extLst>
                <a:ext uri="{FF2B5EF4-FFF2-40B4-BE49-F238E27FC236}">
                  <a16:creationId xmlns:a16="http://schemas.microsoft.com/office/drawing/2014/main" xmlns="" id="{245CC2A1-5BE4-4B56-A3CC-6101358D6C15}"/>
                </a:ext>
              </a:extLst>
            </p:cNvPr>
            <p:cNvSpPr txBox="1"/>
            <p:nvPr/>
          </p:nvSpPr>
          <p:spPr>
            <a:xfrm>
              <a:off x="5321514" y="3077319"/>
              <a:ext cx="1573152" cy="338554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EC" altLang="ko-KR" sz="16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Arial" pitchFamily="34" charset="0"/>
                </a:rPr>
                <a:t>Metodología</a:t>
              </a:r>
              <a:endParaRPr lang="ko-KR" alt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43" name="Oval 21">
              <a:extLst>
                <a:ext uri="{FF2B5EF4-FFF2-40B4-BE49-F238E27FC236}">
                  <a16:creationId xmlns:a16="http://schemas.microsoft.com/office/drawing/2014/main" xmlns="" id="{B0B09041-B6A1-4360-9B2D-5F4853226C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0675" y="3561844"/>
              <a:ext cx="462505" cy="466367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Frame 17">
              <a:extLst>
                <a:ext uri="{FF2B5EF4-FFF2-40B4-BE49-F238E27FC236}">
                  <a16:creationId xmlns:a16="http://schemas.microsoft.com/office/drawing/2014/main" xmlns="" id="{1278BF84-DDF3-43F8-88E4-A0F28E4079EF}"/>
                </a:ext>
              </a:extLst>
            </p:cNvPr>
            <p:cNvSpPr/>
            <p:nvPr/>
          </p:nvSpPr>
          <p:spPr>
            <a:xfrm>
              <a:off x="4571246" y="1543809"/>
              <a:ext cx="508153" cy="508153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" name="Frame 17">
              <a:extLst>
                <a:ext uri="{FF2B5EF4-FFF2-40B4-BE49-F238E27FC236}">
                  <a16:creationId xmlns:a16="http://schemas.microsoft.com/office/drawing/2014/main" xmlns="" id="{1278BF84-DDF3-43F8-88E4-A0F28E4079EF}"/>
                </a:ext>
              </a:extLst>
            </p:cNvPr>
            <p:cNvSpPr/>
            <p:nvPr/>
          </p:nvSpPr>
          <p:spPr>
            <a:xfrm>
              <a:off x="7065950" y="1523058"/>
              <a:ext cx="508153" cy="508153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Frame 17">
              <a:extLst>
                <a:ext uri="{FF2B5EF4-FFF2-40B4-BE49-F238E27FC236}">
                  <a16:creationId xmlns:a16="http://schemas.microsoft.com/office/drawing/2014/main" xmlns="" id="{1278BF84-DDF3-43F8-88E4-A0F28E4079EF}"/>
                </a:ext>
              </a:extLst>
            </p:cNvPr>
            <p:cNvSpPr/>
            <p:nvPr/>
          </p:nvSpPr>
          <p:spPr>
            <a:xfrm>
              <a:off x="7961407" y="3164041"/>
              <a:ext cx="508153" cy="508153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4" name="Frame 17">
              <a:extLst>
                <a:ext uri="{FF2B5EF4-FFF2-40B4-BE49-F238E27FC236}">
                  <a16:creationId xmlns:a16="http://schemas.microsoft.com/office/drawing/2014/main" xmlns="" id="{1278BF84-DDF3-43F8-88E4-A0F28E4079EF}"/>
                </a:ext>
              </a:extLst>
            </p:cNvPr>
            <p:cNvSpPr/>
            <p:nvPr/>
          </p:nvSpPr>
          <p:spPr>
            <a:xfrm>
              <a:off x="4601174" y="4769579"/>
              <a:ext cx="508153" cy="508153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" name="Frame 17">
              <a:extLst>
                <a:ext uri="{FF2B5EF4-FFF2-40B4-BE49-F238E27FC236}">
                  <a16:creationId xmlns:a16="http://schemas.microsoft.com/office/drawing/2014/main" xmlns="" id="{1278BF84-DDF3-43F8-88E4-A0F28E4079EF}"/>
                </a:ext>
              </a:extLst>
            </p:cNvPr>
            <p:cNvSpPr/>
            <p:nvPr/>
          </p:nvSpPr>
          <p:spPr>
            <a:xfrm>
              <a:off x="7065951" y="4771761"/>
              <a:ext cx="508153" cy="508153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58" name="Group 10">
              <a:extLst>
                <a:ext uri="{FF2B5EF4-FFF2-40B4-BE49-F238E27FC236}">
                  <a16:creationId xmlns:a16="http://schemas.microsoft.com/office/drawing/2014/main" xmlns="" id="{79696DFB-8E75-46C8-AAD3-81AC3B7F25E5}"/>
                </a:ext>
              </a:extLst>
            </p:cNvPr>
            <p:cNvGrpSpPr/>
            <p:nvPr/>
          </p:nvGrpSpPr>
          <p:grpSpPr>
            <a:xfrm>
              <a:off x="8620830" y="2742045"/>
              <a:ext cx="3573110" cy="1115008"/>
              <a:chOff x="6640875" y="5268342"/>
              <a:chExt cx="2018594" cy="942933"/>
            </a:xfrm>
          </p:grpSpPr>
          <p:sp>
            <p:nvSpPr>
              <p:cNvPr id="59" name="TextBox 51">
                <a:extLst>
                  <a:ext uri="{FF2B5EF4-FFF2-40B4-BE49-F238E27FC236}">
                    <a16:creationId xmlns:a16="http://schemas.microsoft.com/office/drawing/2014/main" xmlns="" id="{C2B4B7CF-5F45-41D1-BF35-1B7A70360596}"/>
                  </a:ext>
                </a:extLst>
              </p:cNvPr>
              <p:cNvSpPr txBox="1"/>
              <p:nvPr/>
            </p:nvSpPr>
            <p:spPr>
              <a:xfrm>
                <a:off x="6767905" y="5508523"/>
                <a:ext cx="1891564" cy="702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>
                  <a:buFont typeface="Wingdings" panose="05000000000000000000" pitchFamily="2" charset="2"/>
                  <a:buChar char="q"/>
                </a:pPr>
                <a:r>
                  <a:rPr lang="en-US" altLang="ko-KR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Método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 </a:t>
                </a:r>
                <a:r>
                  <a:rPr lang="en-US" altLang="ko-KR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histórico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, </a:t>
                </a:r>
                <a:r>
                  <a:rPr lang="en-US" altLang="ko-KR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estudios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 </a:t>
                </a:r>
                <a:r>
                  <a:rPr lang="en-US" altLang="ko-KR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previos</a:t>
                </a:r>
                <a:endPara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itchFamily="34" charset="0"/>
                </a:endParaRPr>
              </a:p>
              <a:p>
                <a:pPr marL="171450" indent="-171450" algn="just">
                  <a:buFont typeface="Wingdings" panose="05000000000000000000" pitchFamily="2" charset="2"/>
                  <a:buChar char="q"/>
                </a:pPr>
                <a:r>
                  <a:rPr lang="en-US" altLang="ko-KR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Método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 </a:t>
                </a:r>
                <a:r>
                  <a:rPr lang="en-US" altLang="ko-KR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lógico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, </a:t>
                </a:r>
                <a:r>
                  <a:rPr lang="en-US" altLang="ko-KR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sistémico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: </a:t>
                </a:r>
                <a:r>
                  <a:rPr lang="en-US" altLang="ko-KR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camino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 </a:t>
                </a:r>
                <a:r>
                  <a:rPr lang="en-US" altLang="ko-KR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hacia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 el </a:t>
                </a:r>
                <a:r>
                  <a:rPr lang="en-US" altLang="ko-KR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objetivo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. </a:t>
                </a:r>
              </a:p>
              <a:p>
                <a:pPr marL="171450" indent="-171450" algn="just">
                  <a:buFont typeface="Wingdings" panose="05000000000000000000" pitchFamily="2" charset="2"/>
                  <a:buChar char="q"/>
                </a:pPr>
                <a:r>
                  <a:rPr lang="en-US" altLang="ko-KR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Método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 </a:t>
                </a:r>
                <a:r>
                  <a:rPr lang="en-US" altLang="ko-KR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lógico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, </a:t>
                </a:r>
                <a:r>
                  <a:rPr lang="en-US" altLang="ko-KR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hipotético-deductivo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: </a:t>
                </a:r>
                <a:r>
                  <a:rPr lang="en-US" altLang="ko-KR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Verificar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 </a:t>
                </a:r>
                <a:r>
                  <a:rPr lang="en-US" altLang="ko-KR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hipótesis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60" name="TextBox 52">
                <a:extLst>
                  <a:ext uri="{FF2B5EF4-FFF2-40B4-BE49-F238E27FC236}">
                    <a16:creationId xmlns:a16="http://schemas.microsoft.com/office/drawing/2014/main" xmlns="" id="{9C83A6A1-3C54-424A-9F83-42D2BC81721D}"/>
                  </a:ext>
                </a:extLst>
              </p:cNvPr>
              <p:cNvSpPr txBox="1"/>
              <p:nvPr/>
            </p:nvSpPr>
            <p:spPr>
              <a:xfrm>
                <a:off x="6640875" y="5268342"/>
                <a:ext cx="1891564" cy="234251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just"/>
                <a:r>
                  <a:rPr lang="en-US" altLang="ko-KR" sz="12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Métodos</a:t>
                </a:r>
                <a:r>
                  <a:rPr lang="en-US" altLang="ko-KR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 </a:t>
                </a:r>
                <a:r>
                  <a:rPr lang="en-US" altLang="ko-KR" sz="12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científicos</a:t>
                </a:r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 </a:t>
                </a:r>
                <a:r>
                  <a:rPr lang="en-US" altLang="ko-KR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- </a:t>
                </a:r>
                <a:r>
                  <a:rPr lang="en-US" altLang="ko-KR" sz="12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Teóricos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1" name="Group 10">
              <a:extLst>
                <a:ext uri="{FF2B5EF4-FFF2-40B4-BE49-F238E27FC236}">
                  <a16:creationId xmlns:a16="http://schemas.microsoft.com/office/drawing/2014/main" xmlns="" id="{79696DFB-8E75-46C8-AAD3-81AC3B7F25E5}"/>
                </a:ext>
              </a:extLst>
            </p:cNvPr>
            <p:cNvGrpSpPr/>
            <p:nvPr/>
          </p:nvGrpSpPr>
          <p:grpSpPr>
            <a:xfrm>
              <a:off x="2277724" y="4138534"/>
              <a:ext cx="2427931" cy="561011"/>
              <a:chOff x="6640877" y="5268340"/>
              <a:chExt cx="2018591" cy="474432"/>
            </a:xfrm>
          </p:grpSpPr>
          <p:sp>
            <p:nvSpPr>
              <p:cNvPr id="62" name="TextBox 51">
                <a:extLst>
                  <a:ext uri="{FF2B5EF4-FFF2-40B4-BE49-F238E27FC236}">
                    <a16:creationId xmlns:a16="http://schemas.microsoft.com/office/drawing/2014/main" xmlns="" id="{C2B4B7CF-5F45-41D1-BF35-1B7A70360596}"/>
                  </a:ext>
                </a:extLst>
              </p:cNvPr>
              <p:cNvSpPr txBox="1"/>
              <p:nvPr/>
            </p:nvSpPr>
            <p:spPr>
              <a:xfrm>
                <a:off x="6767904" y="5508521"/>
                <a:ext cx="1891564" cy="234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q"/>
                </a:pPr>
                <a:r>
                  <a:rPr lang="en-US" altLang="ko-KR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Descriptivo</a:t>
                </a:r>
                <a:r>
                  <a:rPr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 </a:t>
                </a:r>
                <a:r>
                  <a:rPr lang="en-US" altLang="ko-KR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correlacional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  <p:sp>
            <p:nvSpPr>
              <p:cNvPr id="63" name="TextBox 52">
                <a:extLst>
                  <a:ext uri="{FF2B5EF4-FFF2-40B4-BE49-F238E27FC236}">
                    <a16:creationId xmlns:a16="http://schemas.microsoft.com/office/drawing/2014/main" xmlns="" id="{9C83A6A1-3C54-424A-9F83-42D2BC81721D}"/>
                  </a:ext>
                </a:extLst>
              </p:cNvPr>
              <p:cNvSpPr txBox="1"/>
              <p:nvPr/>
            </p:nvSpPr>
            <p:spPr>
              <a:xfrm>
                <a:off x="6640877" y="5268340"/>
                <a:ext cx="1891564" cy="234251"/>
              </a:xfrm>
              <a:prstGeom prst="rect">
                <a:avLst/>
              </a:prstGeom>
              <a:noFill/>
              <a:ln w="3175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Tipo</a:t>
                </a:r>
                <a:r>
                  <a:rPr lang="en-US" altLang="ko-KR" sz="1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 de </a:t>
                </a:r>
                <a:r>
                  <a:rPr lang="en-US" altLang="ko-KR" sz="12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Arial" pitchFamily="34" charset="0"/>
                  </a:rPr>
                  <a:t>investigación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799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3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army Soldie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3F573C"/>
    </a:accent1>
    <a:accent2>
      <a:srgbClr val="537152"/>
    </a:accent2>
    <a:accent3>
      <a:srgbClr val="638564"/>
    </a:accent3>
    <a:accent4>
      <a:srgbClr val="759774"/>
    </a:accent4>
    <a:accent5>
      <a:srgbClr val="564A44"/>
    </a:accent5>
    <a:accent6>
      <a:srgbClr val="9C9493"/>
    </a:accent6>
    <a:hlink>
      <a:srgbClr val="0C0C0C"/>
    </a:hlink>
    <a:folHlink>
      <a:srgbClr val="0C0C0C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army Soldie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3F573C"/>
    </a:accent1>
    <a:accent2>
      <a:srgbClr val="537152"/>
    </a:accent2>
    <a:accent3>
      <a:srgbClr val="638564"/>
    </a:accent3>
    <a:accent4>
      <a:srgbClr val="759774"/>
    </a:accent4>
    <a:accent5>
      <a:srgbClr val="564A44"/>
    </a:accent5>
    <a:accent6>
      <a:srgbClr val="9C9493"/>
    </a:accent6>
    <a:hlink>
      <a:srgbClr val="0C0C0C"/>
    </a:hlink>
    <a:folHlink>
      <a:srgbClr val="0C0C0C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army Soldie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3F573C"/>
    </a:accent1>
    <a:accent2>
      <a:srgbClr val="537152"/>
    </a:accent2>
    <a:accent3>
      <a:srgbClr val="638564"/>
    </a:accent3>
    <a:accent4>
      <a:srgbClr val="759774"/>
    </a:accent4>
    <a:accent5>
      <a:srgbClr val="564A44"/>
    </a:accent5>
    <a:accent6>
      <a:srgbClr val="9C9493"/>
    </a:accent6>
    <a:hlink>
      <a:srgbClr val="0C0C0C"/>
    </a:hlink>
    <a:folHlink>
      <a:srgbClr val="0C0C0C"/>
    </a:folHlink>
  </a:clrScheme>
  <a:fontScheme name="MAX-THEME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3526</TotalTime>
  <Words>2322</Words>
  <Application>Microsoft Office PowerPoint</Application>
  <PresentationFormat>Panorámica</PresentationFormat>
  <Paragraphs>380</Paragraphs>
  <Slides>31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0" baseType="lpstr">
      <vt:lpstr>Arial Unicode MS</vt:lpstr>
      <vt:lpstr>Arial</vt:lpstr>
      <vt:lpstr>Arial Black</vt:lpstr>
      <vt:lpstr>Calibri</vt:lpstr>
      <vt:lpstr>Times New Roman</vt:lpstr>
      <vt:lpstr>Wingdings</vt:lpstr>
      <vt:lpstr>Tema13</vt:lpstr>
      <vt:lpstr>Contents Slide Master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WAN</dc:creator>
  <cp:lastModifiedBy>Usuario</cp:lastModifiedBy>
  <cp:revision>122</cp:revision>
  <dcterms:created xsi:type="dcterms:W3CDTF">2018-11-17T01:51:50Z</dcterms:created>
  <dcterms:modified xsi:type="dcterms:W3CDTF">2019-07-16T00:09:12Z</dcterms:modified>
</cp:coreProperties>
</file>