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11" r:id="rId2"/>
    <p:sldId id="410" r:id="rId3"/>
    <p:sldId id="337" r:id="rId4"/>
    <p:sldId id="471" r:id="rId5"/>
    <p:sldId id="474" r:id="rId6"/>
    <p:sldId id="476" r:id="rId7"/>
    <p:sldId id="532" r:id="rId8"/>
    <p:sldId id="533" r:id="rId9"/>
    <p:sldId id="535" r:id="rId10"/>
    <p:sldId id="537" r:id="rId11"/>
    <p:sldId id="538" r:id="rId12"/>
    <p:sldId id="539" r:id="rId13"/>
    <p:sldId id="545" r:id="rId14"/>
    <p:sldId id="543" r:id="rId15"/>
    <p:sldId id="544" r:id="rId16"/>
    <p:sldId id="546" r:id="rId17"/>
    <p:sldId id="562" r:id="rId18"/>
    <p:sldId id="560" r:id="rId19"/>
    <p:sldId id="563" r:id="rId20"/>
    <p:sldId id="547" r:id="rId21"/>
    <p:sldId id="548" r:id="rId22"/>
    <p:sldId id="549" r:id="rId23"/>
    <p:sldId id="550" r:id="rId24"/>
    <p:sldId id="557" r:id="rId25"/>
    <p:sldId id="552" r:id="rId26"/>
    <p:sldId id="554" r:id="rId27"/>
    <p:sldId id="555" r:id="rId28"/>
    <p:sldId id="553" r:id="rId29"/>
    <p:sldId id="461" r:id="rId30"/>
  </p:sldIdLst>
  <p:sldSz cx="9144000" cy="6858000" type="screen4x3"/>
  <p:notesSz cx="6858000" cy="91440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479" autoAdjust="0"/>
  </p:normalViewPr>
  <p:slideViewPr>
    <p:cSldViewPr>
      <p:cViewPr>
        <p:scale>
          <a:sx n="75" d="100"/>
          <a:sy n="75" d="100"/>
        </p:scale>
        <p:origin x="126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C7B88-8791-49F0-94E1-8D25656F07F4}" type="doc">
      <dgm:prSet loTypeId="urn:microsoft.com/office/officeart/2011/layout/TabList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E57370B7-AC12-4813-A970-DC9560033099}" type="pres">
      <dgm:prSet presAssocID="{186C7B88-8791-49F0-94E1-8D25656F07F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</dgm:ptLst>
  <dgm:cxnLst>
    <dgm:cxn modelId="{16BC18B4-708E-43FE-B97C-3AB5E750B7D7}" type="presOf" srcId="{186C7B88-8791-49F0-94E1-8D25656F07F4}" destId="{E57370B7-AC12-4813-A970-DC9560033099}" srcOrd="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C7B88-8791-49F0-94E1-8D25656F07F4}" type="doc">
      <dgm:prSet loTypeId="urn:microsoft.com/office/officeart/2011/layout/TabList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E57370B7-AC12-4813-A970-DC9560033099}" type="pres">
      <dgm:prSet presAssocID="{186C7B88-8791-49F0-94E1-8D25656F07F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</dgm:ptLst>
  <dgm:cxnLst>
    <dgm:cxn modelId="{16BC18B4-708E-43FE-B97C-3AB5E750B7D7}" type="presOf" srcId="{186C7B88-8791-49F0-94E1-8D25656F07F4}" destId="{E57370B7-AC12-4813-A970-DC9560033099}" srcOrd="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C901D97-DEEC-4C08-A3A1-9973F224D0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2CD1792D-3F8B-4586-AAAA-D55255F945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56D116-6E80-48BA-A78A-584D568DD08C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71C4AF7D-6A1E-4626-8B37-94149AFF41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7B099C0-1425-4B9C-AC40-87A02D9D2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C71C021-2B75-4683-B983-EDD08395FA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1D7AB19-77BA-470E-B2F8-72248A240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58F43D-956A-4E5C-8BF2-C5687EF57D7F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Overlay en TX limitada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8F43D-956A-4E5C-8BF2-C5687EF57D7F}" type="slidenum">
              <a:rPr lang="es-EC" altLang="es-EC" smtClean="0"/>
              <a:pPr>
                <a:defRPr/>
              </a:pPr>
              <a:t>8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9028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SRAN no esta estandarizado</a:t>
            </a:r>
          </a:p>
          <a:p>
            <a:r>
              <a:rPr lang="es-EC" dirty="0"/>
              <a:t>SRAN es solo un concepto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8F43D-956A-4E5C-8BF2-C5687EF57D7F}" type="slidenum">
              <a:rPr lang="es-EC" altLang="es-EC" smtClean="0"/>
              <a:pPr>
                <a:defRPr/>
              </a:pPr>
              <a:t>12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90816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Capacidades en Modo de Operación GSM + UMTS + LTE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8F43D-956A-4E5C-8BF2-C5687EF57D7F}" type="slidenum">
              <a:rPr lang="es-EC" altLang="es-EC" smtClean="0"/>
              <a:pPr>
                <a:defRPr/>
              </a:pPr>
              <a:t>13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6199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8F43D-956A-4E5C-8BF2-C5687EF57D7F}" type="slidenum">
              <a:rPr lang="es-EC" altLang="es-EC" smtClean="0"/>
              <a:pPr>
                <a:defRPr/>
              </a:pPr>
              <a:t>14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62486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Desventajas Huawei y </a:t>
            </a:r>
            <a:r>
              <a:rPr lang="es-EC" dirty="0" err="1"/>
              <a:t>Zte</a:t>
            </a:r>
            <a:endParaRPr lang="es-EC" dirty="0"/>
          </a:p>
          <a:p>
            <a:r>
              <a:rPr lang="es-EC" dirty="0"/>
              <a:t>Huella</a:t>
            </a:r>
          </a:p>
          <a:p>
            <a:r>
              <a:rPr lang="es-EC" dirty="0"/>
              <a:t>Concepto de SRAN en hardware y software.</a:t>
            </a:r>
          </a:p>
          <a:p>
            <a:r>
              <a:rPr lang="es-EC" dirty="0"/>
              <a:t>Necesidad de gabinete, aun siendo una PP.</a:t>
            </a:r>
          </a:p>
          <a:p>
            <a:endParaRPr lang="es-EC" dirty="0"/>
          </a:p>
          <a:p>
            <a:r>
              <a:rPr lang="es-EC" dirty="0"/>
              <a:t>Ventajas Nokia</a:t>
            </a:r>
          </a:p>
          <a:p>
            <a:r>
              <a:rPr lang="es-EC" dirty="0"/>
              <a:t>Tipos de Instalación</a:t>
            </a:r>
          </a:p>
          <a:p>
            <a:r>
              <a:rPr lang="es-EC" dirty="0"/>
              <a:t>Preparación para futuras tecnologías</a:t>
            </a:r>
          </a:p>
          <a:p>
            <a:r>
              <a:rPr lang="es-EC" dirty="0"/>
              <a:t>Re utilización de Recursos.</a:t>
            </a:r>
          </a:p>
          <a:p>
            <a:r>
              <a:rPr lang="es-EC" dirty="0"/>
              <a:t>No climatización</a:t>
            </a:r>
          </a:p>
          <a:p>
            <a:r>
              <a:rPr lang="es-EC" dirty="0"/>
              <a:t>Adaptabilidad para operar con fuentes de energía renovable</a:t>
            </a:r>
          </a:p>
          <a:p>
            <a:r>
              <a:rPr lang="es-EC" dirty="0"/>
              <a:t>Huella de sitio menor.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8F43D-956A-4E5C-8BF2-C5687EF57D7F}" type="slidenum">
              <a:rPr lang="es-EC" altLang="es-EC" smtClean="0"/>
              <a:pPr>
                <a:defRPr/>
              </a:pPr>
              <a:t>16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93494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C44E608-9FBE-4D62-B849-E5560400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92F2-D35A-48E5-95E6-06B319754ED0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07FE69F-F254-4DC2-A8E3-0D8A1267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F6FE703-DE39-4265-B963-ED856DF9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0438-4F6D-482C-8F6E-3C759B2D8E2B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4873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F9C9E2-E043-4CBB-AE72-0CB4A574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DD65-65BE-407C-8940-AF205250D95F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7C880D3-C50B-4114-961B-61EFA0D5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27543D9-2BD0-4330-B6BF-5B6EFAE6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B465-BFB4-42B2-8CFF-913501794D0D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44004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C398BAB-1C88-4352-85C7-27FCC354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5832-56E4-4674-9261-7E821A1D1422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E1F6251-1CE5-40C3-B534-F5673476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A50AE34-8F46-483C-9818-BC15C1D1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4DC8-5DA0-4957-8C66-2D66DBDB1060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9880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9BE6F34-385D-4E81-922E-BA64608E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E0A8-6905-41B7-AB9F-31108B4EB801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66ED13F-A041-4B81-A924-E291D12F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4F72CCA-C69B-47D8-9601-47AA6E74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9B7D-D9CD-40A5-8C7D-2F600E34FD26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02431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8C321DD-4171-452B-A56F-3E5BA376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11E7-F659-4D3A-A967-21A733CFE17D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82694DC-E353-490E-B432-D87DD6AE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2699EF9-2C88-4AAE-9DB7-9FA645F3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D7D3-7996-405A-872B-F4AD2095E4BA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82332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DC1100A-133B-4873-B778-EEB4844F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AD06-A6DA-4AFA-AAA8-319B0F3A0BB2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94AAB49-9C43-4A18-BB7F-7BEF61FD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79E8378-7E97-4B68-A73E-94D99DA7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7E2B-8696-41BF-B7F0-2F7693149568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174356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1BA4B8C-4C47-458E-905D-3C5A5EA1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6126-6057-4D0D-A21C-50F3D90178B2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064DD36C-821F-4F74-A5C8-5CF3DC5F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62780B8F-2B6E-4C7F-9AAA-60AD7FF3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4D80-0B24-4C5F-ADFC-425F5ED8C783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269916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397EFBF0-D8B6-4CFE-A483-A56ABD71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AFBF-0F33-4C1C-9604-8773B7BB2C7F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74C9473-86C1-4353-A856-6DA59631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365E24F8-B577-47FC-A1A1-3F0289E4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765F-6624-45F7-A1ED-1ADD79ACCB92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2184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5BB3626E-9456-4A14-B3EF-B2BE2A0F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B203-9433-44D3-BBBE-2C225E685B47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6B7E2A37-6D50-4EF5-A792-1438653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2309AF18-947E-4931-A183-68201CA2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6DEE-6D9D-46DF-9375-ED275BEA6956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42933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6D961BA-695B-44EA-9627-8929F121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6C34-A165-456F-9B58-8E803DC926DF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06A3350-2D61-4F06-9E19-383241A6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3F72F95-56F2-409F-B613-A9282BCD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9DA4-DD7A-4582-9854-CA504D1A0120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33419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3EE9171-60A5-4A39-8916-AC3E2263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0156-A8B4-4712-83D1-450E2182AA31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C75F126-AB1B-4920-B3A3-FE087E46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77B018E-E9CC-462B-AA87-D671CDF1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D021-498B-48B6-BDC9-D4B58BB003AC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  <p:extLst>
      <p:ext uri="{BB962C8B-B14F-4D97-AF65-F5344CB8AC3E}">
        <p14:creationId xmlns:p14="http://schemas.microsoft.com/office/powerpoint/2010/main" val="409978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9D5A7D4B-9483-4C32-A849-0B5931FDA4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título del patrón</a:t>
            </a:r>
            <a:endParaRPr lang="es-EC" altLang="es-EC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0F04FEE3-4103-4709-850B-B90FBE430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  <a:endParaRPr lang="es-EC" altLang="es-EC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0D71230-8AAA-4918-B457-C8C30BC8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986BC-28D5-4CD4-BE24-C80503F73B8C}" type="datetimeFigureOut">
              <a:rPr lang="es-EC"/>
              <a:pPr>
                <a:defRPr/>
              </a:pPr>
              <a:t>23/7/2019</a:t>
            </a:fld>
            <a:endParaRPr lang="es-EC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83F51E5-5781-448D-89BA-DAB0B52EC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62B843-0CDF-4006-A806-154BD7C63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221E94-DE61-44BF-B26A-38CB81BD5AC6}" type="slidenum">
              <a:rPr lang="es-EC" altLang="es-EC"/>
              <a:pPr>
                <a:defRPr/>
              </a:pPr>
              <a:t>‹Nº›</a:t>
            </a:fld>
            <a:endParaRPr lang="es-EC" alt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2.xlsx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image" Target="../media/image2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40.emf"/><Relationship Id="rId10" Type="http://schemas.openxmlformats.org/officeDocument/2006/relationships/image" Target="../media/image43.emf"/><Relationship Id="rId4" Type="http://schemas.openxmlformats.org/officeDocument/2006/relationships/package" Target="../embeddings/Microsoft_Excel_Worksheet4.xlsx"/><Relationship Id="rId9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5" Type="http://schemas.openxmlformats.org/officeDocument/2006/relationships/image" Target="../media/image44.emf"/><Relationship Id="rId4" Type="http://schemas.openxmlformats.org/officeDocument/2006/relationships/package" Target="../embeddings/Microsoft_Visio_Drawing.vsdx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5" Type="http://schemas.openxmlformats.org/officeDocument/2006/relationships/image" Target="../media/image48.emf"/><Relationship Id="rId4" Type="http://schemas.openxmlformats.org/officeDocument/2006/relationships/package" Target="../embeddings/Microsoft_Visio_Drawing8.vsd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package" Target="../embeddings/Microsoft_Excel_Worksheet9.xls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id="{BE33C20D-D267-4E16-BD5C-8E62CBBD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C" altLang="es-EC" dirty="0"/>
          </a:p>
        </p:txBody>
      </p:sp>
      <p:sp>
        <p:nvSpPr>
          <p:cNvPr id="3075" name="2 Marcador de contenido">
            <a:extLst>
              <a:ext uri="{FF2B5EF4-FFF2-40B4-BE49-F238E27FC236}">
                <a16:creationId xmlns:a16="http://schemas.microsoft.com/office/drawing/2014/main" id="{60B73921-2ABB-4FDF-B783-97293CBD8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altLang="es-EC" dirty="0"/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87C88E6E-291D-4C72-94D5-558DA6C9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7C2D38E4-C267-4F54-8B73-B6A64F77C858}"/>
              </a:ext>
            </a:extLst>
          </p:cNvPr>
          <p:cNvSpPr/>
          <p:nvPr/>
        </p:nvSpPr>
        <p:spPr>
          <a:xfrm>
            <a:off x="1936524" y="2348880"/>
            <a:ext cx="616386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BIENVENIDOS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INICIOS DE SINGLE RAN: </a:t>
            </a:r>
            <a:r>
              <a:rPr lang="es-EC" altLang="es-EC" sz="2000" i="1" dirty="0"/>
              <a:t>OBSAI / CPRI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101328-7258-4F49-8737-CDF5961B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494"/>
            <a:ext cx="4984924" cy="36721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BBBAA2-9DF7-404F-BD71-F7523154D5C5}"/>
              </a:ext>
            </a:extLst>
          </p:cNvPr>
          <p:cNvSpPr txBox="1"/>
          <p:nvPr/>
        </p:nvSpPr>
        <p:spPr>
          <a:xfrm>
            <a:off x="5592378" y="1417494"/>
            <a:ext cx="28186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Arquitectura de estándares abiertos para la interfaz digital.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OBSAI promueve un diseño para BTS con elementos de diferentes fabricantes, permitiendo integrar todos los componentes.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CPRI presenta un modelo arquitectónico más simple que define una interfaz común entre el REC (Controlador de equipo de radio) y el RE (Equipo de radio).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3430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INICIOS DE SINGLE RAN: </a:t>
            </a:r>
            <a:r>
              <a:rPr lang="es-EC" altLang="es-EC" sz="2000" i="1" dirty="0"/>
              <a:t>ESTACIÓN BASE MSR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59C70D0-9004-4959-A8B7-4918B22C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2" y="1417495"/>
            <a:ext cx="4464915" cy="30668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BDF8A3-85E0-45A2-B6FF-84981A451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03" y="1417495"/>
            <a:ext cx="2462741" cy="30668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931C78-6190-4940-91D7-341E88D70995}"/>
              </a:ext>
            </a:extLst>
          </p:cNvPr>
          <p:cNvSpPr txBox="1"/>
          <p:nvPr/>
        </p:nvSpPr>
        <p:spPr>
          <a:xfrm>
            <a:off x="457200" y="4666867"/>
            <a:ext cx="8022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3GPP, en TS 371.04, define una estación base MSR como una "Estación Base caracterizada por la capacidad de su receptor y transmisor para procesar dos o más portadoras simultáneamente en componentes activos y comunes de RF en un ancho de banda RF declarado, donde al menos uno de los portadores es de una RAT diferente a los otros portadores ”.</a:t>
            </a:r>
          </a:p>
        </p:txBody>
      </p:sp>
    </p:spTree>
    <p:extLst>
      <p:ext uri="{BB962C8B-B14F-4D97-AF65-F5344CB8AC3E}">
        <p14:creationId xmlns:p14="http://schemas.microsoft.com/office/powerpoint/2010/main" val="14339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ARQUITECTURA DE SINGLE RAN</a:t>
            </a:r>
            <a:endParaRPr lang="es-EC" altLang="es-EC" sz="2000" i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3C010C-069B-4636-8AE5-14CE1F865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70154"/>
            <a:ext cx="5813984" cy="37396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95C6AE-F40E-4FB5-9EED-87E7F740E2BA}"/>
              </a:ext>
            </a:extLst>
          </p:cNvPr>
          <p:cNvSpPr txBox="1"/>
          <p:nvPr/>
        </p:nvSpPr>
        <p:spPr>
          <a:xfrm>
            <a:off x="6351108" y="2304623"/>
            <a:ext cx="2181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Todas las RAT de la BTS comparten la misma conexión IP de backhaul.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El S-GW es el encargado de enrutar el tráfico a los nodos controladores de core</a:t>
            </a:r>
          </a:p>
        </p:txBody>
      </p:sp>
    </p:spTree>
    <p:extLst>
      <p:ext uri="{BB962C8B-B14F-4D97-AF65-F5344CB8AC3E}">
        <p14:creationId xmlns:p14="http://schemas.microsoft.com/office/powerpoint/2010/main" val="378660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SOLUCIONES 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SOLUCIÓN SINGLE RAN: </a:t>
            </a:r>
            <a:r>
              <a:rPr lang="es-EC" altLang="es-EC" sz="2000" i="1" dirty="0"/>
              <a:t>HUAWEI DBS3900</a:t>
            </a:r>
          </a:p>
        </p:txBody>
      </p:sp>
      <p:pic>
        <p:nvPicPr>
          <p:cNvPr id="7" name="Picture 2" descr="https://actfornet.com/huawei-wireless/dbs3900.jpg">
            <a:extLst>
              <a:ext uri="{FF2B5EF4-FFF2-40B4-BE49-F238E27FC236}">
                <a16:creationId xmlns:a16="http://schemas.microsoft.com/office/drawing/2014/main" id="{7AF0E1F0-5F8D-4F81-8D64-391C41FB9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36560"/>
          <a:stretch/>
        </p:blipFill>
        <p:spPr bwMode="auto">
          <a:xfrm>
            <a:off x="903809" y="1324516"/>
            <a:ext cx="1656184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pport.huawei.com/gsbbs/showimage-4167-438-4182bad65eca76f1dfe7008803a5a325.jpg">
            <a:extLst>
              <a:ext uri="{FF2B5EF4-FFF2-40B4-BE49-F238E27FC236}">
                <a16:creationId xmlns:a16="http://schemas.microsoft.com/office/drawing/2014/main" id="{125B0FCC-AC12-4B06-B2FE-C01E6BC7F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3007916" y="1201653"/>
            <a:ext cx="1289298" cy="22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2520CB-3F72-4769-AA15-048763427E4B}"/>
              </a:ext>
            </a:extLst>
          </p:cNvPr>
          <p:cNvPicPr/>
          <p:nvPr/>
        </p:nvPicPr>
        <p:blipFill rotWithShape="1">
          <a:blip r:embed="rId7"/>
          <a:srcRect b="2439"/>
          <a:stretch/>
        </p:blipFill>
        <p:spPr bwMode="auto">
          <a:xfrm>
            <a:off x="619522" y="3575123"/>
            <a:ext cx="3952478" cy="82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2FEAABD-4F84-42D9-9B8D-2019DB111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83650"/>
              </p:ext>
            </p:extLst>
          </p:nvPr>
        </p:nvGraphicFramePr>
        <p:xfrm>
          <a:off x="674736" y="4630291"/>
          <a:ext cx="3842050" cy="124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Worksheet" r:id="rId8" imgW="3257419" imgH="1057110" progId="Excel.Sheet.12">
                  <p:embed/>
                </p:oleObj>
              </mc:Choice>
              <mc:Fallback>
                <p:oleObj name="Worksheet" r:id="rId8" imgW="3257419" imgH="1057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736" y="4630291"/>
                        <a:ext cx="3842050" cy="1246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F2DB3050-79FA-495F-9834-70C6D8BDB15C}"/>
              </a:ext>
            </a:extLst>
          </p:cNvPr>
          <p:cNvSpPr txBox="1"/>
          <p:nvPr/>
        </p:nvSpPr>
        <p:spPr>
          <a:xfrm>
            <a:off x="4705350" y="1155078"/>
            <a:ext cx="40433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Banda base de chasis 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Tamaño de 19” y 2U de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Diseño de ranuras o slots</a:t>
            </a:r>
          </a:p>
          <a:p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Apto solamente para interiores, requiere de un gabinete adicional para protección de exteriores y climatización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Banda base definida por Hardware y Radio definido por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Configuración mínima 3G+4G: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UMPT (Control)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WBBP(Banda base UMTS)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LBBP(Banda base LTE)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UPEU (Energía y Alarmas)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UBFA (Ventilación)</a:t>
            </a:r>
          </a:p>
        </p:txBody>
      </p:sp>
    </p:spTree>
    <p:extLst>
      <p:ext uri="{BB962C8B-B14F-4D97-AF65-F5344CB8AC3E}">
        <p14:creationId xmlns:p14="http://schemas.microsoft.com/office/powerpoint/2010/main" val="38134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SOLUCIONES 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SOLUCIÓN SINGLE RAN: </a:t>
            </a:r>
            <a:r>
              <a:rPr lang="es-EC" altLang="es-EC" sz="2000" i="1" dirty="0"/>
              <a:t>ZTE ZXSDR BS8700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E339093-C348-41DC-B27F-0AF4B38EF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24626"/>
              </p:ext>
            </p:extLst>
          </p:nvPr>
        </p:nvGraphicFramePr>
        <p:xfrm>
          <a:off x="794113" y="4835230"/>
          <a:ext cx="3537420" cy="114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Worksheet" r:id="rId5" imgW="3257419" imgH="1057110" progId="Excel.Sheet.12">
                  <p:embed/>
                </p:oleObj>
              </mc:Choice>
              <mc:Fallback>
                <p:oleObj name="Worksheet" r:id="rId5" imgW="3257419" imgH="1057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113" y="4835230"/>
                        <a:ext cx="3537420" cy="114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C94AB42-D58A-4FAE-BE3B-E01923628CA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43340" y="1323179"/>
            <a:ext cx="2165985" cy="18929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D26D8E5-0995-4178-82D7-8B8B972B0C6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3647" y="3297764"/>
            <a:ext cx="4018353" cy="14449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2CC1091-F4D8-481F-B34B-612C32E5D796}"/>
              </a:ext>
            </a:extLst>
          </p:cNvPr>
          <p:cNvSpPr txBox="1"/>
          <p:nvPr/>
        </p:nvSpPr>
        <p:spPr>
          <a:xfrm>
            <a:off x="4705350" y="1155078"/>
            <a:ext cx="40675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Banda base de chasis 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Tamaño de 19” y 2U de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Diseño de ranuras o slots</a:t>
            </a:r>
          </a:p>
          <a:p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Apto solamente para interiores, requiere de un gabinete adicional para protección de exteriores y climatización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Banda base y Radio definidos por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Configuración mínima 3G+4G: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CC (Control)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FS(Procesamiento)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BP(Banda base)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PM (Energía) / SA (Alarmas)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FM (Ventilación)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371509-8927-490F-85CE-4A5217721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3252" y="1323179"/>
            <a:ext cx="1402217" cy="18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SOLUCIONES 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SOLUCIÓN SINGLE RAN: </a:t>
            </a:r>
            <a:r>
              <a:rPr lang="es-EC" altLang="es-EC" sz="2000" i="1" dirty="0"/>
              <a:t>NOKIA FLEXI MULTIRADIO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717728-6D20-4365-B9B0-82E651B29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71440"/>
              </p:ext>
            </p:extLst>
          </p:nvPr>
        </p:nvGraphicFramePr>
        <p:xfrm>
          <a:off x="611560" y="4586899"/>
          <a:ext cx="3655218" cy="118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Worksheet" r:id="rId4" imgW="3257419" imgH="1057110" progId="Excel.Sheet.12">
                  <p:embed/>
                </p:oleObj>
              </mc:Choice>
              <mc:Fallback>
                <p:oleObj name="Worksheet" r:id="rId4" imgW="3257419" imgH="1057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4586899"/>
                        <a:ext cx="3655218" cy="118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https://www.nokia.com/sites/default/files/styles/scale_362_x_250_gallery/public/media/nokia_flexi_multiradio_10_base_station_front_in_pole.jpg">
            <a:extLst>
              <a:ext uri="{FF2B5EF4-FFF2-40B4-BE49-F238E27FC236}">
                <a16:creationId xmlns:a16="http://schemas.microsoft.com/office/drawing/2014/main" id="{E50E43FC-5BE7-418F-83E3-87F362A4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81" y="3563289"/>
            <a:ext cx="1474540" cy="9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2.bp.blogspot.com/-NkBRFCgkCi0/VAfso_WoefI/AAAAAAACBj0/FG0mx-YqRMA/s1600/nokia-basestation.png">
            <a:extLst>
              <a:ext uri="{FF2B5EF4-FFF2-40B4-BE49-F238E27FC236}">
                <a16:creationId xmlns:a16="http://schemas.microsoft.com/office/drawing/2014/main" id="{83EFFE81-CD26-40F9-8058-BDE5A0E39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6" t="4948" r="20054" b="4124"/>
          <a:stretch/>
        </p:blipFill>
        <p:spPr bwMode="auto">
          <a:xfrm>
            <a:off x="3338429" y="1252705"/>
            <a:ext cx="10204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6F8AE3E-7A55-4AAB-A310-A01CF76FF39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5536" y="2932966"/>
            <a:ext cx="2855676" cy="15790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3765747-5657-421C-A2C2-E0E4697C5F8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 flipH="1">
            <a:off x="591711" y="1358596"/>
            <a:ext cx="2684145" cy="145859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1F46066-669D-4C21-A851-A737650F7FC7}"/>
              </a:ext>
            </a:extLst>
          </p:cNvPr>
          <p:cNvSpPr txBox="1"/>
          <p:nvPr/>
        </p:nvSpPr>
        <p:spPr>
          <a:xfrm>
            <a:off x="4705350" y="1155078"/>
            <a:ext cx="3952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Banda base de chasis 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Tamaño de 19” y 2U de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Diseño compacto sin comunicación de backplane</a:t>
            </a:r>
          </a:p>
          <a:p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Apto exteriores, no requiere de elementos adicionales para su instalación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Banda base y Radio completamente definidos por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Configuración mínima 3G+4G: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FSMF (Control y banda base)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dirty="0"/>
              <a:t>FBBA/C (Ampliación de banda base)</a:t>
            </a:r>
          </a:p>
        </p:txBody>
      </p:sp>
    </p:spTree>
    <p:extLst>
      <p:ext uri="{BB962C8B-B14F-4D97-AF65-F5344CB8AC3E}">
        <p14:creationId xmlns:p14="http://schemas.microsoft.com/office/powerpoint/2010/main" val="297604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SOLUCIONES 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COMPARACIÓN SINGLE RAN</a:t>
            </a:r>
            <a:endParaRPr lang="es-EC" altLang="es-EC" sz="2000" i="1" dirty="0"/>
          </a:p>
        </p:txBody>
      </p:sp>
      <p:pic>
        <p:nvPicPr>
          <p:cNvPr id="19" name="Picture 2" descr="http://support.huawei.com/gsbbs/showimage-4167-438-4182bad65eca76f1dfe7008803a5a325.jpg">
            <a:extLst>
              <a:ext uri="{FF2B5EF4-FFF2-40B4-BE49-F238E27FC236}">
                <a16:creationId xmlns:a16="http://schemas.microsoft.com/office/drawing/2014/main" id="{3175B83F-2BAD-46F7-B3A5-651E5E46D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2601441" y="1385076"/>
            <a:ext cx="1568474" cy="27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37AC6F6-D892-41EB-8A9D-3ECEB2F86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11996"/>
              </p:ext>
            </p:extLst>
          </p:nvPr>
        </p:nvGraphicFramePr>
        <p:xfrm>
          <a:off x="756318" y="4350064"/>
          <a:ext cx="7415992" cy="15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Worksheet" r:id="rId6" imgW="6095871" imgH="1247812" progId="Excel.Sheet.12">
                  <p:embed/>
                </p:oleObj>
              </mc:Choice>
              <mc:Fallback>
                <p:oleObj name="Worksheet" r:id="rId6" imgW="6095871" imgH="12478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318" y="4350064"/>
                        <a:ext cx="7415992" cy="151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4" descr="https://2.bp.blogspot.com/-NkBRFCgkCi0/VAfso_WoefI/AAAAAAACBj0/FG0mx-YqRMA/s1600/nokia-basestation.png">
            <a:extLst>
              <a:ext uri="{FF2B5EF4-FFF2-40B4-BE49-F238E27FC236}">
                <a16:creationId xmlns:a16="http://schemas.microsoft.com/office/drawing/2014/main" id="{87FC98C1-8D83-4020-B674-B563FF1BD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6" t="4948" r="20054" b="4124"/>
          <a:stretch/>
        </p:blipFill>
        <p:spPr bwMode="auto">
          <a:xfrm>
            <a:off x="6439373" y="1414564"/>
            <a:ext cx="1241422" cy="27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7C7637C-B023-422E-B64E-2BA88CCC8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255" y="1424287"/>
            <a:ext cx="2006184" cy="27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 NOKIA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1F32DE-9E14-4CDD-BB97-B611231755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9508" y="1327867"/>
            <a:ext cx="3718560" cy="21628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E3A1401-27BC-4E00-8FB3-F16ECAA3E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6612" y="4350405"/>
            <a:ext cx="3940920" cy="15016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F3EE14-54CE-4ACE-A518-B97EB710D33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62976" y="4350404"/>
            <a:ext cx="4007792" cy="15016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4C11B71-DCE5-4097-8CA8-C7BF72DC7DD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43033" y="1528844"/>
            <a:ext cx="3007360" cy="176085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8EBF929-B45D-4D13-BCDF-CB3E37DB57C3}"/>
              </a:ext>
            </a:extLst>
          </p:cNvPr>
          <p:cNvCxnSpPr/>
          <p:nvPr/>
        </p:nvCxnSpPr>
        <p:spPr>
          <a:xfrm>
            <a:off x="578040" y="3598066"/>
            <a:ext cx="7810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307756D-4A13-4F81-BC58-1D7078740813}"/>
              </a:ext>
            </a:extLst>
          </p:cNvPr>
          <p:cNvSpPr txBox="1"/>
          <p:nvPr/>
        </p:nvSpPr>
        <p:spPr>
          <a:xfrm>
            <a:off x="2474532" y="3778735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Compartición de Banda Base y Radio Frecuencia</a:t>
            </a:r>
          </a:p>
        </p:txBody>
      </p:sp>
    </p:spTree>
    <p:extLst>
      <p:ext uri="{BB962C8B-B14F-4D97-AF65-F5344CB8AC3E}">
        <p14:creationId xmlns:p14="http://schemas.microsoft.com/office/powerpoint/2010/main" val="235561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 NOKIA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50D5F6-812A-43D3-B8A5-935AC2DBD2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60432" y="-2249963"/>
            <a:ext cx="2036445" cy="21012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3E02B0-C63C-4362-8921-4431615318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16874" y="-2405305"/>
            <a:ext cx="4166235" cy="2286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9A8FCE0-D5C9-4A8B-8E35-F4C718C7E9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3850" y="1655367"/>
            <a:ext cx="1971475" cy="13773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DB23968-6A8E-4CD8-B84C-872C5BD5625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01606" y="1646239"/>
            <a:ext cx="2920358" cy="139563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1EC290E-8B77-46A4-A4AA-C43C97AC8E0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428245" y="1646239"/>
            <a:ext cx="3304623" cy="121611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C9F2166-EAED-45B7-9F01-EC8DDE588DB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572000" y="4135517"/>
            <a:ext cx="4068464" cy="15911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56DB7B1-86B5-4249-A0E9-FDC1C056219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77887" y="4141050"/>
            <a:ext cx="3668092" cy="1827196"/>
          </a:xfrm>
          <a:prstGeom prst="rect">
            <a:avLst/>
          </a:prstGeom>
        </p:spPr>
      </p:pic>
      <p:sp>
        <p:nvSpPr>
          <p:cNvPr id="18" name="CuadroTexto 2">
            <a:extLst>
              <a:ext uri="{FF2B5EF4-FFF2-40B4-BE49-F238E27FC236}">
                <a16:creationId xmlns:a16="http://schemas.microsoft.com/office/drawing/2014/main" id="{7840A023-F3BF-497D-A054-FAF94B7E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COMPARTICIÓN DE BACKHAUL</a:t>
            </a:r>
            <a:endParaRPr lang="es-EC" altLang="es-EC" sz="2000" i="1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688663A-8994-4C83-85AB-51F0C40D50AD}"/>
              </a:ext>
            </a:extLst>
          </p:cNvPr>
          <p:cNvCxnSpPr/>
          <p:nvPr/>
        </p:nvCxnSpPr>
        <p:spPr>
          <a:xfrm>
            <a:off x="578040" y="3353517"/>
            <a:ext cx="7810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EBB0D7-7FD6-48E3-9D47-BCC0FF7CBA49}"/>
              </a:ext>
            </a:extLst>
          </p:cNvPr>
          <p:cNvSpPr txBox="1"/>
          <p:nvPr/>
        </p:nvSpPr>
        <p:spPr>
          <a:xfrm>
            <a:off x="2474532" y="353418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err="1"/>
              <a:t>QoS</a:t>
            </a:r>
            <a:r>
              <a:rPr lang="es-EC" sz="1600" dirty="0"/>
              <a:t> y </a:t>
            </a:r>
            <a:r>
              <a:rPr lang="es-EC" sz="1600" dirty="0" err="1"/>
              <a:t>IPSec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59854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5888"/>
            <a:ext cx="41767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 NOKIA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50D5F6-812A-43D3-B8A5-935AC2DBD2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4097866"/>
            <a:ext cx="1943299" cy="20051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3E02B0-C63C-4362-8921-4431615318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0101" y="1259856"/>
            <a:ext cx="5172275" cy="2838010"/>
          </a:xfrm>
          <a:prstGeom prst="rect">
            <a:avLst/>
          </a:prstGeom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id="{074A8A74-4EEA-49D0-A8B0-DA045194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PLATAFORMA O&amp;M ÚNICA</a:t>
            </a:r>
            <a:endParaRPr lang="es-EC" altLang="es-EC" sz="2000" i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056ED3-1E3C-4D46-9554-2760B57F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139092"/>
            <a:ext cx="2782738" cy="47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7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7F0DFBB6-AD2E-4D01-8A97-F726BF6C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C" altLang="es-EC" dirty="0"/>
          </a:p>
        </p:txBody>
      </p:sp>
      <p:sp>
        <p:nvSpPr>
          <p:cNvPr id="4099" name="2 Marcador de contenido">
            <a:extLst>
              <a:ext uri="{FF2B5EF4-FFF2-40B4-BE49-F238E27FC236}">
                <a16:creationId xmlns:a16="http://schemas.microsoft.com/office/drawing/2014/main" id="{763BDD6B-5456-40CF-925E-D1FAE0F1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C" altLang="es-EC" dirty="0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5009A954-69C4-4D91-9EB1-BDBE9270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5 CuadroTexto">
            <a:extLst>
              <a:ext uri="{FF2B5EF4-FFF2-40B4-BE49-F238E27FC236}">
                <a16:creationId xmlns:a16="http://schemas.microsoft.com/office/drawing/2014/main" id="{65C6DFA0-2DAE-45D1-8832-7492A6E5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243786"/>
            <a:ext cx="844391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C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C" sz="2000" b="1" dirty="0">
                <a:latin typeface="Arial Black" panose="020B0A04020102020204" pitchFamily="34" charset="0"/>
              </a:rPr>
              <a:t>DEPARTAMENTO DE ELECTRICA Y ELECTRONICA</a:t>
            </a:r>
            <a:endParaRPr lang="en-US" altLang="es-EC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C" sz="2000" b="1" dirty="0">
                <a:latin typeface="Arial" panose="020B0604020202020204" pitchFamily="34" charset="0"/>
              </a:rPr>
              <a:t>CARRERA DE INGENIERÍA ELECTRONICA Y TELECOMUNICACIONES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C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“SINGLE RAN COMO ESTRATEGIA DE ROLLOUT PARA REDES LTE”</a:t>
            </a:r>
            <a:endParaRPr lang="es-EC" altLang="es-EC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C" altLang="es-EC" sz="20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2000" b="1" dirty="0"/>
              <a:t>DIEGO ARMANDO MINA CÁRDENAS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C" altLang="es-EC" sz="20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2000" b="1" dirty="0"/>
              <a:t>DIRECTOR: ING. DARWIN AGUILAR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C" altLang="es-EC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2000" b="1" dirty="0">
                <a:latin typeface="Arial" panose="020B0604020202020204" pitchFamily="34" charset="0"/>
              </a:rPr>
              <a:t> Sangolquí, 2019</a:t>
            </a:r>
            <a:endParaRPr lang="es-EC" altLang="es-EC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800" b="1" dirty="0">
                <a:latin typeface="Arial" panose="020B0604020202020204" pitchFamily="34" charset="0"/>
              </a:rPr>
              <a:t> </a:t>
            </a:r>
            <a:endParaRPr lang="es-EC" altLang="es-EC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C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COSTO TOTAL DE PROPIEDAD - TCO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MODELO DE COSTOS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43A6844-700B-4E9E-9D86-9CF057CE25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5672"/>
            <a:ext cx="6912768" cy="4591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98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COSTO TOTAL DE PROPIEDAD - TCO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DATOS DE ENTRADA PARA EL MODELO DE COSTOS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23953ED-2439-4559-86D0-F9C9D0259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12871"/>
              </p:ext>
            </p:extLst>
          </p:nvPr>
        </p:nvGraphicFramePr>
        <p:xfrm>
          <a:off x="457200" y="1307958"/>
          <a:ext cx="26384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" name="Worksheet" r:id="rId4" imgW="2638442" imgH="1076138" progId="Excel.Sheet.12">
                  <p:embed/>
                </p:oleObj>
              </mc:Choice>
              <mc:Fallback>
                <p:oleObj name="Worksheet" r:id="rId4" imgW="2638442" imgH="1076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307958"/>
                        <a:ext cx="26384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DA0548A-08F3-4A10-A31C-019DDDC21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07572"/>
              </p:ext>
            </p:extLst>
          </p:nvPr>
        </p:nvGraphicFramePr>
        <p:xfrm>
          <a:off x="457200" y="2490022"/>
          <a:ext cx="26860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" name="Worksheet" r:id="rId6" imgW="2686023" imgH="1685879" progId="Excel.Sheet.12">
                  <p:embed/>
                </p:oleObj>
              </mc:Choice>
              <mc:Fallback>
                <p:oleObj name="Worksheet" r:id="rId6" imgW="2686023" imgH="16858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2490022"/>
                        <a:ext cx="26860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CC5951B-124B-4316-B23E-2048829E3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254645"/>
              </p:ext>
            </p:extLst>
          </p:nvPr>
        </p:nvGraphicFramePr>
        <p:xfrm>
          <a:off x="457200" y="4281686"/>
          <a:ext cx="29908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Worksheet" r:id="rId8" imgW="2990880" imgH="1685879" progId="Excel.Sheet.12">
                  <p:embed/>
                </p:oleObj>
              </mc:Choice>
              <mc:Fallback>
                <p:oleObj name="Worksheet" r:id="rId8" imgW="2990880" imgH="16858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4281686"/>
                        <a:ext cx="29908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527D90A5-F140-473A-80F0-7EAB901204D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47" y="1545034"/>
            <a:ext cx="5060554" cy="419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57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COSTO TOTAL DE PROPIEDAD - TCO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DIMENSIONAMIENTO DEL SITIO OVERLAY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F15950D-33AE-4EB7-81E5-0407F01DE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82355"/>
              </p:ext>
            </p:extLst>
          </p:nvPr>
        </p:nvGraphicFramePr>
        <p:xfrm>
          <a:off x="611560" y="1124744"/>
          <a:ext cx="5271862" cy="186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r:id="rId4" imgW="9315591" imgH="3281401" progId="Visio.Drawing.15">
                  <p:embed/>
                </p:oleObj>
              </mc:Choice>
              <mc:Fallback>
                <p:oleObj r:id="rId4" imgW="9315591" imgH="328140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5271862" cy="1867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A8CE1DC5-68D7-4688-8DC6-A1A4B17081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5" y="2926828"/>
            <a:ext cx="5263189" cy="215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A411027-668A-431B-B873-2EBF4A961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462" y="840979"/>
            <a:ext cx="3026038" cy="5040562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7423BCD-EE3E-4CF0-B483-57DC35709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243288"/>
              </p:ext>
            </p:extLst>
          </p:nvPr>
        </p:nvGraphicFramePr>
        <p:xfrm>
          <a:off x="596856" y="5088979"/>
          <a:ext cx="47244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Worksheet" r:id="rId8" imgW="4724437" imgH="1076138" progId="Excel.Sheet.12">
                  <p:embed/>
                </p:oleObj>
              </mc:Choice>
              <mc:Fallback>
                <p:oleObj name="Worksheet" r:id="rId8" imgW="4724437" imgH="1076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856" y="5088979"/>
                        <a:ext cx="47244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252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COSTO TOTAL DE PROPIEDAD - TCO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DIMENSIONAMIENTO DEL SINGLE RAN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43CF5-53CB-4391-8209-59F808D2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BE0D381-385E-4498-8D06-5742B711F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511263"/>
              </p:ext>
            </p:extLst>
          </p:nvPr>
        </p:nvGraphicFramePr>
        <p:xfrm>
          <a:off x="457200" y="2029120"/>
          <a:ext cx="5512371" cy="248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r:id="rId4" imgW="9510543" imgH="5976820" progId="Visio.Drawing.15">
                  <p:embed/>
                </p:oleObj>
              </mc:Choice>
              <mc:Fallback>
                <p:oleObj r:id="rId4" imgW="9510543" imgH="597682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084" b="13496"/>
                      <a:stretch>
                        <a:fillRect/>
                      </a:stretch>
                    </p:blipFill>
                    <p:spPr bwMode="auto">
                      <a:xfrm>
                        <a:off x="457200" y="2029120"/>
                        <a:ext cx="5512371" cy="2487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2337BB3-7EAB-488C-BDE7-5EC949F54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572" y="840979"/>
            <a:ext cx="2996914" cy="5026526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248783F-03CE-4C51-AD52-2840A63B7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55499"/>
              </p:ext>
            </p:extLst>
          </p:nvPr>
        </p:nvGraphicFramePr>
        <p:xfrm>
          <a:off x="596856" y="5086746"/>
          <a:ext cx="47244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Worksheet" r:id="rId7" imgW="4724437" imgH="1076138" progId="Excel.Sheet.12">
                  <p:embed/>
                </p:oleObj>
              </mc:Choice>
              <mc:Fallback>
                <p:oleObj name="Worksheet" r:id="rId7" imgW="4724437" imgH="1076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856" y="5086746"/>
                        <a:ext cx="472440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51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COSTO TOTAL DE PROPIEDAD - TCO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ANÁLISIS DE COSTOS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43CF5-53CB-4391-8209-59F808D2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A3A69AB1-807D-403B-80E6-053D53BC7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5969"/>
              </p:ext>
            </p:extLst>
          </p:nvPr>
        </p:nvGraphicFramePr>
        <p:xfrm>
          <a:off x="1071563" y="1332553"/>
          <a:ext cx="700087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Worksheet" r:id="rId4" imgW="7000757" imgH="2600490" progId="Excel.Sheet.12">
                  <p:embed/>
                </p:oleObj>
              </mc:Choice>
              <mc:Fallback>
                <p:oleObj name="Worksheet" r:id="rId4" imgW="7000757" imgH="2600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1563" y="1332553"/>
                        <a:ext cx="700087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B79599EE-6231-4781-8A6D-00FBDF903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601" y="4233060"/>
            <a:ext cx="6628798" cy="13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3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COSTO TOTAL DE PROPIEDAD - TCO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COSTO TOTAL DE PROPIEDAD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43CF5-53CB-4391-8209-59F808D2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6D0CD6-1820-4BEE-9D5D-1C36547045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85913" y="3807238"/>
            <a:ext cx="3725760" cy="18722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18CE477-B048-4518-8293-ECAB88645FB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864" y="3807238"/>
            <a:ext cx="3805183" cy="18900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3D1C637-AADB-40BE-9D90-DFFD3A174ED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1864" y="1571140"/>
            <a:ext cx="3805539" cy="1890006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036C981-646E-4FEC-84ED-6DCE9C92E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17024"/>
              </p:ext>
            </p:extLst>
          </p:nvPr>
        </p:nvGraphicFramePr>
        <p:xfrm>
          <a:off x="4650925" y="1883466"/>
          <a:ext cx="3995737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Worksheet" r:id="rId7" imgW="3995761" imgH="1271386" progId="Excel.Sheet.12">
                  <p:embed/>
                </p:oleObj>
              </mc:Choice>
              <mc:Fallback>
                <p:oleObj name="Worksheet" r:id="rId7" imgW="3995761" imgH="12713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0925" y="1883466"/>
                        <a:ext cx="3995737" cy="127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7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CONCLUSIONES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43CF5-53CB-4391-8209-59F808D2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C313AF-DB6D-4D13-A6B2-978D1123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698341"/>
            <a:ext cx="6934200" cy="23336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3349F5-4119-4D77-84C0-2544002DA26F}"/>
              </a:ext>
            </a:extLst>
          </p:cNvPr>
          <p:cNvSpPr txBox="1"/>
          <p:nvPr/>
        </p:nvSpPr>
        <p:spPr>
          <a:xfrm>
            <a:off x="683568" y="4214528"/>
            <a:ext cx="808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Single RAN simplifica la red, optimizando los recursos y sentando la base para una sutil evolución hacia nuevas tecnologías. </a:t>
            </a:r>
          </a:p>
        </p:txBody>
      </p:sp>
    </p:spTree>
    <p:extLst>
      <p:ext uri="{BB962C8B-B14F-4D97-AF65-F5344CB8AC3E}">
        <p14:creationId xmlns:p14="http://schemas.microsoft.com/office/powerpoint/2010/main" val="39090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CONCLUSIONES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43CF5-53CB-4391-8209-59F808D2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B06364-F4F6-4FE1-AB82-C2B7B819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6" y="1361786"/>
            <a:ext cx="807832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7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15888"/>
            <a:ext cx="511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CONCLUSIONES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E72094-B58E-4C89-BE6E-7C29F304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43CF5-53CB-4391-8209-59F808D2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5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5" name="Picture 16" descr="https://cdn.arstechnica.net/wp-content/uploads/sites/3/2017/06/nokia_multiradio_10_bts_12.jpg">
            <a:extLst>
              <a:ext uri="{FF2B5EF4-FFF2-40B4-BE49-F238E27FC236}">
                <a16:creationId xmlns:a16="http://schemas.microsoft.com/office/drawing/2014/main" id="{2B43C0C4-7DA1-484F-909E-B905A84A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2553"/>
            <a:ext cx="2160240" cy="16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s://www.nokia.com/sites/default/files/styles/scale_362_x_250_gallery/public/media/Nokia%20AirScale%20base%20station_vista%202.jpg">
            <a:extLst>
              <a:ext uri="{FF2B5EF4-FFF2-40B4-BE49-F238E27FC236}">
                <a16:creationId xmlns:a16="http://schemas.microsoft.com/office/drawing/2014/main" id="{8CE0D4FC-7C58-443B-A9DB-099A487E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96" y="2786634"/>
            <a:ext cx="2456606" cy="16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9DE826-50F3-476B-B57A-7347B59990BA}"/>
              </a:ext>
            </a:extLst>
          </p:cNvPr>
          <p:cNvSpPr txBox="1"/>
          <p:nvPr/>
        </p:nvSpPr>
        <p:spPr>
          <a:xfrm>
            <a:off x="1946872" y="328458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Single RAN permite la operación con fuentes de energía renovable.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8534E4-CC18-4315-B13D-4A03DB1D97A4}"/>
              </a:ext>
            </a:extLst>
          </p:cNvPr>
          <p:cNvSpPr txBox="1"/>
          <p:nvPr/>
        </p:nvSpPr>
        <p:spPr>
          <a:xfrm>
            <a:off x="3131840" y="177294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Single RAN permite la operación con fuentes de energía renovable.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96DDF47-07A0-43F6-A1B1-72A1CF787F08}"/>
              </a:ext>
            </a:extLst>
          </p:cNvPr>
          <p:cNvPicPr/>
          <p:nvPr/>
        </p:nvPicPr>
        <p:blipFill rotWithShape="1">
          <a:blip r:embed="rId5"/>
          <a:srcRect r="32815" b="5257"/>
          <a:stretch/>
        </p:blipFill>
        <p:spPr bwMode="auto">
          <a:xfrm>
            <a:off x="970246" y="4199517"/>
            <a:ext cx="2232248" cy="165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EA8B7DC-B418-45E7-83CD-3979AAF709FD}"/>
              </a:ext>
            </a:extLst>
          </p:cNvPr>
          <p:cNvSpPr txBox="1"/>
          <p:nvPr/>
        </p:nvSpPr>
        <p:spPr>
          <a:xfrm>
            <a:off x="3131840" y="466464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Single RAN abre la posibilidad para los operadores de optimizar el espectro. </a:t>
            </a:r>
          </a:p>
        </p:txBody>
      </p:sp>
    </p:spTree>
    <p:extLst>
      <p:ext uri="{BB962C8B-B14F-4D97-AF65-F5344CB8AC3E}">
        <p14:creationId xmlns:p14="http://schemas.microsoft.com/office/powerpoint/2010/main" val="408267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2D4354F4-F061-4E98-8896-C1F2FF4A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4 CuadroTexto">
            <a:extLst>
              <a:ext uri="{FF2B5EF4-FFF2-40B4-BE49-F238E27FC236}">
                <a16:creationId xmlns:a16="http://schemas.microsoft.com/office/drawing/2014/main" id="{397BD4A7-8907-4193-BC60-32C9B12A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989138"/>
            <a:ext cx="5976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C" sz="6600" b="1" dirty="0"/>
              <a:t>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D65688A-0226-49D7-916D-A76D8EE2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6 CuadroTexto">
            <a:extLst>
              <a:ext uri="{FF2B5EF4-FFF2-40B4-BE49-F238E27FC236}">
                <a16:creationId xmlns:a16="http://schemas.microsoft.com/office/drawing/2014/main" id="{968BA001-2BDE-468F-B68E-19451E03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15888"/>
            <a:ext cx="721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C" altLang="es-EC" b="1" dirty="0"/>
              <a:t>                  </a:t>
            </a:r>
            <a:endParaRPr lang="es-EC" altLang="es-EC" sz="1800" dirty="0"/>
          </a:p>
        </p:txBody>
      </p:sp>
      <p:sp>
        <p:nvSpPr>
          <p:cNvPr id="5124" name="8 CuadroTexto">
            <a:extLst>
              <a:ext uri="{FF2B5EF4-FFF2-40B4-BE49-F238E27FC236}">
                <a16:creationId xmlns:a16="http://schemas.microsoft.com/office/drawing/2014/main" id="{5CD163CA-EF2D-45BE-AD5E-B275DD52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AGENDA</a:t>
            </a:r>
            <a:endParaRPr lang="es-EC" altLang="es-EC" sz="2400" dirty="0"/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497F5FCE-CA6B-4597-BE6D-7AC7000291F8}"/>
              </a:ext>
            </a:extLst>
          </p:cNvPr>
          <p:cNvGraphicFramePr/>
          <p:nvPr/>
        </p:nvGraphicFramePr>
        <p:xfrm>
          <a:off x="539552" y="980728"/>
          <a:ext cx="8208912" cy="499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4ABDA1B-CFF9-464F-9343-BB7A861B5A03}"/>
              </a:ext>
            </a:extLst>
          </p:cNvPr>
          <p:cNvSpPr txBox="1"/>
          <p:nvPr/>
        </p:nvSpPr>
        <p:spPr>
          <a:xfrm>
            <a:off x="647700" y="1341438"/>
            <a:ext cx="799306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Objetivo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Justificación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Alcance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Introducción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Single RAN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Soluciones Single RAN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Single RAN Nokia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Costo Total de Propiedad – TCO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3200" dirty="0"/>
              <a:t>Conclusiones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C" dirty="0"/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C4C3D18-3682-4B43-B72E-1CA578F5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6 CuadroTexto">
            <a:extLst>
              <a:ext uri="{FF2B5EF4-FFF2-40B4-BE49-F238E27FC236}">
                <a16:creationId xmlns:a16="http://schemas.microsoft.com/office/drawing/2014/main" id="{9A56F7B2-F8C1-4935-BA2E-32201006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15888"/>
            <a:ext cx="721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C" altLang="es-EC" b="1" dirty="0"/>
              <a:t>                  </a:t>
            </a:r>
            <a:endParaRPr lang="es-EC" altLang="es-EC" sz="1800" dirty="0"/>
          </a:p>
        </p:txBody>
      </p:sp>
      <p:sp>
        <p:nvSpPr>
          <p:cNvPr id="6148" name="8 CuadroTexto">
            <a:extLst>
              <a:ext uri="{FF2B5EF4-FFF2-40B4-BE49-F238E27FC236}">
                <a16:creationId xmlns:a16="http://schemas.microsoft.com/office/drawing/2014/main" id="{FDC4E390-7A4C-4016-AE2A-EBFF9DF9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OBJETIVO</a:t>
            </a:r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E1B76682-4886-4A4D-92FC-DDD838F046A0}"/>
              </a:ext>
            </a:extLst>
          </p:cNvPr>
          <p:cNvGraphicFramePr/>
          <p:nvPr/>
        </p:nvGraphicFramePr>
        <p:xfrm>
          <a:off x="539552" y="980728"/>
          <a:ext cx="8208912" cy="499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50" name="CuadroTexto 1">
            <a:extLst>
              <a:ext uri="{FF2B5EF4-FFF2-40B4-BE49-F238E27FC236}">
                <a16:creationId xmlns:a16="http://schemas.microsoft.com/office/drawing/2014/main" id="{31FD1B34-29B8-4F7B-A625-109CDF1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341438"/>
            <a:ext cx="7993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s-EC" altLang="es-EC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C" altLang="es-EC" sz="1800" dirty="0">
              <a:latin typeface="Arial" panose="020B0604020202020204" pitchFamily="34" charset="0"/>
            </a:endParaRPr>
          </a:p>
        </p:txBody>
      </p:sp>
      <p:sp>
        <p:nvSpPr>
          <p:cNvPr id="6151" name="CuadroTexto 2">
            <a:extLst>
              <a:ext uri="{FF2B5EF4-FFF2-40B4-BE49-F238E27FC236}">
                <a16:creationId xmlns:a16="http://schemas.microsoft.com/office/drawing/2014/main" id="{46322404-687E-45BF-B5C7-B72CD9CFD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77771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C" altLang="es-EC" sz="18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s-EC" sz="2400" dirty="0">
                <a:latin typeface="Arial" panose="020B0604020202020204" pitchFamily="34" charset="0"/>
              </a:rPr>
              <a:t>Analizar la solución Single Radio Access Network - SRAN como una estrategia de despliegue de nuevas tecnologías de comunicación Móvil para las Operadoras Celulares presentes en el Ecuador.</a:t>
            </a:r>
            <a:endParaRPr lang="es-EC" altLang="es-EC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0B7A82AE-A1AB-4292-AE8E-2CD5181B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9899704B-6298-4D95-BAA3-5DF861DB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86E61517-4B5F-48FF-A466-7AECC9F6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8 CuadroTexto">
            <a:extLst>
              <a:ext uri="{FF2B5EF4-FFF2-40B4-BE49-F238E27FC236}">
                <a16:creationId xmlns:a16="http://schemas.microsoft.com/office/drawing/2014/main" id="{387C2EDA-78A7-4A51-A5F6-70AEACB0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JUSTIFICACIÓN</a:t>
            </a:r>
          </a:p>
        </p:txBody>
      </p:sp>
      <p:sp>
        <p:nvSpPr>
          <p:cNvPr id="7174" name="CuadroTexto 1">
            <a:extLst>
              <a:ext uri="{FF2B5EF4-FFF2-40B4-BE49-F238E27FC236}">
                <a16:creationId xmlns:a16="http://schemas.microsoft.com/office/drawing/2014/main" id="{C20CDF7F-39E2-4FD0-B2F1-3AB55CC3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80615"/>
            <a:ext cx="84978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C" altLang="es-EC" sz="2000" dirty="0"/>
              <a:t>Los operadores celulares hoy en día deben hacer frente a un número creciente de desafíos al momento de implementar sus redes LTE.</a:t>
            </a:r>
          </a:p>
          <a:p>
            <a:pPr algn="just"/>
            <a:endParaRPr lang="es-EC" altLang="es-EC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altLang="es-EC" sz="2000" dirty="0"/>
              <a:t>Dispositivos inteligentes que demandan mayores anchos de banda móvil.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altLang="es-EC" sz="2000" dirty="0"/>
              <a:t>Introducir una nueva tecnología de radio LTE que coexista con UMTS/GSM existentes, crea redes complejas.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altLang="es-EC" sz="2000" dirty="0"/>
              <a:t>Nueva red IP de transporte.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altLang="es-EC" sz="2000" dirty="0"/>
          </a:p>
          <a:p>
            <a:pPr algn="just"/>
            <a:r>
              <a:rPr lang="es-EC" altLang="es-EC" sz="2000" dirty="0"/>
              <a:t>Single RAN brinda a los operadores una plataforma de red única, simplificada, escalable, eficiente y rentable que optimiza recursos de transmisión, banda base, radio frecuencia y antenas.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altLang="es-EC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INTRODUCCIÓN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ESTRATEGIAS DE ROLLOUT: </a:t>
            </a:r>
            <a:r>
              <a:rPr lang="es-EC" altLang="es-EC" sz="2000" i="1" dirty="0"/>
              <a:t>OVERLAY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4F919A-4EC8-43C5-8466-016812BE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1340625"/>
            <a:ext cx="4677149" cy="34580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FFFA69-4A97-4DB9-B2D3-14A8A56F9924}"/>
              </a:ext>
            </a:extLst>
          </p:cNvPr>
          <p:cNvSpPr txBox="1"/>
          <p:nvPr/>
        </p:nvSpPr>
        <p:spPr>
          <a:xfrm>
            <a:off x="457200" y="4701698"/>
            <a:ext cx="460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Implementación de LTE más rápida, más fácil y menos costosa.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Evita toda perturbación en la red 2G/3G. existente, al tiempo que limita su crecimiento.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Logra eficiencia y un rápido retorno de la inversión en la implementación de LTE.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53D57D-BF31-4E32-9477-4B2242E2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48" y="1417637"/>
            <a:ext cx="2400560" cy="230053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7A2AE9A-D2BE-4215-9752-619EC31855F7}"/>
              </a:ext>
            </a:extLst>
          </p:cNvPr>
          <p:cNvSpPr txBox="1"/>
          <p:nvPr/>
        </p:nvSpPr>
        <p:spPr>
          <a:xfrm>
            <a:off x="5442512" y="3718175"/>
            <a:ext cx="318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Sin impacto aparente en redes heredadas.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Sin necesidad aparente de CAPEX en redes heredadas.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Requiere actualización del transporte de Backhaul.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Requiere actualización de las redes heredadas en una segunda instancia.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582C4D1-3917-40B9-90BA-59344DE6F6E5}"/>
              </a:ext>
            </a:extLst>
          </p:cNvPr>
          <p:cNvCxnSpPr/>
          <p:nvPr/>
        </p:nvCxnSpPr>
        <p:spPr>
          <a:xfrm>
            <a:off x="5134349" y="1340625"/>
            <a:ext cx="0" cy="468587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2388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INTRODUCCIÓN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ESTRATEGIAS DE ROLLOUT: </a:t>
            </a:r>
            <a:r>
              <a:rPr lang="es-EC" altLang="es-EC" sz="2000" i="1" dirty="0"/>
              <a:t>SINGLE RAN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FFA69-4A97-4DB9-B2D3-14A8A56F9924}"/>
              </a:ext>
            </a:extLst>
          </p:cNvPr>
          <p:cNvSpPr txBox="1"/>
          <p:nvPr/>
        </p:nvSpPr>
        <p:spPr>
          <a:xfrm>
            <a:off x="611560" y="3984454"/>
            <a:ext cx="807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Converge múltiples generaciones de redes inalámbricas.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Mayor tiempo necesario para la incorporación gradual de una nueva red LTE.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Posibilidad para actualizar la red 2G/3G mientras se implementa una red LTE.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Oportunidad de refarming.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Plataforma de O&amp;M común de red 2G/3G/4G con menor OPEX.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Liberación de equipos obsoletos.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26E1B9-B556-4034-854F-1EE743F7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64" y="1721709"/>
            <a:ext cx="4808580" cy="2019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5ADB15-4D93-4833-817B-AAA85A80E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481" y="2266779"/>
            <a:ext cx="23526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8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INTRODUCCIÓN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ESTRATEGIAS DE ROLLOUT: </a:t>
            </a:r>
            <a:r>
              <a:rPr lang="es-EC" altLang="es-EC" sz="2000" i="1" dirty="0"/>
              <a:t>OVERLAY vs SINGLE RAN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85F7F1-DB7F-4509-B924-236DCAD5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5" y="1329070"/>
            <a:ext cx="8226330" cy="41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C718A039-8E33-4A25-A2E7-103C7EF5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altLang="es-EC" dirty="0"/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65E4EB0A-E8A5-4A48-B825-02F194C7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altLang="es-EC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A437FAE2-35A6-45FE-ABDE-BF87B34F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09"/>
            <a:ext cx="90773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CuadroTexto">
            <a:extLst>
              <a:ext uri="{FF2B5EF4-FFF2-40B4-BE49-F238E27FC236}">
                <a16:creationId xmlns:a16="http://schemas.microsoft.com/office/drawing/2014/main" id="{4FF10F93-B82C-4932-847D-701009E9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15888"/>
            <a:ext cx="3243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EC" altLang="es-EC" sz="2400" b="1" dirty="0"/>
              <a:t>SINGLE RAN</a:t>
            </a:r>
          </a:p>
        </p:txBody>
      </p:sp>
      <p:sp>
        <p:nvSpPr>
          <p:cNvPr id="9222" name="CuadroTexto 2">
            <a:extLst>
              <a:ext uri="{FF2B5EF4-FFF2-40B4-BE49-F238E27FC236}">
                <a16:creationId xmlns:a16="http://schemas.microsoft.com/office/drawing/2014/main" id="{61104413-9839-4A03-8CBD-6C7BAD49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5502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altLang="es-EC" sz="2000" dirty="0"/>
              <a:t>INICIOS DE SINGLE RAN: </a:t>
            </a:r>
            <a:r>
              <a:rPr lang="es-EC" altLang="es-EC" sz="2000" i="1" dirty="0"/>
              <a:t>NODO DISTRIBUIDO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C46D18-5F33-4903-A80A-DC6195F6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5048250" cy="360589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392243-8F38-491F-B74F-351B3CAB30AC}"/>
              </a:ext>
            </a:extLst>
          </p:cNvPr>
          <p:cNvSpPr txBox="1"/>
          <p:nvPr/>
        </p:nvSpPr>
        <p:spPr>
          <a:xfrm>
            <a:off x="5649590" y="1964306"/>
            <a:ext cx="2954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Sin necesidad de Feeders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Sin perdida de potencia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Instalación a prueba de fallos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Distancia desde unidad de banda base a las antenas de hasta 20km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Uso de elementos de radio definidos por Software RRU/RRH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Requiere alimentación en sitio de RRU/RRH</a:t>
            </a:r>
          </a:p>
        </p:txBody>
      </p:sp>
    </p:spTree>
    <p:extLst>
      <p:ext uri="{BB962C8B-B14F-4D97-AF65-F5344CB8AC3E}">
        <p14:creationId xmlns:p14="http://schemas.microsoft.com/office/powerpoint/2010/main" val="142992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15541</TotalTime>
  <Words>1041</Words>
  <Application>Microsoft Office PowerPoint</Application>
  <PresentationFormat>Presentación en pantalla (4:3)</PresentationFormat>
  <Paragraphs>176</Paragraphs>
  <Slides>29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Tema de Office</vt:lpstr>
      <vt:lpstr>Worksheet</vt:lpstr>
      <vt:lpstr>Visio.Drawing.15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VILLANUEVA</dc:creator>
  <cp:lastModifiedBy>Diego Mina</cp:lastModifiedBy>
  <cp:revision>535</cp:revision>
  <dcterms:created xsi:type="dcterms:W3CDTF">2013-10-07T14:14:58Z</dcterms:created>
  <dcterms:modified xsi:type="dcterms:W3CDTF">2019-07-24T04:17:54Z</dcterms:modified>
</cp:coreProperties>
</file>