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0" r:id="rId2"/>
  </p:sldMasterIdLst>
  <p:notesMasterIdLst>
    <p:notesMasterId r:id="rId35"/>
  </p:notesMasterIdLst>
  <p:handoutMasterIdLst>
    <p:handoutMasterId r:id="rId36"/>
  </p:handoutMasterIdLst>
  <p:sldIdLst>
    <p:sldId id="258" r:id="rId3"/>
    <p:sldId id="332" r:id="rId4"/>
    <p:sldId id="334" r:id="rId5"/>
    <p:sldId id="336" r:id="rId6"/>
    <p:sldId id="335" r:id="rId7"/>
    <p:sldId id="337" r:id="rId8"/>
    <p:sldId id="341" r:id="rId9"/>
    <p:sldId id="339" r:id="rId10"/>
    <p:sldId id="338" r:id="rId11"/>
    <p:sldId id="342" r:id="rId12"/>
    <p:sldId id="343" r:id="rId13"/>
    <p:sldId id="344" r:id="rId14"/>
    <p:sldId id="345" r:id="rId15"/>
    <p:sldId id="346" r:id="rId16"/>
    <p:sldId id="347" r:id="rId17"/>
    <p:sldId id="349" r:id="rId18"/>
    <p:sldId id="348" r:id="rId19"/>
    <p:sldId id="352" r:id="rId20"/>
    <p:sldId id="350" r:id="rId21"/>
    <p:sldId id="351" r:id="rId22"/>
    <p:sldId id="353" r:id="rId23"/>
    <p:sldId id="354" r:id="rId24"/>
    <p:sldId id="355" r:id="rId25"/>
    <p:sldId id="356" r:id="rId26"/>
    <p:sldId id="358" r:id="rId27"/>
    <p:sldId id="357" r:id="rId28"/>
    <p:sldId id="359" r:id="rId29"/>
    <p:sldId id="360" r:id="rId30"/>
    <p:sldId id="361" r:id="rId31"/>
    <p:sldId id="362" r:id="rId32"/>
    <p:sldId id="363" r:id="rId33"/>
    <p:sldId id="365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00"/>
    <a:srgbClr val="E9FFBE"/>
    <a:srgbClr val="72DFFE"/>
    <a:srgbClr val="00A884"/>
    <a:srgbClr val="0085A8"/>
    <a:srgbClr val="02A885"/>
    <a:srgbClr val="010121"/>
    <a:srgbClr val="030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88214" autoAdjust="0"/>
  </p:normalViewPr>
  <p:slideViewPr>
    <p:cSldViewPr snapToGrid="0">
      <p:cViewPr varScale="1">
        <p:scale>
          <a:sx n="67" d="100"/>
          <a:sy n="67" d="100"/>
        </p:scale>
        <p:origin x="66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97C2F3-337B-46BD-8247-846B11B2567F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s-EC"/>
        </a:p>
      </dgm:t>
    </dgm:pt>
    <dgm:pt modelId="{A057021A-DD36-4B47-A0D3-C9DBDBC389B2}">
      <dgm:prSet phldrT="[Texto]"/>
      <dgm:spPr/>
      <dgm:t>
        <a:bodyPr/>
        <a:lstStyle/>
        <a:p>
          <a:r>
            <a:rPr lang="es-EC" dirty="0"/>
            <a:t>Introducción</a:t>
          </a:r>
        </a:p>
      </dgm:t>
    </dgm:pt>
    <dgm:pt modelId="{9BFA1A09-290B-41B6-B0BC-385DD72DE186}" type="parTrans" cxnId="{4D48BF9D-465F-44A3-B748-4B4EB2397770}">
      <dgm:prSet/>
      <dgm:spPr/>
      <dgm:t>
        <a:bodyPr/>
        <a:lstStyle/>
        <a:p>
          <a:endParaRPr lang="es-EC"/>
        </a:p>
      </dgm:t>
    </dgm:pt>
    <dgm:pt modelId="{6A1C00BA-512D-4A66-AB5E-14CD1E074A2D}" type="sibTrans" cxnId="{4D48BF9D-465F-44A3-B748-4B4EB2397770}">
      <dgm:prSet/>
      <dgm:spPr/>
      <dgm:t>
        <a:bodyPr/>
        <a:lstStyle/>
        <a:p>
          <a:endParaRPr lang="es-EC"/>
        </a:p>
      </dgm:t>
    </dgm:pt>
    <dgm:pt modelId="{33B18FA7-7666-44FF-BED0-43BE74EEE51B}">
      <dgm:prSet phldrT="[Texto]"/>
      <dgm:spPr/>
      <dgm:t>
        <a:bodyPr/>
        <a:lstStyle/>
        <a:p>
          <a:r>
            <a:rPr lang="es-EC" dirty="0"/>
            <a:t>Objetivos</a:t>
          </a:r>
        </a:p>
      </dgm:t>
    </dgm:pt>
    <dgm:pt modelId="{69E5D141-3AA2-4741-B293-BAB2E5C1E958}" type="parTrans" cxnId="{36B6137F-90CA-4091-A63C-E9CCBEB3DCCF}">
      <dgm:prSet/>
      <dgm:spPr/>
      <dgm:t>
        <a:bodyPr/>
        <a:lstStyle/>
        <a:p>
          <a:endParaRPr lang="es-EC"/>
        </a:p>
      </dgm:t>
    </dgm:pt>
    <dgm:pt modelId="{22F0B89D-2F0C-4AF6-A09A-40B3F9ACBE46}" type="sibTrans" cxnId="{36B6137F-90CA-4091-A63C-E9CCBEB3DCCF}">
      <dgm:prSet/>
      <dgm:spPr/>
      <dgm:t>
        <a:bodyPr/>
        <a:lstStyle/>
        <a:p>
          <a:endParaRPr lang="es-EC"/>
        </a:p>
      </dgm:t>
    </dgm:pt>
    <dgm:pt modelId="{5BAA5892-CB83-4860-8A41-E9894C0FCF11}">
      <dgm:prSet phldrT="[Texto]"/>
      <dgm:spPr/>
      <dgm:t>
        <a:bodyPr/>
        <a:lstStyle/>
        <a:p>
          <a:r>
            <a:rPr lang="es-EC" dirty="0"/>
            <a:t>Aspectos generales</a:t>
          </a:r>
        </a:p>
      </dgm:t>
    </dgm:pt>
    <dgm:pt modelId="{154444C8-2F66-4C4D-BAD9-ED28E4F9EFFA}" type="parTrans" cxnId="{AB0D1A56-86ED-4B41-A05C-E27D0DB05D48}">
      <dgm:prSet/>
      <dgm:spPr/>
      <dgm:t>
        <a:bodyPr/>
        <a:lstStyle/>
        <a:p>
          <a:endParaRPr lang="es-EC"/>
        </a:p>
      </dgm:t>
    </dgm:pt>
    <dgm:pt modelId="{E7FDB4E8-73C7-4BC3-82EC-6097CE5BA1E4}" type="sibTrans" cxnId="{AB0D1A56-86ED-4B41-A05C-E27D0DB05D48}">
      <dgm:prSet/>
      <dgm:spPr/>
      <dgm:t>
        <a:bodyPr/>
        <a:lstStyle/>
        <a:p>
          <a:endParaRPr lang="es-EC"/>
        </a:p>
      </dgm:t>
    </dgm:pt>
    <dgm:pt modelId="{EE91728B-3A3A-4401-AE39-58BCB1BFC721}">
      <dgm:prSet phldrT="[Texto]"/>
      <dgm:spPr/>
      <dgm:t>
        <a:bodyPr/>
        <a:lstStyle/>
        <a:p>
          <a:r>
            <a:rPr lang="es-EC" dirty="0"/>
            <a:t>Metodología</a:t>
          </a:r>
        </a:p>
      </dgm:t>
    </dgm:pt>
    <dgm:pt modelId="{23545D18-32CB-4085-A9ED-FD1C4EB7762A}" type="parTrans" cxnId="{AF803392-065C-4139-9A5D-D0A403C3B6E2}">
      <dgm:prSet/>
      <dgm:spPr/>
      <dgm:t>
        <a:bodyPr/>
        <a:lstStyle/>
        <a:p>
          <a:endParaRPr lang="es-EC"/>
        </a:p>
      </dgm:t>
    </dgm:pt>
    <dgm:pt modelId="{A1836E53-6FE7-4B56-A2CA-155345D12220}" type="sibTrans" cxnId="{AF803392-065C-4139-9A5D-D0A403C3B6E2}">
      <dgm:prSet/>
      <dgm:spPr/>
      <dgm:t>
        <a:bodyPr/>
        <a:lstStyle/>
        <a:p>
          <a:endParaRPr lang="es-EC"/>
        </a:p>
      </dgm:t>
    </dgm:pt>
    <dgm:pt modelId="{2629D909-A373-4FD1-BD8D-DF65B075FF8F}">
      <dgm:prSet phldrT="[Texto]"/>
      <dgm:spPr/>
      <dgm:t>
        <a:bodyPr/>
        <a:lstStyle/>
        <a:p>
          <a:r>
            <a:rPr lang="es-EC" dirty="0"/>
            <a:t>Resultados</a:t>
          </a:r>
        </a:p>
      </dgm:t>
    </dgm:pt>
    <dgm:pt modelId="{70EDDD2A-E94B-4579-B2FD-A679675AA901}" type="parTrans" cxnId="{881E26A0-912B-4BC7-8BE3-05BA7B63E401}">
      <dgm:prSet/>
      <dgm:spPr/>
      <dgm:t>
        <a:bodyPr/>
        <a:lstStyle/>
        <a:p>
          <a:endParaRPr lang="es-EC"/>
        </a:p>
      </dgm:t>
    </dgm:pt>
    <dgm:pt modelId="{686DDE7E-4DF8-4CA2-935F-2B00CFB671DE}" type="sibTrans" cxnId="{881E26A0-912B-4BC7-8BE3-05BA7B63E401}">
      <dgm:prSet/>
      <dgm:spPr/>
      <dgm:t>
        <a:bodyPr/>
        <a:lstStyle/>
        <a:p>
          <a:endParaRPr lang="es-EC"/>
        </a:p>
      </dgm:t>
    </dgm:pt>
    <dgm:pt modelId="{4D724776-DC60-44F9-A7CB-1D4DFE6D8E89}">
      <dgm:prSet phldrT="[Texto]"/>
      <dgm:spPr/>
      <dgm:t>
        <a:bodyPr/>
        <a:lstStyle/>
        <a:p>
          <a:r>
            <a:rPr lang="es-EC" dirty="0"/>
            <a:t>Conclusiones</a:t>
          </a:r>
        </a:p>
      </dgm:t>
    </dgm:pt>
    <dgm:pt modelId="{02EA68AA-ED00-46EB-9826-D14BC229A1B8}" type="parTrans" cxnId="{56FE402C-A10B-40CA-A094-8F6914CADFEB}">
      <dgm:prSet/>
      <dgm:spPr/>
      <dgm:t>
        <a:bodyPr/>
        <a:lstStyle/>
        <a:p>
          <a:endParaRPr lang="es-EC"/>
        </a:p>
      </dgm:t>
    </dgm:pt>
    <dgm:pt modelId="{66ED67BB-7F2C-4CD5-9DE2-73A8B8B7057F}" type="sibTrans" cxnId="{56FE402C-A10B-40CA-A094-8F6914CADFEB}">
      <dgm:prSet/>
      <dgm:spPr/>
      <dgm:t>
        <a:bodyPr/>
        <a:lstStyle/>
        <a:p>
          <a:endParaRPr lang="es-EC"/>
        </a:p>
      </dgm:t>
    </dgm:pt>
    <dgm:pt modelId="{008C8DBD-0885-4986-9B16-2D0ED87391DC}">
      <dgm:prSet phldrT="[Texto]"/>
      <dgm:spPr/>
      <dgm:t>
        <a:bodyPr/>
        <a:lstStyle/>
        <a:p>
          <a:r>
            <a:rPr lang="es-EC" dirty="0"/>
            <a:t>Recomendaciones</a:t>
          </a:r>
        </a:p>
      </dgm:t>
    </dgm:pt>
    <dgm:pt modelId="{1347E9DF-A76C-441F-B06C-69E40FCE91EB}" type="parTrans" cxnId="{3D6CF688-D305-4418-9D56-2999E33BF371}">
      <dgm:prSet/>
      <dgm:spPr/>
      <dgm:t>
        <a:bodyPr/>
        <a:lstStyle/>
        <a:p>
          <a:endParaRPr lang="es-EC"/>
        </a:p>
      </dgm:t>
    </dgm:pt>
    <dgm:pt modelId="{73580ACC-6E85-4C5B-8A9A-C70E727AD7B0}" type="sibTrans" cxnId="{3D6CF688-D305-4418-9D56-2999E33BF371}">
      <dgm:prSet/>
      <dgm:spPr/>
      <dgm:t>
        <a:bodyPr/>
        <a:lstStyle/>
        <a:p>
          <a:endParaRPr lang="es-EC"/>
        </a:p>
      </dgm:t>
    </dgm:pt>
    <dgm:pt modelId="{43D2F246-C22A-4968-9FC5-ED656CA538CD}" type="pres">
      <dgm:prSet presAssocID="{CA97C2F3-337B-46BD-8247-846B11B2567F}" presName="Name0" presStyleCnt="0">
        <dgm:presLayoutVars>
          <dgm:chMax val="7"/>
          <dgm:chPref val="7"/>
          <dgm:dir/>
        </dgm:presLayoutVars>
      </dgm:prSet>
      <dgm:spPr/>
    </dgm:pt>
    <dgm:pt modelId="{54AF954D-6A6D-4F5D-813E-A330D5E9058C}" type="pres">
      <dgm:prSet presAssocID="{CA97C2F3-337B-46BD-8247-846B11B2567F}" presName="Name1" presStyleCnt="0"/>
      <dgm:spPr/>
    </dgm:pt>
    <dgm:pt modelId="{E13A38B1-264A-42E3-9D79-93BE6765F673}" type="pres">
      <dgm:prSet presAssocID="{CA97C2F3-337B-46BD-8247-846B11B2567F}" presName="cycle" presStyleCnt="0"/>
      <dgm:spPr/>
    </dgm:pt>
    <dgm:pt modelId="{49822469-EE22-40E5-985B-8F36792CECF2}" type="pres">
      <dgm:prSet presAssocID="{CA97C2F3-337B-46BD-8247-846B11B2567F}" presName="srcNode" presStyleLbl="node1" presStyleIdx="0" presStyleCnt="7"/>
      <dgm:spPr/>
    </dgm:pt>
    <dgm:pt modelId="{9F07EA4F-2287-40DA-A946-5F0E1F75FEED}" type="pres">
      <dgm:prSet presAssocID="{CA97C2F3-337B-46BD-8247-846B11B2567F}" presName="conn" presStyleLbl="parChTrans1D2" presStyleIdx="0" presStyleCnt="1"/>
      <dgm:spPr/>
    </dgm:pt>
    <dgm:pt modelId="{295C1A0F-5715-4616-915A-927D7F01FA54}" type="pres">
      <dgm:prSet presAssocID="{CA97C2F3-337B-46BD-8247-846B11B2567F}" presName="extraNode" presStyleLbl="node1" presStyleIdx="0" presStyleCnt="7"/>
      <dgm:spPr/>
    </dgm:pt>
    <dgm:pt modelId="{BA893DCF-6BE7-4112-8F0E-89ABF97341F7}" type="pres">
      <dgm:prSet presAssocID="{CA97C2F3-337B-46BD-8247-846B11B2567F}" presName="dstNode" presStyleLbl="node1" presStyleIdx="0" presStyleCnt="7"/>
      <dgm:spPr/>
    </dgm:pt>
    <dgm:pt modelId="{092D453C-5EAC-4295-9ED5-A8196D233C19}" type="pres">
      <dgm:prSet presAssocID="{A057021A-DD36-4B47-A0D3-C9DBDBC389B2}" presName="text_1" presStyleLbl="node1" presStyleIdx="0" presStyleCnt="7">
        <dgm:presLayoutVars>
          <dgm:bulletEnabled val="1"/>
        </dgm:presLayoutVars>
      </dgm:prSet>
      <dgm:spPr/>
    </dgm:pt>
    <dgm:pt modelId="{391E8958-CE3B-4202-A114-2B82C9931796}" type="pres">
      <dgm:prSet presAssocID="{A057021A-DD36-4B47-A0D3-C9DBDBC389B2}" presName="accent_1" presStyleCnt="0"/>
      <dgm:spPr/>
    </dgm:pt>
    <dgm:pt modelId="{A30078EA-C2FF-4DE3-83DD-22F99689AB66}" type="pres">
      <dgm:prSet presAssocID="{A057021A-DD36-4B47-A0D3-C9DBDBC389B2}" presName="accentRepeatNode" presStyleLbl="solidFgAcc1" presStyleIdx="0" presStyleCnt="7"/>
      <dgm:spPr/>
    </dgm:pt>
    <dgm:pt modelId="{104638CA-18F1-42B6-A7F3-37CE3E099F53}" type="pres">
      <dgm:prSet presAssocID="{33B18FA7-7666-44FF-BED0-43BE74EEE51B}" presName="text_2" presStyleLbl="node1" presStyleIdx="1" presStyleCnt="7">
        <dgm:presLayoutVars>
          <dgm:bulletEnabled val="1"/>
        </dgm:presLayoutVars>
      </dgm:prSet>
      <dgm:spPr/>
    </dgm:pt>
    <dgm:pt modelId="{C43DADB7-A5F6-4D1D-8F25-8C24711DB65E}" type="pres">
      <dgm:prSet presAssocID="{33B18FA7-7666-44FF-BED0-43BE74EEE51B}" presName="accent_2" presStyleCnt="0"/>
      <dgm:spPr/>
    </dgm:pt>
    <dgm:pt modelId="{2B359D53-3041-40B8-8A45-A3D1E1D64E07}" type="pres">
      <dgm:prSet presAssocID="{33B18FA7-7666-44FF-BED0-43BE74EEE51B}" presName="accentRepeatNode" presStyleLbl="solidFgAcc1" presStyleIdx="1" presStyleCnt="7"/>
      <dgm:spPr/>
    </dgm:pt>
    <dgm:pt modelId="{8C6F6D53-9916-4243-A21B-D1BE3E2B7E6E}" type="pres">
      <dgm:prSet presAssocID="{5BAA5892-CB83-4860-8A41-E9894C0FCF11}" presName="text_3" presStyleLbl="node1" presStyleIdx="2" presStyleCnt="7">
        <dgm:presLayoutVars>
          <dgm:bulletEnabled val="1"/>
        </dgm:presLayoutVars>
      </dgm:prSet>
      <dgm:spPr/>
    </dgm:pt>
    <dgm:pt modelId="{9EA26F25-C02C-4F7F-B8B1-755CE6124950}" type="pres">
      <dgm:prSet presAssocID="{5BAA5892-CB83-4860-8A41-E9894C0FCF11}" presName="accent_3" presStyleCnt="0"/>
      <dgm:spPr/>
    </dgm:pt>
    <dgm:pt modelId="{5D35863A-80BF-43A3-8FA0-43BB4C5EC861}" type="pres">
      <dgm:prSet presAssocID="{5BAA5892-CB83-4860-8A41-E9894C0FCF11}" presName="accentRepeatNode" presStyleLbl="solidFgAcc1" presStyleIdx="2" presStyleCnt="7"/>
      <dgm:spPr/>
    </dgm:pt>
    <dgm:pt modelId="{1EE9E901-7C78-4046-9A11-2E35EB88830B}" type="pres">
      <dgm:prSet presAssocID="{EE91728B-3A3A-4401-AE39-58BCB1BFC721}" presName="text_4" presStyleLbl="node1" presStyleIdx="3" presStyleCnt="7">
        <dgm:presLayoutVars>
          <dgm:bulletEnabled val="1"/>
        </dgm:presLayoutVars>
      </dgm:prSet>
      <dgm:spPr/>
    </dgm:pt>
    <dgm:pt modelId="{0E23D208-DA9D-4705-9C70-1F22C1C89EA5}" type="pres">
      <dgm:prSet presAssocID="{EE91728B-3A3A-4401-AE39-58BCB1BFC721}" presName="accent_4" presStyleCnt="0"/>
      <dgm:spPr/>
    </dgm:pt>
    <dgm:pt modelId="{9E143698-8787-442F-9DCE-599CEF78EF3F}" type="pres">
      <dgm:prSet presAssocID="{EE91728B-3A3A-4401-AE39-58BCB1BFC721}" presName="accentRepeatNode" presStyleLbl="solidFgAcc1" presStyleIdx="3" presStyleCnt="7"/>
      <dgm:spPr/>
    </dgm:pt>
    <dgm:pt modelId="{2D4DD6B6-5D84-41B6-B0AE-E1A2FFF8AB08}" type="pres">
      <dgm:prSet presAssocID="{2629D909-A373-4FD1-BD8D-DF65B075FF8F}" presName="text_5" presStyleLbl="node1" presStyleIdx="4" presStyleCnt="7">
        <dgm:presLayoutVars>
          <dgm:bulletEnabled val="1"/>
        </dgm:presLayoutVars>
      </dgm:prSet>
      <dgm:spPr/>
    </dgm:pt>
    <dgm:pt modelId="{1375FB07-42B5-4486-9B61-21B51F4A94BE}" type="pres">
      <dgm:prSet presAssocID="{2629D909-A373-4FD1-BD8D-DF65B075FF8F}" presName="accent_5" presStyleCnt="0"/>
      <dgm:spPr/>
    </dgm:pt>
    <dgm:pt modelId="{95C4C2D5-8FFF-45A0-8559-DA1246D19719}" type="pres">
      <dgm:prSet presAssocID="{2629D909-A373-4FD1-BD8D-DF65B075FF8F}" presName="accentRepeatNode" presStyleLbl="solidFgAcc1" presStyleIdx="4" presStyleCnt="7"/>
      <dgm:spPr/>
    </dgm:pt>
    <dgm:pt modelId="{9BE64BE4-119E-4E53-8434-BDD7C95A82C8}" type="pres">
      <dgm:prSet presAssocID="{4D724776-DC60-44F9-A7CB-1D4DFE6D8E89}" presName="text_6" presStyleLbl="node1" presStyleIdx="5" presStyleCnt="7">
        <dgm:presLayoutVars>
          <dgm:bulletEnabled val="1"/>
        </dgm:presLayoutVars>
      </dgm:prSet>
      <dgm:spPr/>
    </dgm:pt>
    <dgm:pt modelId="{9F803F2C-1C8C-4101-BD05-F3D3F9A0F1A7}" type="pres">
      <dgm:prSet presAssocID="{4D724776-DC60-44F9-A7CB-1D4DFE6D8E89}" presName="accent_6" presStyleCnt="0"/>
      <dgm:spPr/>
    </dgm:pt>
    <dgm:pt modelId="{334513B1-84E7-4377-82C8-1DB8190B51E9}" type="pres">
      <dgm:prSet presAssocID="{4D724776-DC60-44F9-A7CB-1D4DFE6D8E89}" presName="accentRepeatNode" presStyleLbl="solidFgAcc1" presStyleIdx="5" presStyleCnt="7"/>
      <dgm:spPr/>
    </dgm:pt>
    <dgm:pt modelId="{652AA6B3-6AFC-4306-80EE-3FE28BA5D013}" type="pres">
      <dgm:prSet presAssocID="{008C8DBD-0885-4986-9B16-2D0ED87391DC}" presName="text_7" presStyleLbl="node1" presStyleIdx="6" presStyleCnt="7">
        <dgm:presLayoutVars>
          <dgm:bulletEnabled val="1"/>
        </dgm:presLayoutVars>
      </dgm:prSet>
      <dgm:spPr/>
    </dgm:pt>
    <dgm:pt modelId="{48792747-DCE2-41AE-B15C-FC3238D59D80}" type="pres">
      <dgm:prSet presAssocID="{008C8DBD-0885-4986-9B16-2D0ED87391DC}" presName="accent_7" presStyleCnt="0"/>
      <dgm:spPr/>
    </dgm:pt>
    <dgm:pt modelId="{276BCCEB-E99E-40B7-86B7-42B8068C547C}" type="pres">
      <dgm:prSet presAssocID="{008C8DBD-0885-4986-9B16-2D0ED87391DC}" presName="accentRepeatNode" presStyleLbl="solidFgAcc1" presStyleIdx="6" presStyleCnt="7"/>
      <dgm:spPr/>
    </dgm:pt>
  </dgm:ptLst>
  <dgm:cxnLst>
    <dgm:cxn modelId="{9D93FC26-3F09-4C15-B9CE-21ACFE140BF2}" type="presOf" srcId="{2629D909-A373-4FD1-BD8D-DF65B075FF8F}" destId="{2D4DD6B6-5D84-41B6-B0AE-E1A2FFF8AB08}" srcOrd="0" destOrd="0" presId="urn:microsoft.com/office/officeart/2008/layout/VerticalCurvedList"/>
    <dgm:cxn modelId="{56FE402C-A10B-40CA-A094-8F6914CADFEB}" srcId="{CA97C2F3-337B-46BD-8247-846B11B2567F}" destId="{4D724776-DC60-44F9-A7CB-1D4DFE6D8E89}" srcOrd="5" destOrd="0" parTransId="{02EA68AA-ED00-46EB-9826-D14BC229A1B8}" sibTransId="{66ED67BB-7F2C-4CD5-9DE2-73A8B8B7057F}"/>
    <dgm:cxn modelId="{B954F735-F268-45DE-82DA-285DDE683616}" type="presOf" srcId="{008C8DBD-0885-4986-9B16-2D0ED87391DC}" destId="{652AA6B3-6AFC-4306-80EE-3FE28BA5D013}" srcOrd="0" destOrd="0" presId="urn:microsoft.com/office/officeart/2008/layout/VerticalCurvedList"/>
    <dgm:cxn modelId="{17E5DA4E-ADB8-4F43-9CBB-420B0CED8DC9}" type="presOf" srcId="{CA97C2F3-337B-46BD-8247-846B11B2567F}" destId="{43D2F246-C22A-4968-9FC5-ED656CA538CD}" srcOrd="0" destOrd="0" presId="urn:microsoft.com/office/officeart/2008/layout/VerticalCurvedList"/>
    <dgm:cxn modelId="{AB0D1A56-86ED-4B41-A05C-E27D0DB05D48}" srcId="{CA97C2F3-337B-46BD-8247-846B11B2567F}" destId="{5BAA5892-CB83-4860-8A41-E9894C0FCF11}" srcOrd="2" destOrd="0" parTransId="{154444C8-2F66-4C4D-BAD9-ED28E4F9EFFA}" sibTransId="{E7FDB4E8-73C7-4BC3-82EC-6097CE5BA1E4}"/>
    <dgm:cxn modelId="{D76FCB76-419D-49A3-B022-86E9EF84DDFB}" type="presOf" srcId="{33B18FA7-7666-44FF-BED0-43BE74EEE51B}" destId="{104638CA-18F1-42B6-A7F3-37CE3E099F53}" srcOrd="0" destOrd="0" presId="urn:microsoft.com/office/officeart/2008/layout/VerticalCurvedList"/>
    <dgm:cxn modelId="{8790147B-D6FD-49E4-BDAE-B9A52011B9F4}" type="presOf" srcId="{6A1C00BA-512D-4A66-AB5E-14CD1E074A2D}" destId="{9F07EA4F-2287-40DA-A946-5F0E1F75FEED}" srcOrd="0" destOrd="0" presId="urn:microsoft.com/office/officeart/2008/layout/VerticalCurvedList"/>
    <dgm:cxn modelId="{36B6137F-90CA-4091-A63C-E9CCBEB3DCCF}" srcId="{CA97C2F3-337B-46BD-8247-846B11B2567F}" destId="{33B18FA7-7666-44FF-BED0-43BE74EEE51B}" srcOrd="1" destOrd="0" parTransId="{69E5D141-3AA2-4741-B293-BAB2E5C1E958}" sibTransId="{22F0B89D-2F0C-4AF6-A09A-40B3F9ACBE46}"/>
    <dgm:cxn modelId="{3D6CF688-D305-4418-9D56-2999E33BF371}" srcId="{CA97C2F3-337B-46BD-8247-846B11B2567F}" destId="{008C8DBD-0885-4986-9B16-2D0ED87391DC}" srcOrd="6" destOrd="0" parTransId="{1347E9DF-A76C-441F-B06C-69E40FCE91EB}" sibTransId="{73580ACC-6E85-4C5B-8A9A-C70E727AD7B0}"/>
    <dgm:cxn modelId="{3DF0DC8A-9530-4389-94B3-A8E976641ADF}" type="presOf" srcId="{EE91728B-3A3A-4401-AE39-58BCB1BFC721}" destId="{1EE9E901-7C78-4046-9A11-2E35EB88830B}" srcOrd="0" destOrd="0" presId="urn:microsoft.com/office/officeart/2008/layout/VerticalCurvedList"/>
    <dgm:cxn modelId="{AF803392-065C-4139-9A5D-D0A403C3B6E2}" srcId="{CA97C2F3-337B-46BD-8247-846B11B2567F}" destId="{EE91728B-3A3A-4401-AE39-58BCB1BFC721}" srcOrd="3" destOrd="0" parTransId="{23545D18-32CB-4085-A9ED-FD1C4EB7762A}" sibTransId="{A1836E53-6FE7-4B56-A2CA-155345D12220}"/>
    <dgm:cxn modelId="{4D48BF9D-465F-44A3-B748-4B4EB2397770}" srcId="{CA97C2F3-337B-46BD-8247-846B11B2567F}" destId="{A057021A-DD36-4B47-A0D3-C9DBDBC389B2}" srcOrd="0" destOrd="0" parTransId="{9BFA1A09-290B-41B6-B0BC-385DD72DE186}" sibTransId="{6A1C00BA-512D-4A66-AB5E-14CD1E074A2D}"/>
    <dgm:cxn modelId="{881E26A0-912B-4BC7-8BE3-05BA7B63E401}" srcId="{CA97C2F3-337B-46BD-8247-846B11B2567F}" destId="{2629D909-A373-4FD1-BD8D-DF65B075FF8F}" srcOrd="4" destOrd="0" parTransId="{70EDDD2A-E94B-4579-B2FD-A679675AA901}" sibTransId="{686DDE7E-4DF8-4CA2-935F-2B00CFB671DE}"/>
    <dgm:cxn modelId="{FAB65EA4-2560-49CB-92E7-DB099AEC2CAE}" type="presOf" srcId="{A057021A-DD36-4B47-A0D3-C9DBDBC389B2}" destId="{092D453C-5EAC-4295-9ED5-A8196D233C19}" srcOrd="0" destOrd="0" presId="urn:microsoft.com/office/officeart/2008/layout/VerticalCurvedList"/>
    <dgm:cxn modelId="{92717EAC-4364-4302-A462-E4318E460A14}" type="presOf" srcId="{4D724776-DC60-44F9-A7CB-1D4DFE6D8E89}" destId="{9BE64BE4-119E-4E53-8434-BDD7C95A82C8}" srcOrd="0" destOrd="0" presId="urn:microsoft.com/office/officeart/2008/layout/VerticalCurvedList"/>
    <dgm:cxn modelId="{71B155D7-43BE-4EAD-90B5-B4FD632146EE}" type="presOf" srcId="{5BAA5892-CB83-4860-8A41-E9894C0FCF11}" destId="{8C6F6D53-9916-4243-A21B-D1BE3E2B7E6E}" srcOrd="0" destOrd="0" presId="urn:microsoft.com/office/officeart/2008/layout/VerticalCurvedList"/>
    <dgm:cxn modelId="{BF6C284F-D735-4955-8F12-6F53CCF25054}" type="presParOf" srcId="{43D2F246-C22A-4968-9FC5-ED656CA538CD}" destId="{54AF954D-6A6D-4F5D-813E-A330D5E9058C}" srcOrd="0" destOrd="0" presId="urn:microsoft.com/office/officeart/2008/layout/VerticalCurvedList"/>
    <dgm:cxn modelId="{9B29FA50-4CCF-4086-BDEA-C83C2CABC508}" type="presParOf" srcId="{54AF954D-6A6D-4F5D-813E-A330D5E9058C}" destId="{E13A38B1-264A-42E3-9D79-93BE6765F673}" srcOrd="0" destOrd="0" presId="urn:microsoft.com/office/officeart/2008/layout/VerticalCurvedList"/>
    <dgm:cxn modelId="{82B620D7-B191-459E-87FD-E7EC0D35F38A}" type="presParOf" srcId="{E13A38B1-264A-42E3-9D79-93BE6765F673}" destId="{49822469-EE22-40E5-985B-8F36792CECF2}" srcOrd="0" destOrd="0" presId="urn:microsoft.com/office/officeart/2008/layout/VerticalCurvedList"/>
    <dgm:cxn modelId="{639F20EE-45C2-4A32-A9F8-09503E13E92C}" type="presParOf" srcId="{E13A38B1-264A-42E3-9D79-93BE6765F673}" destId="{9F07EA4F-2287-40DA-A946-5F0E1F75FEED}" srcOrd="1" destOrd="0" presId="urn:microsoft.com/office/officeart/2008/layout/VerticalCurvedList"/>
    <dgm:cxn modelId="{00B14B69-A586-473A-9B35-05FF10D097FA}" type="presParOf" srcId="{E13A38B1-264A-42E3-9D79-93BE6765F673}" destId="{295C1A0F-5715-4616-915A-927D7F01FA54}" srcOrd="2" destOrd="0" presId="urn:microsoft.com/office/officeart/2008/layout/VerticalCurvedList"/>
    <dgm:cxn modelId="{6700182C-3749-4C6E-A75D-695F233D8315}" type="presParOf" srcId="{E13A38B1-264A-42E3-9D79-93BE6765F673}" destId="{BA893DCF-6BE7-4112-8F0E-89ABF97341F7}" srcOrd="3" destOrd="0" presId="urn:microsoft.com/office/officeart/2008/layout/VerticalCurvedList"/>
    <dgm:cxn modelId="{8A458418-0938-49BD-8DEC-39851A0205FD}" type="presParOf" srcId="{54AF954D-6A6D-4F5D-813E-A330D5E9058C}" destId="{092D453C-5EAC-4295-9ED5-A8196D233C19}" srcOrd="1" destOrd="0" presId="urn:microsoft.com/office/officeart/2008/layout/VerticalCurvedList"/>
    <dgm:cxn modelId="{0AD4BDBC-176E-4C6E-A0D2-3765754AE7E5}" type="presParOf" srcId="{54AF954D-6A6D-4F5D-813E-A330D5E9058C}" destId="{391E8958-CE3B-4202-A114-2B82C9931796}" srcOrd="2" destOrd="0" presId="urn:microsoft.com/office/officeart/2008/layout/VerticalCurvedList"/>
    <dgm:cxn modelId="{E520E787-8930-4D01-BB4D-5115FD19C66B}" type="presParOf" srcId="{391E8958-CE3B-4202-A114-2B82C9931796}" destId="{A30078EA-C2FF-4DE3-83DD-22F99689AB66}" srcOrd="0" destOrd="0" presId="urn:microsoft.com/office/officeart/2008/layout/VerticalCurvedList"/>
    <dgm:cxn modelId="{331D446F-1154-4EEC-AD90-247463D54123}" type="presParOf" srcId="{54AF954D-6A6D-4F5D-813E-A330D5E9058C}" destId="{104638CA-18F1-42B6-A7F3-37CE3E099F53}" srcOrd="3" destOrd="0" presId="urn:microsoft.com/office/officeart/2008/layout/VerticalCurvedList"/>
    <dgm:cxn modelId="{AEBAA805-8A25-4BFE-8D55-08C4AE5D10E2}" type="presParOf" srcId="{54AF954D-6A6D-4F5D-813E-A330D5E9058C}" destId="{C43DADB7-A5F6-4D1D-8F25-8C24711DB65E}" srcOrd="4" destOrd="0" presId="urn:microsoft.com/office/officeart/2008/layout/VerticalCurvedList"/>
    <dgm:cxn modelId="{5D524CA5-A61F-483A-84B2-54B2129AF628}" type="presParOf" srcId="{C43DADB7-A5F6-4D1D-8F25-8C24711DB65E}" destId="{2B359D53-3041-40B8-8A45-A3D1E1D64E07}" srcOrd="0" destOrd="0" presId="urn:microsoft.com/office/officeart/2008/layout/VerticalCurvedList"/>
    <dgm:cxn modelId="{844C89BF-0D36-4163-8B52-87C7B0D8C8FD}" type="presParOf" srcId="{54AF954D-6A6D-4F5D-813E-A330D5E9058C}" destId="{8C6F6D53-9916-4243-A21B-D1BE3E2B7E6E}" srcOrd="5" destOrd="0" presId="urn:microsoft.com/office/officeart/2008/layout/VerticalCurvedList"/>
    <dgm:cxn modelId="{4442DEB6-55F1-4D51-89D6-290917717D74}" type="presParOf" srcId="{54AF954D-6A6D-4F5D-813E-A330D5E9058C}" destId="{9EA26F25-C02C-4F7F-B8B1-755CE6124950}" srcOrd="6" destOrd="0" presId="urn:microsoft.com/office/officeart/2008/layout/VerticalCurvedList"/>
    <dgm:cxn modelId="{2CAACF13-D9E2-4233-9AD5-B12CA5D22757}" type="presParOf" srcId="{9EA26F25-C02C-4F7F-B8B1-755CE6124950}" destId="{5D35863A-80BF-43A3-8FA0-43BB4C5EC861}" srcOrd="0" destOrd="0" presId="urn:microsoft.com/office/officeart/2008/layout/VerticalCurvedList"/>
    <dgm:cxn modelId="{8BBDB81E-D9B3-4400-B5DC-B8F913986025}" type="presParOf" srcId="{54AF954D-6A6D-4F5D-813E-A330D5E9058C}" destId="{1EE9E901-7C78-4046-9A11-2E35EB88830B}" srcOrd="7" destOrd="0" presId="urn:microsoft.com/office/officeart/2008/layout/VerticalCurvedList"/>
    <dgm:cxn modelId="{F863E459-9E08-4FD8-ABA6-32BA98BA8AD9}" type="presParOf" srcId="{54AF954D-6A6D-4F5D-813E-A330D5E9058C}" destId="{0E23D208-DA9D-4705-9C70-1F22C1C89EA5}" srcOrd="8" destOrd="0" presId="urn:microsoft.com/office/officeart/2008/layout/VerticalCurvedList"/>
    <dgm:cxn modelId="{5CF50156-832B-4757-AD3D-238A5EC32DB7}" type="presParOf" srcId="{0E23D208-DA9D-4705-9C70-1F22C1C89EA5}" destId="{9E143698-8787-442F-9DCE-599CEF78EF3F}" srcOrd="0" destOrd="0" presId="urn:microsoft.com/office/officeart/2008/layout/VerticalCurvedList"/>
    <dgm:cxn modelId="{3BB5DE17-C697-4094-B65F-836B4ECB0FDB}" type="presParOf" srcId="{54AF954D-6A6D-4F5D-813E-A330D5E9058C}" destId="{2D4DD6B6-5D84-41B6-B0AE-E1A2FFF8AB08}" srcOrd="9" destOrd="0" presId="urn:microsoft.com/office/officeart/2008/layout/VerticalCurvedList"/>
    <dgm:cxn modelId="{8A1C434D-E79A-4F00-BED0-4C9AB692E97E}" type="presParOf" srcId="{54AF954D-6A6D-4F5D-813E-A330D5E9058C}" destId="{1375FB07-42B5-4486-9B61-21B51F4A94BE}" srcOrd="10" destOrd="0" presId="urn:microsoft.com/office/officeart/2008/layout/VerticalCurvedList"/>
    <dgm:cxn modelId="{E78AA7B4-B9D5-42CF-AB35-3A1365FB0A82}" type="presParOf" srcId="{1375FB07-42B5-4486-9B61-21B51F4A94BE}" destId="{95C4C2D5-8FFF-45A0-8559-DA1246D19719}" srcOrd="0" destOrd="0" presId="urn:microsoft.com/office/officeart/2008/layout/VerticalCurvedList"/>
    <dgm:cxn modelId="{0AA6AF19-96A6-4C6A-A7A1-16B5F2C0EDF7}" type="presParOf" srcId="{54AF954D-6A6D-4F5D-813E-A330D5E9058C}" destId="{9BE64BE4-119E-4E53-8434-BDD7C95A82C8}" srcOrd="11" destOrd="0" presId="urn:microsoft.com/office/officeart/2008/layout/VerticalCurvedList"/>
    <dgm:cxn modelId="{D5D863F5-CF77-4D0C-BF89-85310FEB073B}" type="presParOf" srcId="{54AF954D-6A6D-4F5D-813E-A330D5E9058C}" destId="{9F803F2C-1C8C-4101-BD05-F3D3F9A0F1A7}" srcOrd="12" destOrd="0" presId="urn:microsoft.com/office/officeart/2008/layout/VerticalCurvedList"/>
    <dgm:cxn modelId="{B90F2918-555E-441D-A29D-FF5730C3495D}" type="presParOf" srcId="{9F803F2C-1C8C-4101-BD05-F3D3F9A0F1A7}" destId="{334513B1-84E7-4377-82C8-1DB8190B51E9}" srcOrd="0" destOrd="0" presId="urn:microsoft.com/office/officeart/2008/layout/VerticalCurvedList"/>
    <dgm:cxn modelId="{EF7C194A-E375-4B4D-879B-033508D24FA9}" type="presParOf" srcId="{54AF954D-6A6D-4F5D-813E-A330D5E9058C}" destId="{652AA6B3-6AFC-4306-80EE-3FE28BA5D013}" srcOrd="13" destOrd="0" presId="urn:microsoft.com/office/officeart/2008/layout/VerticalCurvedList"/>
    <dgm:cxn modelId="{431A2640-83F6-41E9-AFDF-3D458AF33FAD}" type="presParOf" srcId="{54AF954D-6A6D-4F5D-813E-A330D5E9058C}" destId="{48792747-DCE2-41AE-B15C-FC3238D59D80}" srcOrd="14" destOrd="0" presId="urn:microsoft.com/office/officeart/2008/layout/VerticalCurvedList"/>
    <dgm:cxn modelId="{9AED0B27-F3B6-4B50-9CCF-9D9B9F4D6B96}" type="presParOf" srcId="{48792747-DCE2-41AE-B15C-FC3238D59D80}" destId="{276BCCEB-E99E-40B7-86B7-42B8068C547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CE3AB9-6D02-4AA2-A953-A48FE0AC1DE7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A4A3EEE-1652-4281-AF86-B7563E6CD055}">
      <dgm:prSet phldrT="[Texto]" custT="1"/>
      <dgm:spPr/>
      <dgm:t>
        <a:bodyPr/>
        <a:lstStyle/>
        <a:p>
          <a:r>
            <a:rPr lang="es-EC" sz="1200" dirty="0"/>
            <a:t>Bienestar social</a:t>
          </a:r>
        </a:p>
      </dgm:t>
    </dgm:pt>
    <dgm:pt modelId="{69A3B2EF-66F5-4444-84E1-7C4DAD0A3EE7}" type="parTrans" cxnId="{38D5374E-173D-4C12-86AD-4329E71F0F9D}">
      <dgm:prSet/>
      <dgm:spPr/>
      <dgm:t>
        <a:bodyPr/>
        <a:lstStyle/>
        <a:p>
          <a:endParaRPr lang="es-EC"/>
        </a:p>
      </dgm:t>
    </dgm:pt>
    <dgm:pt modelId="{69FA8229-D74C-461E-93EF-A946BAEDE9D3}" type="sibTrans" cxnId="{38D5374E-173D-4C12-86AD-4329E71F0F9D}">
      <dgm:prSet/>
      <dgm:spPr/>
      <dgm:t>
        <a:bodyPr/>
        <a:lstStyle/>
        <a:p>
          <a:endParaRPr lang="es-EC"/>
        </a:p>
      </dgm:t>
    </dgm:pt>
    <dgm:pt modelId="{07B9DFFB-F8C5-4B8B-B974-167B638C0E4A}">
      <dgm:prSet phldrT="[Texto]" custT="1"/>
      <dgm:spPr/>
      <dgm:t>
        <a:bodyPr/>
        <a:lstStyle/>
        <a:p>
          <a:r>
            <a:rPr lang="es-EC" sz="1200" dirty="0"/>
            <a:t>Calidad de vida</a:t>
          </a:r>
        </a:p>
      </dgm:t>
    </dgm:pt>
    <dgm:pt modelId="{6767F456-F9C1-4036-810A-F9FCFDF5B4EC}" type="parTrans" cxnId="{A8FABEF5-3679-47E5-90DD-9ADDEACE8BFD}">
      <dgm:prSet/>
      <dgm:spPr/>
      <dgm:t>
        <a:bodyPr/>
        <a:lstStyle/>
        <a:p>
          <a:endParaRPr lang="es-EC"/>
        </a:p>
      </dgm:t>
    </dgm:pt>
    <dgm:pt modelId="{AD5FA6CB-E3AD-4837-AC3B-88974844AA6A}" type="sibTrans" cxnId="{A8FABEF5-3679-47E5-90DD-9ADDEACE8BFD}">
      <dgm:prSet/>
      <dgm:spPr/>
      <dgm:t>
        <a:bodyPr/>
        <a:lstStyle/>
        <a:p>
          <a:endParaRPr lang="es-EC"/>
        </a:p>
      </dgm:t>
    </dgm:pt>
    <dgm:pt modelId="{10020980-7302-48A4-BB13-EC98FE4DA2D3}">
      <dgm:prSet phldrT="[Texto]" custT="1"/>
      <dgm:spPr/>
      <dgm:t>
        <a:bodyPr/>
        <a:lstStyle/>
        <a:p>
          <a:r>
            <a:rPr lang="es-EC" sz="1200" dirty="0"/>
            <a:t>Desarrollo económico</a:t>
          </a:r>
        </a:p>
      </dgm:t>
    </dgm:pt>
    <dgm:pt modelId="{3954659C-452F-405F-AD7B-1AC3E7ACA509}" type="parTrans" cxnId="{7CD96DE1-B8E1-482C-A9BA-E7E437FAFF9E}">
      <dgm:prSet/>
      <dgm:spPr/>
      <dgm:t>
        <a:bodyPr/>
        <a:lstStyle/>
        <a:p>
          <a:endParaRPr lang="es-EC"/>
        </a:p>
      </dgm:t>
    </dgm:pt>
    <dgm:pt modelId="{EF58936D-FF56-4357-9D39-04A7335705AC}" type="sibTrans" cxnId="{7CD96DE1-B8E1-482C-A9BA-E7E437FAFF9E}">
      <dgm:prSet/>
      <dgm:spPr/>
      <dgm:t>
        <a:bodyPr/>
        <a:lstStyle/>
        <a:p>
          <a:endParaRPr lang="es-EC"/>
        </a:p>
      </dgm:t>
    </dgm:pt>
    <dgm:pt modelId="{FB5258F5-7C6D-4010-A756-73A48CFD2023}">
      <dgm:prSet phldrT="[Texto]"/>
      <dgm:spPr/>
      <dgm:t>
        <a:bodyPr/>
        <a:lstStyle/>
        <a:p>
          <a:r>
            <a:rPr lang="es-EC" dirty="0"/>
            <a:t>Aprovechamiento del recurso</a:t>
          </a:r>
        </a:p>
      </dgm:t>
    </dgm:pt>
    <dgm:pt modelId="{5E42004A-F5D8-42B7-8F38-A5A09F17710D}" type="parTrans" cxnId="{3B0ED7F0-51F9-490B-B7E7-0DD8D27329A2}">
      <dgm:prSet/>
      <dgm:spPr/>
      <dgm:t>
        <a:bodyPr/>
        <a:lstStyle/>
        <a:p>
          <a:endParaRPr lang="es-EC"/>
        </a:p>
      </dgm:t>
    </dgm:pt>
    <dgm:pt modelId="{10A0E9D3-9737-4B58-A657-419B8AEC1B62}" type="sibTrans" cxnId="{3B0ED7F0-51F9-490B-B7E7-0DD8D27329A2}">
      <dgm:prSet/>
      <dgm:spPr/>
      <dgm:t>
        <a:bodyPr/>
        <a:lstStyle/>
        <a:p>
          <a:endParaRPr lang="es-EC"/>
        </a:p>
      </dgm:t>
    </dgm:pt>
    <dgm:pt modelId="{C8F20433-1F5F-4A99-847F-C2CEE40B07D8}" type="pres">
      <dgm:prSet presAssocID="{38CE3AB9-6D02-4AA2-A953-A48FE0AC1DE7}" presName="Name0" presStyleCnt="0">
        <dgm:presLayoutVars>
          <dgm:chMax val="4"/>
          <dgm:resizeHandles val="exact"/>
        </dgm:presLayoutVars>
      </dgm:prSet>
      <dgm:spPr/>
    </dgm:pt>
    <dgm:pt modelId="{5DAFB333-38D1-4800-B580-92D6AE7DB080}" type="pres">
      <dgm:prSet presAssocID="{38CE3AB9-6D02-4AA2-A953-A48FE0AC1DE7}" presName="ellipse" presStyleLbl="trBgShp" presStyleIdx="0" presStyleCnt="1"/>
      <dgm:spPr/>
    </dgm:pt>
    <dgm:pt modelId="{8626097B-5352-4EC2-BDB3-B89D5F2F872A}" type="pres">
      <dgm:prSet presAssocID="{38CE3AB9-6D02-4AA2-A953-A48FE0AC1DE7}" presName="arrow1" presStyleLbl="fgShp" presStyleIdx="0" presStyleCnt="1"/>
      <dgm:spPr/>
    </dgm:pt>
    <dgm:pt modelId="{E8B23FA1-AED1-43CA-8C5E-DAA4ADE1FF8B}" type="pres">
      <dgm:prSet presAssocID="{38CE3AB9-6D02-4AA2-A953-A48FE0AC1DE7}" presName="rectangle" presStyleLbl="revTx" presStyleIdx="0" presStyleCnt="1">
        <dgm:presLayoutVars>
          <dgm:bulletEnabled val="1"/>
        </dgm:presLayoutVars>
      </dgm:prSet>
      <dgm:spPr/>
    </dgm:pt>
    <dgm:pt modelId="{39A93052-87F3-4B14-88FE-CF5AD7E7C27A}" type="pres">
      <dgm:prSet presAssocID="{07B9DFFB-F8C5-4B8B-B974-167B638C0E4A}" presName="item1" presStyleLbl="node1" presStyleIdx="0" presStyleCnt="3" custScaleX="136996" custScaleY="135572" custLinFactNeighborX="-10444" custLinFactNeighborY="-5405">
        <dgm:presLayoutVars>
          <dgm:bulletEnabled val="1"/>
        </dgm:presLayoutVars>
      </dgm:prSet>
      <dgm:spPr/>
    </dgm:pt>
    <dgm:pt modelId="{56C0A58D-722B-4C4C-AD05-3DED8656A500}" type="pres">
      <dgm:prSet presAssocID="{10020980-7302-48A4-BB13-EC98FE4DA2D3}" presName="item2" presStyleLbl="node1" presStyleIdx="1" presStyleCnt="3" custLinFactNeighborX="-23045" custLinFactNeighborY="-23697">
        <dgm:presLayoutVars>
          <dgm:bulletEnabled val="1"/>
        </dgm:presLayoutVars>
      </dgm:prSet>
      <dgm:spPr/>
    </dgm:pt>
    <dgm:pt modelId="{AB4BAC7C-680E-4243-AA7E-32ECB1EDEDCB}" type="pres">
      <dgm:prSet presAssocID="{FB5258F5-7C6D-4010-A756-73A48CFD2023}" presName="item3" presStyleLbl="node1" presStyleIdx="2" presStyleCnt="3" custLinFactNeighborX="29614" custLinFactNeighborY="-10645">
        <dgm:presLayoutVars>
          <dgm:bulletEnabled val="1"/>
        </dgm:presLayoutVars>
      </dgm:prSet>
      <dgm:spPr/>
    </dgm:pt>
    <dgm:pt modelId="{BD7DFBBE-B45F-49DD-A4A5-C716F3F220F4}" type="pres">
      <dgm:prSet presAssocID="{38CE3AB9-6D02-4AA2-A953-A48FE0AC1DE7}" presName="funnel" presStyleLbl="trAlignAcc1" presStyleIdx="0" presStyleCnt="1"/>
      <dgm:spPr/>
    </dgm:pt>
  </dgm:ptLst>
  <dgm:cxnLst>
    <dgm:cxn modelId="{36B9030E-96A8-4B15-915E-8E639AA5FD30}" type="presOf" srcId="{07B9DFFB-F8C5-4B8B-B974-167B638C0E4A}" destId="{56C0A58D-722B-4C4C-AD05-3DED8656A500}" srcOrd="0" destOrd="0" presId="urn:microsoft.com/office/officeart/2005/8/layout/funnel1"/>
    <dgm:cxn modelId="{3002C23C-F43E-44DA-96AA-74FC2EDA2CDD}" type="presOf" srcId="{FB5258F5-7C6D-4010-A756-73A48CFD2023}" destId="{E8B23FA1-AED1-43CA-8C5E-DAA4ADE1FF8B}" srcOrd="0" destOrd="0" presId="urn:microsoft.com/office/officeart/2005/8/layout/funnel1"/>
    <dgm:cxn modelId="{3AB4D965-08BD-48C3-8AE7-E8A53E4B9EED}" type="presOf" srcId="{10020980-7302-48A4-BB13-EC98FE4DA2D3}" destId="{39A93052-87F3-4B14-88FE-CF5AD7E7C27A}" srcOrd="0" destOrd="0" presId="urn:microsoft.com/office/officeart/2005/8/layout/funnel1"/>
    <dgm:cxn modelId="{38D5374E-173D-4C12-86AD-4329E71F0F9D}" srcId="{38CE3AB9-6D02-4AA2-A953-A48FE0AC1DE7}" destId="{5A4A3EEE-1652-4281-AF86-B7563E6CD055}" srcOrd="0" destOrd="0" parTransId="{69A3B2EF-66F5-4444-84E1-7C4DAD0A3EE7}" sibTransId="{69FA8229-D74C-461E-93EF-A946BAEDE9D3}"/>
    <dgm:cxn modelId="{E98994B4-5A79-4D17-BE84-5373BBC80227}" type="presOf" srcId="{38CE3AB9-6D02-4AA2-A953-A48FE0AC1DE7}" destId="{C8F20433-1F5F-4A99-847F-C2CEE40B07D8}" srcOrd="0" destOrd="0" presId="urn:microsoft.com/office/officeart/2005/8/layout/funnel1"/>
    <dgm:cxn modelId="{3FC78FCE-5C41-4EC3-B575-13F7C5F143DD}" type="presOf" srcId="{5A4A3EEE-1652-4281-AF86-B7563E6CD055}" destId="{AB4BAC7C-680E-4243-AA7E-32ECB1EDEDCB}" srcOrd="0" destOrd="0" presId="urn:microsoft.com/office/officeart/2005/8/layout/funnel1"/>
    <dgm:cxn modelId="{7CD96DE1-B8E1-482C-A9BA-E7E437FAFF9E}" srcId="{38CE3AB9-6D02-4AA2-A953-A48FE0AC1DE7}" destId="{10020980-7302-48A4-BB13-EC98FE4DA2D3}" srcOrd="2" destOrd="0" parTransId="{3954659C-452F-405F-AD7B-1AC3E7ACA509}" sibTransId="{EF58936D-FF56-4357-9D39-04A7335705AC}"/>
    <dgm:cxn modelId="{3B0ED7F0-51F9-490B-B7E7-0DD8D27329A2}" srcId="{38CE3AB9-6D02-4AA2-A953-A48FE0AC1DE7}" destId="{FB5258F5-7C6D-4010-A756-73A48CFD2023}" srcOrd="3" destOrd="0" parTransId="{5E42004A-F5D8-42B7-8F38-A5A09F17710D}" sibTransId="{10A0E9D3-9737-4B58-A657-419B8AEC1B62}"/>
    <dgm:cxn modelId="{A8FABEF5-3679-47E5-90DD-9ADDEACE8BFD}" srcId="{38CE3AB9-6D02-4AA2-A953-A48FE0AC1DE7}" destId="{07B9DFFB-F8C5-4B8B-B974-167B638C0E4A}" srcOrd="1" destOrd="0" parTransId="{6767F456-F9C1-4036-810A-F9FCFDF5B4EC}" sibTransId="{AD5FA6CB-E3AD-4837-AC3B-88974844AA6A}"/>
    <dgm:cxn modelId="{C4FD7EF1-E18F-49ED-B971-7748DA0D21DE}" type="presParOf" srcId="{C8F20433-1F5F-4A99-847F-C2CEE40B07D8}" destId="{5DAFB333-38D1-4800-B580-92D6AE7DB080}" srcOrd="0" destOrd="0" presId="urn:microsoft.com/office/officeart/2005/8/layout/funnel1"/>
    <dgm:cxn modelId="{3723F98F-4AAD-44FB-BF88-40757883FDF6}" type="presParOf" srcId="{C8F20433-1F5F-4A99-847F-C2CEE40B07D8}" destId="{8626097B-5352-4EC2-BDB3-B89D5F2F872A}" srcOrd="1" destOrd="0" presId="urn:microsoft.com/office/officeart/2005/8/layout/funnel1"/>
    <dgm:cxn modelId="{09DCE05D-D1C5-4A4B-8661-E702289BC551}" type="presParOf" srcId="{C8F20433-1F5F-4A99-847F-C2CEE40B07D8}" destId="{E8B23FA1-AED1-43CA-8C5E-DAA4ADE1FF8B}" srcOrd="2" destOrd="0" presId="urn:microsoft.com/office/officeart/2005/8/layout/funnel1"/>
    <dgm:cxn modelId="{4AFA7096-8B77-4E56-9604-2D028D724488}" type="presParOf" srcId="{C8F20433-1F5F-4A99-847F-C2CEE40B07D8}" destId="{39A93052-87F3-4B14-88FE-CF5AD7E7C27A}" srcOrd="3" destOrd="0" presId="urn:microsoft.com/office/officeart/2005/8/layout/funnel1"/>
    <dgm:cxn modelId="{87034F88-49FC-4A01-AD80-F6AACEE596DF}" type="presParOf" srcId="{C8F20433-1F5F-4A99-847F-C2CEE40B07D8}" destId="{56C0A58D-722B-4C4C-AD05-3DED8656A500}" srcOrd="4" destOrd="0" presId="urn:microsoft.com/office/officeart/2005/8/layout/funnel1"/>
    <dgm:cxn modelId="{CE4EB364-ED7B-4C4B-99F4-C3A0A249B39B}" type="presParOf" srcId="{C8F20433-1F5F-4A99-847F-C2CEE40B07D8}" destId="{AB4BAC7C-680E-4243-AA7E-32ECB1EDEDCB}" srcOrd="5" destOrd="0" presId="urn:microsoft.com/office/officeart/2005/8/layout/funnel1"/>
    <dgm:cxn modelId="{AC88E627-AD87-4CB9-92FE-037842DC90F7}" type="presParOf" srcId="{C8F20433-1F5F-4A99-847F-C2CEE40B07D8}" destId="{BD7DFBBE-B45F-49DD-A4A5-C716F3F220F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9CE68E-2040-4AAB-98EB-838C17D1126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5CC91446-3B5C-43DE-A79A-9F1319D46C29}">
      <dgm:prSet phldrT="[Texto]"/>
      <dgm:spPr/>
      <dgm:t>
        <a:bodyPr/>
        <a:lstStyle/>
        <a:p>
          <a:r>
            <a:rPr lang="es-EC" dirty="0"/>
            <a:t>Analizar el recurso hídrico de la unidad hidrográfica del río Tahuando</a:t>
          </a:r>
        </a:p>
      </dgm:t>
    </dgm:pt>
    <dgm:pt modelId="{F8E0F276-EAC5-431A-B4F1-12666BA73B7E}" type="parTrans" cxnId="{3EBC28EA-48F2-4DAD-9A64-E6B10D377639}">
      <dgm:prSet/>
      <dgm:spPr/>
      <dgm:t>
        <a:bodyPr/>
        <a:lstStyle/>
        <a:p>
          <a:endParaRPr lang="es-EC"/>
        </a:p>
      </dgm:t>
    </dgm:pt>
    <dgm:pt modelId="{ADF1936E-3794-49AF-B345-B7043CE51619}" type="sibTrans" cxnId="{3EBC28EA-48F2-4DAD-9A64-E6B10D377639}">
      <dgm:prSet/>
      <dgm:spPr/>
      <dgm:t>
        <a:bodyPr/>
        <a:lstStyle/>
        <a:p>
          <a:endParaRPr lang="es-EC"/>
        </a:p>
      </dgm:t>
    </dgm:pt>
    <dgm:pt modelId="{B967FFB5-4FA7-431A-9569-3340023CACBE}">
      <dgm:prSet phldrT="[Texto]"/>
      <dgm:spPr/>
      <dgm:t>
        <a:bodyPr/>
        <a:lstStyle/>
        <a:p>
          <a:r>
            <a:rPr lang="es-EC" dirty="0"/>
            <a:t>Mediante el estudio de la información existente y análisis de datos obtenidos en campo</a:t>
          </a:r>
        </a:p>
      </dgm:t>
    </dgm:pt>
    <dgm:pt modelId="{7283FD42-82F7-474B-BEDA-9C99DC18D2A0}" type="parTrans" cxnId="{3F101A08-F4C2-4111-9326-96C36DC97920}">
      <dgm:prSet/>
      <dgm:spPr/>
      <dgm:t>
        <a:bodyPr/>
        <a:lstStyle/>
        <a:p>
          <a:endParaRPr lang="es-EC"/>
        </a:p>
      </dgm:t>
    </dgm:pt>
    <dgm:pt modelId="{B1BDCD8D-FF68-4751-AF06-5655F80006C7}" type="sibTrans" cxnId="{3F101A08-F4C2-4111-9326-96C36DC97920}">
      <dgm:prSet/>
      <dgm:spPr/>
      <dgm:t>
        <a:bodyPr/>
        <a:lstStyle/>
        <a:p>
          <a:endParaRPr lang="es-EC"/>
        </a:p>
      </dgm:t>
    </dgm:pt>
    <dgm:pt modelId="{3FDD1F49-CA41-4F3B-BADC-5EAFACC1408A}">
      <dgm:prSet phldrT="[Texto]"/>
      <dgm:spPr/>
      <dgm:t>
        <a:bodyPr/>
        <a:lstStyle/>
        <a:p>
          <a:r>
            <a:rPr lang="es-EC" dirty="0"/>
            <a:t>Para recomendar acciones que minimicen la falta del recurso hídrico en la época de sequía</a:t>
          </a:r>
        </a:p>
      </dgm:t>
    </dgm:pt>
    <dgm:pt modelId="{09516DDF-ED2A-401B-BCB9-22D2B66BB594}" type="parTrans" cxnId="{012BF03E-8E70-401F-9A13-BE69FAC4F680}">
      <dgm:prSet/>
      <dgm:spPr/>
      <dgm:t>
        <a:bodyPr/>
        <a:lstStyle/>
        <a:p>
          <a:endParaRPr lang="es-EC"/>
        </a:p>
      </dgm:t>
    </dgm:pt>
    <dgm:pt modelId="{2DEA9C5A-7A66-46D6-BB30-5A391FB43F34}" type="sibTrans" cxnId="{012BF03E-8E70-401F-9A13-BE69FAC4F680}">
      <dgm:prSet/>
      <dgm:spPr/>
      <dgm:t>
        <a:bodyPr/>
        <a:lstStyle/>
        <a:p>
          <a:endParaRPr lang="es-EC"/>
        </a:p>
      </dgm:t>
    </dgm:pt>
    <dgm:pt modelId="{0B4D71B7-2951-4EA7-A4F6-CA23CB980DFD}" type="pres">
      <dgm:prSet presAssocID="{039CE68E-2040-4AAB-98EB-838C17D11269}" presName="arrowDiagram" presStyleCnt="0">
        <dgm:presLayoutVars>
          <dgm:chMax val="5"/>
          <dgm:dir/>
          <dgm:resizeHandles val="exact"/>
        </dgm:presLayoutVars>
      </dgm:prSet>
      <dgm:spPr/>
    </dgm:pt>
    <dgm:pt modelId="{4D72CC50-D5A5-47F7-8E6E-7B1EDAEE97D0}" type="pres">
      <dgm:prSet presAssocID="{039CE68E-2040-4AAB-98EB-838C17D11269}" presName="arrow" presStyleLbl="bgShp" presStyleIdx="0" presStyleCnt="1"/>
      <dgm:spPr/>
    </dgm:pt>
    <dgm:pt modelId="{38CADCF3-258E-4D72-B330-32EB671D4F03}" type="pres">
      <dgm:prSet presAssocID="{039CE68E-2040-4AAB-98EB-838C17D11269}" presName="arrowDiagram3" presStyleCnt="0"/>
      <dgm:spPr/>
    </dgm:pt>
    <dgm:pt modelId="{CAF6924D-F399-4B90-A284-9D69F420CBF4}" type="pres">
      <dgm:prSet presAssocID="{5CC91446-3B5C-43DE-A79A-9F1319D46C29}" presName="bullet3a" presStyleLbl="node1" presStyleIdx="0" presStyleCnt="3"/>
      <dgm:spPr/>
    </dgm:pt>
    <dgm:pt modelId="{6D3CA7D0-2BDB-41EC-A24B-09B7A27BB64B}" type="pres">
      <dgm:prSet presAssocID="{5CC91446-3B5C-43DE-A79A-9F1319D46C29}" presName="textBox3a" presStyleLbl="revTx" presStyleIdx="0" presStyleCnt="3">
        <dgm:presLayoutVars>
          <dgm:bulletEnabled val="1"/>
        </dgm:presLayoutVars>
      </dgm:prSet>
      <dgm:spPr/>
    </dgm:pt>
    <dgm:pt modelId="{174A7091-05D9-4CC2-9953-BA2630AC3D00}" type="pres">
      <dgm:prSet presAssocID="{B967FFB5-4FA7-431A-9569-3340023CACBE}" presName="bullet3b" presStyleLbl="node1" presStyleIdx="1" presStyleCnt="3"/>
      <dgm:spPr/>
    </dgm:pt>
    <dgm:pt modelId="{DF191874-FE5B-405A-A8DF-1D612E07DD83}" type="pres">
      <dgm:prSet presAssocID="{B967FFB5-4FA7-431A-9569-3340023CACBE}" presName="textBox3b" presStyleLbl="revTx" presStyleIdx="1" presStyleCnt="3">
        <dgm:presLayoutVars>
          <dgm:bulletEnabled val="1"/>
        </dgm:presLayoutVars>
      </dgm:prSet>
      <dgm:spPr/>
    </dgm:pt>
    <dgm:pt modelId="{E99CF1C6-302A-43A7-83B5-C850D8E04D20}" type="pres">
      <dgm:prSet presAssocID="{3FDD1F49-CA41-4F3B-BADC-5EAFACC1408A}" presName="bullet3c" presStyleLbl="node1" presStyleIdx="2" presStyleCnt="3"/>
      <dgm:spPr/>
    </dgm:pt>
    <dgm:pt modelId="{32E653C7-EC7B-40F3-96DB-4253F013BCA0}" type="pres">
      <dgm:prSet presAssocID="{3FDD1F49-CA41-4F3B-BADC-5EAFACC1408A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3F101A08-F4C2-4111-9326-96C36DC97920}" srcId="{039CE68E-2040-4AAB-98EB-838C17D11269}" destId="{B967FFB5-4FA7-431A-9569-3340023CACBE}" srcOrd="1" destOrd="0" parTransId="{7283FD42-82F7-474B-BEDA-9C99DC18D2A0}" sibTransId="{B1BDCD8D-FF68-4751-AF06-5655F80006C7}"/>
    <dgm:cxn modelId="{D3FFE513-87B2-4F70-BAD3-8CF4B15B41FF}" type="presOf" srcId="{039CE68E-2040-4AAB-98EB-838C17D11269}" destId="{0B4D71B7-2951-4EA7-A4F6-CA23CB980DFD}" srcOrd="0" destOrd="0" presId="urn:microsoft.com/office/officeart/2005/8/layout/arrow2"/>
    <dgm:cxn modelId="{012BF03E-8E70-401F-9A13-BE69FAC4F680}" srcId="{039CE68E-2040-4AAB-98EB-838C17D11269}" destId="{3FDD1F49-CA41-4F3B-BADC-5EAFACC1408A}" srcOrd="2" destOrd="0" parTransId="{09516DDF-ED2A-401B-BCB9-22D2B66BB594}" sibTransId="{2DEA9C5A-7A66-46D6-BB30-5A391FB43F34}"/>
    <dgm:cxn modelId="{2F6A45A5-D8F6-4608-8253-089CDDD08C49}" type="presOf" srcId="{3FDD1F49-CA41-4F3B-BADC-5EAFACC1408A}" destId="{32E653C7-EC7B-40F3-96DB-4253F013BCA0}" srcOrd="0" destOrd="0" presId="urn:microsoft.com/office/officeart/2005/8/layout/arrow2"/>
    <dgm:cxn modelId="{382B2BB5-8FE7-4B34-920E-EEF410D46C02}" type="presOf" srcId="{5CC91446-3B5C-43DE-A79A-9F1319D46C29}" destId="{6D3CA7D0-2BDB-41EC-A24B-09B7A27BB64B}" srcOrd="0" destOrd="0" presId="urn:microsoft.com/office/officeart/2005/8/layout/arrow2"/>
    <dgm:cxn modelId="{3EBC28EA-48F2-4DAD-9A64-E6B10D377639}" srcId="{039CE68E-2040-4AAB-98EB-838C17D11269}" destId="{5CC91446-3B5C-43DE-A79A-9F1319D46C29}" srcOrd="0" destOrd="0" parTransId="{F8E0F276-EAC5-431A-B4F1-12666BA73B7E}" sibTransId="{ADF1936E-3794-49AF-B345-B7043CE51619}"/>
    <dgm:cxn modelId="{E3192AFB-2553-4398-8030-B532BBCE8347}" type="presOf" srcId="{B967FFB5-4FA7-431A-9569-3340023CACBE}" destId="{DF191874-FE5B-405A-A8DF-1D612E07DD83}" srcOrd="0" destOrd="0" presId="urn:microsoft.com/office/officeart/2005/8/layout/arrow2"/>
    <dgm:cxn modelId="{D0E0DCE8-31B5-44EB-A219-2E6859C31BBB}" type="presParOf" srcId="{0B4D71B7-2951-4EA7-A4F6-CA23CB980DFD}" destId="{4D72CC50-D5A5-47F7-8E6E-7B1EDAEE97D0}" srcOrd="0" destOrd="0" presId="urn:microsoft.com/office/officeart/2005/8/layout/arrow2"/>
    <dgm:cxn modelId="{D21BEFD7-B166-4863-A3BB-D4C3640C1A6C}" type="presParOf" srcId="{0B4D71B7-2951-4EA7-A4F6-CA23CB980DFD}" destId="{38CADCF3-258E-4D72-B330-32EB671D4F03}" srcOrd="1" destOrd="0" presId="urn:microsoft.com/office/officeart/2005/8/layout/arrow2"/>
    <dgm:cxn modelId="{BE755630-FA7D-4D3C-A241-3E7814AC0502}" type="presParOf" srcId="{38CADCF3-258E-4D72-B330-32EB671D4F03}" destId="{CAF6924D-F399-4B90-A284-9D69F420CBF4}" srcOrd="0" destOrd="0" presId="urn:microsoft.com/office/officeart/2005/8/layout/arrow2"/>
    <dgm:cxn modelId="{5720D5CF-EF02-430A-A772-2ED3133825F2}" type="presParOf" srcId="{38CADCF3-258E-4D72-B330-32EB671D4F03}" destId="{6D3CA7D0-2BDB-41EC-A24B-09B7A27BB64B}" srcOrd="1" destOrd="0" presId="urn:microsoft.com/office/officeart/2005/8/layout/arrow2"/>
    <dgm:cxn modelId="{E0BD277A-E1DC-4000-B56C-F1819BB94470}" type="presParOf" srcId="{38CADCF3-258E-4D72-B330-32EB671D4F03}" destId="{174A7091-05D9-4CC2-9953-BA2630AC3D00}" srcOrd="2" destOrd="0" presId="urn:microsoft.com/office/officeart/2005/8/layout/arrow2"/>
    <dgm:cxn modelId="{E62FAEAC-BC7B-40B7-81FB-94DAC01B49D5}" type="presParOf" srcId="{38CADCF3-258E-4D72-B330-32EB671D4F03}" destId="{DF191874-FE5B-405A-A8DF-1D612E07DD83}" srcOrd="3" destOrd="0" presId="urn:microsoft.com/office/officeart/2005/8/layout/arrow2"/>
    <dgm:cxn modelId="{77AEECCC-73F1-4E62-BCA2-DF784426D20C}" type="presParOf" srcId="{38CADCF3-258E-4D72-B330-32EB671D4F03}" destId="{E99CF1C6-302A-43A7-83B5-C850D8E04D20}" srcOrd="4" destOrd="0" presId="urn:microsoft.com/office/officeart/2005/8/layout/arrow2"/>
    <dgm:cxn modelId="{96EA543A-905C-42F3-8CC3-F1DF13BBA591}" type="presParOf" srcId="{38CADCF3-258E-4D72-B330-32EB671D4F03}" destId="{32E653C7-EC7B-40F3-96DB-4253F013BCA0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AC7CE9-C916-4AB0-8EC8-DCCDC054C8BD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D39541C6-4803-45BA-B754-1DFDD5D10178}">
      <dgm:prSet phldrT="[Texto]"/>
      <dgm:spPr/>
      <dgm:t>
        <a:bodyPr/>
        <a:lstStyle/>
        <a:p>
          <a:r>
            <a:rPr lang="es-EC" dirty="0"/>
            <a:t>Realizar la actualización de la cartografía de uso y cobertura del suelo existente</a:t>
          </a:r>
        </a:p>
      </dgm:t>
    </dgm:pt>
    <dgm:pt modelId="{A6DE20D3-61FA-4002-BC83-B0FED8045E15}" type="parTrans" cxnId="{BDBDB64C-4A9C-4934-9DD2-8EAF9A1E8FFB}">
      <dgm:prSet/>
      <dgm:spPr/>
      <dgm:t>
        <a:bodyPr/>
        <a:lstStyle/>
        <a:p>
          <a:endParaRPr lang="es-EC"/>
        </a:p>
      </dgm:t>
    </dgm:pt>
    <dgm:pt modelId="{2584C812-166C-4CD5-BC53-30AC577DD804}" type="sibTrans" cxnId="{BDBDB64C-4A9C-4934-9DD2-8EAF9A1E8FFB}">
      <dgm:prSet/>
      <dgm:spPr/>
      <dgm:t>
        <a:bodyPr/>
        <a:lstStyle/>
        <a:p>
          <a:endParaRPr lang="es-EC"/>
        </a:p>
      </dgm:t>
    </dgm:pt>
    <dgm:pt modelId="{0B34174B-B2A9-4ABA-BAB5-9812AE27467B}">
      <dgm:prSet phldrT="[Texto]"/>
      <dgm:spPr/>
      <dgm:t>
        <a:bodyPr/>
        <a:lstStyle/>
        <a:p>
          <a:r>
            <a:rPr lang="es-EC" dirty="0"/>
            <a:t>Cuantificar la oferta y demanda de agua</a:t>
          </a:r>
        </a:p>
      </dgm:t>
    </dgm:pt>
    <dgm:pt modelId="{7492A711-17C8-4F77-B087-A39F18CB6DE0}" type="parTrans" cxnId="{C54FC118-EB15-4F18-AAD5-5966223081B5}">
      <dgm:prSet/>
      <dgm:spPr/>
      <dgm:t>
        <a:bodyPr/>
        <a:lstStyle/>
        <a:p>
          <a:endParaRPr lang="es-EC"/>
        </a:p>
      </dgm:t>
    </dgm:pt>
    <dgm:pt modelId="{FED07586-AD7C-4EB9-BE5F-96A8E8EC6B58}" type="sibTrans" cxnId="{C54FC118-EB15-4F18-AAD5-5966223081B5}">
      <dgm:prSet/>
      <dgm:spPr/>
      <dgm:t>
        <a:bodyPr/>
        <a:lstStyle/>
        <a:p>
          <a:endParaRPr lang="es-EC"/>
        </a:p>
      </dgm:t>
    </dgm:pt>
    <dgm:pt modelId="{4A6CCD1F-F60F-42C5-BF6C-DC67C2844E77}">
      <dgm:prSet phldrT="[Texto]"/>
      <dgm:spPr/>
      <dgm:t>
        <a:bodyPr/>
        <a:lstStyle/>
        <a:p>
          <a:r>
            <a:rPr lang="es-EC" dirty="0"/>
            <a:t>Determinar el estrés general de la microcuenca</a:t>
          </a:r>
        </a:p>
      </dgm:t>
    </dgm:pt>
    <dgm:pt modelId="{B0686AF0-A276-4B47-8F04-3267EEB77AAB}" type="parTrans" cxnId="{AA327584-E69A-4603-A865-A2812EDE589F}">
      <dgm:prSet/>
      <dgm:spPr/>
      <dgm:t>
        <a:bodyPr/>
        <a:lstStyle/>
        <a:p>
          <a:endParaRPr lang="es-EC"/>
        </a:p>
      </dgm:t>
    </dgm:pt>
    <dgm:pt modelId="{E4D40557-1079-4D69-BF1B-CC713C32AFB6}" type="sibTrans" cxnId="{AA327584-E69A-4603-A865-A2812EDE589F}">
      <dgm:prSet/>
      <dgm:spPr/>
      <dgm:t>
        <a:bodyPr/>
        <a:lstStyle/>
        <a:p>
          <a:endParaRPr lang="es-EC"/>
        </a:p>
      </dgm:t>
    </dgm:pt>
    <dgm:pt modelId="{FEB5A374-0B3C-4552-A31C-E884ECD9029E}" type="pres">
      <dgm:prSet presAssocID="{95AC7CE9-C916-4AB0-8EC8-DCCDC054C8B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57DA264-45DF-46BF-AE6E-B2045D24D24B}" type="pres">
      <dgm:prSet presAssocID="{D39541C6-4803-45BA-B754-1DFDD5D10178}" presName="gear1" presStyleLbl="node1" presStyleIdx="0" presStyleCnt="3">
        <dgm:presLayoutVars>
          <dgm:chMax val="1"/>
          <dgm:bulletEnabled val="1"/>
        </dgm:presLayoutVars>
      </dgm:prSet>
      <dgm:spPr/>
    </dgm:pt>
    <dgm:pt modelId="{C5D1F11A-8983-46A4-8088-EA0BB0013323}" type="pres">
      <dgm:prSet presAssocID="{D39541C6-4803-45BA-B754-1DFDD5D10178}" presName="gear1srcNode" presStyleLbl="node1" presStyleIdx="0" presStyleCnt="3"/>
      <dgm:spPr/>
    </dgm:pt>
    <dgm:pt modelId="{F4FD0743-7375-49EB-88E8-168030C1C134}" type="pres">
      <dgm:prSet presAssocID="{D39541C6-4803-45BA-B754-1DFDD5D10178}" presName="gear1dstNode" presStyleLbl="node1" presStyleIdx="0" presStyleCnt="3"/>
      <dgm:spPr/>
    </dgm:pt>
    <dgm:pt modelId="{45145493-852D-4D62-8673-957450044485}" type="pres">
      <dgm:prSet presAssocID="{0B34174B-B2A9-4ABA-BAB5-9812AE27467B}" presName="gear2" presStyleLbl="node1" presStyleIdx="1" presStyleCnt="3">
        <dgm:presLayoutVars>
          <dgm:chMax val="1"/>
          <dgm:bulletEnabled val="1"/>
        </dgm:presLayoutVars>
      </dgm:prSet>
      <dgm:spPr/>
    </dgm:pt>
    <dgm:pt modelId="{00309F9A-37EE-445F-833C-FBFE4A5A0B4A}" type="pres">
      <dgm:prSet presAssocID="{0B34174B-B2A9-4ABA-BAB5-9812AE27467B}" presName="gear2srcNode" presStyleLbl="node1" presStyleIdx="1" presStyleCnt="3"/>
      <dgm:spPr/>
    </dgm:pt>
    <dgm:pt modelId="{A5C7AA28-0E06-406A-ACB8-A6B5675CBD58}" type="pres">
      <dgm:prSet presAssocID="{0B34174B-B2A9-4ABA-BAB5-9812AE27467B}" presName="gear2dstNode" presStyleLbl="node1" presStyleIdx="1" presStyleCnt="3"/>
      <dgm:spPr/>
    </dgm:pt>
    <dgm:pt modelId="{DC0DC30D-CC0E-488C-8DF4-9EF7E09D0222}" type="pres">
      <dgm:prSet presAssocID="{4A6CCD1F-F60F-42C5-BF6C-DC67C2844E77}" presName="gear3" presStyleLbl="node1" presStyleIdx="2" presStyleCnt="3"/>
      <dgm:spPr/>
    </dgm:pt>
    <dgm:pt modelId="{2130B155-13C9-4119-9423-0285A5D23574}" type="pres">
      <dgm:prSet presAssocID="{4A6CCD1F-F60F-42C5-BF6C-DC67C2844E77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8592F0D-AA64-422D-BE12-A4226907339A}" type="pres">
      <dgm:prSet presAssocID="{4A6CCD1F-F60F-42C5-BF6C-DC67C2844E77}" presName="gear3srcNode" presStyleLbl="node1" presStyleIdx="2" presStyleCnt="3"/>
      <dgm:spPr/>
    </dgm:pt>
    <dgm:pt modelId="{4A18C793-BB6B-4D29-A5EF-C0DFF0004E07}" type="pres">
      <dgm:prSet presAssocID="{4A6CCD1F-F60F-42C5-BF6C-DC67C2844E77}" presName="gear3dstNode" presStyleLbl="node1" presStyleIdx="2" presStyleCnt="3"/>
      <dgm:spPr/>
    </dgm:pt>
    <dgm:pt modelId="{EB120D05-5AD0-4CE4-9D57-B64EBF5DFD82}" type="pres">
      <dgm:prSet presAssocID="{2584C812-166C-4CD5-BC53-30AC577DD804}" presName="connector1" presStyleLbl="sibTrans2D1" presStyleIdx="0" presStyleCnt="3"/>
      <dgm:spPr/>
    </dgm:pt>
    <dgm:pt modelId="{5089DA13-5A27-4988-8409-651F5DF6EBAA}" type="pres">
      <dgm:prSet presAssocID="{FED07586-AD7C-4EB9-BE5F-96A8E8EC6B58}" presName="connector2" presStyleLbl="sibTrans2D1" presStyleIdx="1" presStyleCnt="3"/>
      <dgm:spPr/>
    </dgm:pt>
    <dgm:pt modelId="{BF3D9F68-6F66-4D1C-ABAC-761B6B0BBABD}" type="pres">
      <dgm:prSet presAssocID="{E4D40557-1079-4D69-BF1B-CC713C32AFB6}" presName="connector3" presStyleLbl="sibTrans2D1" presStyleIdx="2" presStyleCnt="3"/>
      <dgm:spPr/>
    </dgm:pt>
  </dgm:ptLst>
  <dgm:cxnLst>
    <dgm:cxn modelId="{EF419001-9C91-4630-9DB7-3DDE3404BD58}" type="presOf" srcId="{4A6CCD1F-F60F-42C5-BF6C-DC67C2844E77}" destId="{4A18C793-BB6B-4D29-A5EF-C0DFF0004E07}" srcOrd="3" destOrd="0" presId="urn:microsoft.com/office/officeart/2005/8/layout/gear1"/>
    <dgm:cxn modelId="{C54FC118-EB15-4F18-AAD5-5966223081B5}" srcId="{95AC7CE9-C916-4AB0-8EC8-DCCDC054C8BD}" destId="{0B34174B-B2A9-4ABA-BAB5-9812AE27467B}" srcOrd="1" destOrd="0" parTransId="{7492A711-17C8-4F77-B087-A39F18CB6DE0}" sibTransId="{FED07586-AD7C-4EB9-BE5F-96A8E8EC6B58}"/>
    <dgm:cxn modelId="{F5E5871E-23A8-4C84-ACC1-9AF55B115EC3}" type="presOf" srcId="{4A6CCD1F-F60F-42C5-BF6C-DC67C2844E77}" destId="{F8592F0D-AA64-422D-BE12-A4226907339A}" srcOrd="2" destOrd="0" presId="urn:microsoft.com/office/officeart/2005/8/layout/gear1"/>
    <dgm:cxn modelId="{450BB529-07EE-4663-BC6E-0E02C501EF53}" type="presOf" srcId="{D39541C6-4803-45BA-B754-1DFDD5D10178}" destId="{C5D1F11A-8983-46A4-8088-EA0BB0013323}" srcOrd="1" destOrd="0" presId="urn:microsoft.com/office/officeart/2005/8/layout/gear1"/>
    <dgm:cxn modelId="{96EFF52E-8D90-4A6D-B2AD-E82552A9D44F}" type="presOf" srcId="{2584C812-166C-4CD5-BC53-30AC577DD804}" destId="{EB120D05-5AD0-4CE4-9D57-B64EBF5DFD82}" srcOrd="0" destOrd="0" presId="urn:microsoft.com/office/officeart/2005/8/layout/gear1"/>
    <dgm:cxn modelId="{BDBDB64C-4A9C-4934-9DD2-8EAF9A1E8FFB}" srcId="{95AC7CE9-C916-4AB0-8EC8-DCCDC054C8BD}" destId="{D39541C6-4803-45BA-B754-1DFDD5D10178}" srcOrd="0" destOrd="0" parTransId="{A6DE20D3-61FA-4002-BC83-B0FED8045E15}" sibTransId="{2584C812-166C-4CD5-BC53-30AC577DD804}"/>
    <dgm:cxn modelId="{AA327584-E69A-4603-A865-A2812EDE589F}" srcId="{95AC7CE9-C916-4AB0-8EC8-DCCDC054C8BD}" destId="{4A6CCD1F-F60F-42C5-BF6C-DC67C2844E77}" srcOrd="2" destOrd="0" parTransId="{B0686AF0-A276-4B47-8F04-3267EEB77AAB}" sibTransId="{E4D40557-1079-4D69-BF1B-CC713C32AFB6}"/>
    <dgm:cxn modelId="{36261094-E98A-4522-856F-CAA1F8E02C8B}" type="presOf" srcId="{E4D40557-1079-4D69-BF1B-CC713C32AFB6}" destId="{BF3D9F68-6F66-4D1C-ABAC-761B6B0BBABD}" srcOrd="0" destOrd="0" presId="urn:microsoft.com/office/officeart/2005/8/layout/gear1"/>
    <dgm:cxn modelId="{FABB359D-CFDB-42D8-8312-8A46068B6227}" type="presOf" srcId="{0B34174B-B2A9-4ABA-BAB5-9812AE27467B}" destId="{00309F9A-37EE-445F-833C-FBFE4A5A0B4A}" srcOrd="1" destOrd="0" presId="urn:microsoft.com/office/officeart/2005/8/layout/gear1"/>
    <dgm:cxn modelId="{48ECDEA4-B1BD-408F-BD99-15C2CB8A0D57}" type="presOf" srcId="{0B34174B-B2A9-4ABA-BAB5-9812AE27467B}" destId="{A5C7AA28-0E06-406A-ACB8-A6B5675CBD58}" srcOrd="2" destOrd="0" presId="urn:microsoft.com/office/officeart/2005/8/layout/gear1"/>
    <dgm:cxn modelId="{D5B6FEA6-8025-4DAC-B0F1-00ADFA175E5B}" type="presOf" srcId="{4A6CCD1F-F60F-42C5-BF6C-DC67C2844E77}" destId="{2130B155-13C9-4119-9423-0285A5D23574}" srcOrd="1" destOrd="0" presId="urn:microsoft.com/office/officeart/2005/8/layout/gear1"/>
    <dgm:cxn modelId="{8E3177A7-1CF0-41FC-B1E2-EFB533ED7168}" type="presOf" srcId="{0B34174B-B2A9-4ABA-BAB5-9812AE27467B}" destId="{45145493-852D-4D62-8673-957450044485}" srcOrd="0" destOrd="0" presId="urn:microsoft.com/office/officeart/2005/8/layout/gear1"/>
    <dgm:cxn modelId="{785677C2-8F4E-4609-8D01-CFA60322E022}" type="presOf" srcId="{95AC7CE9-C916-4AB0-8EC8-DCCDC054C8BD}" destId="{FEB5A374-0B3C-4552-A31C-E884ECD9029E}" srcOrd="0" destOrd="0" presId="urn:microsoft.com/office/officeart/2005/8/layout/gear1"/>
    <dgm:cxn modelId="{2AAAA0D2-F800-449C-98CD-A0AE9008F48E}" type="presOf" srcId="{FED07586-AD7C-4EB9-BE5F-96A8E8EC6B58}" destId="{5089DA13-5A27-4988-8409-651F5DF6EBAA}" srcOrd="0" destOrd="0" presId="urn:microsoft.com/office/officeart/2005/8/layout/gear1"/>
    <dgm:cxn modelId="{408EBAD7-8717-4D6A-B939-1E7151C79C09}" type="presOf" srcId="{4A6CCD1F-F60F-42C5-BF6C-DC67C2844E77}" destId="{DC0DC30D-CC0E-488C-8DF4-9EF7E09D0222}" srcOrd="0" destOrd="0" presId="urn:microsoft.com/office/officeart/2005/8/layout/gear1"/>
    <dgm:cxn modelId="{11030DD8-E307-4495-867D-458D600EFEF1}" type="presOf" srcId="{D39541C6-4803-45BA-B754-1DFDD5D10178}" destId="{F4FD0743-7375-49EB-88E8-168030C1C134}" srcOrd="2" destOrd="0" presId="urn:microsoft.com/office/officeart/2005/8/layout/gear1"/>
    <dgm:cxn modelId="{11E3FDDB-BBC3-4E51-B413-7CDA3E4151E1}" type="presOf" srcId="{D39541C6-4803-45BA-B754-1DFDD5D10178}" destId="{657DA264-45DF-46BF-AE6E-B2045D24D24B}" srcOrd="0" destOrd="0" presId="urn:microsoft.com/office/officeart/2005/8/layout/gear1"/>
    <dgm:cxn modelId="{C409B01E-64E7-4D16-9F80-D4ECCAA4D569}" type="presParOf" srcId="{FEB5A374-0B3C-4552-A31C-E884ECD9029E}" destId="{657DA264-45DF-46BF-AE6E-B2045D24D24B}" srcOrd="0" destOrd="0" presId="urn:microsoft.com/office/officeart/2005/8/layout/gear1"/>
    <dgm:cxn modelId="{AEA35CAE-0ED2-4318-8993-D1A61DDACB26}" type="presParOf" srcId="{FEB5A374-0B3C-4552-A31C-E884ECD9029E}" destId="{C5D1F11A-8983-46A4-8088-EA0BB0013323}" srcOrd="1" destOrd="0" presId="urn:microsoft.com/office/officeart/2005/8/layout/gear1"/>
    <dgm:cxn modelId="{4950F3A0-802A-4238-B6AD-7F75D7CB2529}" type="presParOf" srcId="{FEB5A374-0B3C-4552-A31C-E884ECD9029E}" destId="{F4FD0743-7375-49EB-88E8-168030C1C134}" srcOrd="2" destOrd="0" presId="urn:microsoft.com/office/officeart/2005/8/layout/gear1"/>
    <dgm:cxn modelId="{770D43BD-A5A0-4C82-834F-CF976F9DD7AA}" type="presParOf" srcId="{FEB5A374-0B3C-4552-A31C-E884ECD9029E}" destId="{45145493-852D-4D62-8673-957450044485}" srcOrd="3" destOrd="0" presId="urn:microsoft.com/office/officeart/2005/8/layout/gear1"/>
    <dgm:cxn modelId="{B41DE5E7-7EAA-4AD5-9827-11A8A01C43E4}" type="presParOf" srcId="{FEB5A374-0B3C-4552-A31C-E884ECD9029E}" destId="{00309F9A-37EE-445F-833C-FBFE4A5A0B4A}" srcOrd="4" destOrd="0" presId="urn:microsoft.com/office/officeart/2005/8/layout/gear1"/>
    <dgm:cxn modelId="{E9BC016B-179A-42E8-BCDB-0ECAA4F3759D}" type="presParOf" srcId="{FEB5A374-0B3C-4552-A31C-E884ECD9029E}" destId="{A5C7AA28-0E06-406A-ACB8-A6B5675CBD58}" srcOrd="5" destOrd="0" presId="urn:microsoft.com/office/officeart/2005/8/layout/gear1"/>
    <dgm:cxn modelId="{5F2F5F23-4005-4AF5-AABD-0304660F92D0}" type="presParOf" srcId="{FEB5A374-0B3C-4552-A31C-E884ECD9029E}" destId="{DC0DC30D-CC0E-488C-8DF4-9EF7E09D0222}" srcOrd="6" destOrd="0" presId="urn:microsoft.com/office/officeart/2005/8/layout/gear1"/>
    <dgm:cxn modelId="{7DBF74C7-7A06-4385-B299-3DB82A0FB4C1}" type="presParOf" srcId="{FEB5A374-0B3C-4552-A31C-E884ECD9029E}" destId="{2130B155-13C9-4119-9423-0285A5D23574}" srcOrd="7" destOrd="0" presId="urn:microsoft.com/office/officeart/2005/8/layout/gear1"/>
    <dgm:cxn modelId="{976FEA2E-3C04-48C3-AE31-06C4D790ABAC}" type="presParOf" srcId="{FEB5A374-0B3C-4552-A31C-E884ECD9029E}" destId="{F8592F0D-AA64-422D-BE12-A4226907339A}" srcOrd="8" destOrd="0" presId="urn:microsoft.com/office/officeart/2005/8/layout/gear1"/>
    <dgm:cxn modelId="{20ACE9D5-7A7E-453B-BAF4-82303DF42A06}" type="presParOf" srcId="{FEB5A374-0B3C-4552-A31C-E884ECD9029E}" destId="{4A18C793-BB6B-4D29-A5EF-C0DFF0004E07}" srcOrd="9" destOrd="0" presId="urn:microsoft.com/office/officeart/2005/8/layout/gear1"/>
    <dgm:cxn modelId="{FF8BC2C3-02FB-4D6D-9936-F852C0F7E5A7}" type="presParOf" srcId="{FEB5A374-0B3C-4552-A31C-E884ECD9029E}" destId="{EB120D05-5AD0-4CE4-9D57-B64EBF5DFD82}" srcOrd="10" destOrd="0" presId="urn:microsoft.com/office/officeart/2005/8/layout/gear1"/>
    <dgm:cxn modelId="{2F9FA8E9-69B0-4F21-BB3F-94ED8393A070}" type="presParOf" srcId="{FEB5A374-0B3C-4552-A31C-E884ECD9029E}" destId="{5089DA13-5A27-4988-8409-651F5DF6EBAA}" srcOrd="11" destOrd="0" presId="urn:microsoft.com/office/officeart/2005/8/layout/gear1"/>
    <dgm:cxn modelId="{8BDD5978-D3B2-4457-B0FA-4EE5866B94AF}" type="presParOf" srcId="{FEB5A374-0B3C-4552-A31C-E884ECD9029E}" destId="{BF3D9F68-6F66-4D1C-ABAC-761B6B0BBAB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B87354-E5E9-4070-A05D-233FF3640DB0}" type="doc">
      <dgm:prSet loTypeId="urn:microsoft.com/office/officeart/2005/8/layout/hList7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B14BAE57-5CFC-45C4-90A6-7894553769E1}">
      <dgm:prSet phldrT="[Texto]"/>
      <dgm:spPr/>
      <dgm:t>
        <a:bodyPr/>
        <a:lstStyle/>
        <a:p>
          <a:r>
            <a:rPr lang="es-EC" dirty="0"/>
            <a:t>Compendio de mapas</a:t>
          </a:r>
        </a:p>
      </dgm:t>
    </dgm:pt>
    <dgm:pt modelId="{6EEEFCFA-0A94-4313-A302-B61D6063420D}" type="parTrans" cxnId="{649713B2-A1AE-4D5E-A2DA-327546592595}">
      <dgm:prSet/>
      <dgm:spPr/>
      <dgm:t>
        <a:bodyPr/>
        <a:lstStyle/>
        <a:p>
          <a:endParaRPr lang="es-EC"/>
        </a:p>
      </dgm:t>
    </dgm:pt>
    <dgm:pt modelId="{EDE1939B-AC9A-4DB9-B641-FAEB4BF4AFDE}" type="sibTrans" cxnId="{649713B2-A1AE-4D5E-A2DA-327546592595}">
      <dgm:prSet/>
      <dgm:spPr/>
      <dgm:t>
        <a:bodyPr/>
        <a:lstStyle/>
        <a:p>
          <a:endParaRPr lang="es-EC"/>
        </a:p>
      </dgm:t>
    </dgm:pt>
    <dgm:pt modelId="{8A846ED0-1C02-4399-B13E-60CEC6779F5A}">
      <dgm:prSet phldrT="[Texto]"/>
      <dgm:spPr/>
      <dgm:t>
        <a:bodyPr/>
        <a:lstStyle/>
        <a:p>
          <a:r>
            <a:rPr lang="es-EC" dirty="0"/>
            <a:t>Base de datos</a:t>
          </a:r>
        </a:p>
      </dgm:t>
    </dgm:pt>
    <dgm:pt modelId="{840DF485-D317-4769-ABC2-97BFF3B367DD}" type="parTrans" cxnId="{0060FCD1-C048-469D-8357-F3FFEA810735}">
      <dgm:prSet/>
      <dgm:spPr/>
      <dgm:t>
        <a:bodyPr/>
        <a:lstStyle/>
        <a:p>
          <a:endParaRPr lang="es-EC"/>
        </a:p>
      </dgm:t>
    </dgm:pt>
    <dgm:pt modelId="{8403239E-72BD-42CC-93B6-864F3308ABE8}" type="sibTrans" cxnId="{0060FCD1-C048-469D-8357-F3FFEA810735}">
      <dgm:prSet/>
      <dgm:spPr/>
      <dgm:t>
        <a:bodyPr/>
        <a:lstStyle/>
        <a:p>
          <a:endParaRPr lang="es-EC"/>
        </a:p>
      </dgm:t>
    </dgm:pt>
    <dgm:pt modelId="{70309830-2F0B-4A83-BF0E-EFED6228074E}">
      <dgm:prSet phldrT="[Texto]"/>
      <dgm:spPr/>
      <dgm:t>
        <a:bodyPr/>
        <a:lstStyle/>
        <a:p>
          <a:r>
            <a:rPr lang="es-EC" dirty="0"/>
            <a:t>Sistema de monitoreo</a:t>
          </a:r>
        </a:p>
      </dgm:t>
    </dgm:pt>
    <dgm:pt modelId="{8A289D4B-D517-4E77-A5E8-6A4DB5FB43F7}" type="parTrans" cxnId="{99B605B9-5902-441F-B11D-E3741A986626}">
      <dgm:prSet/>
      <dgm:spPr/>
      <dgm:t>
        <a:bodyPr/>
        <a:lstStyle/>
        <a:p>
          <a:endParaRPr lang="es-EC"/>
        </a:p>
      </dgm:t>
    </dgm:pt>
    <dgm:pt modelId="{7AF9E14A-6A1A-4C07-B062-2135F41CEA82}" type="sibTrans" cxnId="{99B605B9-5902-441F-B11D-E3741A986626}">
      <dgm:prSet/>
      <dgm:spPr/>
      <dgm:t>
        <a:bodyPr/>
        <a:lstStyle/>
        <a:p>
          <a:endParaRPr lang="es-EC"/>
        </a:p>
      </dgm:t>
    </dgm:pt>
    <dgm:pt modelId="{31853CCC-EA5E-47E7-B507-0647E13A66AF}" type="pres">
      <dgm:prSet presAssocID="{4CB87354-E5E9-4070-A05D-233FF3640DB0}" presName="Name0" presStyleCnt="0">
        <dgm:presLayoutVars>
          <dgm:dir/>
          <dgm:resizeHandles val="exact"/>
        </dgm:presLayoutVars>
      </dgm:prSet>
      <dgm:spPr/>
    </dgm:pt>
    <dgm:pt modelId="{CFA602A0-AE1C-44BA-9B00-6895DEB9F092}" type="pres">
      <dgm:prSet presAssocID="{4CB87354-E5E9-4070-A05D-233FF3640DB0}" presName="fgShape" presStyleLbl="fgShp" presStyleIdx="0" presStyleCnt="1" custScaleY="196452"/>
      <dgm:spPr/>
    </dgm:pt>
    <dgm:pt modelId="{05BD17C7-50AC-4B1C-ACF5-EA90B1F800B4}" type="pres">
      <dgm:prSet presAssocID="{4CB87354-E5E9-4070-A05D-233FF3640DB0}" presName="linComp" presStyleCnt="0"/>
      <dgm:spPr/>
    </dgm:pt>
    <dgm:pt modelId="{E8E13BAC-E53D-4689-8FFB-37E5F8EF76EE}" type="pres">
      <dgm:prSet presAssocID="{B14BAE57-5CFC-45C4-90A6-7894553769E1}" presName="compNode" presStyleCnt="0"/>
      <dgm:spPr/>
    </dgm:pt>
    <dgm:pt modelId="{BF1D9095-ADEB-4E5B-8B20-98EB681B2802}" type="pres">
      <dgm:prSet presAssocID="{B14BAE57-5CFC-45C4-90A6-7894553769E1}" presName="bkgdShape" presStyleLbl="node1" presStyleIdx="0" presStyleCnt="3" custScaleX="101389"/>
      <dgm:spPr/>
    </dgm:pt>
    <dgm:pt modelId="{6E7A2E18-D3DD-4B22-9884-435A4D6350E4}" type="pres">
      <dgm:prSet presAssocID="{B14BAE57-5CFC-45C4-90A6-7894553769E1}" presName="nodeTx" presStyleLbl="node1" presStyleIdx="0" presStyleCnt="3">
        <dgm:presLayoutVars>
          <dgm:bulletEnabled val="1"/>
        </dgm:presLayoutVars>
      </dgm:prSet>
      <dgm:spPr/>
    </dgm:pt>
    <dgm:pt modelId="{61F5407C-89BC-4890-9BBE-05A88B026EF8}" type="pres">
      <dgm:prSet presAssocID="{B14BAE57-5CFC-45C4-90A6-7894553769E1}" presName="invisiNode" presStyleLbl="node1" presStyleIdx="0" presStyleCnt="3"/>
      <dgm:spPr/>
    </dgm:pt>
    <dgm:pt modelId="{BA45A09D-21B9-49DD-AEC9-4C937B948A8B}" type="pres">
      <dgm:prSet presAssocID="{B14BAE57-5CFC-45C4-90A6-7894553769E1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9471DA35-A967-4E11-8829-FC814A3963F1}" type="pres">
      <dgm:prSet presAssocID="{EDE1939B-AC9A-4DB9-B641-FAEB4BF4AFDE}" presName="sibTrans" presStyleLbl="sibTrans2D1" presStyleIdx="0" presStyleCnt="0"/>
      <dgm:spPr/>
    </dgm:pt>
    <dgm:pt modelId="{DD9595AD-5245-4F39-AADF-3479C82CC5FB}" type="pres">
      <dgm:prSet presAssocID="{8A846ED0-1C02-4399-B13E-60CEC6779F5A}" presName="compNode" presStyleCnt="0"/>
      <dgm:spPr/>
    </dgm:pt>
    <dgm:pt modelId="{727D06F0-DDA0-48D6-BF18-1CA527FDB035}" type="pres">
      <dgm:prSet presAssocID="{8A846ED0-1C02-4399-B13E-60CEC6779F5A}" presName="bkgdShape" presStyleLbl="node1" presStyleIdx="1" presStyleCnt="3"/>
      <dgm:spPr/>
    </dgm:pt>
    <dgm:pt modelId="{13EA389B-66AA-4E3B-9102-05DA7B9AF903}" type="pres">
      <dgm:prSet presAssocID="{8A846ED0-1C02-4399-B13E-60CEC6779F5A}" presName="nodeTx" presStyleLbl="node1" presStyleIdx="1" presStyleCnt="3">
        <dgm:presLayoutVars>
          <dgm:bulletEnabled val="1"/>
        </dgm:presLayoutVars>
      </dgm:prSet>
      <dgm:spPr/>
    </dgm:pt>
    <dgm:pt modelId="{2F743DEC-CB9D-49C1-B6E9-93655C6D39A3}" type="pres">
      <dgm:prSet presAssocID="{8A846ED0-1C02-4399-B13E-60CEC6779F5A}" presName="invisiNode" presStyleLbl="node1" presStyleIdx="1" presStyleCnt="3"/>
      <dgm:spPr/>
    </dgm:pt>
    <dgm:pt modelId="{621D1AF2-AD61-4214-8BB0-009F649641D9}" type="pres">
      <dgm:prSet presAssocID="{8A846ED0-1C02-4399-B13E-60CEC6779F5A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31893AD1-4799-4AAE-B91B-1ABF8F0C2BEC}" type="pres">
      <dgm:prSet presAssocID="{8403239E-72BD-42CC-93B6-864F3308ABE8}" presName="sibTrans" presStyleLbl="sibTrans2D1" presStyleIdx="0" presStyleCnt="0"/>
      <dgm:spPr/>
    </dgm:pt>
    <dgm:pt modelId="{D958CF1F-AC2D-422C-988F-5814E4F01CAD}" type="pres">
      <dgm:prSet presAssocID="{70309830-2F0B-4A83-BF0E-EFED6228074E}" presName="compNode" presStyleCnt="0"/>
      <dgm:spPr/>
    </dgm:pt>
    <dgm:pt modelId="{E64D6B98-16F8-4423-9596-313CB2A0021A}" type="pres">
      <dgm:prSet presAssocID="{70309830-2F0B-4A83-BF0E-EFED6228074E}" presName="bkgdShape" presStyleLbl="node1" presStyleIdx="2" presStyleCnt="3"/>
      <dgm:spPr/>
    </dgm:pt>
    <dgm:pt modelId="{E1B0E447-F02B-45C7-A8C0-B99876442A85}" type="pres">
      <dgm:prSet presAssocID="{70309830-2F0B-4A83-BF0E-EFED6228074E}" presName="nodeTx" presStyleLbl="node1" presStyleIdx="2" presStyleCnt="3">
        <dgm:presLayoutVars>
          <dgm:bulletEnabled val="1"/>
        </dgm:presLayoutVars>
      </dgm:prSet>
      <dgm:spPr/>
    </dgm:pt>
    <dgm:pt modelId="{158CAAE1-7DD1-4CB3-BC56-6DD95902EB30}" type="pres">
      <dgm:prSet presAssocID="{70309830-2F0B-4A83-BF0E-EFED6228074E}" presName="invisiNode" presStyleLbl="node1" presStyleIdx="2" presStyleCnt="3"/>
      <dgm:spPr/>
    </dgm:pt>
    <dgm:pt modelId="{A28E85A4-CFF8-4791-BF50-C3DD390D6221}" type="pres">
      <dgm:prSet presAssocID="{70309830-2F0B-4A83-BF0E-EFED6228074E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4000" r="-24000"/>
          </a:stretch>
        </a:blipFill>
      </dgm:spPr>
    </dgm:pt>
  </dgm:ptLst>
  <dgm:cxnLst>
    <dgm:cxn modelId="{994B8D19-DBCD-4A64-9239-D81A7A6B6E44}" type="presOf" srcId="{4CB87354-E5E9-4070-A05D-233FF3640DB0}" destId="{31853CCC-EA5E-47E7-B507-0647E13A66AF}" srcOrd="0" destOrd="0" presId="urn:microsoft.com/office/officeart/2005/8/layout/hList7"/>
    <dgm:cxn modelId="{61623A36-3406-428C-8ACB-DD258EC03E7B}" type="presOf" srcId="{70309830-2F0B-4A83-BF0E-EFED6228074E}" destId="{E64D6B98-16F8-4423-9596-313CB2A0021A}" srcOrd="0" destOrd="0" presId="urn:microsoft.com/office/officeart/2005/8/layout/hList7"/>
    <dgm:cxn modelId="{3AF6C43A-72DA-4943-9D8A-55C6CE3A5308}" type="presOf" srcId="{EDE1939B-AC9A-4DB9-B641-FAEB4BF4AFDE}" destId="{9471DA35-A967-4E11-8829-FC814A3963F1}" srcOrd="0" destOrd="0" presId="urn:microsoft.com/office/officeart/2005/8/layout/hList7"/>
    <dgm:cxn modelId="{CAF76E42-1644-481E-A19A-7C1EDC955E62}" type="presOf" srcId="{B14BAE57-5CFC-45C4-90A6-7894553769E1}" destId="{6E7A2E18-D3DD-4B22-9884-435A4D6350E4}" srcOrd="1" destOrd="0" presId="urn:microsoft.com/office/officeart/2005/8/layout/hList7"/>
    <dgm:cxn modelId="{6C5FE449-4BB3-4531-95E0-3FA4FCB67C14}" type="presOf" srcId="{70309830-2F0B-4A83-BF0E-EFED6228074E}" destId="{E1B0E447-F02B-45C7-A8C0-B99876442A85}" srcOrd="1" destOrd="0" presId="urn:microsoft.com/office/officeart/2005/8/layout/hList7"/>
    <dgm:cxn modelId="{3231008B-58E5-4F35-8B19-DDC61499BAF1}" type="presOf" srcId="{8A846ED0-1C02-4399-B13E-60CEC6779F5A}" destId="{727D06F0-DDA0-48D6-BF18-1CA527FDB035}" srcOrd="0" destOrd="0" presId="urn:microsoft.com/office/officeart/2005/8/layout/hList7"/>
    <dgm:cxn modelId="{4C37A593-26EA-4207-87BC-8FF65CD615B6}" type="presOf" srcId="{8403239E-72BD-42CC-93B6-864F3308ABE8}" destId="{31893AD1-4799-4AAE-B91B-1ABF8F0C2BEC}" srcOrd="0" destOrd="0" presId="urn:microsoft.com/office/officeart/2005/8/layout/hList7"/>
    <dgm:cxn modelId="{649713B2-A1AE-4D5E-A2DA-327546592595}" srcId="{4CB87354-E5E9-4070-A05D-233FF3640DB0}" destId="{B14BAE57-5CFC-45C4-90A6-7894553769E1}" srcOrd="0" destOrd="0" parTransId="{6EEEFCFA-0A94-4313-A302-B61D6063420D}" sibTransId="{EDE1939B-AC9A-4DB9-B641-FAEB4BF4AFDE}"/>
    <dgm:cxn modelId="{99B605B9-5902-441F-B11D-E3741A986626}" srcId="{4CB87354-E5E9-4070-A05D-233FF3640DB0}" destId="{70309830-2F0B-4A83-BF0E-EFED6228074E}" srcOrd="2" destOrd="0" parTransId="{8A289D4B-D517-4E77-A5E8-6A4DB5FB43F7}" sibTransId="{7AF9E14A-6A1A-4C07-B062-2135F41CEA82}"/>
    <dgm:cxn modelId="{2B18F8C2-97EB-4FF4-8CDB-6AEE31EE5ABE}" type="presOf" srcId="{B14BAE57-5CFC-45C4-90A6-7894553769E1}" destId="{BF1D9095-ADEB-4E5B-8B20-98EB681B2802}" srcOrd="0" destOrd="0" presId="urn:microsoft.com/office/officeart/2005/8/layout/hList7"/>
    <dgm:cxn modelId="{8A6D70D1-8B14-495C-AC08-AB1DB9629262}" type="presOf" srcId="{8A846ED0-1C02-4399-B13E-60CEC6779F5A}" destId="{13EA389B-66AA-4E3B-9102-05DA7B9AF903}" srcOrd="1" destOrd="0" presId="urn:microsoft.com/office/officeart/2005/8/layout/hList7"/>
    <dgm:cxn modelId="{0060FCD1-C048-469D-8357-F3FFEA810735}" srcId="{4CB87354-E5E9-4070-A05D-233FF3640DB0}" destId="{8A846ED0-1C02-4399-B13E-60CEC6779F5A}" srcOrd="1" destOrd="0" parTransId="{840DF485-D317-4769-ABC2-97BFF3B367DD}" sibTransId="{8403239E-72BD-42CC-93B6-864F3308ABE8}"/>
    <dgm:cxn modelId="{1243A6AB-97EF-45F7-A004-16B3AC878589}" type="presParOf" srcId="{31853CCC-EA5E-47E7-B507-0647E13A66AF}" destId="{CFA602A0-AE1C-44BA-9B00-6895DEB9F092}" srcOrd="0" destOrd="0" presId="urn:microsoft.com/office/officeart/2005/8/layout/hList7"/>
    <dgm:cxn modelId="{204512BB-EECD-40E3-AAF6-26DB6080103F}" type="presParOf" srcId="{31853CCC-EA5E-47E7-B507-0647E13A66AF}" destId="{05BD17C7-50AC-4B1C-ACF5-EA90B1F800B4}" srcOrd="1" destOrd="0" presId="urn:microsoft.com/office/officeart/2005/8/layout/hList7"/>
    <dgm:cxn modelId="{518D086F-AF97-470B-9C39-9BE9E3CA3007}" type="presParOf" srcId="{05BD17C7-50AC-4B1C-ACF5-EA90B1F800B4}" destId="{E8E13BAC-E53D-4689-8FFB-37E5F8EF76EE}" srcOrd="0" destOrd="0" presId="urn:microsoft.com/office/officeart/2005/8/layout/hList7"/>
    <dgm:cxn modelId="{88292726-A128-41FA-B7BE-CE1E32DA1B29}" type="presParOf" srcId="{E8E13BAC-E53D-4689-8FFB-37E5F8EF76EE}" destId="{BF1D9095-ADEB-4E5B-8B20-98EB681B2802}" srcOrd="0" destOrd="0" presId="urn:microsoft.com/office/officeart/2005/8/layout/hList7"/>
    <dgm:cxn modelId="{2401C38E-BFA7-403F-9B6D-AC25827112E1}" type="presParOf" srcId="{E8E13BAC-E53D-4689-8FFB-37E5F8EF76EE}" destId="{6E7A2E18-D3DD-4B22-9884-435A4D6350E4}" srcOrd="1" destOrd="0" presId="urn:microsoft.com/office/officeart/2005/8/layout/hList7"/>
    <dgm:cxn modelId="{14DB028D-1769-458D-AC49-CA2AEA7CC6A7}" type="presParOf" srcId="{E8E13BAC-E53D-4689-8FFB-37E5F8EF76EE}" destId="{61F5407C-89BC-4890-9BBE-05A88B026EF8}" srcOrd="2" destOrd="0" presId="urn:microsoft.com/office/officeart/2005/8/layout/hList7"/>
    <dgm:cxn modelId="{F0B41F40-58EE-411C-B09B-85F32D5FBB07}" type="presParOf" srcId="{E8E13BAC-E53D-4689-8FFB-37E5F8EF76EE}" destId="{BA45A09D-21B9-49DD-AEC9-4C937B948A8B}" srcOrd="3" destOrd="0" presId="urn:microsoft.com/office/officeart/2005/8/layout/hList7"/>
    <dgm:cxn modelId="{53D15D9B-8513-4FCB-A848-BE5D68CDE53F}" type="presParOf" srcId="{05BD17C7-50AC-4B1C-ACF5-EA90B1F800B4}" destId="{9471DA35-A967-4E11-8829-FC814A3963F1}" srcOrd="1" destOrd="0" presId="urn:microsoft.com/office/officeart/2005/8/layout/hList7"/>
    <dgm:cxn modelId="{B71186A0-D5A0-4B2E-980C-66AC2C0D1D02}" type="presParOf" srcId="{05BD17C7-50AC-4B1C-ACF5-EA90B1F800B4}" destId="{DD9595AD-5245-4F39-AADF-3479C82CC5FB}" srcOrd="2" destOrd="0" presId="urn:microsoft.com/office/officeart/2005/8/layout/hList7"/>
    <dgm:cxn modelId="{5A646249-7897-4EDE-AB77-3D0B42B8D26C}" type="presParOf" srcId="{DD9595AD-5245-4F39-AADF-3479C82CC5FB}" destId="{727D06F0-DDA0-48D6-BF18-1CA527FDB035}" srcOrd="0" destOrd="0" presId="urn:microsoft.com/office/officeart/2005/8/layout/hList7"/>
    <dgm:cxn modelId="{F371E055-44A3-4931-B82B-22C6F7DA7F02}" type="presParOf" srcId="{DD9595AD-5245-4F39-AADF-3479C82CC5FB}" destId="{13EA389B-66AA-4E3B-9102-05DA7B9AF903}" srcOrd="1" destOrd="0" presId="urn:microsoft.com/office/officeart/2005/8/layout/hList7"/>
    <dgm:cxn modelId="{5790B414-3719-46B7-8603-BF59C0CAB4FE}" type="presParOf" srcId="{DD9595AD-5245-4F39-AADF-3479C82CC5FB}" destId="{2F743DEC-CB9D-49C1-B6E9-93655C6D39A3}" srcOrd="2" destOrd="0" presId="urn:microsoft.com/office/officeart/2005/8/layout/hList7"/>
    <dgm:cxn modelId="{C65D17EB-8338-4329-8F00-B4BE05720365}" type="presParOf" srcId="{DD9595AD-5245-4F39-AADF-3479C82CC5FB}" destId="{621D1AF2-AD61-4214-8BB0-009F649641D9}" srcOrd="3" destOrd="0" presId="urn:microsoft.com/office/officeart/2005/8/layout/hList7"/>
    <dgm:cxn modelId="{E35CCB30-1B8C-43E0-9258-D71DF75FE978}" type="presParOf" srcId="{05BD17C7-50AC-4B1C-ACF5-EA90B1F800B4}" destId="{31893AD1-4799-4AAE-B91B-1ABF8F0C2BEC}" srcOrd="3" destOrd="0" presId="urn:microsoft.com/office/officeart/2005/8/layout/hList7"/>
    <dgm:cxn modelId="{117F107D-675B-4213-A1FD-AF0100C16B16}" type="presParOf" srcId="{05BD17C7-50AC-4B1C-ACF5-EA90B1F800B4}" destId="{D958CF1F-AC2D-422C-988F-5814E4F01CAD}" srcOrd="4" destOrd="0" presId="urn:microsoft.com/office/officeart/2005/8/layout/hList7"/>
    <dgm:cxn modelId="{A8E95ADA-390E-42A5-B753-854FAAA8DC95}" type="presParOf" srcId="{D958CF1F-AC2D-422C-988F-5814E4F01CAD}" destId="{E64D6B98-16F8-4423-9596-313CB2A0021A}" srcOrd="0" destOrd="0" presId="urn:microsoft.com/office/officeart/2005/8/layout/hList7"/>
    <dgm:cxn modelId="{96D564A7-2004-4472-BF8F-A48C99D2A4FE}" type="presParOf" srcId="{D958CF1F-AC2D-422C-988F-5814E4F01CAD}" destId="{E1B0E447-F02B-45C7-A8C0-B99876442A85}" srcOrd="1" destOrd="0" presId="urn:microsoft.com/office/officeart/2005/8/layout/hList7"/>
    <dgm:cxn modelId="{AABA8BF9-EFF9-46C8-ADE5-557013036600}" type="presParOf" srcId="{D958CF1F-AC2D-422C-988F-5814E4F01CAD}" destId="{158CAAE1-7DD1-4CB3-BC56-6DD95902EB30}" srcOrd="2" destOrd="0" presId="urn:microsoft.com/office/officeart/2005/8/layout/hList7"/>
    <dgm:cxn modelId="{D5668C73-E17A-4099-9308-BE4A0E92B2EF}" type="presParOf" srcId="{D958CF1F-AC2D-422C-988F-5814E4F01CAD}" destId="{A28E85A4-CFF8-4791-BF50-C3DD390D622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7EA4F-2287-40DA-A946-5F0E1F75FEED}">
      <dsp:nvSpPr>
        <dsp:cNvPr id="0" name=""/>
        <dsp:cNvSpPr/>
      </dsp:nvSpPr>
      <dsp:spPr>
        <a:xfrm>
          <a:off x="-4433821" y="-680094"/>
          <a:ext cx="5282833" cy="5282833"/>
        </a:xfrm>
        <a:prstGeom prst="blockArc">
          <a:avLst>
            <a:gd name="adj1" fmla="val 18900000"/>
            <a:gd name="adj2" fmla="val 2700000"/>
            <a:gd name="adj3" fmla="val 409"/>
          </a:avLst>
        </a:pr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2D453C-5EAC-4295-9ED5-A8196D233C19}">
      <dsp:nvSpPr>
        <dsp:cNvPr id="0" name=""/>
        <dsp:cNvSpPr/>
      </dsp:nvSpPr>
      <dsp:spPr>
        <a:xfrm>
          <a:off x="275173" y="178323"/>
          <a:ext cx="4396349" cy="35648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96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Introducción</a:t>
          </a:r>
        </a:p>
      </dsp:txBody>
      <dsp:txXfrm>
        <a:off x="275173" y="178323"/>
        <a:ext cx="4396349" cy="356489"/>
      </dsp:txXfrm>
    </dsp:sp>
    <dsp:sp modelId="{A30078EA-C2FF-4DE3-83DD-22F99689AB66}">
      <dsp:nvSpPr>
        <dsp:cNvPr id="0" name=""/>
        <dsp:cNvSpPr/>
      </dsp:nvSpPr>
      <dsp:spPr>
        <a:xfrm>
          <a:off x="52367" y="133762"/>
          <a:ext cx="445612" cy="4456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4638CA-18F1-42B6-A7F3-37CE3E099F53}">
      <dsp:nvSpPr>
        <dsp:cNvPr id="0" name=""/>
        <dsp:cNvSpPr/>
      </dsp:nvSpPr>
      <dsp:spPr>
        <a:xfrm>
          <a:off x="598007" y="713372"/>
          <a:ext cx="4073515" cy="35648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96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Objetivos</a:t>
          </a:r>
        </a:p>
      </dsp:txBody>
      <dsp:txXfrm>
        <a:off x="598007" y="713372"/>
        <a:ext cx="4073515" cy="356489"/>
      </dsp:txXfrm>
    </dsp:sp>
    <dsp:sp modelId="{2B359D53-3041-40B8-8A45-A3D1E1D64E07}">
      <dsp:nvSpPr>
        <dsp:cNvPr id="0" name=""/>
        <dsp:cNvSpPr/>
      </dsp:nvSpPr>
      <dsp:spPr>
        <a:xfrm>
          <a:off x="375200" y="668810"/>
          <a:ext cx="445612" cy="4456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666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6F6D53-9916-4243-A21B-D1BE3E2B7E6E}">
      <dsp:nvSpPr>
        <dsp:cNvPr id="0" name=""/>
        <dsp:cNvSpPr/>
      </dsp:nvSpPr>
      <dsp:spPr>
        <a:xfrm>
          <a:off x="774918" y="1248028"/>
          <a:ext cx="3896604" cy="35648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96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Aspectos generales</a:t>
          </a:r>
        </a:p>
      </dsp:txBody>
      <dsp:txXfrm>
        <a:off x="774918" y="1248028"/>
        <a:ext cx="3896604" cy="356489"/>
      </dsp:txXfrm>
    </dsp:sp>
    <dsp:sp modelId="{5D35863A-80BF-43A3-8FA0-43BB4C5EC861}">
      <dsp:nvSpPr>
        <dsp:cNvPr id="0" name=""/>
        <dsp:cNvSpPr/>
      </dsp:nvSpPr>
      <dsp:spPr>
        <a:xfrm>
          <a:off x="552112" y="1203467"/>
          <a:ext cx="445612" cy="4456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E9E901-7C78-4046-9A11-2E35EB88830B}">
      <dsp:nvSpPr>
        <dsp:cNvPr id="0" name=""/>
        <dsp:cNvSpPr/>
      </dsp:nvSpPr>
      <dsp:spPr>
        <a:xfrm>
          <a:off x="831404" y="1783077"/>
          <a:ext cx="3840118" cy="35648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96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Metodología</a:t>
          </a:r>
        </a:p>
      </dsp:txBody>
      <dsp:txXfrm>
        <a:off x="831404" y="1783077"/>
        <a:ext cx="3840118" cy="356489"/>
      </dsp:txXfrm>
    </dsp:sp>
    <dsp:sp modelId="{9E143698-8787-442F-9DCE-599CEF78EF3F}">
      <dsp:nvSpPr>
        <dsp:cNvPr id="0" name=""/>
        <dsp:cNvSpPr/>
      </dsp:nvSpPr>
      <dsp:spPr>
        <a:xfrm>
          <a:off x="608598" y="1738515"/>
          <a:ext cx="445612" cy="4456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4DD6B6-5D84-41B6-B0AE-E1A2FFF8AB08}">
      <dsp:nvSpPr>
        <dsp:cNvPr id="0" name=""/>
        <dsp:cNvSpPr/>
      </dsp:nvSpPr>
      <dsp:spPr>
        <a:xfrm>
          <a:off x="774918" y="2318125"/>
          <a:ext cx="3896604" cy="35648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96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Resultados</a:t>
          </a:r>
        </a:p>
      </dsp:txBody>
      <dsp:txXfrm>
        <a:off x="774918" y="2318125"/>
        <a:ext cx="3896604" cy="356489"/>
      </dsp:txXfrm>
    </dsp:sp>
    <dsp:sp modelId="{95C4C2D5-8FFF-45A0-8559-DA1246D19719}">
      <dsp:nvSpPr>
        <dsp:cNvPr id="0" name=""/>
        <dsp:cNvSpPr/>
      </dsp:nvSpPr>
      <dsp:spPr>
        <a:xfrm>
          <a:off x="552112" y="2273564"/>
          <a:ext cx="445612" cy="4456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E64BE4-119E-4E53-8434-BDD7C95A82C8}">
      <dsp:nvSpPr>
        <dsp:cNvPr id="0" name=""/>
        <dsp:cNvSpPr/>
      </dsp:nvSpPr>
      <dsp:spPr>
        <a:xfrm>
          <a:off x="598007" y="2852782"/>
          <a:ext cx="4073515" cy="35648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3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96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Conclusiones</a:t>
          </a:r>
        </a:p>
      </dsp:txBody>
      <dsp:txXfrm>
        <a:off x="598007" y="2852782"/>
        <a:ext cx="4073515" cy="356489"/>
      </dsp:txXfrm>
    </dsp:sp>
    <dsp:sp modelId="{334513B1-84E7-4377-82C8-1DB8190B51E9}">
      <dsp:nvSpPr>
        <dsp:cNvPr id="0" name=""/>
        <dsp:cNvSpPr/>
      </dsp:nvSpPr>
      <dsp:spPr>
        <a:xfrm>
          <a:off x="375200" y="2808220"/>
          <a:ext cx="445612" cy="4456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3333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2AA6B3-6AFC-4306-80EE-3FE28BA5D013}">
      <dsp:nvSpPr>
        <dsp:cNvPr id="0" name=""/>
        <dsp:cNvSpPr/>
      </dsp:nvSpPr>
      <dsp:spPr>
        <a:xfrm>
          <a:off x="275173" y="3387830"/>
          <a:ext cx="4396349" cy="35648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96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Recomendaciones</a:t>
          </a:r>
        </a:p>
      </dsp:txBody>
      <dsp:txXfrm>
        <a:off x="275173" y="3387830"/>
        <a:ext cx="4396349" cy="356489"/>
      </dsp:txXfrm>
    </dsp:sp>
    <dsp:sp modelId="{276BCCEB-E99E-40B7-86B7-42B8068C547C}">
      <dsp:nvSpPr>
        <dsp:cNvPr id="0" name=""/>
        <dsp:cNvSpPr/>
      </dsp:nvSpPr>
      <dsp:spPr>
        <a:xfrm>
          <a:off x="52367" y="3343269"/>
          <a:ext cx="445612" cy="4456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FB333-38D1-4800-B580-92D6AE7DB080}">
      <dsp:nvSpPr>
        <dsp:cNvPr id="0" name=""/>
        <dsp:cNvSpPr/>
      </dsp:nvSpPr>
      <dsp:spPr>
        <a:xfrm>
          <a:off x="738584" y="129930"/>
          <a:ext cx="2578621" cy="89552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6097B-5352-4EC2-BDB3-B89D5F2F872A}">
      <dsp:nvSpPr>
        <dsp:cNvPr id="0" name=""/>
        <dsp:cNvSpPr/>
      </dsp:nvSpPr>
      <dsp:spPr>
        <a:xfrm>
          <a:off x="1782026" y="2322758"/>
          <a:ext cx="499732" cy="31982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23FA1-AED1-43CA-8C5E-DAA4ADE1FF8B}">
      <dsp:nvSpPr>
        <dsp:cNvPr id="0" name=""/>
        <dsp:cNvSpPr/>
      </dsp:nvSpPr>
      <dsp:spPr>
        <a:xfrm>
          <a:off x="832534" y="2578621"/>
          <a:ext cx="2398717" cy="599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Aprovechamiento del recurso</a:t>
          </a:r>
        </a:p>
      </dsp:txBody>
      <dsp:txXfrm>
        <a:off x="832534" y="2578621"/>
        <a:ext cx="2398717" cy="599679"/>
      </dsp:txXfrm>
    </dsp:sp>
    <dsp:sp modelId="{39A93052-87F3-4B14-88FE-CF5AD7E7C27A}">
      <dsp:nvSpPr>
        <dsp:cNvPr id="0" name=""/>
        <dsp:cNvSpPr/>
      </dsp:nvSpPr>
      <dsp:spPr>
        <a:xfrm>
          <a:off x="1415744" y="886007"/>
          <a:ext cx="1232305" cy="12194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Desarrollo económico</a:t>
          </a:r>
        </a:p>
      </dsp:txBody>
      <dsp:txXfrm>
        <a:off x="1596211" y="1064598"/>
        <a:ext cx="871371" cy="862313"/>
      </dsp:txXfrm>
    </dsp:sp>
    <dsp:sp modelId="{56C0A58D-722B-4C4C-AD05-3DED8656A500}">
      <dsp:nvSpPr>
        <dsp:cNvPr id="0" name=""/>
        <dsp:cNvSpPr/>
      </dsp:nvSpPr>
      <dsp:spPr>
        <a:xfrm>
          <a:off x="825133" y="206616"/>
          <a:ext cx="899519" cy="8995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Calidad de vida</a:t>
          </a:r>
        </a:p>
      </dsp:txBody>
      <dsp:txXfrm>
        <a:off x="956865" y="338348"/>
        <a:ext cx="636055" cy="636055"/>
      </dsp:txXfrm>
    </dsp:sp>
    <dsp:sp modelId="{AB4BAC7C-680E-4243-AA7E-32ECB1EDEDCB}">
      <dsp:nvSpPr>
        <dsp:cNvPr id="0" name=""/>
        <dsp:cNvSpPr/>
      </dsp:nvSpPr>
      <dsp:spPr>
        <a:xfrm>
          <a:off x="2218319" y="106538"/>
          <a:ext cx="899519" cy="8995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Bienestar social</a:t>
          </a:r>
        </a:p>
      </dsp:txBody>
      <dsp:txXfrm>
        <a:off x="2350051" y="238270"/>
        <a:ext cx="636055" cy="636055"/>
      </dsp:txXfrm>
    </dsp:sp>
    <dsp:sp modelId="{BD7DFBBE-B45F-49DD-A4A5-C716F3F220F4}">
      <dsp:nvSpPr>
        <dsp:cNvPr id="0" name=""/>
        <dsp:cNvSpPr/>
      </dsp:nvSpPr>
      <dsp:spPr>
        <a:xfrm>
          <a:off x="632641" y="19989"/>
          <a:ext cx="2798503" cy="223880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2CC50-D5A5-47F7-8E6E-7B1EDAEE97D0}">
      <dsp:nvSpPr>
        <dsp:cNvPr id="0" name=""/>
        <dsp:cNvSpPr/>
      </dsp:nvSpPr>
      <dsp:spPr>
        <a:xfrm>
          <a:off x="342699" y="0"/>
          <a:ext cx="7472012" cy="467000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6924D-F399-4B90-A284-9D69F420CBF4}">
      <dsp:nvSpPr>
        <dsp:cNvPr id="0" name=""/>
        <dsp:cNvSpPr/>
      </dsp:nvSpPr>
      <dsp:spPr>
        <a:xfrm>
          <a:off x="1291644" y="3223239"/>
          <a:ext cx="194272" cy="1942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CA7D0-2BDB-41EC-A24B-09B7A27BB64B}">
      <dsp:nvSpPr>
        <dsp:cNvPr id="0" name=""/>
        <dsp:cNvSpPr/>
      </dsp:nvSpPr>
      <dsp:spPr>
        <a:xfrm>
          <a:off x="1388780" y="3320375"/>
          <a:ext cx="1740978" cy="1349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941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Analizar el recurso hídrico de la unidad hidrográfica del río Tahuando</a:t>
          </a:r>
        </a:p>
      </dsp:txBody>
      <dsp:txXfrm>
        <a:off x="1388780" y="3320375"/>
        <a:ext cx="1740978" cy="1349632"/>
      </dsp:txXfrm>
    </dsp:sp>
    <dsp:sp modelId="{174A7091-05D9-4CC2-9953-BA2630AC3D00}">
      <dsp:nvSpPr>
        <dsp:cNvPr id="0" name=""/>
        <dsp:cNvSpPr/>
      </dsp:nvSpPr>
      <dsp:spPr>
        <a:xfrm>
          <a:off x="3006471" y="1953931"/>
          <a:ext cx="351184" cy="3511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191874-FE5B-405A-A8DF-1D612E07DD83}">
      <dsp:nvSpPr>
        <dsp:cNvPr id="0" name=""/>
        <dsp:cNvSpPr/>
      </dsp:nvSpPr>
      <dsp:spPr>
        <a:xfrm>
          <a:off x="3182063" y="2129523"/>
          <a:ext cx="1793283" cy="2540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085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Mediante el estudio de la información existente y análisis de datos obtenidos en campo</a:t>
          </a:r>
        </a:p>
      </dsp:txBody>
      <dsp:txXfrm>
        <a:off x="3182063" y="2129523"/>
        <a:ext cx="1793283" cy="2540484"/>
      </dsp:txXfrm>
    </dsp:sp>
    <dsp:sp modelId="{E99CF1C6-302A-43A7-83B5-C850D8E04D20}">
      <dsp:nvSpPr>
        <dsp:cNvPr id="0" name=""/>
        <dsp:cNvSpPr/>
      </dsp:nvSpPr>
      <dsp:spPr>
        <a:xfrm>
          <a:off x="5068747" y="1181512"/>
          <a:ext cx="485680" cy="485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653C7-EC7B-40F3-96DB-4253F013BCA0}">
      <dsp:nvSpPr>
        <dsp:cNvPr id="0" name=""/>
        <dsp:cNvSpPr/>
      </dsp:nvSpPr>
      <dsp:spPr>
        <a:xfrm>
          <a:off x="5311587" y="1424352"/>
          <a:ext cx="1793283" cy="3245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352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Para recomendar acciones que minimicen la falta del recurso hídrico en la época de sequía</a:t>
          </a:r>
        </a:p>
      </dsp:txBody>
      <dsp:txXfrm>
        <a:off x="5311587" y="1424352"/>
        <a:ext cx="1793283" cy="32456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DA264-45DF-46BF-AE6E-B2045D24D24B}">
      <dsp:nvSpPr>
        <dsp:cNvPr id="0" name=""/>
        <dsp:cNvSpPr/>
      </dsp:nvSpPr>
      <dsp:spPr>
        <a:xfrm>
          <a:off x="3443583" y="2079545"/>
          <a:ext cx="2541667" cy="2541667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Realizar la actualización de la cartografía de uso y cobertura del suelo existente</a:t>
          </a:r>
        </a:p>
      </dsp:txBody>
      <dsp:txXfrm>
        <a:off x="3954571" y="2674918"/>
        <a:ext cx="1519691" cy="1306470"/>
      </dsp:txXfrm>
    </dsp:sp>
    <dsp:sp modelId="{45145493-852D-4D62-8673-957450044485}">
      <dsp:nvSpPr>
        <dsp:cNvPr id="0" name=""/>
        <dsp:cNvSpPr/>
      </dsp:nvSpPr>
      <dsp:spPr>
        <a:xfrm>
          <a:off x="1964795" y="1478788"/>
          <a:ext cx="1848485" cy="184848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Cuantificar la oferta y demanda de agua</a:t>
          </a:r>
        </a:p>
      </dsp:txBody>
      <dsp:txXfrm>
        <a:off x="2430157" y="1946962"/>
        <a:ext cx="917761" cy="912137"/>
      </dsp:txXfrm>
    </dsp:sp>
    <dsp:sp modelId="{DC0DC30D-CC0E-488C-8DF4-9EF7E09D0222}">
      <dsp:nvSpPr>
        <dsp:cNvPr id="0" name=""/>
        <dsp:cNvSpPr/>
      </dsp:nvSpPr>
      <dsp:spPr>
        <a:xfrm rot="20700000">
          <a:off x="3000136" y="203522"/>
          <a:ext cx="1811138" cy="181113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Determinar el estrés general de la microcuenca</a:t>
          </a:r>
        </a:p>
      </dsp:txBody>
      <dsp:txXfrm rot="-20700000">
        <a:off x="3397371" y="600757"/>
        <a:ext cx="1016666" cy="1016666"/>
      </dsp:txXfrm>
    </dsp:sp>
    <dsp:sp modelId="{EB120D05-5AD0-4CE4-9D57-B64EBF5DFD82}">
      <dsp:nvSpPr>
        <dsp:cNvPr id="0" name=""/>
        <dsp:cNvSpPr/>
      </dsp:nvSpPr>
      <dsp:spPr>
        <a:xfrm>
          <a:off x="3252857" y="1693328"/>
          <a:ext cx="3253333" cy="3253333"/>
        </a:xfrm>
        <a:prstGeom prst="circularArrow">
          <a:avLst>
            <a:gd name="adj1" fmla="val 4688"/>
            <a:gd name="adj2" fmla="val 299029"/>
            <a:gd name="adj3" fmla="val 2525505"/>
            <a:gd name="adj4" fmla="val 15841302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89DA13-5A27-4988-8409-651F5DF6EBAA}">
      <dsp:nvSpPr>
        <dsp:cNvPr id="0" name=""/>
        <dsp:cNvSpPr/>
      </dsp:nvSpPr>
      <dsp:spPr>
        <a:xfrm>
          <a:off x="1637432" y="1067956"/>
          <a:ext cx="2363750" cy="236375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3D9F68-6F66-4D1C-ABAC-761B6B0BBABD}">
      <dsp:nvSpPr>
        <dsp:cNvPr id="0" name=""/>
        <dsp:cNvSpPr/>
      </dsp:nvSpPr>
      <dsp:spPr>
        <a:xfrm>
          <a:off x="2581201" y="-195017"/>
          <a:ext cx="2548598" cy="254859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D9095-ADEB-4E5B-8B20-98EB681B2802}">
      <dsp:nvSpPr>
        <dsp:cNvPr id="0" name=""/>
        <dsp:cNvSpPr/>
      </dsp:nvSpPr>
      <dsp:spPr>
        <a:xfrm>
          <a:off x="986" y="-36364"/>
          <a:ext cx="1687251" cy="32556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Compendio de mapas</a:t>
          </a:r>
        </a:p>
      </dsp:txBody>
      <dsp:txXfrm>
        <a:off x="986" y="1265898"/>
        <a:ext cx="1687251" cy="1302262"/>
      </dsp:txXfrm>
    </dsp:sp>
    <dsp:sp modelId="{BA45A09D-21B9-49DD-AEC9-4C937B948A8B}">
      <dsp:nvSpPr>
        <dsp:cNvPr id="0" name=""/>
        <dsp:cNvSpPr/>
      </dsp:nvSpPr>
      <dsp:spPr>
        <a:xfrm>
          <a:off x="302545" y="158975"/>
          <a:ext cx="1084133" cy="108413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D06F0-DDA0-48D6-BF18-1CA527FDB035}">
      <dsp:nvSpPr>
        <dsp:cNvPr id="0" name=""/>
        <dsp:cNvSpPr/>
      </dsp:nvSpPr>
      <dsp:spPr>
        <a:xfrm>
          <a:off x="1738161" y="-36364"/>
          <a:ext cx="1664136" cy="32556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Base de datos</a:t>
          </a:r>
        </a:p>
      </dsp:txBody>
      <dsp:txXfrm>
        <a:off x="1738161" y="1265898"/>
        <a:ext cx="1664136" cy="1302262"/>
      </dsp:txXfrm>
    </dsp:sp>
    <dsp:sp modelId="{621D1AF2-AD61-4214-8BB0-009F649641D9}">
      <dsp:nvSpPr>
        <dsp:cNvPr id="0" name=""/>
        <dsp:cNvSpPr/>
      </dsp:nvSpPr>
      <dsp:spPr>
        <a:xfrm>
          <a:off x="2028163" y="158975"/>
          <a:ext cx="1084133" cy="108413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4D6B98-16F8-4423-9596-313CB2A0021A}">
      <dsp:nvSpPr>
        <dsp:cNvPr id="0" name=""/>
        <dsp:cNvSpPr/>
      </dsp:nvSpPr>
      <dsp:spPr>
        <a:xfrm>
          <a:off x="3452223" y="-36364"/>
          <a:ext cx="1664136" cy="32556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Sistema de monitoreo</a:t>
          </a:r>
        </a:p>
      </dsp:txBody>
      <dsp:txXfrm>
        <a:off x="3452223" y="1265898"/>
        <a:ext cx="1664136" cy="1302262"/>
      </dsp:txXfrm>
    </dsp:sp>
    <dsp:sp modelId="{A28E85A4-CFF8-4791-BF50-C3DD390D6221}">
      <dsp:nvSpPr>
        <dsp:cNvPr id="0" name=""/>
        <dsp:cNvSpPr/>
      </dsp:nvSpPr>
      <dsp:spPr>
        <a:xfrm>
          <a:off x="3742224" y="158975"/>
          <a:ext cx="1084133" cy="1084133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4000" r="-24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A602A0-AE1C-44BA-9B00-6895DEB9F092}">
      <dsp:nvSpPr>
        <dsp:cNvPr id="0" name=""/>
        <dsp:cNvSpPr/>
      </dsp:nvSpPr>
      <dsp:spPr>
        <a:xfrm>
          <a:off x="204693" y="2332649"/>
          <a:ext cx="4707958" cy="959370"/>
        </a:xfrm>
        <a:prstGeom prst="leftRight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E3FAD59-92B4-4703-9BF1-ABC7E5CC294A}" type="datetime1">
              <a:rPr lang="es-ES" smtClean="0"/>
              <a:t>24/07/2019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28588A-5C4E-401A-AECC-B6F63A9DE965}" type="slidenum">
              <a:rPr lang="es-ES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0699CC-E798-494C-856B-ED84AB35FEEE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542409-6A04-4DC6-AC3A-D3758287A8F2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Generación de </a:t>
            </a:r>
            <a:r>
              <a:rPr lang="es-EC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geoinformación</a:t>
            </a: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 gestión del territorio a nivel nacional 1:25000 – Sistemas productivos” (IEE, 2014)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noProof="0" smtClean="0"/>
              <a:t>9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49215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52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6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BE2D4B3-46EE-4BB5-8269-7C35761664DD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Agregar un pie de página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3396116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BE2D4B3-46EE-4BB5-8269-7C35761664DD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Agregar un pie de página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13751312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60FE62-507F-4526-A445-3A3BC99BF160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pic>
        <p:nvPicPr>
          <p:cNvPr id="8" name="Imagen 7" descr="Nubes blancas y esponjosas en un cielo azul intens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Imagen 9" descr="Primer plano del tallo de una plant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Imagen 10" descr="Ola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>
            <a:lvl1pPr marL="0" indent="0">
              <a:defRPr/>
            </a:lvl1pPr>
          </a:lstStyle>
          <a:p>
            <a:fld id="{9CD8D479-8942-46E8-A226-A4E01F7A105C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D9F02B-2DC8-4099-A266-B747EC68FF67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39405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 rtl="0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pic>
        <p:nvPicPr>
          <p:cNvPr id="11" name="Imagen 10" descr="Primer plano de plantas verde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Imagen 8" descr="Ola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10DF40-6381-4575-BB53-B641DE6E80E1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243166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1188A6-F960-4ED5-975C-FE039292E0F0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264639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4F1B32-3E5D-4ECB-89A5-901115EE1EF9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334278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60FE62-507F-4526-A445-3A3BC99BF160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312373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BE2D4B3-46EE-4BB5-8269-7C35761664DD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Agregar un pie de página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40607156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FA044B-7BC4-4947-ABBF-9764D9ADB49F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390233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37AC02-EA6D-465F-BF03-15EFEA467FA6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43682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EDC781-CB57-4062-B09C-81FF42BCE73D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209765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editar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3EF067-3BD7-4195-88F8-49200083A5C8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374089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3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BE2D4B3-46EE-4BB5-8269-7C35761664DD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Agregar un pie de página</a:t>
            </a:r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25260039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BE2D4B3-46EE-4BB5-8269-7C35761664DD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Agregar un pie de página</a:t>
            </a:r>
            <a:endParaRPr lang="es-E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6097326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34F1B32-3E5D-4ECB-89A5-901115EE1EF9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Agregar un pie de página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159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060FE62-507F-4526-A445-3A3BC99BF160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es-ES" noProof="0"/>
              <a:t>Agregar un pie de página</a:t>
            </a:r>
            <a:endParaRPr lang="es-E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387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rtl="0"/>
            <a:fld id="{0BE2D4B3-46EE-4BB5-8269-7C35761664DD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Agregar un pie de página</a:t>
            </a:r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9CD8D479-8942-46E8-A226-A4E01F7A105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09384466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BE2D4B3-46EE-4BB5-8269-7C35761664DD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Agregar un pie de página</a:t>
            </a:r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18588844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0BE2D4B3-46EE-4BB5-8269-7C35761664DD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es-ES" noProof="0"/>
              <a:t>Agregar un pie de página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9CD8D479-8942-46E8-A226-A4E01F7A105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9DC68CC-44F8-42BF-BB78-02F52BB71555}"/>
              </a:ext>
            </a:extLst>
          </p:cNvPr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08269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65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1" name="Rectángulo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-1" y="6629400"/>
            <a:ext cx="4534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504679" y="6629400"/>
            <a:ext cx="936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0BE2D4B3-46EE-4BB5-8269-7C35761664DD}" type="datetime1">
              <a:rPr lang="es-ES" noProof="0" smtClean="0"/>
              <a:t>24/07/2019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189695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3.jpeg"/><Relationship Id="rId7" Type="http://schemas.openxmlformats.org/officeDocument/2006/relationships/image" Target="../media/image4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.jpeg"/><Relationship Id="rId7" Type="http://schemas.openxmlformats.org/officeDocument/2006/relationships/image" Target="../media/image4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3.jpeg"/><Relationship Id="rId7" Type="http://schemas.openxmlformats.org/officeDocument/2006/relationships/image" Target="../media/image8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9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5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5.jpeg"/><Relationship Id="rId9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diagramDrawing" Target="../diagrams/drawing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14.png"/><Relationship Id="rId12" Type="http://schemas.openxmlformats.org/officeDocument/2006/relationships/diagramColors" Target="../diagrams/colors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11" Type="http://schemas.openxmlformats.org/officeDocument/2006/relationships/diagramQuickStyle" Target="../diagrams/quickStyle5.xml"/><Relationship Id="rId5" Type="http://schemas.openxmlformats.org/officeDocument/2006/relationships/diagramColors" Target="../diagrams/colors4.xml"/><Relationship Id="rId10" Type="http://schemas.openxmlformats.org/officeDocument/2006/relationships/diagramLayout" Target="../diagrams/layout5.xml"/><Relationship Id="rId4" Type="http://schemas.openxmlformats.org/officeDocument/2006/relationships/diagramQuickStyle" Target="../diagrams/quickStyle4.xml"/><Relationship Id="rId9" Type="http://schemas.openxmlformats.org/officeDocument/2006/relationships/diagramData" Target="../diagrams/data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2750" y="2098153"/>
            <a:ext cx="10050341" cy="507250"/>
          </a:xfrm>
        </p:spPr>
        <p:txBody>
          <a:bodyPr rtlCol="0">
            <a:noAutofit/>
          </a:bodyPr>
          <a:lstStyle/>
          <a:p>
            <a:pPr algn="just"/>
            <a:r>
              <a:rPr lang="es-EC" sz="2800" b="1" dirty="0"/>
              <a:t>CARRERA DE INGENIERÍA GEOGRÁFICA Y DEL MEDIO AMBIENTE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10443" y="3691175"/>
            <a:ext cx="4846320" cy="384228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es-ES" b="1" cap="none" dirty="0">
                <a:solidFill>
                  <a:schemeClr val="tx1"/>
                </a:solidFill>
              </a:rPr>
              <a:t>Autor:  </a:t>
            </a:r>
            <a:r>
              <a:rPr lang="es-ES" cap="none" dirty="0">
                <a:solidFill>
                  <a:schemeClr val="tx1"/>
                </a:solidFill>
              </a:rPr>
              <a:t>Marlon Javier Yánez Jiménez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48A0DC5-EB22-4B1A-AE35-5276A0185EB9}"/>
              </a:ext>
            </a:extLst>
          </p:cNvPr>
          <p:cNvSpPr txBox="1">
            <a:spLocks/>
          </p:cNvSpPr>
          <p:nvPr/>
        </p:nvSpPr>
        <p:spPr>
          <a:xfrm>
            <a:off x="1847956" y="2613788"/>
            <a:ext cx="8971294" cy="9788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C" sz="2800" i="1" dirty="0"/>
              <a:t>“BALANCE HÍDRICO EN LA microcuenca DEL RÍO TAHUANDO, PARROQUIA ANGOCHAGUA – IBARRA.”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61697C4-FD5A-4EBD-A784-1D019CE006F4}"/>
              </a:ext>
            </a:extLst>
          </p:cNvPr>
          <p:cNvSpPr txBox="1">
            <a:spLocks/>
          </p:cNvSpPr>
          <p:nvPr/>
        </p:nvSpPr>
        <p:spPr>
          <a:xfrm>
            <a:off x="873794" y="1508782"/>
            <a:ext cx="10919620" cy="507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C" sz="2800" b="1" dirty="0"/>
              <a:t>Departamento de ciencias de la tierra y de la construcción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19DD2102-1368-48D8-9403-40999A458EF5}"/>
              </a:ext>
            </a:extLst>
          </p:cNvPr>
          <p:cNvSpPr txBox="1">
            <a:spLocks/>
          </p:cNvSpPr>
          <p:nvPr/>
        </p:nvSpPr>
        <p:spPr>
          <a:xfrm>
            <a:off x="873794" y="4470633"/>
            <a:ext cx="5222206" cy="1719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b="1" dirty="0">
                <a:solidFill>
                  <a:schemeClr val="tx1"/>
                </a:solidFill>
              </a:rPr>
              <a:t>D</a:t>
            </a:r>
            <a:r>
              <a:rPr lang="es-ES" b="1" cap="none" dirty="0">
                <a:solidFill>
                  <a:schemeClr val="tx1"/>
                </a:solidFill>
              </a:rPr>
              <a:t>irector de carrera</a:t>
            </a:r>
            <a:r>
              <a:rPr lang="es-ES" b="1" dirty="0">
                <a:solidFill>
                  <a:schemeClr val="tx1"/>
                </a:solidFill>
              </a:rPr>
              <a:t>: </a:t>
            </a:r>
            <a:r>
              <a:rPr lang="es-ES" dirty="0">
                <a:solidFill>
                  <a:schemeClr val="tx1"/>
                </a:solidFill>
              </a:rPr>
              <a:t>I</a:t>
            </a:r>
            <a:r>
              <a:rPr lang="es-ES" cap="none" dirty="0">
                <a:solidFill>
                  <a:schemeClr val="tx1"/>
                </a:solidFill>
              </a:rPr>
              <a:t>ng</a:t>
            </a:r>
            <a:r>
              <a:rPr lang="es-ES" dirty="0">
                <a:solidFill>
                  <a:schemeClr val="tx1"/>
                </a:solidFill>
              </a:rPr>
              <a:t>. A</a:t>
            </a:r>
            <a:r>
              <a:rPr lang="es-ES" cap="none" dirty="0">
                <a:solidFill>
                  <a:schemeClr val="tx1"/>
                </a:solidFill>
              </a:rPr>
              <a:t>lexander</a:t>
            </a:r>
            <a:r>
              <a:rPr lang="es-ES" dirty="0">
                <a:solidFill>
                  <a:schemeClr val="tx1"/>
                </a:solidFill>
              </a:rPr>
              <a:t> R</a:t>
            </a:r>
            <a:r>
              <a:rPr lang="es-ES" cap="none" dirty="0">
                <a:solidFill>
                  <a:schemeClr val="tx1"/>
                </a:solidFill>
              </a:rPr>
              <a:t>obayo</a:t>
            </a:r>
            <a:r>
              <a:rPr lang="es-ES" dirty="0">
                <a:solidFill>
                  <a:schemeClr val="tx1"/>
                </a:solidFill>
              </a:rPr>
              <a:t>, </a:t>
            </a:r>
            <a:r>
              <a:rPr lang="es-ES" dirty="0" err="1">
                <a:solidFill>
                  <a:schemeClr val="tx1"/>
                </a:solidFill>
              </a:rPr>
              <a:t>MS</a:t>
            </a:r>
            <a:r>
              <a:rPr lang="es-ES" cap="none" dirty="0" err="1">
                <a:solidFill>
                  <a:schemeClr val="tx1"/>
                </a:solidFill>
              </a:rPr>
              <a:t>c</a:t>
            </a:r>
            <a:endParaRPr lang="es-ES" cap="none" dirty="0">
              <a:solidFill>
                <a:schemeClr val="tx1"/>
              </a:solidFill>
            </a:endParaRPr>
          </a:p>
          <a:p>
            <a:pPr algn="l"/>
            <a:r>
              <a:rPr lang="es-ES" b="1" cap="none" dirty="0">
                <a:solidFill>
                  <a:schemeClr val="tx1"/>
                </a:solidFill>
              </a:rPr>
              <a:t>Docente evaluador: </a:t>
            </a:r>
            <a:r>
              <a:rPr lang="es-ES" cap="none" dirty="0">
                <a:solidFill>
                  <a:schemeClr val="tx1"/>
                </a:solidFill>
              </a:rPr>
              <a:t>Ing. Mirian Fernández</a:t>
            </a:r>
          </a:p>
          <a:p>
            <a:pPr algn="l"/>
            <a:r>
              <a:rPr lang="es-ES" b="1" cap="none" dirty="0">
                <a:solidFill>
                  <a:schemeClr val="tx1"/>
                </a:solidFill>
              </a:rPr>
              <a:t>Director: </a:t>
            </a:r>
            <a:r>
              <a:rPr lang="es-ES" cap="none" dirty="0" err="1">
                <a:solidFill>
                  <a:schemeClr val="tx1"/>
                </a:solidFill>
              </a:rPr>
              <a:t>Ph.D</a:t>
            </a:r>
            <a:r>
              <a:rPr lang="es-ES" cap="none" dirty="0">
                <a:solidFill>
                  <a:schemeClr val="tx1"/>
                </a:solidFill>
              </a:rPr>
              <a:t> Marco Masabanda</a:t>
            </a:r>
          </a:p>
        </p:txBody>
      </p:sp>
      <p:pic>
        <p:nvPicPr>
          <p:cNvPr id="7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9A4A7B13-4631-49BC-B551-FC4E99585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3112814" y="234629"/>
            <a:ext cx="5214600" cy="935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147B1BD-D91E-40B8-B38E-BE5B84793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0428"/>
            <a:ext cx="12192000" cy="2062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ACAA902-52AC-459C-A0A5-43E62C008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9" y="106384"/>
            <a:ext cx="1189790" cy="1090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4" descr="Resultado de imagen para geografica y del medio ambiente">
            <a:extLst>
              <a:ext uri="{FF2B5EF4-FFF2-40B4-BE49-F238E27FC236}">
                <a16:creationId xmlns:a16="http://schemas.microsoft.com/office/drawing/2014/main" id="{421BF2D4-3B5B-4CE6-ABF5-E145DAF44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250" y="13133"/>
            <a:ext cx="1202585" cy="12049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ecopar">
            <a:extLst>
              <a:ext uri="{FF2B5EF4-FFF2-40B4-BE49-F238E27FC236}">
                <a16:creationId xmlns:a16="http://schemas.microsoft.com/office/drawing/2014/main" id="{EAC3D4CA-4EC2-47A5-ACA7-E20EEEEE7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702" y="4747809"/>
            <a:ext cx="1409927" cy="140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BF762A0-CFC1-4DFF-A176-190EF7197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6058" y="4837014"/>
            <a:ext cx="1484296" cy="1259646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DBBCEA02-9739-4D20-AB70-88E6D58CEEC7}"/>
              </a:ext>
            </a:extLst>
          </p:cNvPr>
          <p:cNvSpPr txBox="1">
            <a:spLocks/>
          </p:cNvSpPr>
          <p:nvPr/>
        </p:nvSpPr>
        <p:spPr>
          <a:xfrm>
            <a:off x="3672840" y="5868165"/>
            <a:ext cx="4846320" cy="384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cap="none" dirty="0">
                <a:solidFill>
                  <a:schemeClr val="tx1"/>
                </a:solidFill>
              </a:rPr>
              <a:t>Sangolquí, 2019</a:t>
            </a:r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de Uso y Cobertura de suelo</a:t>
            </a:r>
            <a:endParaRPr kumimoji="0" lang="es-EC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713916" y="779120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Muestreo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7F75686-7631-4DB4-9D2F-0ED50F40C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2649" y="1566001"/>
            <a:ext cx="4819325" cy="4620682"/>
          </a:xfrm>
        </p:spPr>
        <p:txBody>
          <a:bodyPr/>
          <a:lstStyle/>
          <a:p>
            <a:r>
              <a:rPr lang="es-EC" dirty="0"/>
              <a:t>Equipo: GPS navegador Garmin</a:t>
            </a:r>
          </a:p>
          <a:p>
            <a:r>
              <a:rPr lang="es-EC" dirty="0"/>
              <a:t>Leyenda: El páramo, bosque nativo, bosque plantado, cultivos, construcciones antrópicas, pastizal, vegetación arbustiva y vegetación herbácea.</a:t>
            </a:r>
          </a:p>
          <a:p>
            <a:r>
              <a:rPr lang="es-EC" dirty="0"/>
              <a:t>Número mínimo de muestras: n=m+1</a:t>
            </a:r>
          </a:p>
          <a:p>
            <a:endParaRPr lang="es-EC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E1350B0-475B-4771-B569-C6ACCF9B847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94"/>
          <a:stretch/>
        </p:blipFill>
        <p:spPr bwMode="auto">
          <a:xfrm>
            <a:off x="713916" y="1301311"/>
            <a:ext cx="4989294" cy="4938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759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de Uso y Cobertura de suelo</a:t>
            </a:r>
            <a:endParaRPr kumimoji="0" lang="es-EC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713916" y="779120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Preparación de la imagen satelital</a:t>
            </a:r>
            <a:endParaRPr kumimoji="0" lang="es-EC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7F75686-7631-4DB4-9D2F-0ED50F40C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391" y="1626272"/>
            <a:ext cx="3771575" cy="4620682"/>
          </a:xfrm>
        </p:spPr>
        <p:txBody>
          <a:bodyPr/>
          <a:lstStyle/>
          <a:p>
            <a:r>
              <a:rPr lang="es-EC" dirty="0" err="1"/>
              <a:t>PlanetScope</a:t>
            </a:r>
            <a:r>
              <a:rPr lang="es-EC" dirty="0"/>
              <a:t> nivel 3B del 2017</a:t>
            </a:r>
          </a:p>
          <a:p>
            <a:r>
              <a:rPr lang="es-EC" dirty="0"/>
              <a:t>ND                    TOA</a:t>
            </a:r>
          </a:p>
          <a:p>
            <a:endParaRPr lang="es-EC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D2B84F3-B438-4AF1-8AD3-151A9D14A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958547"/>
              </p:ext>
            </p:extLst>
          </p:nvPr>
        </p:nvGraphicFramePr>
        <p:xfrm>
          <a:off x="7380457" y="3153613"/>
          <a:ext cx="3780789" cy="24765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18779">
                  <a:extLst>
                    <a:ext uri="{9D8B030D-6E8A-4147-A177-3AD203B41FA5}">
                      <a16:colId xmlns:a16="http://schemas.microsoft.com/office/drawing/2014/main" val="3353560772"/>
                    </a:ext>
                  </a:extLst>
                </a:gridCol>
                <a:gridCol w="1318779">
                  <a:extLst>
                    <a:ext uri="{9D8B030D-6E8A-4147-A177-3AD203B41FA5}">
                      <a16:colId xmlns:a16="http://schemas.microsoft.com/office/drawing/2014/main" val="1293236608"/>
                    </a:ext>
                  </a:extLst>
                </a:gridCol>
                <a:gridCol w="1143231">
                  <a:extLst>
                    <a:ext uri="{9D8B030D-6E8A-4147-A177-3AD203B41FA5}">
                      <a16:colId xmlns:a16="http://schemas.microsoft.com/office/drawing/2014/main" val="188927763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Imagen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Banda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Factor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8830773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Imagen 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Banda 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2.03574335*e</a:t>
                      </a:r>
                      <a:r>
                        <a:rPr lang="es-EC" sz="1200" baseline="30000">
                          <a:effectLst/>
                        </a:rPr>
                        <a:t>-5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493262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Banda 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2.1570491*e</a:t>
                      </a:r>
                      <a:r>
                        <a:rPr lang="es-EC" sz="1200" baseline="30000">
                          <a:effectLst/>
                        </a:rPr>
                        <a:t>-5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742007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Banda 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2.40933754*e</a:t>
                      </a:r>
                      <a:r>
                        <a:rPr lang="es-EC" sz="1200" baseline="30000">
                          <a:effectLst/>
                        </a:rPr>
                        <a:t>-5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00358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Banda 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3.62030724*e</a:t>
                      </a:r>
                      <a:r>
                        <a:rPr lang="es-EC" sz="1200" baseline="30000">
                          <a:effectLst/>
                        </a:rPr>
                        <a:t>-5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3813883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Imagen 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Banda 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2.03677131*e</a:t>
                      </a:r>
                      <a:r>
                        <a:rPr lang="es-EC" sz="1200" baseline="30000">
                          <a:effectLst/>
                        </a:rPr>
                        <a:t>-5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298192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Banda 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2.15813832*e</a:t>
                      </a:r>
                      <a:r>
                        <a:rPr lang="es-EC" sz="1200" baseline="30000">
                          <a:effectLst/>
                        </a:rPr>
                        <a:t>-5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877844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Banda 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2.41055415*e</a:t>
                      </a:r>
                      <a:r>
                        <a:rPr lang="es-EC" sz="1200" baseline="30000">
                          <a:effectLst/>
                        </a:rPr>
                        <a:t>-5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389121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Banda 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3.62213534*e</a:t>
                      </a:r>
                      <a:r>
                        <a:rPr lang="es-EC" sz="1200" baseline="30000">
                          <a:effectLst/>
                        </a:rPr>
                        <a:t>-5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9031277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Imagen 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Banda 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2.03790309*e</a:t>
                      </a:r>
                      <a:r>
                        <a:rPr lang="es-EC" sz="1200" baseline="30000">
                          <a:effectLst/>
                        </a:rPr>
                        <a:t>-5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626674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Banda 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2.15923157*e</a:t>
                      </a:r>
                      <a:r>
                        <a:rPr lang="es-EC" sz="1200" baseline="30000">
                          <a:effectLst/>
                        </a:rPr>
                        <a:t>-5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20984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Banda 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2.41177528*e</a:t>
                      </a:r>
                      <a:r>
                        <a:rPr lang="es-EC" sz="1200" baseline="30000">
                          <a:effectLst/>
                        </a:rPr>
                        <a:t>-5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426532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Banda 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3.62397022*e</a:t>
                      </a:r>
                      <a:r>
                        <a:rPr lang="es-EC" sz="1200" baseline="30000" dirty="0">
                          <a:effectLst/>
                        </a:rPr>
                        <a:t>-5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5172444"/>
                  </a:ext>
                </a:extLst>
              </a:tr>
            </a:tbl>
          </a:graphicData>
        </a:graphic>
      </p:graphicFrame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E281A61-A45C-4D43-BBAC-D4556E21562F}"/>
              </a:ext>
            </a:extLst>
          </p:cNvPr>
          <p:cNvCxnSpPr/>
          <p:nvPr/>
        </p:nvCxnSpPr>
        <p:spPr>
          <a:xfrm>
            <a:off x="8190542" y="2536771"/>
            <a:ext cx="8243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96C55D99-C560-45FD-BF01-CE1549C5E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47" y="1361121"/>
            <a:ext cx="5559095" cy="48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de Uso y Cobertura de suelo</a:t>
            </a:r>
            <a:endParaRPr kumimoji="0" lang="es-EC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713915" y="779119"/>
            <a:ext cx="3473073" cy="786879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Clasificación y post clasificación de la imagen satelital</a:t>
            </a:r>
            <a:endParaRPr kumimoji="0" lang="es-EC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7F75686-7631-4DB4-9D2F-0ED50F40C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779" y="1566001"/>
            <a:ext cx="5151196" cy="4620682"/>
          </a:xfrm>
        </p:spPr>
        <p:txBody>
          <a:bodyPr/>
          <a:lstStyle/>
          <a:p>
            <a:r>
              <a:rPr lang="es-EC" dirty="0"/>
              <a:t>Regiones de interés (ROI) para cada clase</a:t>
            </a:r>
          </a:p>
          <a:p>
            <a:r>
              <a:rPr lang="es-EC" dirty="0"/>
              <a:t>Método utilizado para la clasificación fue “</a:t>
            </a:r>
            <a:r>
              <a:rPr lang="es-EC" dirty="0" err="1"/>
              <a:t>Maximum</a:t>
            </a:r>
            <a:r>
              <a:rPr lang="es-EC" dirty="0"/>
              <a:t> </a:t>
            </a:r>
            <a:r>
              <a:rPr lang="es-EC" dirty="0" err="1"/>
              <a:t>Likelihood</a:t>
            </a:r>
            <a:r>
              <a:rPr lang="es-EC" dirty="0"/>
              <a:t>”</a:t>
            </a:r>
          </a:p>
          <a:p>
            <a:r>
              <a:rPr lang="es-EC" dirty="0" err="1"/>
              <a:t>Post-clasificación</a:t>
            </a:r>
            <a:r>
              <a:rPr lang="es-EC" dirty="0"/>
              <a:t>: </a:t>
            </a:r>
            <a:r>
              <a:rPr lang="es-EC" dirty="0" err="1"/>
              <a:t>Sieve</a:t>
            </a:r>
            <a:r>
              <a:rPr lang="es-EC" dirty="0"/>
              <a:t> </a:t>
            </a:r>
            <a:r>
              <a:rPr lang="es-EC" dirty="0" err="1"/>
              <a:t>Classes</a:t>
            </a:r>
            <a:r>
              <a:rPr lang="es-EC" dirty="0"/>
              <a:t> y posteriormente un filtro de mayoría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B828A16-9836-4BFC-B6E8-42B20C254F6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80"/>
          <a:stretch/>
        </p:blipFill>
        <p:spPr bwMode="auto">
          <a:xfrm>
            <a:off x="344706" y="1613502"/>
            <a:ext cx="4676473" cy="4677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707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de Uso y Cobertura de suelo</a:t>
            </a:r>
            <a:endParaRPr kumimoji="0" lang="es-EC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713916" y="779120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Validación de resultados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7F75686-7631-4DB4-9D2F-0ED50F40C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8905" y="1019147"/>
            <a:ext cx="5423912" cy="1995346"/>
          </a:xfrm>
        </p:spPr>
        <p:txBody>
          <a:bodyPr>
            <a:normAutofit/>
          </a:bodyPr>
          <a:lstStyle/>
          <a:p>
            <a:r>
              <a:rPr lang="es-EC" sz="2000" dirty="0"/>
              <a:t>Puntos de comprobación uno por cada banda</a:t>
            </a:r>
          </a:p>
          <a:p>
            <a:r>
              <a:rPr lang="es-EC" sz="2000" dirty="0"/>
              <a:t>Porcentaje de pixeles bien clasificados fue de 84.375% </a:t>
            </a:r>
          </a:p>
          <a:p>
            <a:r>
              <a:rPr lang="es-EC" sz="2000" dirty="0" err="1"/>
              <a:t>Kapa</a:t>
            </a:r>
            <a:r>
              <a:rPr lang="es-EC" sz="2000" dirty="0"/>
              <a:t>: 82.07 % </a:t>
            </a:r>
          </a:p>
          <a:p>
            <a:pPr marL="0" indent="0" algn="ctr">
              <a:buNone/>
            </a:pPr>
            <a:r>
              <a:rPr lang="es-EC" sz="2000" b="1" dirty="0"/>
              <a:t>Informe de resultados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D2F0F98-0DDF-442C-8EE1-51BA722787A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6581" y="1323854"/>
            <a:ext cx="4782303" cy="495783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A273F85-FCE5-462D-AD0E-9430D5AC5C9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757" y="2993379"/>
            <a:ext cx="5400040" cy="3272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6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Zonas de potencial recarga hídrica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56624B-2B06-462D-9C39-046026454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/>
              <a:t>El proceso de generación de zonas de potencial recarga hídrica mediante el método de CATIE se lo realizo en dos pasos: </a:t>
            </a:r>
          </a:p>
          <a:p>
            <a:pPr lvl="0"/>
            <a:r>
              <a:rPr lang="es-EC" dirty="0"/>
              <a:t>Preparación de información cartográfica de: tipo de suelo, tipo de roca, cobertura vegetal, uso de suelo</a:t>
            </a:r>
          </a:p>
          <a:p>
            <a:pPr lvl="0"/>
            <a:r>
              <a:rPr lang="es-EC" dirty="0"/>
              <a:t>Algebra de mapas mediante la siguiente ecuación:</a:t>
            </a:r>
          </a:p>
          <a:p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C4F6B7F8-928D-4DA2-89CC-D38A4F5217CF}"/>
                  </a:ext>
                </a:extLst>
              </p:cNvPr>
              <p:cNvSpPr/>
              <p:nvPr/>
            </p:nvSpPr>
            <p:spPr>
              <a:xfrm>
                <a:off x="0" y="4372335"/>
                <a:ext cx="818945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𝑍𝑅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=[0,27</m:t>
                          </m:r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𝑃𝑒𝑛𝑑</m:t>
                              </m:r>
                            </m:e>
                          </m:d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+0,23</m:t>
                          </m:r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𝑇𝑠</m:t>
                              </m:r>
                            </m:e>
                          </m:d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+0,12</m:t>
                          </m:r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𝑇𝑟</m:t>
                              </m:r>
                            </m:e>
                          </m:d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+0,25</m:t>
                          </m:r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𝐶𝑣𝑒</m:t>
                              </m:r>
                            </m:e>
                          </m:d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+0,13</m:t>
                          </m:r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𝑈𝑠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C4F6B7F8-928D-4DA2-89CC-D38A4F5217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72335"/>
                <a:ext cx="8189451" cy="369332"/>
              </a:xfrm>
              <a:prstGeom prst="rect">
                <a:avLst/>
              </a:prstGeom>
              <a:blipFill>
                <a:blip r:embed="rId4"/>
                <a:stretch>
                  <a:fillRect t="-126230" b="-18852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ángulo 12">
            <a:extLst>
              <a:ext uri="{FF2B5EF4-FFF2-40B4-BE49-F238E27FC236}">
                <a16:creationId xmlns:a16="http://schemas.microsoft.com/office/drawing/2014/main" id="{486994B6-87CF-439A-B2BA-B44178B3C580}"/>
              </a:ext>
            </a:extLst>
          </p:cNvPr>
          <p:cNvSpPr/>
          <p:nvPr/>
        </p:nvSpPr>
        <p:spPr>
          <a:xfrm>
            <a:off x="7667462" y="3019208"/>
            <a:ext cx="4093168" cy="307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269875" algn="just">
              <a:lnSpc>
                <a:spcPct val="107000"/>
              </a:lnSpc>
              <a:spcAft>
                <a:spcPts val="1200"/>
              </a:spcAft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Donde:</a:t>
            </a:r>
          </a:p>
          <a:p>
            <a:pPr marL="180340" indent="269875" algn="just">
              <a:lnSpc>
                <a:spcPct val="107000"/>
              </a:lnSpc>
              <a:spcAft>
                <a:spcPts val="1200"/>
              </a:spcAft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ZR: Zona de recarga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269875" algn="just">
              <a:lnSpc>
                <a:spcPct val="107000"/>
              </a:lnSpc>
              <a:spcAft>
                <a:spcPts val="1200"/>
              </a:spcAft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Pend: Pendiente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269875" algn="just">
              <a:lnSpc>
                <a:spcPct val="107000"/>
              </a:lnSpc>
              <a:spcAft>
                <a:spcPts val="1200"/>
              </a:spcAft>
            </a:pP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Tipo de suelo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269875" algn="just">
              <a:lnSpc>
                <a:spcPct val="107000"/>
              </a:lnSpc>
              <a:spcAft>
                <a:spcPts val="1200"/>
              </a:spcAft>
            </a:pP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Tipo de roca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269875" algn="just">
              <a:lnSpc>
                <a:spcPct val="107000"/>
              </a:lnSpc>
              <a:spcAft>
                <a:spcPts val="1200"/>
              </a:spcAft>
            </a:pP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Cve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Covertura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vegetal permanente</a:t>
            </a:r>
            <a:endParaRPr lang="es-EC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indent="269875" algn="just">
              <a:lnSpc>
                <a:spcPct val="107000"/>
              </a:lnSpc>
              <a:spcAft>
                <a:spcPts val="1200"/>
              </a:spcAft>
            </a:pP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Usos del suelo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8962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Zonas de potencial recarga hídrica</a:t>
            </a: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713915" y="779120"/>
            <a:ext cx="3039937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Preparación de información Cartográfica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69595FA-3042-4967-9352-B48295285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093803"/>
              </p:ext>
            </p:extLst>
          </p:nvPr>
        </p:nvGraphicFramePr>
        <p:xfrm>
          <a:off x="184286" y="4159787"/>
          <a:ext cx="4002704" cy="191909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298822">
                  <a:extLst>
                    <a:ext uri="{9D8B030D-6E8A-4147-A177-3AD203B41FA5}">
                      <a16:colId xmlns:a16="http://schemas.microsoft.com/office/drawing/2014/main" val="3675793819"/>
                    </a:ext>
                  </a:extLst>
                </a:gridCol>
                <a:gridCol w="966863">
                  <a:extLst>
                    <a:ext uri="{9D8B030D-6E8A-4147-A177-3AD203B41FA5}">
                      <a16:colId xmlns:a16="http://schemas.microsoft.com/office/drawing/2014/main" val="2051360808"/>
                    </a:ext>
                  </a:extLst>
                </a:gridCol>
                <a:gridCol w="855468">
                  <a:extLst>
                    <a:ext uri="{9D8B030D-6E8A-4147-A177-3AD203B41FA5}">
                      <a16:colId xmlns:a16="http://schemas.microsoft.com/office/drawing/2014/main" val="2108691315"/>
                    </a:ext>
                  </a:extLst>
                </a:gridCol>
                <a:gridCol w="881551">
                  <a:extLst>
                    <a:ext uri="{9D8B030D-6E8A-4147-A177-3AD203B41FA5}">
                      <a16:colId xmlns:a16="http://schemas.microsoft.com/office/drawing/2014/main" val="789808063"/>
                    </a:ext>
                  </a:extLst>
                </a:gridCol>
              </a:tblGrid>
              <a:tr h="3770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Microrelieve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Pendiente (%)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Posibilidad de recarga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Ponderación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0245328"/>
                  </a:ext>
                </a:extLst>
              </a:tr>
              <a:tr h="331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Plano a casi plano, con o sin rugosidad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5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0 - 6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5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Muy alta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5A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5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697463"/>
                  </a:ext>
                </a:extLst>
              </a:tr>
              <a:tr h="4954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Moderadamente ondulado o cóncavo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88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6 - 15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88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Alta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88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4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994451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Ondulado/cóncavo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2DF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15 - 45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2DF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Moderada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2DFF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3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2D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20874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Escarpado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FF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45 - 65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FF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Baja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FFB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65230"/>
                  </a:ext>
                </a:extLst>
              </a:tr>
              <a:tr h="331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Fuertemente escarpado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7E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&gt; 65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7E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Muy baja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7E6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7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254116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F4C08B95-2EF6-472F-A37A-6E7ECF07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15" y="1349138"/>
            <a:ext cx="2646972" cy="2700000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9E3D49DA-BFF6-4E24-AB9A-C64CC1F67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123504"/>
              </p:ext>
            </p:extLst>
          </p:nvPr>
        </p:nvGraphicFramePr>
        <p:xfrm>
          <a:off x="4250860" y="3660914"/>
          <a:ext cx="4171245" cy="262077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249805">
                  <a:extLst>
                    <a:ext uri="{9D8B030D-6E8A-4147-A177-3AD203B41FA5}">
                      <a16:colId xmlns:a16="http://schemas.microsoft.com/office/drawing/2014/main" val="4073936424"/>
                    </a:ext>
                  </a:extLst>
                </a:gridCol>
                <a:gridCol w="1039124">
                  <a:extLst>
                    <a:ext uri="{9D8B030D-6E8A-4147-A177-3AD203B41FA5}">
                      <a16:colId xmlns:a16="http://schemas.microsoft.com/office/drawing/2014/main" val="1896546949"/>
                    </a:ext>
                  </a:extLst>
                </a:gridCol>
                <a:gridCol w="882316">
                  <a:extLst>
                    <a:ext uri="{9D8B030D-6E8A-4147-A177-3AD203B41FA5}">
                      <a16:colId xmlns:a16="http://schemas.microsoft.com/office/drawing/2014/main" val="123118674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Textura</a:t>
                      </a:r>
                      <a:endParaRPr lang="es-EC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Posibilidad de recarga</a:t>
                      </a:r>
                      <a:endParaRPr lang="es-EC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Ponderación</a:t>
                      </a:r>
                      <a:endParaRPr lang="es-EC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585081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Suelos Franco arenosos a arenosos, con tamaño de agregados o partículas de gruesos a medios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5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Muy alta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5A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5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7943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Suelos francos, con partes iguales de arena, limo y arcilla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2A8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Alta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2A88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4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2A8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93964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Suelos franco limosos, con partículas de tamaño medio a finas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2DF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Moderada</a:t>
                      </a:r>
                      <a:endParaRPr lang="es-EC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2DFF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3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2D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75388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Suelos franco arcillosos, combinación de limo y arcilla, con partículas finas, suelos pesados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FF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Baja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FFB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5058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Suelos arcillosos, muy pesados, con partículas muy finas</a:t>
                      </a:r>
                      <a:endParaRPr lang="es-EC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7E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Muy baja</a:t>
                      </a:r>
                      <a:endParaRPr lang="es-EC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7E6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7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393223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E10A13E4-1F31-4539-BEBF-E00EDE63E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996" y="897654"/>
            <a:ext cx="2646972" cy="2700000"/>
          </a:xfrm>
          <a:prstGeom prst="rect">
            <a:avLst/>
          </a:prstGeom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25EB4530-9F9D-45EF-801D-09311DDAB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812537"/>
              </p:ext>
            </p:extLst>
          </p:nvPr>
        </p:nvGraphicFramePr>
        <p:xfrm>
          <a:off x="8485975" y="4332786"/>
          <a:ext cx="3602259" cy="13843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29080">
                  <a:extLst>
                    <a:ext uri="{9D8B030D-6E8A-4147-A177-3AD203B41FA5}">
                      <a16:colId xmlns:a16="http://schemas.microsoft.com/office/drawing/2014/main" val="2084450919"/>
                    </a:ext>
                  </a:extLst>
                </a:gridCol>
                <a:gridCol w="1090864">
                  <a:extLst>
                    <a:ext uri="{9D8B030D-6E8A-4147-A177-3AD203B41FA5}">
                      <a16:colId xmlns:a16="http://schemas.microsoft.com/office/drawing/2014/main" val="762783315"/>
                    </a:ext>
                  </a:extLst>
                </a:gridCol>
                <a:gridCol w="882315">
                  <a:extLst>
                    <a:ext uri="{9D8B030D-6E8A-4147-A177-3AD203B41FA5}">
                      <a16:colId xmlns:a16="http://schemas.microsoft.com/office/drawing/2014/main" val="2596903730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Cobertura vegetal permanente (porcentaje)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Posibilidad de recarga</a:t>
                      </a:r>
                      <a:endParaRPr lang="es-EC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Ponderación</a:t>
                      </a:r>
                      <a:endParaRPr lang="es-EC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60720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&gt; 80</a:t>
                      </a:r>
                      <a:endParaRPr lang="es-EC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5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Muy alta</a:t>
                      </a:r>
                      <a:endParaRPr lang="es-EC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5A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5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526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70 - 80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88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Alta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88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4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6139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50 - 70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2DF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Moderada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2DFF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3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2D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7912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30 - 50 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FF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Baja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FFB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2480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&lt; 30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7E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Muy baja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7E6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7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142424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F31A497F-2081-47A1-8695-4B85C72FD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1448" y="1349138"/>
            <a:ext cx="2651312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0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Zonas de potencial recarga hídrica</a:t>
            </a: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713915" y="779120"/>
            <a:ext cx="3039937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Preparación de información Cartográfica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DDCD363-52A6-431A-8951-5BF311319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260992"/>
              </p:ext>
            </p:extLst>
          </p:nvPr>
        </p:nvGraphicFramePr>
        <p:xfrm>
          <a:off x="344706" y="4099554"/>
          <a:ext cx="5622957" cy="218213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296852">
                  <a:extLst>
                    <a:ext uri="{9D8B030D-6E8A-4147-A177-3AD203B41FA5}">
                      <a16:colId xmlns:a16="http://schemas.microsoft.com/office/drawing/2014/main" val="3658223226"/>
                    </a:ext>
                  </a:extLst>
                </a:gridCol>
                <a:gridCol w="1411705">
                  <a:extLst>
                    <a:ext uri="{9D8B030D-6E8A-4147-A177-3AD203B41FA5}">
                      <a16:colId xmlns:a16="http://schemas.microsoft.com/office/drawing/2014/main" val="251790796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048207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Rocas</a:t>
                      </a:r>
                      <a:endParaRPr lang="es-EC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Posibilidad de recarga</a:t>
                      </a:r>
                      <a:endParaRPr lang="es-EC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Ponderación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7991275"/>
                  </a:ext>
                </a:extLst>
              </a:tr>
              <a:tr h="4427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Rocas muy permeables, costituidas por cristales o agregados gruesos, con macroporos interconectados.</a:t>
                      </a:r>
                      <a:endParaRPr lang="es-EC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5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Muy alta</a:t>
                      </a:r>
                      <a:endParaRPr lang="es-EC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5A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5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807057"/>
                  </a:ext>
                </a:extLst>
              </a:tr>
              <a:tr h="4058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Rocas permeables constituidas por agregados medianos o cristales, con poros interconectados</a:t>
                      </a:r>
                      <a:endParaRPr lang="es-EC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88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Alta</a:t>
                      </a:r>
                      <a:endParaRPr lang="es-EC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88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4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01545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Rocas moderadamente permeables, con una regular conexión entre poros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2DF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Moderada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2DFF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3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2D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04386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Rocas duras, poco permeables, moderadamente compactadas.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FF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Baja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FFB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27787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Rocas muy duras, impermeables, cementadas o compactadas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7E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Muy baja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7E6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7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319948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FFF4DD8E-4B1A-4C87-923D-2FA40FAA3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907" y="1329364"/>
            <a:ext cx="2642553" cy="2700000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F901E53-0C3A-4048-A2F4-7E606F23D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965964"/>
              </p:ext>
            </p:extLst>
          </p:nvPr>
        </p:nvGraphicFramePr>
        <p:xfrm>
          <a:off x="6312369" y="4099554"/>
          <a:ext cx="5510663" cy="2093341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751420">
                  <a:extLst>
                    <a:ext uri="{9D8B030D-6E8A-4147-A177-3AD203B41FA5}">
                      <a16:colId xmlns:a16="http://schemas.microsoft.com/office/drawing/2014/main" val="3524501292"/>
                    </a:ext>
                  </a:extLst>
                </a:gridCol>
                <a:gridCol w="1764632">
                  <a:extLst>
                    <a:ext uri="{9D8B030D-6E8A-4147-A177-3AD203B41FA5}">
                      <a16:colId xmlns:a16="http://schemas.microsoft.com/office/drawing/2014/main" val="1335232137"/>
                    </a:ext>
                  </a:extLst>
                </a:gridCol>
                <a:gridCol w="994611">
                  <a:extLst>
                    <a:ext uri="{9D8B030D-6E8A-4147-A177-3AD203B41FA5}">
                      <a16:colId xmlns:a16="http://schemas.microsoft.com/office/drawing/2014/main" val="218770381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Uso del suelo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Posibilidad de recarga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Ponderación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1842428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Bosques nativos donde se ven los estratos: árboles, arbustos y hierbas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5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Muy alta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5A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91209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Sistemas agroforestales, bosques plantados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88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Alta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88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A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178635"/>
                  </a:ext>
                </a:extLst>
              </a:tr>
              <a:tr h="440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Terrenos cultivados con obras de conservación del agua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2DF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Moderada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2DFF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2D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754697"/>
                  </a:ext>
                </a:extLst>
              </a:tr>
              <a:tr h="440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Terrenos cultivados sin obras de conservación del agua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FF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Baja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FFB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346275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Terrenos agropecuarios intensivos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7E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Muy baja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7E6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7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084161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493204DC-8DCE-4E5B-AAED-316B015D5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376" y="1310761"/>
            <a:ext cx="2642647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4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Zonas de potencial recarga hídrica</a:t>
            </a: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713916" y="779120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Resultado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4E8C2D8-EDBF-42F5-90E0-6EA6E0D3F19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9"/>
          <a:stretch/>
        </p:blipFill>
        <p:spPr bwMode="auto">
          <a:xfrm>
            <a:off x="479582" y="1291633"/>
            <a:ext cx="5151195" cy="4990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04CDCC13-72A4-401E-8968-7FCF12DE4706}"/>
              </a:ext>
            </a:extLst>
          </p:cNvPr>
          <p:cNvSpPr txBox="1">
            <a:spLocks/>
          </p:cNvSpPr>
          <p:nvPr/>
        </p:nvSpPr>
        <p:spPr>
          <a:xfrm>
            <a:off x="6444916" y="2556766"/>
            <a:ext cx="4685973" cy="1862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>
                <a:solidFill>
                  <a:schemeClr val="tx2"/>
                </a:solidFill>
              </a:rPr>
              <a:t>Se define el termino de recarga como la incorporación de agua a un acuífero procedente de fuera del contorno que lo limita</a:t>
            </a:r>
          </a:p>
          <a:p>
            <a:r>
              <a:rPr lang="es-EC" dirty="0">
                <a:solidFill>
                  <a:schemeClr val="tx2"/>
                </a:solidFill>
              </a:rPr>
              <a:t>Las zonas donde existe un alto potencial de recarga son sitios donde la capacidad de infiltración es alta y donde el coeficiente de escurrimiento es mayor</a:t>
            </a:r>
          </a:p>
        </p:txBody>
      </p:sp>
    </p:spTree>
    <p:extLst>
      <p:ext uri="{BB962C8B-B14F-4D97-AF65-F5344CB8AC3E}">
        <p14:creationId xmlns:p14="http://schemas.microsoft.com/office/powerpoint/2010/main" val="39129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Cuantificación de oferta y demanda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56624B-2B06-462D-9C39-046026454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>
                <a:solidFill>
                  <a:schemeClr val="tx2"/>
                </a:solidFill>
              </a:rPr>
              <a:t>El proceso de cuantificación de la oferta y la demanda se lo realizo en 2 pasos y se tomo en consideración la metodología propuesta en “Guía Internacional de investigación y métodos – Métodos de cálculo del balance hídrico”: </a:t>
            </a:r>
          </a:p>
          <a:p>
            <a:pPr lvl="0"/>
            <a:r>
              <a:rPr lang="es-EC" dirty="0">
                <a:solidFill>
                  <a:schemeClr val="tx2"/>
                </a:solidFill>
              </a:rPr>
              <a:t>Planificación e instalación de equipos</a:t>
            </a:r>
          </a:p>
          <a:p>
            <a:pPr lvl="0"/>
            <a:r>
              <a:rPr lang="es-EC" dirty="0">
                <a:solidFill>
                  <a:schemeClr val="tx2"/>
                </a:solidFill>
              </a:rPr>
              <a:t>Monitoreo y Ubicación espacial de variables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0115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Cuantificación de oferta y demanda</a:t>
            </a: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1996433" y="827878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Planificación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FB4413E-4824-48E7-A8A2-668962EC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9180" y="2341090"/>
            <a:ext cx="4489458" cy="21758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C" dirty="0">
                <a:solidFill>
                  <a:schemeClr val="tx2"/>
                </a:solidFill>
              </a:rPr>
              <a:t>Planificación:</a:t>
            </a:r>
          </a:p>
          <a:p>
            <a:r>
              <a:rPr lang="es-EC" dirty="0">
                <a:solidFill>
                  <a:schemeClr val="tx2"/>
                </a:solidFill>
              </a:rPr>
              <a:t>Nivel altitudinal</a:t>
            </a:r>
          </a:p>
          <a:p>
            <a:r>
              <a:rPr lang="es-EC" dirty="0">
                <a:solidFill>
                  <a:schemeClr val="tx2"/>
                </a:solidFill>
              </a:rPr>
              <a:t>Pendiente</a:t>
            </a:r>
          </a:p>
          <a:p>
            <a:r>
              <a:rPr lang="es-EC" dirty="0">
                <a:solidFill>
                  <a:schemeClr val="tx2"/>
                </a:solidFill>
              </a:rPr>
              <a:t>Uso de suelo</a:t>
            </a:r>
          </a:p>
          <a:p>
            <a:r>
              <a:rPr lang="es-EC" dirty="0">
                <a:solidFill>
                  <a:schemeClr val="tx2"/>
                </a:solidFill>
              </a:rPr>
              <a:t>Zonas de potencial recarga hídrica</a:t>
            </a:r>
          </a:p>
          <a:p>
            <a:r>
              <a:rPr lang="es-EC" dirty="0">
                <a:solidFill>
                  <a:schemeClr val="tx2"/>
                </a:solidFill>
              </a:rPr>
              <a:t>Criterio de expertos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E237AC4-D9CD-49F5-B227-4635778A281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44"/>
          <a:stretch/>
        </p:blipFill>
        <p:spPr bwMode="auto">
          <a:xfrm>
            <a:off x="972799" y="1343448"/>
            <a:ext cx="4612305" cy="43739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658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DFB32C3D-681F-4D3A-8C82-0BFF459A2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8 Rectángulo">
            <a:extLst>
              <a:ext uri="{FF2B5EF4-FFF2-40B4-BE49-F238E27FC236}">
                <a16:creationId xmlns:a16="http://schemas.microsoft.com/office/drawing/2014/main" id="{52F0CB7F-B668-4118-BA49-12C08D9DA7B1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76DEE10D-1F35-4B5C-897A-09D46D3C38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482090"/>
              </p:ext>
            </p:extLst>
          </p:nvPr>
        </p:nvGraphicFramePr>
        <p:xfrm>
          <a:off x="1630018" y="1895061"/>
          <a:ext cx="4723890" cy="3922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BD1BB0B-508D-4C45-8748-EFBC02F8F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7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Cuantificación de oferta y demanda</a:t>
            </a: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713916" y="779120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27D4F8-319B-4895-AF0A-8AC2AA993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391" y="2720893"/>
            <a:ext cx="4438931" cy="18629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C" dirty="0"/>
              <a:t>Los equipos instalados fueron los siguientes: tres totalizadores, dos evaporímetros tipo A, cuatro lisímetros para infiltración y escorrentía, y una estación meteorológica pluviométrica.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0A2D64B-2E3D-4807-9B5B-162399CF4A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88" b="15481"/>
          <a:stretch/>
        </p:blipFill>
        <p:spPr>
          <a:xfrm>
            <a:off x="3150732" y="1554700"/>
            <a:ext cx="2023940" cy="234053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E150AAA-F738-43E9-B152-CBDDA8B9E98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50091" y="1566001"/>
            <a:ext cx="3003647" cy="23405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683E412-094B-41A4-B4FE-1BB48872D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91" y="3906532"/>
            <a:ext cx="4708621" cy="2143098"/>
          </a:xfrm>
          <a:prstGeom prst="rect">
            <a:avLst/>
          </a:prstGeom>
        </p:spPr>
      </p:pic>
      <p:pic>
        <p:nvPicPr>
          <p:cNvPr id="12" name="Imagen 6">
            <a:extLst>
              <a:ext uri="{FF2B5EF4-FFF2-40B4-BE49-F238E27FC236}">
                <a16:creationId xmlns:a16="http://schemas.microsoft.com/office/drawing/2014/main" id="{01BFB16F-97B4-4557-B323-EFF55D76F5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4" b="6950"/>
          <a:stretch/>
        </p:blipFill>
        <p:spPr bwMode="auto">
          <a:xfrm>
            <a:off x="4898839" y="3895231"/>
            <a:ext cx="1863490" cy="215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F01B1C9-B303-4C20-AF56-88D78E3D693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72" y="1550628"/>
            <a:ext cx="1863490" cy="234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Cuantificación de oferta y demanda</a:t>
            </a: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853924" y="863341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dirty="0">
                <a:solidFill>
                  <a:schemeClr val="tx2"/>
                </a:solidFill>
              </a:rPr>
              <a:t>Monitoreo y Ubicación espacial</a:t>
            </a:r>
            <a:endParaRPr kumimoji="0" lang="es-EC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5E8DA15-EAA6-4B55-80AB-F4F27A33D70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9"/>
          <a:stretch/>
        </p:blipFill>
        <p:spPr bwMode="auto">
          <a:xfrm>
            <a:off x="484714" y="1481854"/>
            <a:ext cx="2818130" cy="2879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211EBE1-6E52-4531-A758-F2BB84CFBD9E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5"/>
          <a:stretch/>
        </p:blipFill>
        <p:spPr bwMode="auto">
          <a:xfrm>
            <a:off x="344706" y="4879130"/>
            <a:ext cx="3060000" cy="1330915"/>
          </a:xfrm>
          <a:prstGeom prst="rect">
            <a:avLst/>
          </a:prstGeom>
          <a:noFill/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759AF84-5A0A-423C-AAE1-CDB7FBF1DF7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09"/>
          <a:stretch/>
        </p:blipFill>
        <p:spPr bwMode="auto">
          <a:xfrm>
            <a:off x="4427920" y="974618"/>
            <a:ext cx="2809875" cy="2879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8EF951D-CE5F-42B9-9BBE-63AB8794A1B7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9"/>
          <a:stretch/>
        </p:blipFill>
        <p:spPr bwMode="auto">
          <a:xfrm>
            <a:off x="8671759" y="1482456"/>
            <a:ext cx="2818130" cy="2879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65B7EFA-3A03-471F-862A-8F6A7B1292B7}"/>
              </a:ext>
            </a:extLst>
          </p:cNvPr>
          <p:cNvSpPr txBox="1"/>
          <p:nvPr/>
        </p:nvSpPr>
        <p:spPr>
          <a:xfrm>
            <a:off x="1035373" y="4445092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Nivel de cuenca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D3C0E8D-427F-441C-89A1-674AD1653DE0}"/>
              </a:ext>
            </a:extLst>
          </p:cNvPr>
          <p:cNvSpPr txBox="1"/>
          <p:nvPr/>
        </p:nvSpPr>
        <p:spPr>
          <a:xfrm>
            <a:off x="4993524" y="4022142"/>
            <a:ext cx="1421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Uso de Suelo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6BB8F7E-6261-43DC-A33F-9D10696AA1DD}"/>
              </a:ext>
            </a:extLst>
          </p:cNvPr>
          <p:cNvSpPr txBox="1"/>
          <p:nvPr/>
        </p:nvSpPr>
        <p:spPr>
          <a:xfrm>
            <a:off x="8359038" y="4366289"/>
            <a:ext cx="3443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Zonas de potencial recarga hídrica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BD3B09CB-9AAE-4C14-8B25-86869C5D18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676"/>
          <a:stretch/>
        </p:blipFill>
        <p:spPr>
          <a:xfrm>
            <a:off x="3819024" y="4475891"/>
            <a:ext cx="4027665" cy="1805795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7FBC241E-344B-4BD1-9040-CD3C14F427E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135" b="8406"/>
          <a:stretch/>
        </p:blipFill>
        <p:spPr>
          <a:xfrm>
            <a:off x="8261007" y="4798339"/>
            <a:ext cx="3639627" cy="147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5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Cuantificación de oferta y demanda</a:t>
            </a: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713916" y="779120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dirty="0">
                <a:solidFill>
                  <a:schemeClr val="tx2"/>
                </a:solidFill>
              </a:rPr>
              <a:t>Monitoreo y Ubicación espacial</a:t>
            </a:r>
            <a:endParaRPr lang="es-EC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B55CD84-CB86-4884-AE69-9EE1AFBF12D2}"/>
              </a:ext>
            </a:extLst>
          </p:cNvPr>
          <p:cNvSpPr txBox="1"/>
          <p:nvPr/>
        </p:nvSpPr>
        <p:spPr>
          <a:xfrm>
            <a:off x="344706" y="4122781"/>
            <a:ext cx="3443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Zonas de potencial recarga hídrica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08BB1A4-1FFD-4541-8216-08A3B395931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9"/>
          <a:stretch/>
        </p:blipFill>
        <p:spPr bwMode="auto">
          <a:xfrm>
            <a:off x="587369" y="1343448"/>
            <a:ext cx="2818130" cy="2879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521AFE1-416D-4438-9879-9F7CE04BB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862349"/>
              </p:ext>
            </p:extLst>
          </p:nvPr>
        </p:nvGraphicFramePr>
        <p:xfrm>
          <a:off x="6096000" y="875533"/>
          <a:ext cx="4284923" cy="115252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61558">
                  <a:extLst>
                    <a:ext uri="{9D8B030D-6E8A-4147-A177-3AD203B41FA5}">
                      <a16:colId xmlns:a16="http://schemas.microsoft.com/office/drawing/2014/main" val="3821477586"/>
                    </a:ext>
                  </a:extLst>
                </a:gridCol>
                <a:gridCol w="739796">
                  <a:extLst>
                    <a:ext uri="{9D8B030D-6E8A-4147-A177-3AD203B41FA5}">
                      <a16:colId xmlns:a16="http://schemas.microsoft.com/office/drawing/2014/main" val="285995844"/>
                    </a:ext>
                  </a:extLst>
                </a:gridCol>
                <a:gridCol w="709863">
                  <a:extLst>
                    <a:ext uri="{9D8B030D-6E8A-4147-A177-3AD203B41FA5}">
                      <a16:colId xmlns:a16="http://schemas.microsoft.com/office/drawing/2014/main" val="1735509355"/>
                    </a:ext>
                  </a:extLst>
                </a:gridCol>
                <a:gridCol w="1179095">
                  <a:extLst>
                    <a:ext uri="{9D8B030D-6E8A-4147-A177-3AD203B41FA5}">
                      <a16:colId xmlns:a16="http://schemas.microsoft.com/office/drawing/2014/main" val="2207952442"/>
                    </a:ext>
                  </a:extLst>
                </a:gridCol>
                <a:gridCol w="581790">
                  <a:extLst>
                    <a:ext uri="{9D8B030D-6E8A-4147-A177-3AD203B41FA5}">
                      <a16:colId xmlns:a16="http://schemas.microsoft.com/office/drawing/2014/main" val="129630531"/>
                    </a:ext>
                  </a:extLst>
                </a:gridCol>
                <a:gridCol w="312821">
                  <a:extLst>
                    <a:ext uri="{9D8B030D-6E8A-4147-A177-3AD203B41FA5}">
                      <a16:colId xmlns:a16="http://schemas.microsoft.com/office/drawing/2014/main" val="251669059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 Uso del suelo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>
                          <a:effectLst/>
                        </a:rPr>
                        <a:t>Escorrentia (LITROS)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>
                          <a:effectLst/>
                        </a:rPr>
                        <a:t>Infiltración (LITROS)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>
                          <a:effectLst/>
                        </a:rPr>
                        <a:t>Evapotranspiración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Lluvia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580105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Páramo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0.1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15.5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5-4.6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468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ml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617118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Nativo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0.1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5-4.6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351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ml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157912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Plantado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4.8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6-4.2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468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ml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0557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Pastizal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0.1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0.19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7-4.5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234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ml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62288363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A916AF27-6126-42D4-8C49-9D5A4F395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949660"/>
              </p:ext>
            </p:extLst>
          </p:nvPr>
        </p:nvGraphicFramePr>
        <p:xfrm>
          <a:off x="5063473" y="2179462"/>
          <a:ext cx="6541158" cy="147828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61654">
                  <a:extLst>
                    <a:ext uri="{9D8B030D-6E8A-4147-A177-3AD203B41FA5}">
                      <a16:colId xmlns:a16="http://schemas.microsoft.com/office/drawing/2014/main" val="4192269635"/>
                    </a:ext>
                  </a:extLst>
                </a:gridCol>
                <a:gridCol w="1180564">
                  <a:extLst>
                    <a:ext uri="{9D8B030D-6E8A-4147-A177-3AD203B41FA5}">
                      <a16:colId xmlns:a16="http://schemas.microsoft.com/office/drawing/2014/main" val="3927330614"/>
                    </a:ext>
                  </a:extLst>
                </a:gridCol>
                <a:gridCol w="1234757">
                  <a:extLst>
                    <a:ext uri="{9D8B030D-6E8A-4147-A177-3AD203B41FA5}">
                      <a16:colId xmlns:a16="http://schemas.microsoft.com/office/drawing/2014/main" val="494471720"/>
                    </a:ext>
                  </a:extLst>
                </a:gridCol>
                <a:gridCol w="757990">
                  <a:extLst>
                    <a:ext uri="{9D8B030D-6E8A-4147-A177-3AD203B41FA5}">
                      <a16:colId xmlns:a16="http://schemas.microsoft.com/office/drawing/2014/main" val="2068937047"/>
                    </a:ext>
                  </a:extLst>
                </a:gridCol>
                <a:gridCol w="777770">
                  <a:extLst>
                    <a:ext uri="{9D8B030D-6E8A-4147-A177-3AD203B41FA5}">
                      <a16:colId xmlns:a16="http://schemas.microsoft.com/office/drawing/2014/main" val="2973715402"/>
                    </a:ext>
                  </a:extLst>
                </a:gridCol>
                <a:gridCol w="761654">
                  <a:extLst>
                    <a:ext uri="{9D8B030D-6E8A-4147-A177-3AD203B41FA5}">
                      <a16:colId xmlns:a16="http://schemas.microsoft.com/office/drawing/2014/main" val="1058131859"/>
                    </a:ext>
                  </a:extLst>
                </a:gridCol>
                <a:gridCol w="1066769">
                  <a:extLst>
                    <a:ext uri="{9D8B030D-6E8A-4147-A177-3AD203B41FA5}">
                      <a16:colId xmlns:a16="http://schemas.microsoft.com/office/drawing/2014/main" val="1846483157"/>
                    </a:ext>
                  </a:extLst>
                </a:gridCol>
              </a:tblGrid>
              <a:tr h="19050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effectLst/>
                        </a:rPr>
                        <a:t>En un metro cuadrado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1568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Precipitación (mm)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Evapotranspiración (mm)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Escorrentía (mm)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Infiltración (mm)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Factor de cada especie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effectLst/>
                        </a:rPr>
                        <a:t>Balance Hídrico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542655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Páramo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45.0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35.6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0.1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15.5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0.9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-6.22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915997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Nativo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33.8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39.0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0.1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0.97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-5.33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606705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Plantado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45.0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44.5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4.8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1.135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-4.27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059138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Paztizal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22.5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37.6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0.1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0.19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0.95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-15.38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724844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Cultivo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29.0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41.6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0.1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0.19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1.05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-12.88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62798770"/>
                  </a:ext>
                </a:extLst>
              </a:tr>
            </a:tbl>
          </a:graphicData>
        </a:graphic>
      </p:graphicFrame>
      <p:pic>
        <p:nvPicPr>
          <p:cNvPr id="19" name="Imagen 18">
            <a:extLst>
              <a:ext uri="{FF2B5EF4-FFF2-40B4-BE49-F238E27FC236}">
                <a16:creationId xmlns:a16="http://schemas.microsoft.com/office/drawing/2014/main" id="{51FF6DB0-9C84-4792-9BE5-64AEE63926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604"/>
          <a:stretch/>
        </p:blipFill>
        <p:spPr>
          <a:xfrm>
            <a:off x="205816" y="4513795"/>
            <a:ext cx="3645724" cy="1746210"/>
          </a:xfrm>
          <a:prstGeom prst="rect">
            <a:avLst/>
          </a:prstGeom>
        </p:spPr>
      </p:pic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1351BCEC-5B86-4210-9A40-80750469B1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175290"/>
              </p:ext>
            </p:extLst>
          </p:nvPr>
        </p:nvGraphicFramePr>
        <p:xfrm>
          <a:off x="5388273" y="4007690"/>
          <a:ext cx="5700376" cy="211455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82904">
                  <a:extLst>
                    <a:ext uri="{9D8B030D-6E8A-4147-A177-3AD203B41FA5}">
                      <a16:colId xmlns:a16="http://schemas.microsoft.com/office/drawing/2014/main" val="106049004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88629700"/>
                    </a:ext>
                  </a:extLst>
                </a:gridCol>
                <a:gridCol w="733926">
                  <a:extLst>
                    <a:ext uri="{9D8B030D-6E8A-4147-A177-3AD203B41FA5}">
                      <a16:colId xmlns:a16="http://schemas.microsoft.com/office/drawing/2014/main" val="2059369958"/>
                    </a:ext>
                  </a:extLst>
                </a:gridCol>
                <a:gridCol w="878305">
                  <a:extLst>
                    <a:ext uri="{9D8B030D-6E8A-4147-A177-3AD203B41FA5}">
                      <a16:colId xmlns:a16="http://schemas.microsoft.com/office/drawing/2014/main" val="4290192348"/>
                    </a:ext>
                  </a:extLst>
                </a:gridCol>
                <a:gridCol w="721895">
                  <a:extLst>
                    <a:ext uri="{9D8B030D-6E8A-4147-A177-3AD203B41FA5}">
                      <a16:colId xmlns:a16="http://schemas.microsoft.com/office/drawing/2014/main" val="139429568"/>
                    </a:ext>
                  </a:extLst>
                </a:gridCol>
                <a:gridCol w="1587216">
                  <a:extLst>
                    <a:ext uri="{9D8B030D-6E8A-4147-A177-3AD203B41FA5}">
                      <a16:colId xmlns:a16="http://schemas.microsoft.com/office/drawing/2014/main" val="3073493950"/>
                    </a:ext>
                  </a:extLst>
                </a:gridCol>
                <a:gridCol w="226108">
                  <a:extLst>
                    <a:ext uri="{9D8B030D-6E8A-4147-A177-3AD203B41FA5}">
                      <a16:colId xmlns:a16="http://schemas.microsoft.com/office/drawing/2014/main" val="2092028326"/>
                    </a:ext>
                  </a:extLst>
                </a:gridCol>
                <a:gridCol w="312822">
                  <a:extLst>
                    <a:ext uri="{9D8B030D-6E8A-4147-A177-3AD203B41FA5}">
                      <a16:colId xmlns:a16="http://schemas.microsoft.com/office/drawing/2014/main" val="2182974401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 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Aforo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 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 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 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 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>
                          <a:effectLst/>
                        </a:rPr>
                        <a:t> 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 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52117797"/>
                  </a:ext>
                </a:extLst>
              </a:tr>
              <a:tr h="381000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effectLst/>
                        </a:rPr>
                        <a:t>Profundidades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25.25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Tiempo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6.7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Distancia Lateral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</a:rPr>
                        <a:t>7.5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19715543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Distancia Transversal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5568986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32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2866658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998120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Profundidad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25.25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cm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Distancia Lateral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750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cm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674860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 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Distancia Transversal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500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cm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85133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 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Caudal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1413246.269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ml/s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013752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 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</a:rPr>
                        <a:t>1413.246269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L/s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 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62816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60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Cuantificación de oferta y demanda</a:t>
            </a: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713916" y="779120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dirty="0">
                <a:solidFill>
                  <a:schemeClr val="tx2"/>
                </a:solidFill>
              </a:rPr>
              <a:t>Resultado</a:t>
            </a:r>
            <a:endParaRPr lang="es-EC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CD0C545-1B8B-4A49-9EDB-1A9CC96B26D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6" y="1343448"/>
            <a:ext cx="4977921" cy="4838988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227E598-0D5D-4A9E-A3B7-A3C9402EA6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895493"/>
              </p:ext>
            </p:extLst>
          </p:nvPr>
        </p:nvGraphicFramePr>
        <p:xfrm>
          <a:off x="5908486" y="1343448"/>
          <a:ext cx="5490845" cy="171805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36370">
                  <a:extLst>
                    <a:ext uri="{9D8B030D-6E8A-4147-A177-3AD203B41FA5}">
                      <a16:colId xmlns:a16="http://schemas.microsoft.com/office/drawing/2014/main" val="420695127"/>
                    </a:ext>
                  </a:extLst>
                </a:gridCol>
                <a:gridCol w="984885">
                  <a:extLst>
                    <a:ext uri="{9D8B030D-6E8A-4147-A177-3AD203B41FA5}">
                      <a16:colId xmlns:a16="http://schemas.microsoft.com/office/drawing/2014/main" val="426752916"/>
                    </a:ext>
                  </a:extLst>
                </a:gridCol>
                <a:gridCol w="829945">
                  <a:extLst>
                    <a:ext uri="{9D8B030D-6E8A-4147-A177-3AD203B41FA5}">
                      <a16:colId xmlns:a16="http://schemas.microsoft.com/office/drawing/2014/main" val="3597957556"/>
                    </a:ext>
                  </a:extLst>
                </a:gridCol>
                <a:gridCol w="738505">
                  <a:extLst>
                    <a:ext uri="{9D8B030D-6E8A-4147-A177-3AD203B41FA5}">
                      <a16:colId xmlns:a16="http://schemas.microsoft.com/office/drawing/2014/main" val="1465808306"/>
                    </a:ext>
                  </a:extLst>
                </a:gridCol>
                <a:gridCol w="643890">
                  <a:extLst>
                    <a:ext uri="{9D8B030D-6E8A-4147-A177-3AD203B41FA5}">
                      <a16:colId xmlns:a16="http://schemas.microsoft.com/office/drawing/2014/main" val="3712246142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1462225688"/>
                    </a:ext>
                  </a:extLst>
                </a:gridCol>
              </a:tblGrid>
              <a:tr h="190500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Balance Total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06785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Sistemas productivos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Febrero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(mm)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Marzo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(mm)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Abril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(mm)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Mayo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(mm)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Déficit/Superávit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(mm)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0620246"/>
                  </a:ext>
                </a:extLst>
              </a:tr>
              <a:tr h="81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Páramo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14.4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-15.6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30.9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69.6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99.3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65183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Bosque nativo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7.9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-22.0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19.8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20.5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26.1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98400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Bosque plantado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8.8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-18.5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6.1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28.5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24.9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5718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Pastizal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13.9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-27.3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50.0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59.1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95.8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74657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Cultivo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10.4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-27.5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45.6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30.9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404003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E45761F8-9497-4B04-9D77-5451C0D8A5AF}"/>
              </a:ext>
            </a:extLst>
          </p:cNvPr>
          <p:cNvSpPr txBox="1"/>
          <p:nvPr/>
        </p:nvSpPr>
        <p:spPr>
          <a:xfrm>
            <a:off x="5908486" y="3259777"/>
            <a:ext cx="5412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Se transformo a formato </a:t>
            </a:r>
            <a:r>
              <a:rPr lang="es-EC" dirty="0" err="1"/>
              <a:t>raster</a:t>
            </a:r>
            <a:r>
              <a:rPr lang="es-EC" dirty="0"/>
              <a:t> las variables y se aplico </a:t>
            </a:r>
          </a:p>
          <a:p>
            <a:r>
              <a:rPr lang="es-EC" dirty="0"/>
              <a:t>la siguiente ecuación: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292A473E-D32E-44CC-A54A-14BF02C278FA}"/>
                  </a:ext>
                </a:extLst>
              </p:cNvPr>
              <p:cNvSpPr/>
              <p:nvPr/>
            </p:nvSpPr>
            <p:spPr>
              <a:xfrm>
                <a:off x="5966465" y="3915030"/>
                <a:ext cx="27465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es-EC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s-EC" i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EC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C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s-EC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C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i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C" i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SP</m:t>
                          </m:r>
                        </m:sub>
                      </m:sSub>
                      <m:r>
                        <a:rPr lang="es-EC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C" i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EC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i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C" i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UO</m:t>
                          </m:r>
                        </m:sub>
                      </m:sSub>
                    </m:oMath>
                  </m:oMathPara>
                </a14:m>
                <a:endParaRPr lang="es-EC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292A473E-D32E-44CC-A54A-14BF02C278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6465" y="3915030"/>
                <a:ext cx="2746585" cy="369332"/>
              </a:xfrm>
              <a:prstGeom prst="rect">
                <a:avLst/>
              </a:prstGeom>
              <a:blipFill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ángulo 7">
            <a:extLst>
              <a:ext uri="{FF2B5EF4-FFF2-40B4-BE49-F238E27FC236}">
                <a16:creationId xmlns:a16="http://schemas.microsoft.com/office/drawing/2014/main" id="{539B548A-C8DA-46D8-B3CB-14FFE7350D34}"/>
              </a:ext>
            </a:extLst>
          </p:cNvPr>
          <p:cNvSpPr/>
          <p:nvPr/>
        </p:nvSpPr>
        <p:spPr>
          <a:xfrm>
            <a:off x="6236033" y="4309681"/>
            <a:ext cx="5733054" cy="1946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400" dirty="0"/>
              <a:t>Precipitación en todos sus estados recibida en la superficie del suelo o coberturas vegetales (P).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400" dirty="0"/>
              <a:t>Evapotranspiración (E).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400" dirty="0"/>
              <a:t>Salidas de agua superficial y subterránea del sistema (QSP y QUO).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400" dirty="0" err="1"/>
              <a:t>Deficit</a:t>
            </a:r>
            <a:r>
              <a:rPr lang="es-EC" sz="1400" dirty="0"/>
              <a:t> o </a:t>
            </a:r>
            <a:r>
              <a:rPr lang="es-EC" sz="1400" dirty="0" err="1"/>
              <a:t>superhabit</a:t>
            </a:r>
            <a:r>
              <a:rPr lang="es-EC" sz="1400" dirty="0"/>
              <a:t> (∆S).</a:t>
            </a:r>
          </a:p>
        </p:txBody>
      </p:sp>
    </p:spTree>
    <p:extLst>
      <p:ext uri="{BB962C8B-B14F-4D97-AF65-F5344CB8AC3E}">
        <p14:creationId xmlns:p14="http://schemas.microsoft.com/office/powerpoint/2010/main" val="257237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Cuantificación de oferta y demanda</a:t>
            </a: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713916" y="779120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dirty="0">
                <a:solidFill>
                  <a:schemeClr val="tx2"/>
                </a:solidFill>
              </a:rPr>
              <a:t>Resultado</a:t>
            </a:r>
            <a:endParaRPr lang="es-EC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BFD4F10-15C2-4FE7-8903-2C14FA1962B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30"/>
          <a:stretch/>
        </p:blipFill>
        <p:spPr bwMode="auto">
          <a:xfrm>
            <a:off x="650738" y="1400027"/>
            <a:ext cx="4685075" cy="46788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12C10AB5-8AFF-4F1D-8715-3E9C9258F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811" y="2288490"/>
            <a:ext cx="5522196" cy="2281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2400" dirty="0"/>
              <a:t>Caudal de la microcuenca mediciones de campo:</a:t>
            </a:r>
          </a:p>
          <a:p>
            <a:r>
              <a:rPr lang="es-EC" sz="2400" dirty="0"/>
              <a:t>Escorrentía + Infiltración</a:t>
            </a:r>
          </a:p>
          <a:p>
            <a:r>
              <a:rPr lang="es-EC" sz="2400" dirty="0"/>
              <a:t>Área</a:t>
            </a:r>
          </a:p>
          <a:p>
            <a:r>
              <a:rPr lang="es-EC" sz="2400" dirty="0"/>
              <a:t>Caudal de 1.22 m</a:t>
            </a:r>
            <a:r>
              <a:rPr lang="es-EC" sz="2400" baseline="30000" dirty="0"/>
              <a:t>3</a:t>
            </a:r>
            <a:r>
              <a:rPr lang="es-EC" sz="2400" dirty="0"/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24400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Cuantificación de oferta y demanda</a:t>
            </a: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713916" y="779120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dirty="0">
                <a:solidFill>
                  <a:schemeClr val="tx2"/>
                </a:solidFill>
              </a:rPr>
              <a:t>Comparación</a:t>
            </a:r>
            <a:endParaRPr lang="es-EC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12C10AB5-8AFF-4F1D-8715-3E9C9258F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2490" y="1337584"/>
            <a:ext cx="5522196" cy="45314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C" sz="2400" dirty="0"/>
              <a:t>Caudal promedio calculado de la microcuenca:</a:t>
            </a:r>
          </a:p>
          <a:p>
            <a:r>
              <a:rPr lang="es-EC" sz="2400" dirty="0"/>
              <a:t>Estación meteorológica M0105  a mas de 25 km</a:t>
            </a:r>
          </a:p>
          <a:p>
            <a:r>
              <a:rPr lang="es-EC" sz="2400" dirty="0"/>
              <a:t>Coeficiente de escorrentía</a:t>
            </a:r>
          </a:p>
          <a:p>
            <a:r>
              <a:rPr lang="es-EC" sz="2400" dirty="0"/>
              <a:t>Coeficiente de escorrentía ponderado</a:t>
            </a:r>
          </a:p>
          <a:p>
            <a:endParaRPr lang="es-EC" sz="2400" dirty="0"/>
          </a:p>
          <a:p>
            <a:endParaRPr lang="es-EC" sz="2400" dirty="0"/>
          </a:p>
          <a:p>
            <a:pPr marL="0" indent="0">
              <a:buNone/>
            </a:pPr>
            <a:r>
              <a:rPr lang="es-EC" sz="2400" dirty="0"/>
              <a:t>Variables: </a:t>
            </a:r>
          </a:p>
          <a:p>
            <a:pPr marL="0" indent="0">
              <a:buNone/>
            </a:pPr>
            <a:r>
              <a:rPr lang="es-EC" sz="2400" dirty="0"/>
              <a:t>C=Coeficiente de escorrentía ponderado</a:t>
            </a:r>
          </a:p>
          <a:p>
            <a:pPr marL="0" indent="0">
              <a:buNone/>
            </a:pPr>
            <a:r>
              <a:rPr lang="es-EC" sz="2400" dirty="0"/>
              <a:t>P=Precipitación promedio anual</a:t>
            </a:r>
          </a:p>
          <a:p>
            <a:pPr marL="0" indent="0">
              <a:buNone/>
            </a:pPr>
            <a:r>
              <a:rPr lang="es-EC" sz="2400" dirty="0"/>
              <a:t>A=Área de la cuenca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DFB8A313-8434-45CE-924A-A986F9F103AA}"/>
                  </a:ext>
                </a:extLst>
              </p:cNvPr>
              <p:cNvSpPr/>
              <p:nvPr/>
            </p:nvSpPr>
            <p:spPr>
              <a:xfrm>
                <a:off x="6382490" y="3219138"/>
                <a:ext cx="4864601" cy="659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+…+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𝐶𝑛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DFB8A313-8434-45CE-924A-A986F9F10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490" y="3219138"/>
                <a:ext cx="4864601" cy="6593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23786FFF-A4EF-4700-836E-F5C433CD4EC6}"/>
                  </a:ext>
                </a:extLst>
              </p:cNvPr>
              <p:cNvSpPr/>
              <p:nvPr/>
            </p:nvSpPr>
            <p:spPr>
              <a:xfrm>
                <a:off x="9897088" y="2069249"/>
                <a:ext cx="833818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23786FFF-A4EF-4700-836E-F5C433CD4E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7088" y="2069249"/>
                <a:ext cx="833818" cy="6090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43604192-D399-448C-93E2-535165C5372E}"/>
                  </a:ext>
                </a:extLst>
              </p:cNvPr>
              <p:cNvSpPr/>
              <p:nvPr/>
            </p:nvSpPr>
            <p:spPr>
              <a:xfrm>
                <a:off x="7870764" y="3878486"/>
                <a:ext cx="2443233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31.71∗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43604192-D399-448C-93E2-535165C537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764" y="3878486"/>
                <a:ext cx="2443233" cy="6127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2210E6CA-0ACE-42A8-A03C-25B8D6C01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769665"/>
              </p:ext>
            </p:extLst>
          </p:nvPr>
        </p:nvGraphicFramePr>
        <p:xfrm>
          <a:off x="397640" y="4849105"/>
          <a:ext cx="5762624" cy="817499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802012">
                  <a:extLst>
                    <a:ext uri="{9D8B030D-6E8A-4147-A177-3AD203B41FA5}">
                      <a16:colId xmlns:a16="http://schemas.microsoft.com/office/drawing/2014/main" val="3904698754"/>
                    </a:ext>
                  </a:extLst>
                </a:gridCol>
                <a:gridCol w="1531869">
                  <a:extLst>
                    <a:ext uri="{9D8B030D-6E8A-4147-A177-3AD203B41FA5}">
                      <a16:colId xmlns:a16="http://schemas.microsoft.com/office/drawing/2014/main" val="900880105"/>
                    </a:ext>
                  </a:extLst>
                </a:gridCol>
                <a:gridCol w="1351350">
                  <a:extLst>
                    <a:ext uri="{9D8B030D-6E8A-4147-A177-3AD203B41FA5}">
                      <a16:colId xmlns:a16="http://schemas.microsoft.com/office/drawing/2014/main" val="4199286287"/>
                    </a:ext>
                  </a:extLst>
                </a:gridCol>
                <a:gridCol w="1077393">
                  <a:extLst>
                    <a:ext uri="{9D8B030D-6E8A-4147-A177-3AD203B41FA5}">
                      <a16:colId xmlns:a16="http://schemas.microsoft.com/office/drawing/2014/main" val="1124209954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Coeficiente de escurrimiento ponderado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Intensidad de lluvia promedio (mm)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Área de la cuenca</a:t>
                      </a:r>
                      <a:endParaRPr lang="es-EC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(km</a:t>
                      </a:r>
                      <a:r>
                        <a:rPr lang="es-EC" sz="1200" baseline="30000">
                          <a:effectLst/>
                        </a:rPr>
                        <a:t>2</a:t>
                      </a:r>
                      <a:r>
                        <a:rPr lang="es-EC" sz="1200">
                          <a:effectLst/>
                        </a:rPr>
                        <a:t>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Caudal (m</a:t>
                      </a:r>
                      <a:r>
                        <a:rPr lang="es-EC" sz="1200" baseline="30000">
                          <a:effectLst/>
                        </a:rPr>
                        <a:t>3</a:t>
                      </a:r>
                      <a:r>
                        <a:rPr lang="es-EC" sz="1200">
                          <a:effectLst/>
                        </a:rPr>
                        <a:t>/s)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68474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 indent="26987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200">
                          <a:effectLst/>
                        </a:rPr>
                        <a:t>0.51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26987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200">
                          <a:effectLst/>
                        </a:rPr>
                        <a:t>889.67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26987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200">
                          <a:effectLst/>
                        </a:rPr>
                        <a:t>88.99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26987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200" dirty="0">
                          <a:effectLst/>
                        </a:rPr>
                        <a:t>1.28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7555316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19C207FF-E36D-4E42-A908-2DE252000B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30307"/>
              </p:ext>
            </p:extLst>
          </p:nvPr>
        </p:nvGraphicFramePr>
        <p:xfrm>
          <a:off x="988679" y="1512414"/>
          <a:ext cx="3842042" cy="259022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87356">
                  <a:extLst>
                    <a:ext uri="{9D8B030D-6E8A-4147-A177-3AD203B41FA5}">
                      <a16:colId xmlns:a16="http://schemas.microsoft.com/office/drawing/2014/main" val="2328683334"/>
                    </a:ext>
                  </a:extLst>
                </a:gridCol>
                <a:gridCol w="1124903">
                  <a:extLst>
                    <a:ext uri="{9D8B030D-6E8A-4147-A177-3AD203B41FA5}">
                      <a16:colId xmlns:a16="http://schemas.microsoft.com/office/drawing/2014/main" val="267355560"/>
                    </a:ext>
                  </a:extLst>
                </a:gridCol>
                <a:gridCol w="1029783">
                  <a:extLst>
                    <a:ext uri="{9D8B030D-6E8A-4147-A177-3AD203B41FA5}">
                      <a16:colId xmlns:a16="http://schemas.microsoft.com/office/drawing/2014/main" val="755001911"/>
                    </a:ext>
                  </a:extLst>
                </a:gridCol>
              </a:tblGrid>
              <a:tr h="25902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 dirty="0">
                          <a:effectLst/>
                        </a:rPr>
                        <a:t>Uso de suelo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>
                          <a:effectLst/>
                        </a:rPr>
                        <a:t>C. Escorrentía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 dirty="0">
                          <a:effectLst/>
                        </a:rPr>
                        <a:t>Área (ha)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105968"/>
                  </a:ext>
                </a:extLst>
              </a:tr>
              <a:tr h="25902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Bosque nativo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0.57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1447.73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83912"/>
                  </a:ext>
                </a:extLst>
              </a:tr>
              <a:tr h="25902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Pastizal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0.36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1433.08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6324458"/>
                  </a:ext>
                </a:extLst>
              </a:tr>
              <a:tr h="25902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Cultivo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0.36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757.05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3296973"/>
                  </a:ext>
                </a:extLst>
              </a:tr>
              <a:tr h="25902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Plantación Forestal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0.56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979.032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4368136"/>
                  </a:ext>
                </a:extLst>
              </a:tr>
              <a:tr h="25902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Vegetación arbustiva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0.56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1142.08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9869338"/>
                  </a:ext>
                </a:extLst>
              </a:tr>
              <a:tr h="25902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Vegetacion herbacea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0.36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1108.4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7257940"/>
                  </a:ext>
                </a:extLst>
              </a:tr>
              <a:tr h="25902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Páramo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0.63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1886.68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7782540"/>
                  </a:ext>
                </a:extLst>
              </a:tr>
              <a:tr h="25902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Construcciones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0.95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144.76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242127"/>
                  </a:ext>
                </a:extLst>
              </a:tr>
              <a:tr h="25902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Coeficiente de escurrimiento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 dirty="0">
                          <a:effectLst/>
                        </a:rPr>
                        <a:t>0.508678015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7531987"/>
                  </a:ext>
                </a:extLst>
              </a:tr>
            </a:tbl>
          </a:graphicData>
        </a:graphic>
      </p:graphicFrame>
      <p:sp>
        <p:nvSpPr>
          <p:cNvPr id="18" name="18 Rectángulo">
            <a:extLst>
              <a:ext uri="{FF2B5EF4-FFF2-40B4-BE49-F238E27FC236}">
                <a16:creationId xmlns:a16="http://schemas.microsoft.com/office/drawing/2014/main" id="{F82B7D6A-AB42-49A0-A261-E74BD9B6EE81}"/>
              </a:ext>
            </a:extLst>
          </p:cNvPr>
          <p:cNvSpPr/>
          <p:nvPr/>
        </p:nvSpPr>
        <p:spPr bwMode="auto">
          <a:xfrm>
            <a:off x="713916" y="4232926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dirty="0">
                <a:solidFill>
                  <a:schemeClr val="tx2"/>
                </a:solidFill>
              </a:rPr>
              <a:t>Caudal calculado</a:t>
            </a:r>
            <a:endParaRPr lang="es-EC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3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Demanda Antrópica</a:t>
            </a: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1121331" y="986146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Información registrada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12C10AB5-8AFF-4F1D-8715-3E9C9258F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3623" y="1019147"/>
            <a:ext cx="3447007" cy="2281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2400" dirty="0"/>
              <a:t>Caudal concesionado: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A0A560B-08BC-46DF-8E57-A2ECDBADFE6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" y="1757500"/>
            <a:ext cx="3878580" cy="3959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A912BAD7-40C0-4D5D-B567-A154211745CF}"/>
                  </a:ext>
                </a:extLst>
              </p:cNvPr>
              <p:cNvSpPr/>
              <p:nvPr/>
            </p:nvSpPr>
            <p:spPr>
              <a:xfrm>
                <a:off x="2403849" y="5846354"/>
                <a:ext cx="22829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SP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UO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=∆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A912BAD7-40C0-4D5D-B567-A154211745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3849" y="5846354"/>
                <a:ext cx="2282997" cy="369332"/>
              </a:xfrm>
              <a:prstGeom prst="rect">
                <a:avLst/>
              </a:prstGeom>
              <a:blipFill>
                <a:blip r:embed="rId6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>
            <a:extLst>
              <a:ext uri="{FF2B5EF4-FFF2-40B4-BE49-F238E27FC236}">
                <a16:creationId xmlns:a16="http://schemas.microsoft.com/office/drawing/2014/main" id="{B81C377B-9797-465B-B943-72E56A28281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818" y="1259174"/>
            <a:ext cx="3166110" cy="2519680"/>
          </a:xfrm>
          <a:prstGeom prst="rect">
            <a:avLst/>
          </a:prstGeom>
          <a:noFill/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0B4C252-0834-4519-9E47-BB7CAB0A5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145537"/>
              </p:ext>
            </p:extLst>
          </p:nvPr>
        </p:nvGraphicFramePr>
        <p:xfrm>
          <a:off x="8236901" y="1588156"/>
          <a:ext cx="3600450" cy="11430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980565">
                  <a:extLst>
                    <a:ext uri="{9D8B030D-6E8A-4147-A177-3AD203B41FA5}">
                      <a16:colId xmlns:a16="http://schemas.microsoft.com/office/drawing/2014/main" val="407055209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val="3819237618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Concesiones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2488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Uso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Caudal (L/s)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14331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Riego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848,112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97245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Consumo doméstico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594,462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28614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Abrevadero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562,452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71785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Piscícola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4488553"/>
                  </a:ext>
                </a:extLst>
              </a:tr>
            </a:tbl>
          </a:graphicData>
        </a:graphic>
      </p:graphicFrame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B57583A2-FD7B-4D91-98C7-1B8FB54C199D}"/>
              </a:ext>
            </a:extLst>
          </p:cNvPr>
          <p:cNvSpPr txBox="1">
            <a:spLocks/>
          </p:cNvSpPr>
          <p:nvPr/>
        </p:nvSpPr>
        <p:spPr>
          <a:xfrm>
            <a:off x="6455920" y="3889761"/>
            <a:ext cx="5522196" cy="22810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sz="2400" dirty="0"/>
              <a:t>Concesiones:</a:t>
            </a:r>
          </a:p>
          <a:p>
            <a:r>
              <a:rPr lang="es-EC" sz="2400" dirty="0"/>
              <a:t>SENAGUA</a:t>
            </a:r>
          </a:p>
          <a:p>
            <a:r>
              <a:rPr lang="es-EC" dirty="0"/>
              <a:t>El banco de autorizaciones de la demarcación de Mira</a:t>
            </a:r>
          </a:p>
          <a:p>
            <a:r>
              <a:rPr lang="es-EC" sz="2400" dirty="0"/>
              <a:t>Pertenecientes a Angochagua</a:t>
            </a:r>
          </a:p>
          <a:p>
            <a:r>
              <a:rPr lang="es-EC" sz="2400" dirty="0"/>
              <a:t>Clip de las que se encontraban dentro de la U. Hidrográfica</a:t>
            </a:r>
          </a:p>
        </p:txBody>
      </p:sp>
      <p:sp>
        <p:nvSpPr>
          <p:cNvPr id="5" name="Flecha: a la izquierda, derecha y arriba 4">
            <a:extLst>
              <a:ext uri="{FF2B5EF4-FFF2-40B4-BE49-F238E27FC236}">
                <a16:creationId xmlns:a16="http://schemas.microsoft.com/office/drawing/2014/main" id="{4C38D845-A58A-45F4-A28C-69B0B2C39004}"/>
              </a:ext>
            </a:extLst>
          </p:cNvPr>
          <p:cNvSpPr/>
          <p:nvPr/>
        </p:nvSpPr>
        <p:spPr>
          <a:xfrm>
            <a:off x="4686845" y="3778854"/>
            <a:ext cx="1665581" cy="1187828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9064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Balance total</a:t>
            </a: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1121331" y="1405961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Caudal que circula por el río Tahuando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Marcador de contenido 2">
                <a:extLst>
                  <a:ext uri="{FF2B5EF4-FFF2-40B4-BE49-F238E27FC236}">
                    <a16:creationId xmlns:a16="http://schemas.microsoft.com/office/drawing/2014/main" id="{B57583A2-FD7B-4D91-98C7-1B8FB54C19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2434" y="1463176"/>
                <a:ext cx="5522196" cy="37986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10312" indent="-210312" algn="l" defTabSz="914400" rtl="0" eaLnBrk="1" latinLnBrk="0" hangingPunct="1">
                  <a:lnSpc>
                    <a:spcPct val="90000"/>
                  </a:lnSpc>
                  <a:spcBef>
                    <a:spcPts val="11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38912" indent="-155448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76656" indent="-155448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05256" indent="-155448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33856" indent="-155448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62456" indent="-155448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91056" indent="-155448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19656" indent="-155448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indent="-155448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s-EC" sz="2400" dirty="0"/>
                  <a:t>Balance incluida la demanda antrópica: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s-EC" sz="2400" dirty="0"/>
              </a:p>
              <a:p>
                <a:pPr marL="0" indent="0">
                  <a:buNone/>
                </a:pPr>
                <a:r>
                  <a:rPr lang="es-EC" sz="2400" dirty="0"/>
                  <a:t>Caudal registrado durante el periodo de estudio proveniente de:</a:t>
                </a:r>
              </a:p>
              <a:p>
                <a:r>
                  <a:rPr lang="es-EC" sz="2400" dirty="0"/>
                  <a:t>Infiltración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C" sz="240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C" sz="2400">
                            <a:latin typeface="Cambria Math" panose="02040503050406030204" pitchFamily="18" charset="0"/>
                          </a:rPr>
                          <m:t>UO</m:t>
                        </m:r>
                      </m:sub>
                    </m:sSub>
                  </m:oMath>
                </a14:m>
                <a:r>
                  <a:rPr lang="es-EC" sz="2400" dirty="0"/>
                  <a:t>)</a:t>
                </a:r>
              </a:p>
              <a:p>
                <a:r>
                  <a:rPr lang="es-EC" sz="2400" dirty="0"/>
                  <a:t>Escorrentía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C" sz="240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C" sz="2400">
                            <a:latin typeface="Cambria Math" panose="02040503050406030204" pitchFamily="18" charset="0"/>
                          </a:rPr>
                          <m:t>SP</m:t>
                        </m:r>
                      </m:sub>
                    </m:sSub>
                  </m:oMath>
                </a14:m>
                <a:r>
                  <a:rPr lang="es-EC" sz="2400" dirty="0"/>
                  <a:t>)</a:t>
                </a:r>
              </a:p>
              <a:p>
                <a:r>
                  <a:rPr lang="es-EC" sz="2400" dirty="0"/>
                  <a:t>Caudal autorizado</a:t>
                </a:r>
              </a:p>
              <a:p>
                <a:pPr marL="0" indent="0">
                  <a:buNone/>
                </a:pPr>
                <a:r>
                  <a:rPr lang="es-EC" sz="2400" dirty="0"/>
                  <a:t>Criterios para aforos</a:t>
                </a:r>
              </a:p>
              <a:p>
                <a:r>
                  <a:rPr lang="es-EC" sz="2400" dirty="0"/>
                  <a:t>DL=Distancia lateral</a:t>
                </a:r>
              </a:p>
              <a:p>
                <a:r>
                  <a:rPr lang="es-EC" sz="2400" dirty="0"/>
                  <a:t>DT=Distancia transversal</a:t>
                </a:r>
              </a:p>
              <a:p>
                <a:r>
                  <a:rPr lang="es-EC" sz="2400" dirty="0"/>
                  <a:t>Pr=Profundidad</a:t>
                </a:r>
              </a:p>
              <a:p>
                <a:r>
                  <a:rPr lang="es-EC" sz="2400" dirty="0"/>
                  <a:t>t= tiempo</a:t>
                </a:r>
              </a:p>
              <a:p>
                <a:pPr marL="0" indent="0">
                  <a:buNone/>
                </a:pPr>
                <a:endParaRPr lang="es-EC" sz="2400" dirty="0"/>
              </a:p>
              <a:p>
                <a:pPr marL="0" indent="0">
                  <a:buNone/>
                </a:pPr>
                <a:endParaRPr lang="es-EC" sz="2400" dirty="0"/>
              </a:p>
            </p:txBody>
          </p:sp>
        </mc:Choice>
        <mc:Fallback xmlns="">
          <p:sp>
            <p:nvSpPr>
              <p:cNvPr id="13" name="Marcador de contenido 2">
                <a:extLst>
                  <a:ext uri="{FF2B5EF4-FFF2-40B4-BE49-F238E27FC236}">
                    <a16:creationId xmlns:a16="http://schemas.microsoft.com/office/drawing/2014/main" id="{B57583A2-FD7B-4D91-98C7-1B8FB54C1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434" y="1463176"/>
                <a:ext cx="5522196" cy="3798635"/>
              </a:xfrm>
              <a:prstGeom prst="rect">
                <a:avLst/>
              </a:prstGeom>
              <a:blipFill>
                <a:blip r:embed="rId4"/>
                <a:stretch>
                  <a:fillRect l="-662" t="-224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3216E51-EBB0-48DC-9789-B04DFD66D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823030"/>
              </p:ext>
            </p:extLst>
          </p:nvPr>
        </p:nvGraphicFramePr>
        <p:xfrm>
          <a:off x="237370" y="2410683"/>
          <a:ext cx="5762625" cy="57327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50903">
                  <a:extLst>
                    <a:ext uri="{9D8B030D-6E8A-4147-A177-3AD203B41FA5}">
                      <a16:colId xmlns:a16="http://schemas.microsoft.com/office/drawing/2014/main" val="1362042514"/>
                    </a:ext>
                  </a:extLst>
                </a:gridCol>
                <a:gridCol w="1621592">
                  <a:extLst>
                    <a:ext uri="{9D8B030D-6E8A-4147-A177-3AD203B41FA5}">
                      <a16:colId xmlns:a16="http://schemas.microsoft.com/office/drawing/2014/main" val="3727957411"/>
                    </a:ext>
                  </a:extLst>
                </a:gridCol>
                <a:gridCol w="1439227">
                  <a:extLst>
                    <a:ext uri="{9D8B030D-6E8A-4147-A177-3AD203B41FA5}">
                      <a16:colId xmlns:a16="http://schemas.microsoft.com/office/drawing/2014/main" val="3091918031"/>
                    </a:ext>
                  </a:extLst>
                </a:gridCol>
                <a:gridCol w="1350903">
                  <a:extLst>
                    <a:ext uri="{9D8B030D-6E8A-4147-A177-3AD203B41FA5}">
                      <a16:colId xmlns:a16="http://schemas.microsoft.com/office/drawing/2014/main" val="76044092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Caudal de escorrentía (m</a:t>
                      </a:r>
                      <a:r>
                        <a:rPr lang="es-EC" sz="1200" baseline="30000">
                          <a:effectLst/>
                        </a:rPr>
                        <a:t>3</a:t>
                      </a:r>
                      <a:r>
                        <a:rPr lang="es-EC" sz="1200">
                          <a:effectLst/>
                        </a:rPr>
                        <a:t>/s)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Caudal de infiltración (m</a:t>
                      </a:r>
                      <a:r>
                        <a:rPr lang="es-EC" sz="1200" baseline="30000">
                          <a:effectLst/>
                        </a:rPr>
                        <a:t>3</a:t>
                      </a:r>
                      <a:r>
                        <a:rPr lang="es-EC" sz="1200">
                          <a:effectLst/>
                        </a:rPr>
                        <a:t>/s)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Caudal consumido (m</a:t>
                      </a:r>
                      <a:r>
                        <a:rPr lang="es-EC" sz="1200" baseline="30000">
                          <a:effectLst/>
                        </a:rPr>
                        <a:t>3</a:t>
                      </a:r>
                      <a:r>
                        <a:rPr lang="es-EC" sz="1200">
                          <a:effectLst/>
                        </a:rPr>
                        <a:t>/s)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Balance total (m</a:t>
                      </a:r>
                      <a:r>
                        <a:rPr lang="es-EC" sz="1200" baseline="30000">
                          <a:effectLst/>
                        </a:rPr>
                        <a:t>3</a:t>
                      </a:r>
                      <a:r>
                        <a:rPr lang="es-EC" sz="1200">
                          <a:effectLst/>
                        </a:rPr>
                        <a:t>/s)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51635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1.21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0.44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0.78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8370814"/>
                  </a:ext>
                </a:extLst>
              </a:tr>
            </a:tbl>
          </a:graphicData>
        </a:graphic>
      </p:graphicFrame>
      <p:sp>
        <p:nvSpPr>
          <p:cNvPr id="18" name="18 Rectángulo">
            <a:extLst>
              <a:ext uri="{FF2B5EF4-FFF2-40B4-BE49-F238E27FC236}">
                <a16:creationId xmlns:a16="http://schemas.microsoft.com/office/drawing/2014/main" id="{E32DB548-EC0B-40AE-9F62-847A78F02464}"/>
              </a:ext>
            </a:extLst>
          </p:cNvPr>
          <p:cNvSpPr/>
          <p:nvPr/>
        </p:nvSpPr>
        <p:spPr bwMode="auto">
          <a:xfrm>
            <a:off x="1121331" y="3272350"/>
            <a:ext cx="2565036" cy="658733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Comprobación</a:t>
            </a:r>
          </a:p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Aforos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DA9EE73-17C3-42B1-A31A-96EAE716A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265077"/>
              </p:ext>
            </p:extLst>
          </p:nvPr>
        </p:nvGraphicFramePr>
        <p:xfrm>
          <a:off x="237371" y="4315507"/>
          <a:ext cx="5762624" cy="7620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260058">
                  <a:extLst>
                    <a:ext uri="{9D8B030D-6E8A-4147-A177-3AD203B41FA5}">
                      <a16:colId xmlns:a16="http://schemas.microsoft.com/office/drawing/2014/main" val="3230264175"/>
                    </a:ext>
                  </a:extLst>
                </a:gridCol>
                <a:gridCol w="809357">
                  <a:extLst>
                    <a:ext uri="{9D8B030D-6E8A-4147-A177-3AD203B41FA5}">
                      <a16:colId xmlns:a16="http://schemas.microsoft.com/office/drawing/2014/main" val="704973270"/>
                    </a:ext>
                  </a:extLst>
                </a:gridCol>
                <a:gridCol w="809992">
                  <a:extLst>
                    <a:ext uri="{9D8B030D-6E8A-4147-A177-3AD203B41FA5}">
                      <a16:colId xmlns:a16="http://schemas.microsoft.com/office/drawing/2014/main" val="519976820"/>
                    </a:ext>
                  </a:extLst>
                </a:gridCol>
                <a:gridCol w="809992">
                  <a:extLst>
                    <a:ext uri="{9D8B030D-6E8A-4147-A177-3AD203B41FA5}">
                      <a16:colId xmlns:a16="http://schemas.microsoft.com/office/drawing/2014/main" val="2616111925"/>
                    </a:ext>
                  </a:extLst>
                </a:gridCol>
                <a:gridCol w="723661">
                  <a:extLst>
                    <a:ext uri="{9D8B030D-6E8A-4147-A177-3AD203B41FA5}">
                      <a16:colId xmlns:a16="http://schemas.microsoft.com/office/drawing/2014/main" val="3001545426"/>
                    </a:ext>
                  </a:extLst>
                </a:gridCol>
                <a:gridCol w="1349564">
                  <a:extLst>
                    <a:ext uri="{9D8B030D-6E8A-4147-A177-3AD203B41FA5}">
                      <a16:colId xmlns:a16="http://schemas.microsoft.com/office/drawing/2014/main" val="336777524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Unidad Hidrográfica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Febrero (m</a:t>
                      </a:r>
                      <a:r>
                        <a:rPr lang="es-EC" sz="1200" baseline="30000">
                          <a:effectLst/>
                        </a:rPr>
                        <a:t>3</a:t>
                      </a:r>
                      <a:r>
                        <a:rPr lang="es-EC" sz="1200">
                          <a:effectLst/>
                        </a:rPr>
                        <a:t>/s)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Marzo (m</a:t>
                      </a:r>
                      <a:r>
                        <a:rPr lang="es-EC" sz="1200" baseline="30000">
                          <a:effectLst/>
                        </a:rPr>
                        <a:t>3</a:t>
                      </a:r>
                      <a:r>
                        <a:rPr lang="es-EC" sz="1200">
                          <a:effectLst/>
                        </a:rPr>
                        <a:t>/s)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Abril (m</a:t>
                      </a:r>
                      <a:r>
                        <a:rPr lang="es-EC" sz="1200" baseline="30000">
                          <a:effectLst/>
                        </a:rPr>
                        <a:t>3</a:t>
                      </a:r>
                      <a:r>
                        <a:rPr lang="es-EC" sz="1200">
                          <a:effectLst/>
                        </a:rPr>
                        <a:t>/s)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Mayo (m</a:t>
                      </a:r>
                      <a:r>
                        <a:rPr lang="es-EC" sz="1200" baseline="30000">
                          <a:effectLst/>
                        </a:rPr>
                        <a:t>3</a:t>
                      </a:r>
                      <a:r>
                        <a:rPr lang="es-EC" sz="1200">
                          <a:effectLst/>
                        </a:rPr>
                        <a:t>/s)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Caudal Promedio (m</a:t>
                      </a:r>
                      <a:r>
                        <a:rPr lang="es-EC" sz="1200" baseline="30000">
                          <a:effectLst/>
                        </a:rPr>
                        <a:t>3</a:t>
                      </a:r>
                      <a:r>
                        <a:rPr lang="es-EC" sz="1200">
                          <a:effectLst/>
                        </a:rPr>
                        <a:t>/s)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4832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Río Tahuando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1.032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1.031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2.270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3.292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1.91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584248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206F8B7C-ED2E-41A9-AA24-ED49E7F95462}"/>
                  </a:ext>
                </a:extLst>
              </p:cNvPr>
              <p:cNvSpPr/>
              <p:nvPr/>
            </p:nvSpPr>
            <p:spPr>
              <a:xfrm>
                <a:off x="7540608" y="1722506"/>
                <a:ext cx="199355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s-EC" sz="160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sz="1600"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C" sz="1600">
                              <a:latin typeface="Cambria Math" panose="02040503050406030204" pitchFamily="18" charset="0"/>
                            </a:rPr>
                            <m:t>SP</m:t>
                          </m:r>
                        </m:sub>
                      </m:sSub>
                      <m:r>
                        <a:rPr lang="es-EC" sz="16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sz="1600"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C" sz="1600">
                              <a:latin typeface="Cambria Math" panose="02040503050406030204" pitchFamily="18" charset="0"/>
                            </a:rPr>
                            <m:t>UO</m:t>
                          </m:r>
                        </m:sub>
                      </m:sSub>
                      <m:r>
                        <a:rPr lang="es-EC" sz="160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sz="160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C" sz="160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206F8B7C-ED2E-41A9-AA24-ED49E7F954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608" y="1722506"/>
                <a:ext cx="1993559" cy="338554"/>
              </a:xfrm>
              <a:prstGeom prst="rect">
                <a:avLst/>
              </a:prstGeom>
              <a:blipFill>
                <a:blip r:embed="rId5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DD7850AC-A540-4189-AF83-EFFB6F73505F}"/>
                  </a:ext>
                </a:extLst>
              </p:cNvPr>
              <p:cNvSpPr/>
              <p:nvPr/>
            </p:nvSpPr>
            <p:spPr>
              <a:xfrm>
                <a:off x="8826988" y="3429000"/>
                <a:ext cx="2022605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>
                          <a:latin typeface="Cambria Math" panose="02040503050406030204" pitchFamily="18" charset="0"/>
                        </a:rPr>
                        <m:t>𝐶𝑎𝑢𝑑𝑎𝑙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𝐷𝐿</m:t>
                          </m:r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𝐷𝑇</m:t>
                          </m:r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𝑃𝑟</m:t>
                          </m:r>
                        </m:num>
                        <m:den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DD7850AC-A540-4189-AF83-EFFB6F7350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6988" y="3429000"/>
                <a:ext cx="2022605" cy="4956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732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Estrés hídrico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B57583A2-FD7B-4D91-98C7-1B8FB54C199D}"/>
              </a:ext>
            </a:extLst>
          </p:cNvPr>
          <p:cNvSpPr txBox="1">
            <a:spLocks/>
          </p:cNvSpPr>
          <p:nvPr/>
        </p:nvSpPr>
        <p:spPr>
          <a:xfrm>
            <a:off x="7248924" y="1453347"/>
            <a:ext cx="4775722" cy="4384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sz="2400" dirty="0"/>
              <a:t>Caudal ambiental: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C" sz="2400" dirty="0"/>
          </a:p>
          <a:p>
            <a:r>
              <a:rPr lang="es-EC" sz="2400" dirty="0"/>
              <a:t>P=Precipitación</a:t>
            </a:r>
          </a:p>
          <a:p>
            <a:r>
              <a:rPr lang="es-EC" sz="2400" dirty="0"/>
              <a:t>A=Área sobre la que cae</a:t>
            </a:r>
          </a:p>
          <a:p>
            <a:pPr marL="0" indent="0">
              <a:buNone/>
            </a:pPr>
            <a:r>
              <a:rPr lang="es-EC" sz="2400" dirty="0"/>
              <a:t>Estrés hídrico</a:t>
            </a:r>
          </a:p>
          <a:p>
            <a:pPr marL="0" indent="0">
              <a:buNone/>
            </a:pPr>
            <a:endParaRPr lang="es-EC" sz="2400" dirty="0"/>
          </a:p>
          <a:p>
            <a:pPr marL="0" indent="0">
              <a:buNone/>
            </a:pPr>
            <a:r>
              <a:rPr lang="es-EC" sz="2400" dirty="0"/>
              <a:t>TFWW=total de agua extraída</a:t>
            </a:r>
          </a:p>
          <a:p>
            <a:pPr marL="0" indent="0">
              <a:buNone/>
            </a:pPr>
            <a:r>
              <a:rPr lang="es-EC" sz="2400" dirty="0"/>
              <a:t>TRWR=Ingresos de agua</a:t>
            </a:r>
          </a:p>
          <a:p>
            <a:pPr marL="0" indent="0">
              <a:buNone/>
            </a:pPr>
            <a:r>
              <a:rPr lang="es-EC" sz="2400" dirty="0"/>
              <a:t>EFR=Caudal ambiental</a:t>
            </a:r>
          </a:p>
          <a:p>
            <a:pPr marL="0" indent="0">
              <a:buNone/>
            </a:pPr>
            <a:endParaRPr lang="es-EC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66AE67EA-69A1-4DF9-B232-478CB04AC077}"/>
                  </a:ext>
                </a:extLst>
              </p:cNvPr>
              <p:cNvSpPr/>
              <p:nvPr/>
            </p:nvSpPr>
            <p:spPr>
              <a:xfrm>
                <a:off x="9396552" y="1875118"/>
                <a:ext cx="2040302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s-EC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sSup>
                            <m:sSupPr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1600" i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C" sz="16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  <m:r>
                        <a:rPr lang="es-EC" sz="16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𝑒𝑐𝑜</m:t>
                          </m:r>
                        </m:sub>
                      </m:sSub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66AE67EA-69A1-4DF9-B232-478CB04AC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6552" y="1875118"/>
                <a:ext cx="2040302" cy="5549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780D0DE5-51B7-497D-A7D9-C3E7F54AF0B4}"/>
                  </a:ext>
                </a:extLst>
              </p:cNvPr>
              <p:cNvSpPr/>
              <p:nvPr/>
            </p:nvSpPr>
            <p:spPr>
              <a:xfrm>
                <a:off x="7559899" y="3601968"/>
                <a:ext cx="4464747" cy="610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𝐸𝑠𝑡𝑟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𝑑𝑟𝑖𝑐𝑜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𝑇𝐹𝑊𝑊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𝑇𝑅𝑊𝑅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𝐸𝐹𝑅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∗100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780D0DE5-51B7-497D-A7D9-C3E7F54AF0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899" y="3601968"/>
                <a:ext cx="4464747" cy="6105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n 7">
            <a:extLst>
              <a:ext uri="{FF2B5EF4-FFF2-40B4-BE49-F238E27FC236}">
                <a16:creationId xmlns:a16="http://schemas.microsoft.com/office/drawing/2014/main" id="{8F066D2C-B440-40E6-B0A6-55519CBCC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59" y="2371024"/>
            <a:ext cx="7192204" cy="1891311"/>
          </a:xfrm>
          <a:prstGeom prst="rect">
            <a:avLst/>
          </a:prstGeom>
        </p:spPr>
      </p:pic>
      <p:sp>
        <p:nvSpPr>
          <p:cNvPr id="20" name="18 Rectángulo">
            <a:extLst>
              <a:ext uri="{FF2B5EF4-FFF2-40B4-BE49-F238E27FC236}">
                <a16:creationId xmlns:a16="http://schemas.microsoft.com/office/drawing/2014/main" id="{82A199C5-FB45-427E-8553-8C90A87E4A4C}"/>
              </a:ext>
            </a:extLst>
          </p:cNvPr>
          <p:cNvSpPr/>
          <p:nvPr/>
        </p:nvSpPr>
        <p:spPr bwMode="auto">
          <a:xfrm>
            <a:off x="1748633" y="1285639"/>
            <a:ext cx="3194444" cy="719949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Cálculo del Estrés hídrico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BD29CF9-81AA-46F7-AA02-495F3ACFDBC5}"/>
              </a:ext>
            </a:extLst>
          </p:cNvPr>
          <p:cNvSpPr txBox="1"/>
          <p:nvPr/>
        </p:nvSpPr>
        <p:spPr>
          <a:xfrm>
            <a:off x="344706" y="4627771"/>
            <a:ext cx="648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Metodología: </a:t>
            </a:r>
            <a:r>
              <a:rPr lang="es-EC" dirty="0"/>
              <a:t>Progresos en el nivel de estrés hídrico: valores de referencia mundiales para el indicador 6.4.2 de los ODS</a:t>
            </a:r>
          </a:p>
        </p:txBody>
      </p:sp>
    </p:spTree>
    <p:extLst>
      <p:ext uri="{BB962C8B-B14F-4D97-AF65-F5344CB8AC3E}">
        <p14:creationId xmlns:p14="http://schemas.microsoft.com/office/powerpoint/2010/main" val="170399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5D47B24-7F5D-4801-824B-8ACD56CEB0C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52"/>
          <a:stretch/>
        </p:blipFill>
        <p:spPr bwMode="auto">
          <a:xfrm>
            <a:off x="935202" y="893780"/>
            <a:ext cx="4936209" cy="44723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0E0C9CF-B961-425F-AEAB-090EAC1B9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726025"/>
              </p:ext>
            </p:extLst>
          </p:nvPr>
        </p:nvGraphicFramePr>
        <p:xfrm>
          <a:off x="1865695" y="5439076"/>
          <a:ext cx="3075222" cy="76962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89561">
                  <a:extLst>
                    <a:ext uri="{9D8B030D-6E8A-4147-A177-3AD203B41FA5}">
                      <a16:colId xmlns:a16="http://schemas.microsoft.com/office/drawing/2014/main" val="4102626288"/>
                    </a:ext>
                  </a:extLst>
                </a:gridCol>
                <a:gridCol w="970882">
                  <a:extLst>
                    <a:ext uri="{9D8B030D-6E8A-4147-A177-3AD203B41FA5}">
                      <a16:colId xmlns:a16="http://schemas.microsoft.com/office/drawing/2014/main" val="3480393748"/>
                    </a:ext>
                  </a:extLst>
                </a:gridCol>
                <a:gridCol w="1314779">
                  <a:extLst>
                    <a:ext uri="{9D8B030D-6E8A-4147-A177-3AD203B41FA5}">
                      <a16:colId xmlns:a16="http://schemas.microsoft.com/office/drawing/2014/main" val="388296992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>
                          <a:effectLst/>
                        </a:rPr>
                        <a:t>Paises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>
                          <a:effectLst/>
                        </a:rPr>
                        <a:t>Estrés Hídrico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effectLst/>
                        </a:rPr>
                        <a:t>Categoría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36247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32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13% - 25%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Promedio mundial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22690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32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25% - 70%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Estado de escacez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10295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22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&gt; 70%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Falta de agua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9124515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BB4B4479-4ECB-41F8-82DB-02CCB7A2EB0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555" y="893780"/>
            <a:ext cx="4628146" cy="447230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D897F39-AD4A-4BE3-B0E1-0167EEB13AF7}"/>
              </a:ext>
            </a:extLst>
          </p:cNvPr>
          <p:cNvSpPr txBox="1"/>
          <p:nvPr/>
        </p:nvSpPr>
        <p:spPr>
          <a:xfrm>
            <a:off x="7371391" y="5367280"/>
            <a:ext cx="34850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Expansión de la zona agrícola</a:t>
            </a:r>
          </a:p>
          <a:p>
            <a:r>
              <a:rPr lang="es-EC" dirty="0"/>
              <a:t>Plantaciones forestales</a:t>
            </a:r>
          </a:p>
          <a:p>
            <a:r>
              <a:rPr lang="es-EC" dirty="0"/>
              <a:t>Introducción de especies vegetales</a:t>
            </a:r>
          </a:p>
        </p:txBody>
      </p:sp>
    </p:spTree>
    <p:extLst>
      <p:ext uri="{BB962C8B-B14F-4D97-AF65-F5344CB8AC3E}">
        <p14:creationId xmlns:p14="http://schemas.microsoft.com/office/powerpoint/2010/main" val="7825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kumimoji="0" lang="es-EC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E193375-8224-48F6-BD45-26F806FF8CE5}"/>
              </a:ext>
            </a:extLst>
          </p:cNvPr>
          <p:cNvSpPr/>
          <p:nvPr/>
        </p:nvSpPr>
        <p:spPr>
          <a:xfrm>
            <a:off x="344706" y="4383421"/>
            <a:ext cx="1987677" cy="4800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2"/>
                </a:solidFill>
              </a:rPr>
              <a:t>Alternativas para prevenir y mitigar</a:t>
            </a:r>
          </a:p>
        </p:txBody>
      </p:sp>
      <p:pic>
        <p:nvPicPr>
          <p:cNvPr id="8" name="Picture 2" descr="Resultado de imagen para cambio climatico">
            <a:extLst>
              <a:ext uri="{FF2B5EF4-FFF2-40B4-BE49-F238E27FC236}">
                <a16:creationId xmlns:a16="http://schemas.microsoft.com/office/drawing/2014/main" id="{301A3C9B-6017-43C9-AF3E-7C73156A1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06" y="4916113"/>
            <a:ext cx="2332383" cy="1312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6AA192E-830A-4F93-9548-30F0214C0031}"/>
              </a:ext>
            </a:extLst>
          </p:cNvPr>
          <p:cNvSpPr/>
          <p:nvPr/>
        </p:nvSpPr>
        <p:spPr>
          <a:xfrm>
            <a:off x="3220353" y="5023698"/>
            <a:ext cx="2332383" cy="10977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2"/>
                </a:solidFill>
              </a:rPr>
              <a:t>Riego</a:t>
            </a:r>
          </a:p>
          <a:p>
            <a:pPr algn="ctr"/>
            <a:r>
              <a:rPr lang="es-EC" dirty="0">
                <a:solidFill>
                  <a:schemeClr val="tx2"/>
                </a:solidFill>
              </a:rPr>
              <a:t>Consumo doméstico</a:t>
            </a:r>
          </a:p>
          <a:p>
            <a:pPr algn="ctr"/>
            <a:r>
              <a:rPr lang="es-EC" dirty="0">
                <a:solidFill>
                  <a:schemeClr val="tx2"/>
                </a:solidFill>
              </a:rPr>
              <a:t>Abrevadero</a:t>
            </a:r>
          </a:p>
          <a:p>
            <a:pPr algn="ctr"/>
            <a:r>
              <a:rPr lang="es-EC" dirty="0">
                <a:solidFill>
                  <a:schemeClr val="tx2"/>
                </a:solidFill>
              </a:rPr>
              <a:t>Piscícola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B422014-8BC8-4CCA-8926-F73CFD5F85C0}"/>
              </a:ext>
            </a:extLst>
          </p:cNvPr>
          <p:cNvSpPr/>
          <p:nvPr/>
        </p:nvSpPr>
        <p:spPr>
          <a:xfrm>
            <a:off x="6096000" y="5012872"/>
            <a:ext cx="2332383" cy="10977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2"/>
                </a:solidFill>
              </a:rPr>
              <a:t>Aporta a zonas urbanas y rurales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50548D1-532E-4F45-91A8-081D1C5384FA}"/>
              </a:ext>
            </a:extLst>
          </p:cNvPr>
          <p:cNvSpPr/>
          <p:nvPr/>
        </p:nvSpPr>
        <p:spPr>
          <a:xfrm>
            <a:off x="3398449" y="2813539"/>
            <a:ext cx="2332383" cy="15010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2"/>
                </a:solidFill>
              </a:rPr>
              <a:t>Precipitación:</a:t>
            </a:r>
          </a:p>
          <a:p>
            <a:pPr algn="ctr"/>
            <a:r>
              <a:rPr lang="es-EC" dirty="0">
                <a:solidFill>
                  <a:schemeClr val="tx2"/>
                </a:solidFill>
              </a:rPr>
              <a:t>Capa continental</a:t>
            </a:r>
          </a:p>
          <a:p>
            <a:pPr algn="ctr"/>
            <a:r>
              <a:rPr lang="es-EC" dirty="0">
                <a:solidFill>
                  <a:schemeClr val="tx2"/>
                </a:solidFill>
              </a:rPr>
              <a:t>40000 km</a:t>
            </a:r>
            <a:r>
              <a:rPr lang="es-EC" baseline="30000" dirty="0">
                <a:solidFill>
                  <a:schemeClr val="tx2"/>
                </a:solidFill>
              </a:rPr>
              <a:t>3</a:t>
            </a:r>
            <a:endParaRPr lang="es-EC" dirty="0">
              <a:solidFill>
                <a:schemeClr val="tx2"/>
              </a:solidFill>
            </a:endParaRPr>
          </a:p>
          <a:p>
            <a:pPr algn="ctr"/>
            <a:r>
              <a:rPr lang="es-EC" dirty="0">
                <a:solidFill>
                  <a:schemeClr val="tx2"/>
                </a:solidFill>
              </a:rPr>
              <a:t>Capa oceánica</a:t>
            </a:r>
          </a:p>
          <a:p>
            <a:pPr algn="ctr"/>
            <a:r>
              <a:rPr lang="es-EC" dirty="0">
                <a:solidFill>
                  <a:schemeClr val="tx2"/>
                </a:solidFill>
              </a:rPr>
              <a:t>385000 km</a:t>
            </a:r>
            <a:r>
              <a:rPr lang="es-EC" baseline="30000" dirty="0">
                <a:solidFill>
                  <a:schemeClr val="tx2"/>
                </a:solidFill>
              </a:rPr>
              <a:t>3</a:t>
            </a:r>
            <a:endParaRPr lang="es-EC" dirty="0">
              <a:solidFill>
                <a:schemeClr val="tx2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FB64A2A-F13A-4A51-B45E-A76079CF26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963517"/>
              </p:ext>
            </p:extLst>
          </p:nvPr>
        </p:nvGraphicFramePr>
        <p:xfrm>
          <a:off x="153759" y="3179255"/>
          <a:ext cx="3075222" cy="76962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89561">
                  <a:extLst>
                    <a:ext uri="{9D8B030D-6E8A-4147-A177-3AD203B41FA5}">
                      <a16:colId xmlns:a16="http://schemas.microsoft.com/office/drawing/2014/main" val="4102626288"/>
                    </a:ext>
                  </a:extLst>
                </a:gridCol>
                <a:gridCol w="970882">
                  <a:extLst>
                    <a:ext uri="{9D8B030D-6E8A-4147-A177-3AD203B41FA5}">
                      <a16:colId xmlns:a16="http://schemas.microsoft.com/office/drawing/2014/main" val="3480393748"/>
                    </a:ext>
                  </a:extLst>
                </a:gridCol>
                <a:gridCol w="1314779">
                  <a:extLst>
                    <a:ext uri="{9D8B030D-6E8A-4147-A177-3AD203B41FA5}">
                      <a16:colId xmlns:a16="http://schemas.microsoft.com/office/drawing/2014/main" val="388296992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>
                          <a:effectLst/>
                        </a:rPr>
                        <a:t>Paises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>
                          <a:effectLst/>
                        </a:rPr>
                        <a:t>Estrés Hídrico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effectLst/>
                        </a:rPr>
                        <a:t>Categoría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36247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32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13% - 25%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Promedio mundial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22690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32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25% - 70%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Estado de escacez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10295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22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&gt; 70%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Falta de agua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9124515"/>
                  </a:ext>
                </a:extLst>
              </a:tr>
            </a:tbl>
          </a:graphicData>
        </a:graphic>
      </p:graphicFrame>
      <p:sp>
        <p:nvSpPr>
          <p:cNvPr id="14" name="Rectángulo 13">
            <a:extLst>
              <a:ext uri="{FF2B5EF4-FFF2-40B4-BE49-F238E27FC236}">
                <a16:creationId xmlns:a16="http://schemas.microsoft.com/office/drawing/2014/main" id="{F447ABAC-1329-48E6-A459-ED3E0D7900E5}"/>
              </a:ext>
            </a:extLst>
          </p:cNvPr>
          <p:cNvSpPr/>
          <p:nvPr/>
        </p:nvSpPr>
        <p:spPr>
          <a:xfrm>
            <a:off x="525179" y="1479562"/>
            <a:ext cx="2332383" cy="902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2"/>
                </a:solidFill>
              </a:rPr>
              <a:t>ODS 6</a:t>
            </a:r>
          </a:p>
          <a:p>
            <a:pPr algn="ctr"/>
            <a:endParaRPr lang="es-EC" dirty="0">
              <a:solidFill>
                <a:schemeClr val="tx2"/>
              </a:solidFill>
            </a:endParaRPr>
          </a:p>
          <a:p>
            <a:pPr algn="ctr"/>
            <a:r>
              <a:rPr lang="es-EC" dirty="0">
                <a:solidFill>
                  <a:schemeClr val="tx2"/>
                </a:solidFill>
              </a:rPr>
              <a:t>Escasez de agua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EEB1D8A-B8B5-4490-AAFB-1A9A4364FB45}"/>
              </a:ext>
            </a:extLst>
          </p:cNvPr>
          <p:cNvSpPr/>
          <p:nvPr/>
        </p:nvSpPr>
        <p:spPr>
          <a:xfrm>
            <a:off x="3310589" y="1403953"/>
            <a:ext cx="2332383" cy="10815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2"/>
                </a:solidFill>
              </a:rPr>
              <a:t>Mala gestión </a:t>
            </a:r>
          </a:p>
          <a:p>
            <a:pPr algn="ctr"/>
            <a:r>
              <a:rPr lang="es-EC" dirty="0">
                <a:solidFill>
                  <a:schemeClr val="tx2"/>
                </a:solidFill>
              </a:rPr>
              <a:t>Falta de información técnica</a:t>
            </a:r>
          </a:p>
          <a:p>
            <a:pPr algn="ctr"/>
            <a:r>
              <a:rPr lang="es-EC" dirty="0">
                <a:solidFill>
                  <a:schemeClr val="tx2"/>
                </a:solidFill>
              </a:rPr>
              <a:t>Épocas de sequía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23D0042-C652-485A-BF7E-C38BF59D58E3}"/>
              </a:ext>
            </a:extLst>
          </p:cNvPr>
          <p:cNvSpPr/>
          <p:nvPr/>
        </p:nvSpPr>
        <p:spPr>
          <a:xfrm>
            <a:off x="6096000" y="1184077"/>
            <a:ext cx="2332383" cy="15010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2"/>
                </a:solidFill>
              </a:rPr>
              <a:t>Cuantificación de las entradas y salidas de agua 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21DEADF-71AF-425E-A759-1498046048EE}"/>
              </a:ext>
            </a:extLst>
          </p:cNvPr>
          <p:cNvSpPr/>
          <p:nvPr/>
        </p:nvSpPr>
        <p:spPr>
          <a:xfrm>
            <a:off x="9148011" y="1184077"/>
            <a:ext cx="2332383" cy="15010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2"/>
                </a:solidFill>
              </a:rPr>
              <a:t>Balance hídrico</a:t>
            </a:r>
          </a:p>
          <a:p>
            <a:pPr algn="ctr"/>
            <a:r>
              <a:rPr lang="es-EC" dirty="0">
                <a:solidFill>
                  <a:schemeClr val="tx2"/>
                </a:solidFill>
              </a:rPr>
              <a:t>Zonas de potencial recarga hídrica</a:t>
            </a:r>
          </a:p>
          <a:p>
            <a:pPr algn="ctr"/>
            <a:r>
              <a:rPr lang="es-EC" dirty="0">
                <a:solidFill>
                  <a:schemeClr val="tx2"/>
                </a:solidFill>
              </a:rPr>
              <a:t>Planificación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1BBE7A83-D624-444A-AE86-FAC1528FABAB}"/>
              </a:ext>
            </a:extLst>
          </p:cNvPr>
          <p:cNvCxnSpPr>
            <a:cxnSpLocks/>
            <a:stCxn id="14" idx="3"/>
            <a:endCxn id="18" idx="1"/>
          </p:cNvCxnSpPr>
          <p:nvPr/>
        </p:nvCxnSpPr>
        <p:spPr>
          <a:xfrm>
            <a:off x="2857562" y="1930953"/>
            <a:ext cx="453027" cy="1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45BE3146-77EF-4CAB-A2D3-F753525D564B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 flipV="1">
            <a:off x="5642972" y="1934603"/>
            <a:ext cx="453028" cy="10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3C86E14D-57C1-46B4-94BE-4E8DFCFBD21C}"/>
              </a:ext>
            </a:extLst>
          </p:cNvPr>
          <p:cNvCxnSpPr>
            <a:stCxn id="19" idx="3"/>
            <a:endCxn id="20" idx="1"/>
          </p:cNvCxnSpPr>
          <p:nvPr/>
        </p:nvCxnSpPr>
        <p:spPr>
          <a:xfrm>
            <a:off x="8428383" y="1934603"/>
            <a:ext cx="7196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4BA9A1EF-F198-4FB6-8E0E-F311042AA1E4}"/>
              </a:ext>
            </a:extLst>
          </p:cNvPr>
          <p:cNvCxnSpPr>
            <a:stCxn id="14" idx="2"/>
            <a:endCxn id="4" idx="0"/>
          </p:cNvCxnSpPr>
          <p:nvPr/>
        </p:nvCxnSpPr>
        <p:spPr>
          <a:xfrm flipH="1">
            <a:off x="1691370" y="2382343"/>
            <a:ext cx="1" cy="796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ACEEBFDE-AE86-49B2-BE07-0A15D52B6171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>
            <a:off x="3228981" y="3564065"/>
            <a:ext cx="1694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8424FC19-0BA9-48C7-B9B4-3B137C087F50}"/>
              </a:ext>
            </a:extLst>
          </p:cNvPr>
          <p:cNvCxnSpPr>
            <a:stCxn id="11" idx="1"/>
            <a:endCxn id="10" idx="3"/>
          </p:cNvCxnSpPr>
          <p:nvPr/>
        </p:nvCxnSpPr>
        <p:spPr>
          <a:xfrm flipH="1">
            <a:off x="5552736" y="5561755"/>
            <a:ext cx="543264" cy="10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694C8E4E-6E8D-44D9-9459-33EA14ED10A3}"/>
              </a:ext>
            </a:extLst>
          </p:cNvPr>
          <p:cNvCxnSpPr>
            <a:stCxn id="10" idx="1"/>
            <a:endCxn id="8" idx="3"/>
          </p:cNvCxnSpPr>
          <p:nvPr/>
        </p:nvCxnSpPr>
        <p:spPr>
          <a:xfrm flipH="1" flipV="1">
            <a:off x="2677089" y="5572579"/>
            <a:ext cx="543264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B0E5132-6FDE-4C32-ADB8-8F1C4E9A8ED6}"/>
              </a:ext>
            </a:extLst>
          </p:cNvPr>
          <p:cNvSpPr/>
          <p:nvPr/>
        </p:nvSpPr>
        <p:spPr>
          <a:xfrm>
            <a:off x="6096212" y="2812958"/>
            <a:ext cx="2332383" cy="15010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2"/>
                </a:solidFill>
              </a:rPr>
              <a:t>Ecosistemas:</a:t>
            </a:r>
          </a:p>
          <a:p>
            <a:pPr algn="ctr"/>
            <a:r>
              <a:rPr lang="es-EC" dirty="0">
                <a:solidFill>
                  <a:schemeClr val="tx2"/>
                </a:solidFill>
              </a:rPr>
              <a:t>Generadores de agua</a:t>
            </a:r>
          </a:p>
          <a:p>
            <a:pPr algn="ctr"/>
            <a:r>
              <a:rPr lang="es-EC" dirty="0">
                <a:solidFill>
                  <a:schemeClr val="tx2"/>
                </a:solidFill>
              </a:rPr>
              <a:t>Consumidores de agua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1F7A12E4-37C7-43A6-8720-D0B41F94BC5F}"/>
              </a:ext>
            </a:extLst>
          </p:cNvPr>
          <p:cNvCxnSpPr>
            <a:stCxn id="12" idx="3"/>
            <a:endCxn id="50" idx="1"/>
          </p:cNvCxnSpPr>
          <p:nvPr/>
        </p:nvCxnSpPr>
        <p:spPr>
          <a:xfrm flipV="1">
            <a:off x="5730832" y="3563484"/>
            <a:ext cx="365380" cy="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6F9ECC3F-3B46-43AD-BEC6-4B32E25294EC}"/>
              </a:ext>
            </a:extLst>
          </p:cNvPr>
          <p:cNvCxnSpPr>
            <a:stCxn id="19" idx="2"/>
            <a:endCxn id="50" idx="0"/>
          </p:cNvCxnSpPr>
          <p:nvPr/>
        </p:nvCxnSpPr>
        <p:spPr>
          <a:xfrm>
            <a:off x="7262192" y="2685129"/>
            <a:ext cx="212" cy="127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Diagrama 57">
            <a:extLst>
              <a:ext uri="{FF2B5EF4-FFF2-40B4-BE49-F238E27FC236}">
                <a16:creationId xmlns:a16="http://schemas.microsoft.com/office/drawing/2014/main" id="{CBB52A54-99DF-43BB-8082-61AA786ABE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3851364"/>
              </p:ext>
            </p:extLst>
          </p:nvPr>
        </p:nvGraphicFramePr>
        <p:xfrm>
          <a:off x="8282309" y="2927510"/>
          <a:ext cx="4063786" cy="3198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D3C000B9-3F1E-456E-B2B7-050F4F77B5EE}"/>
              </a:ext>
            </a:extLst>
          </p:cNvPr>
          <p:cNvCxnSpPr>
            <a:stCxn id="50" idx="2"/>
            <a:endCxn id="11" idx="0"/>
          </p:cNvCxnSpPr>
          <p:nvPr/>
        </p:nvCxnSpPr>
        <p:spPr>
          <a:xfrm flipH="1">
            <a:off x="7262192" y="4314010"/>
            <a:ext cx="212" cy="698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3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F9710A2-05D5-44B1-A1FC-BED2D26DED0B}"/>
              </a:ext>
            </a:extLst>
          </p:cNvPr>
          <p:cNvSpPr/>
          <p:nvPr/>
        </p:nvSpPr>
        <p:spPr>
          <a:xfrm>
            <a:off x="192506" y="1752410"/>
            <a:ext cx="3561347" cy="17806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El uso de imágenes satelitales de alta resolución proporciono información más puntual y debido a que la zona de estudio pertenece a una cuenca natural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9CC12BA-0753-4455-988E-D1BA1571DF90}"/>
              </a:ext>
            </a:extLst>
          </p:cNvPr>
          <p:cNvSpPr/>
          <p:nvPr/>
        </p:nvSpPr>
        <p:spPr>
          <a:xfrm>
            <a:off x="192506" y="4173459"/>
            <a:ext cx="3561347" cy="17806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El método de clasificación proporciono un resultado del 84.375 % de pixeles bien clasificados y proporciono el 82.07% de mejores resultados que otros clasificadores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F255065-F7F4-4B26-9DB8-85DC00501E43}"/>
              </a:ext>
            </a:extLst>
          </p:cNvPr>
          <p:cNvSpPr/>
          <p:nvPr/>
        </p:nvSpPr>
        <p:spPr>
          <a:xfrm>
            <a:off x="4315327" y="1752410"/>
            <a:ext cx="3561347" cy="17806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El balance hídrico total demostró que el almacenamiento de agua es mejor en las partes altas, y disminuye hasta llegar a las partes bajas de la cuenca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C6F0055-CCBA-4444-84C2-30198A32AF79}"/>
              </a:ext>
            </a:extLst>
          </p:cNvPr>
          <p:cNvSpPr/>
          <p:nvPr/>
        </p:nvSpPr>
        <p:spPr>
          <a:xfrm>
            <a:off x="4315326" y="4069092"/>
            <a:ext cx="3561347" cy="17806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La elaboración del balance hídrico mediante sistemas de información geográficos permite visualizar de manera espacial como se distribuyen las variables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B93E550-C5A9-485F-8523-5B5CC3741AD0}"/>
              </a:ext>
            </a:extLst>
          </p:cNvPr>
          <p:cNvSpPr/>
          <p:nvPr/>
        </p:nvSpPr>
        <p:spPr>
          <a:xfrm>
            <a:off x="8438148" y="1743488"/>
            <a:ext cx="3561347" cy="17806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La demanda natural y humana sirvió para conocer que tanto la parte occidental como oriental se encuentran afectadas.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79DF0DFF-D5CD-48B1-9447-75D0DAA26304}"/>
              </a:ext>
            </a:extLst>
          </p:cNvPr>
          <p:cNvSpPr/>
          <p:nvPr/>
        </p:nvSpPr>
        <p:spPr>
          <a:xfrm>
            <a:off x="8438146" y="4060170"/>
            <a:ext cx="3561347" cy="17806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El mapa de estrés hídrico muestra que existen zonas propensas a tener problemas de escasez de agua debido a la acumulación de concesiones </a:t>
            </a:r>
          </a:p>
        </p:txBody>
      </p:sp>
      <p:sp>
        <p:nvSpPr>
          <p:cNvPr id="21" name="18 Rectángulo">
            <a:extLst>
              <a:ext uri="{FF2B5EF4-FFF2-40B4-BE49-F238E27FC236}">
                <a16:creationId xmlns:a16="http://schemas.microsoft.com/office/drawing/2014/main" id="{B5562A0B-A095-4695-9378-3C3DEC7F6B52}"/>
              </a:ext>
            </a:extLst>
          </p:cNvPr>
          <p:cNvSpPr/>
          <p:nvPr/>
        </p:nvSpPr>
        <p:spPr bwMode="auto">
          <a:xfrm>
            <a:off x="690661" y="983747"/>
            <a:ext cx="2742350" cy="62046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Clasificación de mapa de Uso y Cobertura de suelo</a:t>
            </a:r>
          </a:p>
        </p:txBody>
      </p:sp>
      <p:sp>
        <p:nvSpPr>
          <p:cNvPr id="22" name="18 Rectángulo">
            <a:extLst>
              <a:ext uri="{FF2B5EF4-FFF2-40B4-BE49-F238E27FC236}">
                <a16:creationId xmlns:a16="http://schemas.microsoft.com/office/drawing/2014/main" id="{AD4D22BC-2788-4024-B2C8-ADBCA0FC2B10}"/>
              </a:ext>
            </a:extLst>
          </p:cNvPr>
          <p:cNvSpPr/>
          <p:nvPr/>
        </p:nvSpPr>
        <p:spPr bwMode="auto">
          <a:xfrm>
            <a:off x="4724824" y="1008234"/>
            <a:ext cx="2742350" cy="62046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Balance hídrico</a:t>
            </a:r>
          </a:p>
        </p:txBody>
      </p:sp>
      <p:sp>
        <p:nvSpPr>
          <p:cNvPr id="23" name="18 Rectángulo">
            <a:extLst>
              <a:ext uri="{FF2B5EF4-FFF2-40B4-BE49-F238E27FC236}">
                <a16:creationId xmlns:a16="http://schemas.microsoft.com/office/drawing/2014/main" id="{2169026D-D4CD-4F99-A142-E1C388BEFB40}"/>
              </a:ext>
            </a:extLst>
          </p:cNvPr>
          <p:cNvSpPr/>
          <p:nvPr/>
        </p:nvSpPr>
        <p:spPr bwMode="auto">
          <a:xfrm>
            <a:off x="8847644" y="983747"/>
            <a:ext cx="2742350" cy="62046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Estrés Hídrico</a:t>
            </a:r>
          </a:p>
        </p:txBody>
      </p:sp>
    </p:spTree>
    <p:extLst>
      <p:ext uri="{BB962C8B-B14F-4D97-AF65-F5344CB8AC3E}">
        <p14:creationId xmlns:p14="http://schemas.microsoft.com/office/powerpoint/2010/main" val="97790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lvl="0" algn="ctr" defTabSz="914400">
              <a:defRPr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532E816-D7F1-4EE7-8DA7-2ECBC09CE825}"/>
              </a:ext>
            </a:extLst>
          </p:cNvPr>
          <p:cNvSpPr/>
          <p:nvPr/>
        </p:nvSpPr>
        <p:spPr>
          <a:xfrm>
            <a:off x="344706" y="1431568"/>
            <a:ext cx="3561347" cy="17806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Para tener mejores resultados en el proceso de clasificación de una imagen satelital se recomienda recoger las muestras en medio de superficies extensas donde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880AAB2-E4B9-4683-A36C-A398D73E05AF}"/>
              </a:ext>
            </a:extLst>
          </p:cNvPr>
          <p:cNvSpPr/>
          <p:nvPr/>
        </p:nvSpPr>
        <p:spPr>
          <a:xfrm>
            <a:off x="344706" y="3820533"/>
            <a:ext cx="3561347" cy="17806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En estudios hidrológicos donde se desee conocer la disponibilidad de agua y los sectores más productivos de este recurso es recomendable realizar el mapa de zonas de potencial recarga hídrica.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6B43D5F-F27B-43BD-B8FC-3563CB42128C}"/>
              </a:ext>
            </a:extLst>
          </p:cNvPr>
          <p:cNvSpPr/>
          <p:nvPr/>
        </p:nvSpPr>
        <p:spPr>
          <a:xfrm>
            <a:off x="4315326" y="1431568"/>
            <a:ext cx="3561347" cy="17806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Se debe aprovechar el caudal que ofrece la cuenca media y alta, sin saturar las fuentes ya sea por consumo natural o antrópico.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48402F6-4CB5-4CB0-A25B-085F21E6F71A}"/>
              </a:ext>
            </a:extLst>
          </p:cNvPr>
          <p:cNvSpPr/>
          <p:nvPr/>
        </p:nvSpPr>
        <p:spPr>
          <a:xfrm>
            <a:off x="4315326" y="3820533"/>
            <a:ext cx="3561347" cy="17806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dirty="0"/>
              <a:t>Se recomienda delimitar la frontera agrícola de la zona de páramo occidental, ya que el mosaico agropecuario de momento ya se encuentra colindando la parte alta y el déficit de agua podría afectar a la cuenca baja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7B94EB8B-A1BE-4E6B-9BEE-52D46A3D0D0B}"/>
              </a:ext>
            </a:extLst>
          </p:cNvPr>
          <p:cNvSpPr/>
          <p:nvPr/>
        </p:nvSpPr>
        <p:spPr>
          <a:xfrm>
            <a:off x="8285946" y="1431568"/>
            <a:ext cx="3561347" cy="17806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Es importante tener estudios de valoración económica de los servicios ambientales ya que en la zona de la cuenca media occidental al encontrarse intervenida por plantaciones forestales.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8CB4CDC-F3A6-4157-B8A7-F6ABA4B22480}"/>
              </a:ext>
            </a:extLst>
          </p:cNvPr>
          <p:cNvSpPr/>
          <p:nvPr/>
        </p:nvSpPr>
        <p:spPr>
          <a:xfrm>
            <a:off x="8285945" y="3820533"/>
            <a:ext cx="3561347" cy="17806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Es importante mantener los espacios naturales de una cuenca, ya que a parte de los servicios ambientales que oferte, estos biomas son el hogar de varias especies animales o vegetales representativas</a:t>
            </a:r>
          </a:p>
        </p:txBody>
      </p:sp>
    </p:spTree>
    <p:extLst>
      <p:ext uri="{BB962C8B-B14F-4D97-AF65-F5344CB8AC3E}">
        <p14:creationId xmlns:p14="http://schemas.microsoft.com/office/powerpoint/2010/main" val="418392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2750" y="2098153"/>
            <a:ext cx="10050341" cy="507250"/>
          </a:xfrm>
        </p:spPr>
        <p:txBody>
          <a:bodyPr rtlCol="0">
            <a:noAutofit/>
          </a:bodyPr>
          <a:lstStyle/>
          <a:p>
            <a:pPr algn="just"/>
            <a:r>
              <a:rPr lang="es-EC" sz="2800" b="1" dirty="0"/>
              <a:t>CARRERA DE INGENIERÍA GEOGRÁFICA Y DEL MEDIO AMBIENTE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10443" y="3691175"/>
            <a:ext cx="4846320" cy="384228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es-ES" b="1" cap="none" dirty="0">
                <a:solidFill>
                  <a:schemeClr val="tx1"/>
                </a:solidFill>
              </a:rPr>
              <a:t>Autor:  </a:t>
            </a:r>
            <a:r>
              <a:rPr lang="es-ES" cap="none" dirty="0">
                <a:solidFill>
                  <a:schemeClr val="tx1"/>
                </a:solidFill>
              </a:rPr>
              <a:t>Marlon Javier Yánez Jiménez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48A0DC5-EB22-4B1A-AE35-5276A0185EB9}"/>
              </a:ext>
            </a:extLst>
          </p:cNvPr>
          <p:cNvSpPr txBox="1">
            <a:spLocks/>
          </p:cNvSpPr>
          <p:nvPr/>
        </p:nvSpPr>
        <p:spPr>
          <a:xfrm>
            <a:off x="1847956" y="2613788"/>
            <a:ext cx="8971294" cy="9788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0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“BALANCE HÍDRICO EN LA microcuenca DEL RÍO TAHUANDO, PARROQUIA ANGOCHAGUA – IBARRA.”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61697C4-FD5A-4EBD-A784-1D019CE006F4}"/>
              </a:ext>
            </a:extLst>
          </p:cNvPr>
          <p:cNvSpPr txBox="1">
            <a:spLocks/>
          </p:cNvSpPr>
          <p:nvPr/>
        </p:nvSpPr>
        <p:spPr>
          <a:xfrm>
            <a:off x="873794" y="1508782"/>
            <a:ext cx="10919620" cy="507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Departamento de ciencias de la tierra y de la construcción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19DD2102-1368-48D8-9403-40999A458EF5}"/>
              </a:ext>
            </a:extLst>
          </p:cNvPr>
          <p:cNvSpPr txBox="1">
            <a:spLocks/>
          </p:cNvSpPr>
          <p:nvPr/>
        </p:nvSpPr>
        <p:spPr>
          <a:xfrm>
            <a:off x="873794" y="4470633"/>
            <a:ext cx="5222206" cy="1719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irector de carrera</a:t>
            </a:r>
            <a:r>
              <a:rPr kumimoji="0" lang="es-ES" sz="2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ES" sz="22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</a:t>
            </a:r>
            <a:r>
              <a:rPr kumimoji="0" lang="es-ES" sz="22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A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lexander</a:t>
            </a:r>
            <a:r>
              <a:rPr kumimoji="0" lang="es-ES" sz="22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obayo</a:t>
            </a:r>
            <a:r>
              <a:rPr kumimoji="0" lang="es-ES" sz="22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s-ES" sz="2200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Docente evaluador: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Ing. Mirian Fernández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Director: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Ph.D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Marco Masabanda</a:t>
            </a:r>
          </a:p>
        </p:txBody>
      </p:sp>
      <p:pic>
        <p:nvPicPr>
          <p:cNvPr id="7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9A4A7B13-4631-49BC-B551-FC4E99585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3112814" y="234629"/>
            <a:ext cx="5214600" cy="935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147B1BD-D91E-40B8-B38E-BE5B84793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0428"/>
            <a:ext cx="12192000" cy="2062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ACAA902-52AC-459C-A0A5-43E62C008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9" y="106384"/>
            <a:ext cx="1189790" cy="1090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4" descr="Resultado de imagen para geografica y del medio ambiente">
            <a:extLst>
              <a:ext uri="{FF2B5EF4-FFF2-40B4-BE49-F238E27FC236}">
                <a16:creationId xmlns:a16="http://schemas.microsoft.com/office/drawing/2014/main" id="{421BF2D4-3B5B-4CE6-ABF5-E145DAF44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250" y="13133"/>
            <a:ext cx="1202585" cy="12049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ecopar">
            <a:extLst>
              <a:ext uri="{FF2B5EF4-FFF2-40B4-BE49-F238E27FC236}">
                <a16:creationId xmlns:a16="http://schemas.microsoft.com/office/drawing/2014/main" id="{EAC3D4CA-4EC2-47A5-ACA7-E20EEEEE7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702" y="4747809"/>
            <a:ext cx="1409927" cy="140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BF762A0-CFC1-4DFF-A176-190EF7197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6058" y="4837014"/>
            <a:ext cx="1484296" cy="1259646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DBBCEA02-9739-4D20-AB70-88E6D58CEEC7}"/>
              </a:ext>
            </a:extLst>
          </p:cNvPr>
          <p:cNvSpPr txBox="1">
            <a:spLocks/>
          </p:cNvSpPr>
          <p:nvPr/>
        </p:nvSpPr>
        <p:spPr>
          <a:xfrm>
            <a:off x="3672840" y="5868165"/>
            <a:ext cx="4846320" cy="384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s-ES" sz="2000" b="0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Sangolquí, 2019</a:t>
            </a:r>
          </a:p>
        </p:txBody>
      </p:sp>
    </p:spTree>
    <p:extLst>
      <p:ext uri="{BB962C8B-B14F-4D97-AF65-F5344CB8AC3E}">
        <p14:creationId xmlns:p14="http://schemas.microsoft.com/office/powerpoint/2010/main" val="113416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>
            <a:extLst>
              <a:ext uri="{FF2B5EF4-FFF2-40B4-BE49-F238E27FC236}">
                <a16:creationId xmlns:a16="http://schemas.microsoft.com/office/drawing/2014/main" id="{96A2D401-105D-425D-8E39-D18E721CBE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3736102"/>
              </p:ext>
            </p:extLst>
          </p:nvPr>
        </p:nvGraphicFramePr>
        <p:xfrm>
          <a:off x="-1" y="1287379"/>
          <a:ext cx="8157411" cy="4670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Aspectos Generales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</p:txBody>
      </p:sp>
      <p:pic>
        <p:nvPicPr>
          <p:cNvPr id="1026" name="Picture 2" descr="Resultado de imagen para agua sustentable">
            <a:extLst>
              <a:ext uri="{FF2B5EF4-FFF2-40B4-BE49-F238E27FC236}">
                <a16:creationId xmlns:a16="http://schemas.microsoft.com/office/drawing/2014/main" id="{A0D23BB9-FBBF-4D61-9DFB-62C5E4AE5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114" y="1439779"/>
            <a:ext cx="4238625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762043" y="1199752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</a:p>
        </p:txBody>
      </p:sp>
    </p:spTree>
    <p:extLst>
      <p:ext uri="{BB962C8B-B14F-4D97-AF65-F5344CB8AC3E}">
        <p14:creationId xmlns:p14="http://schemas.microsoft.com/office/powerpoint/2010/main" val="65600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C1869611-D5B0-4BBA-83C4-3B1B8A17A4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7039565"/>
              </p:ext>
            </p:extLst>
          </p:nvPr>
        </p:nvGraphicFramePr>
        <p:xfrm>
          <a:off x="-1253289" y="1517200"/>
          <a:ext cx="7349289" cy="462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Aspectos Generales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</p:txBody>
      </p:sp>
      <p:sp>
        <p:nvSpPr>
          <p:cNvPr id="10" name="18 Rectángulo">
            <a:extLst>
              <a:ext uri="{FF2B5EF4-FFF2-40B4-BE49-F238E27FC236}">
                <a16:creationId xmlns:a16="http://schemas.microsoft.com/office/drawing/2014/main" id="{136EA842-7029-45AC-A03F-891C21E868AC}"/>
              </a:ext>
            </a:extLst>
          </p:cNvPr>
          <p:cNvSpPr/>
          <p:nvPr/>
        </p:nvSpPr>
        <p:spPr bwMode="auto">
          <a:xfrm>
            <a:off x="256716" y="1025623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Objetivo Específicos</a:t>
            </a:r>
          </a:p>
        </p:txBody>
      </p:sp>
      <p:sp>
        <p:nvSpPr>
          <p:cNvPr id="5" name="Es igual a 4">
            <a:extLst>
              <a:ext uri="{FF2B5EF4-FFF2-40B4-BE49-F238E27FC236}">
                <a16:creationId xmlns:a16="http://schemas.microsoft.com/office/drawing/2014/main" id="{6527F728-F7D5-4A04-8E4B-9E782BA8EC22}"/>
              </a:ext>
            </a:extLst>
          </p:cNvPr>
          <p:cNvSpPr/>
          <p:nvPr/>
        </p:nvSpPr>
        <p:spPr>
          <a:xfrm>
            <a:off x="5041231" y="2671011"/>
            <a:ext cx="1431757" cy="757989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7C468F46-CE79-4BB9-B44A-C0B999FAB3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2751445"/>
              </p:ext>
            </p:extLst>
          </p:nvPr>
        </p:nvGraphicFramePr>
        <p:xfrm>
          <a:off x="6769812" y="1649535"/>
          <a:ext cx="5117346" cy="3255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Flecha: a la izquierda y derecha 7">
            <a:extLst>
              <a:ext uri="{FF2B5EF4-FFF2-40B4-BE49-F238E27FC236}">
                <a16:creationId xmlns:a16="http://schemas.microsoft.com/office/drawing/2014/main" id="{8F15A01C-0BB9-4894-A92E-F335B7242949}"/>
              </a:ext>
            </a:extLst>
          </p:cNvPr>
          <p:cNvSpPr/>
          <p:nvPr/>
        </p:nvSpPr>
        <p:spPr>
          <a:xfrm>
            <a:off x="7002378" y="4020268"/>
            <a:ext cx="4656221" cy="884923"/>
          </a:xfrm>
          <a:prstGeom prst="leftRightArrow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chemeClr val="tx2"/>
                </a:solidFill>
              </a:rPr>
              <a:t>Informe técnico</a:t>
            </a:r>
          </a:p>
        </p:txBody>
      </p:sp>
    </p:spTree>
    <p:extLst>
      <p:ext uri="{BB962C8B-B14F-4D97-AF65-F5344CB8AC3E}">
        <p14:creationId xmlns:p14="http://schemas.microsoft.com/office/powerpoint/2010/main" val="12138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Aspectos Generales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Área de estudio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C8F2BCD-264B-40D3-8478-BE6A9F312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01" y="800405"/>
            <a:ext cx="5384347" cy="5481283"/>
          </a:xfrm>
          <a:prstGeom prst="rect">
            <a:avLst/>
          </a:prstGeom>
        </p:spPr>
      </p:pic>
      <p:sp>
        <p:nvSpPr>
          <p:cNvPr id="13" name="18 Rectángulo">
            <a:extLst>
              <a:ext uri="{FF2B5EF4-FFF2-40B4-BE49-F238E27FC236}">
                <a16:creationId xmlns:a16="http://schemas.microsoft.com/office/drawing/2014/main" id="{7C80B0BD-CB6E-46DD-AF57-D610E67ACD7E}"/>
              </a:ext>
            </a:extLst>
          </p:cNvPr>
          <p:cNvSpPr/>
          <p:nvPr/>
        </p:nvSpPr>
        <p:spPr bwMode="auto">
          <a:xfrm>
            <a:off x="7716296" y="1980228"/>
            <a:ext cx="2565036" cy="480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Límites territoriales</a:t>
            </a:r>
          </a:p>
        </p:txBody>
      </p:sp>
      <p:sp>
        <p:nvSpPr>
          <p:cNvPr id="14" name="18 Rectángulo">
            <a:extLst>
              <a:ext uri="{FF2B5EF4-FFF2-40B4-BE49-F238E27FC236}">
                <a16:creationId xmlns:a16="http://schemas.microsoft.com/office/drawing/2014/main" id="{00F21898-F82C-4955-B984-1F5DFB569A9D}"/>
              </a:ext>
            </a:extLst>
          </p:cNvPr>
          <p:cNvSpPr/>
          <p:nvPr/>
        </p:nvSpPr>
        <p:spPr bwMode="auto">
          <a:xfrm>
            <a:off x="7716296" y="3460963"/>
            <a:ext cx="2565036" cy="480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Límites hidrográficos</a:t>
            </a:r>
          </a:p>
        </p:txBody>
      </p:sp>
      <p:sp>
        <p:nvSpPr>
          <p:cNvPr id="18" name="18 Rectángulo">
            <a:extLst>
              <a:ext uri="{FF2B5EF4-FFF2-40B4-BE49-F238E27FC236}">
                <a16:creationId xmlns:a16="http://schemas.microsoft.com/office/drawing/2014/main" id="{52E94919-B0A0-43CE-9A59-6C6368F895C1}"/>
              </a:ext>
            </a:extLst>
          </p:cNvPr>
          <p:cNvSpPr/>
          <p:nvPr/>
        </p:nvSpPr>
        <p:spPr bwMode="auto">
          <a:xfrm>
            <a:off x="7716296" y="4927278"/>
            <a:ext cx="2565036" cy="480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Actividades productivas</a:t>
            </a:r>
          </a:p>
        </p:txBody>
      </p:sp>
      <p:sp>
        <p:nvSpPr>
          <p:cNvPr id="19" name="18 Rectángulo">
            <a:extLst>
              <a:ext uri="{FF2B5EF4-FFF2-40B4-BE49-F238E27FC236}">
                <a16:creationId xmlns:a16="http://schemas.microsoft.com/office/drawing/2014/main" id="{05BFFE81-F7B9-4F2F-8F54-EFC07CBE3EF7}"/>
              </a:ext>
            </a:extLst>
          </p:cNvPr>
          <p:cNvSpPr/>
          <p:nvPr/>
        </p:nvSpPr>
        <p:spPr bwMode="auto">
          <a:xfrm>
            <a:off x="7716296" y="800405"/>
            <a:ext cx="2565036" cy="480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Área y nacimiento</a:t>
            </a:r>
          </a:p>
        </p:txBody>
      </p:sp>
      <p:sp>
        <p:nvSpPr>
          <p:cNvPr id="21" name="18 Rectángulo">
            <a:extLst>
              <a:ext uri="{FF2B5EF4-FFF2-40B4-BE49-F238E27FC236}">
                <a16:creationId xmlns:a16="http://schemas.microsoft.com/office/drawing/2014/main" id="{ACAB8A7D-22E4-44F3-9252-5BA044770AC0}"/>
              </a:ext>
            </a:extLst>
          </p:cNvPr>
          <p:cNvSpPr/>
          <p:nvPr/>
        </p:nvSpPr>
        <p:spPr bwMode="auto">
          <a:xfrm>
            <a:off x="7716296" y="1390316"/>
            <a:ext cx="2565036" cy="48005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8899.49 ha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Rinconadas de la parroquia</a:t>
            </a:r>
            <a:endParaRPr kumimoji="0" lang="es-EC" sz="1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18 Rectángulo">
            <a:extLst>
              <a:ext uri="{FF2B5EF4-FFF2-40B4-BE49-F238E27FC236}">
                <a16:creationId xmlns:a16="http://schemas.microsoft.com/office/drawing/2014/main" id="{52E18182-B07B-4916-BA1B-7435A6F45182}"/>
              </a:ext>
            </a:extLst>
          </p:cNvPr>
          <p:cNvSpPr/>
          <p:nvPr/>
        </p:nvSpPr>
        <p:spPr bwMode="auto">
          <a:xfrm>
            <a:off x="7716296" y="2602630"/>
            <a:ext cx="2565036" cy="713094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San Francisco</a:t>
            </a:r>
            <a:endParaRPr kumimoji="0" lang="es-EC" sz="1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P. Olmedo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P. Mariano Acosta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San Pablo</a:t>
            </a:r>
            <a:endParaRPr kumimoji="0" lang="es-EC" sz="1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18 Rectángulo">
            <a:extLst>
              <a:ext uri="{FF2B5EF4-FFF2-40B4-BE49-F238E27FC236}">
                <a16:creationId xmlns:a16="http://schemas.microsoft.com/office/drawing/2014/main" id="{87C86D63-92B8-4E33-B6F8-C2FED8E3FD5D}"/>
              </a:ext>
            </a:extLst>
          </p:cNvPr>
          <p:cNvSpPr/>
          <p:nvPr/>
        </p:nvSpPr>
        <p:spPr bwMode="auto">
          <a:xfrm>
            <a:off x="7716296" y="4088288"/>
            <a:ext cx="2565036" cy="713094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Q. La Rinconada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 Arrayan y Verde Tola</a:t>
            </a:r>
            <a:endParaRPr kumimoji="0" lang="es-EC" sz="1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Pisque</a:t>
            </a:r>
            <a:endParaRPr kumimoji="0" lang="es-EC" sz="1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kumimoji="0" lang="es-EC" sz="1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Itambi</a:t>
            </a:r>
            <a:endParaRPr kumimoji="0" lang="es-EC" sz="1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18 Rectángulo">
            <a:extLst>
              <a:ext uri="{FF2B5EF4-FFF2-40B4-BE49-F238E27FC236}">
                <a16:creationId xmlns:a16="http://schemas.microsoft.com/office/drawing/2014/main" id="{0A856F0B-FB1C-496C-AF78-66EF335C9D58}"/>
              </a:ext>
            </a:extLst>
          </p:cNvPr>
          <p:cNvSpPr/>
          <p:nvPr/>
        </p:nvSpPr>
        <p:spPr bwMode="auto">
          <a:xfrm>
            <a:off x="7716295" y="5533228"/>
            <a:ext cx="2809679" cy="713094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Agricultura, silvicultura, caza y pesca</a:t>
            </a:r>
            <a:endParaRPr kumimoji="0" lang="es-EC" sz="1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Manufactura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Comercio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Sector público</a:t>
            </a:r>
            <a:endParaRPr kumimoji="0" lang="es-EC" sz="1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35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Parámetros morfométricos</a:t>
            </a: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1549553" y="975088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del río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83ADE6A-EE54-4F0A-9C17-A29029665D73}"/>
              </a:ext>
            </a:extLst>
          </p:cNvPr>
          <p:cNvSpPr txBox="1">
            <a:spLocks/>
          </p:cNvSpPr>
          <p:nvPr/>
        </p:nvSpPr>
        <p:spPr>
          <a:xfrm>
            <a:off x="577561" y="4019913"/>
            <a:ext cx="4685973" cy="186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dirty="0">
                <a:solidFill>
                  <a:schemeClr val="tx2"/>
                </a:solidFill>
              </a:rPr>
              <a:t>Estos parámetros permiten conocer la relación que existe entre la cobertura vegetal, la regulación hídrica y el manejo que se le da a la microcuenca.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1724338-1744-46A0-A2E0-F9F47E96088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" r="30994" b="1000"/>
          <a:stretch/>
        </p:blipFill>
        <p:spPr bwMode="auto">
          <a:xfrm>
            <a:off x="6525129" y="975088"/>
            <a:ext cx="5235501" cy="51320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3" name="Marcador de contenido 1">
            <a:extLst>
              <a:ext uri="{FF2B5EF4-FFF2-40B4-BE49-F238E27FC236}">
                <a16:creationId xmlns:a16="http://schemas.microsoft.com/office/drawing/2014/main" id="{E9F758FC-23DA-4728-A64C-94F5EA14CF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954426"/>
              </p:ext>
            </p:extLst>
          </p:nvPr>
        </p:nvGraphicFramePr>
        <p:xfrm>
          <a:off x="174222" y="1853918"/>
          <a:ext cx="5492649" cy="195135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947790">
                  <a:extLst>
                    <a:ext uri="{9D8B030D-6E8A-4147-A177-3AD203B41FA5}">
                      <a16:colId xmlns:a16="http://schemas.microsoft.com/office/drawing/2014/main" val="3530722499"/>
                    </a:ext>
                  </a:extLst>
                </a:gridCol>
                <a:gridCol w="1035436">
                  <a:extLst>
                    <a:ext uri="{9D8B030D-6E8A-4147-A177-3AD203B41FA5}">
                      <a16:colId xmlns:a16="http://schemas.microsoft.com/office/drawing/2014/main" val="1256025560"/>
                    </a:ext>
                  </a:extLst>
                </a:gridCol>
                <a:gridCol w="2509423">
                  <a:extLst>
                    <a:ext uri="{9D8B030D-6E8A-4147-A177-3AD203B41FA5}">
                      <a16:colId xmlns:a16="http://schemas.microsoft.com/office/drawing/2014/main" val="1539431763"/>
                    </a:ext>
                  </a:extLst>
                </a:gridCol>
              </a:tblGrid>
              <a:tr h="27876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2"/>
                          </a:solidFill>
                          <a:effectLst/>
                        </a:rPr>
                        <a:t>PARÁMETROS MORFOMÉTRICOS </a:t>
                      </a:r>
                      <a:endParaRPr lang="es-EC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662680"/>
                  </a:ext>
                </a:extLst>
              </a:tr>
              <a:tr h="2787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tx2"/>
                          </a:solidFill>
                          <a:effectLst/>
                        </a:rPr>
                        <a:t>Parámetro </a:t>
                      </a:r>
                      <a:endParaRPr lang="es-EC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2"/>
                          </a:solidFill>
                          <a:effectLst/>
                        </a:rPr>
                        <a:t>Valor</a:t>
                      </a:r>
                      <a:endParaRPr lang="es-EC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2"/>
                          </a:solidFill>
                          <a:effectLst/>
                        </a:rPr>
                        <a:t>Clasificación</a:t>
                      </a:r>
                      <a:endParaRPr lang="es-EC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0438485"/>
                  </a:ext>
                </a:extLst>
              </a:tr>
              <a:tr h="2787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2"/>
                          </a:solidFill>
                          <a:effectLst/>
                        </a:rPr>
                        <a:t>Área de la microcuenca</a:t>
                      </a:r>
                      <a:endParaRPr lang="es-EC" sz="11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2"/>
                          </a:solidFill>
                          <a:effectLst/>
                        </a:rPr>
                        <a:t>88.99 km</a:t>
                      </a:r>
                      <a:r>
                        <a:rPr lang="es-EC" sz="1200" baseline="30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s-EC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2"/>
                          </a:solidFill>
                          <a:effectLst/>
                        </a:rPr>
                        <a:t>Clasificación mediana</a:t>
                      </a:r>
                      <a:endParaRPr lang="es-EC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1706412"/>
                  </a:ext>
                </a:extLst>
              </a:tr>
              <a:tr h="2787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2"/>
                          </a:solidFill>
                          <a:effectLst/>
                        </a:rPr>
                        <a:t>Tipo de descarga</a:t>
                      </a:r>
                      <a:endParaRPr lang="es-EC" sz="11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2"/>
                          </a:solidFill>
                          <a:effectLst/>
                        </a:rPr>
                        <a:t>Exorreica</a:t>
                      </a:r>
                      <a:endParaRPr lang="es-EC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9098259"/>
                  </a:ext>
                </a:extLst>
              </a:tr>
              <a:tr h="2787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2"/>
                          </a:solidFill>
                          <a:effectLst/>
                        </a:rPr>
                        <a:t>Pendiente de la microcuenca</a:t>
                      </a:r>
                      <a:endParaRPr lang="es-EC" sz="11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2"/>
                          </a:solidFill>
                          <a:effectLst/>
                        </a:rPr>
                        <a:t>31.09%</a:t>
                      </a:r>
                      <a:endParaRPr lang="es-EC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2"/>
                          </a:solidFill>
                          <a:effectLst/>
                        </a:rPr>
                        <a:t>Escarpada</a:t>
                      </a:r>
                      <a:endParaRPr lang="es-EC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434645"/>
                  </a:ext>
                </a:extLst>
              </a:tr>
              <a:tr h="2787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2"/>
                          </a:solidFill>
                          <a:effectLst/>
                        </a:rPr>
                        <a:t>Factor de Forma</a:t>
                      </a:r>
                      <a:endParaRPr lang="es-EC" sz="11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2"/>
                          </a:solidFill>
                          <a:effectLst/>
                        </a:rPr>
                        <a:t>0.54</a:t>
                      </a:r>
                      <a:endParaRPr lang="es-EC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2"/>
                          </a:solidFill>
                          <a:effectLst/>
                        </a:rPr>
                        <a:t>Ligeramente ensanchada</a:t>
                      </a:r>
                      <a:endParaRPr lang="es-EC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4682051"/>
                  </a:ext>
                </a:extLst>
              </a:tr>
              <a:tr h="2787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2"/>
                          </a:solidFill>
                          <a:effectLst/>
                        </a:rPr>
                        <a:t>Coeficiente de circularidad</a:t>
                      </a:r>
                      <a:endParaRPr lang="es-EC" sz="11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2"/>
                          </a:solidFill>
                          <a:effectLst/>
                        </a:rPr>
                        <a:t>1.31</a:t>
                      </a:r>
                      <a:endParaRPr lang="es-EC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2"/>
                          </a:solidFill>
                          <a:effectLst/>
                        </a:rPr>
                        <a:t>circular</a:t>
                      </a:r>
                      <a:endParaRPr lang="es-EC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0206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3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Parámetros morfométricos</a:t>
            </a: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id="{80FB8D19-39E6-4781-AE45-6C95D4A7336B}"/>
              </a:ext>
            </a:extLst>
          </p:cNvPr>
          <p:cNvSpPr/>
          <p:nvPr/>
        </p:nvSpPr>
        <p:spPr bwMode="auto">
          <a:xfrm>
            <a:off x="1549553" y="975088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de la microcuenca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83ADE6A-EE54-4F0A-9C17-A29029665D73}"/>
              </a:ext>
            </a:extLst>
          </p:cNvPr>
          <p:cNvSpPr txBox="1">
            <a:spLocks/>
          </p:cNvSpPr>
          <p:nvPr/>
        </p:nvSpPr>
        <p:spPr>
          <a:xfrm>
            <a:off x="577561" y="4019913"/>
            <a:ext cx="4685973" cy="1862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dirty="0"/>
              <a:t>Longitud de 10.51 km</a:t>
            </a:r>
          </a:p>
          <a:p>
            <a:pPr algn="just"/>
            <a:r>
              <a:rPr lang="es-EC" dirty="0"/>
              <a:t>De orden 5</a:t>
            </a:r>
          </a:p>
          <a:p>
            <a:pPr algn="just"/>
            <a:r>
              <a:rPr lang="es-EC" dirty="0"/>
              <a:t>Sinuosidad moderada 1.3, disminuye la velocidad</a:t>
            </a:r>
          </a:p>
          <a:p>
            <a:pPr marL="0" indent="0" algn="just">
              <a:buNone/>
            </a:pPr>
            <a:endParaRPr lang="es-EC" dirty="0"/>
          </a:p>
          <a:p>
            <a:pPr marL="0" indent="0" algn="just">
              <a:buNone/>
            </a:pPr>
            <a:r>
              <a:rPr lang="es-EC" dirty="0"/>
              <a:t>Cuenca en fase de madurez</a:t>
            </a:r>
          </a:p>
          <a:p>
            <a:pPr marL="0" indent="0" algn="just">
              <a:buNone/>
            </a:pPr>
            <a:r>
              <a:rPr lang="es-EC" dirty="0"/>
              <a:t>En equilibrio con respecto a los procesos de erosión o sedimentarios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8BE4E4C-C98E-4C30-A200-AA14F9C7F06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434" y="1215115"/>
            <a:ext cx="3863116" cy="219087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EEC2EE5-A8E8-40BD-9AC4-06872523A93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t="4929" r="3091" b="5978"/>
          <a:stretch/>
        </p:blipFill>
        <p:spPr bwMode="auto">
          <a:xfrm>
            <a:off x="7163545" y="3358587"/>
            <a:ext cx="4450894" cy="2935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A36E2CA-DD22-4288-B266-89558F0ABC07}"/>
              </a:ext>
            </a:extLst>
          </p:cNvPr>
          <p:cNvSpPr txBox="1"/>
          <p:nvPr/>
        </p:nvSpPr>
        <p:spPr>
          <a:xfrm>
            <a:off x="8423947" y="845783"/>
            <a:ext cx="221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2">
                    <a:lumMod val="75000"/>
                  </a:schemeClr>
                </a:solidFill>
              </a:rPr>
              <a:t>Perfil Longitudinal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041E2FCB-1F2E-453B-9B97-6149BC8C25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447585"/>
              </p:ext>
            </p:extLst>
          </p:nvPr>
        </p:nvGraphicFramePr>
        <p:xfrm>
          <a:off x="268767" y="2231361"/>
          <a:ext cx="5126607" cy="138658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299186">
                  <a:extLst>
                    <a:ext uri="{9D8B030D-6E8A-4147-A177-3AD203B41FA5}">
                      <a16:colId xmlns:a16="http://schemas.microsoft.com/office/drawing/2014/main" val="1159076188"/>
                    </a:ext>
                  </a:extLst>
                </a:gridCol>
                <a:gridCol w="1251284">
                  <a:extLst>
                    <a:ext uri="{9D8B030D-6E8A-4147-A177-3AD203B41FA5}">
                      <a16:colId xmlns:a16="http://schemas.microsoft.com/office/drawing/2014/main" val="718248447"/>
                    </a:ext>
                  </a:extLst>
                </a:gridCol>
                <a:gridCol w="1576137">
                  <a:extLst>
                    <a:ext uri="{9D8B030D-6E8A-4147-A177-3AD203B41FA5}">
                      <a16:colId xmlns:a16="http://schemas.microsoft.com/office/drawing/2014/main" val="2437437501"/>
                    </a:ext>
                  </a:extLst>
                </a:gridCol>
              </a:tblGrid>
              <a:tr h="26416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2"/>
                          </a:solidFill>
                          <a:effectLst/>
                        </a:rPr>
                        <a:t>PARÁMETROS MORFOMÉTRICOS</a:t>
                      </a:r>
                      <a:endParaRPr lang="es-EC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255769"/>
                  </a:ext>
                </a:extLst>
              </a:tr>
              <a:tr h="1739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2"/>
                          </a:solidFill>
                          <a:effectLst/>
                        </a:rPr>
                        <a:t>Parámetro</a:t>
                      </a:r>
                      <a:endParaRPr lang="es-EC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2"/>
                          </a:solidFill>
                          <a:effectLst/>
                        </a:rPr>
                        <a:t>Valor</a:t>
                      </a:r>
                      <a:endParaRPr lang="es-EC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2"/>
                          </a:solidFill>
                          <a:effectLst/>
                        </a:rPr>
                        <a:t>Clasificación</a:t>
                      </a:r>
                      <a:endParaRPr lang="es-EC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17012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2"/>
                          </a:solidFill>
                          <a:effectLst/>
                        </a:rPr>
                        <a:t>Densidad de corriente</a:t>
                      </a:r>
                      <a:endParaRPr lang="es-EC" sz="11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2"/>
                          </a:solidFill>
                          <a:effectLst/>
                        </a:rPr>
                        <a:t>1.52</a:t>
                      </a:r>
                      <a:endParaRPr lang="es-EC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2"/>
                          </a:solidFill>
                          <a:effectLst/>
                        </a:rPr>
                        <a:t>1.52 drenajes por km</a:t>
                      </a:r>
                      <a:r>
                        <a:rPr lang="es-EC" sz="1200" baseline="300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s-EC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5506543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2"/>
                          </a:solidFill>
                          <a:effectLst/>
                        </a:rPr>
                        <a:t>Cota máxima del río Tahuando</a:t>
                      </a:r>
                      <a:endParaRPr lang="es-EC" sz="11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2"/>
                          </a:solidFill>
                          <a:effectLst/>
                        </a:rPr>
                        <a:t>3000 m</a:t>
                      </a:r>
                      <a:endParaRPr lang="es-EC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7050078"/>
                  </a:ext>
                </a:extLst>
              </a:tr>
              <a:tr h="163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2"/>
                          </a:solidFill>
                          <a:effectLst/>
                        </a:rPr>
                        <a:t>Cota mínima del río Tahuando</a:t>
                      </a:r>
                      <a:endParaRPr lang="es-EC" sz="11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2"/>
                          </a:solidFill>
                          <a:effectLst/>
                        </a:rPr>
                        <a:t>2680 m</a:t>
                      </a:r>
                      <a:endParaRPr lang="es-EC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17363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>
                          <a:solidFill>
                            <a:schemeClr val="tx2"/>
                          </a:solidFill>
                          <a:effectLst/>
                        </a:rPr>
                        <a:t>Pendiente del cauce</a:t>
                      </a:r>
                      <a:endParaRPr lang="es-EC" sz="1100" b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2"/>
                          </a:solidFill>
                          <a:effectLst/>
                        </a:rPr>
                        <a:t>3.05%</a:t>
                      </a:r>
                      <a:endParaRPr lang="es-EC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7972764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2"/>
                          </a:solidFill>
                          <a:effectLst/>
                        </a:rPr>
                        <a:t>Tiempo de concentración</a:t>
                      </a:r>
                      <a:endParaRPr lang="es-EC" sz="11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2"/>
                          </a:solidFill>
                          <a:effectLst/>
                        </a:rPr>
                        <a:t>3h 28min</a:t>
                      </a:r>
                      <a:endParaRPr lang="es-EC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2898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449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CD265-50D7-4044-B2CB-2E777FEC6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81688"/>
            <a:ext cx="12192000" cy="6527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RP-UFA-ESPE.jpg">
            <a:extLst>
              <a:ext uri="{FF2B5EF4-FFF2-40B4-BE49-F238E27FC236}">
                <a16:creationId xmlns:a16="http://schemas.microsoft.com/office/drawing/2014/main" id="{6E6B3E8A-097B-43FF-8FBF-712D1A48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2652" r="1440" b="17523"/>
          <a:stretch/>
        </p:blipFill>
        <p:spPr bwMode="auto">
          <a:xfrm>
            <a:off x="9936427" y="205871"/>
            <a:ext cx="1824203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Rectángulo">
            <a:extLst>
              <a:ext uri="{FF2B5EF4-FFF2-40B4-BE49-F238E27FC236}">
                <a16:creationId xmlns:a16="http://schemas.microsoft.com/office/drawing/2014/main" id="{8FD26107-352F-4E18-8D88-F31EDA2F34CB}"/>
              </a:ext>
            </a:extLst>
          </p:cNvPr>
          <p:cNvSpPr/>
          <p:nvPr/>
        </p:nvSpPr>
        <p:spPr bwMode="auto">
          <a:xfrm>
            <a:off x="344706" y="214794"/>
            <a:ext cx="7026685" cy="480052"/>
          </a:xfrm>
          <a:prstGeom prst="rect">
            <a:avLst/>
          </a:prstGeom>
          <a:solidFill>
            <a:srgbClr val="CCDDEA">
              <a:lumMod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18 Rectángulo">
            <a:extLst>
              <a:ext uri="{FF2B5EF4-FFF2-40B4-BE49-F238E27FC236}">
                <a16:creationId xmlns:a16="http://schemas.microsoft.com/office/drawing/2014/main" id="{CAA44222-1528-437A-BCCA-E2A46A357845}"/>
              </a:ext>
            </a:extLst>
          </p:cNvPr>
          <p:cNvSpPr/>
          <p:nvPr/>
        </p:nvSpPr>
        <p:spPr bwMode="auto">
          <a:xfrm>
            <a:off x="7371391" y="214794"/>
            <a:ext cx="2565036" cy="480054"/>
          </a:xfrm>
          <a:prstGeom prst="rect">
            <a:avLst/>
          </a:prstGeom>
          <a:solidFill>
            <a:srgbClr val="94A088">
              <a:lumMod val="20000"/>
              <a:lumOff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60959" tIns="60959" rIns="60959" bIns="60959" numCol="1" rtlCol="0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de Uso y Cobertura de suelo</a:t>
            </a:r>
            <a:endParaRPr kumimoji="0" lang="es-EC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7F75686-7631-4DB4-9D2F-0ED50F40C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/>
              <a:t>El proceso de actualización de cartografía por el método de clasificación supervisada de uso de suelo se la realizo en cuatro pasos: </a:t>
            </a:r>
          </a:p>
          <a:p>
            <a:pPr lvl="0"/>
            <a:r>
              <a:rPr lang="es-EC" dirty="0"/>
              <a:t>Muestreo</a:t>
            </a:r>
          </a:p>
          <a:p>
            <a:pPr lvl="0"/>
            <a:r>
              <a:rPr lang="es-EC" dirty="0"/>
              <a:t>Tratamiento a las imágenes satelitales</a:t>
            </a:r>
          </a:p>
          <a:p>
            <a:pPr lvl="0"/>
            <a:r>
              <a:rPr lang="es-EC" dirty="0"/>
              <a:t>Clasificación y la post clasificación</a:t>
            </a:r>
          </a:p>
          <a:p>
            <a:pPr lvl="0"/>
            <a:r>
              <a:rPr lang="es-EC" dirty="0"/>
              <a:t>Validar los resultados.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0767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Ecología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4212_TF03098889.potx" id="{99B7B45F-DC7D-44EA-8DF0-8A66079C22E3}" vid="{03709ECD-8C5E-4EE5-A4EC-DA515FF5B39C}"/>
    </a:ext>
  </a:extLst>
</a:theme>
</file>

<file path=ppt/theme/theme3.xml><?xml version="1.0" encoding="utf-8"?>
<a:theme xmlns:a="http://schemas.openxmlformats.org/drawingml/2006/main" name="Tema de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TM02900769[[fn=Retrospección]]</Template>
  <TotalTime>1623</TotalTime>
  <Words>2515</Words>
  <Application>Microsoft Office PowerPoint</Application>
  <PresentationFormat>Panorámica</PresentationFormat>
  <Paragraphs>702</Paragraphs>
  <Slides>32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Corbel</vt:lpstr>
      <vt:lpstr>Times New Roman</vt:lpstr>
      <vt:lpstr>Retrospección</vt:lpstr>
      <vt:lpstr>Ecología 16x9</vt:lpstr>
      <vt:lpstr>CARRERA DE INGENIERÍA GEOGRÁFICA Y DEL MEDIO AMBIENTE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CARRERA DE INGENIERÍA GEOGRÁFICA Y DEL MEDIO AMBIENTE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“BALANCE HÍDRICO EN LA CUENCA ALTA DEL RÍO TAHUANDO, PARROQUIA ANGOCHAGUA – IBARRA.”</dc:title>
  <dc:creator>Marlon Yanez</dc:creator>
  <cp:lastModifiedBy>Marlon Yanez</cp:lastModifiedBy>
  <cp:revision>172</cp:revision>
  <dcterms:created xsi:type="dcterms:W3CDTF">2018-07-16T03:40:37Z</dcterms:created>
  <dcterms:modified xsi:type="dcterms:W3CDTF">2019-07-24T14:37:42Z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