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9"/>
  </p:notesMasterIdLst>
  <p:sldIdLst>
    <p:sldId id="288" r:id="rId2"/>
    <p:sldId id="326" r:id="rId3"/>
    <p:sldId id="324" r:id="rId4"/>
    <p:sldId id="327" r:id="rId5"/>
    <p:sldId id="359" r:id="rId6"/>
    <p:sldId id="328" r:id="rId7"/>
    <p:sldId id="330" r:id="rId8"/>
    <p:sldId id="331" r:id="rId9"/>
    <p:sldId id="332" r:id="rId10"/>
    <p:sldId id="333" r:id="rId11"/>
    <p:sldId id="334" r:id="rId12"/>
    <p:sldId id="335" r:id="rId13"/>
    <p:sldId id="336" r:id="rId14"/>
    <p:sldId id="337" r:id="rId15"/>
    <p:sldId id="338" r:id="rId16"/>
    <p:sldId id="339" r:id="rId17"/>
    <p:sldId id="360" r:id="rId18"/>
    <p:sldId id="340" r:id="rId19"/>
    <p:sldId id="361" r:id="rId20"/>
    <p:sldId id="362" r:id="rId21"/>
    <p:sldId id="363" r:id="rId22"/>
    <p:sldId id="341" r:id="rId23"/>
    <p:sldId id="342" r:id="rId24"/>
    <p:sldId id="343" r:id="rId25"/>
    <p:sldId id="344" r:id="rId26"/>
    <p:sldId id="345" r:id="rId27"/>
    <p:sldId id="346" r:id="rId28"/>
    <p:sldId id="347" r:id="rId29"/>
    <p:sldId id="348" r:id="rId30"/>
    <p:sldId id="349" r:id="rId31"/>
    <p:sldId id="351" r:id="rId32"/>
    <p:sldId id="364" r:id="rId33"/>
    <p:sldId id="352" r:id="rId34"/>
    <p:sldId id="353" r:id="rId35"/>
    <p:sldId id="354" r:id="rId36"/>
    <p:sldId id="355" r:id="rId37"/>
    <p:sldId id="356" r:id="rId3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o Adolfo Naranjo Meneses" initials="GANM" lastIdx="1" clrIdx="0">
    <p:extLst>
      <p:ext uri="{19B8F6BF-5375-455C-9EA6-DF929625EA0E}">
        <p15:presenceInfo xmlns:p15="http://schemas.microsoft.com/office/powerpoint/2012/main" userId="S::gusnaran@espol.edu.ec::5c7f8689-45b8-4a50-92b8-693af3dc6a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4" autoAdjust="0"/>
    <p:restoredTop sz="94679"/>
  </p:normalViewPr>
  <p:slideViewPr>
    <p:cSldViewPr snapToGrid="0" snapToObjects="1">
      <p:cViewPr varScale="1">
        <p:scale>
          <a:sx n="74" d="100"/>
          <a:sy n="74"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latin typeface="Times New Roman" panose="02020603050405020304" pitchFamily="18" charset="0"/>
                <a:cs typeface="Times New Roman" panose="02020603050405020304" pitchFamily="18" charset="0"/>
              </a:rPr>
              <a:t>ALTURA PROMEDIO EN 28 DIAS (CM)</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13648293963254E-2"/>
          <c:y val="0.18300925925925926"/>
          <c:w val="0.90286351706036749"/>
          <c:h val="0.70959135316418775"/>
        </c:manualLayout>
      </c:layout>
      <c:bar3DChart>
        <c:barDir val="col"/>
        <c:grouping val="clustered"/>
        <c:varyColors val="0"/>
        <c:ser>
          <c:idx val="0"/>
          <c:order val="0"/>
          <c:tx>
            <c:strRef>
              <c:f>Hoja1!$A$1</c:f>
              <c:strCache>
                <c:ptCount val="1"/>
                <c:pt idx="0">
                  <c:v>T1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Hoja1!$B$1</c:f>
              <c:numCache>
                <c:formatCode>General</c:formatCode>
                <c:ptCount val="1"/>
                <c:pt idx="0">
                  <c:v>54.91</c:v>
                </c:pt>
              </c:numCache>
            </c:numRef>
          </c:val>
        </c:ser>
        <c:ser>
          <c:idx val="1"/>
          <c:order val="1"/>
          <c:tx>
            <c:strRef>
              <c:f>Hoja1!$A$2</c:f>
              <c:strCache>
                <c:ptCount val="1"/>
                <c:pt idx="0">
                  <c:v>T2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Hoja1!$B$2</c:f>
              <c:numCache>
                <c:formatCode>General</c:formatCode>
                <c:ptCount val="1"/>
                <c:pt idx="0">
                  <c:v>49.82</c:v>
                </c:pt>
              </c:numCache>
            </c:numRef>
          </c:val>
        </c:ser>
        <c:ser>
          <c:idx val="2"/>
          <c:order val="2"/>
          <c:tx>
            <c:strRef>
              <c:f>Hoja1!$A$3</c:f>
              <c:strCache>
                <c:ptCount val="1"/>
                <c:pt idx="0">
                  <c:v>T3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Hoja1!$B$3</c:f>
              <c:numCache>
                <c:formatCode>General</c:formatCode>
                <c:ptCount val="1"/>
                <c:pt idx="0">
                  <c:v>46.81</c:v>
                </c:pt>
              </c:numCache>
            </c:numRef>
          </c:val>
        </c:ser>
        <c:ser>
          <c:idx val="3"/>
          <c:order val="3"/>
          <c:tx>
            <c:strRef>
              <c:f>Hoja1!$A$4</c:f>
              <c:strCache>
                <c:ptCount val="1"/>
                <c:pt idx="0">
                  <c:v>T4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Hoja1!$B$4</c:f>
              <c:numCache>
                <c:formatCode>General</c:formatCode>
                <c:ptCount val="1"/>
                <c:pt idx="0">
                  <c:v>56.73</c:v>
                </c:pt>
              </c:numCache>
            </c:numRef>
          </c:val>
        </c:ser>
        <c:ser>
          <c:idx val="4"/>
          <c:order val="4"/>
          <c:tx>
            <c:strRef>
              <c:f>Hoja1!$A$5</c:f>
              <c:strCache>
                <c:ptCount val="1"/>
                <c:pt idx="0">
                  <c:v>T5</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Hoja1!$B$5</c:f>
              <c:numCache>
                <c:formatCode>General</c:formatCode>
                <c:ptCount val="1"/>
                <c:pt idx="0">
                  <c:v>53.64</c:v>
                </c:pt>
              </c:numCache>
            </c:numRef>
          </c:val>
        </c:ser>
        <c:ser>
          <c:idx val="5"/>
          <c:order val="5"/>
          <c:tx>
            <c:strRef>
              <c:f>Hoja1!$A$6</c:f>
              <c:strCache>
                <c:ptCount val="1"/>
                <c:pt idx="0">
                  <c:v>T6</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Hoja1!$B$6</c:f>
              <c:numCache>
                <c:formatCode>General</c:formatCode>
                <c:ptCount val="1"/>
                <c:pt idx="0">
                  <c:v>49.3</c:v>
                </c:pt>
              </c:numCache>
            </c:numRef>
          </c:val>
        </c:ser>
        <c:dLbls>
          <c:showLegendKey val="0"/>
          <c:showVal val="1"/>
          <c:showCatName val="0"/>
          <c:showSerName val="0"/>
          <c:showPercent val="0"/>
          <c:showBubbleSize val="0"/>
        </c:dLbls>
        <c:gapWidth val="150"/>
        <c:shape val="box"/>
        <c:axId val="324307248"/>
        <c:axId val="324305288"/>
        <c:axId val="0"/>
      </c:bar3DChart>
      <c:catAx>
        <c:axId val="324307248"/>
        <c:scaling>
          <c:orientation val="minMax"/>
        </c:scaling>
        <c:delete val="1"/>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TRATAMIENTOS</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out"/>
        <c:minorTickMark val="none"/>
        <c:tickLblPos val="nextTo"/>
        <c:crossAx val="324305288"/>
        <c:crosses val="autoZero"/>
        <c:auto val="1"/>
        <c:lblAlgn val="ctr"/>
        <c:lblOffset val="100"/>
        <c:noMultiLvlLbl val="0"/>
      </c:catAx>
      <c:valAx>
        <c:axId val="324305288"/>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ALTURA en centímetros </a:t>
                </a:r>
              </a:p>
            </c:rich>
          </c:tx>
          <c:layout>
            <c:manualLayout>
              <c:xMode val="edge"/>
              <c:yMode val="edge"/>
              <c:x val="3.9789282202909421E-2"/>
              <c:y val="0.33549349784598603"/>
            </c:manualLayout>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2430724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COBERTURA</a:t>
            </a:r>
          </a:p>
        </c:rich>
      </c:tx>
      <c:layout>
        <c:manualLayout>
          <c:xMode val="edge"/>
          <c:yMode val="edge"/>
          <c:x val="0.38936235987777668"/>
          <c:y val="0"/>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Hoja1!$A$25</c:f>
              <c:strCache>
                <c:ptCount val="1"/>
                <c:pt idx="0">
                  <c:v>T1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Hoja1!$B$25</c:f>
              <c:numCache>
                <c:formatCode>General</c:formatCode>
                <c:ptCount val="1"/>
                <c:pt idx="0">
                  <c:v>77.98</c:v>
                </c:pt>
              </c:numCache>
            </c:numRef>
          </c:val>
        </c:ser>
        <c:ser>
          <c:idx val="1"/>
          <c:order val="1"/>
          <c:tx>
            <c:strRef>
              <c:f>Hoja1!$A$26</c:f>
              <c:strCache>
                <c:ptCount val="1"/>
                <c:pt idx="0">
                  <c:v>T2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Hoja1!$B$26</c:f>
              <c:numCache>
                <c:formatCode>General</c:formatCode>
                <c:ptCount val="1"/>
                <c:pt idx="0">
                  <c:v>84.23</c:v>
                </c:pt>
              </c:numCache>
            </c:numRef>
          </c:val>
        </c:ser>
        <c:ser>
          <c:idx val="2"/>
          <c:order val="2"/>
          <c:tx>
            <c:strRef>
              <c:f>Hoja1!$A$27</c:f>
              <c:strCache>
                <c:ptCount val="1"/>
                <c:pt idx="0">
                  <c:v>T3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Hoja1!$B$27</c:f>
              <c:numCache>
                <c:formatCode>General</c:formatCode>
                <c:ptCount val="1"/>
                <c:pt idx="0">
                  <c:v>84.04</c:v>
                </c:pt>
              </c:numCache>
            </c:numRef>
          </c:val>
        </c:ser>
        <c:ser>
          <c:idx val="3"/>
          <c:order val="3"/>
          <c:tx>
            <c:strRef>
              <c:f>Hoja1!$A$28</c:f>
              <c:strCache>
                <c:ptCount val="1"/>
                <c:pt idx="0">
                  <c:v>T4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Hoja1!$B$28</c:f>
              <c:numCache>
                <c:formatCode>General</c:formatCode>
                <c:ptCount val="1"/>
                <c:pt idx="0">
                  <c:v>76.22</c:v>
                </c:pt>
              </c:numCache>
            </c:numRef>
          </c:val>
        </c:ser>
        <c:ser>
          <c:idx val="4"/>
          <c:order val="4"/>
          <c:tx>
            <c:strRef>
              <c:f>Hoja1!$A$29</c:f>
              <c:strCache>
                <c:ptCount val="1"/>
                <c:pt idx="0">
                  <c:v>T5</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Hoja1!$B$29</c:f>
              <c:numCache>
                <c:formatCode>General</c:formatCode>
                <c:ptCount val="1"/>
                <c:pt idx="0">
                  <c:v>80.05</c:v>
                </c:pt>
              </c:numCache>
            </c:numRef>
          </c:val>
        </c:ser>
        <c:ser>
          <c:idx val="5"/>
          <c:order val="5"/>
          <c:tx>
            <c:strRef>
              <c:f>Hoja1!$A$30</c:f>
              <c:strCache>
                <c:ptCount val="1"/>
                <c:pt idx="0">
                  <c:v>T6</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Hoja1!$B$30</c:f>
              <c:numCache>
                <c:formatCode>General</c:formatCode>
                <c:ptCount val="1"/>
                <c:pt idx="0">
                  <c:v>72.58</c:v>
                </c:pt>
              </c:numCache>
            </c:numRef>
          </c:val>
        </c:ser>
        <c:dLbls>
          <c:showLegendKey val="0"/>
          <c:showVal val="1"/>
          <c:showCatName val="0"/>
          <c:showSerName val="0"/>
          <c:showPercent val="0"/>
          <c:showBubbleSize val="0"/>
        </c:dLbls>
        <c:gapWidth val="150"/>
        <c:shape val="box"/>
        <c:axId val="324309600"/>
        <c:axId val="324306464"/>
        <c:axId val="0"/>
      </c:bar3DChart>
      <c:catAx>
        <c:axId val="324309600"/>
        <c:scaling>
          <c:orientation val="minMax"/>
        </c:scaling>
        <c:delete val="1"/>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TRATAMIENTOS</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crossAx val="324306464"/>
        <c:crosses val="autoZero"/>
        <c:auto val="1"/>
        <c:lblAlgn val="ctr"/>
        <c:lblOffset val="100"/>
        <c:noMultiLvlLbl val="0"/>
      </c:catAx>
      <c:valAx>
        <c:axId val="324306464"/>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PROMEDIO DE COBERTURA</a:t>
                </a:r>
                <a:r>
                  <a:rPr lang="en-US" baseline="0">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24309600"/>
        <c:crosses val="autoZero"/>
        <c:crossBetween val="between"/>
      </c:valAx>
      <c:spPr>
        <a:noFill/>
        <a:ln>
          <a:noFill/>
        </a:ln>
        <a:effectLst/>
      </c:spPr>
    </c:plotArea>
    <c:legend>
      <c:legendPos val="b"/>
      <c:layout>
        <c:manualLayout>
          <c:xMode val="edge"/>
          <c:yMode val="edge"/>
          <c:x val="0.34569425014766553"/>
          <c:y val="0.88429200587214729"/>
          <c:w val="0.30589351099501966"/>
          <c:h val="6.89131818156971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MACOLLO</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Hoja1!$A$44</c:f>
              <c:strCache>
                <c:ptCount val="1"/>
                <c:pt idx="0">
                  <c:v>T1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5515628322347439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Hoja1!$B$44</c:f>
              <c:numCache>
                <c:formatCode>General</c:formatCode>
                <c:ptCount val="1"/>
                <c:pt idx="0">
                  <c:v>176.6</c:v>
                </c:pt>
              </c:numCache>
            </c:numRef>
          </c:val>
        </c:ser>
        <c:ser>
          <c:idx val="1"/>
          <c:order val="1"/>
          <c:tx>
            <c:strRef>
              <c:f>Hoja1!$A$45</c:f>
              <c:strCache>
                <c:ptCount val="1"/>
                <c:pt idx="0">
                  <c:v>T2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5052094407825577E-3"/>
                  <c:y val="-3.119429590017825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Hoja1!$B$45</c:f>
              <c:numCache>
                <c:formatCode>General</c:formatCode>
                <c:ptCount val="1"/>
                <c:pt idx="0">
                  <c:v>183.92</c:v>
                </c:pt>
              </c:numCache>
            </c:numRef>
          </c:val>
        </c:ser>
        <c:ser>
          <c:idx val="2"/>
          <c:order val="2"/>
          <c:tx>
            <c:strRef>
              <c:f>Hoja1!$A$46</c:f>
              <c:strCache>
                <c:ptCount val="1"/>
                <c:pt idx="0">
                  <c:v>T3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5052094407824016E-3"/>
                  <c:y val="-2.228163992869875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Hoja1!$B$46</c:f>
              <c:numCache>
                <c:formatCode>General</c:formatCode>
                <c:ptCount val="1"/>
                <c:pt idx="0">
                  <c:v>218.28</c:v>
                </c:pt>
              </c:numCache>
            </c:numRef>
          </c:val>
        </c:ser>
        <c:ser>
          <c:idx val="3"/>
          <c:order val="3"/>
          <c:tx>
            <c:strRef>
              <c:f>Hoja1!$A$47</c:f>
              <c:strCache>
                <c:ptCount val="1"/>
                <c:pt idx="0">
                  <c:v>T4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val>
            <c:numRef>
              <c:f>Hoja1!$B$47</c:f>
              <c:numCache>
                <c:formatCode>General</c:formatCode>
                <c:ptCount val="1"/>
                <c:pt idx="0">
                  <c:v>167.4</c:v>
                </c:pt>
              </c:numCache>
            </c:numRef>
          </c:val>
        </c:ser>
        <c:ser>
          <c:idx val="4"/>
          <c:order val="4"/>
          <c:tx>
            <c:strRef>
              <c:f>Hoja1!$A$48</c:f>
              <c:strCache>
                <c:ptCount val="1"/>
                <c:pt idx="0">
                  <c:v>T5</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6.3789070805868597E-3"/>
                  <c:y val="-3.119429590017825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Hoja1!$B$48</c:f>
              <c:numCache>
                <c:formatCode>General</c:formatCode>
                <c:ptCount val="1"/>
                <c:pt idx="0">
                  <c:v>196.04</c:v>
                </c:pt>
              </c:numCache>
            </c:numRef>
          </c:val>
        </c:ser>
        <c:ser>
          <c:idx val="5"/>
          <c:order val="5"/>
          <c:tx>
            <c:strRef>
              <c:f>Hoja1!$A$49</c:f>
              <c:strCache>
                <c:ptCount val="1"/>
                <c:pt idx="0">
                  <c:v>T6</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9136721241760423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Hoja1!$B$49</c:f>
              <c:numCache>
                <c:formatCode>General</c:formatCode>
                <c:ptCount val="1"/>
                <c:pt idx="0">
                  <c:v>176.76</c:v>
                </c:pt>
              </c:numCache>
            </c:numRef>
          </c:val>
        </c:ser>
        <c:dLbls>
          <c:showLegendKey val="0"/>
          <c:showVal val="1"/>
          <c:showCatName val="0"/>
          <c:showSerName val="0"/>
          <c:showPercent val="0"/>
          <c:showBubbleSize val="0"/>
        </c:dLbls>
        <c:gapWidth val="150"/>
        <c:shape val="box"/>
        <c:axId val="324309208"/>
        <c:axId val="324305680"/>
        <c:axId val="0"/>
      </c:bar3DChart>
      <c:catAx>
        <c:axId val="324309208"/>
        <c:scaling>
          <c:orientation val="minMax"/>
        </c:scaling>
        <c:delete val="1"/>
        <c:axPos val="b"/>
        <c:title>
          <c:tx>
            <c:rich>
              <a:bodyPr rot="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TRATAMIENTOS</a:t>
                </a:r>
              </a:p>
            </c:rich>
          </c:tx>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crossAx val="324305680"/>
        <c:crosses val="autoZero"/>
        <c:auto val="1"/>
        <c:lblAlgn val="ctr"/>
        <c:lblOffset val="100"/>
        <c:noMultiLvlLbl val="0"/>
      </c:catAx>
      <c:valAx>
        <c:axId val="324305680"/>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PROMEDIO DE MACOLLO (mac/m2)</a:t>
                </a:r>
              </a:p>
            </c:rich>
          </c:tx>
          <c:layout>
            <c:manualLayout>
              <c:xMode val="edge"/>
              <c:yMode val="edge"/>
              <c:x val="7.22075678040245E-2"/>
              <c:y val="0.1413425925925926"/>
            </c:manualLayout>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24309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r>
              <a:rPr lang="en-US" sz="1800" dirty="0">
                <a:latin typeface="Times New Roman" panose="02020603050405020304" pitchFamily="18" charset="0"/>
                <a:cs typeface="Times New Roman" panose="02020603050405020304" pitchFamily="18" charset="0"/>
              </a:rPr>
              <a:t>PRODUCCIÓN DE MATERIA SECA </a:t>
            </a:r>
            <a:r>
              <a:rPr lang="en-US" sz="1800" dirty="0" smtClean="0">
                <a:latin typeface="Times New Roman" panose="02020603050405020304" pitchFamily="18" charset="0"/>
                <a:cs typeface="Times New Roman" panose="02020603050405020304" pitchFamily="18" charset="0"/>
              </a:rPr>
              <a:t>Kg MS/ha</a:t>
            </a:r>
            <a:endParaRPr lang="en-US"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Times New Roman" panose="02020603050405020304" pitchFamily="18" charset="0"/>
              <a:ea typeface="+mn-ea"/>
              <a:cs typeface="Times New Roman" panose="02020603050405020304" pitchFamily="18" charset="0"/>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Hoja1!$A$62</c:f>
              <c:strCache>
                <c:ptCount val="1"/>
                <c:pt idx="0">
                  <c:v>T2</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1601664066562667E-3"/>
                  <c:y val="-1.137979915401200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Hoja1!$B$62</c:f>
              <c:numCache>
                <c:formatCode>General</c:formatCode>
                <c:ptCount val="1"/>
                <c:pt idx="0">
                  <c:v>3448.36</c:v>
                </c:pt>
              </c:numCache>
            </c:numRef>
          </c:val>
        </c:ser>
        <c:ser>
          <c:idx val="1"/>
          <c:order val="1"/>
          <c:tx>
            <c:strRef>
              <c:f>Hoja1!$A$63</c:f>
              <c:strCache>
                <c:ptCount val="1"/>
                <c:pt idx="0">
                  <c:v>T1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320332813312457E-3"/>
                  <c:y val="-2.275959830802401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Hoja1!$B$63</c:f>
              <c:numCache>
                <c:formatCode>General</c:formatCode>
                <c:ptCount val="1"/>
                <c:pt idx="0">
                  <c:v>3126.91</c:v>
                </c:pt>
              </c:numCache>
            </c:numRef>
          </c:val>
        </c:ser>
        <c:ser>
          <c:idx val="2"/>
          <c:order val="2"/>
          <c:tx>
            <c:strRef>
              <c:f>Hoja1!$A$64</c:f>
              <c:strCache>
                <c:ptCount val="1"/>
                <c:pt idx="0">
                  <c:v>T5</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4560582423296931E-2"/>
                  <c:y val="-1.137979915401199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Hoja1!$B$64</c:f>
              <c:numCache>
                <c:formatCode>General</c:formatCode>
                <c:ptCount val="1"/>
                <c:pt idx="0">
                  <c:v>3121.18</c:v>
                </c:pt>
              </c:numCache>
            </c:numRef>
          </c:val>
        </c:ser>
        <c:ser>
          <c:idx val="3"/>
          <c:order val="3"/>
          <c:tx>
            <c:strRef>
              <c:f>Hoja1!$A$65</c:f>
              <c:strCache>
                <c:ptCount val="1"/>
                <c:pt idx="0">
                  <c:v>T3</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0800832033281254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Hoja1!$B$65</c:f>
              <c:numCache>
                <c:formatCode>General</c:formatCode>
                <c:ptCount val="1"/>
                <c:pt idx="0">
                  <c:v>2967.72</c:v>
                </c:pt>
              </c:numCache>
            </c:numRef>
          </c:val>
        </c:ser>
        <c:ser>
          <c:idx val="4"/>
          <c:order val="4"/>
          <c:tx>
            <c:strRef>
              <c:f>Hoja1!$A$66</c:f>
              <c:strCache>
                <c:ptCount val="1"/>
                <c:pt idx="0">
                  <c:v>T4</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1201248049921998E-2"/>
                  <c:y val="-3.7932663846706291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Hoja1!$B$66</c:f>
              <c:numCache>
                <c:formatCode>General</c:formatCode>
                <c:ptCount val="1"/>
                <c:pt idx="0">
                  <c:v>2730.08</c:v>
                </c:pt>
              </c:numCache>
            </c:numRef>
          </c:val>
        </c:ser>
        <c:ser>
          <c:idx val="5"/>
          <c:order val="5"/>
          <c:tx>
            <c:strRef>
              <c:f>Hoja1!$A$67</c:f>
              <c:strCache>
                <c:ptCount val="1"/>
                <c:pt idx="0">
                  <c:v>T6</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4082163286531461E-2"/>
                  <c:y val="-7.5865327693413276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Hoja1!$B$67</c:f>
              <c:numCache>
                <c:formatCode>General</c:formatCode>
                <c:ptCount val="1"/>
                <c:pt idx="0">
                  <c:v>2698.11</c:v>
                </c:pt>
              </c:numCache>
            </c:numRef>
          </c:val>
        </c:ser>
        <c:dLbls>
          <c:showLegendKey val="0"/>
          <c:showVal val="1"/>
          <c:showCatName val="0"/>
          <c:showSerName val="0"/>
          <c:showPercent val="0"/>
          <c:showBubbleSize val="0"/>
        </c:dLbls>
        <c:gapWidth val="150"/>
        <c:shape val="box"/>
        <c:axId val="324310776"/>
        <c:axId val="324306072"/>
        <c:axId val="0"/>
      </c:bar3DChart>
      <c:catAx>
        <c:axId val="324310776"/>
        <c:scaling>
          <c:orientation val="minMax"/>
        </c:scaling>
        <c:delete val="1"/>
        <c:axPos val="b"/>
        <c:title>
          <c:tx>
            <c:rich>
              <a:bodyPr rot="0" spcFirstLastPara="1" vertOverflow="ellipsis" vert="horz" wrap="square" anchor="ctr" anchorCtr="1"/>
              <a:lstStyle/>
              <a:p>
                <a:pPr>
                  <a:defRPr sz="18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sz="1800">
                    <a:latin typeface="Times New Roman" panose="02020603050405020304" pitchFamily="18" charset="0"/>
                    <a:cs typeface="Times New Roman" panose="02020603050405020304" pitchFamily="18" charset="0"/>
                  </a:rPr>
                  <a:t>tratamientos</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crossAx val="324306072"/>
        <c:crosses val="autoZero"/>
        <c:auto val="1"/>
        <c:lblAlgn val="ctr"/>
        <c:lblOffset val="100"/>
        <c:noMultiLvlLbl val="0"/>
      </c:catAx>
      <c:valAx>
        <c:axId val="324306072"/>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r>
                  <a:rPr lang="en-US" sz="1800" dirty="0" err="1">
                    <a:latin typeface="Times New Roman" panose="02020603050405020304" pitchFamily="18" charset="0"/>
                    <a:cs typeface="Times New Roman" panose="02020603050405020304" pitchFamily="18" charset="0"/>
                  </a:rPr>
                  <a:t>promedio</a:t>
                </a:r>
                <a:r>
                  <a:rPr lang="en-US" sz="1800" dirty="0">
                    <a:latin typeface="Times New Roman" panose="02020603050405020304" pitchFamily="18" charset="0"/>
                    <a:cs typeface="Times New Roman" panose="02020603050405020304" pitchFamily="18" charset="0"/>
                  </a:rPr>
                  <a:t> de </a:t>
                </a:r>
                <a:r>
                  <a:rPr lang="en-US" sz="1800" dirty="0" smtClean="0">
                    <a:latin typeface="Times New Roman" panose="02020603050405020304" pitchFamily="18" charset="0"/>
                    <a:cs typeface="Times New Roman" panose="02020603050405020304" pitchFamily="18" charset="0"/>
                  </a:rPr>
                  <a:t>Kg MS/ha</a:t>
                </a:r>
                <a:endParaRPr lang="en-US"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EC"/>
          </a:p>
        </c:txPr>
        <c:crossAx val="324310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5E147-6484-2247-8D0D-DF331DA55F1A}" type="datetimeFigureOut">
              <a:rPr lang="es-EC" smtClean="0"/>
              <a:t>28/10/2019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4DC33-4033-564A-A6F0-740E66252B15}" type="slidenum">
              <a:rPr lang="es-EC" smtClean="0"/>
              <a:t>‹Nº›</a:t>
            </a:fld>
            <a:endParaRPr lang="es-EC"/>
          </a:p>
        </p:txBody>
      </p:sp>
    </p:spTree>
    <p:extLst>
      <p:ext uri="{BB962C8B-B14F-4D97-AF65-F5344CB8AC3E}">
        <p14:creationId xmlns:p14="http://schemas.microsoft.com/office/powerpoint/2010/main" val="364083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2B4DC33-4033-564A-A6F0-740E66252B15}" type="slidenum">
              <a:rPr lang="es-EC" smtClean="0"/>
              <a:t>1</a:t>
            </a:fld>
            <a:endParaRPr lang="es-EC"/>
          </a:p>
        </p:txBody>
      </p:sp>
    </p:spTree>
    <p:extLst>
      <p:ext uri="{BB962C8B-B14F-4D97-AF65-F5344CB8AC3E}">
        <p14:creationId xmlns:p14="http://schemas.microsoft.com/office/powerpoint/2010/main" val="356738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Que permiten mantener de forma prolongada la biodiversidad de la zona. Sin embargo las .</a:t>
            </a:r>
          </a:p>
        </p:txBody>
      </p:sp>
      <p:sp>
        <p:nvSpPr>
          <p:cNvPr id="4" name="Slide Number Placeholder 3"/>
          <p:cNvSpPr>
            <a:spLocks noGrp="1"/>
          </p:cNvSpPr>
          <p:nvPr>
            <p:ph type="sldNum" sz="quarter" idx="5"/>
          </p:nvPr>
        </p:nvSpPr>
        <p:spPr/>
        <p:txBody>
          <a:bodyPr/>
          <a:lstStyle/>
          <a:p>
            <a:fld id="{82B4DC33-4033-564A-A6F0-740E66252B15}" type="slidenum">
              <a:rPr lang="es-EC" smtClean="0"/>
              <a:t>2</a:t>
            </a:fld>
            <a:endParaRPr lang="es-EC"/>
          </a:p>
        </p:txBody>
      </p:sp>
    </p:spTree>
    <p:extLst>
      <p:ext uri="{BB962C8B-B14F-4D97-AF65-F5344CB8AC3E}">
        <p14:creationId xmlns:p14="http://schemas.microsoft.com/office/powerpoint/2010/main" val="320997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este entorno el presente estudio da a conocer caracteres funcionales de especies arboreas que permiten </a:t>
            </a:r>
          </a:p>
        </p:txBody>
      </p:sp>
      <p:sp>
        <p:nvSpPr>
          <p:cNvPr id="4" name="Marcador de número de diapositiva 3"/>
          <p:cNvSpPr>
            <a:spLocks noGrp="1"/>
          </p:cNvSpPr>
          <p:nvPr>
            <p:ph type="sldNum" sz="quarter" idx="5"/>
          </p:nvPr>
        </p:nvSpPr>
        <p:spPr/>
        <p:txBody>
          <a:bodyPr/>
          <a:lstStyle/>
          <a:p>
            <a:fld id="{82B4DC33-4033-564A-A6F0-740E66252B15}" type="slidenum">
              <a:rPr lang="es-EC" smtClean="0"/>
              <a:t>3</a:t>
            </a:fld>
            <a:endParaRPr lang="es-EC"/>
          </a:p>
        </p:txBody>
      </p:sp>
    </p:spTree>
    <p:extLst>
      <p:ext uri="{BB962C8B-B14F-4D97-AF65-F5344CB8AC3E}">
        <p14:creationId xmlns:p14="http://schemas.microsoft.com/office/powerpoint/2010/main" val="399041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28/10/2019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202456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28/10/2019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32198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28/10/2019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3973920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3198" name="CorelDRAW" r:id="rId3" imgW="9151920" imgH="5621400" progId="">
                  <p:embed/>
                </p:oleObj>
              </mc:Choice>
              <mc:Fallback>
                <p:oleObj name="CorelDRAW" r:id="rId3" imgW="9151920" imgH="5621400" progId="">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050"/>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050"/>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050"/>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050"/>
          </a:p>
        </p:txBody>
      </p:sp>
      <p:pic>
        <p:nvPicPr>
          <p:cNvPr id="7"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3"/>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350"/>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3935"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729382"/>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28/10/2019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003340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8767467-5AB8-4EC5-A520-67DF423DD2B8}" type="datetimeFigureOut">
              <a:rPr lang="es-EC" smtClean="0"/>
              <a:t>28/10/2019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394554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8767467-5AB8-4EC5-A520-67DF423DD2B8}" type="datetimeFigureOut">
              <a:rPr lang="es-EC" smtClean="0"/>
              <a:t>28/10/2019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54083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8767467-5AB8-4EC5-A520-67DF423DD2B8}" type="datetimeFigureOut">
              <a:rPr lang="es-EC" smtClean="0"/>
              <a:t>28/10/2019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123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8767467-5AB8-4EC5-A520-67DF423DD2B8}" type="datetimeFigureOut">
              <a:rPr lang="es-EC" smtClean="0"/>
              <a:t>28/10/2019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52762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7467-5AB8-4EC5-A520-67DF423DD2B8}" type="datetimeFigureOut">
              <a:rPr lang="es-EC" smtClean="0"/>
              <a:t>28/10/2019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48798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8767467-5AB8-4EC5-A520-67DF423DD2B8}" type="datetimeFigureOut">
              <a:rPr lang="es-EC" smtClean="0"/>
              <a:t>28/10/2019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279004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8767467-5AB8-4EC5-A520-67DF423DD2B8}" type="datetimeFigureOut">
              <a:rPr lang="es-EC" smtClean="0"/>
              <a:t>28/10/2019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414022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67467-5AB8-4EC5-A520-67DF423DD2B8}" type="datetimeFigureOut">
              <a:rPr lang="es-EC" smtClean="0"/>
              <a:t>28/10/2019</a:t>
            </a:fld>
            <a:endParaRPr lang="es-EC"/>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88ACA-CF1C-48EE-848B-EA50CACC94B4}" type="slidenum">
              <a:rPr lang="es-EC" smtClean="0"/>
              <a:t>‹Nº›</a:t>
            </a:fld>
            <a:endParaRPr lang="es-EC"/>
          </a:p>
        </p:txBody>
      </p:sp>
      <p:pic>
        <p:nvPicPr>
          <p:cNvPr id="7" name="Imagen 6"/>
          <p:cNvPicPr>
            <a:picLocks noChangeAspect="1"/>
          </p:cNvPicPr>
          <p:nvPr userDrawn="1"/>
        </p:nvPicPr>
        <p:blipFill rotWithShape="1">
          <a:blip r:embed="rId14"/>
          <a:srcRect l="19612" t="21181" r="3409" b="8987"/>
          <a:stretch/>
        </p:blipFill>
        <p:spPr>
          <a:xfrm>
            <a:off x="0" y="-10886"/>
            <a:ext cx="12192000" cy="6912522"/>
          </a:xfrm>
          <a:prstGeom prst="rect">
            <a:avLst/>
          </a:prstGeom>
        </p:spPr>
      </p:pic>
    </p:spTree>
    <p:extLst>
      <p:ext uri="{BB962C8B-B14F-4D97-AF65-F5344CB8AC3E}">
        <p14:creationId xmlns:p14="http://schemas.microsoft.com/office/powerpoint/2010/main" val="32353420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43789" y="1252851"/>
            <a:ext cx="9914021" cy="3970318"/>
          </a:xfrm>
          <a:prstGeom prst="rect">
            <a:avLst/>
          </a:prstGeom>
        </p:spPr>
        <p:txBody>
          <a:bodyPr wrap="square">
            <a:spAutoFit/>
          </a:bodyPr>
          <a:lstStyle/>
          <a:p>
            <a:pPr algn="ctr"/>
            <a:r>
              <a:rPr lang="es-EC" b="1" dirty="0">
                <a:latin typeface="Times" panose="02020603050405020304" pitchFamily="18" charset="0"/>
                <a:ea typeface="Verdana" panose="020B0604030504040204" pitchFamily="34" charset="0"/>
                <a:cs typeface="Times" panose="02020603050405020304" pitchFamily="18" charset="0"/>
              </a:rPr>
              <a:t>DEPARTAMENTO DE CIENCIAS DE LA VIDA Y DE LA  AGRICULTURA</a:t>
            </a:r>
            <a:r>
              <a:rPr lang="es-ES" dirty="0">
                <a:latin typeface="Times" panose="02020603050405020304" pitchFamily="18" charset="0"/>
                <a:ea typeface="Verdana" panose="020B0604030504040204" pitchFamily="34" charset="0"/>
                <a:cs typeface="Times" panose="02020603050405020304" pitchFamily="18" charset="0"/>
              </a:rPr>
              <a:t/>
            </a:r>
            <a:br>
              <a:rPr lang="es-ES" dirty="0">
                <a:latin typeface="Times" panose="02020603050405020304" pitchFamily="18" charset="0"/>
                <a:ea typeface="Verdana" panose="020B0604030504040204" pitchFamily="34" charset="0"/>
                <a:cs typeface="Times" panose="02020603050405020304" pitchFamily="18" charset="0"/>
              </a:rPr>
            </a:br>
            <a:r>
              <a:rPr lang="es-EC" b="1" dirty="0">
                <a:latin typeface="Times" panose="02020603050405020304" pitchFamily="18" charset="0"/>
                <a:ea typeface="Verdana" panose="020B0604030504040204" pitchFamily="34" charset="0"/>
                <a:cs typeface="Times" panose="02020603050405020304" pitchFamily="18" charset="0"/>
              </a:rPr>
              <a:t>CARRERA DE INGENIERÍA AGROPECUARIA</a:t>
            </a:r>
            <a:r>
              <a:rPr lang="es-ES" dirty="0">
                <a:latin typeface="Times" panose="02020603050405020304" pitchFamily="18" charset="0"/>
                <a:ea typeface="Verdana" panose="020B0604030504040204" pitchFamily="34" charset="0"/>
                <a:cs typeface="Times" panose="02020603050405020304" pitchFamily="18" charset="0"/>
              </a:rPr>
              <a:t/>
            </a:r>
            <a:br>
              <a:rPr lang="es-ES" dirty="0">
                <a:latin typeface="Times" panose="02020603050405020304" pitchFamily="18" charset="0"/>
                <a:ea typeface="Verdana" panose="020B0604030504040204" pitchFamily="34" charset="0"/>
                <a:cs typeface="Times" panose="02020603050405020304" pitchFamily="18" charset="0"/>
              </a:rPr>
            </a:br>
            <a:r>
              <a:rPr lang="es-EC" b="1" dirty="0">
                <a:latin typeface="Times" panose="02020603050405020304" pitchFamily="18" charset="0"/>
                <a:ea typeface="Verdana" panose="020B0604030504040204" pitchFamily="34" charset="0"/>
                <a:cs typeface="Times" panose="02020603050405020304" pitchFamily="18" charset="0"/>
              </a:rPr>
              <a:t> </a:t>
            </a:r>
            <a:r>
              <a:rPr lang="es-ES" dirty="0">
                <a:latin typeface="Times" panose="02020603050405020304" pitchFamily="18" charset="0"/>
                <a:ea typeface="Verdana" panose="020B0604030504040204" pitchFamily="34" charset="0"/>
                <a:cs typeface="Times" panose="02020603050405020304" pitchFamily="18" charset="0"/>
              </a:rPr>
              <a:t/>
            </a:r>
            <a:br>
              <a:rPr lang="es-ES" dirty="0">
                <a:latin typeface="Times" panose="02020603050405020304" pitchFamily="18" charset="0"/>
                <a:ea typeface="Verdana" panose="020B0604030504040204" pitchFamily="34" charset="0"/>
                <a:cs typeface="Times" panose="02020603050405020304" pitchFamily="18" charset="0"/>
              </a:rPr>
            </a:br>
            <a:r>
              <a:rPr lang="es-EC" b="1" dirty="0">
                <a:latin typeface="Times" panose="02020603050405020304" pitchFamily="18" charset="0"/>
                <a:cs typeface="Times" panose="02020603050405020304" pitchFamily="18" charset="0"/>
              </a:rPr>
              <a:t>TRABAJO DE TITULACIÓN, PREVIO A LA OBTENCIÓN DEL TÍTULO DE INGENIERO AGROPECUARIO</a:t>
            </a:r>
            <a:r>
              <a:rPr lang="es-MX" dirty="0">
                <a:latin typeface="Times" panose="02020603050405020304" pitchFamily="18" charset="0"/>
                <a:cs typeface="Times" panose="02020603050405020304" pitchFamily="18" charset="0"/>
              </a:rPr>
              <a:t/>
            </a:r>
            <a:br>
              <a:rPr lang="es-MX" dirty="0">
                <a:latin typeface="Times" panose="02020603050405020304" pitchFamily="18" charset="0"/>
                <a:cs typeface="Times" panose="02020603050405020304" pitchFamily="18" charset="0"/>
              </a:rPr>
            </a:br>
            <a:r>
              <a:rPr lang="es-EC" b="1" dirty="0">
                <a:latin typeface="Times" panose="02020603050405020304" pitchFamily="18" charset="0"/>
                <a:cs typeface="Times" panose="02020603050405020304" pitchFamily="18" charset="0"/>
              </a:rPr>
              <a:t/>
            </a:r>
            <a:br>
              <a:rPr lang="es-EC" b="1" dirty="0">
                <a:latin typeface="Times" panose="02020603050405020304" pitchFamily="18" charset="0"/>
                <a:cs typeface="Times" panose="02020603050405020304" pitchFamily="18" charset="0"/>
              </a:rPr>
            </a:br>
            <a:r>
              <a:rPr lang="es-EC" b="1" dirty="0">
                <a:latin typeface="Times" panose="02020603050405020304" pitchFamily="18" charset="0"/>
                <a:cs typeface="Times" panose="02020603050405020304" pitchFamily="18" charset="0"/>
              </a:rPr>
              <a:t>TEMA: </a:t>
            </a:r>
            <a:r>
              <a:rPr lang="es-EC" b="1" dirty="0" smtClean="0">
                <a:latin typeface="Times" panose="02020603050405020304" pitchFamily="18" charset="0"/>
                <a:cs typeface="Times" panose="02020603050405020304" pitchFamily="18" charset="0"/>
              </a:rPr>
              <a:t>“ADAPTABILIDAD DE SEIS VARIEDADES DE RYEGRASS Y SU DESEMPEÑO PRODUCTIVO EN LA HACIENDA TAJAMAR, CANTÓN CAYAMBE”</a:t>
            </a:r>
            <a:r>
              <a:rPr lang="es-CO" b="1" dirty="0">
                <a:latin typeface="Times" panose="02020603050405020304" pitchFamily="18" charset="0"/>
                <a:cs typeface="Times" panose="02020603050405020304" pitchFamily="18" charset="0"/>
              </a:rPr>
              <a:t/>
            </a:r>
            <a:br>
              <a:rPr lang="es-CO" b="1" dirty="0">
                <a:latin typeface="Times" panose="02020603050405020304" pitchFamily="18" charset="0"/>
                <a:cs typeface="Times" panose="02020603050405020304" pitchFamily="18" charset="0"/>
              </a:rPr>
            </a:br>
            <a:r>
              <a:rPr lang="es-CO" b="1" spc="-10" dirty="0">
                <a:latin typeface="Times" panose="02020603050405020304" pitchFamily="18" charset="0"/>
                <a:cs typeface="Times" panose="02020603050405020304" pitchFamily="18" charset="0"/>
              </a:rPr>
              <a:t/>
            </a:r>
            <a:br>
              <a:rPr lang="es-CO" b="1" spc="-10" dirty="0">
                <a:latin typeface="Times" panose="02020603050405020304" pitchFamily="18" charset="0"/>
                <a:cs typeface="Times" panose="02020603050405020304" pitchFamily="18" charset="0"/>
              </a:rPr>
            </a:br>
            <a:r>
              <a:rPr lang="es-CO" b="1" spc="-10" dirty="0">
                <a:latin typeface="Times" panose="02020603050405020304" pitchFamily="18" charset="0"/>
                <a:cs typeface="Times" panose="02020603050405020304" pitchFamily="18" charset="0"/>
              </a:rPr>
              <a:t>AUTOR: </a:t>
            </a:r>
            <a:r>
              <a:rPr lang="es-CO" b="1" spc="-10" dirty="0" smtClean="0">
                <a:latin typeface="Times" panose="02020603050405020304" pitchFamily="18" charset="0"/>
                <a:cs typeface="Times" panose="02020603050405020304" pitchFamily="18" charset="0"/>
              </a:rPr>
              <a:t>VÉLEZ VALENCIA YORDY NELSON</a:t>
            </a:r>
            <a:r>
              <a:rPr lang="es-CO" b="1" spc="-10" dirty="0">
                <a:latin typeface="Times" panose="02020603050405020304" pitchFamily="18" charset="0"/>
                <a:cs typeface="Times" panose="02020603050405020304" pitchFamily="18" charset="0"/>
              </a:rPr>
              <a:t/>
            </a:r>
            <a:br>
              <a:rPr lang="es-CO" b="1" spc="-10" dirty="0">
                <a:latin typeface="Times" panose="02020603050405020304" pitchFamily="18" charset="0"/>
                <a:cs typeface="Times" panose="02020603050405020304" pitchFamily="18" charset="0"/>
              </a:rPr>
            </a:br>
            <a:r>
              <a:rPr lang="es-CO" b="1" spc="-10" dirty="0">
                <a:latin typeface="Times" panose="02020603050405020304" pitchFamily="18" charset="0"/>
                <a:cs typeface="Times" panose="02020603050405020304" pitchFamily="18" charset="0"/>
              </a:rPr>
              <a:t/>
            </a:r>
            <a:br>
              <a:rPr lang="es-CO" b="1" spc="-10" dirty="0">
                <a:latin typeface="Times" panose="02020603050405020304" pitchFamily="18" charset="0"/>
                <a:cs typeface="Times" panose="02020603050405020304" pitchFamily="18" charset="0"/>
              </a:rPr>
            </a:br>
            <a:r>
              <a:rPr lang="es-CO" b="1" spc="-10" dirty="0">
                <a:latin typeface="Times" panose="02020603050405020304" pitchFamily="18" charset="0"/>
                <a:cs typeface="Times" panose="02020603050405020304" pitchFamily="18" charset="0"/>
              </a:rPr>
              <a:t>DIRECTOR: ING. PAZMIÑO MORALES, JULIO CÉSAR </a:t>
            </a:r>
            <a:r>
              <a:rPr lang="es-CO" b="1" spc="-10" dirty="0" err="1">
                <a:latin typeface="Times" panose="02020603050405020304" pitchFamily="18" charset="0"/>
                <a:cs typeface="Times" panose="02020603050405020304" pitchFamily="18" charset="0"/>
              </a:rPr>
              <a:t>Mgs</a:t>
            </a:r>
            <a:r>
              <a:rPr lang="es-CO" b="1" spc="-10" dirty="0">
                <a:latin typeface="Times" panose="02020603050405020304" pitchFamily="18" charset="0"/>
                <a:cs typeface="Times" panose="02020603050405020304" pitchFamily="18" charset="0"/>
              </a:rPr>
              <a:t>.</a:t>
            </a:r>
            <a:br>
              <a:rPr lang="es-CO" b="1" spc="-10" dirty="0">
                <a:latin typeface="Times" panose="02020603050405020304" pitchFamily="18" charset="0"/>
                <a:cs typeface="Times" panose="02020603050405020304" pitchFamily="18" charset="0"/>
              </a:rPr>
            </a:br>
            <a:r>
              <a:rPr lang="es-CO" b="1" dirty="0">
                <a:latin typeface="Times" panose="02020603050405020304" pitchFamily="18" charset="0"/>
                <a:cs typeface="Times" panose="02020603050405020304" pitchFamily="18" charset="0"/>
              </a:rPr>
              <a:t/>
            </a:r>
            <a:br>
              <a:rPr lang="es-CO" b="1" dirty="0">
                <a:latin typeface="Times" panose="02020603050405020304" pitchFamily="18" charset="0"/>
                <a:cs typeface="Times" panose="02020603050405020304" pitchFamily="18" charset="0"/>
              </a:rPr>
            </a:br>
            <a:r>
              <a:rPr lang="es-CO" b="1" dirty="0">
                <a:latin typeface="Times" panose="02020603050405020304" pitchFamily="18" charset="0"/>
                <a:cs typeface="Times" panose="02020603050405020304" pitchFamily="18" charset="0"/>
              </a:rPr>
              <a:t>SANGOLQUÍ, 2019</a:t>
            </a:r>
            <a:endParaRPr lang="es-EC" dirty="0"/>
          </a:p>
        </p:txBody>
      </p:sp>
    </p:spTree>
    <p:extLst>
      <p:ext uri="{BB962C8B-B14F-4D97-AF65-F5344CB8AC3E}">
        <p14:creationId xmlns:p14="http://schemas.microsoft.com/office/powerpoint/2010/main" val="641438483"/>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derecha 3"/>
          <p:cNvSpPr/>
          <p:nvPr/>
        </p:nvSpPr>
        <p:spPr>
          <a:xfrm>
            <a:off x="409433" y="1030044"/>
            <a:ext cx="2470245" cy="6687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PREPARACIÓN</a:t>
            </a:r>
            <a:endParaRPr lang="es-EC" dirty="0">
              <a:ln w="0"/>
              <a:solidFill>
                <a:schemeClr val="tx1"/>
              </a:solidFill>
              <a:effectLst>
                <a:outerShdw blurRad="38100" dist="19050" dir="2700000" algn="tl" rotWithShape="0">
                  <a:schemeClr val="dk1">
                    <a:alpha val="40000"/>
                  </a:schemeClr>
                </a:outerShdw>
              </a:effectLst>
            </a:endParaRPr>
          </a:p>
        </p:txBody>
      </p:sp>
      <p:sp>
        <p:nvSpPr>
          <p:cNvPr id="5" name="Flecha derecha 4"/>
          <p:cNvSpPr/>
          <p:nvPr/>
        </p:nvSpPr>
        <p:spPr>
          <a:xfrm>
            <a:off x="408793" y="2853307"/>
            <a:ext cx="2606722" cy="846161"/>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INSTALACIÓN</a:t>
            </a:r>
            <a:endParaRPr lang="es-EC" dirty="0">
              <a:ln w="0"/>
              <a:solidFill>
                <a:schemeClr val="tx1"/>
              </a:solidFill>
              <a:effectLst>
                <a:outerShdw blurRad="38100" dist="19050" dir="2700000" algn="tl" rotWithShape="0">
                  <a:schemeClr val="dk1">
                    <a:alpha val="40000"/>
                  </a:schemeClr>
                </a:outerShdw>
              </a:effectLst>
            </a:endParaRPr>
          </a:p>
        </p:txBody>
      </p:sp>
      <p:sp>
        <p:nvSpPr>
          <p:cNvPr id="6" name="Flecha derecha 5"/>
          <p:cNvSpPr/>
          <p:nvPr/>
        </p:nvSpPr>
        <p:spPr>
          <a:xfrm>
            <a:off x="409433" y="4653880"/>
            <a:ext cx="2606722" cy="791570"/>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CORTE</a:t>
            </a:r>
            <a:endParaRPr lang="es-EC" dirty="0">
              <a:ln w="0"/>
              <a:solidFill>
                <a:schemeClr val="tx1"/>
              </a:solidFill>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59957" y="641727"/>
            <a:ext cx="1637732" cy="1760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1117" y="672432"/>
            <a:ext cx="3057674" cy="1668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743" y="2487473"/>
            <a:ext cx="2629719" cy="1577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4694" y="640547"/>
            <a:ext cx="2916672" cy="1658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93" y="2487473"/>
            <a:ext cx="2588776" cy="1553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4356" y="4229080"/>
            <a:ext cx="2626303" cy="185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9794" y="4229080"/>
            <a:ext cx="2588776" cy="1851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894161" y="3206147"/>
            <a:ext cx="3593368" cy="2156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ítulo 1"/>
          <p:cNvSpPr>
            <a:spLocks noGrp="1"/>
          </p:cNvSpPr>
          <p:nvPr>
            <p:ph type="title"/>
          </p:nvPr>
        </p:nvSpPr>
        <p:spPr>
          <a:xfrm>
            <a:off x="978793" y="-85841"/>
            <a:ext cx="10156065" cy="1005742"/>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PROCEDIMIENTO</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273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939" y="-284068"/>
            <a:ext cx="10515600" cy="1325563"/>
          </a:xfrm>
        </p:spPr>
        <p:txBody>
          <a:bodyPr>
            <a:normAutofit/>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DISEÑO EXPERIMENTAL</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38200" y="1181005"/>
            <a:ext cx="10803339" cy="4220333"/>
          </a:xfrm>
        </p:spPr>
        <p:txBody>
          <a:bodyPr>
            <a:normAutofit/>
          </a:bodyPr>
          <a:lstStyle/>
          <a:p>
            <a:pPr marL="0" indent="0" algn="just">
              <a:buNone/>
            </a:pP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Para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 presente trabajo se estableció un diseño en bloques completos al azar (DBCA) con cinco repeticiones y en la estructura de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tratamientos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parcela dividida (6×3</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just">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La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unidad experimental estuvo constituida por una parcela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28m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 14m con un área  392 m</a:t>
            </a:r>
            <a:r>
              <a:rPr lang="es-EC" baseline="30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para cada variedad de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Ryegrass</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srcRect l="27089" t="44773" r="24441" b="35317"/>
          <a:stretch/>
        </p:blipFill>
        <p:spPr>
          <a:xfrm>
            <a:off x="986415" y="3589361"/>
            <a:ext cx="9041509" cy="2088108"/>
          </a:xfrm>
          <a:prstGeom prst="rect">
            <a:avLst/>
          </a:prstGeom>
        </p:spPr>
      </p:pic>
      <p:sp>
        <p:nvSpPr>
          <p:cNvPr id="6" name="Flecha abajo 5"/>
          <p:cNvSpPr/>
          <p:nvPr/>
        </p:nvSpPr>
        <p:spPr>
          <a:xfrm rot="5400000">
            <a:off x="10269369" y="3842415"/>
            <a:ext cx="1115707" cy="105315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1,9 ha</a:t>
            </a:r>
            <a:endParaRPr lang="es-EC"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54559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8134" y="-246090"/>
            <a:ext cx="6900082" cy="1325563"/>
          </a:xfrm>
        </p:spPr>
        <p:txBody>
          <a:bodyPr>
            <a:normAutofit/>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ANÁLISIS DE VARIANZA</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045624226"/>
              </p:ext>
            </p:extLst>
          </p:nvPr>
        </p:nvGraphicFramePr>
        <p:xfrm>
          <a:off x="640210" y="1079473"/>
          <a:ext cx="5269479" cy="3834348"/>
        </p:xfrm>
        <a:graphic>
          <a:graphicData uri="http://schemas.openxmlformats.org/drawingml/2006/table">
            <a:tbl>
              <a:tblPr firstRow="1" firstCol="1" bandRow="1">
                <a:tableStyleId>{68D230F3-CF80-4859-8CE7-A43EE81993B5}</a:tableStyleId>
              </a:tblPr>
              <a:tblGrid>
                <a:gridCol w="2409711"/>
                <a:gridCol w="2859768"/>
              </a:tblGrid>
              <a:tr h="664278">
                <a:tc>
                  <a:txBody>
                    <a:bodyPr/>
                    <a:lstStyle/>
                    <a:p>
                      <a:pPr>
                        <a:lnSpc>
                          <a:spcPct val="107000"/>
                        </a:lnSpc>
                        <a:spcAft>
                          <a:spcPts val="0"/>
                        </a:spcAft>
                        <a:tabLst>
                          <a:tab pos="90170" algn="l"/>
                        </a:tabLst>
                      </a:pPr>
                      <a:r>
                        <a:rPr lang="es-ES" sz="2000" dirty="0">
                          <a:effectLst/>
                          <a:latin typeface="Times New Roman" panose="02020603050405020304" pitchFamily="18" charset="0"/>
                          <a:cs typeface="Times New Roman" panose="02020603050405020304" pitchFamily="18" charset="0"/>
                        </a:rPr>
                        <a:t>Fuente de variación</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S" sz="2000" dirty="0">
                          <a:effectLst/>
                          <a:latin typeface="Times New Roman" panose="02020603050405020304" pitchFamily="18" charset="0"/>
                          <a:cs typeface="Times New Roman" panose="02020603050405020304" pitchFamily="18" charset="0"/>
                        </a:rPr>
                        <a:t>Grados de libertad</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92702">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Bloque</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5-1 = 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92702">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Tiempo de corte</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S" sz="2000" dirty="0">
                          <a:effectLst/>
                          <a:latin typeface="Times New Roman" panose="02020603050405020304" pitchFamily="18" charset="0"/>
                          <a:cs typeface="Times New Roman" panose="02020603050405020304" pitchFamily="18" charset="0"/>
                        </a:rPr>
                        <a:t>3-1= 2</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92702">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Error del Corte</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C" sz="2000" dirty="0">
                          <a:effectLst/>
                          <a:latin typeface="Times New Roman" panose="02020603050405020304" pitchFamily="18" charset="0"/>
                          <a:cs typeface="Times New Roman" panose="02020603050405020304" pitchFamily="18" charset="0"/>
                        </a:rPr>
                        <a:t>(5-1)*(3-1) = 8</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92702">
                <a:tc>
                  <a:txBody>
                    <a:bodyPr/>
                    <a:lstStyle/>
                    <a:p>
                      <a:pPr>
                        <a:lnSpc>
                          <a:spcPct val="107000"/>
                        </a:lnSpc>
                        <a:spcAft>
                          <a:spcPts val="0"/>
                        </a:spcAft>
                        <a:tabLst>
                          <a:tab pos="90170" algn="l"/>
                        </a:tabLst>
                      </a:pPr>
                      <a:r>
                        <a:rPr lang="es-ES" sz="2000" dirty="0">
                          <a:effectLst/>
                          <a:latin typeface="Times New Roman" panose="02020603050405020304" pitchFamily="18" charset="0"/>
                          <a:cs typeface="Times New Roman" panose="02020603050405020304" pitchFamily="18" charset="0"/>
                        </a:rPr>
                        <a:t>Variedad</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6-1 = 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813858">
                <a:tc>
                  <a:txBody>
                    <a:bodyPr/>
                    <a:lstStyle/>
                    <a:p>
                      <a:pPr>
                        <a:lnSpc>
                          <a:spcPct val="107000"/>
                        </a:lnSpc>
                        <a:spcAft>
                          <a:spcPts val="0"/>
                        </a:spcAft>
                        <a:tabLst>
                          <a:tab pos="90170" algn="l"/>
                        </a:tabLst>
                      </a:pPr>
                      <a:r>
                        <a:rPr lang="es-EC" sz="2000">
                          <a:effectLst/>
                          <a:latin typeface="Times New Roman" panose="02020603050405020304" pitchFamily="18" charset="0"/>
                          <a:cs typeface="Times New Roman" panose="02020603050405020304" pitchFamily="18" charset="0"/>
                        </a:rPr>
                        <a:t>Tiempo de corte x Variedad</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C" sz="2000">
                          <a:effectLst/>
                          <a:latin typeface="Times New Roman" panose="02020603050405020304" pitchFamily="18" charset="0"/>
                          <a:cs typeface="Times New Roman" panose="02020603050405020304" pitchFamily="18" charset="0"/>
                        </a:rPr>
                        <a:t>(3-1)*(6-1) = 10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92702">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Error de la variedad</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3*(5-1)*(6-1) = 60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92702">
                <a:tc>
                  <a:txBody>
                    <a:bodyPr/>
                    <a:lstStyle/>
                    <a:p>
                      <a:pPr>
                        <a:lnSpc>
                          <a:spcPct val="107000"/>
                        </a:lnSpc>
                        <a:spcAft>
                          <a:spcPts val="0"/>
                        </a:spcAft>
                        <a:tabLst>
                          <a:tab pos="90170" algn="l"/>
                        </a:tabLst>
                      </a:pPr>
                      <a:r>
                        <a:rPr lang="es-ES" sz="2000">
                          <a:effectLst/>
                          <a:latin typeface="Times New Roman" panose="02020603050405020304" pitchFamily="18" charset="0"/>
                          <a:cs typeface="Times New Roman" panose="02020603050405020304" pitchFamily="18" charset="0"/>
                        </a:rPr>
                        <a:t>Total</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tabLst>
                          <a:tab pos="90170" algn="l"/>
                        </a:tabLst>
                      </a:pPr>
                      <a:r>
                        <a:rPr lang="es-ES" sz="2000" dirty="0">
                          <a:effectLst/>
                          <a:latin typeface="Times New Roman" panose="02020603050405020304" pitchFamily="18" charset="0"/>
                          <a:cs typeface="Times New Roman" panose="02020603050405020304" pitchFamily="18" charset="0"/>
                        </a:rPr>
                        <a:t>(3*6*5) -1 = 89</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6137135" y="901521"/>
            <a:ext cx="5730265" cy="17098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n w="0"/>
                <a:solidFill>
                  <a:schemeClr val="tx1"/>
                </a:solidFill>
                <a:effectLst>
                  <a:outerShdw blurRad="38100" dist="19050" dir="2700000" algn="tl" rotWithShape="0">
                    <a:schemeClr val="dk1">
                      <a:alpha val="40000"/>
                    </a:schemeClr>
                  </a:outerShdw>
                </a:effectLst>
              </a:rPr>
              <a:t>Factores</a:t>
            </a:r>
          </a:p>
          <a:p>
            <a:r>
              <a:rPr lang="es-EC" dirty="0">
                <a:ln w="0"/>
                <a:solidFill>
                  <a:schemeClr val="tx1"/>
                </a:solidFill>
                <a:effectLst>
                  <a:outerShdw blurRad="38100" dist="19050" dir="2700000" algn="tl" rotWithShape="0">
                    <a:schemeClr val="dk1">
                      <a:alpha val="40000"/>
                    </a:schemeClr>
                  </a:outerShdw>
                </a:effectLst>
              </a:rPr>
              <a:t>Se probaron dos factores: </a:t>
            </a:r>
          </a:p>
          <a:p>
            <a:pPr lvl="0"/>
            <a:r>
              <a:rPr lang="es-EC" dirty="0" smtClean="0">
                <a:ln w="0"/>
                <a:solidFill>
                  <a:schemeClr val="tx1"/>
                </a:solidFill>
                <a:effectLst>
                  <a:outerShdw blurRad="38100" dist="19050" dir="2700000" algn="tl" rotWithShape="0">
                    <a:schemeClr val="dk1">
                      <a:alpha val="40000"/>
                    </a:schemeClr>
                  </a:outerShdw>
                </a:effectLst>
              </a:rPr>
              <a:t>1.- Tres </a:t>
            </a:r>
            <a:r>
              <a:rPr lang="es-EC" dirty="0">
                <a:ln w="0"/>
                <a:solidFill>
                  <a:schemeClr val="tx1"/>
                </a:solidFill>
                <a:effectLst>
                  <a:outerShdw blurRad="38100" dist="19050" dir="2700000" algn="tl" rotWithShape="0">
                    <a:schemeClr val="dk1">
                      <a:alpha val="40000"/>
                    </a:schemeClr>
                  </a:outerShdw>
                </a:effectLst>
              </a:rPr>
              <a:t>cortes </a:t>
            </a:r>
            <a:r>
              <a:rPr lang="es-EC" dirty="0" smtClean="0">
                <a:ln w="0"/>
                <a:solidFill>
                  <a:schemeClr val="tx1"/>
                </a:solidFill>
                <a:effectLst>
                  <a:outerShdw blurRad="38100" dist="19050" dir="2700000" algn="tl" rotWithShape="0">
                    <a:schemeClr val="dk1">
                      <a:alpha val="40000"/>
                    </a:schemeClr>
                  </a:outerShdw>
                </a:effectLst>
              </a:rPr>
              <a:t>(28 días)</a:t>
            </a:r>
          </a:p>
          <a:p>
            <a:pPr lvl="0"/>
            <a:r>
              <a:rPr lang="es-EC" dirty="0" smtClean="0">
                <a:ln w="0"/>
                <a:solidFill>
                  <a:schemeClr val="tx1"/>
                </a:solidFill>
                <a:effectLst>
                  <a:outerShdw blurRad="38100" dist="19050" dir="2700000" algn="tl" rotWithShape="0">
                    <a:schemeClr val="dk1">
                      <a:alpha val="40000"/>
                    </a:schemeClr>
                  </a:outerShdw>
                </a:effectLst>
              </a:rPr>
              <a:t>2.- Seis </a:t>
            </a:r>
            <a:r>
              <a:rPr lang="es-EC" dirty="0">
                <a:ln w="0"/>
                <a:solidFill>
                  <a:schemeClr val="tx1"/>
                </a:solidFill>
                <a:effectLst>
                  <a:outerShdw blurRad="38100" dist="19050" dir="2700000" algn="tl" rotWithShape="0">
                    <a:schemeClr val="dk1">
                      <a:alpha val="40000"/>
                    </a:schemeClr>
                  </a:outerShdw>
                </a:effectLst>
              </a:rPr>
              <a:t>variedades de Ryegrass </a:t>
            </a:r>
            <a:endParaRPr lang="es-EC" dirty="0" smtClean="0">
              <a:ln w="0"/>
              <a:solidFill>
                <a:schemeClr val="tx1"/>
              </a:solidFill>
              <a:effectLst>
                <a:outerShdw blurRad="38100" dist="19050" dir="2700000" algn="tl" rotWithShape="0">
                  <a:schemeClr val="dk1">
                    <a:alpha val="40000"/>
                  </a:schemeClr>
                </a:outerShdw>
              </a:effectLst>
            </a:endParaRPr>
          </a:p>
          <a:p>
            <a:pPr lvl="0" algn="just"/>
            <a:r>
              <a:rPr lang="es-EC" dirty="0" smtClean="0">
                <a:ln w="0"/>
                <a:solidFill>
                  <a:schemeClr val="tx1"/>
                </a:solidFill>
                <a:effectLst>
                  <a:outerShdw blurRad="38100" dist="19050" dir="2700000" algn="tl" rotWithShape="0">
                    <a:schemeClr val="dk1">
                      <a:alpha val="40000"/>
                    </a:schemeClr>
                  </a:outerShdw>
                </a:effectLst>
              </a:rPr>
              <a:t>Estas variedades fueron </a:t>
            </a:r>
            <a:r>
              <a:rPr lang="es-EC" dirty="0">
                <a:ln w="0"/>
                <a:solidFill>
                  <a:schemeClr val="tx1"/>
                </a:solidFill>
                <a:effectLst>
                  <a:outerShdw blurRad="38100" dist="19050" dir="2700000" algn="tl" rotWithShape="0">
                    <a:schemeClr val="dk1">
                      <a:alpha val="40000"/>
                    </a:schemeClr>
                  </a:outerShdw>
                </a:effectLst>
              </a:rPr>
              <a:t>evaluadas en cuanto a sus características agronómicas, su rendimiento en kg </a:t>
            </a:r>
            <a:r>
              <a:rPr lang="es-EC" dirty="0" smtClean="0">
                <a:ln w="0"/>
                <a:solidFill>
                  <a:schemeClr val="tx1"/>
                </a:solidFill>
                <a:effectLst>
                  <a:outerShdw blurRad="38100" dist="19050" dir="2700000" algn="tl" rotWithShape="0">
                    <a:schemeClr val="dk1">
                      <a:alpha val="40000"/>
                    </a:schemeClr>
                  </a:outerShdw>
                </a:effectLst>
              </a:rPr>
              <a:t>MS/ha </a:t>
            </a:r>
            <a:r>
              <a:rPr lang="es-EC" dirty="0">
                <a:ln w="0"/>
                <a:solidFill>
                  <a:schemeClr val="tx1"/>
                </a:solidFill>
                <a:effectLst>
                  <a:outerShdw blurRad="38100" dist="19050" dir="2700000" algn="tl" rotWithShape="0">
                    <a:schemeClr val="dk1">
                      <a:alpha val="40000"/>
                    </a:schemeClr>
                  </a:outerShdw>
                </a:effectLst>
              </a:rPr>
              <a:t>y porcentaje de </a:t>
            </a:r>
            <a:r>
              <a:rPr lang="es-EC" dirty="0" smtClean="0">
                <a:ln w="0"/>
                <a:solidFill>
                  <a:schemeClr val="tx1"/>
                </a:solidFill>
                <a:effectLst>
                  <a:outerShdw blurRad="38100" dist="19050" dir="2700000" algn="tl" rotWithShape="0">
                    <a:schemeClr val="dk1">
                      <a:alpha val="40000"/>
                    </a:schemeClr>
                  </a:outerShdw>
                </a:effectLst>
              </a:rPr>
              <a:t>digestibilidad</a:t>
            </a:r>
            <a:endParaRPr lang="es-EC" dirty="0">
              <a:ln w="0"/>
              <a:solidFill>
                <a:schemeClr val="tx1"/>
              </a:solidFill>
              <a:effectLst>
                <a:outerShdw blurRad="38100" dist="19050" dir="2700000" algn="tl" rotWithShape="0">
                  <a:schemeClr val="dk1">
                    <a:alpha val="40000"/>
                  </a:schemeClr>
                </a:outerShdw>
              </a:effectLst>
            </a:endParaRPr>
          </a:p>
          <a:p>
            <a:pPr algn="ctr"/>
            <a:endParaRPr lang="es-EC" dirty="0"/>
          </a:p>
        </p:txBody>
      </p:sp>
      <p:sp>
        <p:nvSpPr>
          <p:cNvPr id="6" name="Rectángulo 5"/>
          <p:cNvSpPr/>
          <p:nvPr/>
        </p:nvSpPr>
        <p:spPr>
          <a:xfrm>
            <a:off x="8603087" y="2996647"/>
            <a:ext cx="3294685" cy="30321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s-EC" dirty="0">
                <a:ln w="0"/>
                <a:solidFill>
                  <a:schemeClr val="tx1"/>
                </a:solidFill>
                <a:effectLst>
                  <a:outerShdw blurRad="38100" dist="19050" dir="2700000" algn="tl" rotWithShape="0">
                    <a:schemeClr val="dk1">
                      <a:alpha val="40000"/>
                    </a:schemeClr>
                  </a:outerShdw>
                </a:effectLst>
              </a:rPr>
              <a:t>Ryegrass hibrido perenne tetraploide (SHOGUN)</a:t>
            </a:r>
          </a:p>
          <a:p>
            <a:pPr marL="285750" indent="-285750">
              <a:buFont typeface="Arial" panose="020B0604020202020204" pitchFamily="34" charset="0"/>
              <a:buChar char="•"/>
            </a:pPr>
            <a:r>
              <a:rPr lang="es-EC" dirty="0">
                <a:ln w="0"/>
                <a:solidFill>
                  <a:schemeClr val="tx1"/>
                </a:solidFill>
                <a:effectLst>
                  <a:outerShdw blurRad="38100" dist="19050" dir="2700000" algn="tl" rotWithShape="0">
                    <a:schemeClr val="dk1">
                      <a:alpha val="40000"/>
                    </a:schemeClr>
                  </a:outerShdw>
                </a:effectLst>
              </a:rPr>
              <a:t>Ryegrass perenne tetraploide (BEALEY)</a:t>
            </a:r>
          </a:p>
          <a:p>
            <a:pPr marL="285750" indent="-285750">
              <a:buFont typeface="Arial" panose="020B0604020202020204" pitchFamily="34" charset="0"/>
              <a:buChar char="•"/>
            </a:pPr>
            <a:r>
              <a:rPr lang="es-EC" dirty="0">
                <a:ln w="0"/>
                <a:solidFill>
                  <a:schemeClr val="tx1"/>
                </a:solidFill>
                <a:effectLst>
                  <a:outerShdw blurRad="38100" dist="19050" dir="2700000" algn="tl" rotWithShape="0">
                    <a:schemeClr val="dk1">
                      <a:alpha val="40000"/>
                    </a:schemeClr>
                  </a:outerShdw>
                </a:effectLst>
              </a:rPr>
              <a:t>Ryegrass perenne diploide (ALTO)</a:t>
            </a:r>
          </a:p>
          <a:p>
            <a:pPr marL="285750" indent="-285750">
              <a:buFont typeface="Arial" panose="020B0604020202020204" pitchFamily="34" charset="0"/>
              <a:buChar char="•"/>
            </a:pPr>
            <a:r>
              <a:rPr lang="es-EC" dirty="0">
                <a:ln w="0"/>
                <a:solidFill>
                  <a:schemeClr val="tx1"/>
                </a:solidFill>
                <a:effectLst>
                  <a:outerShdw blurRad="38100" dist="19050" dir="2700000" algn="tl" rotWithShape="0">
                    <a:schemeClr val="dk1">
                      <a:alpha val="40000"/>
                    </a:schemeClr>
                  </a:outerShdw>
                </a:effectLst>
              </a:rPr>
              <a:t>Ryegrass anual (HOGAN) </a:t>
            </a:r>
          </a:p>
          <a:p>
            <a:pPr marL="285750" indent="-285750">
              <a:buFont typeface="Arial" panose="020B0604020202020204" pitchFamily="34" charset="0"/>
              <a:buChar char="•"/>
            </a:pPr>
            <a:r>
              <a:rPr lang="es-EC" dirty="0">
                <a:ln w="0"/>
                <a:solidFill>
                  <a:schemeClr val="tx1"/>
                </a:solidFill>
                <a:effectLst>
                  <a:outerShdw blurRad="38100" dist="19050" dir="2700000" algn="tl" rotWithShape="0">
                    <a:schemeClr val="dk1">
                      <a:alpha val="40000"/>
                    </a:schemeClr>
                  </a:outerShdw>
                </a:effectLst>
              </a:rPr>
              <a:t>Ryegrass bianual tetraploide (TABU)</a:t>
            </a:r>
          </a:p>
          <a:p>
            <a:pPr marL="285750" indent="-285750">
              <a:buFont typeface="Arial" panose="020B0604020202020204" pitchFamily="34" charset="0"/>
              <a:buChar char="•"/>
            </a:pPr>
            <a:r>
              <a:rPr lang="es-EC" dirty="0">
                <a:ln w="0"/>
                <a:solidFill>
                  <a:schemeClr val="tx1"/>
                </a:solidFill>
                <a:effectLst>
                  <a:outerShdw blurRad="38100" dist="19050" dir="2700000" algn="tl" rotWithShape="0">
                    <a:schemeClr val="dk1">
                      <a:alpha val="40000"/>
                    </a:schemeClr>
                  </a:outerShdw>
                </a:effectLst>
              </a:rPr>
              <a:t>Ryegrass perenne </a:t>
            </a:r>
            <a:r>
              <a:rPr lang="es-EC" dirty="0" smtClean="0">
                <a:ln w="0"/>
                <a:solidFill>
                  <a:schemeClr val="tx1"/>
                </a:solidFill>
                <a:effectLst>
                  <a:outerShdw blurRad="38100" dist="19050" dir="2700000" algn="tl" rotWithShape="0">
                    <a:schemeClr val="dk1">
                      <a:alpha val="40000"/>
                    </a:schemeClr>
                  </a:outerShdw>
                </a:effectLst>
              </a:rPr>
              <a:t>tetraploide </a:t>
            </a:r>
            <a:r>
              <a:rPr lang="es-EC" dirty="0">
                <a:ln w="0"/>
                <a:solidFill>
                  <a:schemeClr val="tx1"/>
                </a:solidFill>
                <a:effectLst>
                  <a:outerShdw blurRad="38100" dist="19050" dir="2700000" algn="tl" rotWithShape="0">
                    <a:schemeClr val="dk1">
                      <a:alpha val="40000"/>
                    </a:schemeClr>
                  </a:outerShdw>
                </a:effectLst>
              </a:rPr>
              <a:t>(VISCOUNT)</a:t>
            </a:r>
          </a:p>
        </p:txBody>
      </p:sp>
      <p:sp>
        <p:nvSpPr>
          <p:cNvPr id="7" name="Rectángulo 6"/>
          <p:cNvSpPr/>
          <p:nvPr/>
        </p:nvSpPr>
        <p:spPr>
          <a:xfrm>
            <a:off x="6348948" y="3071276"/>
            <a:ext cx="2026693" cy="18833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rPr>
              <a:t>C1: Corte uno</a:t>
            </a:r>
          </a:p>
          <a:p>
            <a:pPr algn="ctr"/>
            <a:r>
              <a:rPr lang="es-EC" dirty="0">
                <a:ln w="0"/>
                <a:solidFill>
                  <a:schemeClr val="tx1"/>
                </a:solidFill>
                <a:effectLst>
                  <a:outerShdw blurRad="38100" dist="19050" dir="2700000" algn="tl" rotWithShape="0">
                    <a:schemeClr val="dk1">
                      <a:alpha val="40000"/>
                    </a:schemeClr>
                  </a:outerShdw>
                </a:effectLst>
              </a:rPr>
              <a:t>C2: Corte dos</a:t>
            </a:r>
          </a:p>
          <a:p>
            <a:pPr algn="ctr"/>
            <a:r>
              <a:rPr lang="es-EC" dirty="0">
                <a:ln w="0"/>
                <a:solidFill>
                  <a:schemeClr val="tx1"/>
                </a:solidFill>
                <a:effectLst>
                  <a:outerShdw blurRad="38100" dist="19050" dir="2700000" algn="tl" rotWithShape="0">
                    <a:schemeClr val="dk1">
                      <a:alpha val="40000"/>
                    </a:schemeClr>
                  </a:outerShdw>
                </a:effectLst>
              </a:rPr>
              <a:t>C3: Corte tres</a:t>
            </a:r>
          </a:p>
        </p:txBody>
      </p:sp>
      <p:cxnSp>
        <p:nvCxnSpPr>
          <p:cNvPr id="9" name="Conector recto de flecha 8"/>
          <p:cNvCxnSpPr/>
          <p:nvPr/>
        </p:nvCxnSpPr>
        <p:spPr>
          <a:xfrm>
            <a:off x="7595619" y="2611337"/>
            <a:ext cx="0" cy="459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9939990" y="2611337"/>
            <a:ext cx="0" cy="385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545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271530" y="1130166"/>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Porcentaje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germinación</a:t>
            </a:r>
          </a:p>
          <a:p>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21" y="1638436"/>
            <a:ext cx="2817250" cy="2112938"/>
          </a:xfrm>
          <a:prstGeom prst="rect">
            <a:avLst/>
          </a:prstGeom>
          <a:ln>
            <a:noFill/>
          </a:ln>
          <a:effectLst>
            <a:softEdge rad="112500"/>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21" y="3887418"/>
            <a:ext cx="2824764" cy="2118573"/>
          </a:xfrm>
          <a:prstGeom prst="rect">
            <a:avLst/>
          </a:prstGeom>
          <a:ln>
            <a:noFill/>
          </a:ln>
          <a:effectLst>
            <a:softEdge rad="112500"/>
          </a:effectLst>
        </p:spPr>
      </p:pic>
      <p:sp>
        <p:nvSpPr>
          <p:cNvPr id="6" name="Rectángulo redondeado 5"/>
          <p:cNvSpPr/>
          <p:nvPr/>
        </p:nvSpPr>
        <p:spPr>
          <a:xfrm>
            <a:off x="4546241" y="1803042"/>
            <a:ext cx="4765183" cy="1764406"/>
          </a:xfrm>
          <a:prstGeom prst="roundRect">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ln w="0"/>
                <a:solidFill>
                  <a:schemeClr val="tx1"/>
                </a:solidFill>
                <a:effectLst>
                  <a:outerShdw blurRad="38100" dist="19050" dir="2700000" algn="tl" rotWithShape="0">
                    <a:schemeClr val="dk1">
                      <a:alpha val="40000"/>
                    </a:schemeClr>
                  </a:outerShdw>
                </a:effectLst>
              </a:rPr>
              <a:t>S</a:t>
            </a:r>
            <a:r>
              <a:rPr lang="es-EC" dirty="0" smtClean="0">
                <a:ln w="0"/>
                <a:solidFill>
                  <a:schemeClr val="tx1"/>
                </a:solidFill>
                <a:effectLst>
                  <a:outerShdw blurRad="38100" dist="19050" dir="2700000" algn="tl" rotWithShape="0">
                    <a:schemeClr val="dk1">
                      <a:alpha val="40000"/>
                    </a:schemeClr>
                  </a:outerShdw>
                </a:effectLst>
              </a:rPr>
              <a:t>e </a:t>
            </a:r>
            <a:r>
              <a:rPr lang="es-EC" dirty="0">
                <a:ln w="0"/>
                <a:solidFill>
                  <a:schemeClr val="tx1"/>
                </a:solidFill>
                <a:effectLst>
                  <a:outerShdw blurRad="38100" dist="19050" dir="2700000" algn="tl" rotWithShape="0">
                    <a:schemeClr val="dk1">
                      <a:alpha val="40000"/>
                    </a:schemeClr>
                  </a:outerShdw>
                </a:effectLst>
              </a:rPr>
              <a:t>realizó el conteo de 300 semillas de cada variedad de Ryegrass evaluadas en el estudio distribuidas de manera uniforme en 3 cajas </a:t>
            </a:r>
            <a:r>
              <a:rPr lang="es-EC" dirty="0" smtClean="0">
                <a:ln w="0"/>
                <a:solidFill>
                  <a:schemeClr val="tx1"/>
                </a:solidFill>
                <a:effectLst>
                  <a:outerShdw blurRad="38100" dist="19050" dir="2700000" algn="tl" rotWithShape="0">
                    <a:schemeClr val="dk1">
                      <a:alpha val="40000"/>
                    </a:schemeClr>
                  </a:outerShdw>
                </a:effectLst>
              </a:rPr>
              <a:t>Petri</a:t>
            </a:r>
            <a:endParaRPr lang="es-EC" dirty="0">
              <a:ln w="0"/>
              <a:solidFill>
                <a:schemeClr val="tx1"/>
              </a:solidFill>
              <a:effectLst>
                <a:outerShdw blurRad="38100" dist="19050" dir="2700000" algn="tl" rotWithShape="0">
                  <a:schemeClr val="dk1">
                    <a:alpha val="40000"/>
                  </a:schemeClr>
                </a:outerShdw>
              </a:effectLst>
            </a:endParaRPr>
          </a:p>
        </p:txBody>
      </p:sp>
      <p:sp>
        <p:nvSpPr>
          <p:cNvPr id="7" name="Rectángulo redondeado 6"/>
          <p:cNvSpPr/>
          <p:nvPr/>
        </p:nvSpPr>
        <p:spPr>
          <a:xfrm>
            <a:off x="4649272" y="3979572"/>
            <a:ext cx="4662152" cy="1918952"/>
          </a:xfrm>
          <a:prstGeom prst="roundRect">
            <a:avLst/>
          </a:prstGeom>
          <a:effectLst>
            <a:outerShdw blurRad="76200" dir="13500000" sy="23000" kx="1200000" algn="br"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Estuvieron provistas </a:t>
            </a:r>
            <a:r>
              <a:rPr lang="es-EC" dirty="0">
                <a:ln w="0"/>
                <a:solidFill>
                  <a:schemeClr val="tx1"/>
                </a:solidFill>
                <a:effectLst>
                  <a:outerShdw blurRad="38100" dist="19050" dir="2700000" algn="tl" rotWithShape="0">
                    <a:schemeClr val="dk1">
                      <a:alpha val="40000"/>
                    </a:schemeClr>
                  </a:outerShdw>
                </a:effectLst>
              </a:rPr>
              <a:t>de papel humedecido, para mantener una humedad relativa de 80 a 90%. A los 15 días, se realizó el conteo de semillas germinadas en cada caja </a:t>
            </a:r>
            <a:r>
              <a:rPr lang="es-EC" dirty="0" smtClean="0">
                <a:ln w="0"/>
                <a:solidFill>
                  <a:schemeClr val="tx1"/>
                </a:solidFill>
                <a:effectLst>
                  <a:outerShdw blurRad="38100" dist="19050" dir="2700000" algn="tl" rotWithShape="0">
                    <a:schemeClr val="dk1">
                      <a:alpha val="40000"/>
                    </a:schemeClr>
                  </a:outerShdw>
                </a:effectLst>
              </a:rPr>
              <a:t>Petri </a:t>
            </a:r>
            <a:endParaRPr lang="es-EC" dirty="0">
              <a:ln w="0"/>
              <a:solidFill>
                <a:schemeClr val="tx1"/>
              </a:solidFill>
              <a:effectLst>
                <a:outerShdw blurRad="38100" dist="19050" dir="2700000" algn="tl" rotWithShape="0">
                  <a:schemeClr val="dk1">
                    <a:alpha val="40000"/>
                  </a:schemeClr>
                </a:outerShdw>
              </a:effectLst>
            </a:endParaRPr>
          </a:p>
        </p:txBody>
      </p:sp>
      <p:cxnSp>
        <p:nvCxnSpPr>
          <p:cNvPr id="9" name="Conector recto de flecha 8"/>
          <p:cNvCxnSpPr/>
          <p:nvPr/>
        </p:nvCxnSpPr>
        <p:spPr>
          <a:xfrm>
            <a:off x="3631842" y="2685245"/>
            <a:ext cx="4765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3631842" y="4946704"/>
            <a:ext cx="4765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939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26203"/>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Altura de planta y tasa de crecimiento</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499" y="2272919"/>
            <a:ext cx="4398493" cy="2639096"/>
          </a:xfrm>
          <a:prstGeom prst="rect">
            <a:avLst/>
          </a:prstGeom>
          <a:ln>
            <a:noFill/>
          </a:ln>
          <a:effectLst>
            <a:softEdge rad="112500"/>
          </a:effectLst>
        </p:spPr>
      </p:pic>
      <p:sp>
        <p:nvSpPr>
          <p:cNvPr id="5" name="Rectángulo redondeado 4"/>
          <p:cNvSpPr/>
          <p:nvPr/>
        </p:nvSpPr>
        <p:spPr>
          <a:xfrm>
            <a:off x="3825025" y="1755372"/>
            <a:ext cx="4842457" cy="1812076"/>
          </a:xfrm>
          <a:prstGeom prst="roundRect">
            <a:avLst/>
          </a:prstGeom>
          <a:effectLst>
            <a:glow rad="635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b="1" dirty="0">
                <a:ln w="0"/>
                <a:solidFill>
                  <a:schemeClr val="tx1"/>
                </a:solidFill>
                <a:effectLst>
                  <a:outerShdw blurRad="38100" dist="19050" dir="2700000" algn="tl" rotWithShape="0">
                    <a:schemeClr val="dk1">
                      <a:alpha val="40000"/>
                    </a:schemeClr>
                  </a:outerShdw>
                </a:effectLst>
              </a:rPr>
              <a:t> </a:t>
            </a:r>
            <a:r>
              <a:rPr lang="es-EC" b="1" dirty="0" smtClean="0">
                <a:ln w="0"/>
                <a:solidFill>
                  <a:schemeClr val="tx1"/>
                </a:solidFill>
                <a:effectLst>
                  <a:outerShdw blurRad="38100" dist="19050" dir="2700000" algn="tl" rotWithShape="0">
                    <a:schemeClr val="dk1">
                      <a:alpha val="40000"/>
                    </a:schemeClr>
                  </a:outerShdw>
                </a:effectLst>
              </a:rPr>
              <a:t>Altura de planta: </a:t>
            </a:r>
            <a:r>
              <a:rPr lang="es-EC" dirty="0" smtClean="0">
                <a:ln w="0"/>
                <a:solidFill>
                  <a:schemeClr val="tx1"/>
                </a:solidFill>
                <a:effectLst>
                  <a:outerShdw blurRad="38100" dist="19050" dir="2700000" algn="tl" rotWithShape="0">
                    <a:schemeClr val="dk1">
                      <a:alpha val="40000"/>
                    </a:schemeClr>
                  </a:outerShdw>
                </a:effectLst>
              </a:rPr>
              <a:t>Se </a:t>
            </a:r>
            <a:r>
              <a:rPr lang="es-EC" dirty="0">
                <a:ln w="0"/>
                <a:solidFill>
                  <a:schemeClr val="tx1"/>
                </a:solidFill>
                <a:effectLst>
                  <a:outerShdw blurRad="38100" dist="19050" dir="2700000" algn="tl" rotWithShape="0">
                    <a:schemeClr val="dk1">
                      <a:alpha val="40000"/>
                    </a:schemeClr>
                  </a:outerShdw>
                </a:effectLst>
              </a:rPr>
              <a:t>lanzó el cuadro metálico de 1m</a:t>
            </a:r>
            <a:r>
              <a:rPr lang="es-EC" baseline="30000" dirty="0">
                <a:ln w="0"/>
                <a:solidFill>
                  <a:schemeClr val="tx1"/>
                </a:solidFill>
                <a:effectLst>
                  <a:outerShdw blurRad="38100" dist="19050" dir="2700000" algn="tl" rotWithShape="0">
                    <a:schemeClr val="dk1">
                      <a:alpha val="40000"/>
                    </a:schemeClr>
                  </a:outerShdw>
                </a:effectLst>
              </a:rPr>
              <a:t>2 </a:t>
            </a:r>
            <a:r>
              <a:rPr lang="es-EC" dirty="0">
                <a:ln w="0"/>
                <a:solidFill>
                  <a:schemeClr val="tx1"/>
                </a:solidFill>
                <a:effectLst>
                  <a:outerShdw blurRad="38100" dist="19050" dir="2700000" algn="tl" rotWithShape="0">
                    <a:schemeClr val="dk1">
                      <a:alpha val="40000"/>
                    </a:schemeClr>
                  </a:outerShdw>
                </a:effectLst>
              </a:rPr>
              <a:t>en un sitio al azar, dentro del cuadro se </a:t>
            </a:r>
            <a:r>
              <a:rPr lang="es-EC" dirty="0" smtClean="0">
                <a:ln w="0"/>
                <a:solidFill>
                  <a:schemeClr val="tx1"/>
                </a:solidFill>
                <a:effectLst>
                  <a:outerShdw blurRad="38100" dist="19050" dir="2700000" algn="tl" rotWithShape="0">
                    <a:schemeClr val="dk1">
                      <a:alpha val="40000"/>
                    </a:schemeClr>
                  </a:outerShdw>
                </a:effectLst>
              </a:rPr>
              <a:t>escogieron </a:t>
            </a:r>
            <a:r>
              <a:rPr lang="es-EC" dirty="0">
                <a:ln w="0"/>
                <a:solidFill>
                  <a:schemeClr val="tx1"/>
                </a:solidFill>
                <a:effectLst>
                  <a:outerShdw blurRad="38100" dist="19050" dir="2700000" algn="tl" rotWithShape="0">
                    <a:schemeClr val="dk1">
                      <a:alpha val="40000"/>
                    </a:schemeClr>
                  </a:outerShdw>
                </a:effectLst>
              </a:rPr>
              <a:t>diez plantas al azar, se midió cada planta seleccionada con una </a:t>
            </a:r>
            <a:r>
              <a:rPr lang="es-EC" dirty="0" smtClean="0">
                <a:ln w="0"/>
                <a:solidFill>
                  <a:schemeClr val="tx1"/>
                </a:solidFill>
                <a:effectLst>
                  <a:outerShdw blurRad="38100" dist="19050" dir="2700000" algn="tl" rotWithShape="0">
                    <a:schemeClr val="dk1">
                      <a:alpha val="40000"/>
                    </a:schemeClr>
                  </a:outerShdw>
                </a:effectLst>
              </a:rPr>
              <a:t>regla colocada </a:t>
            </a:r>
            <a:r>
              <a:rPr lang="es-EC" dirty="0">
                <a:ln w="0"/>
                <a:solidFill>
                  <a:schemeClr val="tx1"/>
                </a:solidFill>
                <a:effectLst>
                  <a:outerShdw blurRad="38100" dist="19050" dir="2700000" algn="tl" rotWithShape="0">
                    <a:schemeClr val="dk1">
                      <a:alpha val="40000"/>
                    </a:schemeClr>
                  </a:outerShdw>
                </a:effectLst>
              </a:rPr>
              <a:t>completamente vertical desde la base hasta la hoja superior más </a:t>
            </a:r>
            <a:r>
              <a:rPr lang="es-EC" dirty="0" smtClean="0">
                <a:ln w="0"/>
                <a:solidFill>
                  <a:schemeClr val="tx1"/>
                </a:solidFill>
                <a:effectLst>
                  <a:outerShdw blurRad="38100" dist="19050" dir="2700000" algn="tl" rotWithShape="0">
                    <a:schemeClr val="dk1">
                      <a:alpha val="40000"/>
                    </a:schemeClr>
                  </a:outerShdw>
                </a:effectLst>
              </a:rPr>
              <a:t>joven</a:t>
            </a:r>
            <a:endParaRPr lang="es-EC" dirty="0">
              <a:ln w="0"/>
              <a:solidFill>
                <a:schemeClr val="tx1"/>
              </a:solidFill>
              <a:effectLst>
                <a:outerShdw blurRad="38100" dist="19050" dir="2700000" algn="tl" rotWithShape="0">
                  <a:schemeClr val="dk1">
                    <a:alpha val="40000"/>
                  </a:schemeClr>
                </a:outerShdw>
              </a:effectLst>
            </a:endParaRPr>
          </a:p>
        </p:txBody>
      </p:sp>
      <p:sp>
        <p:nvSpPr>
          <p:cNvPr id="6" name="Rectángulo redondeado 5"/>
          <p:cNvSpPr/>
          <p:nvPr/>
        </p:nvSpPr>
        <p:spPr>
          <a:xfrm>
            <a:off x="5962919" y="4018208"/>
            <a:ext cx="5151550" cy="1674254"/>
          </a:xfrm>
          <a:prstGeom prst="roundRect">
            <a:avLst/>
          </a:prstGeom>
          <a:effectLst>
            <a:glow rad="63500">
              <a:schemeClr val="accent1">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just"/>
            <a:r>
              <a:rPr lang="es-EC" b="1" dirty="0"/>
              <a:t> </a:t>
            </a:r>
            <a:r>
              <a:rPr lang="es-EC" b="1" dirty="0" smtClean="0">
                <a:ln w="0"/>
                <a:solidFill>
                  <a:schemeClr val="tx1"/>
                </a:solidFill>
                <a:effectLst>
                  <a:outerShdw blurRad="38100" dist="19050" dir="2700000" algn="tl" rotWithShape="0">
                    <a:schemeClr val="dk1">
                      <a:alpha val="40000"/>
                    </a:schemeClr>
                  </a:outerShdw>
                </a:effectLst>
              </a:rPr>
              <a:t>Tasa de crecimiento:</a:t>
            </a:r>
            <a:r>
              <a:rPr lang="es-EC" b="1" dirty="0" smtClean="0"/>
              <a:t> </a:t>
            </a:r>
            <a:r>
              <a:rPr lang="es-EC" dirty="0" smtClean="0">
                <a:ln w="0"/>
                <a:solidFill>
                  <a:schemeClr val="tx1"/>
                </a:solidFill>
                <a:effectLst>
                  <a:outerShdw blurRad="38100" dist="19050" dir="2700000" algn="tl" rotWithShape="0">
                    <a:schemeClr val="dk1">
                      <a:alpha val="40000"/>
                    </a:schemeClr>
                  </a:outerShdw>
                </a:effectLst>
              </a:rPr>
              <a:t>Se </a:t>
            </a:r>
            <a:r>
              <a:rPr lang="es-EC" dirty="0">
                <a:ln w="0"/>
                <a:solidFill>
                  <a:schemeClr val="tx1"/>
                </a:solidFill>
                <a:effectLst>
                  <a:outerShdw blurRad="38100" dist="19050" dir="2700000" algn="tl" rotWithShape="0">
                    <a:schemeClr val="dk1">
                      <a:alpha val="40000"/>
                    </a:schemeClr>
                  </a:outerShdw>
                </a:effectLst>
              </a:rPr>
              <a:t>realizó fraccionando las mediciones de altura semanales en contraste con los días del mes, de esa forma se obtuvo el crecimiento diario en centímetros por </a:t>
            </a:r>
            <a:r>
              <a:rPr lang="es-EC" dirty="0" smtClean="0">
                <a:ln w="0"/>
                <a:solidFill>
                  <a:schemeClr val="tx1"/>
                </a:solidFill>
                <a:effectLst>
                  <a:outerShdw blurRad="38100" dist="19050" dir="2700000" algn="tl" rotWithShape="0">
                    <a:schemeClr val="dk1">
                      <a:alpha val="40000"/>
                    </a:schemeClr>
                  </a:outerShdw>
                </a:effectLst>
              </a:rPr>
              <a:t>día </a:t>
            </a:r>
            <a:endParaRPr lang="es-EC" dirty="0">
              <a:ln w="0"/>
              <a:solidFill>
                <a:schemeClr val="tx1"/>
              </a:solidFill>
              <a:effectLst>
                <a:outerShdw blurRad="38100" dist="19050" dir="2700000" algn="tl" rotWithShape="0">
                  <a:schemeClr val="dk1">
                    <a:alpha val="40000"/>
                  </a:schemeClr>
                </a:outerShdw>
              </a:effectLst>
            </a:endParaRPr>
          </a:p>
        </p:txBody>
      </p:sp>
      <p:sp>
        <p:nvSpPr>
          <p:cNvPr id="7"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566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48168"/>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Macollo y cobertura</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03734"/>
            <a:ext cx="2796259" cy="4514485"/>
          </a:xfrm>
          <a:prstGeom prst="rect">
            <a:avLst/>
          </a:prstGeom>
          <a:ln>
            <a:noFill/>
          </a:ln>
          <a:effectLst>
            <a:softEdge rad="112500"/>
          </a:effectLst>
        </p:spPr>
      </p:pic>
      <p:sp>
        <p:nvSpPr>
          <p:cNvPr id="5" name="Rectángulo redondeado 4"/>
          <p:cNvSpPr/>
          <p:nvPr/>
        </p:nvSpPr>
        <p:spPr>
          <a:xfrm>
            <a:off x="6955800" y="1568048"/>
            <a:ext cx="3309871" cy="2024889"/>
          </a:xfrm>
          <a:prstGeom prst="roundRect">
            <a:avLst/>
          </a:prstGeom>
          <a:effectLst>
            <a:glow rad="635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b="1" dirty="0" smtClean="0">
                <a:ln w="0"/>
                <a:solidFill>
                  <a:schemeClr val="tx1"/>
                </a:solidFill>
                <a:effectLst>
                  <a:outerShdw blurRad="38100" dist="19050" dir="2700000" algn="tl" rotWithShape="0">
                    <a:schemeClr val="dk1">
                      <a:alpha val="40000"/>
                    </a:schemeClr>
                  </a:outerShdw>
                </a:effectLst>
              </a:rPr>
              <a:t>Macollamiento: </a:t>
            </a:r>
            <a:r>
              <a:rPr lang="es-EC" dirty="0" smtClean="0">
                <a:ln w="0"/>
                <a:solidFill>
                  <a:schemeClr val="tx1"/>
                </a:solidFill>
                <a:effectLst>
                  <a:outerShdw blurRad="38100" dist="19050" dir="2700000" algn="tl" rotWithShape="0">
                    <a:schemeClr val="dk1">
                      <a:alpha val="40000"/>
                    </a:schemeClr>
                  </a:outerShdw>
                </a:effectLst>
              </a:rPr>
              <a:t>Se </a:t>
            </a:r>
            <a:r>
              <a:rPr lang="es-EC" dirty="0">
                <a:ln w="0"/>
                <a:solidFill>
                  <a:schemeClr val="tx1"/>
                </a:solidFill>
                <a:effectLst>
                  <a:outerShdw blurRad="38100" dist="19050" dir="2700000" algn="tl" rotWithShape="0">
                    <a:schemeClr val="dk1">
                      <a:alpha val="40000"/>
                    </a:schemeClr>
                  </a:outerShdw>
                </a:effectLst>
              </a:rPr>
              <a:t>ubicó un marco de 1m</a:t>
            </a:r>
            <a:r>
              <a:rPr lang="es-EC" baseline="30000" dirty="0">
                <a:ln w="0"/>
                <a:solidFill>
                  <a:schemeClr val="tx1"/>
                </a:solidFill>
                <a:effectLst>
                  <a:outerShdw blurRad="38100" dist="19050" dir="2700000" algn="tl" rotWithShape="0">
                    <a:schemeClr val="dk1">
                      <a:alpha val="40000"/>
                    </a:schemeClr>
                  </a:outerShdw>
                </a:effectLst>
              </a:rPr>
              <a:t>2</a:t>
            </a:r>
            <a:r>
              <a:rPr lang="es-EC" dirty="0">
                <a:ln w="0"/>
                <a:solidFill>
                  <a:schemeClr val="tx1"/>
                </a:solidFill>
                <a:effectLst>
                  <a:outerShdw blurRad="38100" dist="19050" dir="2700000" algn="tl" rotWithShape="0">
                    <a:schemeClr val="dk1">
                      <a:alpha val="40000"/>
                    </a:schemeClr>
                  </a:outerShdw>
                </a:effectLst>
              </a:rPr>
              <a:t> al azar sobre la pastura, se procedió a contar a los macollos de las plantas dentro del área del marco y se registraron los </a:t>
            </a:r>
            <a:r>
              <a:rPr lang="es-EC" dirty="0" smtClean="0">
                <a:ln w="0"/>
                <a:solidFill>
                  <a:schemeClr val="tx1"/>
                </a:solidFill>
                <a:effectLst>
                  <a:outerShdw blurRad="38100" dist="19050" dir="2700000" algn="tl" rotWithShape="0">
                    <a:schemeClr val="dk1">
                      <a:alpha val="40000"/>
                    </a:schemeClr>
                  </a:outerShdw>
                </a:effectLst>
              </a:rPr>
              <a:t>datos</a:t>
            </a:r>
            <a:endParaRPr lang="es-EC" dirty="0">
              <a:ln w="0"/>
              <a:solidFill>
                <a:schemeClr val="tx1"/>
              </a:solidFill>
              <a:effectLst>
                <a:outerShdw blurRad="38100" dist="19050" dir="2700000" algn="tl" rotWithShape="0">
                  <a:schemeClr val="dk1">
                    <a:alpha val="40000"/>
                  </a:schemeClr>
                </a:outerShdw>
              </a:effectLst>
            </a:endParaRPr>
          </a:p>
        </p:txBody>
      </p:sp>
      <p:sp>
        <p:nvSpPr>
          <p:cNvPr id="6" name="Rectángulo redondeado 5"/>
          <p:cNvSpPr/>
          <p:nvPr/>
        </p:nvSpPr>
        <p:spPr>
          <a:xfrm>
            <a:off x="8555212" y="3824954"/>
            <a:ext cx="2987898" cy="1893265"/>
          </a:xfrm>
          <a:prstGeom prst="roundRect">
            <a:avLst/>
          </a:prstGeom>
          <a:effectLst>
            <a:glow rad="63500">
              <a:schemeClr val="accent1">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just"/>
            <a:r>
              <a:rPr lang="es-EC" b="1" dirty="0" smtClean="0">
                <a:ln w="0"/>
                <a:solidFill>
                  <a:schemeClr val="tx1"/>
                </a:solidFill>
                <a:effectLst>
                  <a:outerShdw blurRad="38100" dist="19050" dir="2700000" algn="tl" rotWithShape="0">
                    <a:schemeClr val="dk1">
                      <a:alpha val="40000"/>
                    </a:schemeClr>
                  </a:outerShdw>
                </a:effectLst>
              </a:rPr>
              <a:t>Cobertura: </a:t>
            </a:r>
            <a:r>
              <a:rPr lang="es-EC" dirty="0" smtClean="0">
                <a:ln w="0"/>
                <a:solidFill>
                  <a:schemeClr val="tx1"/>
                </a:solidFill>
                <a:effectLst>
                  <a:outerShdw blurRad="38100" dist="19050" dir="2700000" algn="tl" rotWithShape="0">
                    <a:schemeClr val="dk1">
                      <a:alpha val="40000"/>
                    </a:schemeClr>
                  </a:outerShdw>
                </a:effectLst>
              </a:rPr>
              <a:t>Se colocó un marco </a:t>
            </a:r>
            <a:r>
              <a:rPr lang="es-EC" dirty="0">
                <a:ln w="0"/>
                <a:solidFill>
                  <a:schemeClr val="tx1"/>
                </a:solidFill>
                <a:effectLst>
                  <a:outerShdw blurRad="38100" dist="19050" dir="2700000" algn="tl" rotWithShape="0">
                    <a:schemeClr val="dk1">
                      <a:alpha val="40000"/>
                    </a:schemeClr>
                  </a:outerShdw>
                </a:effectLst>
              </a:rPr>
              <a:t>de 1m</a:t>
            </a:r>
            <a:r>
              <a:rPr lang="es-EC" baseline="30000" dirty="0">
                <a:ln w="0"/>
                <a:solidFill>
                  <a:schemeClr val="tx1"/>
                </a:solidFill>
                <a:effectLst>
                  <a:outerShdw blurRad="38100" dist="19050" dir="2700000" algn="tl" rotWithShape="0">
                    <a:schemeClr val="dk1">
                      <a:alpha val="40000"/>
                    </a:schemeClr>
                  </a:outerShdw>
                </a:effectLst>
              </a:rPr>
              <a:t>2</a:t>
            </a:r>
            <a:r>
              <a:rPr lang="es-EC" dirty="0" smtClean="0">
                <a:ln w="0"/>
                <a:solidFill>
                  <a:schemeClr val="tx1"/>
                </a:solidFill>
                <a:effectLst>
                  <a:outerShdw blurRad="38100" dist="19050" dir="2700000" algn="tl" rotWithShape="0">
                    <a:schemeClr val="dk1">
                      <a:alpha val="40000"/>
                    </a:schemeClr>
                  </a:outerShdw>
                </a:effectLst>
              </a:rPr>
              <a:t> al azar sobre el material vegetal, se estimaron los espacios ocupados por la cobertura se realizaron tres repeticiones</a:t>
            </a:r>
            <a:endParaRPr lang="es-EC" dirty="0">
              <a:ln w="0"/>
              <a:solidFill>
                <a:schemeClr val="tx1"/>
              </a:solidFill>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425" y="1203735"/>
            <a:ext cx="2793409" cy="4514484"/>
          </a:xfrm>
          <a:prstGeom prst="rect">
            <a:avLst/>
          </a:prstGeom>
          <a:ln>
            <a:noFill/>
          </a:ln>
          <a:effectLst>
            <a:softEdge rad="112500"/>
          </a:effectLst>
        </p:spPr>
      </p:pic>
      <p:sp>
        <p:nvSpPr>
          <p:cNvPr id="8"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890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8658" y="807980"/>
            <a:ext cx="10515600" cy="4554225"/>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Producción primaria o materia verde y materia seca</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89" y="1390919"/>
            <a:ext cx="2538673" cy="3388351"/>
          </a:xfrm>
          <a:prstGeom prst="rect">
            <a:avLst/>
          </a:prstGeom>
          <a:ln>
            <a:noFill/>
          </a:ln>
          <a:effectLst>
            <a:softEdge rad="112500"/>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2171" y="1390918"/>
            <a:ext cx="4517802" cy="3388351"/>
          </a:xfrm>
          <a:prstGeom prst="rect">
            <a:avLst/>
          </a:prstGeom>
          <a:ln>
            <a:noFill/>
          </a:ln>
          <a:effectLst>
            <a:softEdge rad="112500"/>
          </a:effectLst>
        </p:spPr>
      </p:pic>
      <p:sp>
        <p:nvSpPr>
          <p:cNvPr id="6" name="Rectángulo redondeado 5"/>
          <p:cNvSpPr/>
          <p:nvPr/>
        </p:nvSpPr>
        <p:spPr>
          <a:xfrm>
            <a:off x="8127680" y="1713829"/>
            <a:ext cx="3000777" cy="1578266"/>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b="1" dirty="0" smtClean="0">
                <a:ln w="0"/>
                <a:solidFill>
                  <a:schemeClr val="tx1"/>
                </a:solidFill>
                <a:effectLst>
                  <a:outerShdw blurRad="38100" dist="19050" dir="2700000" algn="tl" rotWithShape="0">
                    <a:schemeClr val="dk1">
                      <a:alpha val="40000"/>
                    </a:schemeClr>
                  </a:outerShdw>
                </a:effectLst>
              </a:rPr>
              <a:t>Producción primaria: </a:t>
            </a:r>
            <a:r>
              <a:rPr lang="es-EC" dirty="0" smtClean="0">
                <a:ln w="0"/>
                <a:solidFill>
                  <a:schemeClr val="tx1"/>
                </a:solidFill>
                <a:effectLst>
                  <a:outerShdw blurRad="38100" dist="19050" dir="2700000" algn="tl" rotWithShape="0">
                    <a:schemeClr val="dk1">
                      <a:alpha val="40000"/>
                    </a:schemeClr>
                  </a:outerShdw>
                </a:effectLst>
              </a:rPr>
              <a:t>Se </a:t>
            </a:r>
            <a:r>
              <a:rPr lang="es-EC" dirty="0">
                <a:ln w="0"/>
                <a:solidFill>
                  <a:schemeClr val="tx1"/>
                </a:solidFill>
                <a:effectLst>
                  <a:outerShdw blurRad="38100" dist="19050" dir="2700000" algn="tl" rotWithShape="0">
                    <a:schemeClr val="dk1">
                      <a:alpha val="40000"/>
                    </a:schemeClr>
                  </a:outerShdw>
                </a:effectLst>
              </a:rPr>
              <a:t>pesó el material vegetal y se calculó el resultado empleando una regla de tres </a:t>
            </a:r>
            <a:r>
              <a:rPr lang="es-EC" dirty="0" smtClean="0">
                <a:ln w="0"/>
                <a:solidFill>
                  <a:schemeClr val="tx1"/>
                </a:solidFill>
                <a:effectLst>
                  <a:outerShdw blurRad="38100" dist="19050" dir="2700000" algn="tl" rotWithShape="0">
                    <a:schemeClr val="dk1">
                      <a:alpha val="40000"/>
                    </a:schemeClr>
                  </a:outerShdw>
                </a:effectLst>
              </a:rPr>
              <a:t>simple</a:t>
            </a:r>
            <a:endParaRPr lang="es-EC" dirty="0">
              <a:ln w="0"/>
              <a:solidFill>
                <a:schemeClr val="tx1"/>
              </a:solidFill>
              <a:effectLst>
                <a:outerShdw blurRad="38100" dist="19050" dir="2700000" algn="tl" rotWithShape="0">
                  <a:schemeClr val="dk1">
                    <a:alpha val="40000"/>
                  </a:schemeClr>
                </a:outerShdw>
              </a:effectLst>
            </a:endParaRPr>
          </a:p>
        </p:txBody>
      </p:sp>
      <p:sp>
        <p:nvSpPr>
          <p:cNvPr id="7" name="Rectángulo redondeado 6"/>
          <p:cNvSpPr/>
          <p:nvPr/>
        </p:nvSpPr>
        <p:spPr>
          <a:xfrm>
            <a:off x="8181878" y="3515933"/>
            <a:ext cx="2892380" cy="1957589"/>
          </a:xfrm>
          <a:prstGeom prst="roundRect">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EC" b="1" dirty="0" smtClean="0">
                <a:ln w="0"/>
                <a:solidFill>
                  <a:schemeClr val="tx1"/>
                </a:solidFill>
                <a:effectLst>
                  <a:outerShdw blurRad="38100" dist="19050" dir="2700000" algn="tl" rotWithShape="0">
                    <a:schemeClr val="dk1">
                      <a:alpha val="40000"/>
                    </a:schemeClr>
                  </a:outerShdw>
                </a:effectLst>
              </a:rPr>
              <a:t>Materia seca: </a:t>
            </a:r>
            <a:r>
              <a:rPr lang="es-EC" dirty="0" smtClean="0">
                <a:ln w="0"/>
                <a:solidFill>
                  <a:schemeClr val="tx1"/>
                </a:solidFill>
                <a:effectLst>
                  <a:outerShdw blurRad="38100" dist="19050" dir="2700000" algn="tl" rotWithShape="0">
                    <a:schemeClr val="dk1">
                      <a:alpha val="40000"/>
                    </a:schemeClr>
                  </a:outerShdw>
                </a:effectLst>
              </a:rPr>
              <a:t>Se </a:t>
            </a:r>
            <a:r>
              <a:rPr lang="es-EC" dirty="0">
                <a:ln w="0"/>
                <a:solidFill>
                  <a:schemeClr val="tx1"/>
                </a:solidFill>
                <a:effectLst>
                  <a:outerShdw blurRad="38100" dist="19050" dir="2700000" algn="tl" rotWithShape="0">
                    <a:schemeClr val="dk1">
                      <a:alpha val="40000"/>
                    </a:schemeClr>
                  </a:outerShdw>
                </a:effectLst>
              </a:rPr>
              <a:t>colocó en una estufa a 100°C durante 24 horas con el fin de eliminar la </a:t>
            </a:r>
            <a:r>
              <a:rPr lang="es-EC" dirty="0" smtClean="0">
                <a:ln w="0"/>
                <a:solidFill>
                  <a:schemeClr val="tx1"/>
                </a:solidFill>
                <a:effectLst>
                  <a:outerShdw blurRad="38100" dist="19050" dir="2700000" algn="tl" rotWithShape="0">
                    <a:schemeClr val="dk1">
                      <a:alpha val="40000"/>
                    </a:schemeClr>
                  </a:outerShdw>
                </a:effectLst>
              </a:rPr>
              <a:t>humedad</a:t>
            </a:r>
            <a:endParaRPr lang="es-EC" dirty="0">
              <a:ln w="0"/>
              <a:solidFill>
                <a:schemeClr val="tx1"/>
              </a:solidFill>
              <a:effectLst>
                <a:outerShdw blurRad="38100" dist="19050" dir="2700000" algn="tl" rotWithShape="0">
                  <a:schemeClr val="dk1">
                    <a:alpha val="40000"/>
                  </a:schemeClr>
                </a:outerShdw>
              </a:effectLst>
            </a:endParaRPr>
          </a:p>
        </p:txBody>
      </p:sp>
      <p:sp>
        <p:nvSpPr>
          <p:cNvPr id="8"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587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55935" y="872604"/>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Digestibilidad</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35" y="1642165"/>
            <a:ext cx="3198665" cy="4269239"/>
          </a:xfrm>
          <a:prstGeom prst="rect">
            <a:avLst/>
          </a:prstGeom>
          <a:ln>
            <a:noFill/>
          </a:ln>
          <a:effectLst>
            <a:softEdge rad="112500"/>
          </a:effectLst>
        </p:spPr>
      </p:pic>
      <p:sp>
        <p:nvSpPr>
          <p:cNvPr id="5" name="Rectángulo redondeado 4"/>
          <p:cNvSpPr/>
          <p:nvPr/>
        </p:nvSpPr>
        <p:spPr>
          <a:xfrm>
            <a:off x="4475408" y="1555754"/>
            <a:ext cx="2962140" cy="2391869"/>
          </a:xfrm>
          <a:prstGeom prst="roundRect">
            <a:avLst/>
          </a:prstGeom>
          <a:effectLst>
            <a:glow rad="635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Este análisis se realizó en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30 fundas de poliéster por corte, de 0,05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0,15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poros de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aproximadamente 40-46 µ, las fundas fueron selladas térmicamente con la ayuda de una maquina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selladora </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7670166" y="1548245"/>
            <a:ext cx="3888100" cy="2305458"/>
          </a:xfrm>
          <a:prstGeom prst="roundRect">
            <a:avLst/>
          </a:prstGeom>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Las fundas fueron rotuladas y posteriormente colocadas en la estufa a 100°C durante 24 horas para luego ser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pesadas </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4475408" y="4309161"/>
            <a:ext cx="2826912" cy="1447696"/>
          </a:xfrm>
          <a:prstGeom prst="roundRect">
            <a:avLst/>
          </a:prstGeom>
          <a:effectLst>
            <a:glow rad="63500">
              <a:schemeClr val="accent5">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el interior de cada funda se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colocaron 3g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la muestra de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pasto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para luego ser colocadas en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una funda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tipo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malla </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7670167" y="4082560"/>
            <a:ext cx="3888100" cy="1828843"/>
          </a:xfrm>
          <a:prstGeom prst="roundRect">
            <a:avLst/>
          </a:prstGeom>
          <a:effectLst>
            <a:glow rad="101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Las fundas tipo malla fueron colocadas en la región ventral del rumen de una vaca fistulada durante 72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horas </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10" name="Conector recto de flecha 9"/>
          <p:cNvCxnSpPr/>
          <p:nvPr/>
        </p:nvCxnSpPr>
        <p:spPr>
          <a:xfrm>
            <a:off x="6053070" y="4082560"/>
            <a:ext cx="0" cy="226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7302320" y="4991095"/>
            <a:ext cx="3678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9" name="Conector recto de flecha 8"/>
          <p:cNvCxnSpPr>
            <a:stCxn id="8" idx="0"/>
          </p:cNvCxnSpPr>
          <p:nvPr/>
        </p:nvCxnSpPr>
        <p:spPr>
          <a:xfrm flipH="1" flipV="1">
            <a:off x="9614216" y="3888384"/>
            <a:ext cx="1" cy="19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599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C" dirty="0" smtClean="0"/>
              <a:t/>
            </a:r>
            <a:br>
              <a:rPr lang="es-EC" dirty="0" smtClean="0"/>
            </a:br>
            <a:r>
              <a:rPr lang="es-EC" dirty="0" smtClean="0"/>
              <a:t/>
            </a:r>
            <a:br>
              <a:rPr lang="es-EC" dirty="0" smtClean="0"/>
            </a:br>
            <a:endParaRPr lang="es-EC" dirty="0"/>
          </a:p>
        </p:txBody>
      </p:sp>
      <p:sp>
        <p:nvSpPr>
          <p:cNvPr id="3" name="Marcador de contenido 2"/>
          <p:cNvSpPr>
            <a:spLocks noGrp="1"/>
          </p:cNvSpPr>
          <p:nvPr>
            <p:ph idx="1"/>
          </p:nvPr>
        </p:nvSpPr>
        <p:spPr>
          <a:xfrm>
            <a:off x="979866" y="611512"/>
            <a:ext cx="10515600" cy="5014119"/>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Fibra</a:t>
            </a:r>
          </a:p>
          <a:p>
            <a:endParaRPr lang="es-EC" dirty="0" smtClean="0"/>
          </a:p>
        </p:txBody>
      </p:sp>
      <p:sp>
        <p:nvSpPr>
          <p:cNvPr id="4" name="Rectángulo redondeado 3"/>
          <p:cNvSpPr/>
          <p:nvPr/>
        </p:nvSpPr>
        <p:spPr>
          <a:xfrm>
            <a:off x="665845" y="1160975"/>
            <a:ext cx="2742127" cy="2089935"/>
          </a:xfrm>
          <a:prstGeom prst="roundRect">
            <a:avLst/>
          </a:prstGeom>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pesaron 3g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muestra para cada uno de los tratamientos  y se adicionó 100 ml de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ácido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clorhídrico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N</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3819124" y="1160974"/>
            <a:ext cx="2691685" cy="2089935"/>
          </a:xfrm>
          <a:prstGeom prst="roundRect">
            <a:avLst/>
          </a:prstGeom>
          <a:effectLst>
            <a:glow rad="635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colocó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matraz con la muestra en una placa de calentamiento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hasta la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ebullición durante 2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horas</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7616779" y="1263878"/>
            <a:ext cx="2146493" cy="2305317"/>
          </a:xfrm>
          <a:prstGeom prst="roundRect">
            <a:avLst/>
          </a:prstGeom>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instaló el embudo de vidrio con papel filtro para filtrar y lavar con agua destilada ( 200 ml</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9209581" y="4085425"/>
            <a:ext cx="2518892" cy="1481070"/>
          </a:xfrm>
          <a:prstGeom prst="roundRect">
            <a:avLst/>
          </a:prstGeom>
          <a:effectLst>
            <a:glow rad="101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lavó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 papel filtro que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contenía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muestra con 100 ml de hidróxido de sodio 1 N en el mismo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matraz</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9730" y="3438159"/>
            <a:ext cx="2018242" cy="2693735"/>
          </a:xfrm>
          <a:prstGeom prst="rect">
            <a:avLst/>
          </a:prstGeom>
          <a:ln>
            <a:noFill/>
          </a:ln>
          <a:effectLst>
            <a:softEdge rad="112500"/>
          </a:effec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907" y="3438160"/>
            <a:ext cx="2018241" cy="2693734"/>
          </a:xfrm>
          <a:prstGeom prst="rect">
            <a:avLst/>
          </a:prstGeom>
          <a:ln>
            <a:noFill/>
          </a:ln>
          <a:effectLst>
            <a:softEdge rad="112500"/>
          </a:effectLst>
        </p:spPr>
      </p:pic>
      <p:cxnSp>
        <p:nvCxnSpPr>
          <p:cNvPr id="11" name="Conector recto de flecha 10"/>
          <p:cNvCxnSpPr>
            <a:stCxn id="4" idx="3"/>
            <a:endCxn id="5" idx="1"/>
          </p:cNvCxnSpPr>
          <p:nvPr/>
        </p:nvCxnSpPr>
        <p:spPr>
          <a:xfrm flipV="1">
            <a:off x="3407972" y="2205942"/>
            <a:ext cx="41115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6593983" y="2205943"/>
            <a:ext cx="9401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9852338" y="3438159"/>
            <a:ext cx="399245" cy="477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ítulo 1"/>
          <p:cNvSpPr txBox="1">
            <a:spLocks/>
          </p:cNvSpPr>
          <p:nvPr/>
        </p:nvSpPr>
        <p:spPr>
          <a:xfrm>
            <a:off x="979866" y="-2201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600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9866" y="629761"/>
            <a:ext cx="10515600" cy="5378473"/>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Grasa</a:t>
            </a:r>
          </a:p>
          <a:p>
            <a:endParaRPr lang="es-EC" dirty="0"/>
          </a:p>
        </p:txBody>
      </p:sp>
      <p:sp>
        <p:nvSpPr>
          <p:cNvPr id="4" name="Rectángulo redondeado 3"/>
          <p:cNvSpPr/>
          <p:nvPr/>
        </p:nvSpPr>
        <p:spPr>
          <a:xfrm>
            <a:off x="838737" y="1130122"/>
            <a:ext cx="2292440" cy="1983346"/>
          </a:xfrm>
          <a:prstGeom prst="roundRect">
            <a:avLst/>
          </a:prstGeom>
          <a:effectLst>
            <a:glow rad="635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pesaron 3g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muestra para cada uno de los tratamientos  y el balón de destilación seco con 8 esferas de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vidrio</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3448368" y="928207"/>
            <a:ext cx="2446938" cy="2502650"/>
          </a:xfrm>
          <a:prstGeom prst="roundRect">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introdujo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muestra en un dedal de papel filtro y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colocó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dentro del sifón </a:t>
            </a:r>
            <a:r>
              <a:rPr lang="es-MX"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t>
            </a:r>
            <a:r>
              <a:rPr lang="es-MX"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oxhlet</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y se agregó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solvente hasta que caiga al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balón</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6060315" y="868259"/>
            <a:ext cx="2764129" cy="2562598"/>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dejó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fluir el agua por el refrigerante y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encendió la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placa de calentamiento a 250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8989455" y="832842"/>
            <a:ext cx="2802228" cy="3636127"/>
          </a:xfrm>
          <a:prstGeom prst="roundRect">
            <a:avLst/>
          </a:prstGeom>
          <a:effectLst>
            <a:glow rad="63500">
              <a:schemeClr val="accent6">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Luego de la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última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sifonada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retiró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 dedal con la muestra y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procedió a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 extracción de la mayor cantidad de solvente hasta que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quedó únicamente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grasa  para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llevarla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la estufa a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80°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por 24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horas</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930" y="3517005"/>
            <a:ext cx="2225321" cy="2781041"/>
          </a:xfrm>
          <a:prstGeom prst="rect">
            <a:avLst/>
          </a:prstGeom>
          <a:ln>
            <a:noFill/>
          </a:ln>
          <a:effectLst>
            <a:softEdge rad="112500"/>
          </a:effec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283" y="3524526"/>
            <a:ext cx="2080140" cy="2773520"/>
          </a:xfrm>
          <a:prstGeom prst="rect">
            <a:avLst/>
          </a:prstGeom>
          <a:ln>
            <a:noFill/>
          </a:ln>
          <a:effectLst>
            <a:softEdge rad="112500"/>
          </a:effectLst>
        </p:spPr>
      </p:pic>
      <p:cxnSp>
        <p:nvCxnSpPr>
          <p:cNvPr id="11" name="Conector recto de flecha 10"/>
          <p:cNvCxnSpPr>
            <a:endCxn id="5" idx="1"/>
          </p:cNvCxnSpPr>
          <p:nvPr/>
        </p:nvCxnSpPr>
        <p:spPr>
          <a:xfrm>
            <a:off x="3131177" y="2179532"/>
            <a:ext cx="3171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5" idx="3"/>
          </p:cNvCxnSpPr>
          <p:nvPr/>
        </p:nvCxnSpPr>
        <p:spPr>
          <a:xfrm>
            <a:off x="5895306" y="2179532"/>
            <a:ext cx="165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6" idx="3"/>
          </p:cNvCxnSpPr>
          <p:nvPr/>
        </p:nvCxnSpPr>
        <p:spPr>
          <a:xfrm>
            <a:off x="8824444" y="2149558"/>
            <a:ext cx="16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378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xmlns="" id="{144E04DB-640E-E042-92EB-0DC78B666549}"/>
              </a:ext>
            </a:extLst>
          </p:cNvPr>
          <p:cNvSpPr>
            <a:spLocks noGrp="1"/>
          </p:cNvSpPr>
          <p:nvPr>
            <p:ph idx="1"/>
          </p:nvPr>
        </p:nvSpPr>
        <p:spPr>
          <a:xfrm>
            <a:off x="838200" y="993739"/>
            <a:ext cx="10515600" cy="4351338"/>
          </a:xfrm>
        </p:spPr>
        <p:txBody>
          <a:bodyPr>
            <a:normAutofit/>
          </a:bodyPr>
          <a:lstStyle/>
          <a:p>
            <a:pPr algn="just"/>
            <a:endParaRPr lang="es-ES" sz="2000" dirty="0">
              <a:latin typeface="Times New Roman" panose="02020603050405020304" pitchFamily="18" charset="0"/>
              <a:cs typeface="Times New Roman" panose="02020603050405020304" pitchFamily="18" charset="0"/>
            </a:endParaRPr>
          </a:p>
          <a:p>
            <a:pPr marL="0" indent="0" algn="just">
              <a:buNone/>
            </a:pPr>
            <a:endParaRPr lang="es-ES" sz="2000" dirty="0">
              <a:latin typeface="Times New Roman" panose="02020603050405020304" pitchFamily="18" charset="0"/>
              <a:cs typeface="Times New Roman" panose="02020603050405020304" pitchFamily="18" charset="0"/>
            </a:endParaRPr>
          </a:p>
          <a:p>
            <a:endParaRPr lang="es-EC" dirty="0"/>
          </a:p>
        </p:txBody>
      </p:sp>
      <p:sp>
        <p:nvSpPr>
          <p:cNvPr id="6" name="1 Título">
            <a:extLst>
              <a:ext uri="{FF2B5EF4-FFF2-40B4-BE49-F238E27FC236}">
                <a16:creationId xmlns:a16="http://schemas.microsoft.com/office/drawing/2014/main" xmlns="" id="{1E19C1D6-3DB8-BC4B-BBCB-8D456A5AE1E5}"/>
              </a:ext>
            </a:extLst>
          </p:cNvPr>
          <p:cNvSpPr txBox="1">
            <a:spLocks noGrp="1"/>
          </p:cNvSpPr>
          <p:nvPr>
            <p:ph type="title"/>
          </p:nvPr>
        </p:nvSpPr>
        <p:spPr>
          <a:xfrm>
            <a:off x="3687817" y="0"/>
            <a:ext cx="4816366"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C" sz="4400" b="1" dirty="0" smtClean="0">
                <a:solidFill>
                  <a:schemeClr val="accent5">
                    <a:lumMod val="50000"/>
                  </a:schemeClr>
                </a:solidFill>
                <a:latin typeface="Times New Roman" panose="02020603050405020304" pitchFamily="18" charset="0"/>
                <a:cs typeface="Times New Roman" panose="02020603050405020304" pitchFamily="18" charset="0"/>
              </a:rPr>
              <a:t>ANTECEDENTES</a:t>
            </a:r>
            <a:endParaRPr lang="es-EC"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1078174" y="1214651"/>
            <a:ext cx="1392072" cy="616422"/>
          </a:xfrm>
          <a:prstGeom prst="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t>Gramíneas</a:t>
            </a:r>
            <a:endParaRPr lang="es-EC" b="1" dirty="0"/>
          </a:p>
        </p:txBody>
      </p:sp>
      <p:sp>
        <p:nvSpPr>
          <p:cNvPr id="8" name="Flecha derecha 7"/>
          <p:cNvSpPr/>
          <p:nvPr/>
        </p:nvSpPr>
        <p:spPr>
          <a:xfrm>
            <a:off x="5049672" y="1473958"/>
            <a:ext cx="1569492" cy="300251"/>
          </a:xfrm>
          <a:prstGeom prst="rightArrow">
            <a:avLst/>
          </a:prstGeom>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9" name="Flecha derecha 8"/>
          <p:cNvSpPr/>
          <p:nvPr/>
        </p:nvSpPr>
        <p:spPr>
          <a:xfrm>
            <a:off x="5049672" y="1981148"/>
            <a:ext cx="1569492" cy="300251"/>
          </a:xfrm>
          <a:prstGeom prst="rightArrow">
            <a:avLst/>
          </a:prstGeom>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0" name="Flecha derecha 9"/>
          <p:cNvSpPr/>
          <p:nvPr/>
        </p:nvSpPr>
        <p:spPr>
          <a:xfrm>
            <a:off x="5049672" y="2591073"/>
            <a:ext cx="1569492" cy="300251"/>
          </a:xfrm>
          <a:prstGeom prst="rightArrow">
            <a:avLst/>
          </a:prstGeom>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1" name="Rectángulo 10"/>
          <p:cNvSpPr/>
          <p:nvPr/>
        </p:nvSpPr>
        <p:spPr>
          <a:xfrm>
            <a:off x="6771564" y="1530822"/>
            <a:ext cx="2593075" cy="3002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Biológicos</a:t>
            </a:r>
            <a:endPar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ángulo 11"/>
          <p:cNvSpPr/>
          <p:nvPr/>
        </p:nvSpPr>
        <p:spPr>
          <a:xfrm>
            <a:off x="6771564" y="2103028"/>
            <a:ext cx="2593075" cy="3002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a:t>
            </a:r>
            <a:r>
              <a:rPr lang="es-EC"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cológicos</a:t>
            </a:r>
            <a:endPar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ángulo 12"/>
          <p:cNvSpPr/>
          <p:nvPr/>
        </p:nvSpPr>
        <p:spPr>
          <a:xfrm>
            <a:off x="6771564" y="2620643"/>
            <a:ext cx="2593075" cy="3002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a:t>
            </a:r>
            <a:r>
              <a:rPr lang="es-EC"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conómicos</a:t>
            </a:r>
            <a:endPar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Flecha abajo 13"/>
          <p:cNvSpPr/>
          <p:nvPr/>
        </p:nvSpPr>
        <p:spPr>
          <a:xfrm>
            <a:off x="1501255" y="1970827"/>
            <a:ext cx="545910" cy="1714069"/>
          </a:xfrm>
          <a:prstGeom prst="downArrow">
            <a:avLst/>
          </a:prstGeom>
          <a:effectLst>
            <a:glow rad="635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15" name="Rectángulo 14"/>
          <p:cNvSpPr/>
          <p:nvPr/>
        </p:nvSpPr>
        <p:spPr>
          <a:xfrm>
            <a:off x="642298" y="4022803"/>
            <a:ext cx="3510885" cy="1214651"/>
          </a:xfrm>
          <a:prstGeom prst="rect">
            <a:avLst/>
          </a:prstGeom>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Nutrientes a bajo costo, praderas o potreros:</a:t>
            </a:r>
            <a:endParaRPr lang="es-EC" dirty="0">
              <a:ln w="0"/>
              <a:solidFill>
                <a:schemeClr val="tx1"/>
              </a:solidFill>
              <a:effectLst>
                <a:outerShdw blurRad="38100" dist="19050" dir="2700000" algn="tl" rotWithShape="0">
                  <a:schemeClr val="dk1">
                    <a:alpha val="40000"/>
                  </a:schemeClr>
                </a:outerShdw>
              </a:effectLst>
            </a:endParaRPr>
          </a:p>
        </p:txBody>
      </p:sp>
      <p:sp>
        <p:nvSpPr>
          <p:cNvPr id="16" name="Flecha derecha 15"/>
          <p:cNvSpPr/>
          <p:nvPr/>
        </p:nvSpPr>
        <p:spPr>
          <a:xfrm>
            <a:off x="4153183" y="4189863"/>
            <a:ext cx="2027535" cy="440266"/>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Pastos cultivados</a:t>
            </a:r>
            <a:endParaRPr lang="es-EC" dirty="0"/>
          </a:p>
        </p:txBody>
      </p:sp>
      <p:sp>
        <p:nvSpPr>
          <p:cNvPr id="17" name="Flecha derecha 16"/>
          <p:cNvSpPr/>
          <p:nvPr/>
        </p:nvSpPr>
        <p:spPr>
          <a:xfrm>
            <a:off x="4153184" y="4754960"/>
            <a:ext cx="2027534" cy="37659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Pastos Naturales</a:t>
            </a:r>
            <a:endParaRPr lang="es-EC" dirty="0"/>
          </a:p>
        </p:txBody>
      </p:sp>
      <p:sp>
        <p:nvSpPr>
          <p:cNvPr id="19" name="Rectángulo 18"/>
          <p:cNvSpPr/>
          <p:nvPr/>
        </p:nvSpPr>
        <p:spPr>
          <a:xfrm>
            <a:off x="6272852" y="4248053"/>
            <a:ext cx="1187355" cy="286603"/>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18,53%</a:t>
            </a:r>
            <a:endParaRPr lang="es-EC" dirty="0"/>
          </a:p>
        </p:txBody>
      </p:sp>
      <p:sp>
        <p:nvSpPr>
          <p:cNvPr id="20" name="Rectángulo 19"/>
          <p:cNvSpPr/>
          <p:nvPr/>
        </p:nvSpPr>
        <p:spPr>
          <a:xfrm>
            <a:off x="6272852" y="4791639"/>
            <a:ext cx="1187355" cy="28660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6,79%</a:t>
            </a:r>
            <a:endParaRPr lang="es-EC" dirty="0"/>
          </a:p>
        </p:txBody>
      </p:sp>
      <p:pic>
        <p:nvPicPr>
          <p:cNvPr id="23" name="Imagen 22"/>
          <p:cNvPicPr>
            <a:picLocks noChangeAspect="1"/>
          </p:cNvPicPr>
          <p:nvPr/>
        </p:nvPicPr>
        <p:blipFill>
          <a:blip r:embed="rId3"/>
          <a:stretch>
            <a:fillRect/>
          </a:stretch>
        </p:blipFill>
        <p:spPr>
          <a:xfrm>
            <a:off x="2407409" y="1430161"/>
            <a:ext cx="2705100" cy="1685925"/>
          </a:xfrm>
          <a:prstGeom prst="rect">
            <a:avLst/>
          </a:prstGeom>
          <a:ln>
            <a:noFill/>
          </a:ln>
          <a:effectLst>
            <a:softEdge rad="112500"/>
          </a:effectLst>
        </p:spPr>
      </p:pic>
      <p:pic>
        <p:nvPicPr>
          <p:cNvPr id="24" name="Imagen 23"/>
          <p:cNvPicPr>
            <a:picLocks noChangeAspect="1"/>
          </p:cNvPicPr>
          <p:nvPr/>
        </p:nvPicPr>
        <p:blipFill>
          <a:blip r:embed="rId4"/>
          <a:stretch>
            <a:fillRect/>
          </a:stretch>
        </p:blipFill>
        <p:spPr>
          <a:xfrm>
            <a:off x="9364640" y="813787"/>
            <a:ext cx="687552" cy="1033206"/>
          </a:xfrm>
          <a:prstGeom prst="rect">
            <a:avLst/>
          </a:prstGeom>
        </p:spPr>
      </p:pic>
      <p:pic>
        <p:nvPicPr>
          <p:cNvPr id="25" name="Imagen 24"/>
          <p:cNvPicPr>
            <a:picLocks noChangeAspect="1"/>
          </p:cNvPicPr>
          <p:nvPr/>
        </p:nvPicPr>
        <p:blipFill>
          <a:blip r:embed="rId5"/>
          <a:stretch>
            <a:fillRect/>
          </a:stretch>
        </p:blipFill>
        <p:spPr>
          <a:xfrm>
            <a:off x="9364640" y="1843629"/>
            <a:ext cx="1726696" cy="710412"/>
          </a:xfrm>
          <a:prstGeom prst="rect">
            <a:avLst/>
          </a:prstGeom>
        </p:spPr>
      </p:pic>
      <p:pic>
        <p:nvPicPr>
          <p:cNvPr id="27" name="Imagen 26"/>
          <p:cNvPicPr>
            <a:picLocks noChangeAspect="1"/>
          </p:cNvPicPr>
          <p:nvPr/>
        </p:nvPicPr>
        <p:blipFill>
          <a:blip r:embed="rId6"/>
          <a:stretch>
            <a:fillRect/>
          </a:stretch>
        </p:blipFill>
        <p:spPr>
          <a:xfrm>
            <a:off x="9364640" y="2556368"/>
            <a:ext cx="1726696" cy="778726"/>
          </a:xfrm>
          <a:prstGeom prst="rect">
            <a:avLst/>
          </a:prstGeom>
        </p:spPr>
      </p:pic>
      <p:sp>
        <p:nvSpPr>
          <p:cNvPr id="18" name="Flecha derecha 17"/>
          <p:cNvSpPr/>
          <p:nvPr/>
        </p:nvSpPr>
        <p:spPr>
          <a:xfrm>
            <a:off x="8134066" y="3184331"/>
            <a:ext cx="3546246" cy="2593281"/>
          </a:xfrm>
          <a:prstGeom prst="rightArrow">
            <a:avLst/>
          </a:prstGeom>
          <a:ln>
            <a:solidFill>
              <a:srgbClr val="FF0000"/>
            </a:solidFill>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r>
              <a:rPr lang="es-EC" dirty="0" smtClean="0">
                <a:ln w="0"/>
                <a:solidFill>
                  <a:schemeClr val="tx1"/>
                </a:solidFill>
                <a:effectLst>
                  <a:outerShdw blurRad="38100" dist="19050" dir="2700000" algn="tl" rotWithShape="0">
                    <a:schemeClr val="dk1">
                      <a:alpha val="40000"/>
                    </a:schemeClr>
                  </a:outerShdw>
                </a:effectLst>
              </a:rPr>
              <a:t>-Crecimiento del 2% </a:t>
            </a:r>
          </a:p>
          <a:p>
            <a:r>
              <a:rPr lang="es-EC" dirty="0" smtClean="0">
                <a:ln w="0"/>
                <a:solidFill>
                  <a:schemeClr val="tx1"/>
                </a:solidFill>
                <a:effectLst>
                  <a:outerShdw blurRad="38100" dist="19050" dir="2700000" algn="tl" rotWithShape="0">
                    <a:schemeClr val="dk1">
                      <a:alpha val="40000"/>
                    </a:schemeClr>
                  </a:outerShdw>
                </a:effectLst>
              </a:rPr>
              <a:t>-Más de la mitad en la sierra</a:t>
            </a:r>
            <a:endParaRPr lang="es-EC" dirty="0">
              <a:ln w="0"/>
              <a:solidFill>
                <a:schemeClr val="tx1"/>
              </a:solidFill>
              <a:effectLst>
                <a:outerShdw blurRad="38100" dist="19050" dir="2700000" algn="tl" rotWithShape="0">
                  <a:schemeClr val="dk1">
                    <a:alpha val="40000"/>
                  </a:schemeClr>
                </a:outerShdw>
              </a:effectLst>
            </a:endParaRPr>
          </a:p>
        </p:txBody>
      </p:sp>
      <p:sp>
        <p:nvSpPr>
          <p:cNvPr id="28" name="Rectángulo 27"/>
          <p:cNvSpPr/>
          <p:nvPr/>
        </p:nvSpPr>
        <p:spPr>
          <a:xfrm>
            <a:off x="4093486" y="5345077"/>
            <a:ext cx="4026089" cy="796416"/>
          </a:xfrm>
          <a:prstGeom prst="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11.903.878 ha = Uso de suelo</a:t>
            </a:r>
          </a:p>
          <a:p>
            <a:pPr algn="ctr"/>
            <a:r>
              <a:rPr lang="es-EC" dirty="0" smtClean="0">
                <a:ln w="0"/>
                <a:solidFill>
                  <a:schemeClr val="tx1"/>
                </a:solidFill>
                <a:effectLst>
                  <a:outerShdw blurRad="38100" dist="19050" dir="2700000" algn="tl" rotWithShape="0">
                    <a:schemeClr val="dk1">
                      <a:alpha val="40000"/>
                    </a:schemeClr>
                  </a:outerShdw>
                </a:effectLst>
              </a:rPr>
              <a:t> 3.553.008 ha = Pastos cultivados</a:t>
            </a:r>
          </a:p>
          <a:p>
            <a:pPr algn="ctr"/>
            <a:r>
              <a:rPr lang="es-EC" dirty="0" smtClean="0">
                <a:ln w="0"/>
                <a:solidFill>
                  <a:schemeClr val="tx1"/>
                </a:solidFill>
                <a:effectLst>
                  <a:outerShdw blurRad="38100" dist="19050" dir="2700000" algn="tl" rotWithShape="0">
                    <a:schemeClr val="dk1">
                      <a:alpha val="40000"/>
                    </a:schemeClr>
                  </a:outerShdw>
                </a:effectLst>
              </a:rPr>
              <a:t>1.423.114 ha = Pastos naturales</a:t>
            </a:r>
            <a:endParaRPr lang="es-EC"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45887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9866" y="700765"/>
            <a:ext cx="10515600" cy="5533019"/>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Proteína</a:t>
            </a:r>
          </a:p>
          <a:p>
            <a:endParaRPr lang="es-EC" dirty="0"/>
          </a:p>
        </p:txBody>
      </p:sp>
      <p:sp>
        <p:nvSpPr>
          <p:cNvPr id="4" name="Rectángulo redondeado 3"/>
          <p:cNvSpPr/>
          <p:nvPr/>
        </p:nvSpPr>
        <p:spPr>
          <a:xfrm>
            <a:off x="838200" y="1262130"/>
            <a:ext cx="2458792" cy="2253802"/>
          </a:xfrm>
          <a:prstGeom prst="roundRect">
            <a:avLst/>
          </a:prstGeom>
          <a:effectLst>
            <a:glow rad="635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pesaron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1.5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muestra para cada uno de los tratamientos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 se colocaron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tubos con media tableta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Kjeldahl,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agregando  15 ml de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ácido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sulfúrico </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3760631" y="1262130"/>
            <a:ext cx="1803042" cy="2253802"/>
          </a:xfrm>
          <a:prstGeom prst="roundRect">
            <a:avLst/>
          </a:prstGeom>
          <a:effectLst>
            <a:glow rad="63500">
              <a:schemeClr val="accent3">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colocaron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los tubos en una manta calefactora por 15 minutos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100 °C</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15 minutos mas a 200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6078828" y="1519707"/>
            <a:ext cx="2498502" cy="1442434"/>
          </a:xfrm>
          <a:prstGeom prst="roundRect">
            <a:avLst/>
          </a:prstGeom>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dejaron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enfriar los tubos y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colocaron  75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ml de agua destilada para llevar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la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unidad de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destilación</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8886422" y="978794"/>
            <a:ext cx="2202287" cy="1983347"/>
          </a:xfrm>
          <a:prstGeom prst="roundRect">
            <a:avLst/>
          </a:prstGeom>
          <a:effectLst>
            <a:glow rad="63500">
              <a:schemeClr val="accent6">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 tituló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ácido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clorhídrico a 0.1 N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hasta que se  observó un </a:t>
            </a:r>
            <a:r>
              <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viraje de color de verde a </a:t>
            </a:r>
            <a:r>
              <a:rPr lang="es-MX"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rosado</a:t>
            </a:r>
            <a:endParaRPr lang="es-MX"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93" y="3859336"/>
            <a:ext cx="3242793" cy="2432095"/>
          </a:xfrm>
          <a:prstGeom prst="rect">
            <a:avLst/>
          </a:prstGeom>
          <a:ln>
            <a:noFill/>
          </a:ln>
          <a:effectLst>
            <a:softEdge rad="112500"/>
          </a:effec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76" y="3153837"/>
            <a:ext cx="2350797" cy="3137594"/>
          </a:xfrm>
          <a:prstGeom prst="rect">
            <a:avLst/>
          </a:prstGeom>
          <a:ln>
            <a:noFill/>
          </a:ln>
          <a:effectLst>
            <a:softEdge rad="112500"/>
          </a:effectLst>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692" y="3057164"/>
            <a:ext cx="2225341" cy="2970150"/>
          </a:xfrm>
          <a:prstGeom prst="rect">
            <a:avLst/>
          </a:prstGeom>
          <a:ln>
            <a:noFill/>
          </a:ln>
          <a:effectLst>
            <a:softEdge rad="112500"/>
          </a:effectLst>
        </p:spPr>
      </p:pic>
      <p:sp>
        <p:nvSpPr>
          <p:cNvPr id="2" name="Flecha derecha 1"/>
          <p:cNvSpPr/>
          <p:nvPr/>
        </p:nvSpPr>
        <p:spPr>
          <a:xfrm>
            <a:off x="3296992" y="2369713"/>
            <a:ext cx="46363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derecha 10"/>
          <p:cNvSpPr/>
          <p:nvPr/>
        </p:nvSpPr>
        <p:spPr>
          <a:xfrm>
            <a:off x="5549998" y="2350395"/>
            <a:ext cx="515155" cy="90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derecha 11"/>
          <p:cNvSpPr/>
          <p:nvPr/>
        </p:nvSpPr>
        <p:spPr>
          <a:xfrm>
            <a:off x="8604511" y="2318197"/>
            <a:ext cx="254730" cy="64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1935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91093" y="1266524"/>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Ceniza </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ectángulo redondeado 3"/>
          <p:cNvSpPr/>
          <p:nvPr/>
        </p:nvSpPr>
        <p:spPr>
          <a:xfrm>
            <a:off x="731949" y="2026624"/>
            <a:ext cx="5151549" cy="1957589"/>
          </a:xfrm>
          <a:prstGeom prst="roundRect">
            <a:avLst/>
          </a:prstGeom>
          <a:effectLst>
            <a:glow rad="635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Las muestras se quemaron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dentro de la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cámara extractora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gases sobre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la placa de calentamiento hasta que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cesó el humo</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Posteriormente se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colocaron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en la mufla  a 500 °C por 4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horas </a:t>
            </a:r>
            <a:endPar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203" y="2026623"/>
            <a:ext cx="2422881" cy="3233805"/>
          </a:xfrm>
          <a:prstGeom prst="rect">
            <a:avLst/>
          </a:prstGeom>
          <a:ln>
            <a:noFill/>
          </a:ln>
          <a:effectLst>
            <a:softEdge rad="112500"/>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893" y="2026624"/>
            <a:ext cx="2422881" cy="3233805"/>
          </a:xfrm>
          <a:prstGeom prst="rect">
            <a:avLst/>
          </a:prstGeom>
          <a:ln>
            <a:noFill/>
          </a:ln>
          <a:effectLst>
            <a:softEdge rad="112500"/>
          </a:effectLst>
        </p:spPr>
      </p:pic>
      <p:sp>
        <p:nvSpPr>
          <p:cNvPr id="7" name="Título 1"/>
          <p:cNvSpPr>
            <a:spLocks noGrp="1"/>
          </p:cNvSpPr>
          <p:nvPr>
            <p:ph type="title"/>
          </p:nvPr>
        </p:nvSpPr>
        <p:spPr>
          <a:xfrm>
            <a:off x="979866" y="-22011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VARIABLES EVALUADAS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332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38200" y="1027908"/>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Porcentaje de germinación</a:t>
            </a:r>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205720539"/>
              </p:ext>
            </p:extLst>
          </p:nvPr>
        </p:nvGraphicFramePr>
        <p:xfrm>
          <a:off x="946494" y="1782041"/>
          <a:ext cx="5149506" cy="3107262"/>
        </p:xfrm>
        <a:graphic>
          <a:graphicData uri="http://schemas.openxmlformats.org/drawingml/2006/table">
            <a:tbl>
              <a:tblPr firstRow="1" firstCol="1" bandRow="1">
                <a:tableStyleId>{68D230F3-CF80-4859-8CE7-A43EE81993B5}</a:tableStyleId>
              </a:tblPr>
              <a:tblGrid>
                <a:gridCol w="1491027"/>
                <a:gridCol w="173866"/>
                <a:gridCol w="1646328"/>
                <a:gridCol w="1838285"/>
              </a:tblGrid>
              <a:tr h="401037">
                <a:tc>
                  <a:txBody>
                    <a:bodyPr/>
                    <a:lstStyle/>
                    <a:p>
                      <a:pPr algn="ctr">
                        <a:lnSpc>
                          <a:spcPct val="115000"/>
                        </a:lnSpc>
                        <a:spcAft>
                          <a:spcPts val="0"/>
                        </a:spcAft>
                      </a:pPr>
                      <a:r>
                        <a:rPr lang="es-EC" sz="2000" dirty="0">
                          <a:effectLst/>
                          <a:latin typeface="Times New Roman" panose="02020603050405020304" pitchFamily="18" charset="0"/>
                          <a:cs typeface="Times New Roman" panose="02020603050405020304" pitchFamily="18" charset="0"/>
                        </a:rPr>
                        <a:t>Tratamiento</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latin typeface="Times New Roman" panose="02020603050405020304" pitchFamily="18" charset="0"/>
                          <a:cs typeface="Times New Roman" panose="02020603050405020304" pitchFamily="18" charset="0"/>
                        </a:rPr>
                        <a:t>Variedad</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de germinación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01037">
                <a:tc>
                  <a:txBody>
                    <a:bodyPr/>
                    <a:lstStyle/>
                    <a:p>
                      <a:pPr algn="ctr">
                        <a:lnSpc>
                          <a:spcPct val="115000"/>
                        </a:lnSpc>
                        <a:spcAft>
                          <a:spcPts val="0"/>
                        </a:spcAft>
                      </a:pPr>
                      <a:r>
                        <a:rPr lang="es-EC" sz="2000" dirty="0">
                          <a:effectLst/>
                          <a:latin typeface="Times New Roman" panose="02020603050405020304" pitchFamily="18" charset="0"/>
                          <a:cs typeface="Times New Roman" panose="02020603050405020304" pitchFamily="18" charset="0"/>
                        </a:rPr>
                        <a:t>T3</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Alto</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91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01037">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T5</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Tabu</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89</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01037">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T6</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Viscount</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80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01037">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T2</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Bealey</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79</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01037">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T4</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Hogan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70</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01037">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T1</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 </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a:effectLst/>
                          <a:latin typeface="Times New Roman" panose="02020603050405020304" pitchFamily="18" charset="0"/>
                          <a:cs typeface="Times New Roman" panose="02020603050405020304" pitchFamily="18" charset="0"/>
                        </a:rPr>
                        <a:t>Shogun</a:t>
                      </a:r>
                      <a:endParaRPr lang="es-EC"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000" dirty="0">
                          <a:effectLst/>
                          <a:latin typeface="Times New Roman" panose="02020603050405020304" pitchFamily="18" charset="0"/>
                          <a:cs typeface="Times New Roman" panose="02020603050405020304" pitchFamily="18" charset="0"/>
                        </a:rPr>
                        <a:t>56</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Rectángulo redondeado 4"/>
          <p:cNvSpPr/>
          <p:nvPr/>
        </p:nvSpPr>
        <p:spPr>
          <a:xfrm>
            <a:off x="6825803" y="1812555"/>
            <a:ext cx="4159876" cy="2836718"/>
          </a:xfrm>
          <a:prstGeom prst="round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 porcentaje de germinación debe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ser mínimo de 70% tanto para Ryegrass  perenne (</a:t>
            </a:r>
            <a:r>
              <a:rPr lang="es-EC"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Lolium perenne</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como para Ryegrass   anual (</a:t>
            </a:r>
            <a:r>
              <a:rPr lang="es-EC"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Lolium multiflorum</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según lo establecido en el Art. 44 de la Ley de semillas vigente (MAG, 2017</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Elipse 5"/>
          <p:cNvSpPr/>
          <p:nvPr/>
        </p:nvSpPr>
        <p:spPr>
          <a:xfrm>
            <a:off x="4906851" y="2537138"/>
            <a:ext cx="515155" cy="3219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629740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
            </a:r>
            <a:br>
              <a:rPr lang="es-EC" dirty="0" smtClean="0"/>
            </a:br>
            <a:endParaRPr lang="es-EC" dirty="0"/>
          </a:p>
        </p:txBody>
      </p:sp>
      <p:sp>
        <p:nvSpPr>
          <p:cNvPr id="3" name="Marcador de contenido 2"/>
          <p:cNvSpPr>
            <a:spLocks noGrp="1"/>
          </p:cNvSpPr>
          <p:nvPr>
            <p:ph idx="1"/>
          </p:nvPr>
        </p:nvSpPr>
        <p:spPr>
          <a:xfrm>
            <a:off x="729018" y="722079"/>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Altura de planta</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621491106"/>
              </p:ext>
            </p:extLst>
          </p:nvPr>
        </p:nvGraphicFramePr>
        <p:xfrm>
          <a:off x="777239" y="1278805"/>
          <a:ext cx="6530680" cy="823769"/>
        </p:xfrm>
        <a:graphic>
          <a:graphicData uri="http://schemas.openxmlformats.org/drawingml/2006/table">
            <a:tbl>
              <a:tblPr firstRow="1" firstCol="1" bandRow="1">
                <a:tableStyleId>{68D230F3-CF80-4859-8CE7-A43EE81993B5}</a:tableStyleId>
              </a:tblPr>
              <a:tblGrid>
                <a:gridCol w="1332290"/>
                <a:gridCol w="931527"/>
                <a:gridCol w="876910"/>
                <a:gridCol w="876910"/>
                <a:gridCol w="876910"/>
                <a:gridCol w="981526"/>
                <a:gridCol w="654607"/>
              </a:tblGrid>
              <a:tr h="213504">
                <a:tc>
                  <a:txBody>
                    <a:bodyPr/>
                    <a:lstStyle/>
                    <a:p>
                      <a:pPr algn="just">
                        <a:spcAft>
                          <a:spcPts val="0"/>
                        </a:spcAft>
                      </a:pPr>
                      <a:r>
                        <a:rPr lang="es-ES" sz="1400" dirty="0">
                          <a:effectLst/>
                        </a:rPr>
                        <a:t>Variedad</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Hogan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Tabu</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Shogun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Bealey</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Viscount</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Alto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4950">
                <a:tc>
                  <a:txBody>
                    <a:bodyPr/>
                    <a:lstStyle/>
                    <a:p>
                      <a:pPr algn="l">
                        <a:spcAft>
                          <a:spcPts val="0"/>
                        </a:spcAft>
                      </a:pPr>
                      <a:r>
                        <a:rPr lang="es-ES" sz="1400" dirty="0">
                          <a:effectLst/>
                        </a:rPr>
                        <a:t>Altura de planta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dirty="0">
                          <a:effectLst/>
                        </a:rPr>
                        <a:t>39,69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37,80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dirty="0">
                          <a:effectLst/>
                        </a:rPr>
                        <a:t>37,58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34,93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34,32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dirty="0">
                          <a:effectLst/>
                        </a:rPr>
                        <a:t>33,17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5315">
                <a:tc>
                  <a:txBody>
                    <a:bodyPr/>
                    <a:lstStyle/>
                    <a:p>
                      <a:pPr algn="just">
                        <a:spcAft>
                          <a:spcPts val="0"/>
                        </a:spcAft>
                      </a:pPr>
                      <a:r>
                        <a:rPr lang="es-ES" sz="1400">
                          <a:effectLst/>
                        </a:rPr>
                        <a:t>CV</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36,13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36,81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35,95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35,88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a:effectLst/>
                        </a:rPr>
                        <a:t>35,34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Aft>
                          <a:spcPts val="0"/>
                        </a:spcAft>
                      </a:pPr>
                      <a:r>
                        <a:rPr lang="es-ES" sz="1400" dirty="0">
                          <a:effectLst/>
                        </a:rPr>
                        <a:t>34,99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6" name="Gráfico 5"/>
          <p:cNvGraphicFramePr/>
          <p:nvPr>
            <p:extLst>
              <p:ext uri="{D42A27DB-BD31-4B8C-83A1-F6EECF244321}">
                <p14:modId xmlns:p14="http://schemas.microsoft.com/office/powerpoint/2010/main" val="2438994975"/>
              </p:ext>
            </p:extLst>
          </p:nvPr>
        </p:nvGraphicFramePr>
        <p:xfrm>
          <a:off x="838199" y="2401964"/>
          <a:ext cx="6408761" cy="373953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p:cNvSpPr/>
          <p:nvPr/>
        </p:nvSpPr>
        <p:spPr>
          <a:xfrm>
            <a:off x="7702351" y="1293362"/>
            <a:ext cx="3760631" cy="1815882"/>
          </a:xfrm>
          <a:prstGeom prst="rect">
            <a:avLst/>
          </a:prstGeom>
        </p:spPr>
        <p:txBody>
          <a:bodyPr wrap="square">
            <a:spAutoFit/>
          </a:bodyPr>
          <a:lstStyle/>
          <a:p>
            <a:pPr algn="just">
              <a:spcAft>
                <a:spcPts val="0"/>
              </a:spcAft>
              <a:tabLst>
                <a:tab pos="90170" algn="l"/>
              </a:tabLst>
            </a:pP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Según Ochoa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y otros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(2013), </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el comportamiento del Ryegrass  requiere una temperatura entre 15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 </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22 ºC y una altura comprendida entre los 1800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 </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3600 msnm para un crecimiento ideal, recalcando que por encima de los 3000 msnm el crecimiento se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reduce</a:t>
            </a:r>
            <a:endParaRPr lang="es-EC" sz="1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p:txBody>
      </p:sp>
      <p:sp>
        <p:nvSpPr>
          <p:cNvPr id="7" name="Rectángulo redondeado 6"/>
          <p:cNvSpPr/>
          <p:nvPr/>
        </p:nvSpPr>
        <p:spPr>
          <a:xfrm>
            <a:off x="7702350" y="3236352"/>
            <a:ext cx="3760631" cy="2408348"/>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El Ryegrass posee hojas de  22 </a:t>
            </a:r>
            <a:r>
              <a:rPr lang="es-EC" dirty="0">
                <a:ln w="0"/>
                <a:solidFill>
                  <a:schemeClr val="tx1"/>
                </a:solidFill>
                <a:effectLst>
                  <a:outerShdw blurRad="38100" dist="19050" dir="2700000" algn="tl" rotWithShape="0">
                    <a:schemeClr val="dk1">
                      <a:alpha val="40000"/>
                    </a:schemeClr>
                  </a:outerShdw>
                </a:effectLst>
              </a:rPr>
              <a:t>cm de longitud aproximadamente (</a:t>
            </a:r>
            <a:r>
              <a:rPr lang="es-EC" dirty="0" err="1">
                <a:ln w="0"/>
                <a:solidFill>
                  <a:schemeClr val="tx1"/>
                </a:solidFill>
                <a:effectLst>
                  <a:outerShdw blurRad="38100" dist="19050" dir="2700000" algn="tl" rotWithShape="0">
                    <a:schemeClr val="dk1">
                      <a:alpha val="40000"/>
                    </a:schemeClr>
                  </a:outerShdw>
                </a:effectLst>
              </a:rPr>
              <a:t>Vibrans</a:t>
            </a:r>
            <a:r>
              <a:rPr lang="es-EC" dirty="0">
                <a:ln w="0"/>
                <a:solidFill>
                  <a:schemeClr val="tx1"/>
                </a:solidFill>
                <a:effectLst>
                  <a:outerShdw blurRad="38100" dist="19050" dir="2700000" algn="tl" rotWithShape="0">
                    <a:schemeClr val="dk1">
                      <a:alpha val="40000"/>
                    </a:schemeClr>
                  </a:outerShdw>
                </a:effectLst>
              </a:rPr>
              <a:t>, </a:t>
            </a:r>
            <a:r>
              <a:rPr lang="es-EC" dirty="0" smtClean="0">
                <a:ln w="0"/>
                <a:solidFill>
                  <a:schemeClr val="tx1"/>
                </a:solidFill>
                <a:effectLst>
                  <a:outerShdw blurRad="38100" dist="19050" dir="2700000" algn="tl" rotWithShape="0">
                    <a:schemeClr val="dk1">
                      <a:alpha val="40000"/>
                    </a:schemeClr>
                  </a:outerShdw>
                </a:effectLst>
              </a:rPr>
              <a:t>2009)</a:t>
            </a:r>
            <a:endParaRPr lang="es-EC" dirty="0">
              <a:ln w="0"/>
              <a:solidFill>
                <a:schemeClr val="tx1"/>
              </a:solidFill>
              <a:effectLst>
                <a:outerShdw blurRad="38100" dist="19050" dir="2700000" algn="tl" rotWithShape="0">
                  <a:schemeClr val="dk1">
                    <a:alpha val="40000"/>
                  </a:schemeClr>
                </a:outerShdw>
              </a:effectLst>
            </a:endParaRPr>
          </a:p>
        </p:txBody>
      </p:sp>
      <p:sp>
        <p:nvSpPr>
          <p:cNvPr id="8" name="Elipse 7"/>
          <p:cNvSpPr/>
          <p:nvPr/>
        </p:nvSpPr>
        <p:spPr>
          <a:xfrm>
            <a:off x="2099256" y="1519707"/>
            <a:ext cx="605307" cy="2962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Título 1"/>
          <p:cNvSpPr txBox="1">
            <a:spLocks/>
          </p:cNvSpPr>
          <p:nvPr/>
        </p:nvSpPr>
        <p:spPr>
          <a:xfrm>
            <a:off x="946494" y="-2176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463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9411" y="821665"/>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Tasa de crecimiento</a:t>
            </a:r>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584974746"/>
              </p:ext>
            </p:extLst>
          </p:nvPr>
        </p:nvGraphicFramePr>
        <p:xfrm>
          <a:off x="5967712" y="1013648"/>
          <a:ext cx="4242539" cy="2208276"/>
        </p:xfrm>
        <a:graphic>
          <a:graphicData uri="http://schemas.openxmlformats.org/drawingml/2006/table">
            <a:tbl>
              <a:tblPr firstRow="1" firstCol="1" bandRow="1">
                <a:tableStyleId>{68D230F3-CF80-4859-8CE7-A43EE81993B5}</a:tableStyleId>
              </a:tblPr>
              <a:tblGrid>
                <a:gridCol w="1431968"/>
                <a:gridCol w="1260925"/>
                <a:gridCol w="1549646"/>
              </a:tblGrid>
              <a:tr h="275715">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Tratamiento</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Variedad</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TACRE</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4504">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T4</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Hogan</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1,64</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4504">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Tabu</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1,57</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4504">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T1</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Shogun</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1,55</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4504">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T2</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Bealey</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1,45</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4504">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T6</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Viscount</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1,40</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4504">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T3</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Alto</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1,31</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5" name="Imagen 4"/>
          <p:cNvPicPr/>
          <p:nvPr/>
        </p:nvPicPr>
        <p:blipFill rotWithShape="1">
          <a:blip r:embed="rId2">
            <a:extLst>
              <a:ext uri="{28A0092B-C50C-407E-A947-70E740481C1C}">
                <a14:useLocalDpi xmlns:a14="http://schemas.microsoft.com/office/drawing/2010/main" val="0"/>
              </a:ext>
            </a:extLst>
          </a:blip>
          <a:srcRect l="30405" t="19940" r="29678" b="26284"/>
          <a:stretch/>
        </p:blipFill>
        <p:spPr bwMode="auto">
          <a:xfrm>
            <a:off x="476201" y="1782102"/>
            <a:ext cx="4842773" cy="3794449"/>
          </a:xfrm>
          <a:prstGeom prst="rect">
            <a:avLst/>
          </a:prstGeom>
          <a:ln>
            <a:noFill/>
          </a:ln>
          <a:extLst>
            <a:ext uri="{53640926-AAD7-44D8-BBD7-CCE9431645EC}">
              <a14:shadowObscured xmlns:a14="http://schemas.microsoft.com/office/drawing/2010/main"/>
            </a:ext>
          </a:extLst>
        </p:spPr>
      </p:pic>
      <p:sp>
        <p:nvSpPr>
          <p:cNvPr id="6" name="Rectángulo redondeado 5"/>
          <p:cNvSpPr/>
          <p:nvPr/>
        </p:nvSpPr>
        <p:spPr>
          <a:xfrm>
            <a:off x="5906013" y="3438659"/>
            <a:ext cx="4365938" cy="2305318"/>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Garduño (2009), afirma que su tasa de crecimiento en Ryegrass obedece a </a:t>
            </a:r>
            <a:r>
              <a:rPr lang="es-EC" dirty="0">
                <a:ln w="0"/>
                <a:solidFill>
                  <a:schemeClr val="tx1"/>
                </a:solidFill>
                <a:effectLst>
                  <a:outerShdw blurRad="38100" dist="19050" dir="2700000" algn="tl" rotWithShape="0">
                    <a:schemeClr val="dk1">
                      <a:alpha val="40000"/>
                    </a:schemeClr>
                  </a:outerShdw>
                </a:effectLst>
              </a:rPr>
              <a:t> </a:t>
            </a:r>
            <a:r>
              <a:rPr lang="es-EC" dirty="0" smtClean="0">
                <a:ln w="0"/>
                <a:solidFill>
                  <a:schemeClr val="tx1"/>
                </a:solidFill>
                <a:effectLst>
                  <a:outerShdw blurRad="38100" dist="19050" dir="2700000" algn="tl" rotWithShape="0">
                    <a:schemeClr val="dk1">
                      <a:alpha val="40000"/>
                    </a:schemeClr>
                  </a:outerShdw>
                </a:effectLst>
              </a:rPr>
              <a:t>     0,76 cm/día</a:t>
            </a:r>
            <a:endParaRPr lang="es-EC" dirty="0">
              <a:ln w="0"/>
              <a:solidFill>
                <a:schemeClr val="tx1"/>
              </a:solidFill>
              <a:effectLst>
                <a:outerShdw blurRad="38100" dist="19050" dir="2700000" algn="tl" rotWithShape="0">
                  <a:schemeClr val="dk1">
                    <a:alpha val="40000"/>
                  </a:schemeClr>
                </a:outerShdw>
              </a:effectLst>
            </a:endParaRPr>
          </a:p>
        </p:txBody>
      </p:sp>
      <p:sp>
        <p:nvSpPr>
          <p:cNvPr id="7" name="Elipse 6"/>
          <p:cNvSpPr/>
          <p:nvPr/>
        </p:nvSpPr>
        <p:spPr>
          <a:xfrm>
            <a:off x="9040969" y="1287888"/>
            <a:ext cx="734096" cy="3219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Título 1"/>
          <p:cNvSpPr>
            <a:spLocks noGrp="1"/>
          </p:cNvSpPr>
          <p:nvPr>
            <p:ph type="title"/>
          </p:nvPr>
        </p:nvSpPr>
        <p:spPr>
          <a:xfrm>
            <a:off x="946494" y="-217638"/>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050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
            </a:r>
            <a:br>
              <a:rPr lang="es-EC" dirty="0" smtClean="0"/>
            </a:br>
            <a:endParaRPr lang="es-EC" dirty="0"/>
          </a:p>
        </p:txBody>
      </p:sp>
      <p:sp>
        <p:nvSpPr>
          <p:cNvPr id="3" name="Marcador de contenido 2"/>
          <p:cNvSpPr>
            <a:spLocks noGrp="1"/>
          </p:cNvSpPr>
          <p:nvPr>
            <p:ph idx="1"/>
          </p:nvPr>
        </p:nvSpPr>
        <p:spPr>
          <a:xfrm>
            <a:off x="838198" y="716687"/>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Cobertura </a:t>
            </a:r>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481170572"/>
              </p:ext>
            </p:extLst>
          </p:nvPr>
        </p:nvGraphicFramePr>
        <p:xfrm>
          <a:off x="838198" y="1227575"/>
          <a:ext cx="6811852" cy="1348724"/>
        </p:xfrm>
        <a:graphic>
          <a:graphicData uri="http://schemas.openxmlformats.org/drawingml/2006/table">
            <a:tbl>
              <a:tblPr firstRow="1" firstCol="1" bandRow="1">
                <a:tableStyleId>{68D230F3-CF80-4859-8CE7-A43EE81993B5}</a:tableStyleId>
              </a:tblPr>
              <a:tblGrid>
                <a:gridCol w="1636637"/>
                <a:gridCol w="604155"/>
                <a:gridCol w="797551"/>
                <a:gridCol w="850005"/>
                <a:gridCol w="940158"/>
                <a:gridCol w="824248"/>
                <a:gridCol w="1159098"/>
              </a:tblGrid>
              <a:tr h="419778">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Variedad</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Alto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Bealey</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Hogan</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Shogun</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Tabu</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Viscount</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36018">
                <a:tc>
                  <a:txBody>
                    <a:bodyPr/>
                    <a:lstStyle/>
                    <a:p>
                      <a:pPr algn="l">
                        <a:lnSpc>
                          <a:spcPct val="115000"/>
                        </a:lnSpc>
                        <a:spcAft>
                          <a:spcPts val="0"/>
                        </a:spcAft>
                      </a:pPr>
                      <a:r>
                        <a:rPr lang="es-EC" sz="1600">
                          <a:effectLst/>
                          <a:latin typeface="Times New Roman" panose="02020603050405020304" pitchFamily="18" charset="0"/>
                          <a:cs typeface="Times New Roman" panose="02020603050405020304" pitchFamily="18" charset="0"/>
                        </a:rPr>
                        <a:t>Promedio de Cobertura (%)</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84,04</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84,23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76,22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77.98</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80.05</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72,58</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2928">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CV</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16,08</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15,10</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23,30</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21.34</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19,05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21,68</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r>
            </a:tbl>
          </a:graphicData>
        </a:graphic>
      </p:graphicFrame>
      <p:graphicFrame>
        <p:nvGraphicFramePr>
          <p:cNvPr id="5" name="Gráfico 4"/>
          <p:cNvGraphicFramePr/>
          <p:nvPr>
            <p:extLst>
              <p:ext uri="{D42A27DB-BD31-4B8C-83A1-F6EECF244321}">
                <p14:modId xmlns:p14="http://schemas.microsoft.com/office/powerpoint/2010/main" val="3898457789"/>
              </p:ext>
            </p:extLst>
          </p:nvPr>
        </p:nvGraphicFramePr>
        <p:xfrm>
          <a:off x="896154" y="2867953"/>
          <a:ext cx="6695940" cy="3143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68682800"/>
              </p:ext>
            </p:extLst>
          </p:nvPr>
        </p:nvGraphicFramePr>
        <p:xfrm>
          <a:off x="8075054" y="1227575"/>
          <a:ext cx="3129280" cy="1371600"/>
        </p:xfrm>
        <a:graphic>
          <a:graphicData uri="http://schemas.openxmlformats.org/drawingml/2006/table">
            <a:tbl>
              <a:tblPr firstRow="1" firstCol="1" bandRow="1">
                <a:tableStyleId>{68D230F3-CF80-4859-8CE7-A43EE81993B5}</a:tableStyleId>
              </a:tblPr>
              <a:tblGrid>
                <a:gridCol w="1508760"/>
                <a:gridCol w="1620520"/>
              </a:tblGrid>
              <a:tr h="0">
                <a:tc>
                  <a:txBody>
                    <a:bodyPr/>
                    <a:lstStyle/>
                    <a:p>
                      <a:pPr algn="just">
                        <a:spcAft>
                          <a:spcPts val="0"/>
                        </a:spcAft>
                        <a:tabLst>
                          <a:tab pos="90170" algn="l"/>
                        </a:tabLst>
                      </a:pPr>
                      <a:r>
                        <a:rPr lang="es-EC" sz="1800" dirty="0">
                          <a:effectLst/>
                          <a:latin typeface="Times New Roman" panose="02020603050405020304" pitchFamily="18" charset="0"/>
                          <a:cs typeface="Times New Roman" panose="02020603050405020304" pitchFamily="18" charset="0"/>
                        </a:rPr>
                        <a:t>Valor (%)</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tabLst>
                          <a:tab pos="90170" algn="l"/>
                        </a:tabLst>
                      </a:pPr>
                      <a:r>
                        <a:rPr lang="es-EC" sz="1800">
                          <a:effectLst/>
                          <a:latin typeface="Times New Roman" panose="02020603050405020304" pitchFamily="18" charset="0"/>
                          <a:cs typeface="Times New Roman" panose="02020603050405020304" pitchFamily="18" charset="0"/>
                        </a:rPr>
                        <a:t>Significado</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spcAft>
                          <a:spcPts val="0"/>
                        </a:spcAft>
                        <a:tabLst>
                          <a:tab pos="90170" algn="l"/>
                        </a:tabLst>
                      </a:pPr>
                      <a:r>
                        <a:rPr lang="es-EC" sz="1800" b="0" dirty="0">
                          <a:effectLst/>
                          <a:latin typeface="Times New Roman" panose="02020603050405020304" pitchFamily="18" charset="0"/>
                          <a:cs typeface="Times New Roman" panose="02020603050405020304" pitchFamily="18" charset="0"/>
                        </a:rPr>
                        <a:t>81 – 100</a:t>
                      </a:r>
                      <a:endParaRPr lang="es-EC"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tabLst>
                          <a:tab pos="90170" algn="l"/>
                        </a:tabLst>
                      </a:pPr>
                      <a:r>
                        <a:rPr lang="es-EC" sz="1800">
                          <a:effectLst/>
                          <a:latin typeface="Times New Roman" panose="02020603050405020304" pitchFamily="18" charset="0"/>
                          <a:cs typeface="Times New Roman" panose="02020603050405020304" pitchFamily="18" charset="0"/>
                        </a:rPr>
                        <a:t>Muy bueno</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spcAft>
                          <a:spcPts val="0"/>
                        </a:spcAft>
                        <a:tabLst>
                          <a:tab pos="90170" algn="l"/>
                        </a:tabLst>
                      </a:pPr>
                      <a:r>
                        <a:rPr lang="es-EC" sz="1800" b="0">
                          <a:effectLst/>
                          <a:latin typeface="Times New Roman" panose="02020603050405020304" pitchFamily="18" charset="0"/>
                          <a:cs typeface="Times New Roman" panose="02020603050405020304" pitchFamily="18" charset="0"/>
                        </a:rPr>
                        <a:t>61-80</a:t>
                      </a:r>
                      <a:endParaRPr lang="es-EC" sz="18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tabLst>
                          <a:tab pos="90170" algn="l"/>
                        </a:tabLst>
                      </a:pPr>
                      <a:r>
                        <a:rPr lang="es-EC" sz="1800">
                          <a:effectLst/>
                          <a:latin typeface="Times New Roman" panose="02020603050405020304" pitchFamily="18" charset="0"/>
                          <a:cs typeface="Times New Roman" panose="02020603050405020304" pitchFamily="18" charset="0"/>
                        </a:rPr>
                        <a:t>Bueno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spcAft>
                          <a:spcPts val="0"/>
                        </a:spcAft>
                        <a:tabLst>
                          <a:tab pos="90170" algn="l"/>
                        </a:tabLst>
                      </a:pPr>
                      <a:r>
                        <a:rPr lang="es-EC" sz="1800" b="0">
                          <a:effectLst/>
                          <a:latin typeface="Times New Roman" panose="02020603050405020304" pitchFamily="18" charset="0"/>
                          <a:cs typeface="Times New Roman" panose="02020603050405020304" pitchFamily="18" charset="0"/>
                        </a:rPr>
                        <a:t>41-60</a:t>
                      </a:r>
                      <a:endParaRPr lang="es-EC" sz="18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tabLst>
                          <a:tab pos="90170" algn="l"/>
                        </a:tabLst>
                      </a:pPr>
                      <a:r>
                        <a:rPr lang="es-EC" sz="1800">
                          <a:effectLst/>
                          <a:latin typeface="Times New Roman" panose="02020603050405020304" pitchFamily="18" charset="0"/>
                          <a:cs typeface="Times New Roman" panose="02020603050405020304" pitchFamily="18" charset="0"/>
                        </a:rPr>
                        <a:t>Regular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spcAft>
                          <a:spcPts val="0"/>
                        </a:spcAft>
                        <a:tabLst>
                          <a:tab pos="90170" algn="l"/>
                        </a:tabLst>
                      </a:pPr>
                      <a:r>
                        <a:rPr lang="es-EC" sz="1800" b="0" dirty="0">
                          <a:effectLst/>
                          <a:latin typeface="Times New Roman" panose="02020603050405020304" pitchFamily="18" charset="0"/>
                          <a:cs typeface="Times New Roman" panose="02020603050405020304" pitchFamily="18" charset="0"/>
                        </a:rPr>
                        <a:t>0-40</a:t>
                      </a:r>
                      <a:endParaRPr lang="es-EC" sz="18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tabLst>
                          <a:tab pos="90170" algn="l"/>
                        </a:tabLst>
                      </a:pPr>
                      <a:r>
                        <a:rPr lang="es-EC" sz="1800" dirty="0">
                          <a:effectLst/>
                          <a:latin typeface="Times New Roman" panose="02020603050405020304" pitchFamily="18" charset="0"/>
                          <a:cs typeface="Times New Roman" panose="02020603050405020304" pitchFamily="18" charset="0"/>
                        </a:rPr>
                        <a:t>Deficiente</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Rectángulo redondeado 9"/>
          <p:cNvSpPr/>
          <p:nvPr/>
        </p:nvSpPr>
        <p:spPr>
          <a:xfrm>
            <a:off x="8075054" y="3088857"/>
            <a:ext cx="3425780" cy="2050102"/>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a:ln w="0"/>
                <a:solidFill>
                  <a:schemeClr val="tx1"/>
                </a:solidFill>
                <a:effectLst>
                  <a:outerShdw blurRad="38100" dist="19050" dir="2700000" algn="tl" rotWithShape="0">
                    <a:schemeClr val="dk1">
                      <a:alpha val="40000"/>
                    </a:schemeClr>
                  </a:outerShdw>
                </a:effectLst>
              </a:rPr>
              <a:t>Escala de valoración de </a:t>
            </a:r>
            <a:r>
              <a:rPr lang="es-EC" dirty="0" smtClean="0">
                <a:ln w="0"/>
                <a:solidFill>
                  <a:schemeClr val="tx1"/>
                </a:solidFill>
                <a:effectLst>
                  <a:outerShdw blurRad="38100" dist="19050" dir="2700000" algn="tl" rotWithShape="0">
                    <a:schemeClr val="dk1">
                      <a:alpha val="40000"/>
                    </a:schemeClr>
                  </a:outerShdw>
                </a:effectLst>
              </a:rPr>
              <a:t>cobertura de Ryegrass </a:t>
            </a:r>
            <a:r>
              <a:rPr lang="es-EC" dirty="0">
                <a:ln w="0"/>
                <a:solidFill>
                  <a:schemeClr val="tx1"/>
                </a:solidFill>
                <a:effectLst>
                  <a:outerShdw blurRad="38100" dist="19050" dir="2700000" algn="tl" rotWithShape="0">
                    <a:schemeClr val="dk1">
                      <a:alpha val="40000"/>
                    </a:schemeClr>
                  </a:outerShdw>
                </a:effectLst>
              </a:rPr>
              <a:t>según el Programa de Pastos de la Estación Experimental "Santa Catalina" del </a:t>
            </a:r>
            <a:r>
              <a:rPr lang="es-EC" dirty="0" smtClean="0">
                <a:ln w="0"/>
                <a:solidFill>
                  <a:schemeClr val="tx1"/>
                </a:solidFill>
                <a:effectLst>
                  <a:outerShdw blurRad="38100" dist="19050" dir="2700000" algn="tl" rotWithShape="0">
                    <a:schemeClr val="dk1">
                      <a:alpha val="40000"/>
                    </a:schemeClr>
                  </a:outerShdw>
                </a:effectLst>
              </a:rPr>
              <a:t>INIAP</a:t>
            </a:r>
            <a:endParaRPr lang="es-EC" dirty="0">
              <a:ln w="0"/>
              <a:solidFill>
                <a:schemeClr val="tx1"/>
              </a:solidFill>
              <a:effectLst>
                <a:outerShdw blurRad="38100" dist="19050" dir="2700000" algn="tl" rotWithShape="0">
                  <a:schemeClr val="dk1">
                    <a:alpha val="40000"/>
                  </a:schemeClr>
                </a:outerShdw>
              </a:effectLst>
            </a:endParaRPr>
          </a:p>
        </p:txBody>
      </p:sp>
      <p:sp>
        <p:nvSpPr>
          <p:cNvPr id="6" name="Elipse 5"/>
          <p:cNvSpPr/>
          <p:nvPr/>
        </p:nvSpPr>
        <p:spPr>
          <a:xfrm>
            <a:off x="3026535" y="1559897"/>
            <a:ext cx="682580" cy="4214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2343955" y="1560899"/>
            <a:ext cx="682580" cy="4214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Elipse 11"/>
          <p:cNvSpPr/>
          <p:nvPr/>
        </p:nvSpPr>
        <p:spPr>
          <a:xfrm>
            <a:off x="5646312" y="1560899"/>
            <a:ext cx="682580" cy="421445"/>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Título 1"/>
          <p:cNvSpPr txBox="1">
            <a:spLocks/>
          </p:cNvSpPr>
          <p:nvPr/>
        </p:nvSpPr>
        <p:spPr>
          <a:xfrm>
            <a:off x="946494" y="-2176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cxnSp>
        <p:nvCxnSpPr>
          <p:cNvPr id="8" name="Conector recto de flecha 7"/>
          <p:cNvCxnSpPr/>
          <p:nvPr/>
        </p:nvCxnSpPr>
        <p:spPr>
          <a:xfrm flipV="1">
            <a:off x="9787944" y="2599175"/>
            <a:ext cx="0" cy="489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515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1" y="804514"/>
            <a:ext cx="10515600" cy="4889076"/>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Macollamiento</a:t>
            </a:r>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4057011522"/>
              </p:ext>
            </p:extLst>
          </p:nvPr>
        </p:nvGraphicFramePr>
        <p:xfrm>
          <a:off x="838201" y="1349047"/>
          <a:ext cx="6940637" cy="1402080"/>
        </p:xfrm>
        <a:graphic>
          <a:graphicData uri="http://schemas.openxmlformats.org/drawingml/2006/table">
            <a:tbl>
              <a:tblPr firstRow="1" firstCol="1" bandRow="1">
                <a:tableStyleId>{68D230F3-CF80-4859-8CE7-A43EE81993B5}</a:tableStyleId>
              </a:tblPr>
              <a:tblGrid>
                <a:gridCol w="1686058"/>
                <a:gridCol w="850006"/>
                <a:gridCol w="888642"/>
                <a:gridCol w="824248"/>
                <a:gridCol w="901521"/>
                <a:gridCol w="890242"/>
                <a:gridCol w="899920"/>
              </a:tblGrid>
              <a:tr h="190500">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Variedad</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Alto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Bealey</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Hogan</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Shogun</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Tabu</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Viscount</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l">
                        <a:lnSpc>
                          <a:spcPct val="115000"/>
                        </a:lnSpc>
                        <a:spcAft>
                          <a:spcPts val="0"/>
                        </a:spcAft>
                      </a:pPr>
                      <a:r>
                        <a:rPr lang="es-EC" sz="1600" dirty="0">
                          <a:effectLst/>
                          <a:latin typeface="Times New Roman" panose="02020603050405020304" pitchFamily="18" charset="0"/>
                          <a:cs typeface="Times New Roman" panose="02020603050405020304" pitchFamily="18" charset="0"/>
                        </a:rPr>
                        <a:t>Promedio de macollamiento (macollo/m2)</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211.2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176.27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172.8</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181.67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198.27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183.73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CV</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31,97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37,09</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39,43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36,27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a:effectLst/>
                          <a:latin typeface="Times New Roman" panose="02020603050405020304" pitchFamily="18" charset="0"/>
                          <a:cs typeface="Times New Roman" panose="02020603050405020304" pitchFamily="18" charset="0"/>
                        </a:rPr>
                        <a:t>37,97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600" dirty="0">
                          <a:effectLst/>
                          <a:latin typeface="Times New Roman" panose="02020603050405020304" pitchFamily="18" charset="0"/>
                          <a:cs typeface="Times New Roman" panose="02020603050405020304" pitchFamily="18" charset="0"/>
                        </a:rPr>
                        <a:t>34,48</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mc:AlternateContent xmlns:mc="http://schemas.openxmlformats.org/markup-compatibility/2006" xmlns:a14="http://schemas.microsoft.com/office/drawing/2010/main">
        <mc:Choice Requires="a14">
          <p:sp>
            <p:nvSpPr>
              <p:cNvPr id="6" name="Rectángulo redondeado 5"/>
              <p:cNvSpPr/>
              <p:nvPr/>
            </p:nvSpPr>
            <p:spPr>
              <a:xfrm>
                <a:off x="8358389" y="1790413"/>
                <a:ext cx="3271234" cy="3374015"/>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manera general, en el Ryegrass existen de 3000 a 6000 tallos po</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t>
                </a:r>
                <a14:m>
                  <m:oMath xmlns:m="http://schemas.openxmlformats.org/officeDocument/2006/math">
                    <m:sSup>
                      <m:sSupPr>
                        <m:ctrlPr>
                          <a:rPr lang="es-EC"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m:rPr>
                            <m:sty m:val="p"/>
                          </m:rPr>
                          <a:rPr lang="es-EC" i="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m</m:t>
                        </m:r>
                      </m:e>
                      <m:sup>
                        <m:r>
                          <a:rPr lang="es-EC"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sup>
                    </m:sSup>
                  </m:oMath>
                </a14:m>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en concordancia con Garduño (2009) que presentó una aparición de 28 tallos /</a:t>
                </a:r>
                <a14:m>
                  <m:oMath xmlns:m="http://schemas.openxmlformats.org/officeDocument/2006/math">
                    <m:sSup>
                      <m:sSupPr>
                        <m:ctrlPr>
                          <a:rPr lang="es-EC" i="1">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pPr>
                      <m:e>
                        <m:r>
                          <m:rPr>
                            <m:sty m:val="p"/>
                          </m:rPr>
                          <a:rPr lang="es-EC">
                            <a:ln w="0"/>
                            <a:solidFill>
                              <a:schemeClr val="tx1"/>
                            </a:solidFill>
                            <a:effectLst>
                              <a:outerShdw blurRad="38100" dist="19050" dir="2700000" algn="tl" rotWithShape="0">
                                <a:schemeClr val="dk1">
                                  <a:alpha val="40000"/>
                                </a:schemeClr>
                              </a:outerShdw>
                            </a:effectLst>
                            <a:latin typeface="Cambria Math" panose="02040503050406030204" pitchFamily="18" charset="0"/>
                          </a:rPr>
                          <m:t>m</m:t>
                        </m:r>
                      </m:e>
                      <m:sup>
                        <m:r>
                          <a:rPr lang="es-EC" i="1">
                            <a:ln w="0"/>
                            <a:solidFill>
                              <a:schemeClr val="tx1"/>
                            </a:solidFill>
                            <a:effectLst>
                              <a:outerShdw blurRad="38100" dist="19050" dir="2700000" algn="tl" rotWithShape="0">
                                <a:schemeClr val="dk1">
                                  <a:alpha val="40000"/>
                                </a:schemeClr>
                              </a:outerShdw>
                            </a:effectLst>
                            <a:latin typeface="Cambria Math" panose="02040503050406030204" pitchFamily="18" charset="0"/>
                          </a:rPr>
                          <m:t>2</m:t>
                        </m:r>
                      </m:sup>
                    </m:sSup>
                  </m:oMath>
                </a14:m>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/día, es decir 196 tallos semanales</a:t>
                </a:r>
              </a:p>
            </p:txBody>
          </p:sp>
        </mc:Choice>
        <mc:Fallback xmlns="">
          <p:sp>
            <p:nvSpPr>
              <p:cNvPr id="6" name="Rectángulo redondeado 5"/>
              <p:cNvSpPr>
                <a:spLocks noRot="1" noChangeAspect="1" noMove="1" noResize="1" noEditPoints="1" noAdjustHandles="1" noChangeArrowheads="1" noChangeShapeType="1" noTextEdit="1"/>
              </p:cNvSpPr>
              <p:nvPr/>
            </p:nvSpPr>
            <p:spPr>
              <a:xfrm>
                <a:off x="8358389" y="1790413"/>
                <a:ext cx="3271234" cy="3374015"/>
              </a:xfrm>
              <a:prstGeom prst="roundRect">
                <a:avLst/>
              </a:prstGeom>
              <a:blipFill rotWithShape="0">
                <a:blip r:embed="rId2"/>
                <a:stretch>
                  <a:fillRect/>
                </a:stretch>
              </a:blipFill>
              <a:effectLst>
                <a:outerShdw blurRad="76200" dir="13500000" sy="23000" kx="1200000" algn="br" rotWithShape="0">
                  <a:prstClr val="black">
                    <a:alpha val="20000"/>
                  </a:prstClr>
                </a:outerShdw>
              </a:effectLst>
            </p:spPr>
            <p:txBody>
              <a:bodyPr/>
              <a:lstStyle/>
              <a:p>
                <a:r>
                  <a:rPr lang="es-EC">
                    <a:noFill/>
                  </a:rPr>
                  <a:t> </a:t>
                </a:r>
              </a:p>
            </p:txBody>
          </p:sp>
        </mc:Fallback>
      </mc:AlternateContent>
      <p:graphicFrame>
        <p:nvGraphicFramePr>
          <p:cNvPr id="5" name="Gráfico 4"/>
          <p:cNvGraphicFramePr/>
          <p:nvPr>
            <p:extLst>
              <p:ext uri="{D42A27DB-BD31-4B8C-83A1-F6EECF244321}">
                <p14:modId xmlns:p14="http://schemas.microsoft.com/office/powerpoint/2010/main" val="3930477040"/>
              </p:ext>
            </p:extLst>
          </p:nvPr>
        </p:nvGraphicFramePr>
        <p:xfrm>
          <a:off x="838200" y="3110714"/>
          <a:ext cx="6940638" cy="2849880"/>
        </p:xfrm>
        <a:graphic>
          <a:graphicData uri="http://schemas.openxmlformats.org/drawingml/2006/chart">
            <c:chart xmlns:c="http://schemas.openxmlformats.org/drawingml/2006/chart" xmlns:r="http://schemas.openxmlformats.org/officeDocument/2006/relationships" r:id="rId3"/>
          </a:graphicData>
        </a:graphic>
      </p:graphicFrame>
      <p:sp>
        <p:nvSpPr>
          <p:cNvPr id="7" name="Elipse 6"/>
          <p:cNvSpPr/>
          <p:nvPr/>
        </p:nvSpPr>
        <p:spPr>
          <a:xfrm>
            <a:off x="2472744" y="1571223"/>
            <a:ext cx="708338" cy="4378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5973651" y="1563211"/>
            <a:ext cx="708338" cy="4378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Título 1"/>
          <p:cNvSpPr>
            <a:spLocks noGrp="1"/>
          </p:cNvSpPr>
          <p:nvPr>
            <p:ph type="title"/>
          </p:nvPr>
        </p:nvSpPr>
        <p:spPr>
          <a:xfrm>
            <a:off x="946494" y="-217638"/>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209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452171"/>
            <a:ext cx="10515600" cy="1325563"/>
          </a:xfrm>
        </p:spPr>
        <p:txBody>
          <a:bodyPr/>
          <a:lstStyle/>
          <a:p>
            <a:r>
              <a:rPr lang="es-EC" dirty="0" smtClean="0"/>
              <a:t/>
            </a:r>
            <a:br>
              <a:rPr lang="es-EC" dirty="0" smtClean="0"/>
            </a:b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51457875"/>
              </p:ext>
            </p:extLst>
          </p:nvPr>
        </p:nvGraphicFramePr>
        <p:xfrm>
          <a:off x="838198" y="1493950"/>
          <a:ext cx="10303634" cy="3729233"/>
        </p:xfrm>
        <a:graphic>
          <a:graphicData uri="http://schemas.openxmlformats.org/drawingml/2006/table">
            <a:tbl>
              <a:tblPr firstRow="1" firstCol="1" bandRow="1">
                <a:tableStyleId>{68D230F3-CF80-4859-8CE7-A43EE81993B5}</a:tableStyleId>
              </a:tblPr>
              <a:tblGrid>
                <a:gridCol w="1905002"/>
                <a:gridCol w="1996225"/>
                <a:gridCol w="1687133"/>
                <a:gridCol w="2215166"/>
                <a:gridCol w="2500108"/>
              </a:tblGrid>
              <a:tr h="666882">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Tratamiento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Variedad</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Altura (cm)</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52070" indent="-52070"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Cobertura </a:t>
                      </a:r>
                      <a:r>
                        <a:rPr lang="es-EC" sz="1800" dirty="0" smtClean="0">
                          <a:effectLst/>
                          <a:latin typeface="Times New Roman" panose="02020603050405020304" pitchFamily="18" charset="0"/>
                          <a:cs typeface="Times New Roman" panose="02020603050405020304" pitchFamily="18" charset="0"/>
                        </a:rPr>
                        <a:t>(%/</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s-EC"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s-EC" sz="1800" dirty="0" smtClean="0">
                          <a:effectLst/>
                          <a:latin typeface="Times New Roman" panose="02020603050405020304" pitchFamily="18" charset="0"/>
                          <a:cs typeface="Times New Roman" panose="02020603050405020304" pitchFamily="18" charset="0"/>
                        </a:rPr>
                        <a: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Macollo (</a:t>
                      </a:r>
                      <a:r>
                        <a:rPr lang="es-EC" sz="1800" dirty="0" smtClean="0">
                          <a:effectLst/>
                          <a:latin typeface="Times New Roman" panose="02020603050405020304" pitchFamily="18" charset="0"/>
                          <a:cs typeface="Times New Roman" panose="02020603050405020304" pitchFamily="18" charset="0"/>
                        </a:rPr>
                        <a:t>macollo/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
                      </a:r>
                      <a:r>
                        <a:rPr lang="es-EC" baseline="300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s-EC" sz="1800" dirty="0" smtClean="0">
                          <a:effectLst/>
                          <a:latin typeface="Times New Roman" panose="02020603050405020304" pitchFamily="18" charset="0"/>
                          <a:cs typeface="Times New Roman" panose="02020603050405020304" pitchFamily="18" charset="0"/>
                        </a:rPr>
                        <a: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79618">
                <a:tc>
                  <a:txBody>
                    <a:bodyPr/>
                    <a:lstStyle/>
                    <a:p>
                      <a:pPr algn="ctr">
                        <a:lnSpc>
                          <a:spcPct val="115000"/>
                        </a:lnSpc>
                        <a:spcAft>
                          <a:spcPts val="0"/>
                        </a:spcAft>
                      </a:pPr>
                      <a:r>
                        <a:rPr lang="es-EC" sz="1800" dirty="0" smtClean="0">
                          <a:effectLst/>
                          <a:latin typeface="Times New Roman" panose="02020603050405020304" pitchFamily="18" charset="0"/>
                          <a:cs typeface="Times New Roman" panose="02020603050405020304" pitchFamily="18" charset="0"/>
                        </a:rPr>
                        <a:t>T3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Alto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33,17</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84,03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218,28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589733">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T2</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Bealey</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34,93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84,23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183,92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79618">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T4</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Hogan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39,69</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76,22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167,39</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666882">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Shogun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37,58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77,98</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176,60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79618">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Tabu</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37,80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80,05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196,05</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666882">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T6</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Viscount</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34,32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72,58</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176,76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5" name="Rectangle 1"/>
          <p:cNvSpPr>
            <a:spLocks noChangeArrowheads="1"/>
          </p:cNvSpPr>
          <p:nvPr/>
        </p:nvSpPr>
        <p:spPr bwMode="auto">
          <a:xfrm>
            <a:off x="838200" y="637151"/>
            <a:ext cx="129528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0488" algn="l"/>
              </a:tabLst>
            </a:pPr>
            <a:r>
              <a:rPr kumimoji="0" lang="es-EC" altLang="es-EC" sz="3200" b="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Promedio de la altura, cobertura y macollo de los tratamientos</a:t>
            </a:r>
            <a:r>
              <a:rPr kumimoji="0" lang="es-EC" alt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sp>
        <p:nvSpPr>
          <p:cNvPr id="3" name="Elipse 2"/>
          <p:cNvSpPr/>
          <p:nvPr/>
        </p:nvSpPr>
        <p:spPr>
          <a:xfrm>
            <a:off x="5152888" y="3136805"/>
            <a:ext cx="837127" cy="4378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Elipse 5"/>
          <p:cNvSpPr/>
          <p:nvPr/>
        </p:nvSpPr>
        <p:spPr>
          <a:xfrm>
            <a:off x="7100263" y="2569690"/>
            <a:ext cx="837127" cy="4378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Elipse 6"/>
          <p:cNvSpPr/>
          <p:nvPr/>
        </p:nvSpPr>
        <p:spPr>
          <a:xfrm>
            <a:off x="9461679" y="2117200"/>
            <a:ext cx="837127" cy="4378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7100263" y="2131808"/>
            <a:ext cx="837127" cy="4378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Título 1"/>
          <p:cNvSpPr txBox="1">
            <a:spLocks/>
          </p:cNvSpPr>
          <p:nvPr/>
        </p:nvSpPr>
        <p:spPr>
          <a:xfrm>
            <a:off x="946494" y="-2176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404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88492"/>
            <a:ext cx="10515600" cy="1325563"/>
          </a:xfrm>
        </p:spPr>
        <p:txBody>
          <a:bodyPr/>
          <a:lstStyle/>
          <a:p>
            <a:r>
              <a:rPr lang="es-EC" dirty="0" smtClean="0"/>
              <a:t/>
            </a:r>
            <a:br>
              <a:rPr lang="es-EC" dirty="0" smtClean="0"/>
            </a:br>
            <a:endParaRPr lang="es-EC" dirty="0"/>
          </a:p>
        </p:txBody>
      </p:sp>
      <p:sp>
        <p:nvSpPr>
          <p:cNvPr id="3" name="Marcador de contenido 2"/>
          <p:cNvSpPr>
            <a:spLocks noGrp="1"/>
          </p:cNvSpPr>
          <p:nvPr>
            <p:ph idx="1"/>
          </p:nvPr>
        </p:nvSpPr>
        <p:spPr>
          <a:xfrm>
            <a:off x="696533" y="724597"/>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Producción primaria o materia verde</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210930453"/>
              </p:ext>
            </p:extLst>
          </p:nvPr>
        </p:nvGraphicFramePr>
        <p:xfrm>
          <a:off x="838200" y="1385556"/>
          <a:ext cx="6669655" cy="3969776"/>
        </p:xfrm>
        <a:graphic>
          <a:graphicData uri="http://schemas.openxmlformats.org/drawingml/2006/table">
            <a:tbl>
              <a:tblPr firstRow="1" firstCol="1" bandRow="1">
                <a:tableStyleId>{68D230F3-CF80-4859-8CE7-A43EE81993B5}</a:tableStyleId>
              </a:tblPr>
              <a:tblGrid>
                <a:gridCol w="1093631"/>
                <a:gridCol w="837127"/>
                <a:gridCol w="852308"/>
                <a:gridCol w="874084"/>
                <a:gridCol w="876857"/>
                <a:gridCol w="977078"/>
                <a:gridCol w="1158570"/>
              </a:tblGrid>
              <a:tr h="897344">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Tratamiento</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Variedad</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Corte 1</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Corte 2</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Corte 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Sumatoria total</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Promedio (</a:t>
                      </a:r>
                      <a:r>
                        <a:rPr lang="es-EC" sz="1400" dirty="0" smtClean="0">
                          <a:effectLst/>
                          <a:latin typeface="Times New Roman" panose="02020603050405020304" pitchFamily="18" charset="0"/>
                          <a:cs typeface="Times New Roman" panose="02020603050405020304" pitchFamily="18" charset="0"/>
                        </a:rPr>
                        <a:t>Kg MV/ha</a:t>
                      </a:r>
                      <a:r>
                        <a:rPr lang="es-EC" sz="1400" dirty="0">
                          <a:effectLst/>
                          <a:latin typeface="Times New Roman" panose="02020603050405020304" pitchFamily="18" charset="0"/>
                          <a:cs typeface="Times New Roman" panose="02020603050405020304" pitchFamily="18" charset="0"/>
                        </a:rPr>
                        <a:t>)</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12072">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T4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Hogan</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20645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27510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30963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79118</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26372.6</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12072">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T1</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Shogun</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21900</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27970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28874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78744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26248</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12072">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T5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Tabu</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16590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27330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32325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76245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25415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12072">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T2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Bealey</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18355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29690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24244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72289</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24096</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12072">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T6</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Viscount</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16120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25700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25242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67062</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22354</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12072">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T3</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Alto</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18685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22160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24970</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a:effectLst/>
                          <a:latin typeface="Times New Roman" panose="02020603050405020304" pitchFamily="18" charset="0"/>
                          <a:cs typeface="Times New Roman" panose="02020603050405020304" pitchFamily="18" charset="0"/>
                        </a:rPr>
                        <a:t>65815</a:t>
                      </a:r>
                      <a:endParaRPr lang="es-EC"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400" dirty="0">
                          <a:effectLst/>
                          <a:latin typeface="Times New Roman" panose="02020603050405020304" pitchFamily="18" charset="0"/>
                          <a:cs typeface="Times New Roman" panose="02020603050405020304" pitchFamily="18" charset="0"/>
                        </a:rPr>
                        <a:t>21938.3</a:t>
                      </a:r>
                      <a:endParaRPr lang="es-EC"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Rectángulo redondeado 4"/>
          <p:cNvSpPr/>
          <p:nvPr/>
        </p:nvSpPr>
        <p:spPr>
          <a:xfrm>
            <a:off x="8346583" y="1978793"/>
            <a:ext cx="2936384" cy="2347036"/>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Castillo (2015) señala que los rendimientos óptimos del Ryegrass oscilan entre 21 y 26 toneladas</a:t>
            </a:r>
            <a:endParaRPr lang="es-EC" dirty="0">
              <a:ln w="0"/>
              <a:solidFill>
                <a:schemeClr val="tx1"/>
              </a:solidFill>
              <a:effectLst>
                <a:outerShdw blurRad="38100" dist="19050" dir="2700000" algn="tl" rotWithShape="0">
                  <a:schemeClr val="dk1">
                    <a:alpha val="40000"/>
                  </a:schemeClr>
                </a:outerShdw>
              </a:effectLst>
            </a:endParaRPr>
          </a:p>
        </p:txBody>
      </p:sp>
      <p:sp>
        <p:nvSpPr>
          <p:cNvPr id="7" name="Elipse 6"/>
          <p:cNvSpPr/>
          <p:nvPr/>
        </p:nvSpPr>
        <p:spPr>
          <a:xfrm>
            <a:off x="6478073" y="2223129"/>
            <a:ext cx="798490" cy="5280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3623528" y="3797795"/>
            <a:ext cx="798490" cy="52803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2786129" y="2751163"/>
            <a:ext cx="798490" cy="52803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4462256" y="3269761"/>
            <a:ext cx="798490" cy="52803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Título 1"/>
          <p:cNvSpPr txBox="1">
            <a:spLocks/>
          </p:cNvSpPr>
          <p:nvPr/>
        </p:nvSpPr>
        <p:spPr>
          <a:xfrm>
            <a:off x="946494" y="-2176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50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8882131" y="946937"/>
            <a:ext cx="2923504" cy="2498502"/>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Villalobos (2010), presenta una producción en Ryegrass híbrido de materia seca  que bordea los 4000 </a:t>
            </a:r>
            <a:r>
              <a:rPr lang="es-EC" dirty="0" smtClean="0">
                <a:ln w="0"/>
                <a:solidFill>
                  <a:schemeClr val="tx1"/>
                </a:solidFill>
                <a:effectLst>
                  <a:outerShdw blurRad="38100" dist="19050" dir="2700000" algn="tl" rotWithShape="0">
                    <a:schemeClr val="dk1">
                      <a:alpha val="40000"/>
                    </a:schemeClr>
                  </a:outerShdw>
                </a:effectLst>
              </a:rPr>
              <a:t>Kg MS/ha</a:t>
            </a:r>
            <a:endParaRPr lang="es-EC" dirty="0">
              <a:ln w="0"/>
              <a:solidFill>
                <a:schemeClr val="tx1"/>
              </a:solidFill>
              <a:effectLst>
                <a:outerShdw blurRad="38100" dist="19050" dir="2700000" algn="tl" rotWithShape="0">
                  <a:schemeClr val="dk1">
                    <a:alpha val="40000"/>
                  </a:schemeClr>
                </a:outerShdw>
              </a:effectLst>
            </a:endParaRPr>
          </a:p>
        </p:txBody>
      </p:sp>
      <p:sp>
        <p:nvSpPr>
          <p:cNvPr id="3" name="Marcador de contenido 2"/>
          <p:cNvSpPr>
            <a:spLocks noGrp="1"/>
          </p:cNvSpPr>
          <p:nvPr>
            <p:ph idx="1"/>
          </p:nvPr>
        </p:nvSpPr>
        <p:spPr>
          <a:xfrm>
            <a:off x="476517" y="995278"/>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Producción de materia seca</a:t>
            </a:r>
          </a:p>
          <a:p>
            <a:pPr marL="0" indent="0">
              <a:buNone/>
            </a:pPr>
            <a:endParaRPr lang="es-EC" dirty="0"/>
          </a:p>
        </p:txBody>
      </p:sp>
      <p:sp>
        <p:nvSpPr>
          <p:cNvPr id="6" name="Rectángulo redondeado 5"/>
          <p:cNvSpPr/>
          <p:nvPr/>
        </p:nvSpPr>
        <p:spPr>
          <a:xfrm>
            <a:off x="8882131" y="3657603"/>
            <a:ext cx="2743200" cy="1429555"/>
          </a:xfrm>
          <a:prstGeom prst="roundRect">
            <a:avLst/>
          </a:prstGeom>
          <a:effectLst>
            <a:outerShdw blurRad="76200" dir="13500000" sy="23000" kx="1200000" algn="br" rotWithShape="0">
              <a:prstClr val="black">
                <a:alpha val="2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just"/>
            <a:r>
              <a:rPr lang="es-EC" dirty="0" err="1" smtClean="0">
                <a:ln w="0"/>
                <a:solidFill>
                  <a:schemeClr val="tx1"/>
                </a:solidFill>
                <a:effectLst>
                  <a:outerShdw blurRad="38100" dist="19050" dir="2700000" algn="tl" rotWithShape="0">
                    <a:schemeClr val="dk1">
                      <a:alpha val="40000"/>
                    </a:schemeClr>
                  </a:outerShdw>
                </a:effectLst>
              </a:rPr>
              <a:t>Oyharçabal</a:t>
            </a:r>
            <a:r>
              <a:rPr lang="es-EC" dirty="0" smtClean="0">
                <a:ln w="0"/>
                <a:solidFill>
                  <a:schemeClr val="tx1"/>
                </a:solidFill>
                <a:effectLst>
                  <a:outerShdw blurRad="38100" dist="19050" dir="2700000" algn="tl" rotWithShape="0">
                    <a:schemeClr val="dk1">
                      <a:alpha val="40000"/>
                    </a:schemeClr>
                  </a:outerShdw>
                </a:effectLst>
              </a:rPr>
              <a:t> (2014), por otro lado obtuvo rendimientos de Ryegrass cercanos a los                2500 Kg MS/ha</a:t>
            </a:r>
            <a:endParaRPr lang="es-EC" dirty="0">
              <a:ln w="0"/>
              <a:solidFill>
                <a:schemeClr val="tx1"/>
              </a:solidFill>
              <a:effectLst>
                <a:outerShdw blurRad="38100" dist="19050" dir="2700000" algn="tl" rotWithShape="0">
                  <a:schemeClr val="dk1">
                    <a:alpha val="40000"/>
                  </a:schemeClr>
                </a:outerShdw>
              </a:effectLst>
            </a:endParaRPr>
          </a:p>
        </p:txBody>
      </p:sp>
      <p:graphicFrame>
        <p:nvGraphicFramePr>
          <p:cNvPr id="4" name="Tabla 3"/>
          <p:cNvGraphicFramePr>
            <a:graphicFrameLocks noGrp="1"/>
          </p:cNvGraphicFramePr>
          <p:nvPr>
            <p:extLst>
              <p:ext uri="{D42A27DB-BD31-4B8C-83A1-F6EECF244321}">
                <p14:modId xmlns:p14="http://schemas.microsoft.com/office/powerpoint/2010/main" val="2829405704"/>
              </p:ext>
            </p:extLst>
          </p:nvPr>
        </p:nvGraphicFramePr>
        <p:xfrm>
          <a:off x="579547" y="2073498"/>
          <a:ext cx="8087935" cy="3013660"/>
        </p:xfrm>
        <a:graphic>
          <a:graphicData uri="http://schemas.openxmlformats.org/drawingml/2006/table">
            <a:tbl>
              <a:tblPr firstRow="1" firstCol="1" bandRow="1">
                <a:tableStyleId>{68D230F3-CF80-4859-8CE7-A43EE81993B5}</a:tableStyleId>
              </a:tblPr>
              <a:tblGrid>
                <a:gridCol w="1286678"/>
                <a:gridCol w="1207851"/>
                <a:gridCol w="912881"/>
                <a:gridCol w="1081556"/>
                <a:gridCol w="850157"/>
                <a:gridCol w="1061679"/>
                <a:gridCol w="1687133"/>
              </a:tblGrid>
              <a:tr h="727156">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Tratamiento</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Porcentaje MS</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Corte 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Corte 2</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Corte 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Sumatoria total</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Promedio </a:t>
                      </a:r>
                      <a:r>
                        <a:rPr lang="es-EC" sz="1600" dirty="0" smtClean="0">
                          <a:effectLst/>
                          <a:latin typeface="Times New Roman" panose="02020603050405020304" pitchFamily="18" charset="0"/>
                          <a:cs typeface="Times New Roman" panose="02020603050405020304" pitchFamily="18" charset="0"/>
                        </a:rPr>
                        <a:t>        (Kg MS/ha </a:t>
                      </a:r>
                      <a:r>
                        <a:rPr lang="es-EC" sz="1600" dirty="0">
                          <a:effectLst/>
                          <a:latin typeface="Times New Roman" panose="02020603050405020304" pitchFamily="18" charset="0"/>
                          <a:cs typeface="Times New Roman" panose="02020603050405020304" pitchFamily="18" charset="0"/>
                        </a:rPr>
                        <a:t>)</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1084">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T2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14.31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2415.30</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3413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4516.77</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10345.07</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3448.36</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1084">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T1</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11.91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2137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3220</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4023.74</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9380.74</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3126.91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1084">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T5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12.28</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2452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2517.57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4393.67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9263.24</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3121.18</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1084">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T3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13.53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3571.32</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2532.15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2799.7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8903.17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2967.72</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1084">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T4</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10.35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2498.11</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1838.13</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3854</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8190.24</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2730.08</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1084">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T6</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12.06</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latin typeface="Times New Roman" panose="02020603050405020304" pitchFamily="18" charset="0"/>
                          <a:cs typeface="Times New Roman" panose="02020603050405020304" pitchFamily="18" charset="0"/>
                        </a:rPr>
                        <a:t>2073</a:t>
                      </a:r>
                      <a:endPar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1825</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4195.67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latin typeface="Times New Roman" panose="02020603050405020304" pitchFamily="18" charset="0"/>
                          <a:cs typeface="Times New Roman" panose="02020603050405020304" pitchFamily="18" charset="0"/>
                        </a:rPr>
                        <a:t>8093.67</a:t>
                      </a:r>
                      <a:endParaRPr lang="es-EC"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s-EC" sz="1600" dirty="0" smtClean="0">
                          <a:effectLst/>
                          <a:latin typeface="Times New Roman" panose="02020603050405020304" pitchFamily="18" charset="0"/>
                          <a:cs typeface="Times New Roman" panose="02020603050405020304" pitchFamily="18" charset="0"/>
                        </a:rPr>
                        <a:t>2698.11</a:t>
                      </a:r>
                      <a:endParaRPr lang="es-EC" sz="1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7" name="Elipse 6"/>
          <p:cNvSpPr/>
          <p:nvPr/>
        </p:nvSpPr>
        <p:spPr>
          <a:xfrm>
            <a:off x="7346592" y="2758823"/>
            <a:ext cx="875763" cy="4121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Elipse 7"/>
          <p:cNvSpPr/>
          <p:nvPr/>
        </p:nvSpPr>
        <p:spPr>
          <a:xfrm>
            <a:off x="3009900" y="3901949"/>
            <a:ext cx="875763" cy="41212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Elipse 8"/>
          <p:cNvSpPr/>
          <p:nvPr/>
        </p:nvSpPr>
        <p:spPr>
          <a:xfrm>
            <a:off x="4059662" y="2771702"/>
            <a:ext cx="875763" cy="41212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Elipse 9"/>
          <p:cNvSpPr/>
          <p:nvPr/>
        </p:nvSpPr>
        <p:spPr>
          <a:xfrm>
            <a:off x="5012295" y="2771702"/>
            <a:ext cx="875763" cy="41212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6025702" y="2776595"/>
            <a:ext cx="875763" cy="412124"/>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Título 1"/>
          <p:cNvSpPr>
            <a:spLocks noGrp="1"/>
          </p:cNvSpPr>
          <p:nvPr>
            <p:ph type="title"/>
          </p:nvPr>
        </p:nvSpPr>
        <p:spPr>
          <a:xfrm>
            <a:off x="946494" y="-217638"/>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253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BCACF3-4DDE-423C-B2B4-BA14D44BACB3}"/>
              </a:ext>
            </a:extLst>
          </p:cNvPr>
          <p:cNvSpPr>
            <a:spLocks noGrp="1"/>
          </p:cNvSpPr>
          <p:nvPr>
            <p:ph type="title"/>
          </p:nvPr>
        </p:nvSpPr>
        <p:spPr>
          <a:xfrm>
            <a:off x="955343" y="-95197"/>
            <a:ext cx="10515600" cy="1066108"/>
          </a:xfrm>
        </p:spPr>
        <p:txBody>
          <a:bodyPr>
            <a:normAutofit/>
          </a:bodyPr>
          <a:lstStyle/>
          <a:p>
            <a:pPr algn="ctr"/>
            <a:r>
              <a:rPr lang="es-ES" b="1" dirty="0" smtClean="0">
                <a:solidFill>
                  <a:schemeClr val="accent1">
                    <a:lumMod val="50000"/>
                  </a:schemeClr>
                </a:solidFill>
                <a:latin typeface="Times New Roman" panose="02020603050405020304" pitchFamily="18" charset="0"/>
                <a:cs typeface="Times New Roman" panose="02020603050405020304" pitchFamily="18" charset="0"/>
              </a:rPr>
              <a:t>PROBLEMA</a:t>
            </a:r>
            <a:endParaRPr lang="es-E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955343" y="3933357"/>
            <a:ext cx="3152633" cy="1269242"/>
          </a:xfrm>
          <a:prstGeom prst="rect">
            <a:avLst/>
          </a:prstGeom>
          <a:effectLst>
            <a:glow rad="2286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Pastoreo</a:t>
            </a:r>
            <a:endParaRPr lang="es-EC" dirty="0">
              <a:ln w="0"/>
              <a:solidFill>
                <a:schemeClr val="tx1"/>
              </a:solidFill>
              <a:effectLst>
                <a:outerShdw blurRad="38100" dist="19050" dir="2700000" algn="tl" rotWithShape="0">
                  <a:schemeClr val="dk1">
                    <a:alpha val="40000"/>
                  </a:schemeClr>
                </a:outerShdw>
              </a:effectLst>
            </a:endParaRPr>
          </a:p>
        </p:txBody>
      </p:sp>
      <p:cxnSp>
        <p:nvCxnSpPr>
          <p:cNvPr id="6" name="Conector recto de flecha 5"/>
          <p:cNvCxnSpPr/>
          <p:nvPr/>
        </p:nvCxnSpPr>
        <p:spPr>
          <a:xfrm>
            <a:off x="1400016" y="2472743"/>
            <a:ext cx="0" cy="965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ángulo redondeado 6"/>
          <p:cNvSpPr/>
          <p:nvPr/>
        </p:nvSpPr>
        <p:spPr>
          <a:xfrm>
            <a:off x="1166882" y="1462608"/>
            <a:ext cx="2729553" cy="8109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Producción se mide por unidad de área</a:t>
            </a:r>
            <a:endParaRPr lang="es-EC" dirty="0">
              <a:ln w="0"/>
              <a:solidFill>
                <a:schemeClr val="tx1"/>
              </a:solidFill>
              <a:effectLst>
                <a:outerShdw blurRad="38100" dist="19050" dir="2700000" algn="tl" rotWithShape="0">
                  <a:schemeClr val="dk1">
                    <a:alpha val="40000"/>
                  </a:schemeClr>
                </a:outerShdw>
              </a:effectLst>
            </a:endParaRPr>
          </a:p>
        </p:txBody>
      </p:sp>
      <p:sp>
        <p:nvSpPr>
          <p:cNvPr id="10" name="Rectángulo redondeado 9"/>
          <p:cNvSpPr/>
          <p:nvPr/>
        </p:nvSpPr>
        <p:spPr>
          <a:xfrm>
            <a:off x="4776717" y="4855982"/>
            <a:ext cx="2238233" cy="90355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rPr>
              <a:t>C</a:t>
            </a:r>
            <a:r>
              <a:rPr lang="es-EC" dirty="0" smtClean="0">
                <a:ln w="0"/>
                <a:solidFill>
                  <a:schemeClr val="tx1"/>
                </a:solidFill>
                <a:effectLst>
                  <a:outerShdw blurRad="38100" dist="19050" dir="2700000" algn="tl" rotWithShape="0">
                    <a:schemeClr val="dk1">
                      <a:alpha val="40000"/>
                    </a:schemeClr>
                  </a:outerShdw>
                </a:effectLst>
              </a:rPr>
              <a:t>ausas</a:t>
            </a:r>
            <a:endParaRPr lang="es-EC" dirty="0">
              <a:ln w="0"/>
              <a:solidFill>
                <a:schemeClr val="tx1"/>
              </a:solidFill>
              <a:effectLst>
                <a:outerShdw blurRad="38100" dist="19050" dir="2700000" algn="tl" rotWithShape="0">
                  <a:schemeClr val="dk1">
                    <a:alpha val="40000"/>
                  </a:schemeClr>
                </a:outerShdw>
              </a:effectLst>
            </a:endParaRPr>
          </a:p>
        </p:txBody>
      </p:sp>
      <p:sp>
        <p:nvSpPr>
          <p:cNvPr id="11" name="Rectángulo redondeado 10"/>
          <p:cNvSpPr/>
          <p:nvPr/>
        </p:nvSpPr>
        <p:spPr>
          <a:xfrm>
            <a:off x="4733504" y="3801980"/>
            <a:ext cx="2238232" cy="78072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rPr>
              <a:t>E</a:t>
            </a:r>
            <a:r>
              <a:rPr lang="es-EC" dirty="0" smtClean="0">
                <a:ln w="0"/>
                <a:solidFill>
                  <a:schemeClr val="tx1"/>
                </a:solidFill>
                <a:effectLst>
                  <a:outerShdw blurRad="38100" dist="19050" dir="2700000" algn="tl" rotWithShape="0">
                    <a:schemeClr val="dk1">
                      <a:alpha val="40000"/>
                    </a:schemeClr>
                  </a:outerShdw>
                </a:effectLst>
              </a:rPr>
              <a:t>fectos</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3" name="Conector recto de flecha 12"/>
          <p:cNvCxnSpPr>
            <a:endCxn id="11" idx="1"/>
          </p:cNvCxnSpPr>
          <p:nvPr/>
        </p:nvCxnSpPr>
        <p:spPr>
          <a:xfrm flipV="1">
            <a:off x="4248150" y="4192342"/>
            <a:ext cx="485354" cy="390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4173946" y="5021156"/>
            <a:ext cx="559558" cy="181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Flecha derecha 18"/>
          <p:cNvSpPr/>
          <p:nvPr/>
        </p:nvSpPr>
        <p:spPr>
          <a:xfrm>
            <a:off x="4107976" y="1383146"/>
            <a:ext cx="1903864" cy="812237"/>
          </a:xfrm>
          <a:prstGeom prst="rightArrow">
            <a:avLst>
              <a:gd name="adj1" fmla="val 50000"/>
              <a:gd name="adj2" fmla="val 3487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Manejo pobre</a:t>
            </a:r>
            <a:endParaRPr lang="es-EC" dirty="0"/>
          </a:p>
        </p:txBody>
      </p:sp>
      <p:sp>
        <p:nvSpPr>
          <p:cNvPr id="20" name="Rectángulo redondeado 19"/>
          <p:cNvSpPr/>
          <p:nvPr/>
        </p:nvSpPr>
        <p:spPr>
          <a:xfrm>
            <a:off x="6278707" y="1364311"/>
            <a:ext cx="4830171" cy="705858"/>
          </a:xfrm>
          <a:prstGeom prst="roundRect">
            <a:avLst>
              <a:gd name="adj" fmla="val 50000"/>
            </a:avLst>
          </a:prstGeom>
          <a:effectLst>
            <a:reflection blurRad="6350" stA="52000" endA="300" endPos="3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                            - Fertilización</a:t>
            </a:r>
          </a:p>
          <a:p>
            <a:pPr algn="just"/>
            <a:r>
              <a:rPr lang="es-EC" dirty="0" smtClean="0">
                <a:ln w="0"/>
                <a:solidFill>
                  <a:schemeClr val="tx1"/>
                </a:solidFill>
                <a:effectLst>
                  <a:outerShdw blurRad="38100" dist="19050" dir="2700000" algn="tl" rotWithShape="0">
                    <a:schemeClr val="dk1">
                      <a:alpha val="40000"/>
                    </a:schemeClr>
                  </a:outerShdw>
                </a:effectLst>
              </a:rPr>
              <a:t>                            - Manejo de pradera</a:t>
            </a:r>
            <a:endParaRPr lang="es-EC" dirty="0">
              <a:ln w="0"/>
              <a:solidFill>
                <a:schemeClr val="tx1"/>
              </a:solidFill>
              <a:effectLst>
                <a:outerShdw blurRad="38100" dist="19050" dir="2700000" algn="tl" rotWithShape="0">
                  <a:schemeClr val="dk1">
                    <a:alpha val="40000"/>
                  </a:schemeClr>
                </a:outerShdw>
              </a:effectLst>
            </a:endParaRPr>
          </a:p>
        </p:txBody>
      </p:sp>
      <p:sp>
        <p:nvSpPr>
          <p:cNvPr id="21" name="Rectángulo 20"/>
          <p:cNvSpPr/>
          <p:nvPr/>
        </p:nvSpPr>
        <p:spPr>
          <a:xfrm>
            <a:off x="7371507" y="3787254"/>
            <a:ext cx="3562065" cy="780724"/>
          </a:xfrm>
          <a:prstGeom prst="rect">
            <a:avLst/>
          </a:prstGeom>
          <a:effectLst>
            <a:reflection blurRad="6350" stA="52000" endA="300" endPos="35000" dir="5400000" sy="-100000" algn="bl" rotWithShape="0"/>
          </a:effectLst>
        </p:spPr>
        <p:style>
          <a:lnRef idx="1">
            <a:schemeClr val="dk1"/>
          </a:lnRef>
          <a:fillRef idx="3">
            <a:schemeClr val="dk1"/>
          </a:fillRef>
          <a:effectRef idx="2">
            <a:schemeClr val="dk1"/>
          </a:effectRef>
          <a:fontRef idx="minor">
            <a:schemeClr val="lt1"/>
          </a:fontRef>
        </p:style>
        <p:txBody>
          <a:bodyPr rtlCol="0" anchor="ctr"/>
          <a:lstStyle/>
          <a:p>
            <a:pPr algn="ctr"/>
            <a:r>
              <a:rPr lang="es-EC" dirty="0" smtClean="0"/>
              <a:t>Pérdida de suelo, nutrientes y materiales</a:t>
            </a:r>
            <a:endParaRPr lang="es-EC" dirty="0"/>
          </a:p>
        </p:txBody>
      </p:sp>
      <p:sp>
        <p:nvSpPr>
          <p:cNvPr id="22" name="Rectángulo 21"/>
          <p:cNvSpPr/>
          <p:nvPr/>
        </p:nvSpPr>
        <p:spPr>
          <a:xfrm>
            <a:off x="7403342" y="4917397"/>
            <a:ext cx="3555810" cy="780724"/>
          </a:xfrm>
          <a:prstGeom prst="rect">
            <a:avLst/>
          </a:prstGeom>
          <a:effectLst>
            <a:reflection blurRad="6350" stA="52000" endA="300" endPos="35000" dir="5400000" sy="-100000" algn="bl" rotWithShape="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a:t>Materiales pobres o no aprovechados</a:t>
            </a:r>
          </a:p>
        </p:txBody>
      </p:sp>
      <p:pic>
        <p:nvPicPr>
          <p:cNvPr id="26" name="Imagen 25"/>
          <p:cNvPicPr>
            <a:picLocks noChangeAspect="1"/>
          </p:cNvPicPr>
          <p:nvPr/>
        </p:nvPicPr>
        <p:blipFill>
          <a:blip r:embed="rId3"/>
          <a:stretch>
            <a:fillRect/>
          </a:stretch>
        </p:blipFill>
        <p:spPr>
          <a:xfrm>
            <a:off x="1531966" y="2273571"/>
            <a:ext cx="2614685" cy="1629575"/>
          </a:xfrm>
          <a:prstGeom prst="rect">
            <a:avLst/>
          </a:prstGeom>
          <a:ln>
            <a:noFill/>
          </a:ln>
          <a:effectLst>
            <a:softEdge rad="112500"/>
          </a:effectLst>
        </p:spPr>
      </p:pic>
      <p:pic>
        <p:nvPicPr>
          <p:cNvPr id="30" name="Imagen 29"/>
          <p:cNvPicPr>
            <a:picLocks noChangeAspect="1"/>
          </p:cNvPicPr>
          <p:nvPr/>
        </p:nvPicPr>
        <p:blipFill>
          <a:blip r:embed="rId4"/>
          <a:stretch>
            <a:fillRect/>
          </a:stretch>
        </p:blipFill>
        <p:spPr>
          <a:xfrm>
            <a:off x="6278707" y="2244878"/>
            <a:ext cx="2185599" cy="1454417"/>
          </a:xfrm>
          <a:prstGeom prst="rect">
            <a:avLst/>
          </a:prstGeom>
          <a:ln>
            <a:noFill/>
          </a:ln>
          <a:effectLst>
            <a:softEdge rad="112500"/>
          </a:effectLst>
        </p:spPr>
      </p:pic>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993" y="2273570"/>
            <a:ext cx="1814585" cy="1359187"/>
          </a:xfrm>
          <a:prstGeom prst="rect">
            <a:avLst/>
          </a:prstGeom>
          <a:ln>
            <a:noFill/>
          </a:ln>
          <a:effectLst>
            <a:softEdge rad="112500"/>
          </a:effectLst>
        </p:spPr>
      </p:pic>
    </p:spTree>
    <p:extLst>
      <p:ext uri="{BB962C8B-B14F-4D97-AF65-F5344CB8AC3E}">
        <p14:creationId xmlns:p14="http://schemas.microsoft.com/office/powerpoint/2010/main" val="2121949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5169" y="656823"/>
            <a:ext cx="10515600" cy="5970901"/>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Producción de materia seca</a:t>
            </a:r>
          </a:p>
          <a:p>
            <a:endParaRPr lang="es-EC" dirty="0"/>
          </a:p>
        </p:txBody>
      </p:sp>
      <p:graphicFrame>
        <p:nvGraphicFramePr>
          <p:cNvPr id="4" name="Gráfico 3"/>
          <p:cNvGraphicFramePr/>
          <p:nvPr>
            <p:extLst>
              <p:ext uri="{D42A27DB-BD31-4B8C-83A1-F6EECF244321}">
                <p14:modId xmlns:p14="http://schemas.microsoft.com/office/powerpoint/2010/main" val="1279706365"/>
              </p:ext>
            </p:extLst>
          </p:nvPr>
        </p:nvGraphicFramePr>
        <p:xfrm>
          <a:off x="1820939" y="1107925"/>
          <a:ext cx="7876852" cy="4839717"/>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1"/>
          <p:cNvSpPr>
            <a:spLocks noGrp="1"/>
          </p:cNvSpPr>
          <p:nvPr>
            <p:ph type="title"/>
          </p:nvPr>
        </p:nvSpPr>
        <p:spPr>
          <a:xfrm>
            <a:off x="946494" y="-217638"/>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90015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92746" y="725507"/>
            <a:ext cx="10515600" cy="5906507"/>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Análisis nutricional</a:t>
            </a:r>
            <a:endParaRPr lang="es-EC" dirty="0" smtClean="0">
              <a:latin typeface="Times New Roman" panose="02020603050405020304" pitchFamily="18" charset="0"/>
              <a:cs typeface="Times New Roman" panose="02020603050405020304" pitchFamily="18" charset="0"/>
            </a:endParaRPr>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2407345037"/>
              </p:ext>
            </p:extLst>
          </p:nvPr>
        </p:nvGraphicFramePr>
        <p:xfrm>
          <a:off x="977721" y="1229931"/>
          <a:ext cx="9976834" cy="2962141"/>
        </p:xfrm>
        <a:graphic>
          <a:graphicData uri="http://schemas.openxmlformats.org/drawingml/2006/table">
            <a:tbl>
              <a:tblPr firstRow="1" firstCol="1" bandRow="1">
                <a:tableStyleId>{68D230F3-CF80-4859-8CE7-A43EE81993B5}</a:tableStyleId>
              </a:tblPr>
              <a:tblGrid>
                <a:gridCol w="1576073"/>
                <a:gridCol w="1136077"/>
                <a:gridCol w="1497484"/>
                <a:gridCol w="1246274"/>
                <a:gridCol w="1246274"/>
                <a:gridCol w="1413550"/>
                <a:gridCol w="1861102"/>
              </a:tblGrid>
              <a:tr h="650198">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Tratamiento</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Variedad</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Proteína (%)</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Fibra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Grasa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Ceniza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Humedad (%)</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3369">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T4</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Hogan</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18.26</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33.49</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8.28</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14.13</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86.92</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3369">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T2</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Bealey</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21.74</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32.75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10.48</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14.91</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86.45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45098">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T6</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Viscount</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28.19</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24.61</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9.13</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12.56</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84.95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3369">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T1</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Shogun</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21.64</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25.59</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11.14</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13.56</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86.08</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3369">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T3</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Alto</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19.47</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17.70</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10.23</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14.20</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83.54</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3369">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Tabu</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21.51</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31.63</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5.55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a:effectLst/>
                          <a:latin typeface="Times New Roman" panose="02020603050405020304" pitchFamily="18" charset="0"/>
                          <a:cs typeface="Times New Roman" panose="02020603050405020304" pitchFamily="18" charset="0"/>
                        </a:rPr>
                        <a:t>14.15</a:t>
                      </a:r>
                      <a:endParaRPr lang="es-EC"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800" dirty="0">
                          <a:effectLst/>
                          <a:latin typeface="Times New Roman" panose="02020603050405020304" pitchFamily="18" charset="0"/>
                          <a:cs typeface="Times New Roman" panose="02020603050405020304" pitchFamily="18" charset="0"/>
                        </a:rPr>
                        <a:t>85.59</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Rectángulo 4"/>
          <p:cNvSpPr/>
          <p:nvPr/>
        </p:nvSpPr>
        <p:spPr>
          <a:xfrm>
            <a:off x="954110" y="4439990"/>
            <a:ext cx="2781837" cy="1531650"/>
          </a:xfrm>
          <a:prstGeom prst="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n w="0"/>
                <a:solidFill>
                  <a:schemeClr val="tx1"/>
                </a:solidFill>
                <a:effectLst>
                  <a:outerShdw blurRad="38100" dist="19050" dir="2700000" algn="tl" rotWithShape="0">
                    <a:schemeClr val="dk1">
                      <a:alpha val="40000"/>
                    </a:schemeClr>
                  </a:outerShdw>
                </a:effectLst>
              </a:rPr>
              <a:t>Proteína: </a:t>
            </a:r>
            <a:r>
              <a:rPr lang="es-EC" dirty="0" smtClean="0">
                <a:ln w="0"/>
                <a:solidFill>
                  <a:schemeClr val="tx1"/>
                </a:solidFill>
                <a:effectLst>
                  <a:outerShdw blurRad="38100" dist="19050" dir="2700000" algn="tl" rotWithShape="0">
                    <a:schemeClr val="dk1">
                      <a:alpha val="40000"/>
                    </a:schemeClr>
                  </a:outerShdw>
                </a:effectLst>
              </a:rPr>
              <a:t>Villalobos </a:t>
            </a:r>
            <a:r>
              <a:rPr lang="es-EC" dirty="0">
                <a:ln w="0"/>
                <a:solidFill>
                  <a:schemeClr val="tx1"/>
                </a:solidFill>
                <a:effectLst>
                  <a:outerShdw blurRad="38100" dist="19050" dir="2700000" algn="tl" rotWithShape="0">
                    <a:schemeClr val="dk1">
                      <a:alpha val="40000"/>
                    </a:schemeClr>
                  </a:outerShdw>
                </a:effectLst>
              </a:rPr>
              <a:t>&amp; Sánchez (2006</a:t>
            </a:r>
            <a:r>
              <a:rPr lang="es-EC" dirty="0" smtClean="0">
                <a:ln w="0"/>
                <a:solidFill>
                  <a:schemeClr val="tx1"/>
                </a:solidFill>
                <a:effectLst>
                  <a:outerShdw blurRad="38100" dist="19050" dir="2700000" algn="tl" rotWithShape="0">
                    <a:schemeClr val="dk1">
                      <a:alpha val="40000"/>
                    </a:schemeClr>
                  </a:outerShdw>
                </a:effectLst>
              </a:rPr>
              <a:t>), </a:t>
            </a:r>
            <a:r>
              <a:rPr lang="es-EC" dirty="0">
                <a:ln w="0"/>
                <a:solidFill>
                  <a:schemeClr val="tx1"/>
                </a:solidFill>
                <a:effectLst>
                  <a:outerShdw blurRad="38100" dist="19050" dir="2700000" algn="tl" rotWithShape="0">
                    <a:schemeClr val="dk1">
                      <a:alpha val="40000"/>
                    </a:schemeClr>
                  </a:outerShdw>
                </a:effectLst>
              </a:rPr>
              <a:t>determinaron un </a:t>
            </a:r>
            <a:r>
              <a:rPr lang="es-EC" dirty="0" smtClean="0">
                <a:ln w="0"/>
                <a:solidFill>
                  <a:schemeClr val="tx1"/>
                </a:solidFill>
                <a:effectLst>
                  <a:outerShdw blurRad="38100" dist="19050" dir="2700000" algn="tl" rotWithShape="0">
                    <a:schemeClr val="dk1">
                      <a:alpha val="40000"/>
                    </a:schemeClr>
                  </a:outerShdw>
                </a:effectLst>
              </a:rPr>
              <a:t>25,21% en Ryegrass</a:t>
            </a:r>
            <a:endParaRPr lang="es-EC" dirty="0">
              <a:ln w="0"/>
              <a:solidFill>
                <a:schemeClr val="tx1"/>
              </a:solidFill>
              <a:effectLst>
                <a:outerShdw blurRad="38100" dist="19050" dir="2700000" algn="tl" rotWithShape="0">
                  <a:schemeClr val="dk1">
                    <a:alpha val="40000"/>
                  </a:schemeClr>
                </a:outerShdw>
              </a:effectLst>
            </a:endParaRPr>
          </a:p>
        </p:txBody>
      </p:sp>
      <p:sp>
        <p:nvSpPr>
          <p:cNvPr id="6" name="Rectángulo 5"/>
          <p:cNvSpPr/>
          <p:nvPr/>
        </p:nvSpPr>
        <p:spPr>
          <a:xfrm>
            <a:off x="3921617" y="4456089"/>
            <a:ext cx="2125014" cy="1515551"/>
          </a:xfrm>
          <a:prstGeom prst="rect">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b="1" dirty="0" smtClean="0">
                <a:ln w="0"/>
                <a:solidFill>
                  <a:schemeClr val="tx1"/>
                </a:solidFill>
                <a:effectLst>
                  <a:outerShdw blurRad="38100" dist="19050" dir="2700000" algn="tl" rotWithShape="0">
                    <a:schemeClr val="dk1">
                      <a:alpha val="40000"/>
                    </a:schemeClr>
                  </a:outerShdw>
                </a:effectLst>
              </a:rPr>
              <a:t>Fibra: </a:t>
            </a:r>
            <a:r>
              <a:rPr lang="es-EC" dirty="0" smtClean="0">
                <a:ln w="0"/>
                <a:solidFill>
                  <a:schemeClr val="tx1"/>
                </a:solidFill>
                <a:effectLst>
                  <a:outerShdw blurRad="38100" dist="19050" dir="2700000" algn="tl" rotWithShape="0">
                    <a:schemeClr val="dk1">
                      <a:alpha val="40000"/>
                    </a:schemeClr>
                  </a:outerShdw>
                </a:effectLst>
              </a:rPr>
              <a:t>En Ryegrass es deseable un rango de 14 – 21 % de fibra cruda, </a:t>
            </a:r>
            <a:r>
              <a:rPr lang="es-EC" dirty="0" err="1" smtClean="0">
                <a:ln w="0"/>
                <a:solidFill>
                  <a:schemeClr val="tx1"/>
                </a:solidFill>
                <a:effectLst>
                  <a:outerShdw blurRad="38100" dist="19050" dir="2700000" algn="tl" rotWithShape="0">
                    <a:schemeClr val="dk1">
                      <a:alpha val="40000"/>
                    </a:schemeClr>
                  </a:outerShdw>
                </a:effectLst>
              </a:rPr>
              <a:t>Bezada</a:t>
            </a:r>
            <a:r>
              <a:rPr lang="es-EC" dirty="0" smtClean="0">
                <a:ln w="0"/>
                <a:solidFill>
                  <a:schemeClr val="tx1"/>
                </a:solidFill>
                <a:effectLst>
                  <a:outerShdw blurRad="38100" dist="19050" dir="2700000" algn="tl" rotWithShape="0">
                    <a:schemeClr val="dk1">
                      <a:alpha val="40000"/>
                    </a:schemeClr>
                  </a:outerShdw>
                </a:effectLst>
              </a:rPr>
              <a:t> (2017)</a:t>
            </a:r>
            <a:endParaRPr lang="es-EC" dirty="0">
              <a:ln w="0"/>
              <a:solidFill>
                <a:schemeClr val="tx1"/>
              </a:solidFill>
              <a:effectLst>
                <a:outerShdw blurRad="38100" dist="19050" dir="2700000" algn="tl" rotWithShape="0">
                  <a:schemeClr val="dk1">
                    <a:alpha val="40000"/>
                  </a:schemeClr>
                </a:outerShdw>
              </a:effectLst>
            </a:endParaRPr>
          </a:p>
        </p:txBody>
      </p:sp>
      <p:sp>
        <p:nvSpPr>
          <p:cNvPr id="7" name="Rectángulo redondeado 6"/>
          <p:cNvSpPr/>
          <p:nvPr/>
        </p:nvSpPr>
        <p:spPr>
          <a:xfrm>
            <a:off x="6318694" y="4423892"/>
            <a:ext cx="1893194" cy="1547747"/>
          </a:xfrm>
          <a:prstGeom prst="roundRect">
            <a:avLst/>
          </a:prstGeom>
          <a:effectLst>
            <a:outerShdw blurRad="76200" dir="13500000" sy="23000" kx="1200000" algn="br" rotWithShape="0">
              <a:prstClr val="black">
                <a:alpha val="2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s-EC" b="1" dirty="0" smtClean="0">
                <a:ln w="0"/>
                <a:solidFill>
                  <a:schemeClr val="tx1"/>
                </a:solidFill>
                <a:effectLst>
                  <a:outerShdw blurRad="38100" dist="19050" dir="2700000" algn="tl" rotWithShape="0">
                    <a:schemeClr val="dk1">
                      <a:alpha val="40000"/>
                    </a:schemeClr>
                  </a:outerShdw>
                </a:effectLst>
              </a:rPr>
              <a:t>Grasa:</a:t>
            </a:r>
            <a:r>
              <a:rPr lang="es-EC" dirty="0" smtClean="0">
                <a:ln w="0"/>
                <a:solidFill>
                  <a:schemeClr val="tx1"/>
                </a:solidFill>
                <a:effectLst>
                  <a:outerShdw blurRad="38100" dist="19050" dir="2700000" algn="tl" rotWithShape="0">
                    <a:schemeClr val="dk1">
                      <a:alpha val="40000"/>
                    </a:schemeClr>
                  </a:outerShdw>
                </a:effectLst>
              </a:rPr>
              <a:t> En Ryegrass, León (2003) propone un rango entre 3 al </a:t>
            </a:r>
            <a:r>
              <a:rPr lang="es-EC" dirty="0">
                <a:ln w="0"/>
                <a:solidFill>
                  <a:schemeClr val="tx1"/>
                </a:solidFill>
                <a:effectLst>
                  <a:outerShdw blurRad="38100" dist="19050" dir="2700000" algn="tl" rotWithShape="0">
                    <a:schemeClr val="dk1">
                      <a:alpha val="40000"/>
                    </a:schemeClr>
                  </a:outerShdw>
                </a:effectLst>
              </a:rPr>
              <a:t>10% </a:t>
            </a:r>
          </a:p>
        </p:txBody>
      </p:sp>
      <p:sp>
        <p:nvSpPr>
          <p:cNvPr id="8" name="Rectángulo redondeado 7"/>
          <p:cNvSpPr/>
          <p:nvPr/>
        </p:nvSpPr>
        <p:spPr>
          <a:xfrm>
            <a:off x="8483951" y="4423892"/>
            <a:ext cx="2470604" cy="1547747"/>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smtClean="0">
                <a:ln w="0"/>
                <a:solidFill>
                  <a:schemeClr val="tx1"/>
                </a:solidFill>
                <a:effectLst>
                  <a:outerShdw blurRad="38100" dist="19050" dir="2700000" algn="tl" rotWithShape="0">
                    <a:schemeClr val="dk1">
                      <a:alpha val="40000"/>
                    </a:schemeClr>
                  </a:outerShdw>
                </a:effectLst>
              </a:rPr>
              <a:t>Ceniza:</a:t>
            </a:r>
            <a:r>
              <a:rPr lang="es-EC" dirty="0" smtClean="0">
                <a:ln w="0"/>
                <a:solidFill>
                  <a:schemeClr val="tx1"/>
                </a:solidFill>
                <a:effectLst>
                  <a:outerShdw blurRad="38100" dist="19050" dir="2700000" algn="tl" rotWithShape="0">
                    <a:schemeClr val="dk1">
                      <a:alpha val="40000"/>
                    </a:schemeClr>
                  </a:outerShdw>
                </a:effectLst>
              </a:rPr>
              <a:t> El Ryegrass puede poseer 5-10%  </a:t>
            </a:r>
            <a:r>
              <a:rPr lang="es-EC" b="1" dirty="0">
                <a:ln w="0"/>
                <a:solidFill>
                  <a:schemeClr val="tx1"/>
                </a:solidFill>
                <a:effectLst>
                  <a:outerShdw blurRad="38100" dist="19050" dir="2700000" algn="tl" rotWithShape="0">
                    <a:schemeClr val="dk1">
                      <a:alpha val="40000"/>
                    </a:schemeClr>
                  </a:outerShdw>
                </a:effectLst>
              </a:rPr>
              <a:t>H</a:t>
            </a:r>
            <a:r>
              <a:rPr lang="es-EC" b="1" dirty="0" smtClean="0">
                <a:ln w="0"/>
                <a:solidFill>
                  <a:schemeClr val="tx1"/>
                </a:solidFill>
                <a:effectLst>
                  <a:outerShdw blurRad="38100" dist="19050" dir="2700000" algn="tl" rotWithShape="0">
                    <a:schemeClr val="dk1">
                      <a:alpha val="40000"/>
                    </a:schemeClr>
                  </a:outerShdw>
                </a:effectLst>
              </a:rPr>
              <a:t>umedad: </a:t>
            </a:r>
            <a:r>
              <a:rPr lang="es-EC" dirty="0" smtClean="0">
                <a:ln w="0"/>
                <a:solidFill>
                  <a:schemeClr val="tx1"/>
                </a:solidFill>
                <a:effectLst>
                  <a:outerShdw blurRad="38100" dist="19050" dir="2700000" algn="tl" rotWithShape="0">
                    <a:schemeClr val="dk1">
                      <a:alpha val="40000"/>
                    </a:schemeClr>
                  </a:outerShdw>
                </a:effectLst>
              </a:rPr>
              <a:t>El Ryegrass debe poseer 75-80% según</a:t>
            </a:r>
          </a:p>
          <a:p>
            <a:pPr algn="ctr"/>
            <a:r>
              <a:rPr lang="es-EC" dirty="0" smtClean="0">
                <a:ln w="0"/>
                <a:solidFill>
                  <a:schemeClr val="tx1"/>
                </a:solidFill>
                <a:effectLst>
                  <a:outerShdw blurRad="38100" dist="19050" dir="2700000" algn="tl" rotWithShape="0">
                    <a:schemeClr val="dk1">
                      <a:alpha val="40000"/>
                    </a:schemeClr>
                  </a:outerShdw>
                </a:effectLst>
              </a:rPr>
              <a:t> León (2003)</a:t>
            </a:r>
            <a:endParaRPr lang="es-EC" dirty="0">
              <a:ln w="0"/>
              <a:solidFill>
                <a:schemeClr val="tx1"/>
              </a:solidFill>
              <a:effectLst>
                <a:outerShdw blurRad="38100" dist="19050" dir="2700000" algn="tl" rotWithShape="0">
                  <a:schemeClr val="dk1">
                    <a:alpha val="40000"/>
                  </a:schemeClr>
                </a:outerShdw>
              </a:effectLst>
            </a:endParaRPr>
          </a:p>
        </p:txBody>
      </p:sp>
      <p:sp>
        <p:nvSpPr>
          <p:cNvPr id="9" name="Elipse 8"/>
          <p:cNvSpPr/>
          <p:nvPr/>
        </p:nvSpPr>
        <p:spPr>
          <a:xfrm>
            <a:off x="3934495" y="2581440"/>
            <a:ext cx="875763" cy="535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
        <p:nvSpPr>
          <p:cNvPr id="10" name="Elipse 9"/>
          <p:cNvSpPr/>
          <p:nvPr/>
        </p:nvSpPr>
        <p:spPr>
          <a:xfrm>
            <a:off x="5391954" y="3398011"/>
            <a:ext cx="785611" cy="4400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
        <p:nvSpPr>
          <p:cNvPr id="11" name="Elipse 10"/>
          <p:cNvSpPr/>
          <p:nvPr/>
        </p:nvSpPr>
        <p:spPr>
          <a:xfrm>
            <a:off x="6559639" y="3142742"/>
            <a:ext cx="875763" cy="3189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
        <p:nvSpPr>
          <p:cNvPr id="12" name="Elipse 11"/>
          <p:cNvSpPr/>
          <p:nvPr/>
        </p:nvSpPr>
        <p:spPr>
          <a:xfrm>
            <a:off x="7924798" y="2201364"/>
            <a:ext cx="875763" cy="39769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
        <p:nvSpPr>
          <p:cNvPr id="13" name="Elipse 12"/>
          <p:cNvSpPr/>
          <p:nvPr/>
        </p:nvSpPr>
        <p:spPr>
          <a:xfrm>
            <a:off x="9555051" y="3398011"/>
            <a:ext cx="875763" cy="4400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
        <p:nvSpPr>
          <p:cNvPr id="14" name="Título 1"/>
          <p:cNvSpPr>
            <a:spLocks noGrp="1"/>
          </p:cNvSpPr>
          <p:nvPr>
            <p:ph type="title"/>
          </p:nvPr>
        </p:nvSpPr>
        <p:spPr>
          <a:xfrm>
            <a:off x="992746" y="-295254"/>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5021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6517" y="718041"/>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Digestibilidad</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Título 1"/>
          <p:cNvSpPr txBox="1">
            <a:spLocks/>
          </p:cNvSpPr>
          <p:nvPr/>
        </p:nvSpPr>
        <p:spPr>
          <a:xfrm>
            <a:off x="992746" y="-2952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846652049"/>
              </p:ext>
            </p:extLst>
          </p:nvPr>
        </p:nvGraphicFramePr>
        <p:xfrm>
          <a:off x="476517" y="1361042"/>
          <a:ext cx="7392474" cy="4406102"/>
        </p:xfrm>
        <a:graphic>
          <a:graphicData uri="http://schemas.openxmlformats.org/drawingml/2006/table">
            <a:tbl>
              <a:tblPr firstRow="1" firstCol="1" bandRow="1">
                <a:tableStyleId>{68D230F3-CF80-4859-8CE7-A43EE81993B5}</a:tableStyleId>
              </a:tblPr>
              <a:tblGrid>
                <a:gridCol w="1789756"/>
                <a:gridCol w="1711941"/>
                <a:gridCol w="1700510"/>
                <a:gridCol w="2190267"/>
              </a:tblGrid>
              <a:tr h="612017">
                <a:tc>
                  <a:txBody>
                    <a:bodyPr/>
                    <a:lstStyle/>
                    <a:p>
                      <a:pPr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Tratamiento</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152400"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Variedad</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CV</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Digestibilidad (%)</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12017">
                <a:tc>
                  <a:txBody>
                    <a:bodyPr/>
                    <a:lstStyle/>
                    <a:p>
                      <a:pPr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T1</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Shogun</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18,70</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smtClean="0">
                          <a:effectLst/>
                          <a:latin typeface="Times New Roman" panose="02020603050405020304" pitchFamily="18" charset="0"/>
                          <a:cs typeface="Times New Roman" panose="02020603050405020304" pitchFamily="18" charset="0"/>
                        </a:rPr>
                        <a:t>71,43</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12017">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T4</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Hogan</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16,91</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smtClean="0">
                          <a:effectLst/>
                          <a:latin typeface="Times New Roman" panose="02020603050405020304" pitchFamily="18" charset="0"/>
                          <a:cs typeface="Times New Roman" panose="02020603050405020304" pitchFamily="18" charset="0"/>
                        </a:rPr>
                        <a:t>70,57 </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12017">
                <a:tc>
                  <a:txBody>
                    <a:bodyPr/>
                    <a:lstStyle/>
                    <a:p>
                      <a:pPr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T6</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Viscount</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17,90</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smtClean="0">
                          <a:effectLst/>
                          <a:latin typeface="Times New Roman" panose="02020603050405020304" pitchFamily="18" charset="0"/>
                          <a:cs typeface="Times New Roman" panose="02020603050405020304" pitchFamily="18" charset="0"/>
                        </a:rPr>
                        <a:t>68,9</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04769">
                <a:tc>
                  <a:txBody>
                    <a:bodyPr/>
                    <a:lstStyle/>
                    <a:p>
                      <a:pPr algn="ctr">
                        <a:lnSpc>
                          <a:spcPct val="115000"/>
                        </a:lnSpc>
                        <a:spcAft>
                          <a:spcPts val="0"/>
                        </a:spcAft>
                      </a:pPr>
                      <a:r>
                        <a:rPr lang="es-EC" sz="2400" dirty="0">
                          <a:effectLst/>
                          <a:latin typeface="Times New Roman" panose="02020603050405020304" pitchFamily="18" charset="0"/>
                          <a:cs typeface="Times New Roman" panose="02020603050405020304" pitchFamily="18" charset="0"/>
                        </a:rPr>
                        <a:t>T5</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Tabu</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13,39</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smtClean="0">
                          <a:effectLst/>
                          <a:latin typeface="Times New Roman" panose="02020603050405020304" pitchFamily="18" charset="0"/>
                          <a:cs typeface="Times New Roman" panose="02020603050405020304" pitchFamily="18" charset="0"/>
                        </a:rPr>
                        <a:t>66,86 </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12017">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T3</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Alto</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16,87</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smtClean="0">
                          <a:effectLst/>
                          <a:latin typeface="Times New Roman" panose="02020603050405020304" pitchFamily="18" charset="0"/>
                          <a:cs typeface="Times New Roman" panose="02020603050405020304" pitchFamily="18" charset="0"/>
                        </a:rPr>
                        <a:t>64,04</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12017">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T2</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Bealey</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a:effectLst/>
                          <a:latin typeface="Times New Roman" panose="02020603050405020304" pitchFamily="18" charset="0"/>
                          <a:cs typeface="Times New Roman" panose="02020603050405020304" pitchFamily="18" charset="0"/>
                        </a:rPr>
                        <a:t>12,82</a:t>
                      </a:r>
                      <a:endParaRPr lang="es-EC"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2400" dirty="0" smtClean="0">
                          <a:effectLst/>
                          <a:latin typeface="Times New Roman" panose="02020603050405020304" pitchFamily="18" charset="0"/>
                          <a:cs typeface="Times New Roman" panose="02020603050405020304" pitchFamily="18" charset="0"/>
                        </a:rPr>
                        <a:t>61,96</a:t>
                      </a:r>
                      <a:endParaRPr lang="es-EC"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Elipse 5"/>
          <p:cNvSpPr/>
          <p:nvPr/>
        </p:nvSpPr>
        <p:spPr>
          <a:xfrm>
            <a:off x="6259132" y="2279561"/>
            <a:ext cx="940158" cy="5022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redondeado 6"/>
          <p:cNvSpPr/>
          <p:nvPr/>
        </p:nvSpPr>
        <p:spPr>
          <a:xfrm>
            <a:off x="8319751" y="1133341"/>
            <a:ext cx="3497687" cy="2202677"/>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Según </a:t>
            </a:r>
            <a:r>
              <a:rPr lang="es-EC" dirty="0" err="1" smtClean="0">
                <a:ln w="0"/>
                <a:solidFill>
                  <a:schemeClr val="tx1"/>
                </a:solidFill>
                <a:effectLst>
                  <a:outerShdw blurRad="38100" dist="19050" dir="2700000" algn="tl" rotWithShape="0">
                    <a:schemeClr val="dk1">
                      <a:alpha val="40000"/>
                    </a:schemeClr>
                  </a:outerShdw>
                </a:effectLst>
              </a:rPr>
              <a:t>Hosny</a:t>
            </a:r>
            <a:r>
              <a:rPr lang="es-EC" dirty="0" smtClean="0">
                <a:ln w="0"/>
                <a:solidFill>
                  <a:schemeClr val="tx1"/>
                </a:solidFill>
                <a:effectLst>
                  <a:outerShdw blurRad="38100" dist="19050" dir="2700000" algn="tl" rotWithShape="0">
                    <a:schemeClr val="dk1">
                      <a:alpha val="40000"/>
                    </a:schemeClr>
                  </a:outerShdw>
                </a:effectLst>
              </a:rPr>
              <a:t> (2019) el Ryegrass debe tener un 73% de digestibilidad</a:t>
            </a:r>
            <a:endParaRPr lang="es-EC" dirty="0">
              <a:ln w="0"/>
              <a:solidFill>
                <a:schemeClr val="tx1"/>
              </a:solidFill>
              <a:effectLst>
                <a:outerShdw blurRad="38100" dist="19050" dir="2700000" algn="tl" rotWithShape="0">
                  <a:schemeClr val="dk1">
                    <a:alpha val="40000"/>
                  </a:schemeClr>
                </a:outerShdw>
              </a:effectLst>
            </a:endParaRPr>
          </a:p>
        </p:txBody>
      </p:sp>
      <p:sp>
        <p:nvSpPr>
          <p:cNvPr id="8" name="Rectángulo redondeado 7"/>
          <p:cNvSpPr/>
          <p:nvPr/>
        </p:nvSpPr>
        <p:spPr>
          <a:xfrm>
            <a:off x="8319752" y="3841080"/>
            <a:ext cx="3421487" cy="1733361"/>
          </a:xfrm>
          <a:prstGeom prst="roundRect">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smtClean="0">
                <a:ln w="0"/>
                <a:solidFill>
                  <a:schemeClr val="tx1"/>
                </a:solidFill>
                <a:effectLst>
                  <a:outerShdw blurRad="38100" dist="19050" dir="2700000" algn="tl" rotWithShape="0">
                    <a:schemeClr val="dk1">
                      <a:alpha val="40000"/>
                    </a:schemeClr>
                  </a:outerShdw>
                </a:effectLst>
              </a:rPr>
              <a:t>En concordancia, Paladines (1992) afirma que la digestibilidad ideal del Ryegrass está por encima del 70%</a:t>
            </a:r>
            <a:endParaRPr lang="es-EC"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48523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1" y="824248"/>
            <a:ext cx="10515600" cy="5481504"/>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Costos preliminares de producción</a:t>
            </a:r>
          </a:p>
          <a:p>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2734689469"/>
              </p:ext>
            </p:extLst>
          </p:nvPr>
        </p:nvGraphicFramePr>
        <p:xfrm>
          <a:off x="838201" y="1429557"/>
          <a:ext cx="9992931" cy="3467722"/>
        </p:xfrm>
        <a:graphic>
          <a:graphicData uri="http://schemas.openxmlformats.org/drawingml/2006/table">
            <a:tbl>
              <a:tblPr firstRow="1" firstCol="1" bandRow="1">
                <a:tableStyleId>{68D230F3-CF80-4859-8CE7-A43EE81993B5}</a:tableStyleId>
              </a:tblPr>
              <a:tblGrid>
                <a:gridCol w="1552700"/>
                <a:gridCol w="1533209"/>
                <a:gridCol w="1995554"/>
                <a:gridCol w="2410258"/>
                <a:gridCol w="2501210"/>
              </a:tblGrid>
              <a:tr h="1255852">
                <a:tc>
                  <a:txBody>
                    <a:bodyPr/>
                    <a:lstStyle/>
                    <a:p>
                      <a:pPr algn="ctr">
                        <a:lnSpc>
                          <a:spcPct val="115000"/>
                        </a:lnSpc>
                        <a:spcAft>
                          <a:spcPts val="0"/>
                        </a:spcAft>
                      </a:pPr>
                      <a:r>
                        <a:rPr lang="es-EC" sz="2000" b="1" dirty="0">
                          <a:effectLst/>
                          <a:latin typeface="Times New Roman" panose="02020603050405020304" pitchFamily="18" charset="0"/>
                          <a:cs typeface="Times New Roman" panose="02020603050405020304" pitchFamily="18" charset="0"/>
                        </a:rPr>
                        <a:t>Tratamiento</a:t>
                      </a:r>
                      <a:endParaRPr lang="es-EC"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1">
                          <a:effectLst/>
                          <a:latin typeface="Times New Roman" panose="02020603050405020304" pitchFamily="18" charset="0"/>
                          <a:cs typeface="Times New Roman" panose="02020603050405020304" pitchFamily="18" charset="0"/>
                        </a:rPr>
                        <a:t>Variedad</a:t>
                      </a:r>
                      <a:endParaRPr lang="es-EC"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1" dirty="0" smtClean="0">
                          <a:effectLst/>
                          <a:latin typeface="Times New Roman" panose="02020603050405020304" pitchFamily="18" charset="0"/>
                          <a:cs typeface="Times New Roman" panose="02020603050405020304" pitchFamily="18" charset="0"/>
                        </a:rPr>
                        <a:t>Rendimiento     kg MS/ha        </a:t>
                      </a:r>
                      <a:r>
                        <a:rPr lang="es-EC" sz="2000" b="1" dirty="0">
                          <a:effectLst/>
                          <a:latin typeface="Times New Roman" panose="02020603050405020304" pitchFamily="18" charset="0"/>
                          <a:cs typeface="Times New Roman" panose="02020603050405020304" pitchFamily="18" charset="0"/>
                        </a:rPr>
                        <a:t>(Tres cortes)</a:t>
                      </a:r>
                      <a:endParaRPr lang="es-EC"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1" dirty="0">
                          <a:effectLst/>
                          <a:latin typeface="Times New Roman" panose="02020603050405020304" pitchFamily="18" charset="0"/>
                          <a:cs typeface="Times New Roman" panose="02020603050405020304" pitchFamily="18" charset="0"/>
                        </a:rPr>
                        <a:t>Costos </a:t>
                      </a:r>
                      <a:r>
                        <a:rPr lang="es-EC" sz="2000" b="1" dirty="0" smtClean="0">
                          <a:effectLst/>
                          <a:latin typeface="Times New Roman" panose="02020603050405020304" pitchFamily="18" charset="0"/>
                          <a:cs typeface="Times New Roman" panose="02020603050405020304" pitchFamily="18" charset="0"/>
                        </a:rPr>
                        <a:t>            (</a:t>
                      </a:r>
                      <a:r>
                        <a:rPr lang="es-EC" sz="2000" b="1" dirty="0">
                          <a:effectLst/>
                          <a:latin typeface="Times New Roman" panose="02020603050405020304" pitchFamily="18" charset="0"/>
                          <a:cs typeface="Times New Roman" panose="02020603050405020304" pitchFamily="18" charset="0"/>
                        </a:rPr>
                        <a:t>Dólares por </a:t>
                      </a:r>
                      <a:r>
                        <a:rPr lang="es-EC" sz="2000" b="1" dirty="0" smtClean="0">
                          <a:effectLst/>
                          <a:latin typeface="Times New Roman" panose="02020603050405020304" pitchFamily="18" charset="0"/>
                          <a:cs typeface="Times New Roman" panose="02020603050405020304" pitchFamily="18" charset="0"/>
                        </a:rPr>
                        <a:t>ha)</a:t>
                      </a:r>
                      <a:endParaRPr lang="es-EC"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1" dirty="0" smtClean="0">
                          <a:effectLst/>
                          <a:latin typeface="Times New Roman" panose="02020603050405020304" pitchFamily="18" charset="0"/>
                          <a:cs typeface="Times New Roman" panose="02020603050405020304" pitchFamily="18" charset="0"/>
                        </a:rPr>
                        <a:t>Costo               </a:t>
                      </a:r>
                      <a:r>
                        <a:rPr lang="es-EC" sz="2000" b="1" dirty="0">
                          <a:effectLst/>
                          <a:latin typeface="Times New Roman" panose="02020603050405020304" pitchFamily="18" charset="0"/>
                          <a:cs typeface="Times New Roman" panose="02020603050405020304" pitchFamily="18" charset="0"/>
                        </a:rPr>
                        <a:t>(Dólares/ </a:t>
                      </a:r>
                      <a:r>
                        <a:rPr lang="es-EC" sz="2000" b="1" dirty="0" smtClean="0">
                          <a:effectLst/>
                          <a:latin typeface="Times New Roman" panose="02020603050405020304" pitchFamily="18" charset="0"/>
                          <a:cs typeface="Times New Roman" panose="02020603050405020304" pitchFamily="18" charset="0"/>
                        </a:rPr>
                        <a:t>Kg MS</a:t>
                      </a:r>
                      <a:r>
                        <a:rPr lang="es-EC" sz="2000" b="1" dirty="0">
                          <a:effectLst/>
                          <a:latin typeface="Times New Roman" panose="02020603050405020304" pitchFamily="18" charset="0"/>
                          <a:cs typeface="Times New Roman" panose="02020603050405020304" pitchFamily="18" charset="0"/>
                        </a:rPr>
                        <a:t>)</a:t>
                      </a:r>
                      <a:endParaRPr lang="es-EC"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68645">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T2</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Bealey</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10345,07</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450</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0,043</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68645">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T1</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Shogun</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9380,75</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450</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0,047</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68645">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T5</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Tabu</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9363,53</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450</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0,048</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68645">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T3</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Alto</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8903,17</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450</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0,05</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68645">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T4</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Hogan</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8190,24</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450</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0,054</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68645">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T6</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Viscount</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8094,34</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a:effectLst/>
                          <a:latin typeface="Times New Roman" panose="02020603050405020304" pitchFamily="18" charset="0"/>
                          <a:cs typeface="Times New Roman" panose="02020603050405020304" pitchFamily="18" charset="0"/>
                        </a:rPr>
                        <a:t>450</a:t>
                      </a:r>
                      <a:endParaRPr lang="es-EC"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2000" b="0" dirty="0" smtClean="0">
                          <a:effectLst/>
                          <a:latin typeface="Times New Roman" panose="02020603050405020304" pitchFamily="18" charset="0"/>
                          <a:cs typeface="Times New Roman" panose="02020603050405020304" pitchFamily="18" charset="0"/>
                        </a:rPr>
                        <a:t>0,055</a:t>
                      </a:r>
                      <a:endParaRPr lang="es-EC"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6" name="Imagen 5"/>
          <p:cNvPicPr>
            <a:picLocks noChangeAspect="1"/>
          </p:cNvPicPr>
          <p:nvPr/>
        </p:nvPicPr>
        <p:blipFill>
          <a:blip r:embed="rId2"/>
          <a:stretch>
            <a:fillRect/>
          </a:stretch>
        </p:blipFill>
        <p:spPr>
          <a:xfrm>
            <a:off x="5085477" y="5056407"/>
            <a:ext cx="2021045" cy="1010523"/>
          </a:xfrm>
          <a:prstGeom prst="rect">
            <a:avLst/>
          </a:prstGeom>
          <a:ln>
            <a:noFill/>
          </a:ln>
          <a:effectLst>
            <a:softEdge rad="112500"/>
          </a:effectLst>
        </p:spPr>
      </p:pic>
      <p:sp>
        <p:nvSpPr>
          <p:cNvPr id="7" name="Elipse 6"/>
          <p:cNvSpPr/>
          <p:nvPr/>
        </p:nvSpPr>
        <p:spPr>
          <a:xfrm>
            <a:off x="4327301" y="2610682"/>
            <a:ext cx="1275009" cy="535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
        <p:nvSpPr>
          <p:cNvPr id="8" name="Elipse 7"/>
          <p:cNvSpPr/>
          <p:nvPr/>
        </p:nvSpPr>
        <p:spPr>
          <a:xfrm>
            <a:off x="9130045" y="2604842"/>
            <a:ext cx="875763" cy="53507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
        <p:nvSpPr>
          <p:cNvPr id="9" name="Título 1"/>
          <p:cNvSpPr>
            <a:spLocks noGrp="1"/>
          </p:cNvSpPr>
          <p:nvPr>
            <p:ph type="title"/>
          </p:nvPr>
        </p:nvSpPr>
        <p:spPr>
          <a:xfrm>
            <a:off x="946494" y="-263055"/>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RESULTADOS Y DISCUSIÓN</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476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pPr algn="ctr"/>
            <a:r>
              <a:rPr lang="es-EC" b="1" smtClean="0">
                <a:solidFill>
                  <a:schemeClr val="accent1">
                    <a:lumMod val="50000"/>
                  </a:schemeClr>
                </a:solidFill>
                <a:latin typeface="Times New Roman" panose="02020603050405020304" pitchFamily="18" charset="0"/>
                <a:cs typeface="Times New Roman" panose="02020603050405020304" pitchFamily="18" charset="0"/>
              </a:rPr>
              <a:t>CONCLUSIONES</a:t>
            </a:r>
            <a:r>
              <a:rPr lang="es-EC" smtClean="0"/>
              <a:t/>
            </a:r>
            <a:br>
              <a:rPr lang="es-EC" smtClean="0"/>
            </a:br>
            <a:endParaRPr lang="es-EC" dirty="0"/>
          </a:p>
        </p:txBody>
      </p:sp>
      <p:sp>
        <p:nvSpPr>
          <p:cNvPr id="3" name="Marcador de contenido 2"/>
          <p:cNvSpPr>
            <a:spLocks noGrp="1"/>
          </p:cNvSpPr>
          <p:nvPr>
            <p:ph idx="1"/>
          </p:nvPr>
        </p:nvSpPr>
        <p:spPr>
          <a:xfrm>
            <a:off x="600501" y="1119116"/>
            <a:ext cx="10753299" cy="5057847"/>
          </a:xfrm>
        </p:spPr>
        <p:txBody>
          <a:bodyPr>
            <a:normAutofit fontScale="70000" lnSpcReduction="20000"/>
          </a:bodyPr>
          <a:lstStyle/>
          <a:p>
            <a:pPr lvl="0" algn="just"/>
            <a:r>
              <a:rPr lang="es-EC" dirty="0">
                <a:latin typeface="Times New Roman" panose="02020603050405020304" pitchFamily="18" charset="0"/>
                <a:cs typeface="Times New Roman" panose="02020603050405020304" pitchFamily="18" charset="0"/>
              </a:rPr>
              <a:t>El porcentaje de germinación fue mayor para T3 (Ryegrass “Alto”) con un 91%, seguido de T5 (Ryegrass “Tabú”) con un 89% y T1 (Ryegrass “Shogun”) con 56% siendo el menor porcentaje; sin presentar diferencias </a:t>
            </a:r>
            <a:r>
              <a:rPr lang="es-EC" dirty="0" smtClean="0">
                <a:latin typeface="Times New Roman" panose="02020603050405020304" pitchFamily="18" charset="0"/>
                <a:cs typeface="Times New Roman" panose="02020603050405020304" pitchFamily="18" charset="0"/>
              </a:rPr>
              <a:t>significativas </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El mayor promedio de tasa de crecimiento, en tres cortes, fue de T4 (Ryegrass “Hogan”) cuyo valor fue de 1.64 cm por día, alcanzando en promedio una altura máxima de 46 cm a 28 días durante tres </a:t>
            </a:r>
            <a:r>
              <a:rPr lang="es-EC" dirty="0" smtClean="0">
                <a:latin typeface="Times New Roman" panose="02020603050405020304" pitchFamily="18" charset="0"/>
                <a:cs typeface="Times New Roman" panose="02020603050405020304" pitchFamily="18" charset="0"/>
              </a:rPr>
              <a:t>cortes </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En </a:t>
            </a:r>
            <a:r>
              <a:rPr lang="es-EC" dirty="0" smtClean="0">
                <a:latin typeface="Times New Roman" panose="02020603050405020304" pitchFamily="18" charset="0"/>
                <a:cs typeface="Times New Roman" panose="02020603050405020304" pitchFamily="18" charset="0"/>
              </a:rPr>
              <a:t>la variable </a:t>
            </a:r>
            <a:r>
              <a:rPr lang="es-EC" dirty="0">
                <a:latin typeface="Times New Roman" panose="02020603050405020304" pitchFamily="18" charset="0"/>
                <a:cs typeface="Times New Roman" panose="02020603050405020304" pitchFamily="18" charset="0"/>
              </a:rPr>
              <a:t>cobertura se presenta T3 (Ryegrass “Alto”) con 84,2% y T2 (Ryegrass “Bealey”) que tienen una calificación asignada de muy buena, mientras que T4 (Ryegrass “Hogan”), T1 (Ryegrass “Shogun”), T5 (Ryegrass “Tabu”) y T6 (Ryegrass “Viscount”) tienen una calificación Buena, por lo tanto el alto porcentaje de cobertura refleja un buen rendimiento de Ryegrass  para las variedades de </a:t>
            </a:r>
            <a:r>
              <a:rPr lang="es-EC" dirty="0" smtClean="0">
                <a:latin typeface="Times New Roman" panose="02020603050405020304" pitchFamily="18" charset="0"/>
                <a:cs typeface="Times New Roman" panose="02020603050405020304" pitchFamily="18" charset="0"/>
              </a:rPr>
              <a:t>estudio </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El macollamiento de las variedades de Ryegrass en estudio que se reportan en número de macollo por metro cuadrado se encuentra en un rango superior a 165 (</a:t>
            </a:r>
            <a:r>
              <a:rPr lang="es-EC" dirty="0" smtClean="0">
                <a:latin typeface="Times New Roman" panose="02020603050405020304" pitchFamily="18" charset="0"/>
                <a:cs typeface="Times New Roman" panose="02020603050405020304" pitchFamily="18" charset="0"/>
              </a:rPr>
              <a:t>macollo/m</a:t>
            </a:r>
            <a:r>
              <a:rPr lang="es-EC" baseline="30000" dirty="0" smtClean="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siendo T3 (Ryegrass “Alto”) el que presentó un promedio mayor con 211.2 (</a:t>
            </a:r>
            <a:r>
              <a:rPr lang="es-EC" dirty="0" smtClean="0">
                <a:latin typeface="Times New Roman" panose="02020603050405020304" pitchFamily="18" charset="0"/>
                <a:cs typeface="Times New Roman" panose="02020603050405020304" pitchFamily="18" charset="0"/>
              </a:rPr>
              <a:t>macollo/m</a:t>
            </a:r>
            <a:r>
              <a:rPr lang="es-EC" baseline="30000" dirty="0" smtClean="0">
                <a:latin typeface="Times New Roman" panose="02020603050405020304" pitchFamily="18" charset="0"/>
                <a:cs typeface="Times New Roman" panose="02020603050405020304" pitchFamily="18" charset="0"/>
              </a:rPr>
              <a:t>2</a:t>
            </a:r>
            <a:r>
              <a:rPr lang="es-EC" dirty="0" smtClean="0">
                <a:latin typeface="Times New Roman" panose="02020603050405020304" pitchFamily="18" charset="0"/>
                <a:cs typeface="Times New Roman" panose="02020603050405020304" pitchFamily="18" charset="0"/>
              </a:rPr>
              <a:t>), por </a:t>
            </a:r>
            <a:r>
              <a:rPr lang="es-EC" dirty="0">
                <a:latin typeface="Times New Roman" panose="02020603050405020304" pitchFamily="18" charset="0"/>
                <a:cs typeface="Times New Roman" panose="02020603050405020304" pitchFamily="18" charset="0"/>
              </a:rPr>
              <a:t>otro lado T5 (Ryegrass “Tabu”) con 198.27 (</a:t>
            </a:r>
            <a:r>
              <a:rPr lang="es-EC" dirty="0" smtClean="0">
                <a:latin typeface="Times New Roman" panose="02020603050405020304" pitchFamily="18" charset="0"/>
                <a:cs typeface="Times New Roman" panose="02020603050405020304" pitchFamily="18" charset="0"/>
              </a:rPr>
              <a:t>macollo/m</a:t>
            </a:r>
            <a:r>
              <a:rPr lang="es-EC" baseline="30000" dirty="0" smtClean="0">
                <a:latin typeface="Times New Roman" panose="02020603050405020304" pitchFamily="18" charset="0"/>
                <a:cs typeface="Times New Roman" panose="02020603050405020304" pitchFamily="18" charset="0"/>
              </a:rPr>
              <a:t>2</a:t>
            </a:r>
            <a:r>
              <a:rPr lang="es-EC" dirty="0">
                <a:latin typeface="Times New Roman" panose="02020603050405020304" pitchFamily="18" charset="0"/>
                <a:cs typeface="Times New Roman" panose="02020603050405020304" pitchFamily="18" charset="0"/>
              </a:rPr>
              <a:t>) presentó el menor </a:t>
            </a:r>
            <a:r>
              <a:rPr lang="es-EC" dirty="0" smtClean="0">
                <a:latin typeface="Times New Roman" panose="02020603050405020304" pitchFamily="18" charset="0"/>
                <a:cs typeface="Times New Roman" panose="02020603050405020304" pitchFamily="18" charset="0"/>
              </a:rPr>
              <a:t>número </a:t>
            </a:r>
            <a:endParaRPr lang="es-EC" dirty="0">
              <a:latin typeface="Times New Roman" panose="02020603050405020304" pitchFamily="18" charset="0"/>
              <a:cs typeface="Times New Roman" panose="02020603050405020304" pitchFamily="18" charset="0"/>
            </a:endParaRPr>
          </a:p>
          <a:p>
            <a:pPr lvl="0" algn="just"/>
            <a:r>
              <a:rPr lang="es-EC" dirty="0" smtClean="0">
                <a:latin typeface="Times New Roman" panose="02020603050405020304" pitchFamily="18" charset="0"/>
                <a:cs typeface="Times New Roman" panose="02020603050405020304" pitchFamily="18" charset="0"/>
              </a:rPr>
              <a:t>La </a:t>
            </a:r>
            <a:r>
              <a:rPr lang="es-EC" dirty="0">
                <a:latin typeface="Times New Roman" panose="02020603050405020304" pitchFamily="18" charset="0"/>
                <a:cs typeface="Times New Roman" panose="02020603050405020304" pitchFamily="18" charset="0"/>
              </a:rPr>
              <a:t>productividad de los tratamientos en estudio no presentan diferencia significativa entre sí, estando en un rango de 17 a 20 toneladas de forraje verde por hectárea, </a:t>
            </a:r>
            <a:r>
              <a:rPr lang="es-EC" dirty="0" smtClean="0">
                <a:latin typeface="Times New Roman" panose="02020603050405020304" pitchFamily="18" charset="0"/>
                <a:cs typeface="Times New Roman" panose="02020603050405020304" pitchFamily="18" charset="0"/>
              </a:rPr>
              <a:t>que representa </a:t>
            </a:r>
            <a:r>
              <a:rPr lang="es-EC" dirty="0">
                <a:latin typeface="Times New Roman" panose="02020603050405020304" pitchFamily="18" charset="0"/>
                <a:cs typeface="Times New Roman" panose="02020603050405020304" pitchFamily="18" charset="0"/>
              </a:rPr>
              <a:t>un rendimiento ideal. El análisis de varianza para la producción no mostró un efecto significativo para la </a:t>
            </a:r>
            <a:r>
              <a:rPr lang="es-EC" dirty="0" smtClean="0">
                <a:latin typeface="Times New Roman" panose="02020603050405020304" pitchFamily="18" charset="0"/>
                <a:cs typeface="Times New Roman" panose="02020603050405020304" pitchFamily="18" charset="0"/>
              </a:rPr>
              <a:t>interacción   </a:t>
            </a:r>
            <a:r>
              <a:rPr lang="es-EC" dirty="0">
                <a:latin typeface="Times New Roman" panose="02020603050405020304" pitchFamily="18" charset="0"/>
                <a:cs typeface="Times New Roman" panose="02020603050405020304" pitchFamily="18" charset="0"/>
              </a:rPr>
              <a:t>variedad </a:t>
            </a:r>
            <a:r>
              <a:rPr lang="es-EC" dirty="0" smtClean="0">
                <a:latin typeface="Times New Roman" panose="02020603050405020304" pitchFamily="18" charset="0"/>
                <a:cs typeface="Times New Roman" panose="02020603050405020304" pitchFamily="18" charset="0"/>
              </a:rPr>
              <a:t>por </a:t>
            </a:r>
            <a:r>
              <a:rPr lang="es-EC" dirty="0" smtClean="0">
                <a:latin typeface="Times New Roman" panose="02020603050405020304" pitchFamily="18" charset="0"/>
                <a:cs typeface="Times New Roman" panose="02020603050405020304" pitchFamily="18" charset="0"/>
              </a:rPr>
              <a:t>corte</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359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862886"/>
            <a:ext cx="10515600" cy="5151548"/>
          </a:xfrm>
        </p:spPr>
        <p:txBody>
          <a:bodyPr>
            <a:normAutofit fontScale="70000" lnSpcReduction="20000"/>
          </a:bodyPr>
          <a:lstStyle/>
          <a:p>
            <a:pPr lvl="0" algn="just"/>
            <a:r>
              <a:rPr lang="es-EC" dirty="0">
                <a:latin typeface="Times New Roman" panose="02020603050405020304" pitchFamily="18" charset="0"/>
                <a:cs typeface="Times New Roman" panose="02020603050405020304" pitchFamily="18" charset="0"/>
              </a:rPr>
              <a:t>En cuanto al  análisis de materia seca y con un intervalo de corte de 28 días, el mayor productor de materia seca fue T2(Ryegrass “Bealey”) con 3448.36 </a:t>
            </a:r>
            <a:r>
              <a:rPr lang="es-EC" dirty="0" smtClean="0">
                <a:latin typeface="Times New Roman" panose="02020603050405020304" pitchFamily="18" charset="0"/>
                <a:cs typeface="Times New Roman" panose="02020603050405020304" pitchFamily="18" charset="0"/>
              </a:rPr>
              <a:t>Kg MS/ha</a:t>
            </a:r>
            <a:r>
              <a:rPr lang="es-EC" dirty="0">
                <a:latin typeface="Times New Roman" panose="02020603050405020304" pitchFamily="18" charset="0"/>
                <a:cs typeface="Times New Roman" panose="02020603050405020304" pitchFamily="18" charset="0"/>
              </a:rPr>
              <a:t>, seguido de T1(Ryegrass “Shogun”) con 3126.91 y por último con el rendimiento más bajo T6(Ryegrass “Viscount”) que genera 2698.11 </a:t>
            </a:r>
            <a:r>
              <a:rPr lang="es-EC" dirty="0" smtClean="0">
                <a:latin typeface="Times New Roman" panose="02020603050405020304" pitchFamily="18" charset="0"/>
                <a:cs typeface="Times New Roman" panose="02020603050405020304" pitchFamily="18" charset="0"/>
              </a:rPr>
              <a:t>Kg MS/ha</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El mejor promedio de digestibilidad lo presenta T1 (Ryegrass “Shogun”) con 71.43% seguido de T4 (Ryegrass “Hogan”) con 70.57</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En base al análisis nutricional el mayor porcentaje obtenido para las siguientes variables fueron: </a:t>
            </a:r>
            <a:r>
              <a:rPr lang="es-EC" dirty="0" smtClean="0">
                <a:latin typeface="Times New Roman" panose="02020603050405020304" pitchFamily="18" charset="0"/>
                <a:cs typeface="Times New Roman" panose="02020603050405020304" pitchFamily="18" charset="0"/>
              </a:rPr>
              <a:t>Proteína, </a:t>
            </a:r>
            <a:r>
              <a:rPr lang="es-EC" dirty="0">
                <a:latin typeface="Times New Roman" panose="02020603050405020304" pitchFamily="18" charset="0"/>
                <a:cs typeface="Times New Roman" panose="02020603050405020304" pitchFamily="18" charset="0"/>
              </a:rPr>
              <a:t>T6 (</a:t>
            </a:r>
            <a:r>
              <a:rPr lang="es-EC" dirty="0" smtClean="0">
                <a:latin typeface="Times New Roman" panose="02020603050405020304" pitchFamily="18" charset="0"/>
                <a:cs typeface="Times New Roman" panose="02020603050405020304" pitchFamily="18" charset="0"/>
              </a:rPr>
              <a:t>Ryegrass </a:t>
            </a:r>
            <a:r>
              <a:rPr lang="es-EC" dirty="0">
                <a:latin typeface="Times New Roman" panose="02020603050405020304" pitchFamily="18" charset="0"/>
                <a:cs typeface="Times New Roman" panose="02020603050405020304" pitchFamily="18" charset="0"/>
              </a:rPr>
              <a:t>“Viscount”) con 28.19%, fibra </a:t>
            </a:r>
            <a:r>
              <a:rPr lang="es-EC" dirty="0" smtClean="0">
                <a:latin typeface="Times New Roman" panose="02020603050405020304" pitchFamily="18" charset="0"/>
                <a:cs typeface="Times New Roman" panose="02020603050405020304" pitchFamily="18" charset="0"/>
              </a:rPr>
              <a:t>vegetal, </a:t>
            </a:r>
            <a:r>
              <a:rPr lang="es-EC" dirty="0">
                <a:latin typeface="Times New Roman" panose="02020603050405020304" pitchFamily="18" charset="0"/>
                <a:cs typeface="Times New Roman" panose="02020603050405020304" pitchFamily="18" charset="0"/>
              </a:rPr>
              <a:t>T4 (Ryegrass “Hogan”) con 33,49%. En cuanto a grasa T1 (Ryegrass “Shogun”) destacó con 11.14%, humedad T4 (Ryegrass “Hogan”) con 86,92% y ceniza T2 (Ryegrass “Bealey”) con 14.91</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El análisis de costos preliminares de producción arrojó que el tratamiento con importancia económica es T2 (Ryegrass “Bealey”), el cual presentó un costo de $0,044 por cada </a:t>
            </a:r>
            <a:r>
              <a:rPr lang="es-EC" dirty="0" smtClean="0">
                <a:latin typeface="Times New Roman" panose="02020603050405020304" pitchFamily="18" charset="0"/>
                <a:cs typeface="Times New Roman" panose="02020603050405020304" pitchFamily="18" charset="0"/>
              </a:rPr>
              <a:t>Kg MS </a:t>
            </a:r>
            <a:r>
              <a:rPr lang="es-EC" dirty="0">
                <a:latin typeface="Times New Roman" panose="02020603050405020304" pitchFamily="18" charset="0"/>
                <a:cs typeface="Times New Roman" panose="02020603050405020304" pitchFamily="18" charset="0"/>
              </a:rPr>
              <a:t>con los más altos niveles productivos de 10345.07 </a:t>
            </a:r>
            <a:r>
              <a:rPr lang="es-EC" dirty="0" smtClean="0">
                <a:latin typeface="Times New Roman" panose="02020603050405020304" pitchFamily="18" charset="0"/>
                <a:cs typeface="Times New Roman" panose="02020603050405020304" pitchFamily="18" charset="0"/>
              </a:rPr>
              <a:t>Kg MS/ha </a:t>
            </a:r>
            <a:r>
              <a:rPr lang="es-EC" dirty="0">
                <a:latin typeface="Times New Roman" panose="02020603050405020304" pitchFamily="18" charset="0"/>
                <a:cs typeface="Times New Roman" panose="02020603050405020304" pitchFamily="18" charset="0"/>
              </a:rPr>
              <a:t>a lo largo de tres </a:t>
            </a:r>
            <a:r>
              <a:rPr lang="es-EC" dirty="0" smtClean="0">
                <a:latin typeface="Times New Roman" panose="02020603050405020304" pitchFamily="18" charset="0"/>
                <a:cs typeface="Times New Roman" panose="02020603050405020304" pitchFamily="18" charset="0"/>
              </a:rPr>
              <a:t>cortes</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En el análisis nutricional y económico se determina que la mejor adaptabilidad y calidad nutricional corresponden a </a:t>
            </a:r>
            <a:r>
              <a:rPr lang="es-EC" dirty="0" smtClean="0">
                <a:latin typeface="Times New Roman" panose="02020603050405020304" pitchFamily="18" charset="0"/>
                <a:cs typeface="Times New Roman" panose="02020603050405020304" pitchFamily="18" charset="0"/>
              </a:rPr>
              <a:t>T2 </a:t>
            </a:r>
            <a:r>
              <a:rPr lang="es-EC" dirty="0">
                <a:latin typeface="Times New Roman" panose="02020603050405020304" pitchFamily="18" charset="0"/>
                <a:cs typeface="Times New Roman" panose="02020603050405020304" pitchFamily="18" charset="0"/>
              </a:rPr>
              <a:t>(Ryegrass </a:t>
            </a:r>
            <a:r>
              <a:rPr lang="es-EC" dirty="0" smtClean="0">
                <a:latin typeface="Times New Roman" panose="02020603050405020304" pitchFamily="18" charset="0"/>
                <a:cs typeface="Times New Roman" panose="02020603050405020304" pitchFamily="18" charset="0"/>
              </a:rPr>
              <a:t>“Bealey”) </a:t>
            </a:r>
            <a:r>
              <a:rPr lang="es-EC" dirty="0">
                <a:latin typeface="Times New Roman" panose="02020603050405020304" pitchFamily="18" charset="0"/>
                <a:cs typeface="Times New Roman" panose="02020603050405020304" pitchFamily="18" charset="0"/>
              </a:rPr>
              <a:t>y T1 (Ryegrass “Shogun”), los cuales además de presentar el mejor retorno marginal, presentan valores dentro de rango óptimo de proteína de 18,26% y 28.19%, fibra de 33.49% y 25,59%, grasa de 8,28% y 11.14%, ceniza de 14,13% y 13,56 y humedad de 86.92% y 86.08% respectivamente. Además, considerando el rendimiento y digestibilidad de 70,57% y 71,43% respectivamente; son estos tratamientos los adecuados para la producción en la zona de </a:t>
            </a:r>
            <a:r>
              <a:rPr lang="es-EC" dirty="0" smtClean="0">
                <a:latin typeface="Times New Roman" panose="02020603050405020304" pitchFamily="18" charset="0"/>
                <a:cs typeface="Times New Roman" panose="02020603050405020304" pitchFamily="18" charset="0"/>
              </a:rPr>
              <a:t>estudio </a:t>
            </a:r>
            <a:endParaRPr lang="es-EC" dirty="0">
              <a:latin typeface="Times New Roman" panose="02020603050405020304" pitchFamily="18" charset="0"/>
              <a:cs typeface="Times New Roman" panose="02020603050405020304" pitchFamily="18" charset="0"/>
            </a:endParaRPr>
          </a:p>
          <a:p>
            <a:pPr marL="0" indent="0">
              <a:buNone/>
            </a:pPr>
            <a:endParaRPr lang="es-EC" dirty="0"/>
          </a:p>
          <a:p>
            <a:endParaRPr lang="es-EC" dirty="0"/>
          </a:p>
        </p:txBody>
      </p:sp>
      <p:sp>
        <p:nvSpPr>
          <p:cNvPr id="5" name="Título 1"/>
          <p:cNvSpPr>
            <a:spLocks noGrp="1"/>
          </p:cNvSpPr>
          <p:nvPr>
            <p:ph type="title"/>
          </p:nvPr>
        </p:nvSpPr>
        <p:spPr>
          <a:xfrm>
            <a:off x="838200" y="0"/>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CONCLUSIONES</a:t>
            </a:r>
            <a:r>
              <a:rPr lang="es-EC" dirty="0" smtClean="0"/>
              <a:t/>
            </a:r>
            <a:br>
              <a:rPr lang="es-EC" dirty="0" smtClean="0"/>
            </a:br>
            <a:r>
              <a:rPr lang="es-EC" dirty="0" smtClean="0"/>
              <a:t> </a:t>
            </a:r>
            <a:endParaRPr lang="es-EC" dirty="0"/>
          </a:p>
        </p:txBody>
      </p:sp>
    </p:spTree>
    <p:extLst>
      <p:ext uri="{BB962C8B-B14F-4D97-AF65-F5344CB8AC3E}">
        <p14:creationId xmlns:p14="http://schemas.microsoft.com/office/powerpoint/2010/main" val="3011580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8656" y="33833"/>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RECOMENDACIONES</a:t>
            </a:r>
            <a:r>
              <a:rPr lang="es-EC" dirty="0" smtClean="0"/>
              <a:t/>
            </a:r>
            <a:br>
              <a:rPr lang="es-EC" dirty="0" smtClean="0"/>
            </a:br>
            <a:endParaRPr lang="es-EC" dirty="0"/>
          </a:p>
        </p:txBody>
      </p:sp>
      <p:sp>
        <p:nvSpPr>
          <p:cNvPr id="3" name="Marcador de contenido 2"/>
          <p:cNvSpPr>
            <a:spLocks noGrp="1"/>
          </p:cNvSpPr>
          <p:nvPr>
            <p:ph idx="1"/>
          </p:nvPr>
        </p:nvSpPr>
        <p:spPr>
          <a:xfrm>
            <a:off x="838200" y="1233196"/>
            <a:ext cx="10515600" cy="4351338"/>
          </a:xfrm>
        </p:spPr>
        <p:txBody>
          <a:bodyPr>
            <a:normAutofit/>
          </a:bodyPr>
          <a:lstStyle/>
          <a:p>
            <a:pPr lvl="0" algn="just"/>
            <a:r>
              <a:rPr lang="es-EC" dirty="0">
                <a:latin typeface="Times New Roman" panose="02020603050405020304" pitchFamily="18" charset="0"/>
                <a:cs typeface="Times New Roman" panose="02020603050405020304" pitchFamily="18" charset="0"/>
              </a:rPr>
              <a:t>Sembrar T2 (Ryegrass </a:t>
            </a:r>
            <a:r>
              <a:rPr lang="es-EC" dirty="0" smtClean="0">
                <a:latin typeface="Times New Roman" panose="02020603050405020304" pitchFamily="18" charset="0"/>
                <a:cs typeface="Times New Roman" panose="02020603050405020304" pitchFamily="18" charset="0"/>
              </a:rPr>
              <a:t>“Bealey”), </a:t>
            </a:r>
            <a:r>
              <a:rPr lang="es-EC" dirty="0">
                <a:latin typeface="Times New Roman" panose="02020603050405020304" pitchFamily="18" charset="0"/>
                <a:cs typeface="Times New Roman" panose="02020603050405020304" pitchFamily="18" charset="0"/>
              </a:rPr>
              <a:t>pues en el estudio demostró ser la variedad que  respondió de mejor manera a las variables </a:t>
            </a:r>
            <a:r>
              <a:rPr lang="es-EC" dirty="0" smtClean="0">
                <a:latin typeface="Times New Roman" panose="02020603050405020304" pitchFamily="18" charset="0"/>
                <a:cs typeface="Times New Roman" panose="02020603050405020304" pitchFamily="18" charset="0"/>
              </a:rPr>
              <a:t>analizadas</a:t>
            </a:r>
            <a:endParaRPr lang="es-EC" dirty="0">
              <a:latin typeface="Times New Roman" panose="02020603050405020304" pitchFamily="18" charset="0"/>
              <a:cs typeface="Times New Roman" panose="02020603050405020304" pitchFamily="18" charset="0"/>
            </a:endParaRPr>
          </a:p>
          <a:p>
            <a:pPr lvl="0" algn="just"/>
            <a:r>
              <a:rPr lang="es-EC" dirty="0">
                <a:latin typeface="Times New Roman" panose="02020603050405020304" pitchFamily="18" charset="0"/>
                <a:cs typeface="Times New Roman" panose="02020603050405020304" pitchFamily="18" charset="0"/>
              </a:rPr>
              <a:t>Utilizar como alternativa opción </a:t>
            </a:r>
            <a:r>
              <a:rPr lang="es-EC" dirty="0" smtClean="0">
                <a:latin typeface="Times New Roman" panose="02020603050405020304" pitchFamily="18" charset="0"/>
                <a:cs typeface="Times New Roman" panose="02020603050405020304" pitchFamily="18" charset="0"/>
              </a:rPr>
              <a:t>al </a:t>
            </a:r>
            <a:r>
              <a:rPr lang="es-EC" dirty="0">
                <a:latin typeface="Times New Roman" panose="02020603050405020304" pitchFamily="18" charset="0"/>
                <a:cs typeface="Times New Roman" panose="02020603050405020304" pitchFamily="18" charset="0"/>
              </a:rPr>
              <a:t>híbrido </a:t>
            </a:r>
            <a:r>
              <a:rPr lang="es-EC" dirty="0" smtClean="0">
                <a:latin typeface="Times New Roman" panose="02020603050405020304" pitchFamily="18" charset="0"/>
                <a:cs typeface="Times New Roman" panose="02020603050405020304" pitchFamily="18" charset="0"/>
              </a:rPr>
              <a:t>T1 </a:t>
            </a:r>
            <a:r>
              <a:rPr lang="es-EC" dirty="0">
                <a:latin typeface="Times New Roman" panose="02020603050405020304" pitchFamily="18" charset="0"/>
                <a:cs typeface="Times New Roman" panose="02020603050405020304" pitchFamily="18" charset="0"/>
              </a:rPr>
              <a:t>(Ryegrass </a:t>
            </a:r>
            <a:r>
              <a:rPr lang="es-EC" dirty="0" smtClean="0">
                <a:latin typeface="Times New Roman" panose="02020603050405020304" pitchFamily="18" charset="0"/>
                <a:cs typeface="Times New Roman" panose="02020603050405020304" pitchFamily="18" charset="0"/>
              </a:rPr>
              <a:t>“Shogun”), </a:t>
            </a:r>
            <a:r>
              <a:rPr lang="es-EC" dirty="0">
                <a:latin typeface="Times New Roman" panose="02020603050405020304" pitchFamily="18" charset="0"/>
                <a:cs typeface="Times New Roman" panose="02020603050405020304" pitchFamily="18" charset="0"/>
              </a:rPr>
              <a:t>pues al igual que </a:t>
            </a:r>
            <a:r>
              <a:rPr lang="es-EC" dirty="0" smtClean="0">
                <a:latin typeface="Times New Roman" panose="02020603050405020304" pitchFamily="18" charset="0"/>
                <a:cs typeface="Times New Roman" panose="02020603050405020304" pitchFamily="18" charset="0"/>
              </a:rPr>
              <a:t>T2 </a:t>
            </a:r>
            <a:r>
              <a:rPr lang="es-EC" dirty="0">
                <a:latin typeface="Times New Roman" panose="02020603050405020304" pitchFamily="18" charset="0"/>
                <a:cs typeface="Times New Roman" panose="02020603050405020304" pitchFamily="18" charset="0"/>
              </a:rPr>
              <a:t>expuso su potencial productivo con resultados importantes y </a:t>
            </a:r>
            <a:r>
              <a:rPr lang="es-EC" dirty="0" smtClean="0">
                <a:latin typeface="Times New Roman" panose="02020603050405020304" pitchFamily="18" charset="0"/>
                <a:cs typeface="Times New Roman" panose="02020603050405020304" pitchFamily="18" charset="0"/>
              </a:rPr>
              <a:t>satisfactorios</a:t>
            </a:r>
            <a:endParaRPr lang="es-EC" dirty="0">
              <a:latin typeface="Times New Roman" panose="02020603050405020304" pitchFamily="18" charset="0"/>
              <a:cs typeface="Times New Roman" panose="02020603050405020304" pitchFamily="18" charset="0"/>
            </a:endParaRPr>
          </a:p>
          <a:p>
            <a:pPr lvl="0" algn="just"/>
            <a:r>
              <a:rPr lang="es-EC" dirty="0" smtClean="0">
                <a:latin typeface="Times New Roman" panose="02020603050405020304" pitchFamily="18" charset="0"/>
                <a:cs typeface="Times New Roman" panose="02020603050405020304" pitchFamily="18" charset="0"/>
              </a:rPr>
              <a:t>Efectuar </a:t>
            </a:r>
            <a:r>
              <a:rPr lang="es-EC" dirty="0">
                <a:latin typeface="Times New Roman" panose="02020603050405020304" pitchFamily="18" charset="0"/>
                <a:cs typeface="Times New Roman" panose="02020603050405020304" pitchFamily="18" charset="0"/>
              </a:rPr>
              <a:t>nuevos estudios relacionados con la adaptabilidad de estos materiales tomando en cuenta variables de interés para el ganadero </a:t>
            </a:r>
            <a:r>
              <a:rPr lang="es-EC" dirty="0" smtClean="0">
                <a:latin typeface="Times New Roman" panose="02020603050405020304" pitchFamily="18" charset="0"/>
                <a:cs typeface="Times New Roman" panose="02020603050405020304" pitchFamily="18" charset="0"/>
              </a:rPr>
              <a:t>ecuatoriano</a:t>
            </a:r>
            <a:endParaRPr lang="es-EC" dirty="0">
              <a:latin typeface="Times New Roman" panose="02020603050405020304" pitchFamily="18" charset="0"/>
              <a:cs typeface="Times New Roman" panose="02020603050405020304" pitchFamily="18" charset="0"/>
            </a:endParaRPr>
          </a:p>
          <a:p>
            <a:pPr marL="0" indent="0">
              <a:buNone/>
            </a:pPr>
            <a:endParaRPr lang="es-EC" dirty="0"/>
          </a:p>
        </p:txBody>
      </p:sp>
    </p:spTree>
    <p:extLst>
      <p:ext uri="{BB962C8B-B14F-4D97-AF65-F5344CB8AC3E}">
        <p14:creationId xmlns:p14="http://schemas.microsoft.com/office/powerpoint/2010/main" val="4251658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929292"/>
              </a:clrFrom>
              <a:clrTo>
                <a:srgbClr val="929292">
                  <a:alpha val="0"/>
                </a:srgbClr>
              </a:clrTo>
            </a:clrChange>
            <a:duotone>
              <a:schemeClr val="bg2">
                <a:shade val="45000"/>
                <a:satMod val="135000"/>
              </a:schemeClr>
              <a:prstClr val="white"/>
            </a:duotone>
          </a:blip>
          <a:stretch>
            <a:fillRect/>
          </a:stretch>
        </p:blipFill>
        <p:spPr>
          <a:xfrm>
            <a:off x="373486" y="614966"/>
            <a:ext cx="11462199" cy="5359189"/>
          </a:xfrm>
          <a:prstGeom prst="rect">
            <a:avLst/>
          </a:prstGeom>
          <a:ln>
            <a:noFill/>
          </a:ln>
          <a:effectLst>
            <a:softEdge rad="112500"/>
          </a:effectLst>
        </p:spPr>
      </p:pic>
      <p:sp>
        <p:nvSpPr>
          <p:cNvPr id="4" name="CuadroTexto 3"/>
          <p:cNvSpPr txBox="1"/>
          <p:nvPr/>
        </p:nvSpPr>
        <p:spPr>
          <a:xfrm>
            <a:off x="1378038" y="2590677"/>
            <a:ext cx="9504609" cy="2246769"/>
          </a:xfrm>
          <a:prstGeom prst="rect">
            <a:avLst/>
          </a:prstGeom>
          <a:noFill/>
        </p:spPr>
        <p:txBody>
          <a:bodyPr wrap="square" rtlCol="0">
            <a:spAutoFit/>
          </a:bodyPr>
          <a:lstStyle/>
          <a:p>
            <a:pPr algn="ctr"/>
            <a:r>
              <a:rPr lang="es-EC" sz="2800" i="1"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“Para producir, es necesario abandonar las oficinas, internarse en el campo  ensuciarse las manos y sudar; ese el único lenguaje que entienden la tierra y las plantas”</a:t>
            </a:r>
          </a:p>
          <a:p>
            <a:pPr algn="ctr"/>
            <a:endParaRPr lang="es-EC"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r"/>
            <a:r>
              <a:rPr lang="es-EC"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Norman </a:t>
            </a:r>
            <a:r>
              <a:rPr lang="es-EC" sz="28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Borlaug</a:t>
            </a:r>
            <a:endParaRPr lang="es-EC"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6256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27797" y="1240904"/>
            <a:ext cx="4258102" cy="1417734"/>
          </a:xfrm>
          <a:prstGeom prst="rect">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b="1" i="1" dirty="0" smtClean="0"/>
              <a:t>-</a:t>
            </a:r>
            <a:r>
              <a:rPr lang="es-EC" b="1" i="1" dirty="0" err="1" smtClean="0"/>
              <a:t>Pennisetum</a:t>
            </a:r>
            <a:r>
              <a:rPr lang="es-EC" b="1" i="1" dirty="0" smtClean="0"/>
              <a:t> </a:t>
            </a:r>
            <a:r>
              <a:rPr lang="es-EC" b="1" i="1" dirty="0" err="1" smtClean="0"/>
              <a:t>clandestinum</a:t>
            </a:r>
            <a:endParaRPr lang="es-EC" b="1" i="1" dirty="0" smtClean="0"/>
          </a:p>
          <a:p>
            <a:pPr algn="ctr"/>
            <a:r>
              <a:rPr lang="es-EC" b="1" i="1" dirty="0" smtClean="0"/>
              <a:t>-</a:t>
            </a:r>
            <a:r>
              <a:rPr lang="es-EC" b="1" i="1" dirty="0" err="1" smtClean="0"/>
              <a:t>Medicago</a:t>
            </a:r>
            <a:r>
              <a:rPr lang="es-EC" b="1" i="1" dirty="0" smtClean="0"/>
              <a:t> sativa</a:t>
            </a:r>
          </a:p>
          <a:p>
            <a:pPr algn="ctr"/>
            <a:r>
              <a:rPr lang="es-EC" b="1" i="1" dirty="0" smtClean="0"/>
              <a:t>-Lolium </a:t>
            </a:r>
            <a:r>
              <a:rPr lang="es-EC" b="1" i="1" dirty="0" err="1" smtClean="0"/>
              <a:t>sp</a:t>
            </a:r>
            <a:r>
              <a:rPr lang="es-EC" b="1" i="1" dirty="0" smtClean="0"/>
              <a:t>.</a:t>
            </a:r>
            <a:endParaRPr lang="es-EC" b="1" i="1" dirty="0"/>
          </a:p>
        </p:txBody>
      </p:sp>
      <p:cxnSp>
        <p:nvCxnSpPr>
          <p:cNvPr id="8" name="Conector recto de flecha 7"/>
          <p:cNvCxnSpPr/>
          <p:nvPr/>
        </p:nvCxnSpPr>
        <p:spPr>
          <a:xfrm>
            <a:off x="5331854" y="1295964"/>
            <a:ext cx="36962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8871045" y="1493614"/>
            <a:ext cx="2292824" cy="887104"/>
          </a:xfrm>
          <a:prstGeom prst="rect">
            <a:avLst/>
          </a:prstGeom>
          <a:effectLst>
            <a:outerShdw blurRad="76200" dir="13500000" sy="23000" kx="1200000" algn="br"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Materiales cada vez más productivos</a:t>
            </a:r>
            <a:endParaRPr lang="es-EC" dirty="0">
              <a:ln w="0"/>
              <a:solidFill>
                <a:schemeClr val="tx1"/>
              </a:solidFill>
              <a:effectLst>
                <a:outerShdw blurRad="38100" dist="19050" dir="2700000" algn="tl" rotWithShape="0">
                  <a:schemeClr val="dk1">
                    <a:alpha val="40000"/>
                  </a:schemeClr>
                </a:outerShdw>
              </a:effectLst>
            </a:endParaRPr>
          </a:p>
        </p:txBody>
      </p:sp>
      <p:sp>
        <p:nvSpPr>
          <p:cNvPr id="12" name="Rectángulo 11"/>
          <p:cNvSpPr/>
          <p:nvPr/>
        </p:nvSpPr>
        <p:spPr>
          <a:xfrm>
            <a:off x="8512791" y="2630753"/>
            <a:ext cx="3323230" cy="1355261"/>
          </a:xfrm>
          <a:prstGeom prst="rect">
            <a:avLst/>
          </a:prstGeom>
          <a:effectLst>
            <a:outerShdw blurRad="76200" dir="13500000" sy="23000" kx="1200000" algn="br" rotWithShape="0">
              <a:prstClr val="black">
                <a:alpha val="2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Entregar al ganadero materiales mejorados e información sobre su manejo</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4" name="Conector recto de flecha 13"/>
          <p:cNvCxnSpPr/>
          <p:nvPr/>
        </p:nvCxnSpPr>
        <p:spPr>
          <a:xfrm>
            <a:off x="2756848" y="2655403"/>
            <a:ext cx="0" cy="379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8775509" y="4220525"/>
            <a:ext cx="2811439" cy="805218"/>
          </a:xfrm>
          <a:prstGeom prst="rect">
            <a:avLst/>
          </a:prstGeom>
          <a:effectLst>
            <a:outerShdw blurRad="76200" dir="13500000" sy="23000" kx="1200000" algn="br"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Gramíneas</a:t>
            </a:r>
          </a:p>
          <a:p>
            <a:pPr algn="ctr"/>
            <a:r>
              <a:rPr lang="es-EC" dirty="0" smtClean="0">
                <a:ln w="0"/>
                <a:solidFill>
                  <a:schemeClr val="tx1"/>
                </a:solidFill>
                <a:effectLst>
                  <a:outerShdw blurRad="38100" dist="19050" dir="2700000" algn="tl" rotWithShape="0">
                    <a:schemeClr val="dk1">
                      <a:alpha val="40000"/>
                    </a:schemeClr>
                  </a:outerShdw>
                </a:effectLst>
              </a:rPr>
              <a:t>1000 especies</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7" name="Conector recto de flecha 16"/>
          <p:cNvCxnSpPr/>
          <p:nvPr/>
        </p:nvCxnSpPr>
        <p:spPr>
          <a:xfrm flipH="1">
            <a:off x="1828800" y="3862317"/>
            <a:ext cx="382138" cy="245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3589361" y="3862317"/>
            <a:ext cx="327546" cy="245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491319" y="4135272"/>
            <a:ext cx="2142699" cy="122829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Anuales</a:t>
            </a:r>
          </a:p>
          <a:p>
            <a:pPr algn="ctr"/>
            <a:r>
              <a:rPr lang="es-EC" i="1" dirty="0" smtClean="0"/>
              <a:t>Lolium </a:t>
            </a:r>
            <a:r>
              <a:rPr lang="es-EC" i="1" dirty="0"/>
              <a:t>multiflorum</a:t>
            </a:r>
          </a:p>
          <a:p>
            <a:pPr algn="ctr"/>
            <a:endParaRPr lang="es-EC" dirty="0"/>
          </a:p>
        </p:txBody>
      </p:sp>
      <p:sp>
        <p:nvSpPr>
          <p:cNvPr id="21" name="Rectángulo 20"/>
          <p:cNvSpPr/>
          <p:nvPr/>
        </p:nvSpPr>
        <p:spPr>
          <a:xfrm>
            <a:off x="3002506" y="4135272"/>
            <a:ext cx="1883393" cy="122829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Perennes</a:t>
            </a:r>
          </a:p>
          <a:p>
            <a:pPr algn="ctr"/>
            <a:r>
              <a:rPr lang="es-EC" i="1" dirty="0" smtClean="0"/>
              <a:t>Lolium </a:t>
            </a:r>
            <a:r>
              <a:rPr lang="es-EC" i="1" dirty="0"/>
              <a:t>perenne</a:t>
            </a:r>
          </a:p>
          <a:p>
            <a:pPr algn="ctr"/>
            <a:endParaRPr lang="es-EC" dirty="0"/>
          </a:p>
        </p:txBody>
      </p:sp>
      <p:sp>
        <p:nvSpPr>
          <p:cNvPr id="22" name="Elipse 21"/>
          <p:cNvSpPr/>
          <p:nvPr/>
        </p:nvSpPr>
        <p:spPr>
          <a:xfrm>
            <a:off x="941311" y="5619327"/>
            <a:ext cx="1897038" cy="431256"/>
          </a:xfrm>
          <a:prstGeom prst="ellipse">
            <a:avLst/>
          </a:prstGeom>
          <a:effectLst>
            <a:reflection blurRad="6350" stA="52000" endA="300" endPos="350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n w="0"/>
                <a:solidFill>
                  <a:schemeClr val="accent1"/>
                </a:solidFill>
                <a:effectLst>
                  <a:outerShdw blurRad="38100" dist="25400" dir="5400000" algn="ctr" rotWithShape="0">
                    <a:srgbClr val="6E747A">
                      <a:alpha val="43000"/>
                    </a:srgbClr>
                  </a:outerShdw>
                </a:effectLst>
              </a:rPr>
              <a:t>Híbridas</a:t>
            </a:r>
            <a:endParaRPr lang="es-EC" dirty="0">
              <a:ln w="0"/>
              <a:solidFill>
                <a:schemeClr val="accent1"/>
              </a:solidFill>
              <a:effectLst>
                <a:outerShdw blurRad="38100" dist="25400" dir="5400000" algn="ctr" rotWithShape="0">
                  <a:srgbClr val="6E747A">
                    <a:alpha val="43000"/>
                  </a:srgbClr>
                </a:outerShdw>
              </a:effectLst>
            </a:endParaRPr>
          </a:p>
        </p:txBody>
      </p:sp>
      <p:sp>
        <p:nvSpPr>
          <p:cNvPr id="23" name="Rectángulo 22"/>
          <p:cNvSpPr/>
          <p:nvPr/>
        </p:nvSpPr>
        <p:spPr>
          <a:xfrm>
            <a:off x="1671850" y="3035251"/>
            <a:ext cx="2470245" cy="765092"/>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Ryegrass</a:t>
            </a:r>
          </a:p>
          <a:p>
            <a:pPr algn="ctr"/>
            <a:r>
              <a:rPr lang="es-EC" i="1" dirty="0" smtClean="0">
                <a:ln w="0"/>
                <a:solidFill>
                  <a:schemeClr val="tx1"/>
                </a:solidFill>
                <a:effectLst>
                  <a:outerShdw blurRad="38100" dist="19050" dir="2700000" algn="tl" rotWithShape="0">
                    <a:schemeClr val="dk1">
                      <a:alpha val="40000"/>
                    </a:schemeClr>
                  </a:outerShdw>
                </a:effectLst>
              </a:rPr>
              <a:t>Lolium </a:t>
            </a:r>
            <a:r>
              <a:rPr lang="es-EC" i="1" dirty="0" err="1" smtClean="0">
                <a:ln w="0"/>
                <a:solidFill>
                  <a:schemeClr val="tx1"/>
                </a:solidFill>
                <a:effectLst>
                  <a:outerShdw blurRad="38100" dist="19050" dir="2700000" algn="tl" rotWithShape="0">
                    <a:schemeClr val="dk1">
                      <a:alpha val="40000"/>
                    </a:schemeClr>
                  </a:outerShdw>
                </a:effectLst>
              </a:rPr>
              <a:t>sp</a:t>
            </a:r>
            <a:r>
              <a:rPr lang="es-EC" i="1" dirty="0" smtClean="0">
                <a:ln w="0"/>
                <a:solidFill>
                  <a:schemeClr val="tx1"/>
                </a:solidFill>
                <a:effectLst>
                  <a:outerShdw blurRad="38100" dist="19050" dir="2700000" algn="tl" rotWithShape="0">
                    <a:schemeClr val="dk1">
                      <a:alpha val="40000"/>
                    </a:schemeClr>
                  </a:outerShdw>
                </a:effectLst>
              </a:rPr>
              <a:t>.</a:t>
            </a:r>
            <a:endParaRPr lang="es-EC" i="1" dirty="0">
              <a:ln w="0"/>
              <a:solidFill>
                <a:schemeClr val="tx1"/>
              </a:solidFill>
              <a:effectLst>
                <a:outerShdw blurRad="38100" dist="19050" dir="2700000" algn="tl" rotWithShape="0">
                  <a:schemeClr val="dk1">
                    <a:alpha val="40000"/>
                  </a:schemeClr>
                </a:outerShdw>
              </a:effectLst>
            </a:endParaRPr>
          </a:p>
        </p:txBody>
      </p:sp>
      <p:sp>
        <p:nvSpPr>
          <p:cNvPr id="26" name="Elipse 25"/>
          <p:cNvSpPr/>
          <p:nvPr/>
        </p:nvSpPr>
        <p:spPr>
          <a:xfrm>
            <a:off x="2886501" y="5646623"/>
            <a:ext cx="1733266" cy="376664"/>
          </a:xfrm>
          <a:prstGeom prst="ellipse">
            <a:avLst/>
          </a:prstGeom>
          <a:effectLst>
            <a:reflection blurRad="6350" stA="52000" endA="300" endPos="350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s-EC" dirty="0">
                <a:ln w="0"/>
                <a:solidFill>
                  <a:schemeClr val="accent1"/>
                </a:solidFill>
                <a:effectLst>
                  <a:outerShdw blurRad="38100" dist="25400" dir="5400000" algn="ctr" rotWithShape="0">
                    <a:srgbClr val="6E747A">
                      <a:alpha val="43000"/>
                    </a:srgbClr>
                  </a:outerShdw>
                </a:effectLst>
              </a:rPr>
              <a:t>P</a:t>
            </a:r>
            <a:r>
              <a:rPr lang="es-EC" dirty="0" smtClean="0">
                <a:ln w="0"/>
                <a:solidFill>
                  <a:schemeClr val="accent1"/>
                </a:solidFill>
                <a:effectLst>
                  <a:outerShdw blurRad="38100" dist="25400" dir="5400000" algn="ctr" rotWithShape="0">
                    <a:srgbClr val="6E747A">
                      <a:alpha val="43000"/>
                    </a:srgbClr>
                  </a:outerShdw>
                </a:effectLst>
              </a:rPr>
              <a:t>loidía</a:t>
            </a:r>
            <a:endParaRPr lang="es-EC" dirty="0">
              <a:ln w="0"/>
              <a:solidFill>
                <a:schemeClr val="accent1"/>
              </a:solidFill>
              <a:effectLst>
                <a:outerShdw blurRad="38100" dist="25400" dir="5400000" algn="ctr" rotWithShape="0">
                  <a:srgbClr val="6E747A">
                    <a:alpha val="43000"/>
                  </a:srgbClr>
                </a:outerShdw>
              </a:effectLst>
            </a:endParaRPr>
          </a:p>
        </p:txBody>
      </p:sp>
      <p:sp>
        <p:nvSpPr>
          <p:cNvPr id="27" name="Title 1">
            <a:extLst>
              <a:ext uri="{FF2B5EF4-FFF2-40B4-BE49-F238E27FC236}">
                <a16:creationId xmlns:a16="http://schemas.microsoft.com/office/drawing/2014/main" xmlns="" id="{19BCACF3-4DDE-423C-B2B4-BA14D44BACB3}"/>
              </a:ext>
            </a:extLst>
          </p:cNvPr>
          <p:cNvSpPr>
            <a:spLocks noGrp="1"/>
          </p:cNvSpPr>
          <p:nvPr>
            <p:ph type="title"/>
          </p:nvPr>
        </p:nvSpPr>
        <p:spPr>
          <a:xfrm>
            <a:off x="1071348" y="-124942"/>
            <a:ext cx="10515600" cy="1066108"/>
          </a:xfrm>
        </p:spPr>
        <p:txBody>
          <a:bodyPr>
            <a:normAutofit/>
          </a:bodyPr>
          <a:lstStyle/>
          <a:p>
            <a:pPr algn="ctr"/>
            <a:r>
              <a:rPr lang="es-ES" b="1" dirty="0" smtClean="0">
                <a:solidFill>
                  <a:schemeClr val="accent1">
                    <a:lumMod val="50000"/>
                  </a:schemeClr>
                </a:solidFill>
                <a:latin typeface="Times New Roman" panose="02020603050405020304" pitchFamily="18" charset="0"/>
                <a:cs typeface="Times New Roman" panose="02020603050405020304" pitchFamily="18" charset="0"/>
              </a:rPr>
              <a:t>REVISIÓN DE LITERATURA</a:t>
            </a:r>
            <a:endParaRPr lang="es-ES"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32" name="Imagen 31"/>
          <p:cNvPicPr>
            <a:picLocks noChangeAspect="1"/>
          </p:cNvPicPr>
          <p:nvPr/>
        </p:nvPicPr>
        <p:blipFill>
          <a:blip r:embed="rId2"/>
          <a:stretch>
            <a:fillRect/>
          </a:stretch>
        </p:blipFill>
        <p:spPr>
          <a:xfrm>
            <a:off x="5841241" y="1465152"/>
            <a:ext cx="2123294" cy="1570099"/>
          </a:xfrm>
          <a:prstGeom prst="rect">
            <a:avLst/>
          </a:prstGeom>
        </p:spPr>
      </p:pic>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536" y="3158399"/>
            <a:ext cx="2123294" cy="1407836"/>
          </a:xfrm>
          <a:prstGeom prst="rect">
            <a:avLst/>
          </a:prstGeom>
        </p:spPr>
      </p:pic>
      <p:pic>
        <p:nvPicPr>
          <p:cNvPr id="34" name="Imagen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536" y="4689384"/>
            <a:ext cx="2095999" cy="1383870"/>
          </a:xfrm>
          <a:prstGeom prst="roundRect">
            <a:avLst>
              <a:gd name="adj" fmla="val 8594"/>
            </a:avLst>
          </a:prstGeom>
          <a:solidFill>
            <a:srgbClr val="FFFFFF">
              <a:shade val="85000"/>
            </a:srgbClr>
          </a:solidFill>
          <a:ln>
            <a:noFill/>
          </a:ln>
          <a:effectLst>
            <a:glow rad="228600">
              <a:schemeClr val="accent3">
                <a:satMod val="175000"/>
                <a:alpha val="40000"/>
              </a:schemeClr>
            </a:glow>
            <a:reflection blurRad="12700" stA="38000" endPos="28000" dist="5000" dir="5400000" sy="-100000" algn="bl" rotWithShape="0"/>
          </a:effectLst>
        </p:spPr>
      </p:pic>
      <p:sp>
        <p:nvSpPr>
          <p:cNvPr id="2" name="Flecha abajo 1"/>
          <p:cNvSpPr/>
          <p:nvPr/>
        </p:nvSpPr>
        <p:spPr>
          <a:xfrm>
            <a:off x="10017457" y="2380718"/>
            <a:ext cx="156949" cy="2500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Flecha abajo 2"/>
          <p:cNvSpPr/>
          <p:nvPr/>
        </p:nvSpPr>
        <p:spPr>
          <a:xfrm>
            <a:off x="10095931" y="3986014"/>
            <a:ext cx="85297" cy="234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60359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1699" y="846493"/>
            <a:ext cx="2961564" cy="8358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ln w="0"/>
                <a:solidFill>
                  <a:schemeClr val="tx1"/>
                </a:solidFill>
                <a:effectLst>
                  <a:outerShdw blurRad="38100" dist="19050" dir="2700000" algn="tl" rotWithShape="0">
                    <a:schemeClr val="dk1">
                      <a:alpha val="40000"/>
                    </a:schemeClr>
                  </a:outerShdw>
                </a:effectLst>
              </a:rPr>
              <a:t>R</a:t>
            </a:r>
            <a:r>
              <a:rPr lang="es-EC" b="1" dirty="0" smtClean="0">
                <a:ln w="0"/>
                <a:solidFill>
                  <a:schemeClr val="tx1"/>
                </a:solidFill>
                <a:effectLst>
                  <a:outerShdw blurRad="38100" dist="19050" dir="2700000" algn="tl" rotWithShape="0">
                    <a:schemeClr val="dk1">
                      <a:alpha val="40000"/>
                    </a:schemeClr>
                  </a:outerShdw>
                </a:effectLst>
              </a:rPr>
              <a:t>yegrass</a:t>
            </a:r>
            <a:endParaRPr lang="es-EC" b="1" dirty="0">
              <a:ln w="0"/>
              <a:solidFill>
                <a:schemeClr val="tx1"/>
              </a:solidFill>
              <a:effectLst>
                <a:outerShdw blurRad="38100" dist="19050" dir="2700000" algn="tl" rotWithShape="0">
                  <a:schemeClr val="dk1">
                    <a:alpha val="40000"/>
                  </a:schemeClr>
                </a:outerShdw>
              </a:effectLst>
            </a:endParaRPr>
          </a:p>
        </p:txBody>
      </p:sp>
      <p:sp>
        <p:nvSpPr>
          <p:cNvPr id="6" name="Rectangle 1"/>
          <p:cNvSpPr>
            <a:spLocks noChangeArrowheads="1"/>
          </p:cNvSpPr>
          <p:nvPr/>
        </p:nvSpPr>
        <p:spPr bwMode="auto">
          <a:xfrm>
            <a:off x="109181" y="-1679859"/>
            <a:ext cx="2142449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90488" algn="l"/>
              </a:tabLst>
            </a:pPr>
            <a:r>
              <a:rPr kumimoji="0" lang="es-EC" altLang="es-EC" sz="10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Fuente: INIAP Instituto Nacional Autónomo de Investigaciones Agropecuarias Estación                                 Experimental El Austro, 2010.</a:t>
            </a:r>
            <a:endParaRPr kumimoji="0" lang="es-EC" altLang="es-EC" sz="1800" b="0" i="0" u="none" strike="noStrike" cap="none" normalizeH="0" baseline="0" smtClean="0">
              <a:ln>
                <a:noFill/>
              </a:ln>
              <a:solidFill>
                <a:schemeClr val="tx1"/>
              </a:solidFill>
              <a:effectLst/>
              <a:latin typeface="Arial" panose="020B0604020202020204" pitchFamily="34" charset="0"/>
            </a:endParaRPr>
          </a:p>
        </p:txBody>
      </p:sp>
      <p:cxnSp>
        <p:nvCxnSpPr>
          <p:cNvPr id="8" name="Conector recto de flecha 7"/>
          <p:cNvCxnSpPr/>
          <p:nvPr/>
        </p:nvCxnSpPr>
        <p:spPr>
          <a:xfrm>
            <a:off x="2264391" y="1709530"/>
            <a:ext cx="0" cy="288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ángulo redondeado 8"/>
          <p:cNvSpPr/>
          <p:nvPr/>
        </p:nvSpPr>
        <p:spPr>
          <a:xfrm>
            <a:off x="1079879" y="2202436"/>
            <a:ext cx="2369024" cy="1318686"/>
          </a:xfrm>
          <a:prstGeom prst="roundRect">
            <a:avLst>
              <a:gd name="adj" fmla="val 25712"/>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b="1" dirty="0" smtClean="0"/>
              <a:t>- 30 toneladas de   	         </a:t>
            </a:r>
            <a:r>
              <a:rPr lang="es-EC" b="1" dirty="0" smtClean="0"/>
              <a:t>materia </a:t>
            </a:r>
            <a:r>
              <a:rPr lang="es-EC" b="1" dirty="0" smtClean="0"/>
              <a:t>seca</a:t>
            </a:r>
          </a:p>
          <a:p>
            <a:r>
              <a:rPr lang="es-EC" b="1" dirty="0" smtClean="0"/>
              <a:t>-10.000 litros ha/año</a:t>
            </a:r>
            <a:endParaRPr lang="es-EC" b="1"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08" y="3725380"/>
            <a:ext cx="3215455" cy="2135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uadroTexto 2"/>
          <p:cNvSpPr txBox="1"/>
          <p:nvPr/>
        </p:nvSpPr>
        <p:spPr>
          <a:xfrm>
            <a:off x="5931377" y="851736"/>
            <a:ext cx="4890052" cy="369332"/>
          </a:xfrm>
          <a:prstGeom prst="rect">
            <a:avLst/>
          </a:prstGeom>
          <a:noFill/>
        </p:spPr>
        <p:txBody>
          <a:bodyPr wrap="square" rtlCol="0">
            <a:spAutoFit/>
          </a:bodyPr>
          <a:lstStyle/>
          <a:p>
            <a:r>
              <a:rPr lang="es-EC" dirty="0" smtClean="0">
                <a:ln w="0"/>
                <a:effectLst>
                  <a:outerShdw blurRad="38100" dist="19050" dir="2700000" algn="tl" rotWithShape="0">
                    <a:schemeClr val="dk1">
                      <a:alpha val="40000"/>
                    </a:schemeClr>
                  </a:outerShdw>
                </a:effectLst>
              </a:rPr>
              <a:t>Entregar la mejor opción forrajera para la zona</a:t>
            </a:r>
            <a:endParaRPr lang="es-EC" dirty="0">
              <a:ln w="0"/>
              <a:effectLst>
                <a:outerShdw blurRad="38100" dist="19050" dir="2700000" algn="tl" rotWithShape="0">
                  <a:schemeClr val="dk1">
                    <a:alpha val="40000"/>
                  </a:schemeClr>
                </a:outerShdw>
              </a:effectLst>
            </a:endParaRPr>
          </a:p>
        </p:txBody>
      </p:sp>
      <p:pic>
        <p:nvPicPr>
          <p:cNvPr id="7" name="Imagen 6"/>
          <p:cNvPicPr>
            <a:picLocks noChangeAspect="1"/>
          </p:cNvPicPr>
          <p:nvPr/>
        </p:nvPicPr>
        <p:blipFill>
          <a:blip r:embed="rId3"/>
          <a:stretch>
            <a:fillRect/>
          </a:stretch>
        </p:blipFill>
        <p:spPr>
          <a:xfrm>
            <a:off x="4159029" y="1388750"/>
            <a:ext cx="7913080" cy="4449832"/>
          </a:xfrm>
          <a:prstGeom prst="rect">
            <a:avLst/>
          </a:prstGeom>
          <a:ln>
            <a:noFill/>
          </a:ln>
          <a:effectLst>
            <a:softEdge rad="112500"/>
          </a:effectLst>
        </p:spPr>
      </p:pic>
      <p:sp>
        <p:nvSpPr>
          <p:cNvPr id="2" name="Rectángulo 1"/>
          <p:cNvSpPr/>
          <p:nvPr/>
        </p:nvSpPr>
        <p:spPr>
          <a:xfrm>
            <a:off x="2318982" y="29181"/>
            <a:ext cx="7761868" cy="769441"/>
          </a:xfrm>
          <a:prstGeom prst="rect">
            <a:avLst/>
          </a:prstGeom>
        </p:spPr>
        <p:txBody>
          <a:bodyPr wrap="none">
            <a:spAutoFit/>
          </a:bodyPr>
          <a:lstStyle/>
          <a:p>
            <a:r>
              <a:rPr lang="es-ES" sz="4400" b="1" dirty="0">
                <a:solidFill>
                  <a:schemeClr val="accent1">
                    <a:lumMod val="50000"/>
                  </a:schemeClr>
                </a:solidFill>
                <a:latin typeface="Times New Roman" panose="02020603050405020304" pitchFamily="18" charset="0"/>
                <a:cs typeface="Times New Roman" panose="02020603050405020304" pitchFamily="18" charset="0"/>
              </a:rPr>
              <a:t>REVISIÓN DE LITERATURA</a:t>
            </a:r>
            <a:endParaRPr lang="es-EC" sz="4400" dirty="0"/>
          </a:p>
        </p:txBody>
      </p:sp>
      <p:sp>
        <p:nvSpPr>
          <p:cNvPr id="5" name="CuadroTexto 4"/>
          <p:cNvSpPr txBox="1"/>
          <p:nvPr/>
        </p:nvSpPr>
        <p:spPr>
          <a:xfrm>
            <a:off x="6686751" y="5737724"/>
            <a:ext cx="3379304" cy="246221"/>
          </a:xfrm>
          <a:prstGeom prst="rect">
            <a:avLst/>
          </a:prstGeom>
          <a:noFill/>
        </p:spPr>
        <p:txBody>
          <a:bodyPr wrap="square" rtlCol="0">
            <a:spAutoFit/>
          </a:bodyPr>
          <a:lstStyle/>
          <a:p>
            <a:pPr algn="ctr"/>
            <a:r>
              <a:rPr lang="es-EC" sz="1000" dirty="0" smtClean="0"/>
              <a:t>Hacienda Tajamar</a:t>
            </a:r>
            <a:endParaRPr lang="es-EC" sz="1000" dirty="0"/>
          </a:p>
        </p:txBody>
      </p:sp>
    </p:spTree>
    <p:extLst>
      <p:ext uri="{BB962C8B-B14F-4D97-AF65-F5344CB8AC3E}">
        <p14:creationId xmlns:p14="http://schemas.microsoft.com/office/powerpoint/2010/main" val="26255257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8518" y="184824"/>
            <a:ext cx="10515600" cy="600788"/>
          </a:xfrm>
        </p:spPr>
        <p:txBody>
          <a:bodyPr>
            <a:noAutofit/>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OBJETIVO PRINCIPAL</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523491" y="1031986"/>
            <a:ext cx="10717616" cy="1311969"/>
          </a:xfrm>
        </p:spPr>
        <p:txBody>
          <a:bodyPr>
            <a:normAutofit fontScale="85000" lnSpcReduction="10000"/>
          </a:bodyPr>
          <a:lstStyle/>
          <a:p>
            <a:pPr algn="just"/>
            <a:r>
              <a:rPr lang="es-EC" sz="3300" dirty="0">
                <a:latin typeface="Times New Roman" panose="02020603050405020304" pitchFamily="18" charset="0"/>
                <a:cs typeface="Times New Roman" panose="02020603050405020304" pitchFamily="18" charset="0"/>
              </a:rPr>
              <a:t>Evaluar la adaptabilidad de seis variedades de Ryegrass</a:t>
            </a:r>
            <a:r>
              <a:rPr lang="es-EC" sz="3300" i="1" dirty="0">
                <a:latin typeface="Times New Roman" panose="02020603050405020304" pitchFamily="18" charset="0"/>
                <a:cs typeface="Times New Roman" panose="02020603050405020304" pitchFamily="18" charset="0"/>
              </a:rPr>
              <a:t> </a:t>
            </a:r>
            <a:r>
              <a:rPr lang="es-EC" sz="3300" dirty="0">
                <a:latin typeface="Times New Roman" panose="02020603050405020304" pitchFamily="18" charset="0"/>
                <a:cs typeface="Times New Roman" panose="02020603050405020304" pitchFamily="18" charset="0"/>
              </a:rPr>
              <a:t>mediante el desempeño productivo y </a:t>
            </a:r>
            <a:r>
              <a:rPr lang="es-EC" sz="3300" dirty="0" smtClean="0">
                <a:latin typeface="Times New Roman" panose="02020603050405020304" pitchFamily="18" charset="0"/>
                <a:cs typeface="Times New Roman" panose="02020603050405020304" pitchFamily="18" charset="0"/>
              </a:rPr>
              <a:t>valor nutricional para </a:t>
            </a:r>
            <a:r>
              <a:rPr lang="es-EC" sz="3300" dirty="0">
                <a:latin typeface="Times New Roman" panose="02020603050405020304" pitchFamily="18" charset="0"/>
                <a:cs typeface="Times New Roman" panose="02020603050405020304" pitchFamily="18" charset="0"/>
              </a:rPr>
              <a:t>el establecimiento de praderas en la hacienda Tajamar, cantón </a:t>
            </a:r>
            <a:r>
              <a:rPr lang="es-EC" sz="3300" dirty="0" smtClean="0">
                <a:latin typeface="Times New Roman" panose="02020603050405020304" pitchFamily="18" charset="0"/>
                <a:cs typeface="Times New Roman" panose="02020603050405020304" pitchFamily="18" charset="0"/>
              </a:rPr>
              <a:t>Cayambe</a:t>
            </a:r>
            <a:endParaRPr lang="es-EC" sz="3300" dirty="0">
              <a:latin typeface="Times New Roman" panose="02020603050405020304" pitchFamily="18" charset="0"/>
              <a:cs typeface="Times New Roman" panose="02020603050405020304" pitchFamily="18" charset="0"/>
            </a:endParaRPr>
          </a:p>
          <a:p>
            <a:endParaRPr lang="es-EC" dirty="0"/>
          </a:p>
        </p:txBody>
      </p:sp>
      <p:sp>
        <p:nvSpPr>
          <p:cNvPr id="4" name="Título 1"/>
          <p:cNvSpPr txBox="1">
            <a:spLocks/>
          </p:cNvSpPr>
          <p:nvPr/>
        </p:nvSpPr>
        <p:spPr>
          <a:xfrm>
            <a:off x="538518" y="22441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OBJETIVOS ESPECÍFICOS</a:t>
            </a:r>
            <a:endParaRPr lang="es-EC" b="1" dirty="0"/>
          </a:p>
        </p:txBody>
      </p:sp>
      <p:sp>
        <p:nvSpPr>
          <p:cNvPr id="5" name="Rectángulo 4"/>
          <p:cNvSpPr/>
          <p:nvPr/>
        </p:nvSpPr>
        <p:spPr>
          <a:xfrm>
            <a:off x="639649" y="3405425"/>
            <a:ext cx="10616485" cy="1815882"/>
          </a:xfrm>
          <a:prstGeom prst="rect">
            <a:avLst/>
          </a:prstGeom>
        </p:spPr>
        <p:txBody>
          <a:bodyPr wrap="square">
            <a:spAutoFit/>
          </a:bodyPr>
          <a:lstStyle/>
          <a:p>
            <a:pPr marL="285750" lvl="0" indent="-285750" algn="just">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Medir las variables agronómicas de las seis variedades de </a:t>
            </a:r>
            <a:r>
              <a:rPr lang="es-EC" sz="2800" dirty="0" smtClean="0">
                <a:latin typeface="Times New Roman" panose="02020603050405020304" pitchFamily="18" charset="0"/>
                <a:cs typeface="Times New Roman" panose="02020603050405020304" pitchFamily="18" charset="0"/>
              </a:rPr>
              <a:t>Ryegrass </a:t>
            </a:r>
            <a:endParaRPr lang="es-EC" sz="28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Determinar la producción y digestibilidad del Ryegrass en </a:t>
            </a:r>
            <a:r>
              <a:rPr lang="es-EC" sz="2800" dirty="0" smtClean="0">
                <a:latin typeface="Times New Roman" panose="02020603050405020304" pitchFamily="18" charset="0"/>
                <a:cs typeface="Times New Roman" panose="02020603050405020304" pitchFamily="18" charset="0"/>
              </a:rPr>
              <a:t>evaluación </a:t>
            </a:r>
            <a:endParaRPr lang="es-EC" sz="28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sz="2800" dirty="0">
                <a:latin typeface="Times New Roman" panose="02020603050405020304" pitchFamily="18" charset="0"/>
                <a:cs typeface="Times New Roman" panose="02020603050405020304" pitchFamily="18" charset="0"/>
              </a:rPr>
              <a:t>Realizar un análisis nutricional en las variedades en </a:t>
            </a:r>
            <a:r>
              <a:rPr lang="es-EC" sz="2800" dirty="0" smtClean="0">
                <a:latin typeface="Times New Roman" panose="02020603050405020304" pitchFamily="18" charset="0"/>
                <a:cs typeface="Times New Roman" panose="02020603050405020304" pitchFamily="18" charset="0"/>
              </a:rPr>
              <a:t>estudio</a:t>
            </a:r>
            <a:endParaRPr lang="es-EC" sz="28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Determinar costos preliminares de producción</a:t>
            </a:r>
            <a:endParaRPr lang="es-EC"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335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0664" y="69017"/>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METODOLOGÍA</a:t>
            </a:r>
            <a:r>
              <a:rPr lang="es-EC" dirty="0" smtClean="0"/>
              <a:t/>
            </a:r>
            <a:br>
              <a:rPr lang="es-EC" dirty="0" smtClean="0"/>
            </a:br>
            <a:endParaRPr lang="es-EC" dirty="0"/>
          </a:p>
        </p:txBody>
      </p:sp>
      <p:sp>
        <p:nvSpPr>
          <p:cNvPr id="3" name="Marcador de contenido 2"/>
          <p:cNvSpPr>
            <a:spLocks noGrp="1"/>
          </p:cNvSpPr>
          <p:nvPr>
            <p:ph idx="1"/>
          </p:nvPr>
        </p:nvSpPr>
        <p:spPr>
          <a:xfrm>
            <a:off x="4353636" y="1016863"/>
            <a:ext cx="4954138" cy="2476964"/>
          </a:xfrm>
        </p:spPr>
        <p:txBody>
          <a:bodyPr>
            <a:noAutofit/>
          </a:bodyPr>
          <a:lstStyle/>
          <a:p>
            <a:pPr algn="just">
              <a:lnSpc>
                <a:spcPct val="150000"/>
              </a:lnSpc>
            </a:pPr>
            <a:r>
              <a:rPr lang="es-EC" sz="2000" b="1" dirty="0">
                <a:latin typeface="Times New Roman" panose="02020603050405020304" pitchFamily="18" charset="0"/>
                <a:cs typeface="Times New Roman" panose="02020603050405020304" pitchFamily="18" charset="0"/>
              </a:rPr>
              <a:t>Parroquia: </a:t>
            </a:r>
            <a:r>
              <a:rPr lang="es-EC" sz="2000" dirty="0" smtClean="0">
                <a:latin typeface="Times New Roman" panose="02020603050405020304" pitchFamily="18" charset="0"/>
                <a:cs typeface="Times New Roman" panose="02020603050405020304" pitchFamily="18" charset="0"/>
              </a:rPr>
              <a:t>Tupigachi</a:t>
            </a:r>
            <a:endParaRPr lang="es-EC" sz="2000" dirty="0">
              <a:latin typeface="Times New Roman" panose="02020603050405020304" pitchFamily="18" charset="0"/>
              <a:cs typeface="Times New Roman" panose="02020603050405020304" pitchFamily="18" charset="0"/>
            </a:endParaRPr>
          </a:p>
          <a:p>
            <a:pPr algn="just">
              <a:lnSpc>
                <a:spcPct val="150000"/>
              </a:lnSpc>
            </a:pPr>
            <a:r>
              <a:rPr lang="es-EC" sz="2000" b="1" dirty="0">
                <a:latin typeface="Times New Roman" panose="02020603050405020304" pitchFamily="18" charset="0"/>
                <a:cs typeface="Times New Roman" panose="02020603050405020304" pitchFamily="18" charset="0"/>
              </a:rPr>
              <a:t>Cantón:</a:t>
            </a:r>
            <a:r>
              <a:rPr lang="es-EC" sz="2000" dirty="0">
                <a:latin typeface="Times New Roman" panose="02020603050405020304" pitchFamily="18" charset="0"/>
                <a:cs typeface="Times New Roman" panose="02020603050405020304" pitchFamily="18" charset="0"/>
              </a:rPr>
              <a:t> </a:t>
            </a:r>
            <a:r>
              <a:rPr lang="es-EC" sz="2000" dirty="0" smtClean="0">
                <a:latin typeface="Times New Roman" panose="02020603050405020304" pitchFamily="18" charset="0"/>
                <a:cs typeface="Times New Roman" panose="02020603050405020304" pitchFamily="18" charset="0"/>
              </a:rPr>
              <a:t>Cayambe</a:t>
            </a:r>
            <a:endParaRPr lang="es-EC" sz="2000" dirty="0">
              <a:latin typeface="Times New Roman" panose="02020603050405020304" pitchFamily="18" charset="0"/>
              <a:cs typeface="Times New Roman" panose="02020603050405020304" pitchFamily="18" charset="0"/>
            </a:endParaRPr>
          </a:p>
          <a:p>
            <a:pPr algn="just">
              <a:lnSpc>
                <a:spcPct val="150000"/>
              </a:lnSpc>
            </a:pPr>
            <a:r>
              <a:rPr lang="es-EC" sz="2000" b="1" dirty="0">
                <a:latin typeface="Times New Roman" panose="02020603050405020304" pitchFamily="18" charset="0"/>
                <a:cs typeface="Times New Roman" panose="02020603050405020304" pitchFamily="18" charset="0"/>
              </a:rPr>
              <a:t>Provincia:</a:t>
            </a:r>
            <a:r>
              <a:rPr lang="es-EC" sz="2000" dirty="0">
                <a:latin typeface="Times New Roman" panose="02020603050405020304" pitchFamily="18" charset="0"/>
                <a:cs typeface="Times New Roman" panose="02020603050405020304" pitchFamily="18" charset="0"/>
              </a:rPr>
              <a:t> Pichincha.</a:t>
            </a:r>
          </a:p>
          <a:p>
            <a:pPr lvl="0">
              <a:lnSpc>
                <a:spcPct val="150000"/>
              </a:lnSpc>
            </a:pPr>
            <a:r>
              <a:rPr lang="es-EC" sz="2000" b="1" dirty="0">
                <a:latin typeface="Times New Roman" panose="02020603050405020304" pitchFamily="18" charset="0"/>
                <a:cs typeface="Times New Roman" panose="02020603050405020304" pitchFamily="18" charset="0"/>
              </a:rPr>
              <a:t>Latitud</a:t>
            </a:r>
            <a:r>
              <a:rPr lang="es-EC" sz="2000" b="1" dirty="0" smtClean="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0°, 05', 08.18" N </a:t>
            </a:r>
          </a:p>
          <a:p>
            <a:pPr lvl="0">
              <a:lnSpc>
                <a:spcPct val="150000"/>
              </a:lnSpc>
            </a:pPr>
            <a:r>
              <a:rPr lang="es-EC" sz="2000" b="1" dirty="0">
                <a:latin typeface="Times New Roman" panose="02020603050405020304" pitchFamily="18" charset="0"/>
                <a:cs typeface="Times New Roman" panose="02020603050405020304" pitchFamily="18" charset="0"/>
              </a:rPr>
              <a:t>Longitud: </a:t>
            </a:r>
            <a:r>
              <a:rPr lang="es-EC" sz="2000" dirty="0">
                <a:latin typeface="Times New Roman" panose="02020603050405020304" pitchFamily="18" charset="0"/>
                <a:cs typeface="Times New Roman" panose="02020603050405020304" pitchFamily="18" charset="0"/>
              </a:rPr>
              <a:t>78°, 10', 07," </a:t>
            </a:r>
            <a:r>
              <a:rPr lang="es-EC" sz="2000" dirty="0" smtClean="0">
                <a:latin typeface="Times New Roman" panose="02020603050405020304" pitchFamily="18" charset="0"/>
                <a:cs typeface="Times New Roman" panose="02020603050405020304" pitchFamily="18" charset="0"/>
              </a:rPr>
              <a:t>O </a:t>
            </a:r>
            <a:endParaRPr lang="es-EC" sz="2000" b="1" dirty="0" smtClean="0">
              <a:latin typeface="Times New Roman" panose="02020603050405020304" pitchFamily="18" charset="0"/>
              <a:cs typeface="Times New Roman" panose="02020603050405020304" pitchFamily="18" charset="0"/>
            </a:endParaRPr>
          </a:p>
          <a:p>
            <a:pPr lvl="0">
              <a:lnSpc>
                <a:spcPct val="150000"/>
              </a:lnSpc>
            </a:pPr>
            <a:r>
              <a:rPr lang="es-EC" sz="2000" b="1" dirty="0" smtClean="0">
                <a:latin typeface="Times New Roman" panose="02020603050405020304" pitchFamily="18" charset="0"/>
                <a:cs typeface="Times New Roman" panose="02020603050405020304" pitchFamily="18" charset="0"/>
              </a:rPr>
              <a:t>Altitud</a:t>
            </a:r>
            <a:r>
              <a:rPr lang="es-EC" sz="2000" b="1" dirty="0">
                <a:latin typeface="Times New Roman" panose="02020603050405020304" pitchFamily="18" charset="0"/>
                <a:cs typeface="Times New Roman" panose="02020603050405020304" pitchFamily="18" charset="0"/>
              </a:rPr>
              <a:t>: </a:t>
            </a:r>
            <a:r>
              <a:rPr lang="es-EC" sz="2000" dirty="0" smtClean="0">
                <a:latin typeface="Times New Roman" panose="02020603050405020304" pitchFamily="18" charset="0"/>
                <a:cs typeface="Times New Roman" panose="02020603050405020304" pitchFamily="18" charset="0"/>
              </a:rPr>
              <a:t>2800 msnm</a:t>
            </a:r>
            <a:endParaRPr lang="es-EC" sz="2000" dirty="0">
              <a:latin typeface="Times New Roman" panose="02020603050405020304" pitchFamily="18" charset="0"/>
              <a:cs typeface="Times New Roman" panose="02020603050405020304" pitchFamily="18" charset="0"/>
            </a:endParaRPr>
          </a:p>
        </p:txBody>
      </p:sp>
      <p:sp>
        <p:nvSpPr>
          <p:cNvPr id="5" name="Rectángulo 4"/>
          <p:cNvSpPr/>
          <p:nvPr/>
        </p:nvSpPr>
        <p:spPr>
          <a:xfrm>
            <a:off x="7791734" y="815506"/>
            <a:ext cx="3425589" cy="3970318"/>
          </a:xfrm>
          <a:prstGeom prst="rect">
            <a:avLst/>
          </a:prstGeom>
        </p:spPr>
        <p:txBody>
          <a:bodyPr wrap="square">
            <a:spAutoFit/>
          </a:bodyPr>
          <a:lstStyle/>
          <a:p>
            <a:pPr algn="just">
              <a:lnSpc>
                <a:spcPct val="200000"/>
              </a:lnSpc>
              <a:spcAft>
                <a:spcPts val="0"/>
              </a:spcAft>
            </a:pPr>
            <a:r>
              <a:rPr lang="es-EC"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Se </a:t>
            </a:r>
            <a:r>
              <a:rPr lang="es-EC"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encuentra en el piso altitudinal </a:t>
            </a:r>
            <a:r>
              <a:rPr lang="es-EC"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Bosque seco Montano Bajo</a:t>
            </a:r>
            <a:r>
              <a:rPr lang="es-EC"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El clima es templado, la temperatura promedia los 15,1°C y como mínima los 4°C. El promedio de precipitación anual es de 941,4 mm con humedad relativa del 70</a:t>
            </a:r>
            <a:r>
              <a:rPr lang="es-EC"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t>
            </a:r>
            <a:endParaRPr lang="es-EC"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endParaRPr>
          </a:p>
        </p:txBody>
      </p:sp>
      <p:pic>
        <p:nvPicPr>
          <p:cNvPr id="6" name="Imagen 5"/>
          <p:cNvPicPr/>
          <p:nvPr/>
        </p:nvPicPr>
        <p:blipFill rotWithShape="1">
          <a:blip r:embed="rId2"/>
          <a:srcRect l="18339" t="8794" r="10376" b="18589"/>
          <a:stretch/>
        </p:blipFill>
        <p:spPr bwMode="auto">
          <a:xfrm>
            <a:off x="391193" y="1051156"/>
            <a:ext cx="3833077" cy="4473881"/>
          </a:xfrm>
          <a:prstGeom prst="rect">
            <a:avLst/>
          </a:prstGeom>
          <a:ln>
            <a:noFill/>
          </a:ln>
          <a:effectLst>
            <a:softEdge rad="112500"/>
          </a:effectLst>
          <a:extLst>
            <a:ext uri="{53640926-AAD7-44D8-BBD7-CCE9431645EC}">
              <a14:shadowObscured xmlns:a14="http://schemas.microsoft.com/office/drawing/2010/main"/>
            </a:ext>
          </a:extLst>
        </p:spPr>
      </p:pic>
      <p:sp>
        <p:nvSpPr>
          <p:cNvPr id="7" name="CuadroTexto 6"/>
          <p:cNvSpPr txBox="1"/>
          <p:nvPr/>
        </p:nvSpPr>
        <p:spPr>
          <a:xfrm>
            <a:off x="1485897" y="5471999"/>
            <a:ext cx="3833077" cy="246221"/>
          </a:xfrm>
          <a:prstGeom prst="rect">
            <a:avLst/>
          </a:prstGeom>
          <a:noFill/>
        </p:spPr>
        <p:txBody>
          <a:bodyPr wrap="square" rtlCol="0">
            <a:spAutoFit/>
          </a:bodyPr>
          <a:lstStyle/>
          <a:p>
            <a:r>
              <a:rPr lang="es-EC" sz="1000" dirty="0" smtClean="0">
                <a:latin typeface="Times New Roman" panose="02020603050405020304" pitchFamily="18" charset="0"/>
                <a:cs typeface="Times New Roman" panose="02020603050405020304" pitchFamily="18" charset="0"/>
              </a:rPr>
              <a:t>Fuente: Google </a:t>
            </a:r>
            <a:r>
              <a:rPr lang="es-EC" sz="1000" dirty="0" err="1" smtClean="0">
                <a:latin typeface="Times New Roman" panose="02020603050405020304" pitchFamily="18" charset="0"/>
                <a:cs typeface="Times New Roman" panose="02020603050405020304" pitchFamily="18" charset="0"/>
              </a:rPr>
              <a:t>earth</a:t>
            </a:r>
            <a:r>
              <a:rPr lang="es-EC" sz="1000" dirty="0" smtClean="0">
                <a:latin typeface="Times New Roman" panose="02020603050405020304" pitchFamily="18" charset="0"/>
                <a:cs typeface="Times New Roman" panose="02020603050405020304" pitchFamily="18" charset="0"/>
              </a:rPr>
              <a:t> 2019</a:t>
            </a:r>
            <a:endParaRPr lang="es-EC"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9216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654" y="-217880"/>
            <a:ext cx="10515600" cy="1325563"/>
          </a:xfrm>
        </p:spPr>
        <p:txBody>
          <a:body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MATERIALES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838200" y="1511726"/>
            <a:ext cx="10515600" cy="4351338"/>
          </a:xfrm>
        </p:spPr>
        <p:txBody>
          <a:bodyPr/>
          <a:lstStyle/>
          <a:p>
            <a:pPr marL="0" indent="0">
              <a:buNone/>
            </a:pP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Variedades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a:t>
            </a:r>
            <a:r>
              <a:rPr lang="es-EC"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Lolium </a:t>
            </a:r>
            <a:r>
              <a:rPr lang="es-EC" i="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sp</a:t>
            </a:r>
            <a:r>
              <a:rPr lang="es-EC"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lvl="0"/>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Ryegrass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híbrido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perenne tetraploide (SHOGUN)</a:t>
            </a:r>
          </a:p>
          <a:p>
            <a:pPr lvl="0"/>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Ryegrass  perenne tetraploide (BEALEY)</a:t>
            </a:r>
          </a:p>
          <a:p>
            <a:pPr lvl="0"/>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Ryegrass  perenne diploide (ALTO)</a:t>
            </a:r>
          </a:p>
          <a:p>
            <a:pPr lvl="0"/>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Ryegrass  anual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tetraploide (HOGAN</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lvl="0"/>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Ryegrass  bianual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diploide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(TABU)</a:t>
            </a:r>
          </a:p>
          <a:p>
            <a:pPr lvl="0"/>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Ryegrass </a:t>
            </a:r>
            <a:r>
              <a:rPr lang="es-EC"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perenne </a:t>
            </a: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tetraploide (VISCOUNT)</a:t>
            </a:r>
          </a:p>
          <a:p>
            <a:endParaRPr lang="es-EC" dirty="0"/>
          </a:p>
        </p:txBody>
      </p:sp>
      <p:pic>
        <p:nvPicPr>
          <p:cNvPr id="5" name="Imagen 4"/>
          <p:cNvPicPr>
            <a:picLocks noChangeAspect="1"/>
          </p:cNvPicPr>
          <p:nvPr/>
        </p:nvPicPr>
        <p:blipFill>
          <a:blip r:embed="rId2"/>
          <a:stretch>
            <a:fillRect/>
          </a:stretch>
        </p:blipFill>
        <p:spPr>
          <a:xfrm>
            <a:off x="9117487" y="1874979"/>
            <a:ext cx="2582458" cy="726507"/>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487" y="2730495"/>
            <a:ext cx="2442167" cy="173522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487" y="4521547"/>
            <a:ext cx="2499593" cy="1406021"/>
          </a:xfrm>
          <a:prstGeom prst="rect">
            <a:avLst/>
          </a:prstGeom>
        </p:spPr>
      </p:pic>
    </p:spTree>
    <p:extLst>
      <p:ext uri="{BB962C8B-B14F-4D97-AF65-F5344CB8AC3E}">
        <p14:creationId xmlns:p14="http://schemas.microsoft.com/office/powerpoint/2010/main" val="510432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449" y="3922295"/>
            <a:ext cx="8600125" cy="2142699"/>
          </a:xfrm>
        </p:spPr>
        <p:txBody>
          <a:bodyPr>
            <a:normAutofit fontScale="90000"/>
          </a:bodyPr>
          <a:lstStyle/>
          <a:p>
            <a:pPr lvl="3"/>
            <a:r>
              <a:rPr lang="es-EC" dirty="0">
                <a:ln w="0"/>
                <a:solidFill>
                  <a:schemeClr val="tx1"/>
                </a:solidFill>
                <a:effectLst>
                  <a:outerShdw blurRad="38100" dist="19050" dir="2700000" algn="tl" rotWithShape="0">
                    <a:schemeClr val="dk1">
                      <a:alpha val="40000"/>
                    </a:schemeClr>
                  </a:outerShdw>
                </a:effectLst>
              </a:rPr>
              <a:t> </a:t>
            </a:r>
            <a:r>
              <a:rPr lang="es-EC" dirty="0" smtClean="0">
                <a:ln w="0"/>
                <a:solidFill>
                  <a:schemeClr val="tx1"/>
                </a:solidFill>
                <a:effectLst>
                  <a:outerShdw blurRad="38100" dist="19050" dir="2700000" algn="tl" rotWithShape="0">
                    <a:schemeClr val="dk1">
                      <a:alpha val="40000"/>
                    </a:schemeClr>
                  </a:outerShdw>
                </a:effectLst>
              </a:rPr>
              <a:t> </a:t>
            </a:r>
            <a:r>
              <a:rPr lang="es-EC"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EQUIPOS</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-Sistema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riego</a:t>
            </a:r>
            <a:b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-Moto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guadaña</a:t>
            </a:r>
            <a:b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-Cámara</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-Equipos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oficina</a:t>
            </a:r>
            <a:b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-Equipo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 bioseguridad</a:t>
            </a:r>
            <a:b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-Vaca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fistulada</a:t>
            </a:r>
            <a:b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-Tractor </a:t>
            </a:r>
            <a:r>
              <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a:t>
            </a:r>
            <a:r>
              <a:rPr lang="es-EC"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implementos</a:t>
            </a:r>
            <a:endParaRPr lang="es-EC"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ectángulo 3"/>
          <p:cNvSpPr/>
          <p:nvPr/>
        </p:nvSpPr>
        <p:spPr>
          <a:xfrm>
            <a:off x="230604" y="558634"/>
            <a:ext cx="3891022" cy="1323439"/>
          </a:xfrm>
          <a:prstGeom prst="rect">
            <a:avLst/>
          </a:prstGeom>
        </p:spPr>
        <p:txBody>
          <a:bodyPr wrap="square">
            <a:spAutoFit/>
          </a:bodyPr>
          <a:lstStyle/>
          <a:p>
            <a:pPr lvl="0" algn="ctr">
              <a:tabLst>
                <a:tab pos="90170" algn="l"/>
              </a:tabLst>
            </a:pPr>
            <a:r>
              <a:rPr lang="es-EC" sz="1600" b="1"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FERTILIZANTES</a:t>
            </a:r>
          </a:p>
          <a:p>
            <a:pPr lvl="0" algn="just">
              <a:tabLst>
                <a:tab pos="90170" algn="l"/>
              </a:tabLst>
            </a:pP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t>
            </a:r>
            <a:r>
              <a:rPr lang="es-EC" sz="1600" dirty="0" err="1"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Rafos</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N-P-K: 12 – 24 – 12 + 2% </a:t>
            </a:r>
            <a:r>
              <a:rPr lang="es-EC" sz="1600"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MgO</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 </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1% S + 0.04% B + 0.02% Zn</a:t>
            </a:r>
            <a:endParaRPr lang="es-EC" sz="1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tabLst>
                <a:tab pos="90170" algn="l"/>
              </a:tabLst>
            </a:pP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-DAP</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N-P-K: 18-46-0</a:t>
            </a:r>
            <a:endParaRPr lang="es-EC" sz="1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tabLst>
                <a:tab pos="90170" algn="l"/>
              </a:tabLst>
            </a:pP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-Eco-</a:t>
            </a:r>
            <a:r>
              <a:rPr lang="es-EC" sz="1600" dirty="0" err="1"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Abonaza</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s-EC" sz="1600"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Pollinaza</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de </a:t>
            </a:r>
            <a:r>
              <a:rPr lang="es-EC" sz="1600"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Pronaca</a:t>
            </a:r>
            <a:endParaRPr lang="es-EC" sz="1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p:txBody>
      </p:sp>
      <p:sp>
        <p:nvSpPr>
          <p:cNvPr id="5" name="Rectángulo 4"/>
          <p:cNvSpPr/>
          <p:nvPr/>
        </p:nvSpPr>
        <p:spPr>
          <a:xfrm>
            <a:off x="8816454" y="500458"/>
            <a:ext cx="2893325" cy="3647152"/>
          </a:xfrm>
          <a:prstGeom prst="rect">
            <a:avLst/>
          </a:prstGeom>
        </p:spPr>
        <p:txBody>
          <a:bodyPr wrap="square">
            <a:spAutoFit/>
          </a:bodyPr>
          <a:lstStyle/>
          <a:p>
            <a:pPr lvl="0" algn="just">
              <a:lnSpc>
                <a:spcPct val="150000"/>
              </a:lnSpc>
              <a:tabLst>
                <a:tab pos="90170" algn="l"/>
              </a:tabLst>
            </a:pPr>
            <a:r>
              <a:rPr lang="es-EC" sz="1400" b="1"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EQUIPOS</a:t>
            </a: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-Cuadro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metálico de 1 m</a:t>
            </a:r>
            <a:r>
              <a:rPr lang="es-EC" sz="1400" baseline="300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2 </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-Flexómetro</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-Balanza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de campo con precisión </a:t>
            </a: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de </a:t>
            </a:r>
            <a:r>
              <a:rPr lang="es-EC" sz="1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0.001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g</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-18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Cajas petri</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-Cinta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de 30 m </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-Herramientas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de uso agrícola</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-Fundas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para muestras de suelos y </a:t>
            </a: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foliares</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lnSpc>
                <a:spcPct val="150000"/>
              </a:lnSpc>
              <a:tabLst>
                <a:tab pos="90170" algn="l"/>
              </a:tabLst>
            </a:pP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-Malla </a:t>
            </a:r>
            <a:r>
              <a:rPr lang="es-EC" sz="14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de </a:t>
            </a:r>
            <a:r>
              <a:rPr lang="es-EC" sz="14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polietileno</a:t>
            </a:r>
            <a:endParaRPr lang="es-EC" sz="14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p:txBody>
      </p:sp>
      <p:sp>
        <p:nvSpPr>
          <p:cNvPr id="6" name="Rectángulo 5"/>
          <p:cNvSpPr/>
          <p:nvPr/>
        </p:nvSpPr>
        <p:spPr>
          <a:xfrm>
            <a:off x="4517410" y="517576"/>
            <a:ext cx="3903260" cy="1569660"/>
          </a:xfrm>
          <a:prstGeom prst="rect">
            <a:avLst/>
          </a:prstGeom>
        </p:spPr>
        <p:txBody>
          <a:bodyPr wrap="square">
            <a:spAutoFit/>
          </a:bodyPr>
          <a:lstStyle/>
          <a:p>
            <a:pPr lvl="0" algn="ctr">
              <a:tabLst>
                <a:tab pos="90170" algn="l"/>
              </a:tabLst>
            </a:pPr>
            <a:r>
              <a:rPr lang="es-EC" sz="1600" b="1"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LABORATORIOS</a:t>
            </a:r>
          </a:p>
          <a:p>
            <a:pPr lvl="0" algn="just">
              <a:tabLst>
                <a:tab pos="90170" algn="l"/>
              </a:tabLst>
            </a:pP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t>
            </a:r>
            <a:r>
              <a:rPr lang="es-EC" sz="1600" dirty="0" err="1"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Agrar</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s-EC" sz="1600" dirty="0" err="1">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Projekt</a:t>
            </a:r>
            <a:endParaRPr lang="es-EC" sz="1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tabLst>
                <a:tab pos="90170" algn="l"/>
              </a:tabLst>
            </a:pP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-Laboratorio </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de Suelos – Carrera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de </a:t>
            </a:r>
            <a:r>
              <a:rPr lang="es-EC" sz="16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Ingeniería </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Agropecuaria – IASA I</a:t>
            </a:r>
            <a:endParaRPr lang="es-EC" sz="1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a:p>
            <a:pPr lvl="0" algn="just">
              <a:tabLst>
                <a:tab pos="90170" algn="l"/>
              </a:tabLst>
            </a:pP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-Reactivos </a:t>
            </a:r>
            <a:r>
              <a:rPr lang="es-EC" sz="1600"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para la realización de análisis </a:t>
            </a:r>
            <a:r>
              <a:rPr lang="es-EC" sz="16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	</a:t>
            </a:r>
            <a:r>
              <a:rPr lang="es-EC" sz="1600" dirty="0" smtClean="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rPr>
              <a:t>nutricional </a:t>
            </a:r>
            <a:endParaRPr lang="es-EC" sz="1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4500" y="2596863"/>
            <a:ext cx="1433011" cy="859806"/>
          </a:xfrm>
          <a:prstGeom prst="rect">
            <a:avLst/>
          </a:prstGeom>
        </p:spPr>
      </p:pic>
      <p:pic>
        <p:nvPicPr>
          <p:cNvPr id="8" name="Imagen 7"/>
          <p:cNvPicPr>
            <a:picLocks noChangeAspect="1"/>
          </p:cNvPicPr>
          <p:nvPr/>
        </p:nvPicPr>
        <p:blipFill>
          <a:blip r:embed="rId3"/>
          <a:stretch>
            <a:fillRect/>
          </a:stretch>
        </p:blipFill>
        <p:spPr>
          <a:xfrm>
            <a:off x="1828800" y="2333005"/>
            <a:ext cx="843889" cy="1406481"/>
          </a:xfrm>
          <a:prstGeom prst="rect">
            <a:avLst/>
          </a:prstGeom>
        </p:spPr>
      </p:pic>
      <p:pic>
        <p:nvPicPr>
          <p:cNvPr id="9" name="Imagen 8"/>
          <p:cNvPicPr>
            <a:picLocks noChangeAspect="1"/>
          </p:cNvPicPr>
          <p:nvPr/>
        </p:nvPicPr>
        <p:blipFill>
          <a:blip r:embed="rId4"/>
          <a:stretch>
            <a:fillRect/>
          </a:stretch>
        </p:blipFill>
        <p:spPr>
          <a:xfrm>
            <a:off x="3192439" y="2337308"/>
            <a:ext cx="3398121" cy="2548591"/>
          </a:xfrm>
          <a:prstGeom prst="rect">
            <a:avLst/>
          </a:prstGeom>
          <a:ln>
            <a:noFill/>
          </a:ln>
          <a:effectLst>
            <a:softEdge rad="112500"/>
          </a:effectLst>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464" y="2337309"/>
            <a:ext cx="1914749" cy="2555602"/>
          </a:xfrm>
          <a:prstGeom prst="rect">
            <a:avLst/>
          </a:prstGeom>
          <a:ln>
            <a:noFill/>
          </a:ln>
          <a:effectLst>
            <a:softEdge rad="112500"/>
          </a:effectLst>
        </p:spPr>
      </p:pic>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t="38053" b="12837"/>
          <a:stretch/>
        </p:blipFill>
        <p:spPr>
          <a:xfrm>
            <a:off x="8816455" y="4493454"/>
            <a:ext cx="2743328" cy="1211310"/>
          </a:xfrm>
          <a:prstGeom prst="rect">
            <a:avLst/>
          </a:prstGeom>
          <a:ln>
            <a:noFill/>
          </a:ln>
          <a:effectLst>
            <a:softEdge rad="112500"/>
          </a:effectLst>
        </p:spPr>
      </p:pic>
      <p:sp>
        <p:nvSpPr>
          <p:cNvPr id="12" name="Título 1"/>
          <p:cNvSpPr txBox="1">
            <a:spLocks/>
          </p:cNvSpPr>
          <p:nvPr/>
        </p:nvSpPr>
        <p:spPr>
          <a:xfrm>
            <a:off x="683654" y="-2869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smtClean="0">
                <a:solidFill>
                  <a:schemeClr val="accent1">
                    <a:lumMod val="50000"/>
                  </a:schemeClr>
                </a:solidFill>
                <a:latin typeface="Times New Roman" panose="02020603050405020304" pitchFamily="18" charset="0"/>
                <a:cs typeface="Times New Roman" panose="02020603050405020304" pitchFamily="18" charset="0"/>
              </a:rPr>
              <a:t>MATERIALES</a:t>
            </a:r>
            <a:endParaRPr lang="es-EC"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04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5386</TotalTime>
  <Words>2945</Words>
  <Application>Microsoft Office PowerPoint</Application>
  <PresentationFormat>Panorámica</PresentationFormat>
  <Paragraphs>634</Paragraphs>
  <Slides>37</Slides>
  <Notes>3</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37</vt:i4>
      </vt:variant>
    </vt:vector>
  </HeadingPairs>
  <TitlesOfParts>
    <vt:vector size="46" baseType="lpstr">
      <vt:lpstr>Arial</vt:lpstr>
      <vt:lpstr>Calibri</vt:lpstr>
      <vt:lpstr>Calibri Light</vt:lpstr>
      <vt:lpstr>Cambria Math</vt:lpstr>
      <vt:lpstr>Times</vt:lpstr>
      <vt:lpstr>Times New Roman</vt:lpstr>
      <vt:lpstr>Verdana</vt:lpstr>
      <vt:lpstr>1_Tema de Office</vt:lpstr>
      <vt:lpstr>CorelDRAW</vt:lpstr>
      <vt:lpstr>Presentación de PowerPoint</vt:lpstr>
      <vt:lpstr>ANTECEDENTES</vt:lpstr>
      <vt:lpstr>PROBLEMA</vt:lpstr>
      <vt:lpstr>REVISIÓN DE LITERATURA</vt:lpstr>
      <vt:lpstr>Presentación de PowerPoint</vt:lpstr>
      <vt:lpstr>OBJETIVO PRINCIPAL</vt:lpstr>
      <vt:lpstr>METODOLOGÍA </vt:lpstr>
      <vt:lpstr>MATERIALES</vt:lpstr>
      <vt:lpstr>  EQUIPOS -Sistema de riego -Moto guadaña -Cámara -Equipos de oficina -Equipo de bioseguridad -Vaca fistulada -Tractor con implementos</vt:lpstr>
      <vt:lpstr>PROCEDIMIENTO</vt:lpstr>
      <vt:lpstr>DISEÑO EXPERIMENTAL</vt:lpstr>
      <vt:lpstr>ANÁLISIS DE VARIANZA</vt:lpstr>
      <vt:lpstr>VARIABLES EVALUADAS</vt:lpstr>
      <vt:lpstr>VARIABLES EVALUADAS</vt:lpstr>
      <vt:lpstr>VARIABLES EVALUADAS</vt:lpstr>
      <vt:lpstr>VARIABLES EVALUADAS</vt:lpstr>
      <vt:lpstr>VARIABLES EVALUADAS</vt:lpstr>
      <vt:lpstr>  </vt:lpstr>
      <vt:lpstr>VARIABLES EVALUADAS</vt:lpstr>
      <vt:lpstr>VARIABLES EVALUADAS</vt:lpstr>
      <vt:lpstr>VARIABLES EVALUADAS</vt:lpstr>
      <vt:lpstr>RESULTADOS Y DISCUSIÓN</vt:lpstr>
      <vt:lpstr> </vt:lpstr>
      <vt:lpstr>RESULTADOS Y DISCUSIÓN</vt:lpstr>
      <vt:lpstr> </vt:lpstr>
      <vt:lpstr>RESULTADOS Y DISCUSIÓN</vt:lpstr>
      <vt:lpstr> </vt:lpstr>
      <vt:lpstr> </vt:lpstr>
      <vt:lpstr>RESULTADOS Y DISCUSIÓN</vt:lpstr>
      <vt:lpstr>RESULTADOS Y DISCUSIÓN</vt:lpstr>
      <vt:lpstr>RESULTADOS Y DISCUSIÓN</vt:lpstr>
      <vt:lpstr>Presentación de PowerPoint</vt:lpstr>
      <vt:lpstr>RESULTADOS Y DISCUSIÓN</vt:lpstr>
      <vt:lpstr>CONCLUSIONES </vt:lpstr>
      <vt:lpstr>CONCLUSIONES  </vt:lpstr>
      <vt:lpstr>RECOMENDACIONES </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Adolfo Naranjo Meneses</dc:creator>
  <cp:lastModifiedBy>Yordy Vélez</cp:lastModifiedBy>
  <cp:revision>201</cp:revision>
  <dcterms:created xsi:type="dcterms:W3CDTF">2019-01-07T02:01:02Z</dcterms:created>
  <dcterms:modified xsi:type="dcterms:W3CDTF">2019-10-28T23:04:31Z</dcterms:modified>
</cp:coreProperties>
</file>