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sldIdLst>
    <p:sldId id="292" r:id="rId2"/>
    <p:sldId id="293" r:id="rId3"/>
    <p:sldId id="294" r:id="rId4"/>
    <p:sldId id="296" r:id="rId5"/>
    <p:sldId id="313" r:id="rId6"/>
    <p:sldId id="315" r:id="rId7"/>
    <p:sldId id="316" r:id="rId8"/>
    <p:sldId id="318" r:id="rId9"/>
    <p:sldId id="297" r:id="rId10"/>
    <p:sldId id="299" r:id="rId11"/>
    <p:sldId id="303" r:id="rId12"/>
    <p:sldId id="304" r:id="rId13"/>
    <p:sldId id="305" r:id="rId14"/>
    <p:sldId id="306" r:id="rId15"/>
    <p:sldId id="319" r:id="rId16"/>
    <p:sldId id="320" r:id="rId17"/>
    <p:sldId id="309" r:id="rId18"/>
    <p:sldId id="321" r:id="rId19"/>
    <p:sldId id="310" r:id="rId20"/>
    <p:sldId id="286" r:id="rId21"/>
    <p:sldId id="311" r:id="rId22"/>
    <p:sldId id="287" r:id="rId23"/>
    <p:sldId id="312" r:id="rId24"/>
    <p:sldId id="288" r:id="rId25"/>
    <p:sldId id="295" r:id="rId26"/>
  </p:sldIdLst>
  <p:sldSz cx="12192000" cy="6858000"/>
  <p:notesSz cx="12192000" cy="6858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E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3" autoAdjust="0"/>
    <p:restoredTop sz="93921" autoAdjust="0"/>
  </p:normalViewPr>
  <p:slideViewPr>
    <p:cSldViewPr>
      <p:cViewPr>
        <p:scale>
          <a:sx n="80" d="100"/>
          <a:sy n="80" d="100"/>
        </p:scale>
        <p:origin x="-917" y="-13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D51FD0-3DA3-4AC1-A086-26A9346B659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E35B2A68-9069-4B35-9084-1FE02D9CCFA1}">
      <dgm:prSet phldrT="[Texto]" custT="1"/>
      <dgm:spPr/>
      <dgm:t>
        <a:bodyPr/>
        <a:lstStyle/>
        <a:p>
          <a:r>
            <a:rPr lang="es-EC" sz="1600" dirty="0" smtClean="0"/>
            <a:t>La contaminación del aire es uno de los  problemas que </a:t>
          </a:r>
          <a:r>
            <a:rPr lang="es-EC" sz="1800" b="1" i="1" dirty="0" smtClean="0"/>
            <a:t>mas efecto nocivo</a:t>
          </a:r>
          <a:r>
            <a:rPr lang="es-EC" sz="1600" b="1" i="1" dirty="0" smtClean="0"/>
            <a:t> </a:t>
          </a:r>
          <a:r>
            <a:rPr lang="es-EC" sz="1600" dirty="0" smtClean="0"/>
            <a:t>causa al planeta tierra </a:t>
          </a:r>
          <a:endParaRPr lang="es-EC" sz="1600" dirty="0"/>
        </a:p>
      </dgm:t>
    </dgm:pt>
    <dgm:pt modelId="{C28EBB94-9270-4349-815B-A4E198649481}" type="parTrans" cxnId="{4F00B882-0EA2-44B2-A1EF-6F2E03EF8BE7}">
      <dgm:prSet/>
      <dgm:spPr/>
      <dgm:t>
        <a:bodyPr/>
        <a:lstStyle/>
        <a:p>
          <a:endParaRPr lang="es-EC"/>
        </a:p>
      </dgm:t>
    </dgm:pt>
    <dgm:pt modelId="{A2EA2533-7196-4A43-BF78-CEFCD6E63027}" type="sibTrans" cxnId="{4F00B882-0EA2-44B2-A1EF-6F2E03EF8BE7}">
      <dgm:prSet/>
      <dgm:spPr/>
      <dgm:t>
        <a:bodyPr/>
        <a:lstStyle/>
        <a:p>
          <a:endParaRPr lang="es-EC"/>
        </a:p>
      </dgm:t>
    </dgm:pt>
    <dgm:pt modelId="{C35BEEDE-B228-44F4-B799-1BABF0C9373B}">
      <dgm:prSet phldrT="[Texto]"/>
      <dgm:spPr/>
      <dgm:t>
        <a:bodyPr/>
        <a:lstStyle/>
        <a:p>
          <a:r>
            <a:rPr lang="es-EC" dirty="0" smtClean="0"/>
            <a:t>Por su fácil propagación y grandes consecuencias tanto para salud, economía y productividad </a:t>
          </a:r>
          <a:endParaRPr lang="es-EC" dirty="0"/>
        </a:p>
      </dgm:t>
    </dgm:pt>
    <dgm:pt modelId="{23BA9212-E0A8-4A37-814D-E6BEE5E5E772}" type="parTrans" cxnId="{632A2CF0-B8A0-4E07-A7A0-35A442BAE376}">
      <dgm:prSet/>
      <dgm:spPr/>
      <dgm:t>
        <a:bodyPr/>
        <a:lstStyle/>
        <a:p>
          <a:endParaRPr lang="es-EC"/>
        </a:p>
      </dgm:t>
    </dgm:pt>
    <dgm:pt modelId="{76CDE79E-1E56-4AF3-BA53-364A93A7EC29}" type="sibTrans" cxnId="{632A2CF0-B8A0-4E07-A7A0-35A442BAE376}">
      <dgm:prSet/>
      <dgm:spPr/>
      <dgm:t>
        <a:bodyPr/>
        <a:lstStyle/>
        <a:p>
          <a:endParaRPr lang="es-EC"/>
        </a:p>
      </dgm:t>
    </dgm:pt>
    <dgm:pt modelId="{5F54750A-6DEB-47AE-A754-2E97B5E01B34}">
      <dgm:prSet phldrT="[Texto]"/>
      <dgm:spPr/>
      <dgm:t>
        <a:bodyPr/>
        <a:lstStyle/>
        <a:p>
          <a:r>
            <a:rPr lang="es-EC" b="1" i="1" dirty="0" smtClean="0"/>
            <a:t>El Distrito Metropolitano de Quito </a:t>
          </a:r>
          <a:r>
            <a:rPr lang="es-EC" dirty="0" smtClean="0"/>
            <a:t>es una de las ciudades mas afectadas por este problema</a:t>
          </a:r>
          <a:endParaRPr lang="es-EC" dirty="0"/>
        </a:p>
      </dgm:t>
    </dgm:pt>
    <dgm:pt modelId="{6B87E000-F947-4921-A3AE-ABCCC8D6F900}" type="parTrans" cxnId="{F5A5F19F-5308-4695-900A-F3FE5C1C4760}">
      <dgm:prSet/>
      <dgm:spPr/>
      <dgm:t>
        <a:bodyPr/>
        <a:lstStyle/>
        <a:p>
          <a:endParaRPr lang="es-EC"/>
        </a:p>
      </dgm:t>
    </dgm:pt>
    <dgm:pt modelId="{F886FD65-8C35-413C-9357-133C59F3CEDC}" type="sibTrans" cxnId="{F5A5F19F-5308-4695-900A-F3FE5C1C4760}">
      <dgm:prSet/>
      <dgm:spPr/>
      <dgm:t>
        <a:bodyPr/>
        <a:lstStyle/>
        <a:p>
          <a:endParaRPr lang="es-EC"/>
        </a:p>
      </dgm:t>
    </dgm:pt>
    <dgm:pt modelId="{5111468D-1778-4B41-A43C-3737EA683C68}">
      <dgm:prSet phldrT="[Texto]"/>
      <dgm:spPr/>
      <dgm:t>
        <a:bodyPr/>
        <a:lstStyle/>
        <a:p>
          <a:r>
            <a:rPr lang="es-EC" dirty="0" smtClean="0"/>
            <a:t>Crecimiento acelerado de la población, aumento del parque automotriz y el progresivo desarrollo de las industrias</a:t>
          </a:r>
          <a:endParaRPr lang="es-EC" dirty="0"/>
        </a:p>
      </dgm:t>
    </dgm:pt>
    <dgm:pt modelId="{1211FEE3-2A12-4FDF-BA8A-23099DDA5C7B}" type="parTrans" cxnId="{14FA9126-85E0-46C3-8DCE-8F6786A4395E}">
      <dgm:prSet/>
      <dgm:spPr/>
      <dgm:t>
        <a:bodyPr/>
        <a:lstStyle/>
        <a:p>
          <a:endParaRPr lang="es-EC"/>
        </a:p>
      </dgm:t>
    </dgm:pt>
    <dgm:pt modelId="{137AE7A9-BC82-4004-B70C-C6F615073D9E}" type="sibTrans" cxnId="{14FA9126-85E0-46C3-8DCE-8F6786A4395E}">
      <dgm:prSet/>
      <dgm:spPr/>
      <dgm:t>
        <a:bodyPr/>
        <a:lstStyle/>
        <a:p>
          <a:endParaRPr lang="es-EC"/>
        </a:p>
      </dgm:t>
    </dgm:pt>
    <dgm:pt modelId="{FF92365F-D28E-4B5B-9BA2-1229798474DA}">
      <dgm:prSet phldrT="[Texto]"/>
      <dgm:spPr/>
      <dgm:t>
        <a:bodyPr/>
        <a:lstStyle/>
        <a:p>
          <a:r>
            <a:rPr lang="es-EC" dirty="0" smtClean="0"/>
            <a:t>2017=&gt;&gt; 2.6 millones hab. </a:t>
          </a:r>
        </a:p>
        <a:p>
          <a:r>
            <a:rPr lang="es-EC" dirty="0" smtClean="0"/>
            <a:t>2020=&gt;&gt; 2.7 millones hab. </a:t>
          </a:r>
          <a:endParaRPr lang="es-EC" dirty="0"/>
        </a:p>
      </dgm:t>
    </dgm:pt>
    <dgm:pt modelId="{6EAAD962-5024-454C-916B-ABD517728525}" type="parTrans" cxnId="{3F6EA3C2-2BD3-4604-A6F5-3611962EA26C}">
      <dgm:prSet/>
      <dgm:spPr/>
      <dgm:t>
        <a:bodyPr/>
        <a:lstStyle/>
        <a:p>
          <a:endParaRPr lang="es-EC"/>
        </a:p>
      </dgm:t>
    </dgm:pt>
    <dgm:pt modelId="{5F5A6301-17C0-4F45-92DC-06F6A90A6C93}" type="sibTrans" cxnId="{3F6EA3C2-2BD3-4604-A6F5-3611962EA26C}">
      <dgm:prSet/>
      <dgm:spPr/>
      <dgm:t>
        <a:bodyPr/>
        <a:lstStyle/>
        <a:p>
          <a:endParaRPr lang="es-EC"/>
        </a:p>
      </dgm:t>
    </dgm:pt>
    <dgm:pt modelId="{B5ECD6FB-E80C-4B3B-802E-908E67387779}">
      <dgm:prSet phldrT="[Texto]"/>
      <dgm:spPr/>
      <dgm:t>
        <a:bodyPr/>
        <a:lstStyle/>
        <a:p>
          <a:r>
            <a:rPr lang="es-EC" dirty="0" smtClean="0"/>
            <a:t>2010=&gt;&gt; 1´226 349 automóviles  </a:t>
          </a:r>
        </a:p>
        <a:p>
          <a:r>
            <a:rPr lang="es-EC" dirty="0" smtClean="0"/>
            <a:t>2020=&gt;&gt; 1´925 368 automóviles (57%)</a:t>
          </a:r>
          <a:endParaRPr lang="es-EC" dirty="0"/>
        </a:p>
      </dgm:t>
    </dgm:pt>
    <dgm:pt modelId="{9662FC2E-40AF-45CB-9CDE-B345B228C9AF}" type="parTrans" cxnId="{5721EDF8-F56A-45CC-B916-0FF6993C57D7}">
      <dgm:prSet/>
      <dgm:spPr/>
      <dgm:t>
        <a:bodyPr/>
        <a:lstStyle/>
        <a:p>
          <a:endParaRPr lang="es-EC"/>
        </a:p>
      </dgm:t>
    </dgm:pt>
    <dgm:pt modelId="{0A78DD77-1F00-430B-9C67-A7E64A31BA69}" type="sibTrans" cxnId="{5721EDF8-F56A-45CC-B916-0FF6993C57D7}">
      <dgm:prSet/>
      <dgm:spPr/>
      <dgm:t>
        <a:bodyPr/>
        <a:lstStyle/>
        <a:p>
          <a:endParaRPr lang="es-EC"/>
        </a:p>
      </dgm:t>
    </dgm:pt>
    <dgm:pt modelId="{4F1EDE4E-CC93-4703-8CB8-90A91FDFD73D}">
      <dgm:prSet/>
      <dgm:spPr/>
      <dgm:t>
        <a:bodyPr/>
        <a:lstStyle/>
        <a:p>
          <a:r>
            <a:rPr lang="es-EC" dirty="0" smtClean="0"/>
            <a:t>Quito =&gt;&gt;19% =&gt;&gt;733 977=&gt;&gt; $ 68 797</a:t>
          </a:r>
        </a:p>
        <a:p>
          <a:r>
            <a:rPr lang="es-EC" dirty="0" smtClean="0"/>
            <a:t>Guayaquil =&gt;&gt;14% =&gt;&gt; $ 42 445</a:t>
          </a:r>
          <a:endParaRPr lang="es-EC" dirty="0"/>
        </a:p>
      </dgm:t>
    </dgm:pt>
    <dgm:pt modelId="{2B35C158-41CE-4FD6-80E4-EDA6663DD7D1}" type="parTrans" cxnId="{F58EF77A-465F-427F-B247-E5BD6E16FB3C}">
      <dgm:prSet/>
      <dgm:spPr/>
      <dgm:t>
        <a:bodyPr/>
        <a:lstStyle/>
        <a:p>
          <a:endParaRPr lang="es-EC"/>
        </a:p>
      </dgm:t>
    </dgm:pt>
    <dgm:pt modelId="{5C2FAA2A-A405-4647-80B8-3154F7583241}" type="sibTrans" cxnId="{F58EF77A-465F-427F-B247-E5BD6E16FB3C}">
      <dgm:prSet/>
      <dgm:spPr/>
      <dgm:t>
        <a:bodyPr/>
        <a:lstStyle/>
        <a:p>
          <a:endParaRPr lang="es-EC"/>
        </a:p>
      </dgm:t>
    </dgm:pt>
    <dgm:pt modelId="{7E32E972-D2A5-4497-BCFD-8E6EBCB1FADC}" type="pres">
      <dgm:prSet presAssocID="{DBD51FD0-3DA3-4AC1-A086-26A9346B6593}" presName="diagram" presStyleCnt="0">
        <dgm:presLayoutVars>
          <dgm:dir/>
          <dgm:resizeHandles val="exact"/>
        </dgm:presLayoutVars>
      </dgm:prSet>
      <dgm:spPr/>
      <dgm:t>
        <a:bodyPr/>
        <a:lstStyle/>
        <a:p>
          <a:endParaRPr lang="es-EC"/>
        </a:p>
      </dgm:t>
    </dgm:pt>
    <dgm:pt modelId="{B4194E54-6A7B-4121-B084-E02C5E84917A}" type="pres">
      <dgm:prSet presAssocID="{E35B2A68-9069-4B35-9084-1FE02D9CCFA1}" presName="node" presStyleLbl="node1" presStyleIdx="0" presStyleCnt="7">
        <dgm:presLayoutVars>
          <dgm:bulletEnabled val="1"/>
        </dgm:presLayoutVars>
      </dgm:prSet>
      <dgm:spPr/>
      <dgm:t>
        <a:bodyPr/>
        <a:lstStyle/>
        <a:p>
          <a:endParaRPr lang="es-EC"/>
        </a:p>
      </dgm:t>
    </dgm:pt>
    <dgm:pt modelId="{C0A35527-51D4-461C-B6B1-165D32C6710A}" type="pres">
      <dgm:prSet presAssocID="{A2EA2533-7196-4A43-BF78-CEFCD6E63027}" presName="sibTrans" presStyleCnt="0"/>
      <dgm:spPr/>
    </dgm:pt>
    <dgm:pt modelId="{BD669FA9-FC31-46E7-BBE4-05ED42C4B4F7}" type="pres">
      <dgm:prSet presAssocID="{C35BEEDE-B228-44F4-B799-1BABF0C9373B}" presName="node" presStyleLbl="node1" presStyleIdx="1" presStyleCnt="7">
        <dgm:presLayoutVars>
          <dgm:bulletEnabled val="1"/>
        </dgm:presLayoutVars>
      </dgm:prSet>
      <dgm:spPr/>
      <dgm:t>
        <a:bodyPr/>
        <a:lstStyle/>
        <a:p>
          <a:endParaRPr lang="es-EC"/>
        </a:p>
      </dgm:t>
    </dgm:pt>
    <dgm:pt modelId="{378543BD-5E44-4315-9773-EC9AA6B62CF6}" type="pres">
      <dgm:prSet presAssocID="{76CDE79E-1E56-4AF3-BA53-364A93A7EC29}" presName="sibTrans" presStyleCnt="0"/>
      <dgm:spPr/>
    </dgm:pt>
    <dgm:pt modelId="{6A00D7D0-1676-4691-8A23-FD23DBAF19DA}" type="pres">
      <dgm:prSet presAssocID="{5F54750A-6DEB-47AE-A754-2E97B5E01B34}" presName="node" presStyleLbl="node1" presStyleIdx="2" presStyleCnt="7">
        <dgm:presLayoutVars>
          <dgm:bulletEnabled val="1"/>
        </dgm:presLayoutVars>
      </dgm:prSet>
      <dgm:spPr/>
      <dgm:t>
        <a:bodyPr/>
        <a:lstStyle/>
        <a:p>
          <a:endParaRPr lang="es-EC"/>
        </a:p>
      </dgm:t>
    </dgm:pt>
    <dgm:pt modelId="{4134F712-8730-46FD-8827-C1961DD88EAC}" type="pres">
      <dgm:prSet presAssocID="{F886FD65-8C35-413C-9357-133C59F3CEDC}" presName="sibTrans" presStyleCnt="0"/>
      <dgm:spPr/>
    </dgm:pt>
    <dgm:pt modelId="{1E3A27DA-A0D5-48EC-B458-0E7755B5869A}" type="pres">
      <dgm:prSet presAssocID="{5111468D-1778-4B41-A43C-3737EA683C68}" presName="node" presStyleLbl="node1" presStyleIdx="3" presStyleCnt="7">
        <dgm:presLayoutVars>
          <dgm:bulletEnabled val="1"/>
        </dgm:presLayoutVars>
      </dgm:prSet>
      <dgm:spPr/>
      <dgm:t>
        <a:bodyPr/>
        <a:lstStyle/>
        <a:p>
          <a:endParaRPr lang="es-EC"/>
        </a:p>
      </dgm:t>
    </dgm:pt>
    <dgm:pt modelId="{5437C603-BA9D-4909-8C12-B4C740C751EC}" type="pres">
      <dgm:prSet presAssocID="{137AE7A9-BC82-4004-B70C-C6F615073D9E}" presName="sibTrans" presStyleCnt="0"/>
      <dgm:spPr/>
    </dgm:pt>
    <dgm:pt modelId="{A4EFDC8C-CA18-4329-A6EF-52008C8E20E2}" type="pres">
      <dgm:prSet presAssocID="{FF92365F-D28E-4B5B-9BA2-1229798474DA}" presName="node" presStyleLbl="node1" presStyleIdx="4" presStyleCnt="7">
        <dgm:presLayoutVars>
          <dgm:bulletEnabled val="1"/>
        </dgm:presLayoutVars>
      </dgm:prSet>
      <dgm:spPr/>
      <dgm:t>
        <a:bodyPr/>
        <a:lstStyle/>
        <a:p>
          <a:endParaRPr lang="es-EC"/>
        </a:p>
      </dgm:t>
    </dgm:pt>
    <dgm:pt modelId="{1192E01F-F63F-4283-B71E-9B74BB0FBA45}" type="pres">
      <dgm:prSet presAssocID="{5F5A6301-17C0-4F45-92DC-06F6A90A6C93}" presName="sibTrans" presStyleCnt="0"/>
      <dgm:spPr/>
    </dgm:pt>
    <dgm:pt modelId="{0A03B7A0-1DC1-47C6-90AB-C131D66CD664}" type="pres">
      <dgm:prSet presAssocID="{B5ECD6FB-E80C-4B3B-802E-908E67387779}" presName="node" presStyleLbl="node1" presStyleIdx="5" presStyleCnt="7">
        <dgm:presLayoutVars>
          <dgm:bulletEnabled val="1"/>
        </dgm:presLayoutVars>
      </dgm:prSet>
      <dgm:spPr/>
      <dgm:t>
        <a:bodyPr/>
        <a:lstStyle/>
        <a:p>
          <a:endParaRPr lang="es-EC"/>
        </a:p>
      </dgm:t>
    </dgm:pt>
    <dgm:pt modelId="{71CBF0FC-0AA6-4654-BB83-5A6A6FC9BAC2}" type="pres">
      <dgm:prSet presAssocID="{0A78DD77-1F00-430B-9C67-A7E64A31BA69}" presName="sibTrans" presStyleCnt="0"/>
      <dgm:spPr/>
    </dgm:pt>
    <dgm:pt modelId="{221A8A65-660B-4EC8-8806-65E22CE828C2}" type="pres">
      <dgm:prSet presAssocID="{4F1EDE4E-CC93-4703-8CB8-90A91FDFD73D}" presName="node" presStyleLbl="node1" presStyleIdx="6" presStyleCnt="7">
        <dgm:presLayoutVars>
          <dgm:bulletEnabled val="1"/>
        </dgm:presLayoutVars>
      </dgm:prSet>
      <dgm:spPr/>
      <dgm:t>
        <a:bodyPr/>
        <a:lstStyle/>
        <a:p>
          <a:endParaRPr lang="es-EC"/>
        </a:p>
      </dgm:t>
    </dgm:pt>
  </dgm:ptLst>
  <dgm:cxnLst>
    <dgm:cxn modelId="{388C719D-4AF2-427D-B51C-573BF3009D2D}" type="presOf" srcId="{FF92365F-D28E-4B5B-9BA2-1229798474DA}" destId="{A4EFDC8C-CA18-4329-A6EF-52008C8E20E2}" srcOrd="0" destOrd="0" presId="urn:microsoft.com/office/officeart/2005/8/layout/default"/>
    <dgm:cxn modelId="{632A2CF0-B8A0-4E07-A7A0-35A442BAE376}" srcId="{DBD51FD0-3DA3-4AC1-A086-26A9346B6593}" destId="{C35BEEDE-B228-44F4-B799-1BABF0C9373B}" srcOrd="1" destOrd="0" parTransId="{23BA9212-E0A8-4A37-814D-E6BEE5E5E772}" sibTransId="{76CDE79E-1E56-4AF3-BA53-364A93A7EC29}"/>
    <dgm:cxn modelId="{FA86C58E-E585-4B52-BC2C-0C39E2D3B111}" type="presOf" srcId="{4F1EDE4E-CC93-4703-8CB8-90A91FDFD73D}" destId="{221A8A65-660B-4EC8-8806-65E22CE828C2}" srcOrd="0" destOrd="0" presId="urn:microsoft.com/office/officeart/2005/8/layout/default"/>
    <dgm:cxn modelId="{F5A5F19F-5308-4695-900A-F3FE5C1C4760}" srcId="{DBD51FD0-3DA3-4AC1-A086-26A9346B6593}" destId="{5F54750A-6DEB-47AE-A754-2E97B5E01B34}" srcOrd="2" destOrd="0" parTransId="{6B87E000-F947-4921-A3AE-ABCCC8D6F900}" sibTransId="{F886FD65-8C35-413C-9357-133C59F3CEDC}"/>
    <dgm:cxn modelId="{3EF5BB78-969F-4116-8CF3-3870590BCDC6}" type="presOf" srcId="{C35BEEDE-B228-44F4-B799-1BABF0C9373B}" destId="{BD669FA9-FC31-46E7-BBE4-05ED42C4B4F7}" srcOrd="0" destOrd="0" presId="urn:microsoft.com/office/officeart/2005/8/layout/default"/>
    <dgm:cxn modelId="{3F6EA3C2-2BD3-4604-A6F5-3611962EA26C}" srcId="{DBD51FD0-3DA3-4AC1-A086-26A9346B6593}" destId="{FF92365F-D28E-4B5B-9BA2-1229798474DA}" srcOrd="4" destOrd="0" parTransId="{6EAAD962-5024-454C-916B-ABD517728525}" sibTransId="{5F5A6301-17C0-4F45-92DC-06F6A90A6C93}"/>
    <dgm:cxn modelId="{ED2DFCB3-6388-4992-A630-4815AD8059B1}" type="presOf" srcId="{B5ECD6FB-E80C-4B3B-802E-908E67387779}" destId="{0A03B7A0-1DC1-47C6-90AB-C131D66CD664}" srcOrd="0" destOrd="0" presId="urn:microsoft.com/office/officeart/2005/8/layout/default"/>
    <dgm:cxn modelId="{05183A56-6811-4796-88CF-F2B516D87AC5}" type="presOf" srcId="{5F54750A-6DEB-47AE-A754-2E97B5E01B34}" destId="{6A00D7D0-1676-4691-8A23-FD23DBAF19DA}" srcOrd="0" destOrd="0" presId="urn:microsoft.com/office/officeart/2005/8/layout/default"/>
    <dgm:cxn modelId="{5721EDF8-F56A-45CC-B916-0FF6993C57D7}" srcId="{DBD51FD0-3DA3-4AC1-A086-26A9346B6593}" destId="{B5ECD6FB-E80C-4B3B-802E-908E67387779}" srcOrd="5" destOrd="0" parTransId="{9662FC2E-40AF-45CB-9CDE-B345B228C9AF}" sibTransId="{0A78DD77-1F00-430B-9C67-A7E64A31BA69}"/>
    <dgm:cxn modelId="{14FA9126-85E0-46C3-8DCE-8F6786A4395E}" srcId="{DBD51FD0-3DA3-4AC1-A086-26A9346B6593}" destId="{5111468D-1778-4B41-A43C-3737EA683C68}" srcOrd="3" destOrd="0" parTransId="{1211FEE3-2A12-4FDF-BA8A-23099DDA5C7B}" sibTransId="{137AE7A9-BC82-4004-B70C-C6F615073D9E}"/>
    <dgm:cxn modelId="{EF44E516-4754-4363-83DA-22FBA6791BB8}" type="presOf" srcId="{E35B2A68-9069-4B35-9084-1FE02D9CCFA1}" destId="{B4194E54-6A7B-4121-B084-E02C5E84917A}" srcOrd="0" destOrd="0" presId="urn:microsoft.com/office/officeart/2005/8/layout/default"/>
    <dgm:cxn modelId="{4F00B882-0EA2-44B2-A1EF-6F2E03EF8BE7}" srcId="{DBD51FD0-3DA3-4AC1-A086-26A9346B6593}" destId="{E35B2A68-9069-4B35-9084-1FE02D9CCFA1}" srcOrd="0" destOrd="0" parTransId="{C28EBB94-9270-4349-815B-A4E198649481}" sibTransId="{A2EA2533-7196-4A43-BF78-CEFCD6E63027}"/>
    <dgm:cxn modelId="{F58EF77A-465F-427F-B247-E5BD6E16FB3C}" srcId="{DBD51FD0-3DA3-4AC1-A086-26A9346B6593}" destId="{4F1EDE4E-CC93-4703-8CB8-90A91FDFD73D}" srcOrd="6" destOrd="0" parTransId="{2B35C158-41CE-4FD6-80E4-EDA6663DD7D1}" sibTransId="{5C2FAA2A-A405-4647-80B8-3154F7583241}"/>
    <dgm:cxn modelId="{EDDD8676-55E3-4FE6-AE30-35AD941016E7}" type="presOf" srcId="{5111468D-1778-4B41-A43C-3737EA683C68}" destId="{1E3A27DA-A0D5-48EC-B458-0E7755B5869A}" srcOrd="0" destOrd="0" presId="urn:microsoft.com/office/officeart/2005/8/layout/default"/>
    <dgm:cxn modelId="{01B4115F-E2EC-4BCA-B257-8BBDE6676B35}" type="presOf" srcId="{DBD51FD0-3DA3-4AC1-A086-26A9346B6593}" destId="{7E32E972-D2A5-4497-BCFD-8E6EBCB1FADC}" srcOrd="0" destOrd="0" presId="urn:microsoft.com/office/officeart/2005/8/layout/default"/>
    <dgm:cxn modelId="{8ADD5452-19AD-4052-8BBE-C0127FB773D3}" type="presParOf" srcId="{7E32E972-D2A5-4497-BCFD-8E6EBCB1FADC}" destId="{B4194E54-6A7B-4121-B084-E02C5E84917A}" srcOrd="0" destOrd="0" presId="urn:microsoft.com/office/officeart/2005/8/layout/default"/>
    <dgm:cxn modelId="{326C6925-A0C1-466E-A170-515745EFB3E6}" type="presParOf" srcId="{7E32E972-D2A5-4497-BCFD-8E6EBCB1FADC}" destId="{C0A35527-51D4-461C-B6B1-165D32C6710A}" srcOrd="1" destOrd="0" presId="urn:microsoft.com/office/officeart/2005/8/layout/default"/>
    <dgm:cxn modelId="{0D01694E-0F26-404F-AB3F-400C628889A9}" type="presParOf" srcId="{7E32E972-D2A5-4497-BCFD-8E6EBCB1FADC}" destId="{BD669FA9-FC31-46E7-BBE4-05ED42C4B4F7}" srcOrd="2" destOrd="0" presId="urn:microsoft.com/office/officeart/2005/8/layout/default"/>
    <dgm:cxn modelId="{085B7987-0D03-458C-849C-CD2EDF7425D7}" type="presParOf" srcId="{7E32E972-D2A5-4497-BCFD-8E6EBCB1FADC}" destId="{378543BD-5E44-4315-9773-EC9AA6B62CF6}" srcOrd="3" destOrd="0" presId="urn:microsoft.com/office/officeart/2005/8/layout/default"/>
    <dgm:cxn modelId="{CC34FC21-B243-4565-95FC-F2B1779DB236}" type="presParOf" srcId="{7E32E972-D2A5-4497-BCFD-8E6EBCB1FADC}" destId="{6A00D7D0-1676-4691-8A23-FD23DBAF19DA}" srcOrd="4" destOrd="0" presId="urn:microsoft.com/office/officeart/2005/8/layout/default"/>
    <dgm:cxn modelId="{BB2665A1-74FB-4C46-A5E3-A1C2B6954CEF}" type="presParOf" srcId="{7E32E972-D2A5-4497-BCFD-8E6EBCB1FADC}" destId="{4134F712-8730-46FD-8827-C1961DD88EAC}" srcOrd="5" destOrd="0" presId="urn:microsoft.com/office/officeart/2005/8/layout/default"/>
    <dgm:cxn modelId="{DD3EAC94-3B13-40D4-A028-97EA7F315F96}" type="presParOf" srcId="{7E32E972-D2A5-4497-BCFD-8E6EBCB1FADC}" destId="{1E3A27DA-A0D5-48EC-B458-0E7755B5869A}" srcOrd="6" destOrd="0" presId="urn:microsoft.com/office/officeart/2005/8/layout/default"/>
    <dgm:cxn modelId="{9E793EC4-6928-42A4-8BC7-6DB7A42A314D}" type="presParOf" srcId="{7E32E972-D2A5-4497-BCFD-8E6EBCB1FADC}" destId="{5437C603-BA9D-4909-8C12-B4C740C751EC}" srcOrd="7" destOrd="0" presId="urn:microsoft.com/office/officeart/2005/8/layout/default"/>
    <dgm:cxn modelId="{EA40A8FB-C85C-4776-B8A3-3DE076FE2CC5}" type="presParOf" srcId="{7E32E972-D2A5-4497-BCFD-8E6EBCB1FADC}" destId="{A4EFDC8C-CA18-4329-A6EF-52008C8E20E2}" srcOrd="8" destOrd="0" presId="urn:microsoft.com/office/officeart/2005/8/layout/default"/>
    <dgm:cxn modelId="{D9E2FAC7-838C-4B8F-A79C-48D9C4601A89}" type="presParOf" srcId="{7E32E972-D2A5-4497-BCFD-8E6EBCB1FADC}" destId="{1192E01F-F63F-4283-B71E-9B74BB0FBA45}" srcOrd="9" destOrd="0" presId="urn:microsoft.com/office/officeart/2005/8/layout/default"/>
    <dgm:cxn modelId="{D7B03B36-1800-44A2-9814-BCB821DC730D}" type="presParOf" srcId="{7E32E972-D2A5-4497-BCFD-8E6EBCB1FADC}" destId="{0A03B7A0-1DC1-47C6-90AB-C131D66CD664}" srcOrd="10" destOrd="0" presId="urn:microsoft.com/office/officeart/2005/8/layout/default"/>
    <dgm:cxn modelId="{0A32E313-BA39-4DF7-8572-B5E5A43D7776}" type="presParOf" srcId="{7E32E972-D2A5-4497-BCFD-8E6EBCB1FADC}" destId="{71CBF0FC-0AA6-4654-BB83-5A6A6FC9BAC2}" srcOrd="11" destOrd="0" presId="urn:microsoft.com/office/officeart/2005/8/layout/default"/>
    <dgm:cxn modelId="{3E2DAF97-6647-4F8C-AEF7-A7D34B1946DA}" type="presParOf" srcId="{7E32E972-D2A5-4497-BCFD-8E6EBCB1FADC}" destId="{221A8A65-660B-4EC8-8806-65E22CE828C2}"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C5C808-CE8F-4445-9C88-A39911E41EF4}"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s-EC"/>
        </a:p>
      </dgm:t>
    </dgm:pt>
    <dgm:pt modelId="{8D68D555-A04D-4746-B5E1-D67179D11A61}">
      <dgm:prSet phldrT="[Texto]" custT="1"/>
      <dgm:spPr/>
      <dgm:t>
        <a:bodyPr/>
        <a:lstStyle/>
        <a:p>
          <a:r>
            <a:rPr lang="es-EC" sz="1800" dirty="0" smtClean="0"/>
            <a:t>Mientras sube el nivel de contaminación atmosférica, el precio de bien inmueble disminuye</a:t>
          </a:r>
          <a:endParaRPr lang="es-EC" sz="1800" dirty="0"/>
        </a:p>
      </dgm:t>
    </dgm:pt>
    <dgm:pt modelId="{3A372D43-4B9A-4B04-8575-DF036236D5CB}" type="parTrans" cxnId="{74303173-6E99-41BC-AF01-E39992B511C6}">
      <dgm:prSet/>
      <dgm:spPr/>
      <dgm:t>
        <a:bodyPr/>
        <a:lstStyle/>
        <a:p>
          <a:endParaRPr lang="es-EC"/>
        </a:p>
      </dgm:t>
    </dgm:pt>
    <dgm:pt modelId="{B9C4C6EE-A53B-4EBE-801E-C65E2C0F9BFF}" type="sibTrans" cxnId="{74303173-6E99-41BC-AF01-E39992B511C6}">
      <dgm:prSet/>
      <dgm:spPr/>
      <dgm:t>
        <a:bodyPr/>
        <a:lstStyle/>
        <a:p>
          <a:endParaRPr lang="es-EC"/>
        </a:p>
      </dgm:t>
    </dgm:pt>
    <dgm:pt modelId="{14662B14-CAF2-4052-87A2-79198DF68E8F}">
      <dgm:prSet phldrT="[Texto]" custT="1"/>
      <dgm:spPr/>
      <dgm:t>
        <a:bodyPr/>
        <a:lstStyle/>
        <a:p>
          <a:r>
            <a:rPr lang="es-EC" sz="1600" dirty="0" smtClean="0"/>
            <a:t>O3 y PM2.5 95% y CO 90%. </a:t>
          </a:r>
          <a:r>
            <a:rPr lang="es-EC" sz="1600" dirty="0" err="1" smtClean="0"/>
            <a:t>Nox</a:t>
          </a:r>
          <a:r>
            <a:rPr lang="es-EC" sz="1600" dirty="0" smtClean="0"/>
            <a:t> y SO2 no lo fueron</a:t>
          </a:r>
          <a:endParaRPr lang="es-EC" sz="1600" dirty="0"/>
        </a:p>
      </dgm:t>
    </dgm:pt>
    <dgm:pt modelId="{1C92CB9E-489D-4A40-B52D-A42535A6B87F}" type="parTrans" cxnId="{A06FB992-D809-4022-8F79-5690061A18E6}">
      <dgm:prSet/>
      <dgm:spPr/>
      <dgm:t>
        <a:bodyPr/>
        <a:lstStyle/>
        <a:p>
          <a:endParaRPr lang="es-EC"/>
        </a:p>
      </dgm:t>
    </dgm:pt>
    <dgm:pt modelId="{EFBE0B3D-ABFC-4A5F-A3B1-6AD9F20ACB10}" type="sibTrans" cxnId="{A06FB992-D809-4022-8F79-5690061A18E6}">
      <dgm:prSet/>
      <dgm:spPr/>
      <dgm:t>
        <a:bodyPr/>
        <a:lstStyle/>
        <a:p>
          <a:endParaRPr lang="es-EC"/>
        </a:p>
      </dgm:t>
    </dgm:pt>
    <dgm:pt modelId="{6E02E33B-80EC-4F70-985C-6955FF9130F4}">
      <dgm:prSet phldrT="[Texto]" custT="1"/>
      <dgm:spPr/>
      <dgm:t>
        <a:bodyPr/>
        <a:lstStyle/>
        <a:p>
          <a:r>
            <a:rPr lang="es-EC" sz="1600" dirty="0" smtClean="0"/>
            <a:t>las variables ambientales poseen coeficientes de signo negativo</a:t>
          </a:r>
          <a:r>
            <a:rPr lang="es-EC" sz="1000" dirty="0" smtClean="0"/>
            <a:t>.</a:t>
          </a:r>
          <a:endParaRPr lang="es-EC" sz="1000" dirty="0"/>
        </a:p>
      </dgm:t>
    </dgm:pt>
    <dgm:pt modelId="{2D2F5881-39BA-411B-A061-6504682AC640}" type="parTrans" cxnId="{2E30D0E4-1B04-40D6-B1F0-BDB73C5E09BB}">
      <dgm:prSet/>
      <dgm:spPr/>
      <dgm:t>
        <a:bodyPr/>
        <a:lstStyle/>
        <a:p>
          <a:endParaRPr lang="es-EC"/>
        </a:p>
      </dgm:t>
    </dgm:pt>
    <dgm:pt modelId="{B72F2AA2-6407-4ABE-8A2F-2802154333B7}" type="sibTrans" cxnId="{2E30D0E4-1B04-40D6-B1F0-BDB73C5E09BB}">
      <dgm:prSet/>
      <dgm:spPr/>
      <dgm:t>
        <a:bodyPr/>
        <a:lstStyle/>
        <a:p>
          <a:endParaRPr lang="es-EC"/>
        </a:p>
      </dgm:t>
    </dgm:pt>
    <dgm:pt modelId="{E6861F27-CA04-4C86-B122-83068B976A1E}" type="pres">
      <dgm:prSet presAssocID="{7CC5C808-CE8F-4445-9C88-A39911E41EF4}" presName="composite" presStyleCnt="0">
        <dgm:presLayoutVars>
          <dgm:chMax val="3"/>
          <dgm:animLvl val="lvl"/>
          <dgm:resizeHandles val="exact"/>
        </dgm:presLayoutVars>
      </dgm:prSet>
      <dgm:spPr/>
      <dgm:t>
        <a:bodyPr/>
        <a:lstStyle/>
        <a:p>
          <a:endParaRPr lang="es-EC"/>
        </a:p>
      </dgm:t>
    </dgm:pt>
    <dgm:pt modelId="{4F88DC16-E9B3-44EB-8F67-CAB6A2F03880}" type="pres">
      <dgm:prSet presAssocID="{8D68D555-A04D-4746-B5E1-D67179D11A61}" presName="gear1" presStyleLbl="node1" presStyleIdx="0" presStyleCnt="3">
        <dgm:presLayoutVars>
          <dgm:chMax val="1"/>
          <dgm:bulletEnabled val="1"/>
        </dgm:presLayoutVars>
      </dgm:prSet>
      <dgm:spPr/>
      <dgm:t>
        <a:bodyPr/>
        <a:lstStyle/>
        <a:p>
          <a:endParaRPr lang="es-EC"/>
        </a:p>
      </dgm:t>
    </dgm:pt>
    <dgm:pt modelId="{6B4CDF9B-3ACD-4CA4-A1D9-90045B89709A}" type="pres">
      <dgm:prSet presAssocID="{8D68D555-A04D-4746-B5E1-D67179D11A61}" presName="gear1srcNode" presStyleLbl="node1" presStyleIdx="0" presStyleCnt="3"/>
      <dgm:spPr/>
      <dgm:t>
        <a:bodyPr/>
        <a:lstStyle/>
        <a:p>
          <a:endParaRPr lang="es-EC"/>
        </a:p>
      </dgm:t>
    </dgm:pt>
    <dgm:pt modelId="{74FFB5AA-306C-48A2-88D3-BE35A5981E6B}" type="pres">
      <dgm:prSet presAssocID="{8D68D555-A04D-4746-B5E1-D67179D11A61}" presName="gear1dstNode" presStyleLbl="node1" presStyleIdx="0" presStyleCnt="3"/>
      <dgm:spPr/>
      <dgm:t>
        <a:bodyPr/>
        <a:lstStyle/>
        <a:p>
          <a:endParaRPr lang="es-EC"/>
        </a:p>
      </dgm:t>
    </dgm:pt>
    <dgm:pt modelId="{1221B634-9235-4DF2-A370-E4D2690BD490}" type="pres">
      <dgm:prSet presAssocID="{14662B14-CAF2-4052-87A2-79198DF68E8F}" presName="gear2" presStyleLbl="node1" presStyleIdx="1" presStyleCnt="3">
        <dgm:presLayoutVars>
          <dgm:chMax val="1"/>
          <dgm:bulletEnabled val="1"/>
        </dgm:presLayoutVars>
      </dgm:prSet>
      <dgm:spPr/>
      <dgm:t>
        <a:bodyPr/>
        <a:lstStyle/>
        <a:p>
          <a:endParaRPr lang="es-EC"/>
        </a:p>
      </dgm:t>
    </dgm:pt>
    <dgm:pt modelId="{9930657A-0D09-40C6-999A-4FAB8FAD0883}" type="pres">
      <dgm:prSet presAssocID="{14662B14-CAF2-4052-87A2-79198DF68E8F}" presName="gear2srcNode" presStyleLbl="node1" presStyleIdx="1" presStyleCnt="3"/>
      <dgm:spPr/>
      <dgm:t>
        <a:bodyPr/>
        <a:lstStyle/>
        <a:p>
          <a:endParaRPr lang="es-EC"/>
        </a:p>
      </dgm:t>
    </dgm:pt>
    <dgm:pt modelId="{D6B5E485-7996-4492-9FE6-A78152DCED6F}" type="pres">
      <dgm:prSet presAssocID="{14662B14-CAF2-4052-87A2-79198DF68E8F}" presName="gear2dstNode" presStyleLbl="node1" presStyleIdx="1" presStyleCnt="3"/>
      <dgm:spPr/>
      <dgm:t>
        <a:bodyPr/>
        <a:lstStyle/>
        <a:p>
          <a:endParaRPr lang="es-EC"/>
        </a:p>
      </dgm:t>
    </dgm:pt>
    <dgm:pt modelId="{B916939E-E58A-4C28-B27C-45C5FAF15A37}" type="pres">
      <dgm:prSet presAssocID="{6E02E33B-80EC-4F70-985C-6955FF9130F4}" presName="gear3" presStyleLbl="node1" presStyleIdx="2" presStyleCnt="3"/>
      <dgm:spPr/>
      <dgm:t>
        <a:bodyPr/>
        <a:lstStyle/>
        <a:p>
          <a:endParaRPr lang="es-EC"/>
        </a:p>
      </dgm:t>
    </dgm:pt>
    <dgm:pt modelId="{71153091-3249-49AF-97F7-81D0CB946A3C}" type="pres">
      <dgm:prSet presAssocID="{6E02E33B-80EC-4F70-985C-6955FF9130F4}" presName="gear3tx" presStyleLbl="node1" presStyleIdx="2" presStyleCnt="3">
        <dgm:presLayoutVars>
          <dgm:chMax val="1"/>
          <dgm:bulletEnabled val="1"/>
        </dgm:presLayoutVars>
      </dgm:prSet>
      <dgm:spPr/>
      <dgm:t>
        <a:bodyPr/>
        <a:lstStyle/>
        <a:p>
          <a:endParaRPr lang="es-EC"/>
        </a:p>
      </dgm:t>
    </dgm:pt>
    <dgm:pt modelId="{C7D29E81-0876-42F6-9CE4-C2B77C09C3DF}" type="pres">
      <dgm:prSet presAssocID="{6E02E33B-80EC-4F70-985C-6955FF9130F4}" presName="gear3srcNode" presStyleLbl="node1" presStyleIdx="2" presStyleCnt="3"/>
      <dgm:spPr/>
      <dgm:t>
        <a:bodyPr/>
        <a:lstStyle/>
        <a:p>
          <a:endParaRPr lang="es-EC"/>
        </a:p>
      </dgm:t>
    </dgm:pt>
    <dgm:pt modelId="{430D6D6E-A129-4EED-AC7F-91722FD37BFF}" type="pres">
      <dgm:prSet presAssocID="{6E02E33B-80EC-4F70-985C-6955FF9130F4}" presName="gear3dstNode" presStyleLbl="node1" presStyleIdx="2" presStyleCnt="3"/>
      <dgm:spPr/>
      <dgm:t>
        <a:bodyPr/>
        <a:lstStyle/>
        <a:p>
          <a:endParaRPr lang="es-EC"/>
        </a:p>
      </dgm:t>
    </dgm:pt>
    <dgm:pt modelId="{51919FBD-04F8-4773-AE50-6D075E28F535}" type="pres">
      <dgm:prSet presAssocID="{B9C4C6EE-A53B-4EBE-801E-C65E2C0F9BFF}" presName="connector1" presStyleLbl="sibTrans2D1" presStyleIdx="0" presStyleCnt="3"/>
      <dgm:spPr/>
      <dgm:t>
        <a:bodyPr/>
        <a:lstStyle/>
        <a:p>
          <a:endParaRPr lang="es-EC"/>
        </a:p>
      </dgm:t>
    </dgm:pt>
    <dgm:pt modelId="{45B9F370-F542-4D0D-8DB6-B105CA4DC1B6}" type="pres">
      <dgm:prSet presAssocID="{EFBE0B3D-ABFC-4A5F-A3B1-6AD9F20ACB10}" presName="connector2" presStyleLbl="sibTrans2D1" presStyleIdx="1" presStyleCnt="3"/>
      <dgm:spPr/>
      <dgm:t>
        <a:bodyPr/>
        <a:lstStyle/>
        <a:p>
          <a:endParaRPr lang="es-EC"/>
        </a:p>
      </dgm:t>
    </dgm:pt>
    <dgm:pt modelId="{8E7017DF-4EC5-4F6A-9D70-857313799CCA}" type="pres">
      <dgm:prSet presAssocID="{B72F2AA2-6407-4ABE-8A2F-2802154333B7}" presName="connector3" presStyleLbl="sibTrans2D1" presStyleIdx="2" presStyleCnt="3"/>
      <dgm:spPr/>
      <dgm:t>
        <a:bodyPr/>
        <a:lstStyle/>
        <a:p>
          <a:endParaRPr lang="es-EC"/>
        </a:p>
      </dgm:t>
    </dgm:pt>
  </dgm:ptLst>
  <dgm:cxnLst>
    <dgm:cxn modelId="{2BB43B03-7C44-4C6A-8F3D-CBE6A22237A5}" type="presOf" srcId="{B72F2AA2-6407-4ABE-8A2F-2802154333B7}" destId="{8E7017DF-4EC5-4F6A-9D70-857313799CCA}" srcOrd="0" destOrd="0" presId="urn:microsoft.com/office/officeart/2005/8/layout/gear1"/>
    <dgm:cxn modelId="{84D86F22-AFCA-4B2B-BD14-C603F90187B6}" type="presOf" srcId="{7CC5C808-CE8F-4445-9C88-A39911E41EF4}" destId="{E6861F27-CA04-4C86-B122-83068B976A1E}" srcOrd="0" destOrd="0" presId="urn:microsoft.com/office/officeart/2005/8/layout/gear1"/>
    <dgm:cxn modelId="{96D053C9-8B35-4605-90D1-562DFF90187F}" type="presOf" srcId="{6E02E33B-80EC-4F70-985C-6955FF9130F4}" destId="{B916939E-E58A-4C28-B27C-45C5FAF15A37}" srcOrd="0" destOrd="0" presId="urn:microsoft.com/office/officeart/2005/8/layout/gear1"/>
    <dgm:cxn modelId="{74303173-6E99-41BC-AF01-E39992B511C6}" srcId="{7CC5C808-CE8F-4445-9C88-A39911E41EF4}" destId="{8D68D555-A04D-4746-B5E1-D67179D11A61}" srcOrd="0" destOrd="0" parTransId="{3A372D43-4B9A-4B04-8575-DF036236D5CB}" sibTransId="{B9C4C6EE-A53B-4EBE-801E-C65E2C0F9BFF}"/>
    <dgm:cxn modelId="{A06FB992-D809-4022-8F79-5690061A18E6}" srcId="{7CC5C808-CE8F-4445-9C88-A39911E41EF4}" destId="{14662B14-CAF2-4052-87A2-79198DF68E8F}" srcOrd="1" destOrd="0" parTransId="{1C92CB9E-489D-4A40-B52D-A42535A6B87F}" sibTransId="{EFBE0B3D-ABFC-4A5F-A3B1-6AD9F20ACB10}"/>
    <dgm:cxn modelId="{2F1755D3-3E36-4089-B29E-C90B43EBD78E}" type="presOf" srcId="{6E02E33B-80EC-4F70-985C-6955FF9130F4}" destId="{71153091-3249-49AF-97F7-81D0CB946A3C}" srcOrd="1" destOrd="0" presId="urn:microsoft.com/office/officeart/2005/8/layout/gear1"/>
    <dgm:cxn modelId="{055F5261-06A3-4BB9-902D-DEC8991380FC}" type="presOf" srcId="{14662B14-CAF2-4052-87A2-79198DF68E8F}" destId="{1221B634-9235-4DF2-A370-E4D2690BD490}" srcOrd="0" destOrd="0" presId="urn:microsoft.com/office/officeart/2005/8/layout/gear1"/>
    <dgm:cxn modelId="{97339926-3D21-44C5-B7A7-3CE04EA8394D}" type="presOf" srcId="{14662B14-CAF2-4052-87A2-79198DF68E8F}" destId="{D6B5E485-7996-4492-9FE6-A78152DCED6F}" srcOrd="2" destOrd="0" presId="urn:microsoft.com/office/officeart/2005/8/layout/gear1"/>
    <dgm:cxn modelId="{2E30D0E4-1B04-40D6-B1F0-BDB73C5E09BB}" srcId="{7CC5C808-CE8F-4445-9C88-A39911E41EF4}" destId="{6E02E33B-80EC-4F70-985C-6955FF9130F4}" srcOrd="2" destOrd="0" parTransId="{2D2F5881-39BA-411B-A061-6504682AC640}" sibTransId="{B72F2AA2-6407-4ABE-8A2F-2802154333B7}"/>
    <dgm:cxn modelId="{31888767-50DA-47DE-9210-931BB4AD0964}" type="presOf" srcId="{6E02E33B-80EC-4F70-985C-6955FF9130F4}" destId="{C7D29E81-0876-42F6-9CE4-C2B77C09C3DF}" srcOrd="2" destOrd="0" presId="urn:microsoft.com/office/officeart/2005/8/layout/gear1"/>
    <dgm:cxn modelId="{E4214C19-3B23-4614-9CD0-E54716C98F2D}" type="presOf" srcId="{8D68D555-A04D-4746-B5E1-D67179D11A61}" destId="{74FFB5AA-306C-48A2-88D3-BE35A5981E6B}" srcOrd="2" destOrd="0" presId="urn:microsoft.com/office/officeart/2005/8/layout/gear1"/>
    <dgm:cxn modelId="{5CE8CED0-7E55-4375-81BE-36C70A214483}" type="presOf" srcId="{8D68D555-A04D-4746-B5E1-D67179D11A61}" destId="{4F88DC16-E9B3-44EB-8F67-CAB6A2F03880}" srcOrd="0" destOrd="0" presId="urn:microsoft.com/office/officeart/2005/8/layout/gear1"/>
    <dgm:cxn modelId="{A60400B6-9BA4-4A41-A17E-D2DFC96DA113}" type="presOf" srcId="{B9C4C6EE-A53B-4EBE-801E-C65E2C0F9BFF}" destId="{51919FBD-04F8-4773-AE50-6D075E28F535}" srcOrd="0" destOrd="0" presId="urn:microsoft.com/office/officeart/2005/8/layout/gear1"/>
    <dgm:cxn modelId="{B444A03C-57F1-4324-B10C-CE2DE31EAFF1}" type="presOf" srcId="{8D68D555-A04D-4746-B5E1-D67179D11A61}" destId="{6B4CDF9B-3ACD-4CA4-A1D9-90045B89709A}" srcOrd="1" destOrd="0" presId="urn:microsoft.com/office/officeart/2005/8/layout/gear1"/>
    <dgm:cxn modelId="{3EA4B394-405B-477F-9CFE-6B8D043C467B}" type="presOf" srcId="{EFBE0B3D-ABFC-4A5F-A3B1-6AD9F20ACB10}" destId="{45B9F370-F542-4D0D-8DB6-B105CA4DC1B6}" srcOrd="0" destOrd="0" presId="urn:microsoft.com/office/officeart/2005/8/layout/gear1"/>
    <dgm:cxn modelId="{2418D967-F86C-472D-9B32-D68B9D663238}" type="presOf" srcId="{6E02E33B-80EC-4F70-985C-6955FF9130F4}" destId="{430D6D6E-A129-4EED-AC7F-91722FD37BFF}" srcOrd="3" destOrd="0" presId="urn:microsoft.com/office/officeart/2005/8/layout/gear1"/>
    <dgm:cxn modelId="{CAF0CB47-681F-48AD-BD10-BF466C5B3080}" type="presOf" srcId="{14662B14-CAF2-4052-87A2-79198DF68E8F}" destId="{9930657A-0D09-40C6-999A-4FAB8FAD0883}" srcOrd="1" destOrd="0" presId="urn:microsoft.com/office/officeart/2005/8/layout/gear1"/>
    <dgm:cxn modelId="{F075B776-5A7E-41FC-BFEB-CF0FE8EF77BC}" type="presParOf" srcId="{E6861F27-CA04-4C86-B122-83068B976A1E}" destId="{4F88DC16-E9B3-44EB-8F67-CAB6A2F03880}" srcOrd="0" destOrd="0" presId="urn:microsoft.com/office/officeart/2005/8/layout/gear1"/>
    <dgm:cxn modelId="{BD03270B-C411-48D7-B85B-94160123BC42}" type="presParOf" srcId="{E6861F27-CA04-4C86-B122-83068B976A1E}" destId="{6B4CDF9B-3ACD-4CA4-A1D9-90045B89709A}" srcOrd="1" destOrd="0" presId="urn:microsoft.com/office/officeart/2005/8/layout/gear1"/>
    <dgm:cxn modelId="{AC01F210-A8A5-46BA-A0B0-FBB8B08A6192}" type="presParOf" srcId="{E6861F27-CA04-4C86-B122-83068B976A1E}" destId="{74FFB5AA-306C-48A2-88D3-BE35A5981E6B}" srcOrd="2" destOrd="0" presId="urn:microsoft.com/office/officeart/2005/8/layout/gear1"/>
    <dgm:cxn modelId="{B8908F00-3D33-4836-B252-1350F3F3FF27}" type="presParOf" srcId="{E6861F27-CA04-4C86-B122-83068B976A1E}" destId="{1221B634-9235-4DF2-A370-E4D2690BD490}" srcOrd="3" destOrd="0" presId="urn:microsoft.com/office/officeart/2005/8/layout/gear1"/>
    <dgm:cxn modelId="{9908A4F1-0996-4EBD-ABBB-8D9974F663E7}" type="presParOf" srcId="{E6861F27-CA04-4C86-B122-83068B976A1E}" destId="{9930657A-0D09-40C6-999A-4FAB8FAD0883}" srcOrd="4" destOrd="0" presId="urn:microsoft.com/office/officeart/2005/8/layout/gear1"/>
    <dgm:cxn modelId="{918BEFCD-6F79-4F2A-8638-7D3F90DCA5FB}" type="presParOf" srcId="{E6861F27-CA04-4C86-B122-83068B976A1E}" destId="{D6B5E485-7996-4492-9FE6-A78152DCED6F}" srcOrd="5" destOrd="0" presId="urn:microsoft.com/office/officeart/2005/8/layout/gear1"/>
    <dgm:cxn modelId="{093C1755-1011-4414-BCEE-36A921E38DED}" type="presParOf" srcId="{E6861F27-CA04-4C86-B122-83068B976A1E}" destId="{B916939E-E58A-4C28-B27C-45C5FAF15A37}" srcOrd="6" destOrd="0" presId="urn:microsoft.com/office/officeart/2005/8/layout/gear1"/>
    <dgm:cxn modelId="{219E4C34-21CC-4327-82E9-0111F21B548D}" type="presParOf" srcId="{E6861F27-CA04-4C86-B122-83068B976A1E}" destId="{71153091-3249-49AF-97F7-81D0CB946A3C}" srcOrd="7" destOrd="0" presId="urn:microsoft.com/office/officeart/2005/8/layout/gear1"/>
    <dgm:cxn modelId="{443B4281-24CC-4546-A20D-35DA2A764133}" type="presParOf" srcId="{E6861F27-CA04-4C86-B122-83068B976A1E}" destId="{C7D29E81-0876-42F6-9CE4-C2B77C09C3DF}" srcOrd="8" destOrd="0" presId="urn:microsoft.com/office/officeart/2005/8/layout/gear1"/>
    <dgm:cxn modelId="{43443BAB-F942-4090-A1D9-46028069972C}" type="presParOf" srcId="{E6861F27-CA04-4C86-B122-83068B976A1E}" destId="{430D6D6E-A129-4EED-AC7F-91722FD37BFF}" srcOrd="9" destOrd="0" presId="urn:microsoft.com/office/officeart/2005/8/layout/gear1"/>
    <dgm:cxn modelId="{C544C056-615C-4A0F-8E61-5FD0E4CED682}" type="presParOf" srcId="{E6861F27-CA04-4C86-B122-83068B976A1E}" destId="{51919FBD-04F8-4773-AE50-6D075E28F535}" srcOrd="10" destOrd="0" presId="urn:microsoft.com/office/officeart/2005/8/layout/gear1"/>
    <dgm:cxn modelId="{E70E6448-569E-4DC2-96F4-BA4B58499142}" type="presParOf" srcId="{E6861F27-CA04-4C86-B122-83068B976A1E}" destId="{45B9F370-F542-4D0D-8DB6-B105CA4DC1B6}" srcOrd="11" destOrd="0" presId="urn:microsoft.com/office/officeart/2005/8/layout/gear1"/>
    <dgm:cxn modelId="{54408B50-52B0-47EF-A299-17DE5CEE9405}" type="presParOf" srcId="{E6861F27-CA04-4C86-B122-83068B976A1E}" destId="{8E7017DF-4EC5-4F6A-9D70-857313799CCA}"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CC5C808-CE8F-4445-9C88-A39911E41EF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EC"/>
        </a:p>
      </dgm:t>
    </dgm:pt>
    <dgm:pt modelId="{8D68D555-A04D-4746-B5E1-D67179D11A61}">
      <dgm:prSet phldrT="[Texto]" custT="1"/>
      <dgm:spPr/>
      <dgm:t>
        <a:bodyPr/>
        <a:lstStyle/>
        <a:p>
          <a:pPr algn="ctr"/>
          <a:r>
            <a:rPr lang="es-EC" sz="1600" dirty="0" smtClean="0"/>
            <a:t>No hubo problemas de </a:t>
          </a:r>
          <a:r>
            <a:rPr lang="es-EC" sz="1600" b="1" i="1" dirty="0" smtClean="0"/>
            <a:t>multicolinealidad</a:t>
          </a:r>
          <a:r>
            <a:rPr lang="es-EC" sz="1600" dirty="0" smtClean="0"/>
            <a:t> pero si </a:t>
          </a:r>
          <a:r>
            <a:rPr lang="es-EC" sz="1600" b="1" i="1" dirty="0" smtClean="0"/>
            <a:t>heteroscedasticidad</a:t>
          </a:r>
          <a:endParaRPr lang="es-EC" sz="1600" b="1" i="1" dirty="0"/>
        </a:p>
      </dgm:t>
    </dgm:pt>
    <dgm:pt modelId="{3A372D43-4B9A-4B04-8575-DF036236D5CB}" type="parTrans" cxnId="{74303173-6E99-41BC-AF01-E39992B511C6}">
      <dgm:prSet/>
      <dgm:spPr/>
      <dgm:t>
        <a:bodyPr/>
        <a:lstStyle/>
        <a:p>
          <a:endParaRPr lang="es-EC"/>
        </a:p>
      </dgm:t>
    </dgm:pt>
    <dgm:pt modelId="{B9C4C6EE-A53B-4EBE-801E-C65E2C0F9BFF}" type="sibTrans" cxnId="{74303173-6E99-41BC-AF01-E39992B511C6}">
      <dgm:prSet/>
      <dgm:spPr/>
      <dgm:t>
        <a:bodyPr/>
        <a:lstStyle/>
        <a:p>
          <a:endParaRPr lang="es-EC"/>
        </a:p>
      </dgm:t>
    </dgm:pt>
    <dgm:pt modelId="{14662B14-CAF2-4052-87A2-79198DF68E8F}">
      <dgm:prSet phldrT="[Texto]" custT="1"/>
      <dgm:spPr/>
      <dgm:t>
        <a:bodyPr/>
        <a:lstStyle/>
        <a:p>
          <a:r>
            <a:rPr lang="es-EC" sz="1600" dirty="0" smtClean="0"/>
            <a:t>Calderón: $ 100 000 =&gt;&gt; $ 2 270, $ 3 220 y $ 410 USD.</a:t>
          </a:r>
        </a:p>
        <a:p>
          <a:r>
            <a:rPr lang="es-EC" sz="1600" dirty="0" smtClean="0"/>
            <a:t>Belisario Q.: $ 360 000 =&gt;&gt; $ 8 172, $ 11 592 y $ 1 476 USD</a:t>
          </a:r>
        </a:p>
        <a:p>
          <a:r>
            <a:rPr lang="es-EC" sz="1600" dirty="0" smtClean="0"/>
            <a:t>Guamaní: $ 76 000 =&gt;&gt; $ 1 726, $ 2 448 y $ 312 USD</a:t>
          </a:r>
          <a:endParaRPr lang="es-EC" sz="1600" dirty="0"/>
        </a:p>
      </dgm:t>
    </dgm:pt>
    <dgm:pt modelId="{1C92CB9E-489D-4A40-B52D-A42535A6B87F}" type="parTrans" cxnId="{A06FB992-D809-4022-8F79-5690061A18E6}">
      <dgm:prSet/>
      <dgm:spPr/>
      <dgm:t>
        <a:bodyPr/>
        <a:lstStyle/>
        <a:p>
          <a:endParaRPr lang="es-EC"/>
        </a:p>
      </dgm:t>
    </dgm:pt>
    <dgm:pt modelId="{EFBE0B3D-ABFC-4A5F-A3B1-6AD9F20ACB10}" type="sibTrans" cxnId="{A06FB992-D809-4022-8F79-5690061A18E6}">
      <dgm:prSet/>
      <dgm:spPr/>
      <dgm:t>
        <a:bodyPr/>
        <a:lstStyle/>
        <a:p>
          <a:endParaRPr lang="es-EC"/>
        </a:p>
      </dgm:t>
    </dgm:pt>
    <dgm:pt modelId="{6E02E33B-80EC-4F70-985C-6955FF9130F4}">
      <dgm:prSet phldrT="[Texto]" custT="1"/>
      <dgm:spPr/>
      <dgm:t>
        <a:bodyPr/>
        <a:lstStyle/>
        <a:p>
          <a:pPr algn="ctr"/>
          <a:r>
            <a:rPr lang="es-EC" sz="1600" dirty="0" smtClean="0"/>
            <a:t>Si la contaminación medida a partir de O3, PM2.5 y CO </a:t>
          </a:r>
          <a:r>
            <a:rPr lang="es-EC" sz="1600" b="1" dirty="0" smtClean="0"/>
            <a:t>aumenta</a:t>
          </a:r>
          <a:r>
            <a:rPr lang="es-EC" sz="1600" dirty="0" smtClean="0"/>
            <a:t> en un 1%, el precio del bien inmueble </a:t>
          </a:r>
          <a:r>
            <a:rPr lang="es-EC" sz="1600" b="1" dirty="0" smtClean="0"/>
            <a:t>disminuye</a:t>
          </a:r>
          <a:r>
            <a:rPr lang="es-EC" sz="1600" dirty="0" smtClean="0"/>
            <a:t> en un 2.27 %, 3.22% y 0.41% respectivamente</a:t>
          </a:r>
          <a:endParaRPr lang="es-EC" sz="1600" b="1" dirty="0"/>
        </a:p>
      </dgm:t>
    </dgm:pt>
    <dgm:pt modelId="{2D2F5881-39BA-411B-A061-6504682AC640}" type="parTrans" cxnId="{2E30D0E4-1B04-40D6-B1F0-BDB73C5E09BB}">
      <dgm:prSet/>
      <dgm:spPr/>
      <dgm:t>
        <a:bodyPr/>
        <a:lstStyle/>
        <a:p>
          <a:endParaRPr lang="es-EC"/>
        </a:p>
      </dgm:t>
    </dgm:pt>
    <dgm:pt modelId="{B72F2AA2-6407-4ABE-8A2F-2802154333B7}" type="sibTrans" cxnId="{2E30D0E4-1B04-40D6-B1F0-BDB73C5E09BB}">
      <dgm:prSet/>
      <dgm:spPr/>
      <dgm:t>
        <a:bodyPr/>
        <a:lstStyle/>
        <a:p>
          <a:endParaRPr lang="es-EC"/>
        </a:p>
      </dgm:t>
    </dgm:pt>
    <dgm:pt modelId="{236C9743-62B8-41D0-BC31-B982ED66B2E1}" type="pres">
      <dgm:prSet presAssocID="{7CC5C808-CE8F-4445-9C88-A39911E41EF4}" presName="compositeShape" presStyleCnt="0">
        <dgm:presLayoutVars>
          <dgm:chMax val="7"/>
          <dgm:dir/>
          <dgm:resizeHandles val="exact"/>
        </dgm:presLayoutVars>
      </dgm:prSet>
      <dgm:spPr/>
      <dgm:t>
        <a:bodyPr/>
        <a:lstStyle/>
        <a:p>
          <a:endParaRPr lang="es-EC"/>
        </a:p>
      </dgm:t>
    </dgm:pt>
    <dgm:pt modelId="{5A5E4A44-8591-4DE8-AF5B-3E4259FB18AC}" type="pres">
      <dgm:prSet presAssocID="{8D68D555-A04D-4746-B5E1-D67179D11A61}" presName="circ1" presStyleLbl="vennNode1" presStyleIdx="0" presStyleCnt="3" custScaleX="106301" custScaleY="62645"/>
      <dgm:spPr/>
      <dgm:t>
        <a:bodyPr/>
        <a:lstStyle/>
        <a:p>
          <a:endParaRPr lang="es-EC"/>
        </a:p>
      </dgm:t>
    </dgm:pt>
    <dgm:pt modelId="{D9C686D9-38DD-48CB-A191-FBB8289F9763}" type="pres">
      <dgm:prSet presAssocID="{8D68D555-A04D-4746-B5E1-D67179D11A61}" presName="circ1Tx" presStyleLbl="revTx" presStyleIdx="0" presStyleCnt="0">
        <dgm:presLayoutVars>
          <dgm:chMax val="0"/>
          <dgm:chPref val="0"/>
          <dgm:bulletEnabled val="1"/>
        </dgm:presLayoutVars>
      </dgm:prSet>
      <dgm:spPr/>
      <dgm:t>
        <a:bodyPr/>
        <a:lstStyle/>
        <a:p>
          <a:endParaRPr lang="es-EC"/>
        </a:p>
      </dgm:t>
    </dgm:pt>
    <dgm:pt modelId="{2CA572AD-8627-4259-B93F-8D8B26909462}" type="pres">
      <dgm:prSet presAssocID="{14662B14-CAF2-4052-87A2-79198DF68E8F}" presName="circ2" presStyleLbl="vennNode1" presStyleIdx="1" presStyleCnt="3" custScaleX="114892"/>
      <dgm:spPr/>
      <dgm:t>
        <a:bodyPr/>
        <a:lstStyle/>
        <a:p>
          <a:endParaRPr lang="es-EC"/>
        </a:p>
      </dgm:t>
    </dgm:pt>
    <dgm:pt modelId="{BDE1B193-33FE-46F7-9CA9-432619146167}" type="pres">
      <dgm:prSet presAssocID="{14662B14-CAF2-4052-87A2-79198DF68E8F}" presName="circ2Tx" presStyleLbl="revTx" presStyleIdx="0" presStyleCnt="0">
        <dgm:presLayoutVars>
          <dgm:chMax val="0"/>
          <dgm:chPref val="0"/>
          <dgm:bulletEnabled val="1"/>
        </dgm:presLayoutVars>
      </dgm:prSet>
      <dgm:spPr/>
      <dgm:t>
        <a:bodyPr/>
        <a:lstStyle/>
        <a:p>
          <a:endParaRPr lang="es-EC"/>
        </a:p>
      </dgm:t>
    </dgm:pt>
    <dgm:pt modelId="{6A002E72-72D3-48EB-B4E2-A6FDC52094AB}" type="pres">
      <dgm:prSet presAssocID="{6E02E33B-80EC-4F70-985C-6955FF9130F4}" presName="circ3" presStyleLbl="vennNode1" presStyleIdx="2" presStyleCnt="3" custScaleX="102671"/>
      <dgm:spPr/>
      <dgm:t>
        <a:bodyPr/>
        <a:lstStyle/>
        <a:p>
          <a:endParaRPr lang="es-EC"/>
        </a:p>
      </dgm:t>
    </dgm:pt>
    <dgm:pt modelId="{C99FCA70-A67C-45D3-8F78-68B0CCF0A971}" type="pres">
      <dgm:prSet presAssocID="{6E02E33B-80EC-4F70-985C-6955FF9130F4}" presName="circ3Tx" presStyleLbl="revTx" presStyleIdx="0" presStyleCnt="0">
        <dgm:presLayoutVars>
          <dgm:chMax val="0"/>
          <dgm:chPref val="0"/>
          <dgm:bulletEnabled val="1"/>
        </dgm:presLayoutVars>
      </dgm:prSet>
      <dgm:spPr/>
      <dgm:t>
        <a:bodyPr/>
        <a:lstStyle/>
        <a:p>
          <a:endParaRPr lang="es-EC"/>
        </a:p>
      </dgm:t>
    </dgm:pt>
  </dgm:ptLst>
  <dgm:cxnLst>
    <dgm:cxn modelId="{2E30D0E4-1B04-40D6-B1F0-BDB73C5E09BB}" srcId="{7CC5C808-CE8F-4445-9C88-A39911E41EF4}" destId="{6E02E33B-80EC-4F70-985C-6955FF9130F4}" srcOrd="2" destOrd="0" parTransId="{2D2F5881-39BA-411B-A061-6504682AC640}" sibTransId="{B72F2AA2-6407-4ABE-8A2F-2802154333B7}"/>
    <dgm:cxn modelId="{A06FB992-D809-4022-8F79-5690061A18E6}" srcId="{7CC5C808-CE8F-4445-9C88-A39911E41EF4}" destId="{14662B14-CAF2-4052-87A2-79198DF68E8F}" srcOrd="1" destOrd="0" parTransId="{1C92CB9E-489D-4A40-B52D-A42535A6B87F}" sibTransId="{EFBE0B3D-ABFC-4A5F-A3B1-6AD9F20ACB10}"/>
    <dgm:cxn modelId="{052BA420-CE4A-4F8C-861D-B9689BB5B553}" type="presOf" srcId="{6E02E33B-80EC-4F70-985C-6955FF9130F4}" destId="{6A002E72-72D3-48EB-B4E2-A6FDC52094AB}" srcOrd="0" destOrd="0" presId="urn:microsoft.com/office/officeart/2005/8/layout/venn1"/>
    <dgm:cxn modelId="{D4207AF9-B85C-4F55-A4FE-DAD4518BF7DE}" type="presOf" srcId="{14662B14-CAF2-4052-87A2-79198DF68E8F}" destId="{BDE1B193-33FE-46F7-9CA9-432619146167}" srcOrd="1" destOrd="0" presId="urn:microsoft.com/office/officeart/2005/8/layout/venn1"/>
    <dgm:cxn modelId="{55F327B3-F2BB-4960-BCE6-8DB8E09ABC48}" type="presOf" srcId="{8D68D555-A04D-4746-B5E1-D67179D11A61}" destId="{5A5E4A44-8591-4DE8-AF5B-3E4259FB18AC}" srcOrd="0" destOrd="0" presId="urn:microsoft.com/office/officeart/2005/8/layout/venn1"/>
    <dgm:cxn modelId="{E898471B-1FF4-4D48-80C6-4A5EE646617A}" type="presOf" srcId="{8D68D555-A04D-4746-B5E1-D67179D11A61}" destId="{D9C686D9-38DD-48CB-A191-FBB8289F9763}" srcOrd="1" destOrd="0" presId="urn:microsoft.com/office/officeart/2005/8/layout/venn1"/>
    <dgm:cxn modelId="{55E3F411-141B-4ED5-88BC-5B462E90F5D4}" type="presOf" srcId="{14662B14-CAF2-4052-87A2-79198DF68E8F}" destId="{2CA572AD-8627-4259-B93F-8D8B26909462}" srcOrd="0" destOrd="0" presId="urn:microsoft.com/office/officeart/2005/8/layout/venn1"/>
    <dgm:cxn modelId="{74303173-6E99-41BC-AF01-E39992B511C6}" srcId="{7CC5C808-CE8F-4445-9C88-A39911E41EF4}" destId="{8D68D555-A04D-4746-B5E1-D67179D11A61}" srcOrd="0" destOrd="0" parTransId="{3A372D43-4B9A-4B04-8575-DF036236D5CB}" sibTransId="{B9C4C6EE-A53B-4EBE-801E-C65E2C0F9BFF}"/>
    <dgm:cxn modelId="{80C0BDFD-4D90-4A4A-A495-0EE3B1AD778A}" type="presOf" srcId="{6E02E33B-80EC-4F70-985C-6955FF9130F4}" destId="{C99FCA70-A67C-45D3-8F78-68B0CCF0A971}" srcOrd="1" destOrd="0" presId="urn:microsoft.com/office/officeart/2005/8/layout/venn1"/>
    <dgm:cxn modelId="{704D07F7-A037-49CE-94AB-6011CA101C69}" type="presOf" srcId="{7CC5C808-CE8F-4445-9C88-A39911E41EF4}" destId="{236C9743-62B8-41D0-BC31-B982ED66B2E1}" srcOrd="0" destOrd="0" presId="urn:microsoft.com/office/officeart/2005/8/layout/venn1"/>
    <dgm:cxn modelId="{393FCABC-4018-4DF4-AA4D-08E906392AA3}" type="presParOf" srcId="{236C9743-62B8-41D0-BC31-B982ED66B2E1}" destId="{5A5E4A44-8591-4DE8-AF5B-3E4259FB18AC}" srcOrd="0" destOrd="0" presId="urn:microsoft.com/office/officeart/2005/8/layout/venn1"/>
    <dgm:cxn modelId="{28949566-FA6C-41F1-A6B4-6A3E5E7E174B}" type="presParOf" srcId="{236C9743-62B8-41D0-BC31-B982ED66B2E1}" destId="{D9C686D9-38DD-48CB-A191-FBB8289F9763}" srcOrd="1" destOrd="0" presId="urn:microsoft.com/office/officeart/2005/8/layout/venn1"/>
    <dgm:cxn modelId="{EA889941-7F3B-40CB-A04E-87E48EF15D6A}" type="presParOf" srcId="{236C9743-62B8-41D0-BC31-B982ED66B2E1}" destId="{2CA572AD-8627-4259-B93F-8D8B26909462}" srcOrd="2" destOrd="0" presId="urn:microsoft.com/office/officeart/2005/8/layout/venn1"/>
    <dgm:cxn modelId="{476034AA-5797-4C69-BFB7-A02CA7DFFF71}" type="presParOf" srcId="{236C9743-62B8-41D0-BC31-B982ED66B2E1}" destId="{BDE1B193-33FE-46F7-9CA9-432619146167}" srcOrd="3" destOrd="0" presId="urn:microsoft.com/office/officeart/2005/8/layout/venn1"/>
    <dgm:cxn modelId="{0B1BAC5F-9F95-4804-B020-F1B4F489ABC2}" type="presParOf" srcId="{236C9743-62B8-41D0-BC31-B982ED66B2E1}" destId="{6A002E72-72D3-48EB-B4E2-A6FDC52094AB}" srcOrd="4" destOrd="0" presId="urn:microsoft.com/office/officeart/2005/8/layout/venn1"/>
    <dgm:cxn modelId="{63B8E959-6424-4A30-9336-48ED16DA740B}" type="presParOf" srcId="{236C9743-62B8-41D0-BC31-B982ED66B2E1}" destId="{C99FCA70-A67C-45D3-8F78-68B0CCF0A97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CEACF75-C463-4125-BA91-776973369573}" type="doc">
      <dgm:prSet loTypeId="urn:microsoft.com/office/officeart/2005/8/layout/pyramid2" loCatId="list" qsTypeId="urn:microsoft.com/office/officeart/2005/8/quickstyle/simple1" qsCatId="simple" csTypeId="urn:microsoft.com/office/officeart/2005/8/colors/accent1_2" csCatId="accent1" phldr="1"/>
      <dgm:spPr/>
    </dgm:pt>
    <dgm:pt modelId="{392F51B8-474F-41B1-B06C-D57F0F910ABA}">
      <dgm:prSet phldrT="[Texto]" custT="1"/>
      <dgm:spPr/>
      <dgm:t>
        <a:bodyPr/>
        <a:lstStyle/>
        <a:p>
          <a:pPr algn="just"/>
          <a:r>
            <a:rPr lang="es-EC" sz="1400" dirty="0" smtClean="0"/>
            <a:t>Mapa de predicción expeditivo para plasmar el problema ambiental en los alrededores de las estaciones de monitoreo y parroquias aledañas.</a:t>
          </a:r>
          <a:endParaRPr lang="es-EC" sz="1400" dirty="0"/>
        </a:p>
      </dgm:t>
    </dgm:pt>
    <dgm:pt modelId="{FF020A6D-B8B1-4608-A17E-4D342439A1E6}" type="parTrans" cxnId="{9887B5F7-4F7F-45B8-B3CA-8FFA5C9511DD}">
      <dgm:prSet/>
      <dgm:spPr/>
      <dgm:t>
        <a:bodyPr/>
        <a:lstStyle/>
        <a:p>
          <a:endParaRPr lang="es-EC"/>
        </a:p>
      </dgm:t>
    </dgm:pt>
    <dgm:pt modelId="{C3F10F86-4B79-43E1-BFCF-0C25A8EFEE95}" type="sibTrans" cxnId="{9887B5F7-4F7F-45B8-B3CA-8FFA5C9511DD}">
      <dgm:prSet/>
      <dgm:spPr/>
      <dgm:t>
        <a:bodyPr/>
        <a:lstStyle/>
        <a:p>
          <a:endParaRPr lang="es-EC"/>
        </a:p>
      </dgm:t>
    </dgm:pt>
    <dgm:pt modelId="{A325D407-8CA0-4270-8CD0-99E14EFA1D84}">
      <dgm:prSet phldrT="[Texto]" custT="1"/>
      <dgm:spPr/>
      <dgm:t>
        <a:bodyPr/>
        <a:lstStyle/>
        <a:p>
          <a:r>
            <a:rPr lang="es-EC" sz="1600" dirty="0" smtClean="0"/>
            <a:t>La norma ecuatoriana no establece niveles de alerta para valores anuales. </a:t>
          </a:r>
          <a:endParaRPr lang="es-EC" sz="1600" dirty="0"/>
        </a:p>
      </dgm:t>
    </dgm:pt>
    <dgm:pt modelId="{5C1B0341-BA69-4F02-8267-5E2906AB117E}" type="parTrans" cxnId="{5F9BED86-FB20-4E46-8823-F63A8C7DE96B}">
      <dgm:prSet/>
      <dgm:spPr/>
      <dgm:t>
        <a:bodyPr/>
        <a:lstStyle/>
        <a:p>
          <a:endParaRPr lang="es-EC"/>
        </a:p>
      </dgm:t>
    </dgm:pt>
    <dgm:pt modelId="{96A8F24D-D6FE-46C2-8187-97ED19BA86BF}" type="sibTrans" cxnId="{5F9BED86-FB20-4E46-8823-F63A8C7DE96B}">
      <dgm:prSet/>
      <dgm:spPr/>
      <dgm:t>
        <a:bodyPr/>
        <a:lstStyle/>
        <a:p>
          <a:endParaRPr lang="es-EC"/>
        </a:p>
      </dgm:t>
    </dgm:pt>
    <dgm:pt modelId="{212E2B39-B8BF-4C54-9E72-5F96D2E56CA0}">
      <dgm:prSet phldrT="[Texto]" custT="1"/>
      <dgm:spPr/>
      <dgm:t>
        <a:bodyPr/>
        <a:lstStyle/>
        <a:p>
          <a:pPr algn="just"/>
          <a:r>
            <a:rPr lang="es-EC" sz="1600" dirty="0" smtClean="0"/>
            <a:t>La clasificación fue toma en parte del Índice Quiteño de la Calidad del Aire (IQCA)</a:t>
          </a:r>
          <a:endParaRPr lang="es-EC" sz="1600" dirty="0"/>
        </a:p>
      </dgm:t>
    </dgm:pt>
    <dgm:pt modelId="{A8C38AE6-9981-4F40-B58F-837DE9339EAF}" type="parTrans" cxnId="{B06F8C15-6DEB-4ABC-B343-45540D996928}">
      <dgm:prSet/>
      <dgm:spPr/>
      <dgm:t>
        <a:bodyPr/>
        <a:lstStyle/>
        <a:p>
          <a:endParaRPr lang="es-EC"/>
        </a:p>
      </dgm:t>
    </dgm:pt>
    <dgm:pt modelId="{2F229245-D2B3-4E74-B8C7-BC5FD44AF87F}" type="sibTrans" cxnId="{B06F8C15-6DEB-4ABC-B343-45540D996928}">
      <dgm:prSet/>
      <dgm:spPr/>
      <dgm:t>
        <a:bodyPr/>
        <a:lstStyle/>
        <a:p>
          <a:endParaRPr lang="es-EC"/>
        </a:p>
      </dgm:t>
    </dgm:pt>
    <dgm:pt modelId="{1A369C16-099B-42B0-83B9-672697CF9FFA}" type="pres">
      <dgm:prSet presAssocID="{0CEACF75-C463-4125-BA91-776973369573}" presName="compositeShape" presStyleCnt="0">
        <dgm:presLayoutVars>
          <dgm:dir/>
          <dgm:resizeHandles/>
        </dgm:presLayoutVars>
      </dgm:prSet>
      <dgm:spPr/>
    </dgm:pt>
    <dgm:pt modelId="{50FD4EB1-3C05-4595-9241-473C3638E0F5}" type="pres">
      <dgm:prSet presAssocID="{0CEACF75-C463-4125-BA91-776973369573}" presName="pyramid" presStyleLbl="node1" presStyleIdx="0" presStyleCnt="1"/>
      <dgm:spPr/>
    </dgm:pt>
    <dgm:pt modelId="{8C1EBCAD-2DFB-4E23-B885-E19793A3C426}" type="pres">
      <dgm:prSet presAssocID="{0CEACF75-C463-4125-BA91-776973369573}" presName="theList" presStyleCnt="0"/>
      <dgm:spPr/>
    </dgm:pt>
    <dgm:pt modelId="{1AD9E8EA-920F-4026-84BF-9BA26ADCB3F3}" type="pres">
      <dgm:prSet presAssocID="{392F51B8-474F-41B1-B06C-D57F0F910ABA}" presName="aNode" presStyleLbl="fgAcc1" presStyleIdx="0" presStyleCnt="3">
        <dgm:presLayoutVars>
          <dgm:bulletEnabled val="1"/>
        </dgm:presLayoutVars>
      </dgm:prSet>
      <dgm:spPr/>
      <dgm:t>
        <a:bodyPr/>
        <a:lstStyle/>
        <a:p>
          <a:endParaRPr lang="es-EC"/>
        </a:p>
      </dgm:t>
    </dgm:pt>
    <dgm:pt modelId="{7FD4A083-0759-4576-B63E-8063935B8704}" type="pres">
      <dgm:prSet presAssocID="{392F51B8-474F-41B1-B06C-D57F0F910ABA}" presName="aSpace" presStyleCnt="0"/>
      <dgm:spPr/>
    </dgm:pt>
    <dgm:pt modelId="{38AA88C6-70D5-4A38-9086-EFA3C8B61407}" type="pres">
      <dgm:prSet presAssocID="{212E2B39-B8BF-4C54-9E72-5F96D2E56CA0}" presName="aNode" presStyleLbl="fgAcc1" presStyleIdx="1" presStyleCnt="3">
        <dgm:presLayoutVars>
          <dgm:bulletEnabled val="1"/>
        </dgm:presLayoutVars>
      </dgm:prSet>
      <dgm:spPr/>
      <dgm:t>
        <a:bodyPr/>
        <a:lstStyle/>
        <a:p>
          <a:endParaRPr lang="es-EC"/>
        </a:p>
      </dgm:t>
    </dgm:pt>
    <dgm:pt modelId="{E0DE536D-E050-42DD-BEE7-FAB6646B49AC}" type="pres">
      <dgm:prSet presAssocID="{212E2B39-B8BF-4C54-9E72-5F96D2E56CA0}" presName="aSpace" presStyleCnt="0"/>
      <dgm:spPr/>
    </dgm:pt>
    <dgm:pt modelId="{C5E6BC4A-AA45-4558-9255-96769FCFDDF1}" type="pres">
      <dgm:prSet presAssocID="{A325D407-8CA0-4270-8CD0-99E14EFA1D84}" presName="aNode" presStyleLbl="fgAcc1" presStyleIdx="2" presStyleCnt="3">
        <dgm:presLayoutVars>
          <dgm:bulletEnabled val="1"/>
        </dgm:presLayoutVars>
      </dgm:prSet>
      <dgm:spPr/>
      <dgm:t>
        <a:bodyPr/>
        <a:lstStyle/>
        <a:p>
          <a:endParaRPr lang="es-EC"/>
        </a:p>
      </dgm:t>
    </dgm:pt>
    <dgm:pt modelId="{5184C314-D59F-48D8-8655-A5EEC7A17F7E}" type="pres">
      <dgm:prSet presAssocID="{A325D407-8CA0-4270-8CD0-99E14EFA1D84}" presName="aSpace" presStyleCnt="0"/>
      <dgm:spPr/>
    </dgm:pt>
  </dgm:ptLst>
  <dgm:cxnLst>
    <dgm:cxn modelId="{7AF5AE16-0ABB-46ED-BFD8-A954B4CDEBA8}" type="presOf" srcId="{212E2B39-B8BF-4C54-9E72-5F96D2E56CA0}" destId="{38AA88C6-70D5-4A38-9086-EFA3C8B61407}" srcOrd="0" destOrd="0" presId="urn:microsoft.com/office/officeart/2005/8/layout/pyramid2"/>
    <dgm:cxn modelId="{D19A7CFB-3DBD-46DD-BFF8-8EA739AC0584}" type="presOf" srcId="{0CEACF75-C463-4125-BA91-776973369573}" destId="{1A369C16-099B-42B0-83B9-672697CF9FFA}" srcOrd="0" destOrd="0" presId="urn:microsoft.com/office/officeart/2005/8/layout/pyramid2"/>
    <dgm:cxn modelId="{0D996880-54DF-4976-896A-4F2D0234D22A}" type="presOf" srcId="{A325D407-8CA0-4270-8CD0-99E14EFA1D84}" destId="{C5E6BC4A-AA45-4558-9255-96769FCFDDF1}" srcOrd="0" destOrd="0" presId="urn:microsoft.com/office/officeart/2005/8/layout/pyramid2"/>
    <dgm:cxn modelId="{1E683E4F-F806-4B42-AD0A-CBCF6877C607}" type="presOf" srcId="{392F51B8-474F-41B1-B06C-D57F0F910ABA}" destId="{1AD9E8EA-920F-4026-84BF-9BA26ADCB3F3}" srcOrd="0" destOrd="0" presId="urn:microsoft.com/office/officeart/2005/8/layout/pyramid2"/>
    <dgm:cxn modelId="{9887B5F7-4F7F-45B8-B3CA-8FFA5C9511DD}" srcId="{0CEACF75-C463-4125-BA91-776973369573}" destId="{392F51B8-474F-41B1-B06C-D57F0F910ABA}" srcOrd="0" destOrd="0" parTransId="{FF020A6D-B8B1-4608-A17E-4D342439A1E6}" sibTransId="{C3F10F86-4B79-43E1-BFCF-0C25A8EFEE95}"/>
    <dgm:cxn modelId="{B06F8C15-6DEB-4ABC-B343-45540D996928}" srcId="{0CEACF75-C463-4125-BA91-776973369573}" destId="{212E2B39-B8BF-4C54-9E72-5F96D2E56CA0}" srcOrd="1" destOrd="0" parTransId="{A8C38AE6-9981-4F40-B58F-837DE9339EAF}" sibTransId="{2F229245-D2B3-4E74-B8C7-BC5FD44AF87F}"/>
    <dgm:cxn modelId="{5F9BED86-FB20-4E46-8823-F63A8C7DE96B}" srcId="{0CEACF75-C463-4125-BA91-776973369573}" destId="{A325D407-8CA0-4270-8CD0-99E14EFA1D84}" srcOrd="2" destOrd="0" parTransId="{5C1B0341-BA69-4F02-8267-5E2906AB117E}" sibTransId="{96A8F24D-D6FE-46C2-8187-97ED19BA86BF}"/>
    <dgm:cxn modelId="{4D59913E-4D0A-44FD-B309-4F43B5FBC64A}" type="presParOf" srcId="{1A369C16-099B-42B0-83B9-672697CF9FFA}" destId="{50FD4EB1-3C05-4595-9241-473C3638E0F5}" srcOrd="0" destOrd="0" presId="urn:microsoft.com/office/officeart/2005/8/layout/pyramid2"/>
    <dgm:cxn modelId="{04422F6C-B9BB-47CF-B58B-CA49146E1550}" type="presParOf" srcId="{1A369C16-099B-42B0-83B9-672697CF9FFA}" destId="{8C1EBCAD-2DFB-4E23-B885-E19793A3C426}" srcOrd="1" destOrd="0" presId="urn:microsoft.com/office/officeart/2005/8/layout/pyramid2"/>
    <dgm:cxn modelId="{91045890-26CF-41AF-B2D4-25830389635E}" type="presParOf" srcId="{8C1EBCAD-2DFB-4E23-B885-E19793A3C426}" destId="{1AD9E8EA-920F-4026-84BF-9BA26ADCB3F3}" srcOrd="0" destOrd="0" presId="urn:microsoft.com/office/officeart/2005/8/layout/pyramid2"/>
    <dgm:cxn modelId="{5C1FD541-B5E3-484A-A136-D63D7AEE8A96}" type="presParOf" srcId="{8C1EBCAD-2DFB-4E23-B885-E19793A3C426}" destId="{7FD4A083-0759-4576-B63E-8063935B8704}" srcOrd="1" destOrd="0" presId="urn:microsoft.com/office/officeart/2005/8/layout/pyramid2"/>
    <dgm:cxn modelId="{242FD2A8-85BB-4274-B48A-22CC2C643BDB}" type="presParOf" srcId="{8C1EBCAD-2DFB-4E23-B885-E19793A3C426}" destId="{38AA88C6-70D5-4A38-9086-EFA3C8B61407}" srcOrd="2" destOrd="0" presId="urn:microsoft.com/office/officeart/2005/8/layout/pyramid2"/>
    <dgm:cxn modelId="{2A5DB7E5-49F0-445A-8E4F-ABC6670201D2}" type="presParOf" srcId="{8C1EBCAD-2DFB-4E23-B885-E19793A3C426}" destId="{E0DE536D-E050-42DD-BEE7-FAB6646B49AC}" srcOrd="3" destOrd="0" presId="urn:microsoft.com/office/officeart/2005/8/layout/pyramid2"/>
    <dgm:cxn modelId="{130330C5-C016-4B55-87AE-4F23A0CD534A}" type="presParOf" srcId="{8C1EBCAD-2DFB-4E23-B885-E19793A3C426}" destId="{C5E6BC4A-AA45-4558-9255-96769FCFDDF1}" srcOrd="4" destOrd="0" presId="urn:microsoft.com/office/officeart/2005/8/layout/pyramid2"/>
    <dgm:cxn modelId="{C42B9AF6-3D52-4F97-8EB6-DA74D6285437}" type="presParOf" srcId="{8C1EBCAD-2DFB-4E23-B885-E19793A3C426}" destId="{5184C314-D59F-48D8-8655-A5EEC7A17F7E}"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EFABC04-5ED0-465F-A4EB-1D112B01FCC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832CC3A4-2722-4666-8D59-7F0BE0D6B7F1}">
      <dgm:prSet phldrT="[Texto]"/>
      <dgm:spPr/>
      <dgm:t>
        <a:bodyPr/>
        <a:lstStyle/>
        <a:p>
          <a:pPr algn="ctr"/>
          <a:r>
            <a:rPr lang="es-EC" dirty="0" smtClean="0"/>
            <a:t>La educación ambiental y el cambio de mentalidad de las personas</a:t>
          </a:r>
          <a:endParaRPr lang="es-EC" dirty="0"/>
        </a:p>
      </dgm:t>
    </dgm:pt>
    <dgm:pt modelId="{26B45D35-E4F4-4BDA-9FA6-520079B8283F}" type="parTrans" cxnId="{E3E456B3-3E75-4235-9730-1EC4326CA1B6}">
      <dgm:prSet/>
      <dgm:spPr/>
      <dgm:t>
        <a:bodyPr/>
        <a:lstStyle/>
        <a:p>
          <a:endParaRPr lang="es-EC"/>
        </a:p>
      </dgm:t>
    </dgm:pt>
    <dgm:pt modelId="{F2934A86-ED03-4745-8E86-01E1F656F500}" type="sibTrans" cxnId="{E3E456B3-3E75-4235-9730-1EC4326CA1B6}">
      <dgm:prSet/>
      <dgm:spPr/>
      <dgm:t>
        <a:bodyPr/>
        <a:lstStyle/>
        <a:p>
          <a:endParaRPr lang="es-EC"/>
        </a:p>
      </dgm:t>
    </dgm:pt>
    <dgm:pt modelId="{20A0D7DE-D596-4C7D-B1F2-31D27EF6189F}">
      <dgm:prSet phldrT="[Texto]"/>
      <dgm:spPr/>
      <dgm:t>
        <a:bodyPr/>
        <a:lstStyle/>
        <a:p>
          <a:r>
            <a:rPr lang="es-EC" dirty="0" smtClean="0"/>
            <a:t>QUITO COMPENSA</a:t>
          </a:r>
          <a:endParaRPr lang="es-EC" dirty="0"/>
        </a:p>
      </dgm:t>
    </dgm:pt>
    <dgm:pt modelId="{E6B1D299-8C0B-485F-8136-7205B4516CDC}" type="parTrans" cxnId="{34E94951-263E-4C33-AC88-CEEB5F554A61}">
      <dgm:prSet/>
      <dgm:spPr/>
      <dgm:t>
        <a:bodyPr/>
        <a:lstStyle/>
        <a:p>
          <a:endParaRPr lang="es-EC"/>
        </a:p>
      </dgm:t>
    </dgm:pt>
    <dgm:pt modelId="{5992B798-4735-44BB-ABD4-336FA8F5853B}" type="sibTrans" cxnId="{34E94951-263E-4C33-AC88-CEEB5F554A61}">
      <dgm:prSet/>
      <dgm:spPr/>
      <dgm:t>
        <a:bodyPr/>
        <a:lstStyle/>
        <a:p>
          <a:endParaRPr lang="es-EC"/>
        </a:p>
      </dgm:t>
    </dgm:pt>
    <dgm:pt modelId="{7682093A-ADAB-4132-BBAC-8A2A25345773}">
      <dgm:prSet phldrT="[Texto]"/>
      <dgm:spPr/>
      <dgm:t>
        <a:bodyPr/>
        <a:lstStyle/>
        <a:p>
          <a:r>
            <a:rPr lang="es-EC" dirty="0" smtClean="0"/>
            <a:t>Identificar y plasmar en mapas aquellas zonas que se distingan por su grado de contaminación ambiental</a:t>
          </a:r>
          <a:endParaRPr lang="es-EC" dirty="0"/>
        </a:p>
      </dgm:t>
    </dgm:pt>
    <dgm:pt modelId="{52089DD4-D919-4A59-A792-C70E227BB243}" type="parTrans" cxnId="{E66891F1-CA9E-41D0-8D18-06C61DE82206}">
      <dgm:prSet/>
      <dgm:spPr/>
      <dgm:t>
        <a:bodyPr/>
        <a:lstStyle/>
        <a:p>
          <a:endParaRPr lang="es-EC"/>
        </a:p>
      </dgm:t>
    </dgm:pt>
    <dgm:pt modelId="{4DBD217C-0493-4114-A07A-43CA34AF3B6C}" type="sibTrans" cxnId="{E66891F1-CA9E-41D0-8D18-06C61DE82206}">
      <dgm:prSet/>
      <dgm:spPr/>
      <dgm:t>
        <a:bodyPr/>
        <a:lstStyle/>
        <a:p>
          <a:endParaRPr lang="es-EC"/>
        </a:p>
      </dgm:t>
    </dgm:pt>
    <dgm:pt modelId="{E5D508C1-7B95-488D-A393-65DB9729A3A9}">
      <dgm:prSet phldrT="[Texto]"/>
      <dgm:spPr/>
      <dgm:t>
        <a:bodyPr/>
        <a:lstStyle/>
        <a:p>
          <a:r>
            <a:rPr lang="es-EC" dirty="0" smtClean="0"/>
            <a:t>Fortalecer y modernizar el marco legal con respecto a la legislación ambiental.</a:t>
          </a:r>
          <a:endParaRPr lang="es-EC" dirty="0"/>
        </a:p>
      </dgm:t>
    </dgm:pt>
    <dgm:pt modelId="{B4674DF8-B0CD-42C8-93C2-75AFEDAD217F}" type="parTrans" cxnId="{F281985D-2D6C-4C54-8B66-E9274BC56BBB}">
      <dgm:prSet/>
      <dgm:spPr/>
      <dgm:t>
        <a:bodyPr/>
        <a:lstStyle/>
        <a:p>
          <a:endParaRPr lang="es-EC"/>
        </a:p>
      </dgm:t>
    </dgm:pt>
    <dgm:pt modelId="{6A7A3AA6-388F-42E1-8F70-F8C13BA050DA}" type="sibTrans" cxnId="{F281985D-2D6C-4C54-8B66-E9274BC56BBB}">
      <dgm:prSet/>
      <dgm:spPr/>
      <dgm:t>
        <a:bodyPr/>
        <a:lstStyle/>
        <a:p>
          <a:endParaRPr lang="es-EC"/>
        </a:p>
      </dgm:t>
    </dgm:pt>
    <dgm:pt modelId="{72C00955-7707-4A95-84DF-CFBCC74DF7B0}">
      <dgm:prSet phldrT="[Texto]"/>
      <dgm:spPr/>
      <dgm:t>
        <a:bodyPr/>
        <a:lstStyle/>
        <a:p>
          <a:r>
            <a:rPr lang="es-EC" dirty="0" smtClean="0"/>
            <a:t>Fomentar la inversión de capitales extranjeros, así como, la autogestión y autosuficiencia de actores</a:t>
          </a:r>
          <a:endParaRPr lang="es-EC" dirty="0"/>
        </a:p>
      </dgm:t>
    </dgm:pt>
    <dgm:pt modelId="{2691336B-2AF0-435B-9A07-C71D19BB11F5}" type="parTrans" cxnId="{6AAAFF78-92B1-43CA-8802-1265050341FA}">
      <dgm:prSet/>
      <dgm:spPr/>
      <dgm:t>
        <a:bodyPr/>
        <a:lstStyle/>
        <a:p>
          <a:endParaRPr lang="es-EC"/>
        </a:p>
      </dgm:t>
    </dgm:pt>
    <dgm:pt modelId="{23D06970-5086-4D45-B3DB-6DB6D026E2E3}" type="sibTrans" cxnId="{6AAAFF78-92B1-43CA-8802-1265050341FA}">
      <dgm:prSet/>
      <dgm:spPr/>
      <dgm:t>
        <a:bodyPr/>
        <a:lstStyle/>
        <a:p>
          <a:endParaRPr lang="es-EC"/>
        </a:p>
      </dgm:t>
    </dgm:pt>
    <dgm:pt modelId="{E526EF6C-E5A7-49FF-A2B2-B0DF873FC2DC}">
      <dgm:prSet phldrT="[Texto]"/>
      <dgm:spPr/>
      <dgm:t>
        <a:bodyPr/>
        <a:lstStyle/>
        <a:p>
          <a:r>
            <a:rPr lang="es-EC" dirty="0" smtClean="0"/>
            <a:t>Fortalecer y mejorar las medidas ambientales implementadas anteriormente</a:t>
          </a:r>
          <a:endParaRPr lang="es-EC" dirty="0"/>
        </a:p>
      </dgm:t>
    </dgm:pt>
    <dgm:pt modelId="{EBD0A217-493B-4185-9C0F-CC571B8BEFB7}" type="parTrans" cxnId="{621ECB7C-C38F-4DDA-89DB-85708D42041C}">
      <dgm:prSet/>
      <dgm:spPr/>
      <dgm:t>
        <a:bodyPr/>
        <a:lstStyle/>
        <a:p>
          <a:endParaRPr lang="es-EC"/>
        </a:p>
      </dgm:t>
    </dgm:pt>
    <dgm:pt modelId="{2E97005A-2969-4CB9-A829-BBD2535A4451}" type="sibTrans" cxnId="{621ECB7C-C38F-4DDA-89DB-85708D42041C}">
      <dgm:prSet/>
      <dgm:spPr/>
      <dgm:t>
        <a:bodyPr/>
        <a:lstStyle/>
        <a:p>
          <a:endParaRPr lang="es-EC"/>
        </a:p>
      </dgm:t>
    </dgm:pt>
    <dgm:pt modelId="{B175B2AA-ED8E-4695-B5A4-AE6CA96673D5}" type="pres">
      <dgm:prSet presAssocID="{5EFABC04-5ED0-465F-A4EB-1D112B01FCC1}" presName="diagram" presStyleCnt="0">
        <dgm:presLayoutVars>
          <dgm:dir/>
          <dgm:resizeHandles val="exact"/>
        </dgm:presLayoutVars>
      </dgm:prSet>
      <dgm:spPr/>
      <dgm:t>
        <a:bodyPr/>
        <a:lstStyle/>
        <a:p>
          <a:endParaRPr lang="es-EC"/>
        </a:p>
      </dgm:t>
    </dgm:pt>
    <dgm:pt modelId="{4EFF9681-6215-409E-95E4-EFECFFCB424C}" type="pres">
      <dgm:prSet presAssocID="{832CC3A4-2722-4666-8D59-7F0BE0D6B7F1}" presName="node" presStyleLbl="node1" presStyleIdx="0" presStyleCnt="6">
        <dgm:presLayoutVars>
          <dgm:bulletEnabled val="1"/>
        </dgm:presLayoutVars>
      </dgm:prSet>
      <dgm:spPr/>
      <dgm:t>
        <a:bodyPr/>
        <a:lstStyle/>
        <a:p>
          <a:endParaRPr lang="es-EC"/>
        </a:p>
      </dgm:t>
    </dgm:pt>
    <dgm:pt modelId="{BCFADA3E-BE6E-445E-8412-760BF43E5D37}" type="pres">
      <dgm:prSet presAssocID="{F2934A86-ED03-4745-8E86-01E1F656F500}" presName="sibTrans" presStyleCnt="0"/>
      <dgm:spPr/>
    </dgm:pt>
    <dgm:pt modelId="{CD28C9EA-284F-4C8E-A4A2-4E9CB1B97A95}" type="pres">
      <dgm:prSet presAssocID="{20A0D7DE-D596-4C7D-B1F2-31D27EF6189F}" presName="node" presStyleLbl="node1" presStyleIdx="1" presStyleCnt="6">
        <dgm:presLayoutVars>
          <dgm:bulletEnabled val="1"/>
        </dgm:presLayoutVars>
      </dgm:prSet>
      <dgm:spPr/>
      <dgm:t>
        <a:bodyPr/>
        <a:lstStyle/>
        <a:p>
          <a:endParaRPr lang="es-EC"/>
        </a:p>
      </dgm:t>
    </dgm:pt>
    <dgm:pt modelId="{78073E5A-0027-45BD-9E4D-86DBFCC95B04}" type="pres">
      <dgm:prSet presAssocID="{5992B798-4735-44BB-ABD4-336FA8F5853B}" presName="sibTrans" presStyleCnt="0"/>
      <dgm:spPr/>
    </dgm:pt>
    <dgm:pt modelId="{385B3F3A-80FA-462A-ACD1-2DA412E6E2CD}" type="pres">
      <dgm:prSet presAssocID="{7682093A-ADAB-4132-BBAC-8A2A25345773}" presName="node" presStyleLbl="node1" presStyleIdx="2" presStyleCnt="6">
        <dgm:presLayoutVars>
          <dgm:bulletEnabled val="1"/>
        </dgm:presLayoutVars>
      </dgm:prSet>
      <dgm:spPr/>
      <dgm:t>
        <a:bodyPr/>
        <a:lstStyle/>
        <a:p>
          <a:endParaRPr lang="es-EC"/>
        </a:p>
      </dgm:t>
    </dgm:pt>
    <dgm:pt modelId="{01358F9E-CC98-4224-8651-0CF6F3945E7C}" type="pres">
      <dgm:prSet presAssocID="{4DBD217C-0493-4114-A07A-43CA34AF3B6C}" presName="sibTrans" presStyleCnt="0"/>
      <dgm:spPr/>
    </dgm:pt>
    <dgm:pt modelId="{4E41C9A8-8A68-40FC-A152-AFD914B4592F}" type="pres">
      <dgm:prSet presAssocID="{E5D508C1-7B95-488D-A393-65DB9729A3A9}" presName="node" presStyleLbl="node1" presStyleIdx="3" presStyleCnt="6">
        <dgm:presLayoutVars>
          <dgm:bulletEnabled val="1"/>
        </dgm:presLayoutVars>
      </dgm:prSet>
      <dgm:spPr/>
      <dgm:t>
        <a:bodyPr/>
        <a:lstStyle/>
        <a:p>
          <a:endParaRPr lang="es-EC"/>
        </a:p>
      </dgm:t>
    </dgm:pt>
    <dgm:pt modelId="{5924E067-6DF2-479C-98CC-C7C5AB2818E6}" type="pres">
      <dgm:prSet presAssocID="{6A7A3AA6-388F-42E1-8F70-F8C13BA050DA}" presName="sibTrans" presStyleCnt="0"/>
      <dgm:spPr/>
    </dgm:pt>
    <dgm:pt modelId="{C81E1918-E9EF-4243-80AA-F0DF566B055A}" type="pres">
      <dgm:prSet presAssocID="{72C00955-7707-4A95-84DF-CFBCC74DF7B0}" presName="node" presStyleLbl="node1" presStyleIdx="4" presStyleCnt="6">
        <dgm:presLayoutVars>
          <dgm:bulletEnabled val="1"/>
        </dgm:presLayoutVars>
      </dgm:prSet>
      <dgm:spPr/>
      <dgm:t>
        <a:bodyPr/>
        <a:lstStyle/>
        <a:p>
          <a:endParaRPr lang="es-EC"/>
        </a:p>
      </dgm:t>
    </dgm:pt>
    <dgm:pt modelId="{A9A8AF46-110D-4E88-ACFF-99A55EC6AE69}" type="pres">
      <dgm:prSet presAssocID="{23D06970-5086-4D45-B3DB-6DB6D026E2E3}" presName="sibTrans" presStyleCnt="0"/>
      <dgm:spPr/>
    </dgm:pt>
    <dgm:pt modelId="{96D206EE-3E50-46DA-9D10-06369AFF63B4}" type="pres">
      <dgm:prSet presAssocID="{E526EF6C-E5A7-49FF-A2B2-B0DF873FC2DC}" presName="node" presStyleLbl="node1" presStyleIdx="5" presStyleCnt="6">
        <dgm:presLayoutVars>
          <dgm:bulletEnabled val="1"/>
        </dgm:presLayoutVars>
      </dgm:prSet>
      <dgm:spPr/>
      <dgm:t>
        <a:bodyPr/>
        <a:lstStyle/>
        <a:p>
          <a:endParaRPr lang="es-EC"/>
        </a:p>
      </dgm:t>
    </dgm:pt>
  </dgm:ptLst>
  <dgm:cxnLst>
    <dgm:cxn modelId="{621ECB7C-C38F-4DDA-89DB-85708D42041C}" srcId="{5EFABC04-5ED0-465F-A4EB-1D112B01FCC1}" destId="{E526EF6C-E5A7-49FF-A2B2-B0DF873FC2DC}" srcOrd="5" destOrd="0" parTransId="{EBD0A217-493B-4185-9C0F-CC571B8BEFB7}" sibTransId="{2E97005A-2969-4CB9-A829-BBD2535A4451}"/>
    <dgm:cxn modelId="{6AAAFF78-92B1-43CA-8802-1265050341FA}" srcId="{5EFABC04-5ED0-465F-A4EB-1D112B01FCC1}" destId="{72C00955-7707-4A95-84DF-CFBCC74DF7B0}" srcOrd="4" destOrd="0" parTransId="{2691336B-2AF0-435B-9A07-C71D19BB11F5}" sibTransId="{23D06970-5086-4D45-B3DB-6DB6D026E2E3}"/>
    <dgm:cxn modelId="{F281985D-2D6C-4C54-8B66-E9274BC56BBB}" srcId="{5EFABC04-5ED0-465F-A4EB-1D112B01FCC1}" destId="{E5D508C1-7B95-488D-A393-65DB9729A3A9}" srcOrd="3" destOrd="0" parTransId="{B4674DF8-B0CD-42C8-93C2-75AFEDAD217F}" sibTransId="{6A7A3AA6-388F-42E1-8F70-F8C13BA050DA}"/>
    <dgm:cxn modelId="{E3E456B3-3E75-4235-9730-1EC4326CA1B6}" srcId="{5EFABC04-5ED0-465F-A4EB-1D112B01FCC1}" destId="{832CC3A4-2722-4666-8D59-7F0BE0D6B7F1}" srcOrd="0" destOrd="0" parTransId="{26B45D35-E4F4-4BDA-9FA6-520079B8283F}" sibTransId="{F2934A86-ED03-4745-8E86-01E1F656F500}"/>
    <dgm:cxn modelId="{2D227FEA-4119-4837-8627-B4A3C0ACB44F}" type="presOf" srcId="{E5D508C1-7B95-488D-A393-65DB9729A3A9}" destId="{4E41C9A8-8A68-40FC-A152-AFD914B4592F}" srcOrd="0" destOrd="0" presId="urn:microsoft.com/office/officeart/2005/8/layout/default"/>
    <dgm:cxn modelId="{8F65887C-2E1E-4FDF-B55C-7F8BB50BF349}" type="presOf" srcId="{5EFABC04-5ED0-465F-A4EB-1D112B01FCC1}" destId="{B175B2AA-ED8E-4695-B5A4-AE6CA96673D5}" srcOrd="0" destOrd="0" presId="urn:microsoft.com/office/officeart/2005/8/layout/default"/>
    <dgm:cxn modelId="{34E94951-263E-4C33-AC88-CEEB5F554A61}" srcId="{5EFABC04-5ED0-465F-A4EB-1D112B01FCC1}" destId="{20A0D7DE-D596-4C7D-B1F2-31D27EF6189F}" srcOrd="1" destOrd="0" parTransId="{E6B1D299-8C0B-485F-8136-7205B4516CDC}" sibTransId="{5992B798-4735-44BB-ABD4-336FA8F5853B}"/>
    <dgm:cxn modelId="{A24E4672-874E-497F-B8D3-9DABCD5F8BA0}" type="presOf" srcId="{72C00955-7707-4A95-84DF-CFBCC74DF7B0}" destId="{C81E1918-E9EF-4243-80AA-F0DF566B055A}" srcOrd="0" destOrd="0" presId="urn:microsoft.com/office/officeart/2005/8/layout/default"/>
    <dgm:cxn modelId="{4637332A-D6EE-4502-914B-8A250842EED0}" type="presOf" srcId="{7682093A-ADAB-4132-BBAC-8A2A25345773}" destId="{385B3F3A-80FA-462A-ACD1-2DA412E6E2CD}" srcOrd="0" destOrd="0" presId="urn:microsoft.com/office/officeart/2005/8/layout/default"/>
    <dgm:cxn modelId="{E66891F1-CA9E-41D0-8D18-06C61DE82206}" srcId="{5EFABC04-5ED0-465F-A4EB-1D112B01FCC1}" destId="{7682093A-ADAB-4132-BBAC-8A2A25345773}" srcOrd="2" destOrd="0" parTransId="{52089DD4-D919-4A59-A792-C70E227BB243}" sibTransId="{4DBD217C-0493-4114-A07A-43CA34AF3B6C}"/>
    <dgm:cxn modelId="{9FD8B26C-02FE-4550-AC72-663F8EADF466}" type="presOf" srcId="{E526EF6C-E5A7-49FF-A2B2-B0DF873FC2DC}" destId="{96D206EE-3E50-46DA-9D10-06369AFF63B4}" srcOrd="0" destOrd="0" presId="urn:microsoft.com/office/officeart/2005/8/layout/default"/>
    <dgm:cxn modelId="{3AC8A7A3-1E53-4A93-BAF1-8FF550EB1439}" type="presOf" srcId="{20A0D7DE-D596-4C7D-B1F2-31D27EF6189F}" destId="{CD28C9EA-284F-4C8E-A4A2-4E9CB1B97A95}" srcOrd="0" destOrd="0" presId="urn:microsoft.com/office/officeart/2005/8/layout/default"/>
    <dgm:cxn modelId="{9C6C13F5-6C35-4E39-8D29-3887BA7F0ADC}" type="presOf" srcId="{832CC3A4-2722-4666-8D59-7F0BE0D6B7F1}" destId="{4EFF9681-6215-409E-95E4-EFECFFCB424C}" srcOrd="0" destOrd="0" presId="urn:microsoft.com/office/officeart/2005/8/layout/default"/>
    <dgm:cxn modelId="{EC7110F0-666D-4290-B984-623606C304ED}" type="presParOf" srcId="{B175B2AA-ED8E-4695-B5A4-AE6CA96673D5}" destId="{4EFF9681-6215-409E-95E4-EFECFFCB424C}" srcOrd="0" destOrd="0" presId="urn:microsoft.com/office/officeart/2005/8/layout/default"/>
    <dgm:cxn modelId="{71A7B036-2EBA-43F4-AC06-69574889AA51}" type="presParOf" srcId="{B175B2AA-ED8E-4695-B5A4-AE6CA96673D5}" destId="{BCFADA3E-BE6E-445E-8412-760BF43E5D37}" srcOrd="1" destOrd="0" presId="urn:microsoft.com/office/officeart/2005/8/layout/default"/>
    <dgm:cxn modelId="{0CAFAC5B-9691-425F-8732-9AE0BFCA2D42}" type="presParOf" srcId="{B175B2AA-ED8E-4695-B5A4-AE6CA96673D5}" destId="{CD28C9EA-284F-4C8E-A4A2-4E9CB1B97A95}" srcOrd="2" destOrd="0" presId="urn:microsoft.com/office/officeart/2005/8/layout/default"/>
    <dgm:cxn modelId="{C7F86C18-B7D9-44DB-B0DA-E0009B63B912}" type="presParOf" srcId="{B175B2AA-ED8E-4695-B5A4-AE6CA96673D5}" destId="{78073E5A-0027-45BD-9E4D-86DBFCC95B04}" srcOrd="3" destOrd="0" presId="urn:microsoft.com/office/officeart/2005/8/layout/default"/>
    <dgm:cxn modelId="{B4F49A6D-E97F-465B-ADAA-29DA5DE79460}" type="presParOf" srcId="{B175B2AA-ED8E-4695-B5A4-AE6CA96673D5}" destId="{385B3F3A-80FA-462A-ACD1-2DA412E6E2CD}" srcOrd="4" destOrd="0" presId="urn:microsoft.com/office/officeart/2005/8/layout/default"/>
    <dgm:cxn modelId="{0DDB81D1-D73C-4536-AC97-93678B465125}" type="presParOf" srcId="{B175B2AA-ED8E-4695-B5A4-AE6CA96673D5}" destId="{01358F9E-CC98-4224-8651-0CF6F3945E7C}" srcOrd="5" destOrd="0" presId="urn:microsoft.com/office/officeart/2005/8/layout/default"/>
    <dgm:cxn modelId="{E9CD0AFB-BA6B-4F95-B779-B79EE29D37C2}" type="presParOf" srcId="{B175B2AA-ED8E-4695-B5A4-AE6CA96673D5}" destId="{4E41C9A8-8A68-40FC-A152-AFD914B4592F}" srcOrd="6" destOrd="0" presId="urn:microsoft.com/office/officeart/2005/8/layout/default"/>
    <dgm:cxn modelId="{41B75506-0C1D-4CD6-918E-8DBC23137F9D}" type="presParOf" srcId="{B175B2AA-ED8E-4695-B5A4-AE6CA96673D5}" destId="{5924E067-6DF2-479C-98CC-C7C5AB2818E6}" srcOrd="7" destOrd="0" presId="urn:microsoft.com/office/officeart/2005/8/layout/default"/>
    <dgm:cxn modelId="{5311751B-0805-4422-B98B-404E79E1AF5D}" type="presParOf" srcId="{B175B2AA-ED8E-4695-B5A4-AE6CA96673D5}" destId="{C81E1918-E9EF-4243-80AA-F0DF566B055A}" srcOrd="8" destOrd="0" presId="urn:microsoft.com/office/officeart/2005/8/layout/default"/>
    <dgm:cxn modelId="{2216811D-9FB3-4D60-BE41-063FFCFDBC7B}" type="presParOf" srcId="{B175B2AA-ED8E-4695-B5A4-AE6CA96673D5}" destId="{A9A8AF46-110D-4E88-ACFF-99A55EC6AE69}" srcOrd="9" destOrd="0" presId="urn:microsoft.com/office/officeart/2005/8/layout/default"/>
    <dgm:cxn modelId="{4CF006CE-7792-4201-A93B-C01245994A1C}" type="presParOf" srcId="{B175B2AA-ED8E-4695-B5A4-AE6CA96673D5}" destId="{96D206EE-3E50-46DA-9D10-06369AFF63B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80C2DAC-C5B3-43AF-B1F7-DCB687854E30}" type="doc">
      <dgm:prSet loTypeId="urn:microsoft.com/office/officeart/2005/8/layout/process2" loCatId="process" qsTypeId="urn:microsoft.com/office/officeart/2005/8/quickstyle/simple1" qsCatId="simple" csTypeId="urn:microsoft.com/office/officeart/2005/8/colors/accent1_2" csCatId="accent1" phldr="1"/>
      <dgm:spPr/>
    </dgm:pt>
    <dgm:pt modelId="{DD4ED671-E8A7-4253-8934-D175E9883D71}">
      <dgm:prSet phldrT="[Texto]"/>
      <dgm:spPr/>
      <dgm:t>
        <a:bodyPr/>
        <a:lstStyle/>
        <a:p>
          <a:r>
            <a:rPr lang="es-EC" dirty="0" smtClean="0"/>
            <a:t>El levantamiento de información con respecto a la variable física fue realizado en los meses de Marzo, Abril y Mayo del 2019, consiguiendo junto con las tres zonas de estudio un número total de 667 casas frente a 803 casas, representando así el 83% de la muestra ideal calculada. Sin embargo, tras hacer la depuración respectiva se obtuvo un total de 540 casas.</a:t>
          </a:r>
          <a:endParaRPr lang="es-EC" dirty="0"/>
        </a:p>
      </dgm:t>
    </dgm:pt>
    <dgm:pt modelId="{30186E01-D5CA-4C23-9C4F-AFDE6D159C0B}" type="parTrans" cxnId="{F2B84A39-E313-49E8-94AB-1D1CD9B4464D}">
      <dgm:prSet/>
      <dgm:spPr/>
      <dgm:t>
        <a:bodyPr/>
        <a:lstStyle/>
        <a:p>
          <a:endParaRPr lang="es-EC"/>
        </a:p>
      </dgm:t>
    </dgm:pt>
    <dgm:pt modelId="{761C3C1E-CC13-4F07-A2E4-1591C2AD8F54}" type="sibTrans" cxnId="{F2B84A39-E313-49E8-94AB-1D1CD9B4464D}">
      <dgm:prSet/>
      <dgm:spPr/>
      <dgm:t>
        <a:bodyPr/>
        <a:lstStyle/>
        <a:p>
          <a:endParaRPr lang="es-EC"/>
        </a:p>
      </dgm:t>
    </dgm:pt>
    <dgm:pt modelId="{6ACD57A2-AEA1-433E-B93B-B8DFE8770C36}">
      <dgm:prSet phldrT="[Texto]"/>
      <dgm:spPr/>
      <dgm:t>
        <a:bodyPr/>
        <a:lstStyle/>
        <a:p>
          <a:r>
            <a:rPr lang="es-EC" dirty="0" smtClean="0"/>
            <a:t>Para el presente trabajo de titulación se utilizó el método de los precios hedónicos con la forma funcional logarítmica (Log-Log), para explicar la relación funcional entre el precio del bien inmueble y sus respectivas variables explicativas (físicas, sociales y ambientales).</a:t>
          </a:r>
          <a:endParaRPr lang="es-EC" dirty="0"/>
        </a:p>
      </dgm:t>
    </dgm:pt>
    <dgm:pt modelId="{8726206F-1E98-4E06-8AAD-5BA5F26F69EC}" type="parTrans" cxnId="{8B2F7156-F4E9-4EEF-A84B-5C9878EA5DBC}">
      <dgm:prSet/>
      <dgm:spPr/>
      <dgm:t>
        <a:bodyPr/>
        <a:lstStyle/>
        <a:p>
          <a:endParaRPr lang="es-EC"/>
        </a:p>
      </dgm:t>
    </dgm:pt>
    <dgm:pt modelId="{418DF330-0297-41D0-80D8-459ADDF60FB1}" type="sibTrans" cxnId="{8B2F7156-F4E9-4EEF-A84B-5C9878EA5DBC}">
      <dgm:prSet/>
      <dgm:spPr/>
      <dgm:t>
        <a:bodyPr/>
        <a:lstStyle/>
        <a:p>
          <a:endParaRPr lang="es-EC"/>
        </a:p>
      </dgm:t>
    </dgm:pt>
    <dgm:pt modelId="{ED06BE67-DF4C-482E-B4F5-947D1FFC8D7C}">
      <dgm:prSet phldrT="[Texto]"/>
      <dgm:spPr/>
      <dgm:t>
        <a:bodyPr/>
        <a:lstStyle/>
        <a:p>
          <a:r>
            <a:rPr lang="es-EC" dirty="0" smtClean="0"/>
            <a:t>Tras correr el modelo econométrico en el programa EViews 10 para cada contaminante (PM2.5, SO2, CO, O3, NOx) y obtener el modelo hedónico significativo y corregido, se obtuvo que  los contaminantes PM2.5, O3 y CO fueron estadísticamente significativo al 95% y 90%. Esto quiere decir que, Si la contaminación medida a partir de O3, PM2.5 y CO aumenta en un 1%, el precio del bien inmueble disminuye en un 2.27 %, 3.22% y 0.41% respectivamente</a:t>
          </a:r>
          <a:endParaRPr lang="es-EC" dirty="0"/>
        </a:p>
      </dgm:t>
    </dgm:pt>
    <dgm:pt modelId="{B8842E1B-B40D-4AA1-912B-25A1ACE899F9}" type="parTrans" cxnId="{F3593F3A-61F5-4D1A-A35E-79CBD87B5EDB}">
      <dgm:prSet/>
      <dgm:spPr/>
      <dgm:t>
        <a:bodyPr/>
        <a:lstStyle/>
        <a:p>
          <a:endParaRPr lang="es-EC"/>
        </a:p>
      </dgm:t>
    </dgm:pt>
    <dgm:pt modelId="{DA55653A-8E13-40C1-B56D-A173AB78EEC6}" type="sibTrans" cxnId="{F3593F3A-61F5-4D1A-A35E-79CBD87B5EDB}">
      <dgm:prSet/>
      <dgm:spPr/>
      <dgm:t>
        <a:bodyPr/>
        <a:lstStyle/>
        <a:p>
          <a:endParaRPr lang="es-EC"/>
        </a:p>
      </dgm:t>
    </dgm:pt>
    <dgm:pt modelId="{49855C09-5D36-44CE-B86E-1E8C56AB7FBB}" type="pres">
      <dgm:prSet presAssocID="{480C2DAC-C5B3-43AF-B1F7-DCB687854E30}" presName="linearFlow" presStyleCnt="0">
        <dgm:presLayoutVars>
          <dgm:resizeHandles val="exact"/>
        </dgm:presLayoutVars>
      </dgm:prSet>
      <dgm:spPr/>
    </dgm:pt>
    <dgm:pt modelId="{C6F43DBD-BE3C-4FB4-8990-2B97B6A44453}" type="pres">
      <dgm:prSet presAssocID="{DD4ED671-E8A7-4253-8934-D175E9883D71}" presName="node" presStyleLbl="node1" presStyleIdx="0" presStyleCnt="3">
        <dgm:presLayoutVars>
          <dgm:bulletEnabled val="1"/>
        </dgm:presLayoutVars>
      </dgm:prSet>
      <dgm:spPr/>
      <dgm:t>
        <a:bodyPr/>
        <a:lstStyle/>
        <a:p>
          <a:endParaRPr lang="es-EC"/>
        </a:p>
      </dgm:t>
    </dgm:pt>
    <dgm:pt modelId="{7218845B-D72C-4BBB-8EC4-DFC9AD7ADD17}" type="pres">
      <dgm:prSet presAssocID="{761C3C1E-CC13-4F07-A2E4-1591C2AD8F54}" presName="sibTrans" presStyleLbl="sibTrans2D1" presStyleIdx="0" presStyleCnt="2"/>
      <dgm:spPr/>
      <dgm:t>
        <a:bodyPr/>
        <a:lstStyle/>
        <a:p>
          <a:endParaRPr lang="es-EC"/>
        </a:p>
      </dgm:t>
    </dgm:pt>
    <dgm:pt modelId="{6D8393CB-8437-4E41-B064-95D0B4A59497}" type="pres">
      <dgm:prSet presAssocID="{761C3C1E-CC13-4F07-A2E4-1591C2AD8F54}" presName="connectorText" presStyleLbl="sibTrans2D1" presStyleIdx="0" presStyleCnt="2"/>
      <dgm:spPr/>
      <dgm:t>
        <a:bodyPr/>
        <a:lstStyle/>
        <a:p>
          <a:endParaRPr lang="es-EC"/>
        </a:p>
      </dgm:t>
    </dgm:pt>
    <dgm:pt modelId="{8EF308A2-55D3-4C33-A19B-8CDB454FC72B}" type="pres">
      <dgm:prSet presAssocID="{6ACD57A2-AEA1-433E-B93B-B8DFE8770C36}" presName="node" presStyleLbl="node1" presStyleIdx="1" presStyleCnt="3">
        <dgm:presLayoutVars>
          <dgm:bulletEnabled val="1"/>
        </dgm:presLayoutVars>
      </dgm:prSet>
      <dgm:spPr/>
      <dgm:t>
        <a:bodyPr/>
        <a:lstStyle/>
        <a:p>
          <a:endParaRPr lang="es-EC"/>
        </a:p>
      </dgm:t>
    </dgm:pt>
    <dgm:pt modelId="{86B00F7F-F785-4939-8318-F5514C35824E}" type="pres">
      <dgm:prSet presAssocID="{418DF330-0297-41D0-80D8-459ADDF60FB1}" presName="sibTrans" presStyleLbl="sibTrans2D1" presStyleIdx="1" presStyleCnt="2"/>
      <dgm:spPr/>
      <dgm:t>
        <a:bodyPr/>
        <a:lstStyle/>
        <a:p>
          <a:endParaRPr lang="es-EC"/>
        </a:p>
      </dgm:t>
    </dgm:pt>
    <dgm:pt modelId="{FB247709-4D56-409F-BA67-81BDAA541297}" type="pres">
      <dgm:prSet presAssocID="{418DF330-0297-41D0-80D8-459ADDF60FB1}" presName="connectorText" presStyleLbl="sibTrans2D1" presStyleIdx="1" presStyleCnt="2"/>
      <dgm:spPr/>
      <dgm:t>
        <a:bodyPr/>
        <a:lstStyle/>
        <a:p>
          <a:endParaRPr lang="es-EC"/>
        </a:p>
      </dgm:t>
    </dgm:pt>
    <dgm:pt modelId="{AA8AE76E-D8EF-4F15-864E-80605C47F4EA}" type="pres">
      <dgm:prSet presAssocID="{ED06BE67-DF4C-482E-B4F5-947D1FFC8D7C}" presName="node" presStyleLbl="node1" presStyleIdx="2" presStyleCnt="3">
        <dgm:presLayoutVars>
          <dgm:bulletEnabled val="1"/>
        </dgm:presLayoutVars>
      </dgm:prSet>
      <dgm:spPr/>
      <dgm:t>
        <a:bodyPr/>
        <a:lstStyle/>
        <a:p>
          <a:endParaRPr lang="es-EC"/>
        </a:p>
      </dgm:t>
    </dgm:pt>
  </dgm:ptLst>
  <dgm:cxnLst>
    <dgm:cxn modelId="{7B6F693E-FB98-4140-B834-185FB3200B5C}" type="presOf" srcId="{6ACD57A2-AEA1-433E-B93B-B8DFE8770C36}" destId="{8EF308A2-55D3-4C33-A19B-8CDB454FC72B}" srcOrd="0" destOrd="0" presId="urn:microsoft.com/office/officeart/2005/8/layout/process2"/>
    <dgm:cxn modelId="{2C62EFE8-EBBE-44B5-9256-810AD15BE5FD}" type="presOf" srcId="{418DF330-0297-41D0-80D8-459ADDF60FB1}" destId="{FB247709-4D56-409F-BA67-81BDAA541297}" srcOrd="1" destOrd="0" presId="urn:microsoft.com/office/officeart/2005/8/layout/process2"/>
    <dgm:cxn modelId="{8B2F7156-F4E9-4EEF-A84B-5C9878EA5DBC}" srcId="{480C2DAC-C5B3-43AF-B1F7-DCB687854E30}" destId="{6ACD57A2-AEA1-433E-B93B-B8DFE8770C36}" srcOrd="1" destOrd="0" parTransId="{8726206F-1E98-4E06-8AAD-5BA5F26F69EC}" sibTransId="{418DF330-0297-41D0-80D8-459ADDF60FB1}"/>
    <dgm:cxn modelId="{5855549E-FAE4-4C90-8634-75E9368EA0C4}" type="presOf" srcId="{761C3C1E-CC13-4F07-A2E4-1591C2AD8F54}" destId="{6D8393CB-8437-4E41-B064-95D0B4A59497}" srcOrd="1" destOrd="0" presId="urn:microsoft.com/office/officeart/2005/8/layout/process2"/>
    <dgm:cxn modelId="{78A7ED35-96E7-453B-992D-BE9B21680DD9}" type="presOf" srcId="{ED06BE67-DF4C-482E-B4F5-947D1FFC8D7C}" destId="{AA8AE76E-D8EF-4F15-864E-80605C47F4EA}" srcOrd="0" destOrd="0" presId="urn:microsoft.com/office/officeart/2005/8/layout/process2"/>
    <dgm:cxn modelId="{B0D390E2-5C4B-42F4-926E-7A5387F438B0}" type="presOf" srcId="{DD4ED671-E8A7-4253-8934-D175E9883D71}" destId="{C6F43DBD-BE3C-4FB4-8990-2B97B6A44453}" srcOrd="0" destOrd="0" presId="urn:microsoft.com/office/officeart/2005/8/layout/process2"/>
    <dgm:cxn modelId="{2B801D51-78DD-443F-98DD-5872FA3D1657}" type="presOf" srcId="{480C2DAC-C5B3-43AF-B1F7-DCB687854E30}" destId="{49855C09-5D36-44CE-B86E-1E8C56AB7FBB}" srcOrd="0" destOrd="0" presId="urn:microsoft.com/office/officeart/2005/8/layout/process2"/>
    <dgm:cxn modelId="{F3593F3A-61F5-4D1A-A35E-79CBD87B5EDB}" srcId="{480C2DAC-C5B3-43AF-B1F7-DCB687854E30}" destId="{ED06BE67-DF4C-482E-B4F5-947D1FFC8D7C}" srcOrd="2" destOrd="0" parTransId="{B8842E1B-B40D-4AA1-912B-25A1ACE899F9}" sibTransId="{DA55653A-8E13-40C1-B56D-A173AB78EEC6}"/>
    <dgm:cxn modelId="{61436684-1D8F-4F5D-83AA-577A952A04F1}" type="presOf" srcId="{761C3C1E-CC13-4F07-A2E4-1591C2AD8F54}" destId="{7218845B-D72C-4BBB-8EC4-DFC9AD7ADD17}" srcOrd="0" destOrd="0" presId="urn:microsoft.com/office/officeart/2005/8/layout/process2"/>
    <dgm:cxn modelId="{AFBD36B5-CE27-4409-9298-3717EF1896E0}" type="presOf" srcId="{418DF330-0297-41D0-80D8-459ADDF60FB1}" destId="{86B00F7F-F785-4939-8318-F5514C35824E}" srcOrd="0" destOrd="0" presId="urn:microsoft.com/office/officeart/2005/8/layout/process2"/>
    <dgm:cxn modelId="{F2B84A39-E313-49E8-94AB-1D1CD9B4464D}" srcId="{480C2DAC-C5B3-43AF-B1F7-DCB687854E30}" destId="{DD4ED671-E8A7-4253-8934-D175E9883D71}" srcOrd="0" destOrd="0" parTransId="{30186E01-D5CA-4C23-9C4F-AFDE6D159C0B}" sibTransId="{761C3C1E-CC13-4F07-A2E4-1591C2AD8F54}"/>
    <dgm:cxn modelId="{E235F5CD-E82A-497A-9E22-1FF7188E7B6D}" type="presParOf" srcId="{49855C09-5D36-44CE-B86E-1E8C56AB7FBB}" destId="{C6F43DBD-BE3C-4FB4-8990-2B97B6A44453}" srcOrd="0" destOrd="0" presId="urn:microsoft.com/office/officeart/2005/8/layout/process2"/>
    <dgm:cxn modelId="{9D1852C6-1D34-45DF-A6C1-2664829B3CF4}" type="presParOf" srcId="{49855C09-5D36-44CE-B86E-1E8C56AB7FBB}" destId="{7218845B-D72C-4BBB-8EC4-DFC9AD7ADD17}" srcOrd="1" destOrd="0" presId="urn:microsoft.com/office/officeart/2005/8/layout/process2"/>
    <dgm:cxn modelId="{DC3754B7-6710-4BCE-9BC1-7FA1C1E40B68}" type="presParOf" srcId="{7218845B-D72C-4BBB-8EC4-DFC9AD7ADD17}" destId="{6D8393CB-8437-4E41-B064-95D0B4A59497}" srcOrd="0" destOrd="0" presId="urn:microsoft.com/office/officeart/2005/8/layout/process2"/>
    <dgm:cxn modelId="{943DABF3-97B5-4F2C-8018-7AF53BF5E2F1}" type="presParOf" srcId="{49855C09-5D36-44CE-B86E-1E8C56AB7FBB}" destId="{8EF308A2-55D3-4C33-A19B-8CDB454FC72B}" srcOrd="2" destOrd="0" presId="urn:microsoft.com/office/officeart/2005/8/layout/process2"/>
    <dgm:cxn modelId="{44405E8E-4113-4E86-A30D-801E5EF57754}" type="presParOf" srcId="{49855C09-5D36-44CE-B86E-1E8C56AB7FBB}" destId="{86B00F7F-F785-4939-8318-F5514C35824E}" srcOrd="3" destOrd="0" presId="urn:microsoft.com/office/officeart/2005/8/layout/process2"/>
    <dgm:cxn modelId="{20AB770B-566C-401C-A936-2588DEEFABAF}" type="presParOf" srcId="{86B00F7F-F785-4939-8318-F5514C35824E}" destId="{FB247709-4D56-409F-BA67-81BDAA541297}" srcOrd="0" destOrd="0" presId="urn:microsoft.com/office/officeart/2005/8/layout/process2"/>
    <dgm:cxn modelId="{CE55E054-0538-4320-8F0A-02052CE261F7}" type="presParOf" srcId="{49855C09-5D36-44CE-B86E-1E8C56AB7FBB}" destId="{AA8AE76E-D8EF-4F15-864E-80605C47F4EA}"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80C2DAC-C5B3-43AF-B1F7-DCB687854E30}" type="doc">
      <dgm:prSet loTypeId="urn:microsoft.com/office/officeart/2005/8/layout/process2" loCatId="process" qsTypeId="urn:microsoft.com/office/officeart/2005/8/quickstyle/simple1" qsCatId="simple" csTypeId="urn:microsoft.com/office/officeart/2005/8/colors/accent1_2" csCatId="accent1" phldr="1"/>
      <dgm:spPr/>
    </dgm:pt>
    <dgm:pt modelId="{DD4ED671-E8A7-4253-8934-D175E9883D71}">
      <dgm:prSet phldrT="[Texto]"/>
      <dgm:spPr/>
      <dgm:t>
        <a:bodyPr/>
        <a:lstStyle/>
        <a:p>
          <a:r>
            <a:rPr lang="es-EC" dirty="0" smtClean="0"/>
            <a:t>El modelo hedónico significativo no tuvo problemas de multicolinealidad, tras pasar la prueba del indicador del factor de inflación de la varianza (VIF) y tras no superar en un 95% de su totalidad de los valores de la matriz de correlación el valor de 0,80. No obstante, tuvo problemas de heteroscedasticidad tras no pasar la prueba de </a:t>
          </a:r>
          <a:r>
            <a:rPr lang="es-EC" dirty="0" err="1" smtClean="0"/>
            <a:t>Breusch</a:t>
          </a:r>
          <a:r>
            <a:rPr lang="es-EC" dirty="0" smtClean="0"/>
            <a:t>-Pagan-</a:t>
          </a:r>
          <a:r>
            <a:rPr lang="es-EC" dirty="0" err="1" smtClean="0"/>
            <a:t>Godfrey</a:t>
          </a:r>
          <a:r>
            <a:rPr lang="es-EC" dirty="0" smtClean="0"/>
            <a:t> y White y se aplicó las varianzas y errores estándar consistentes con heteroscedasticidad de White para corregir este problema.</a:t>
          </a:r>
          <a:endParaRPr lang="es-EC" dirty="0"/>
        </a:p>
      </dgm:t>
    </dgm:pt>
    <dgm:pt modelId="{30186E01-D5CA-4C23-9C4F-AFDE6D159C0B}" type="parTrans" cxnId="{F2B84A39-E313-49E8-94AB-1D1CD9B4464D}">
      <dgm:prSet/>
      <dgm:spPr/>
      <dgm:t>
        <a:bodyPr/>
        <a:lstStyle/>
        <a:p>
          <a:endParaRPr lang="es-EC"/>
        </a:p>
      </dgm:t>
    </dgm:pt>
    <dgm:pt modelId="{761C3C1E-CC13-4F07-A2E4-1591C2AD8F54}" type="sibTrans" cxnId="{F2B84A39-E313-49E8-94AB-1D1CD9B4464D}">
      <dgm:prSet/>
      <dgm:spPr/>
      <dgm:t>
        <a:bodyPr/>
        <a:lstStyle/>
        <a:p>
          <a:endParaRPr lang="es-EC"/>
        </a:p>
      </dgm:t>
    </dgm:pt>
    <dgm:pt modelId="{6ACD57A2-AEA1-433E-B93B-B8DFE8770C36}">
      <dgm:prSet phldrT="[Texto]"/>
      <dgm:spPr/>
      <dgm:t>
        <a:bodyPr/>
        <a:lstStyle/>
        <a:p>
          <a:r>
            <a:rPr lang="es-EC" dirty="0" smtClean="0"/>
            <a:t>Para las variables físicas y sociales como: número de habitaciones, baños, jardín, terraza, distancia a centros educativos, distancia mercados/ferias, explicaron de mejor manera a la variable dependiente precio al ser estadísticamente significativo a partir del 95%. Con un coeficiente de determinación de 0,47661; 0.4674; 0.1762; 0.149007; 0.0657; -0.0834; respectivamente..</a:t>
          </a:r>
          <a:endParaRPr lang="es-EC" dirty="0"/>
        </a:p>
      </dgm:t>
    </dgm:pt>
    <dgm:pt modelId="{8726206F-1E98-4E06-8AAD-5BA5F26F69EC}" type="parTrans" cxnId="{8B2F7156-F4E9-4EEF-A84B-5C9878EA5DBC}">
      <dgm:prSet/>
      <dgm:spPr/>
      <dgm:t>
        <a:bodyPr/>
        <a:lstStyle/>
        <a:p>
          <a:endParaRPr lang="es-EC"/>
        </a:p>
      </dgm:t>
    </dgm:pt>
    <dgm:pt modelId="{418DF330-0297-41D0-80D8-459ADDF60FB1}" type="sibTrans" cxnId="{8B2F7156-F4E9-4EEF-A84B-5C9878EA5DBC}">
      <dgm:prSet/>
      <dgm:spPr/>
      <dgm:t>
        <a:bodyPr/>
        <a:lstStyle/>
        <a:p>
          <a:endParaRPr lang="es-EC"/>
        </a:p>
      </dgm:t>
    </dgm:pt>
    <dgm:pt modelId="{49855C09-5D36-44CE-B86E-1E8C56AB7FBB}" type="pres">
      <dgm:prSet presAssocID="{480C2DAC-C5B3-43AF-B1F7-DCB687854E30}" presName="linearFlow" presStyleCnt="0">
        <dgm:presLayoutVars>
          <dgm:resizeHandles val="exact"/>
        </dgm:presLayoutVars>
      </dgm:prSet>
      <dgm:spPr/>
    </dgm:pt>
    <dgm:pt modelId="{C6F43DBD-BE3C-4FB4-8990-2B97B6A44453}" type="pres">
      <dgm:prSet presAssocID="{DD4ED671-E8A7-4253-8934-D175E9883D71}" presName="node" presStyleLbl="node1" presStyleIdx="0" presStyleCnt="2">
        <dgm:presLayoutVars>
          <dgm:bulletEnabled val="1"/>
        </dgm:presLayoutVars>
      </dgm:prSet>
      <dgm:spPr/>
      <dgm:t>
        <a:bodyPr/>
        <a:lstStyle/>
        <a:p>
          <a:endParaRPr lang="es-EC"/>
        </a:p>
      </dgm:t>
    </dgm:pt>
    <dgm:pt modelId="{7218845B-D72C-4BBB-8EC4-DFC9AD7ADD17}" type="pres">
      <dgm:prSet presAssocID="{761C3C1E-CC13-4F07-A2E4-1591C2AD8F54}" presName="sibTrans" presStyleLbl="sibTrans2D1" presStyleIdx="0" presStyleCnt="1"/>
      <dgm:spPr/>
      <dgm:t>
        <a:bodyPr/>
        <a:lstStyle/>
        <a:p>
          <a:endParaRPr lang="es-EC"/>
        </a:p>
      </dgm:t>
    </dgm:pt>
    <dgm:pt modelId="{6D8393CB-8437-4E41-B064-95D0B4A59497}" type="pres">
      <dgm:prSet presAssocID="{761C3C1E-CC13-4F07-A2E4-1591C2AD8F54}" presName="connectorText" presStyleLbl="sibTrans2D1" presStyleIdx="0" presStyleCnt="1"/>
      <dgm:spPr/>
      <dgm:t>
        <a:bodyPr/>
        <a:lstStyle/>
        <a:p>
          <a:endParaRPr lang="es-EC"/>
        </a:p>
      </dgm:t>
    </dgm:pt>
    <dgm:pt modelId="{8EF308A2-55D3-4C33-A19B-8CDB454FC72B}" type="pres">
      <dgm:prSet presAssocID="{6ACD57A2-AEA1-433E-B93B-B8DFE8770C36}" presName="node" presStyleLbl="node1" presStyleIdx="1" presStyleCnt="2">
        <dgm:presLayoutVars>
          <dgm:bulletEnabled val="1"/>
        </dgm:presLayoutVars>
      </dgm:prSet>
      <dgm:spPr/>
      <dgm:t>
        <a:bodyPr/>
        <a:lstStyle/>
        <a:p>
          <a:endParaRPr lang="es-EC"/>
        </a:p>
      </dgm:t>
    </dgm:pt>
  </dgm:ptLst>
  <dgm:cxnLst>
    <dgm:cxn modelId="{0E31021B-E491-479D-BD1D-21BF462143EA}" type="presOf" srcId="{761C3C1E-CC13-4F07-A2E4-1591C2AD8F54}" destId="{6D8393CB-8437-4E41-B064-95D0B4A59497}" srcOrd="1" destOrd="0" presId="urn:microsoft.com/office/officeart/2005/8/layout/process2"/>
    <dgm:cxn modelId="{8B2F7156-F4E9-4EEF-A84B-5C9878EA5DBC}" srcId="{480C2DAC-C5B3-43AF-B1F7-DCB687854E30}" destId="{6ACD57A2-AEA1-433E-B93B-B8DFE8770C36}" srcOrd="1" destOrd="0" parTransId="{8726206F-1E98-4E06-8AAD-5BA5F26F69EC}" sibTransId="{418DF330-0297-41D0-80D8-459ADDF60FB1}"/>
    <dgm:cxn modelId="{13032670-2E55-410C-B7B0-CFB905074690}" type="presOf" srcId="{DD4ED671-E8A7-4253-8934-D175E9883D71}" destId="{C6F43DBD-BE3C-4FB4-8990-2B97B6A44453}" srcOrd="0" destOrd="0" presId="urn:microsoft.com/office/officeart/2005/8/layout/process2"/>
    <dgm:cxn modelId="{DD3A6901-C601-4817-8193-6D281D2D7BEE}" type="presOf" srcId="{480C2DAC-C5B3-43AF-B1F7-DCB687854E30}" destId="{49855C09-5D36-44CE-B86E-1E8C56AB7FBB}" srcOrd="0" destOrd="0" presId="urn:microsoft.com/office/officeart/2005/8/layout/process2"/>
    <dgm:cxn modelId="{4DFBA62F-1F9D-40D8-B3A7-BDE3AED2BEA6}" type="presOf" srcId="{6ACD57A2-AEA1-433E-B93B-B8DFE8770C36}" destId="{8EF308A2-55D3-4C33-A19B-8CDB454FC72B}" srcOrd="0" destOrd="0" presId="urn:microsoft.com/office/officeart/2005/8/layout/process2"/>
    <dgm:cxn modelId="{F2B84A39-E313-49E8-94AB-1D1CD9B4464D}" srcId="{480C2DAC-C5B3-43AF-B1F7-DCB687854E30}" destId="{DD4ED671-E8A7-4253-8934-D175E9883D71}" srcOrd="0" destOrd="0" parTransId="{30186E01-D5CA-4C23-9C4F-AFDE6D159C0B}" sibTransId="{761C3C1E-CC13-4F07-A2E4-1591C2AD8F54}"/>
    <dgm:cxn modelId="{65017429-7C8A-4485-BBFE-7072FDC7D17A}" type="presOf" srcId="{761C3C1E-CC13-4F07-A2E4-1591C2AD8F54}" destId="{7218845B-D72C-4BBB-8EC4-DFC9AD7ADD17}" srcOrd="0" destOrd="0" presId="urn:microsoft.com/office/officeart/2005/8/layout/process2"/>
    <dgm:cxn modelId="{C011EBEE-4CFF-49ED-90DC-CAE142EC9178}" type="presParOf" srcId="{49855C09-5D36-44CE-B86E-1E8C56AB7FBB}" destId="{C6F43DBD-BE3C-4FB4-8990-2B97B6A44453}" srcOrd="0" destOrd="0" presId="urn:microsoft.com/office/officeart/2005/8/layout/process2"/>
    <dgm:cxn modelId="{02F7A98C-D153-43A3-82DC-B21AB67B4A58}" type="presParOf" srcId="{49855C09-5D36-44CE-B86E-1E8C56AB7FBB}" destId="{7218845B-D72C-4BBB-8EC4-DFC9AD7ADD17}" srcOrd="1" destOrd="0" presId="urn:microsoft.com/office/officeart/2005/8/layout/process2"/>
    <dgm:cxn modelId="{FD13AD3C-60CD-40F6-9019-A66E13817B2D}" type="presParOf" srcId="{7218845B-D72C-4BBB-8EC4-DFC9AD7ADD17}" destId="{6D8393CB-8437-4E41-B064-95D0B4A59497}" srcOrd="0" destOrd="0" presId="urn:microsoft.com/office/officeart/2005/8/layout/process2"/>
    <dgm:cxn modelId="{AFF499A7-BBE4-4609-9EB0-42BEA5826F15}" type="presParOf" srcId="{49855C09-5D36-44CE-B86E-1E8C56AB7FBB}" destId="{8EF308A2-55D3-4C33-A19B-8CDB454FC72B}"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80C2DAC-C5B3-43AF-B1F7-DCB687854E30}" type="doc">
      <dgm:prSet loTypeId="urn:microsoft.com/office/officeart/2005/8/layout/process2" loCatId="process" qsTypeId="urn:microsoft.com/office/officeart/2005/8/quickstyle/simple1" qsCatId="simple" csTypeId="urn:microsoft.com/office/officeart/2005/8/colors/accent1_2" csCatId="accent1" phldr="1"/>
      <dgm:spPr/>
    </dgm:pt>
    <dgm:pt modelId="{DD4ED671-E8A7-4253-8934-D175E9883D71}">
      <dgm:prSet phldrT="[Texto]"/>
      <dgm:spPr/>
      <dgm:t>
        <a:bodyPr/>
        <a:lstStyle/>
        <a:p>
          <a:r>
            <a:rPr lang="es-EC" dirty="0" smtClean="0"/>
            <a:t>Se recomienda que los trabajos para obtener el título de pregrado tanto publicados como por publicar sean socializados ante la comunidad universitaria, mediante charlas, seminarios, video conferencias, entre otras, con el propósito de que haya una continuación en los temas tratados por parte del alumnado, así como, por parte de las autoridades competentes para aplicar en la vida real y poder solucionar los problemas que concierne a cada uno de los trabajos.</a:t>
          </a:r>
          <a:endParaRPr lang="es-EC" dirty="0"/>
        </a:p>
      </dgm:t>
    </dgm:pt>
    <dgm:pt modelId="{30186E01-D5CA-4C23-9C4F-AFDE6D159C0B}" type="parTrans" cxnId="{F2B84A39-E313-49E8-94AB-1D1CD9B4464D}">
      <dgm:prSet/>
      <dgm:spPr/>
      <dgm:t>
        <a:bodyPr/>
        <a:lstStyle/>
        <a:p>
          <a:endParaRPr lang="es-EC"/>
        </a:p>
      </dgm:t>
    </dgm:pt>
    <dgm:pt modelId="{761C3C1E-CC13-4F07-A2E4-1591C2AD8F54}" type="sibTrans" cxnId="{F2B84A39-E313-49E8-94AB-1D1CD9B4464D}">
      <dgm:prSet/>
      <dgm:spPr/>
      <dgm:t>
        <a:bodyPr/>
        <a:lstStyle/>
        <a:p>
          <a:endParaRPr lang="es-EC"/>
        </a:p>
      </dgm:t>
    </dgm:pt>
    <dgm:pt modelId="{6ACD57A2-AEA1-433E-B93B-B8DFE8770C36}">
      <dgm:prSet phldrT="[Texto]"/>
      <dgm:spPr/>
      <dgm:t>
        <a:bodyPr/>
        <a:lstStyle/>
        <a:p>
          <a:r>
            <a:rPr lang="es-EC" dirty="0" smtClean="0"/>
            <a:t>Se recomienda que se haga una continuación de este presente trabajo con las demás estaciones de monitorea atmosférico que están disponibles por parte de la Secretaria de Ambiente y distribuidas a lo largo de la urbe quiteña, con el objetivo de hacer un mejor análisis de la posible afectación de la contaminación del aire en los precios de los bienes inmuebles del DMQ.</a:t>
          </a:r>
          <a:endParaRPr lang="es-EC" dirty="0"/>
        </a:p>
      </dgm:t>
    </dgm:pt>
    <dgm:pt modelId="{8726206F-1E98-4E06-8AAD-5BA5F26F69EC}" type="parTrans" cxnId="{8B2F7156-F4E9-4EEF-A84B-5C9878EA5DBC}">
      <dgm:prSet/>
      <dgm:spPr/>
      <dgm:t>
        <a:bodyPr/>
        <a:lstStyle/>
        <a:p>
          <a:endParaRPr lang="es-EC"/>
        </a:p>
      </dgm:t>
    </dgm:pt>
    <dgm:pt modelId="{418DF330-0297-41D0-80D8-459ADDF60FB1}" type="sibTrans" cxnId="{8B2F7156-F4E9-4EEF-A84B-5C9878EA5DBC}">
      <dgm:prSet/>
      <dgm:spPr/>
      <dgm:t>
        <a:bodyPr/>
        <a:lstStyle/>
        <a:p>
          <a:endParaRPr lang="es-EC"/>
        </a:p>
      </dgm:t>
    </dgm:pt>
    <dgm:pt modelId="{ED06BE67-DF4C-482E-B4F5-947D1FFC8D7C}">
      <dgm:prSet phldrT="[Texto]"/>
      <dgm:spPr/>
      <dgm:t>
        <a:bodyPr/>
        <a:lstStyle/>
        <a:p>
          <a:r>
            <a:rPr lang="es-EC" dirty="0" smtClean="0"/>
            <a:t>Se recomienda que las propuestas planteadas en este presente trabajo de titulación lleguen a manos de las autoridades municipales para que sean implementadas con el fin de mejorar la calidad del aire y así evitar las posibles consecuencias tanto en el ámbito de la salud, de la economía del país y para el sector inmobiliario.</a:t>
          </a:r>
          <a:endParaRPr lang="es-EC" dirty="0"/>
        </a:p>
      </dgm:t>
    </dgm:pt>
    <dgm:pt modelId="{B8842E1B-B40D-4AA1-912B-25A1ACE899F9}" type="parTrans" cxnId="{F3593F3A-61F5-4D1A-A35E-79CBD87B5EDB}">
      <dgm:prSet/>
      <dgm:spPr/>
      <dgm:t>
        <a:bodyPr/>
        <a:lstStyle/>
        <a:p>
          <a:endParaRPr lang="es-EC"/>
        </a:p>
      </dgm:t>
    </dgm:pt>
    <dgm:pt modelId="{DA55653A-8E13-40C1-B56D-A173AB78EEC6}" type="sibTrans" cxnId="{F3593F3A-61F5-4D1A-A35E-79CBD87B5EDB}">
      <dgm:prSet/>
      <dgm:spPr/>
      <dgm:t>
        <a:bodyPr/>
        <a:lstStyle/>
        <a:p>
          <a:endParaRPr lang="es-EC"/>
        </a:p>
      </dgm:t>
    </dgm:pt>
    <dgm:pt modelId="{49855C09-5D36-44CE-B86E-1E8C56AB7FBB}" type="pres">
      <dgm:prSet presAssocID="{480C2DAC-C5B3-43AF-B1F7-DCB687854E30}" presName="linearFlow" presStyleCnt="0">
        <dgm:presLayoutVars>
          <dgm:resizeHandles val="exact"/>
        </dgm:presLayoutVars>
      </dgm:prSet>
      <dgm:spPr/>
    </dgm:pt>
    <dgm:pt modelId="{C6F43DBD-BE3C-4FB4-8990-2B97B6A44453}" type="pres">
      <dgm:prSet presAssocID="{DD4ED671-E8A7-4253-8934-D175E9883D71}" presName="node" presStyleLbl="node1" presStyleIdx="0" presStyleCnt="3">
        <dgm:presLayoutVars>
          <dgm:bulletEnabled val="1"/>
        </dgm:presLayoutVars>
      </dgm:prSet>
      <dgm:spPr/>
      <dgm:t>
        <a:bodyPr/>
        <a:lstStyle/>
        <a:p>
          <a:endParaRPr lang="es-EC"/>
        </a:p>
      </dgm:t>
    </dgm:pt>
    <dgm:pt modelId="{7218845B-D72C-4BBB-8EC4-DFC9AD7ADD17}" type="pres">
      <dgm:prSet presAssocID="{761C3C1E-CC13-4F07-A2E4-1591C2AD8F54}" presName="sibTrans" presStyleLbl="sibTrans2D1" presStyleIdx="0" presStyleCnt="2"/>
      <dgm:spPr/>
      <dgm:t>
        <a:bodyPr/>
        <a:lstStyle/>
        <a:p>
          <a:endParaRPr lang="es-EC"/>
        </a:p>
      </dgm:t>
    </dgm:pt>
    <dgm:pt modelId="{6D8393CB-8437-4E41-B064-95D0B4A59497}" type="pres">
      <dgm:prSet presAssocID="{761C3C1E-CC13-4F07-A2E4-1591C2AD8F54}" presName="connectorText" presStyleLbl="sibTrans2D1" presStyleIdx="0" presStyleCnt="2"/>
      <dgm:spPr/>
      <dgm:t>
        <a:bodyPr/>
        <a:lstStyle/>
        <a:p>
          <a:endParaRPr lang="es-EC"/>
        </a:p>
      </dgm:t>
    </dgm:pt>
    <dgm:pt modelId="{8EF308A2-55D3-4C33-A19B-8CDB454FC72B}" type="pres">
      <dgm:prSet presAssocID="{6ACD57A2-AEA1-433E-B93B-B8DFE8770C36}" presName="node" presStyleLbl="node1" presStyleIdx="1" presStyleCnt="3">
        <dgm:presLayoutVars>
          <dgm:bulletEnabled val="1"/>
        </dgm:presLayoutVars>
      </dgm:prSet>
      <dgm:spPr/>
      <dgm:t>
        <a:bodyPr/>
        <a:lstStyle/>
        <a:p>
          <a:endParaRPr lang="es-EC"/>
        </a:p>
      </dgm:t>
    </dgm:pt>
    <dgm:pt modelId="{86B00F7F-F785-4939-8318-F5514C35824E}" type="pres">
      <dgm:prSet presAssocID="{418DF330-0297-41D0-80D8-459ADDF60FB1}" presName="sibTrans" presStyleLbl="sibTrans2D1" presStyleIdx="1" presStyleCnt="2"/>
      <dgm:spPr/>
      <dgm:t>
        <a:bodyPr/>
        <a:lstStyle/>
        <a:p>
          <a:endParaRPr lang="es-EC"/>
        </a:p>
      </dgm:t>
    </dgm:pt>
    <dgm:pt modelId="{FB247709-4D56-409F-BA67-81BDAA541297}" type="pres">
      <dgm:prSet presAssocID="{418DF330-0297-41D0-80D8-459ADDF60FB1}" presName="connectorText" presStyleLbl="sibTrans2D1" presStyleIdx="1" presStyleCnt="2"/>
      <dgm:spPr/>
      <dgm:t>
        <a:bodyPr/>
        <a:lstStyle/>
        <a:p>
          <a:endParaRPr lang="es-EC"/>
        </a:p>
      </dgm:t>
    </dgm:pt>
    <dgm:pt modelId="{AA8AE76E-D8EF-4F15-864E-80605C47F4EA}" type="pres">
      <dgm:prSet presAssocID="{ED06BE67-DF4C-482E-B4F5-947D1FFC8D7C}" presName="node" presStyleLbl="node1" presStyleIdx="2" presStyleCnt="3">
        <dgm:presLayoutVars>
          <dgm:bulletEnabled val="1"/>
        </dgm:presLayoutVars>
      </dgm:prSet>
      <dgm:spPr/>
      <dgm:t>
        <a:bodyPr/>
        <a:lstStyle/>
        <a:p>
          <a:endParaRPr lang="es-EC"/>
        </a:p>
      </dgm:t>
    </dgm:pt>
  </dgm:ptLst>
  <dgm:cxnLst>
    <dgm:cxn modelId="{B2377A75-C62F-4658-B8C4-6DB031FF04BF}" type="presOf" srcId="{418DF330-0297-41D0-80D8-459ADDF60FB1}" destId="{86B00F7F-F785-4939-8318-F5514C35824E}" srcOrd="0" destOrd="0" presId="urn:microsoft.com/office/officeart/2005/8/layout/process2"/>
    <dgm:cxn modelId="{D223D65A-BD96-4F8D-A39E-958B894B7087}" type="presOf" srcId="{761C3C1E-CC13-4F07-A2E4-1591C2AD8F54}" destId="{6D8393CB-8437-4E41-B064-95D0B4A59497}" srcOrd="1" destOrd="0" presId="urn:microsoft.com/office/officeart/2005/8/layout/process2"/>
    <dgm:cxn modelId="{F328DA34-EE16-431C-8338-7BD1AD19BF8D}" type="presOf" srcId="{6ACD57A2-AEA1-433E-B93B-B8DFE8770C36}" destId="{8EF308A2-55D3-4C33-A19B-8CDB454FC72B}" srcOrd="0" destOrd="0" presId="urn:microsoft.com/office/officeart/2005/8/layout/process2"/>
    <dgm:cxn modelId="{CEA4FDF8-66F5-46A7-BB90-2F3A50C0B2AB}" type="presOf" srcId="{761C3C1E-CC13-4F07-A2E4-1591C2AD8F54}" destId="{7218845B-D72C-4BBB-8EC4-DFC9AD7ADD17}" srcOrd="0" destOrd="0" presId="urn:microsoft.com/office/officeart/2005/8/layout/process2"/>
    <dgm:cxn modelId="{8B593C95-C803-45A5-AA67-C7638F942589}" type="presOf" srcId="{DD4ED671-E8A7-4253-8934-D175E9883D71}" destId="{C6F43DBD-BE3C-4FB4-8990-2B97B6A44453}" srcOrd="0" destOrd="0" presId="urn:microsoft.com/office/officeart/2005/8/layout/process2"/>
    <dgm:cxn modelId="{F3593F3A-61F5-4D1A-A35E-79CBD87B5EDB}" srcId="{480C2DAC-C5B3-43AF-B1F7-DCB687854E30}" destId="{ED06BE67-DF4C-482E-B4F5-947D1FFC8D7C}" srcOrd="2" destOrd="0" parTransId="{B8842E1B-B40D-4AA1-912B-25A1ACE899F9}" sibTransId="{DA55653A-8E13-40C1-B56D-A173AB78EEC6}"/>
    <dgm:cxn modelId="{F2B84A39-E313-49E8-94AB-1D1CD9B4464D}" srcId="{480C2DAC-C5B3-43AF-B1F7-DCB687854E30}" destId="{DD4ED671-E8A7-4253-8934-D175E9883D71}" srcOrd="0" destOrd="0" parTransId="{30186E01-D5CA-4C23-9C4F-AFDE6D159C0B}" sibTransId="{761C3C1E-CC13-4F07-A2E4-1591C2AD8F54}"/>
    <dgm:cxn modelId="{8B2F7156-F4E9-4EEF-A84B-5C9878EA5DBC}" srcId="{480C2DAC-C5B3-43AF-B1F7-DCB687854E30}" destId="{6ACD57A2-AEA1-433E-B93B-B8DFE8770C36}" srcOrd="1" destOrd="0" parTransId="{8726206F-1E98-4E06-8AAD-5BA5F26F69EC}" sibTransId="{418DF330-0297-41D0-80D8-459ADDF60FB1}"/>
    <dgm:cxn modelId="{D8BEE0A6-7DC0-4CF4-A8C2-F938714D2DF1}" type="presOf" srcId="{480C2DAC-C5B3-43AF-B1F7-DCB687854E30}" destId="{49855C09-5D36-44CE-B86E-1E8C56AB7FBB}" srcOrd="0" destOrd="0" presId="urn:microsoft.com/office/officeart/2005/8/layout/process2"/>
    <dgm:cxn modelId="{C9EF2FF1-0476-451F-95DA-110586C78212}" type="presOf" srcId="{418DF330-0297-41D0-80D8-459ADDF60FB1}" destId="{FB247709-4D56-409F-BA67-81BDAA541297}" srcOrd="1" destOrd="0" presId="urn:microsoft.com/office/officeart/2005/8/layout/process2"/>
    <dgm:cxn modelId="{99450F2B-6E47-444A-A6F4-F5CB2FC18DA9}" type="presOf" srcId="{ED06BE67-DF4C-482E-B4F5-947D1FFC8D7C}" destId="{AA8AE76E-D8EF-4F15-864E-80605C47F4EA}" srcOrd="0" destOrd="0" presId="urn:microsoft.com/office/officeart/2005/8/layout/process2"/>
    <dgm:cxn modelId="{15CC1AFA-8705-4DBB-BC1E-9C49FCBD9A6A}" type="presParOf" srcId="{49855C09-5D36-44CE-B86E-1E8C56AB7FBB}" destId="{C6F43DBD-BE3C-4FB4-8990-2B97B6A44453}" srcOrd="0" destOrd="0" presId="urn:microsoft.com/office/officeart/2005/8/layout/process2"/>
    <dgm:cxn modelId="{633C1DD7-20ED-41B9-A3C7-79D5B9EF5804}" type="presParOf" srcId="{49855C09-5D36-44CE-B86E-1E8C56AB7FBB}" destId="{7218845B-D72C-4BBB-8EC4-DFC9AD7ADD17}" srcOrd="1" destOrd="0" presId="urn:microsoft.com/office/officeart/2005/8/layout/process2"/>
    <dgm:cxn modelId="{616DF6EA-B903-4CC0-B449-4A7F72E9A3EE}" type="presParOf" srcId="{7218845B-D72C-4BBB-8EC4-DFC9AD7ADD17}" destId="{6D8393CB-8437-4E41-B064-95D0B4A59497}" srcOrd="0" destOrd="0" presId="urn:microsoft.com/office/officeart/2005/8/layout/process2"/>
    <dgm:cxn modelId="{41EF057C-1A6D-4628-B438-96DA77375A38}" type="presParOf" srcId="{49855C09-5D36-44CE-B86E-1E8C56AB7FBB}" destId="{8EF308A2-55D3-4C33-A19B-8CDB454FC72B}" srcOrd="2" destOrd="0" presId="urn:microsoft.com/office/officeart/2005/8/layout/process2"/>
    <dgm:cxn modelId="{41D1B359-27AE-4608-ACD0-A90A0202C8EA}" type="presParOf" srcId="{49855C09-5D36-44CE-B86E-1E8C56AB7FBB}" destId="{86B00F7F-F785-4939-8318-F5514C35824E}" srcOrd="3" destOrd="0" presId="urn:microsoft.com/office/officeart/2005/8/layout/process2"/>
    <dgm:cxn modelId="{B2B604A2-A379-441A-849C-AF4B871E995D}" type="presParOf" srcId="{86B00F7F-F785-4939-8318-F5514C35824E}" destId="{FB247709-4D56-409F-BA67-81BDAA541297}" srcOrd="0" destOrd="0" presId="urn:microsoft.com/office/officeart/2005/8/layout/process2"/>
    <dgm:cxn modelId="{F5A72F03-3B4B-4FAD-9D44-809CA508C3A9}" type="presParOf" srcId="{49855C09-5D36-44CE-B86E-1E8C56AB7FBB}" destId="{AA8AE76E-D8EF-4F15-864E-80605C47F4EA}"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80C2DAC-C5B3-43AF-B1F7-DCB687854E30}" type="doc">
      <dgm:prSet loTypeId="urn:microsoft.com/office/officeart/2005/8/layout/process2" loCatId="process" qsTypeId="urn:microsoft.com/office/officeart/2005/8/quickstyle/simple1" qsCatId="simple" csTypeId="urn:microsoft.com/office/officeart/2005/8/colors/accent1_2" csCatId="accent1" phldr="1"/>
      <dgm:spPr/>
    </dgm:pt>
    <dgm:pt modelId="{DD4ED671-E8A7-4253-8934-D175E9883D71}">
      <dgm:prSet phldrT="[Texto]"/>
      <dgm:spPr/>
      <dgm:t>
        <a:bodyPr/>
        <a:lstStyle/>
        <a:p>
          <a:r>
            <a:rPr lang="es-EC" dirty="0" smtClean="0"/>
            <a:t>Se recomienda que estas temáticas de valoración económica ambiental se estudien más a profundidad ya que el tener un inventario de los recursos naturales dentro de un país, ayuda a las autoridades ambientales y políticas a implementar mejores programas, proyectos y políticas en pro de conseguir un desarrollo económico junto con la parte social y ambiental.</a:t>
          </a:r>
          <a:endParaRPr lang="es-EC" dirty="0"/>
        </a:p>
      </dgm:t>
    </dgm:pt>
    <dgm:pt modelId="{30186E01-D5CA-4C23-9C4F-AFDE6D159C0B}" type="parTrans" cxnId="{F2B84A39-E313-49E8-94AB-1D1CD9B4464D}">
      <dgm:prSet/>
      <dgm:spPr/>
      <dgm:t>
        <a:bodyPr/>
        <a:lstStyle/>
        <a:p>
          <a:endParaRPr lang="es-EC"/>
        </a:p>
      </dgm:t>
    </dgm:pt>
    <dgm:pt modelId="{761C3C1E-CC13-4F07-A2E4-1591C2AD8F54}" type="sibTrans" cxnId="{F2B84A39-E313-49E8-94AB-1D1CD9B4464D}">
      <dgm:prSet/>
      <dgm:spPr/>
      <dgm:t>
        <a:bodyPr/>
        <a:lstStyle/>
        <a:p>
          <a:endParaRPr lang="es-EC"/>
        </a:p>
      </dgm:t>
    </dgm:pt>
    <dgm:pt modelId="{6ACD57A2-AEA1-433E-B93B-B8DFE8770C36}">
      <dgm:prSet phldrT="[Texto]"/>
      <dgm:spPr/>
      <dgm:t>
        <a:bodyPr/>
        <a:lstStyle/>
        <a:p>
          <a:r>
            <a:rPr lang="es-EC" dirty="0" smtClean="0"/>
            <a:t>Se recomienda que se utilice modelamientos más precisos que incluyan las variables meteorológicas y topográficas como insumo para poder modelar la contaminación atmosférica. </a:t>
          </a:r>
          <a:endParaRPr lang="es-EC" dirty="0"/>
        </a:p>
      </dgm:t>
    </dgm:pt>
    <dgm:pt modelId="{8726206F-1E98-4E06-8AAD-5BA5F26F69EC}" type="parTrans" cxnId="{8B2F7156-F4E9-4EEF-A84B-5C9878EA5DBC}">
      <dgm:prSet/>
      <dgm:spPr/>
      <dgm:t>
        <a:bodyPr/>
        <a:lstStyle/>
        <a:p>
          <a:endParaRPr lang="es-EC"/>
        </a:p>
      </dgm:t>
    </dgm:pt>
    <dgm:pt modelId="{418DF330-0297-41D0-80D8-459ADDF60FB1}" type="sibTrans" cxnId="{8B2F7156-F4E9-4EEF-A84B-5C9878EA5DBC}">
      <dgm:prSet/>
      <dgm:spPr/>
      <dgm:t>
        <a:bodyPr/>
        <a:lstStyle/>
        <a:p>
          <a:endParaRPr lang="es-EC"/>
        </a:p>
      </dgm:t>
    </dgm:pt>
    <dgm:pt modelId="{49855C09-5D36-44CE-B86E-1E8C56AB7FBB}" type="pres">
      <dgm:prSet presAssocID="{480C2DAC-C5B3-43AF-B1F7-DCB687854E30}" presName="linearFlow" presStyleCnt="0">
        <dgm:presLayoutVars>
          <dgm:resizeHandles val="exact"/>
        </dgm:presLayoutVars>
      </dgm:prSet>
      <dgm:spPr/>
    </dgm:pt>
    <dgm:pt modelId="{C6F43DBD-BE3C-4FB4-8990-2B97B6A44453}" type="pres">
      <dgm:prSet presAssocID="{DD4ED671-E8A7-4253-8934-D175E9883D71}" presName="node" presStyleLbl="node1" presStyleIdx="0" presStyleCnt="2">
        <dgm:presLayoutVars>
          <dgm:bulletEnabled val="1"/>
        </dgm:presLayoutVars>
      </dgm:prSet>
      <dgm:spPr/>
      <dgm:t>
        <a:bodyPr/>
        <a:lstStyle/>
        <a:p>
          <a:endParaRPr lang="es-EC"/>
        </a:p>
      </dgm:t>
    </dgm:pt>
    <dgm:pt modelId="{7218845B-D72C-4BBB-8EC4-DFC9AD7ADD17}" type="pres">
      <dgm:prSet presAssocID="{761C3C1E-CC13-4F07-A2E4-1591C2AD8F54}" presName="sibTrans" presStyleLbl="sibTrans2D1" presStyleIdx="0" presStyleCnt="1"/>
      <dgm:spPr/>
      <dgm:t>
        <a:bodyPr/>
        <a:lstStyle/>
        <a:p>
          <a:endParaRPr lang="es-EC"/>
        </a:p>
      </dgm:t>
    </dgm:pt>
    <dgm:pt modelId="{6D8393CB-8437-4E41-B064-95D0B4A59497}" type="pres">
      <dgm:prSet presAssocID="{761C3C1E-CC13-4F07-A2E4-1591C2AD8F54}" presName="connectorText" presStyleLbl="sibTrans2D1" presStyleIdx="0" presStyleCnt="1"/>
      <dgm:spPr/>
      <dgm:t>
        <a:bodyPr/>
        <a:lstStyle/>
        <a:p>
          <a:endParaRPr lang="es-EC"/>
        </a:p>
      </dgm:t>
    </dgm:pt>
    <dgm:pt modelId="{8EF308A2-55D3-4C33-A19B-8CDB454FC72B}" type="pres">
      <dgm:prSet presAssocID="{6ACD57A2-AEA1-433E-B93B-B8DFE8770C36}" presName="node" presStyleLbl="node1" presStyleIdx="1" presStyleCnt="2">
        <dgm:presLayoutVars>
          <dgm:bulletEnabled val="1"/>
        </dgm:presLayoutVars>
      </dgm:prSet>
      <dgm:spPr/>
      <dgm:t>
        <a:bodyPr/>
        <a:lstStyle/>
        <a:p>
          <a:endParaRPr lang="es-EC"/>
        </a:p>
      </dgm:t>
    </dgm:pt>
  </dgm:ptLst>
  <dgm:cxnLst>
    <dgm:cxn modelId="{47D9CDD4-8025-470B-A043-A690DBB9FEC3}" type="presOf" srcId="{DD4ED671-E8A7-4253-8934-D175E9883D71}" destId="{C6F43DBD-BE3C-4FB4-8990-2B97B6A44453}" srcOrd="0" destOrd="0" presId="urn:microsoft.com/office/officeart/2005/8/layout/process2"/>
    <dgm:cxn modelId="{98F1C0FD-EAA2-4409-BF0D-CEAF137658E1}" type="presOf" srcId="{480C2DAC-C5B3-43AF-B1F7-DCB687854E30}" destId="{49855C09-5D36-44CE-B86E-1E8C56AB7FBB}" srcOrd="0" destOrd="0" presId="urn:microsoft.com/office/officeart/2005/8/layout/process2"/>
    <dgm:cxn modelId="{A84E4DC1-AA9B-40BF-A263-1B5A95B915E4}" type="presOf" srcId="{761C3C1E-CC13-4F07-A2E4-1591C2AD8F54}" destId="{6D8393CB-8437-4E41-B064-95D0B4A59497}" srcOrd="1" destOrd="0" presId="urn:microsoft.com/office/officeart/2005/8/layout/process2"/>
    <dgm:cxn modelId="{D7553765-D053-47BE-8E68-CDA7F5AD19F5}" type="presOf" srcId="{761C3C1E-CC13-4F07-A2E4-1591C2AD8F54}" destId="{7218845B-D72C-4BBB-8EC4-DFC9AD7ADD17}" srcOrd="0" destOrd="0" presId="urn:microsoft.com/office/officeart/2005/8/layout/process2"/>
    <dgm:cxn modelId="{34C05A4F-D26A-4747-85A6-861AADBAD0EB}" type="presOf" srcId="{6ACD57A2-AEA1-433E-B93B-B8DFE8770C36}" destId="{8EF308A2-55D3-4C33-A19B-8CDB454FC72B}" srcOrd="0" destOrd="0" presId="urn:microsoft.com/office/officeart/2005/8/layout/process2"/>
    <dgm:cxn modelId="{F2B84A39-E313-49E8-94AB-1D1CD9B4464D}" srcId="{480C2DAC-C5B3-43AF-B1F7-DCB687854E30}" destId="{DD4ED671-E8A7-4253-8934-D175E9883D71}" srcOrd="0" destOrd="0" parTransId="{30186E01-D5CA-4C23-9C4F-AFDE6D159C0B}" sibTransId="{761C3C1E-CC13-4F07-A2E4-1591C2AD8F54}"/>
    <dgm:cxn modelId="{8B2F7156-F4E9-4EEF-A84B-5C9878EA5DBC}" srcId="{480C2DAC-C5B3-43AF-B1F7-DCB687854E30}" destId="{6ACD57A2-AEA1-433E-B93B-B8DFE8770C36}" srcOrd="1" destOrd="0" parTransId="{8726206F-1E98-4E06-8AAD-5BA5F26F69EC}" sibTransId="{418DF330-0297-41D0-80D8-459ADDF60FB1}"/>
    <dgm:cxn modelId="{22D7585F-19EA-4AF1-807D-FA73A32041C0}" type="presParOf" srcId="{49855C09-5D36-44CE-B86E-1E8C56AB7FBB}" destId="{C6F43DBD-BE3C-4FB4-8990-2B97B6A44453}" srcOrd="0" destOrd="0" presId="urn:microsoft.com/office/officeart/2005/8/layout/process2"/>
    <dgm:cxn modelId="{A5898429-D1E7-4E87-8706-F8EDF6B84D08}" type="presParOf" srcId="{49855C09-5D36-44CE-B86E-1E8C56AB7FBB}" destId="{7218845B-D72C-4BBB-8EC4-DFC9AD7ADD17}" srcOrd="1" destOrd="0" presId="urn:microsoft.com/office/officeart/2005/8/layout/process2"/>
    <dgm:cxn modelId="{010DDC0B-4B96-4799-B86F-F638DF69AD06}" type="presParOf" srcId="{7218845B-D72C-4BBB-8EC4-DFC9AD7ADD17}" destId="{6D8393CB-8437-4E41-B064-95D0B4A59497}" srcOrd="0" destOrd="0" presId="urn:microsoft.com/office/officeart/2005/8/layout/process2"/>
    <dgm:cxn modelId="{0E41E345-BE32-4DEA-9CAA-BF1269C359C8}" type="presParOf" srcId="{49855C09-5D36-44CE-B86E-1E8C56AB7FBB}" destId="{8EF308A2-55D3-4C33-A19B-8CDB454FC72B}"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51FD0-3DA3-4AC1-A086-26A9346B659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E35B2A68-9069-4B35-9084-1FE02D9CCFA1}">
      <dgm:prSet phldrT="[Texto]" custT="1"/>
      <dgm:spPr/>
      <dgm:t>
        <a:bodyPr/>
        <a:lstStyle/>
        <a:p>
          <a:r>
            <a:rPr lang="es-EC" sz="1600" dirty="0" smtClean="0"/>
            <a:t>El gobierno ecuatoriano </a:t>
          </a:r>
          <a:r>
            <a:rPr lang="es-EC" sz="1800" b="1" i="1" dirty="0" smtClean="0"/>
            <a:t>afronta graves consecuencias</a:t>
          </a:r>
          <a:r>
            <a:rPr lang="es-EC" sz="1600" dirty="0" smtClean="0"/>
            <a:t> de morbilidad, mortalidad y perdidas económicas </a:t>
          </a:r>
          <a:endParaRPr lang="es-EC" sz="1600" dirty="0"/>
        </a:p>
      </dgm:t>
    </dgm:pt>
    <dgm:pt modelId="{C28EBB94-9270-4349-815B-A4E198649481}" type="parTrans" cxnId="{4F00B882-0EA2-44B2-A1EF-6F2E03EF8BE7}">
      <dgm:prSet/>
      <dgm:spPr/>
      <dgm:t>
        <a:bodyPr/>
        <a:lstStyle/>
        <a:p>
          <a:endParaRPr lang="es-EC"/>
        </a:p>
      </dgm:t>
    </dgm:pt>
    <dgm:pt modelId="{A2EA2533-7196-4A43-BF78-CEFCD6E63027}" type="sibTrans" cxnId="{4F00B882-0EA2-44B2-A1EF-6F2E03EF8BE7}">
      <dgm:prSet/>
      <dgm:spPr/>
      <dgm:t>
        <a:bodyPr/>
        <a:lstStyle/>
        <a:p>
          <a:endParaRPr lang="es-EC"/>
        </a:p>
      </dgm:t>
    </dgm:pt>
    <dgm:pt modelId="{C35BEEDE-B228-44F4-B799-1BABF0C9373B}">
      <dgm:prSet phldrT="[Texto]" custT="1"/>
      <dgm:spPr/>
      <dgm:t>
        <a:bodyPr/>
        <a:lstStyle/>
        <a:p>
          <a:r>
            <a:rPr lang="es-EC" sz="1800" b="1" i="1" dirty="0" smtClean="0">
              <a:solidFill>
                <a:schemeClr val="bg1"/>
              </a:solidFill>
            </a:rPr>
            <a:t>La fundación Natura (2014) </a:t>
          </a:r>
          <a:r>
            <a:rPr lang="es-EC" sz="1600" b="0" i="0" dirty="0" smtClean="0">
              <a:solidFill>
                <a:schemeClr val="bg1"/>
              </a:solidFill>
            </a:rPr>
            <a:t>realizó</a:t>
          </a:r>
          <a:r>
            <a:rPr lang="es-EC" sz="1600" b="0" i="0" dirty="0" smtClean="0"/>
            <a:t> </a:t>
          </a:r>
          <a:r>
            <a:rPr lang="es-EC" sz="1600" dirty="0" smtClean="0"/>
            <a:t>impacto económico=&gt;&gt; en el período 2000-2010 $ 34 millones de USD</a:t>
          </a:r>
          <a:endParaRPr lang="es-EC" sz="1600" dirty="0"/>
        </a:p>
      </dgm:t>
    </dgm:pt>
    <dgm:pt modelId="{23BA9212-E0A8-4A37-814D-E6BEE5E5E772}" type="parTrans" cxnId="{632A2CF0-B8A0-4E07-A7A0-35A442BAE376}">
      <dgm:prSet/>
      <dgm:spPr/>
      <dgm:t>
        <a:bodyPr/>
        <a:lstStyle/>
        <a:p>
          <a:endParaRPr lang="es-EC"/>
        </a:p>
      </dgm:t>
    </dgm:pt>
    <dgm:pt modelId="{76CDE79E-1E56-4AF3-BA53-364A93A7EC29}" type="sibTrans" cxnId="{632A2CF0-B8A0-4E07-A7A0-35A442BAE376}">
      <dgm:prSet/>
      <dgm:spPr/>
      <dgm:t>
        <a:bodyPr/>
        <a:lstStyle/>
        <a:p>
          <a:endParaRPr lang="es-EC"/>
        </a:p>
      </dgm:t>
    </dgm:pt>
    <dgm:pt modelId="{5F54750A-6DEB-47AE-A754-2E97B5E01B34}">
      <dgm:prSet phldrT="[Texto]" custT="1"/>
      <dgm:spPr/>
      <dgm:t>
        <a:bodyPr/>
        <a:lstStyle/>
        <a:p>
          <a:r>
            <a:rPr lang="es-EC" sz="1800" b="1" i="1" dirty="0" smtClean="0"/>
            <a:t>Los</a:t>
          </a:r>
          <a:r>
            <a:rPr lang="es-EC" sz="1800" b="1" i="1" baseline="0" dirty="0" smtClean="0"/>
            <a:t> materiales de las viviendas </a:t>
          </a:r>
          <a:r>
            <a:rPr lang="es-EC" sz="1600" baseline="0" dirty="0" smtClean="0"/>
            <a:t>sufren un deterioro y esto puede significar incurrir en gastos innecesarios</a:t>
          </a:r>
          <a:endParaRPr lang="es-EC" sz="1600" dirty="0"/>
        </a:p>
      </dgm:t>
    </dgm:pt>
    <dgm:pt modelId="{6B87E000-F947-4921-A3AE-ABCCC8D6F900}" type="parTrans" cxnId="{F5A5F19F-5308-4695-900A-F3FE5C1C4760}">
      <dgm:prSet/>
      <dgm:spPr/>
      <dgm:t>
        <a:bodyPr/>
        <a:lstStyle/>
        <a:p>
          <a:endParaRPr lang="es-EC"/>
        </a:p>
      </dgm:t>
    </dgm:pt>
    <dgm:pt modelId="{F886FD65-8C35-413C-9357-133C59F3CEDC}" type="sibTrans" cxnId="{F5A5F19F-5308-4695-900A-F3FE5C1C4760}">
      <dgm:prSet/>
      <dgm:spPr/>
      <dgm:t>
        <a:bodyPr/>
        <a:lstStyle/>
        <a:p>
          <a:endParaRPr lang="es-EC"/>
        </a:p>
      </dgm:t>
    </dgm:pt>
    <dgm:pt modelId="{5111468D-1778-4B41-A43C-3737EA683C68}">
      <dgm:prSet phldrT="[Texto]"/>
      <dgm:spPr/>
      <dgm:t>
        <a:bodyPr/>
        <a:lstStyle/>
        <a:p>
          <a:r>
            <a:rPr lang="es-EC" dirty="0" smtClean="0"/>
            <a:t>El</a:t>
          </a:r>
          <a:r>
            <a:rPr lang="es-EC" baseline="0" dirty="0" smtClean="0"/>
            <a:t> impuesto predial puede verse afectado ante este problema. </a:t>
          </a:r>
        </a:p>
        <a:p>
          <a:r>
            <a:rPr lang="es-EC" dirty="0" smtClean="0"/>
            <a:t>2019 =&gt;&gt; 108 millones de USD</a:t>
          </a:r>
          <a:endParaRPr lang="es-EC" dirty="0"/>
        </a:p>
      </dgm:t>
    </dgm:pt>
    <dgm:pt modelId="{1211FEE3-2A12-4FDF-BA8A-23099DDA5C7B}" type="parTrans" cxnId="{14FA9126-85E0-46C3-8DCE-8F6786A4395E}">
      <dgm:prSet/>
      <dgm:spPr/>
      <dgm:t>
        <a:bodyPr/>
        <a:lstStyle/>
        <a:p>
          <a:endParaRPr lang="es-EC"/>
        </a:p>
      </dgm:t>
    </dgm:pt>
    <dgm:pt modelId="{137AE7A9-BC82-4004-B70C-C6F615073D9E}" type="sibTrans" cxnId="{14FA9126-85E0-46C3-8DCE-8F6786A4395E}">
      <dgm:prSet/>
      <dgm:spPr/>
      <dgm:t>
        <a:bodyPr/>
        <a:lstStyle/>
        <a:p>
          <a:endParaRPr lang="es-EC"/>
        </a:p>
      </dgm:t>
    </dgm:pt>
    <dgm:pt modelId="{FF92365F-D28E-4B5B-9BA2-1229798474DA}">
      <dgm:prSet phldrT="[Texto]" custT="1"/>
      <dgm:spPr/>
      <dgm:t>
        <a:bodyPr/>
        <a:lstStyle/>
        <a:p>
          <a:r>
            <a:rPr lang="es-EC" sz="1700" dirty="0" smtClean="0"/>
            <a:t>La</a:t>
          </a:r>
          <a:r>
            <a:rPr lang="es-EC" sz="1700" baseline="0" dirty="0" smtClean="0"/>
            <a:t> </a:t>
          </a:r>
          <a:r>
            <a:rPr lang="es-EC" sz="1800" b="1" i="1" baseline="0" dirty="0" smtClean="0"/>
            <a:t>reducción </a:t>
          </a:r>
          <a:r>
            <a:rPr lang="es-EC" sz="1700" baseline="0" dirty="0" smtClean="0"/>
            <a:t>en los </a:t>
          </a:r>
          <a:r>
            <a:rPr lang="es-EC" sz="1800" b="1" i="1" baseline="0" dirty="0" smtClean="0"/>
            <a:t>niveles</a:t>
          </a:r>
          <a:r>
            <a:rPr lang="es-EC" sz="1700" baseline="0" dirty="0" smtClean="0"/>
            <a:t> de contaminación atmosférica es una </a:t>
          </a:r>
          <a:r>
            <a:rPr lang="es-EC" sz="1800" b="1" i="1" baseline="0" dirty="0" smtClean="0"/>
            <a:t>prioridad critica</a:t>
          </a:r>
          <a:endParaRPr lang="es-EC" sz="1700" b="1" i="1" dirty="0"/>
        </a:p>
      </dgm:t>
    </dgm:pt>
    <dgm:pt modelId="{6EAAD962-5024-454C-916B-ABD517728525}" type="parTrans" cxnId="{3F6EA3C2-2BD3-4604-A6F5-3611962EA26C}">
      <dgm:prSet/>
      <dgm:spPr/>
      <dgm:t>
        <a:bodyPr/>
        <a:lstStyle/>
        <a:p>
          <a:endParaRPr lang="es-EC"/>
        </a:p>
      </dgm:t>
    </dgm:pt>
    <dgm:pt modelId="{5F5A6301-17C0-4F45-92DC-06F6A90A6C93}" type="sibTrans" cxnId="{3F6EA3C2-2BD3-4604-A6F5-3611962EA26C}">
      <dgm:prSet/>
      <dgm:spPr/>
      <dgm:t>
        <a:bodyPr/>
        <a:lstStyle/>
        <a:p>
          <a:endParaRPr lang="es-EC"/>
        </a:p>
      </dgm:t>
    </dgm:pt>
    <dgm:pt modelId="{B5ECD6FB-E80C-4B3B-802E-908E67387779}">
      <dgm:prSet phldrT="[Texto]"/>
      <dgm:spPr/>
      <dgm:t>
        <a:bodyPr/>
        <a:lstStyle/>
        <a:p>
          <a:r>
            <a:rPr lang="es-EC" dirty="0" smtClean="0"/>
            <a:t>Pese</a:t>
          </a:r>
          <a:r>
            <a:rPr lang="es-EC" baseline="0" dirty="0" smtClean="0"/>
            <a:t> a la importancia que denota el poseer un ambiente libre de polución </a:t>
          </a:r>
          <a:endParaRPr lang="es-EC" dirty="0"/>
        </a:p>
      </dgm:t>
    </dgm:pt>
    <dgm:pt modelId="{9662FC2E-40AF-45CB-9CDE-B345B228C9AF}" type="parTrans" cxnId="{5721EDF8-F56A-45CC-B916-0FF6993C57D7}">
      <dgm:prSet/>
      <dgm:spPr/>
      <dgm:t>
        <a:bodyPr/>
        <a:lstStyle/>
        <a:p>
          <a:endParaRPr lang="es-EC"/>
        </a:p>
      </dgm:t>
    </dgm:pt>
    <dgm:pt modelId="{0A78DD77-1F00-430B-9C67-A7E64A31BA69}" type="sibTrans" cxnId="{5721EDF8-F56A-45CC-B916-0FF6993C57D7}">
      <dgm:prSet/>
      <dgm:spPr/>
      <dgm:t>
        <a:bodyPr/>
        <a:lstStyle/>
        <a:p>
          <a:endParaRPr lang="es-EC"/>
        </a:p>
      </dgm:t>
    </dgm:pt>
    <dgm:pt modelId="{4F1EDE4E-CC93-4703-8CB8-90A91FDFD73D}">
      <dgm:prSet/>
      <dgm:spPr/>
      <dgm:t>
        <a:bodyPr/>
        <a:lstStyle/>
        <a:p>
          <a:r>
            <a:rPr lang="es-EC" dirty="0" smtClean="0"/>
            <a:t>En</a:t>
          </a:r>
          <a:r>
            <a:rPr lang="es-EC" baseline="0" dirty="0" smtClean="0"/>
            <a:t> su programa de los objetivos del milenio</a:t>
          </a:r>
        </a:p>
        <a:p>
          <a:r>
            <a:rPr lang="es-EC" baseline="0" dirty="0" smtClean="0"/>
            <a:t>Meta 7: Garantizar las sostenibilidad ambiental en el mundo</a:t>
          </a:r>
          <a:endParaRPr lang="es-EC" dirty="0"/>
        </a:p>
      </dgm:t>
    </dgm:pt>
    <dgm:pt modelId="{2B35C158-41CE-4FD6-80E4-EDA6663DD7D1}" type="parTrans" cxnId="{F58EF77A-465F-427F-B247-E5BD6E16FB3C}">
      <dgm:prSet/>
      <dgm:spPr/>
      <dgm:t>
        <a:bodyPr/>
        <a:lstStyle/>
        <a:p>
          <a:endParaRPr lang="es-EC"/>
        </a:p>
      </dgm:t>
    </dgm:pt>
    <dgm:pt modelId="{5C2FAA2A-A405-4647-80B8-3154F7583241}" type="sibTrans" cxnId="{F58EF77A-465F-427F-B247-E5BD6E16FB3C}">
      <dgm:prSet/>
      <dgm:spPr/>
      <dgm:t>
        <a:bodyPr/>
        <a:lstStyle/>
        <a:p>
          <a:endParaRPr lang="es-EC"/>
        </a:p>
      </dgm:t>
    </dgm:pt>
    <dgm:pt modelId="{7E32E972-D2A5-4497-BCFD-8E6EBCB1FADC}" type="pres">
      <dgm:prSet presAssocID="{DBD51FD0-3DA3-4AC1-A086-26A9346B6593}" presName="diagram" presStyleCnt="0">
        <dgm:presLayoutVars>
          <dgm:dir/>
          <dgm:resizeHandles val="exact"/>
        </dgm:presLayoutVars>
      </dgm:prSet>
      <dgm:spPr/>
      <dgm:t>
        <a:bodyPr/>
        <a:lstStyle/>
        <a:p>
          <a:endParaRPr lang="es-EC"/>
        </a:p>
      </dgm:t>
    </dgm:pt>
    <dgm:pt modelId="{B4194E54-6A7B-4121-B084-E02C5E84917A}" type="pres">
      <dgm:prSet presAssocID="{E35B2A68-9069-4B35-9084-1FE02D9CCFA1}" presName="node" presStyleLbl="node1" presStyleIdx="0" presStyleCnt="7">
        <dgm:presLayoutVars>
          <dgm:bulletEnabled val="1"/>
        </dgm:presLayoutVars>
      </dgm:prSet>
      <dgm:spPr/>
      <dgm:t>
        <a:bodyPr/>
        <a:lstStyle/>
        <a:p>
          <a:endParaRPr lang="es-EC"/>
        </a:p>
      </dgm:t>
    </dgm:pt>
    <dgm:pt modelId="{C0A35527-51D4-461C-B6B1-165D32C6710A}" type="pres">
      <dgm:prSet presAssocID="{A2EA2533-7196-4A43-BF78-CEFCD6E63027}" presName="sibTrans" presStyleCnt="0"/>
      <dgm:spPr/>
    </dgm:pt>
    <dgm:pt modelId="{BD669FA9-FC31-46E7-BBE4-05ED42C4B4F7}" type="pres">
      <dgm:prSet presAssocID="{C35BEEDE-B228-44F4-B799-1BABF0C9373B}" presName="node" presStyleLbl="node1" presStyleIdx="1" presStyleCnt="7">
        <dgm:presLayoutVars>
          <dgm:bulletEnabled val="1"/>
        </dgm:presLayoutVars>
      </dgm:prSet>
      <dgm:spPr/>
      <dgm:t>
        <a:bodyPr/>
        <a:lstStyle/>
        <a:p>
          <a:endParaRPr lang="es-EC"/>
        </a:p>
      </dgm:t>
    </dgm:pt>
    <dgm:pt modelId="{378543BD-5E44-4315-9773-EC9AA6B62CF6}" type="pres">
      <dgm:prSet presAssocID="{76CDE79E-1E56-4AF3-BA53-364A93A7EC29}" presName="sibTrans" presStyleCnt="0"/>
      <dgm:spPr/>
    </dgm:pt>
    <dgm:pt modelId="{6A00D7D0-1676-4691-8A23-FD23DBAF19DA}" type="pres">
      <dgm:prSet presAssocID="{5F54750A-6DEB-47AE-A754-2E97B5E01B34}" presName="node" presStyleLbl="node1" presStyleIdx="2" presStyleCnt="7">
        <dgm:presLayoutVars>
          <dgm:bulletEnabled val="1"/>
        </dgm:presLayoutVars>
      </dgm:prSet>
      <dgm:spPr/>
      <dgm:t>
        <a:bodyPr/>
        <a:lstStyle/>
        <a:p>
          <a:endParaRPr lang="es-EC"/>
        </a:p>
      </dgm:t>
    </dgm:pt>
    <dgm:pt modelId="{4134F712-8730-46FD-8827-C1961DD88EAC}" type="pres">
      <dgm:prSet presAssocID="{F886FD65-8C35-413C-9357-133C59F3CEDC}" presName="sibTrans" presStyleCnt="0"/>
      <dgm:spPr/>
    </dgm:pt>
    <dgm:pt modelId="{1E3A27DA-A0D5-48EC-B458-0E7755B5869A}" type="pres">
      <dgm:prSet presAssocID="{5111468D-1778-4B41-A43C-3737EA683C68}" presName="node" presStyleLbl="node1" presStyleIdx="3" presStyleCnt="7">
        <dgm:presLayoutVars>
          <dgm:bulletEnabled val="1"/>
        </dgm:presLayoutVars>
      </dgm:prSet>
      <dgm:spPr/>
      <dgm:t>
        <a:bodyPr/>
        <a:lstStyle/>
        <a:p>
          <a:endParaRPr lang="es-EC"/>
        </a:p>
      </dgm:t>
    </dgm:pt>
    <dgm:pt modelId="{5437C603-BA9D-4909-8C12-B4C740C751EC}" type="pres">
      <dgm:prSet presAssocID="{137AE7A9-BC82-4004-B70C-C6F615073D9E}" presName="sibTrans" presStyleCnt="0"/>
      <dgm:spPr/>
    </dgm:pt>
    <dgm:pt modelId="{A4EFDC8C-CA18-4329-A6EF-52008C8E20E2}" type="pres">
      <dgm:prSet presAssocID="{FF92365F-D28E-4B5B-9BA2-1229798474DA}" presName="node" presStyleLbl="node1" presStyleIdx="4" presStyleCnt="7">
        <dgm:presLayoutVars>
          <dgm:bulletEnabled val="1"/>
        </dgm:presLayoutVars>
      </dgm:prSet>
      <dgm:spPr/>
      <dgm:t>
        <a:bodyPr/>
        <a:lstStyle/>
        <a:p>
          <a:endParaRPr lang="es-EC"/>
        </a:p>
      </dgm:t>
    </dgm:pt>
    <dgm:pt modelId="{1192E01F-F63F-4283-B71E-9B74BB0FBA45}" type="pres">
      <dgm:prSet presAssocID="{5F5A6301-17C0-4F45-92DC-06F6A90A6C93}" presName="sibTrans" presStyleCnt="0"/>
      <dgm:spPr/>
    </dgm:pt>
    <dgm:pt modelId="{0A03B7A0-1DC1-47C6-90AB-C131D66CD664}" type="pres">
      <dgm:prSet presAssocID="{B5ECD6FB-E80C-4B3B-802E-908E67387779}" presName="node" presStyleLbl="node1" presStyleIdx="5" presStyleCnt="7">
        <dgm:presLayoutVars>
          <dgm:bulletEnabled val="1"/>
        </dgm:presLayoutVars>
      </dgm:prSet>
      <dgm:spPr/>
      <dgm:t>
        <a:bodyPr/>
        <a:lstStyle/>
        <a:p>
          <a:endParaRPr lang="es-EC"/>
        </a:p>
      </dgm:t>
    </dgm:pt>
    <dgm:pt modelId="{71CBF0FC-0AA6-4654-BB83-5A6A6FC9BAC2}" type="pres">
      <dgm:prSet presAssocID="{0A78DD77-1F00-430B-9C67-A7E64A31BA69}" presName="sibTrans" presStyleCnt="0"/>
      <dgm:spPr/>
    </dgm:pt>
    <dgm:pt modelId="{221A8A65-660B-4EC8-8806-65E22CE828C2}" type="pres">
      <dgm:prSet presAssocID="{4F1EDE4E-CC93-4703-8CB8-90A91FDFD73D}" presName="node" presStyleLbl="node1" presStyleIdx="6" presStyleCnt="7">
        <dgm:presLayoutVars>
          <dgm:bulletEnabled val="1"/>
        </dgm:presLayoutVars>
      </dgm:prSet>
      <dgm:spPr/>
      <dgm:t>
        <a:bodyPr/>
        <a:lstStyle/>
        <a:p>
          <a:endParaRPr lang="es-EC"/>
        </a:p>
      </dgm:t>
    </dgm:pt>
  </dgm:ptLst>
  <dgm:cxnLst>
    <dgm:cxn modelId="{632A2CF0-B8A0-4E07-A7A0-35A442BAE376}" srcId="{DBD51FD0-3DA3-4AC1-A086-26A9346B6593}" destId="{C35BEEDE-B228-44F4-B799-1BABF0C9373B}" srcOrd="1" destOrd="0" parTransId="{23BA9212-E0A8-4A37-814D-E6BEE5E5E772}" sibTransId="{76CDE79E-1E56-4AF3-BA53-364A93A7EC29}"/>
    <dgm:cxn modelId="{C5840CD6-DC77-4ED6-AA08-83E7C8EFFAA7}" type="presOf" srcId="{5F54750A-6DEB-47AE-A754-2E97B5E01B34}" destId="{6A00D7D0-1676-4691-8A23-FD23DBAF19DA}" srcOrd="0" destOrd="0" presId="urn:microsoft.com/office/officeart/2005/8/layout/default"/>
    <dgm:cxn modelId="{F5A5F19F-5308-4695-900A-F3FE5C1C4760}" srcId="{DBD51FD0-3DA3-4AC1-A086-26A9346B6593}" destId="{5F54750A-6DEB-47AE-A754-2E97B5E01B34}" srcOrd="2" destOrd="0" parTransId="{6B87E000-F947-4921-A3AE-ABCCC8D6F900}" sibTransId="{F886FD65-8C35-413C-9357-133C59F3CEDC}"/>
    <dgm:cxn modelId="{7984762E-CE45-4C48-81E5-6FFCE1F14DC4}" type="presOf" srcId="{FF92365F-D28E-4B5B-9BA2-1229798474DA}" destId="{A4EFDC8C-CA18-4329-A6EF-52008C8E20E2}" srcOrd="0" destOrd="0" presId="urn:microsoft.com/office/officeart/2005/8/layout/default"/>
    <dgm:cxn modelId="{3F6EA3C2-2BD3-4604-A6F5-3611962EA26C}" srcId="{DBD51FD0-3DA3-4AC1-A086-26A9346B6593}" destId="{FF92365F-D28E-4B5B-9BA2-1229798474DA}" srcOrd="4" destOrd="0" parTransId="{6EAAD962-5024-454C-916B-ABD517728525}" sibTransId="{5F5A6301-17C0-4F45-92DC-06F6A90A6C93}"/>
    <dgm:cxn modelId="{E34682E4-1201-47C6-A680-AB879BF42151}" type="presOf" srcId="{4F1EDE4E-CC93-4703-8CB8-90A91FDFD73D}" destId="{221A8A65-660B-4EC8-8806-65E22CE828C2}" srcOrd="0" destOrd="0" presId="urn:microsoft.com/office/officeart/2005/8/layout/default"/>
    <dgm:cxn modelId="{13E76D9E-D5B0-4C96-A7C2-0A2DAF2BA593}" type="presOf" srcId="{DBD51FD0-3DA3-4AC1-A086-26A9346B6593}" destId="{7E32E972-D2A5-4497-BCFD-8E6EBCB1FADC}" srcOrd="0" destOrd="0" presId="urn:microsoft.com/office/officeart/2005/8/layout/default"/>
    <dgm:cxn modelId="{5721EDF8-F56A-45CC-B916-0FF6993C57D7}" srcId="{DBD51FD0-3DA3-4AC1-A086-26A9346B6593}" destId="{B5ECD6FB-E80C-4B3B-802E-908E67387779}" srcOrd="5" destOrd="0" parTransId="{9662FC2E-40AF-45CB-9CDE-B345B228C9AF}" sibTransId="{0A78DD77-1F00-430B-9C67-A7E64A31BA69}"/>
    <dgm:cxn modelId="{14FA9126-85E0-46C3-8DCE-8F6786A4395E}" srcId="{DBD51FD0-3DA3-4AC1-A086-26A9346B6593}" destId="{5111468D-1778-4B41-A43C-3737EA683C68}" srcOrd="3" destOrd="0" parTransId="{1211FEE3-2A12-4FDF-BA8A-23099DDA5C7B}" sibTransId="{137AE7A9-BC82-4004-B70C-C6F615073D9E}"/>
    <dgm:cxn modelId="{D3F0C0C6-D1EF-4C96-B109-9E73A56B0368}" type="presOf" srcId="{C35BEEDE-B228-44F4-B799-1BABF0C9373B}" destId="{BD669FA9-FC31-46E7-BBE4-05ED42C4B4F7}" srcOrd="0" destOrd="0" presId="urn:microsoft.com/office/officeart/2005/8/layout/default"/>
    <dgm:cxn modelId="{03B3961B-C2A6-4053-836D-CD8A985502A0}" type="presOf" srcId="{5111468D-1778-4B41-A43C-3737EA683C68}" destId="{1E3A27DA-A0D5-48EC-B458-0E7755B5869A}" srcOrd="0" destOrd="0" presId="urn:microsoft.com/office/officeart/2005/8/layout/default"/>
    <dgm:cxn modelId="{4F00B882-0EA2-44B2-A1EF-6F2E03EF8BE7}" srcId="{DBD51FD0-3DA3-4AC1-A086-26A9346B6593}" destId="{E35B2A68-9069-4B35-9084-1FE02D9CCFA1}" srcOrd="0" destOrd="0" parTransId="{C28EBB94-9270-4349-815B-A4E198649481}" sibTransId="{A2EA2533-7196-4A43-BF78-CEFCD6E63027}"/>
    <dgm:cxn modelId="{5814CFD6-C5D0-4E25-A062-11686F7C4BD5}" type="presOf" srcId="{E35B2A68-9069-4B35-9084-1FE02D9CCFA1}" destId="{B4194E54-6A7B-4121-B084-E02C5E84917A}" srcOrd="0" destOrd="0" presId="urn:microsoft.com/office/officeart/2005/8/layout/default"/>
    <dgm:cxn modelId="{9B402469-7B30-4131-AAA0-38A41228CCEC}" type="presOf" srcId="{B5ECD6FB-E80C-4B3B-802E-908E67387779}" destId="{0A03B7A0-1DC1-47C6-90AB-C131D66CD664}" srcOrd="0" destOrd="0" presId="urn:microsoft.com/office/officeart/2005/8/layout/default"/>
    <dgm:cxn modelId="{F58EF77A-465F-427F-B247-E5BD6E16FB3C}" srcId="{DBD51FD0-3DA3-4AC1-A086-26A9346B6593}" destId="{4F1EDE4E-CC93-4703-8CB8-90A91FDFD73D}" srcOrd="6" destOrd="0" parTransId="{2B35C158-41CE-4FD6-80E4-EDA6663DD7D1}" sibTransId="{5C2FAA2A-A405-4647-80B8-3154F7583241}"/>
    <dgm:cxn modelId="{1060E2D3-0B2E-40AC-AFB2-A248A934A0B3}" type="presParOf" srcId="{7E32E972-D2A5-4497-BCFD-8E6EBCB1FADC}" destId="{B4194E54-6A7B-4121-B084-E02C5E84917A}" srcOrd="0" destOrd="0" presId="urn:microsoft.com/office/officeart/2005/8/layout/default"/>
    <dgm:cxn modelId="{CD652936-EAA1-4C57-A4A8-A98C3EB68EF5}" type="presParOf" srcId="{7E32E972-D2A5-4497-BCFD-8E6EBCB1FADC}" destId="{C0A35527-51D4-461C-B6B1-165D32C6710A}" srcOrd="1" destOrd="0" presId="urn:microsoft.com/office/officeart/2005/8/layout/default"/>
    <dgm:cxn modelId="{74032F39-CB55-4E39-9387-A29DA85899AE}" type="presParOf" srcId="{7E32E972-D2A5-4497-BCFD-8E6EBCB1FADC}" destId="{BD669FA9-FC31-46E7-BBE4-05ED42C4B4F7}" srcOrd="2" destOrd="0" presId="urn:microsoft.com/office/officeart/2005/8/layout/default"/>
    <dgm:cxn modelId="{4C10DE63-DCA6-4793-91EC-9E343F04D8AF}" type="presParOf" srcId="{7E32E972-D2A5-4497-BCFD-8E6EBCB1FADC}" destId="{378543BD-5E44-4315-9773-EC9AA6B62CF6}" srcOrd="3" destOrd="0" presId="urn:microsoft.com/office/officeart/2005/8/layout/default"/>
    <dgm:cxn modelId="{A7C16408-451A-4CD8-9686-A16F600C375C}" type="presParOf" srcId="{7E32E972-D2A5-4497-BCFD-8E6EBCB1FADC}" destId="{6A00D7D0-1676-4691-8A23-FD23DBAF19DA}" srcOrd="4" destOrd="0" presId="urn:microsoft.com/office/officeart/2005/8/layout/default"/>
    <dgm:cxn modelId="{43936463-C403-44BE-A83C-36357C1D52CE}" type="presParOf" srcId="{7E32E972-D2A5-4497-BCFD-8E6EBCB1FADC}" destId="{4134F712-8730-46FD-8827-C1961DD88EAC}" srcOrd="5" destOrd="0" presId="urn:microsoft.com/office/officeart/2005/8/layout/default"/>
    <dgm:cxn modelId="{E0AF1197-FF07-44A6-A89E-EB54FA1D676E}" type="presParOf" srcId="{7E32E972-D2A5-4497-BCFD-8E6EBCB1FADC}" destId="{1E3A27DA-A0D5-48EC-B458-0E7755B5869A}" srcOrd="6" destOrd="0" presId="urn:microsoft.com/office/officeart/2005/8/layout/default"/>
    <dgm:cxn modelId="{F8F8B7F3-9ED2-42D4-A74A-E04B273DE0DF}" type="presParOf" srcId="{7E32E972-D2A5-4497-BCFD-8E6EBCB1FADC}" destId="{5437C603-BA9D-4909-8C12-B4C740C751EC}" srcOrd="7" destOrd="0" presId="urn:microsoft.com/office/officeart/2005/8/layout/default"/>
    <dgm:cxn modelId="{C2DBA49A-6D63-4317-8D10-DAF3C3710987}" type="presParOf" srcId="{7E32E972-D2A5-4497-BCFD-8E6EBCB1FADC}" destId="{A4EFDC8C-CA18-4329-A6EF-52008C8E20E2}" srcOrd="8" destOrd="0" presId="urn:microsoft.com/office/officeart/2005/8/layout/default"/>
    <dgm:cxn modelId="{61993FE8-00F4-4D4A-92D9-18A32B022D28}" type="presParOf" srcId="{7E32E972-D2A5-4497-BCFD-8E6EBCB1FADC}" destId="{1192E01F-F63F-4283-B71E-9B74BB0FBA45}" srcOrd="9" destOrd="0" presId="urn:microsoft.com/office/officeart/2005/8/layout/default"/>
    <dgm:cxn modelId="{310C95B2-4F39-4B09-A328-2B2C0C3C48DA}" type="presParOf" srcId="{7E32E972-D2A5-4497-BCFD-8E6EBCB1FADC}" destId="{0A03B7A0-1DC1-47C6-90AB-C131D66CD664}" srcOrd="10" destOrd="0" presId="urn:microsoft.com/office/officeart/2005/8/layout/default"/>
    <dgm:cxn modelId="{3AAC1922-E91D-4940-AF80-99B41A257677}" type="presParOf" srcId="{7E32E972-D2A5-4497-BCFD-8E6EBCB1FADC}" destId="{71CBF0FC-0AA6-4654-BB83-5A6A6FC9BAC2}" srcOrd="11" destOrd="0" presId="urn:microsoft.com/office/officeart/2005/8/layout/default"/>
    <dgm:cxn modelId="{05A3D41D-E1A4-4435-906D-DDA8EE367DAB}" type="presParOf" srcId="{7E32E972-D2A5-4497-BCFD-8E6EBCB1FADC}" destId="{221A8A65-660B-4EC8-8806-65E22CE828C2}"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183922-BB56-42DD-B35F-4A3FB7B8476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C"/>
        </a:p>
      </dgm:t>
    </dgm:pt>
    <dgm:pt modelId="{5983BD90-9469-46E7-958D-6E62925F492A}">
      <dgm:prSet phldrT="[Texto]" custT="1"/>
      <dgm:spPr/>
      <dgm:t>
        <a:bodyPr/>
        <a:lstStyle/>
        <a:p>
          <a:pPr algn="just"/>
          <a:r>
            <a:rPr lang="es-EC" sz="1600" dirty="0" smtClean="0"/>
            <a:t>Desarrollar una propuesta de política ambiental orientada a la salud pública, para disminuir los costos que producen la contaminación atmosférica en la sociedad.</a:t>
          </a:r>
          <a:endParaRPr lang="es-EC" sz="1600" dirty="0"/>
        </a:p>
      </dgm:t>
    </dgm:pt>
    <dgm:pt modelId="{6F5926F3-6CDF-4C33-B830-179365906B72}" type="parTrans" cxnId="{BC6AB070-DE50-483E-BB81-CA6FFFC98708}">
      <dgm:prSet/>
      <dgm:spPr/>
      <dgm:t>
        <a:bodyPr/>
        <a:lstStyle/>
        <a:p>
          <a:endParaRPr lang="es-EC"/>
        </a:p>
      </dgm:t>
    </dgm:pt>
    <dgm:pt modelId="{2CB65B78-94DF-408B-AA71-F8EEC67985F4}" type="sibTrans" cxnId="{BC6AB070-DE50-483E-BB81-CA6FFFC98708}">
      <dgm:prSet/>
      <dgm:spPr/>
      <dgm:t>
        <a:bodyPr/>
        <a:lstStyle/>
        <a:p>
          <a:endParaRPr lang="es-EC"/>
        </a:p>
      </dgm:t>
    </dgm:pt>
    <dgm:pt modelId="{BE459307-3E65-4CF2-AA89-C94FC96ACEC5}">
      <dgm:prSet phldrT="[Texto]" custT="1"/>
      <dgm:spPr/>
      <dgm:t>
        <a:bodyPr/>
        <a:lstStyle/>
        <a:p>
          <a:pPr algn="just"/>
          <a:r>
            <a:rPr lang="es-EC" sz="1600" dirty="0" smtClean="0"/>
            <a:t>Determinar la ubicación del problema ambiental para las tres zonas de estudio con el propósito de visualizar de mejor manera la contaminación del aire. </a:t>
          </a:r>
          <a:endParaRPr lang="es-EC" sz="1600" dirty="0"/>
        </a:p>
      </dgm:t>
    </dgm:pt>
    <dgm:pt modelId="{60C3B971-F024-4466-A10F-27F0F5657C8C}" type="parTrans" cxnId="{EEB215D7-5C5A-4319-A63D-FB1C36AB2F55}">
      <dgm:prSet/>
      <dgm:spPr/>
      <dgm:t>
        <a:bodyPr/>
        <a:lstStyle/>
        <a:p>
          <a:endParaRPr lang="es-EC"/>
        </a:p>
      </dgm:t>
    </dgm:pt>
    <dgm:pt modelId="{FA737744-600F-4180-AE93-EBC6A17C191B}" type="sibTrans" cxnId="{EEB215D7-5C5A-4319-A63D-FB1C36AB2F55}">
      <dgm:prSet/>
      <dgm:spPr/>
      <dgm:t>
        <a:bodyPr/>
        <a:lstStyle/>
        <a:p>
          <a:endParaRPr lang="es-EC"/>
        </a:p>
      </dgm:t>
    </dgm:pt>
    <dgm:pt modelId="{7B078DE6-D9C6-45EB-86E9-553537B6CAC2}">
      <dgm:prSet phldrT="[Texto]" custT="1"/>
      <dgm:spPr/>
      <dgm:t>
        <a:bodyPr/>
        <a:lstStyle/>
        <a:p>
          <a:pPr algn="just"/>
          <a:r>
            <a:rPr lang="es-EC" sz="1600" dirty="0" smtClean="0"/>
            <a:t>Estimar la contaminación del aire en los precios de los bienes inmuebles mediante el método de precios hedónicos de las parroquias de Calderón, Belisario y Guamaní.</a:t>
          </a:r>
          <a:endParaRPr lang="es-EC" sz="1600" dirty="0"/>
        </a:p>
      </dgm:t>
    </dgm:pt>
    <dgm:pt modelId="{7060D1D7-D158-4C94-88E1-BDAE53A33656}" type="parTrans" cxnId="{3844DC68-DA85-4E06-AA62-14EE8D745482}">
      <dgm:prSet/>
      <dgm:spPr/>
      <dgm:t>
        <a:bodyPr/>
        <a:lstStyle/>
        <a:p>
          <a:endParaRPr lang="es-EC"/>
        </a:p>
      </dgm:t>
    </dgm:pt>
    <dgm:pt modelId="{699DE8E6-483A-4B94-9F0A-396AFCAAD729}" type="sibTrans" cxnId="{3844DC68-DA85-4E06-AA62-14EE8D745482}">
      <dgm:prSet/>
      <dgm:spPr/>
      <dgm:t>
        <a:bodyPr/>
        <a:lstStyle/>
        <a:p>
          <a:endParaRPr lang="es-EC"/>
        </a:p>
      </dgm:t>
    </dgm:pt>
    <dgm:pt modelId="{B21A62FB-21AA-414F-9385-676C1E83D4D3}">
      <dgm:prSet custT="1"/>
      <dgm:spPr/>
      <dgm:t>
        <a:bodyPr/>
        <a:lstStyle/>
        <a:p>
          <a:pPr algn="just"/>
          <a:r>
            <a:rPr lang="es-EC" sz="1600" dirty="0" smtClean="0"/>
            <a:t>Determinar el nivel de contaminación del aire en las parroquias de Calderón, Belisario Quevedo y Guamaní</a:t>
          </a:r>
          <a:endParaRPr lang="es-EC" sz="1600" dirty="0"/>
        </a:p>
      </dgm:t>
    </dgm:pt>
    <dgm:pt modelId="{8E96E9F8-4834-4551-964C-1F62526CB7E8}" type="parTrans" cxnId="{5116D317-0DA3-4C68-9723-806D40BC21B0}">
      <dgm:prSet/>
      <dgm:spPr/>
      <dgm:t>
        <a:bodyPr/>
        <a:lstStyle/>
        <a:p>
          <a:endParaRPr lang="es-EC"/>
        </a:p>
      </dgm:t>
    </dgm:pt>
    <dgm:pt modelId="{D5E8BA29-0781-4278-9365-B447E4A19495}" type="sibTrans" cxnId="{5116D317-0DA3-4C68-9723-806D40BC21B0}">
      <dgm:prSet/>
      <dgm:spPr/>
      <dgm:t>
        <a:bodyPr/>
        <a:lstStyle/>
        <a:p>
          <a:endParaRPr lang="es-EC"/>
        </a:p>
      </dgm:t>
    </dgm:pt>
    <dgm:pt modelId="{A280A210-2914-4884-AEC2-55F451C05414}" type="pres">
      <dgm:prSet presAssocID="{7F183922-BB56-42DD-B35F-4A3FB7B8476D}" presName="outerComposite" presStyleCnt="0">
        <dgm:presLayoutVars>
          <dgm:chMax val="5"/>
          <dgm:dir/>
          <dgm:resizeHandles val="exact"/>
        </dgm:presLayoutVars>
      </dgm:prSet>
      <dgm:spPr/>
      <dgm:t>
        <a:bodyPr/>
        <a:lstStyle/>
        <a:p>
          <a:endParaRPr lang="es-EC"/>
        </a:p>
      </dgm:t>
    </dgm:pt>
    <dgm:pt modelId="{F83BAAB4-3EB6-4FF0-9A0E-FC986E0D5CD4}" type="pres">
      <dgm:prSet presAssocID="{7F183922-BB56-42DD-B35F-4A3FB7B8476D}" presName="dummyMaxCanvas" presStyleCnt="0">
        <dgm:presLayoutVars/>
      </dgm:prSet>
      <dgm:spPr/>
    </dgm:pt>
    <dgm:pt modelId="{2E9CC4DD-1F4A-47E8-87FD-FEE650BED6E2}" type="pres">
      <dgm:prSet presAssocID="{7F183922-BB56-42DD-B35F-4A3FB7B8476D}" presName="FourNodes_1" presStyleLbl="node1" presStyleIdx="0" presStyleCnt="4">
        <dgm:presLayoutVars>
          <dgm:bulletEnabled val="1"/>
        </dgm:presLayoutVars>
      </dgm:prSet>
      <dgm:spPr/>
      <dgm:t>
        <a:bodyPr/>
        <a:lstStyle/>
        <a:p>
          <a:endParaRPr lang="es-EC"/>
        </a:p>
      </dgm:t>
    </dgm:pt>
    <dgm:pt modelId="{00803273-52C5-4463-AFD8-97C6DC6693ED}" type="pres">
      <dgm:prSet presAssocID="{7F183922-BB56-42DD-B35F-4A3FB7B8476D}" presName="FourNodes_2" presStyleLbl="node1" presStyleIdx="1" presStyleCnt="4">
        <dgm:presLayoutVars>
          <dgm:bulletEnabled val="1"/>
        </dgm:presLayoutVars>
      </dgm:prSet>
      <dgm:spPr/>
      <dgm:t>
        <a:bodyPr/>
        <a:lstStyle/>
        <a:p>
          <a:endParaRPr lang="es-EC"/>
        </a:p>
      </dgm:t>
    </dgm:pt>
    <dgm:pt modelId="{0E776526-9B6A-44FA-A675-F1D9756BB9EF}" type="pres">
      <dgm:prSet presAssocID="{7F183922-BB56-42DD-B35F-4A3FB7B8476D}" presName="FourNodes_3" presStyleLbl="node1" presStyleIdx="2" presStyleCnt="4">
        <dgm:presLayoutVars>
          <dgm:bulletEnabled val="1"/>
        </dgm:presLayoutVars>
      </dgm:prSet>
      <dgm:spPr/>
      <dgm:t>
        <a:bodyPr/>
        <a:lstStyle/>
        <a:p>
          <a:endParaRPr lang="es-EC"/>
        </a:p>
      </dgm:t>
    </dgm:pt>
    <dgm:pt modelId="{79D14103-B9AA-4FA7-BF0A-299E7498832B}" type="pres">
      <dgm:prSet presAssocID="{7F183922-BB56-42DD-B35F-4A3FB7B8476D}" presName="FourNodes_4" presStyleLbl="node1" presStyleIdx="3" presStyleCnt="4">
        <dgm:presLayoutVars>
          <dgm:bulletEnabled val="1"/>
        </dgm:presLayoutVars>
      </dgm:prSet>
      <dgm:spPr/>
      <dgm:t>
        <a:bodyPr/>
        <a:lstStyle/>
        <a:p>
          <a:endParaRPr lang="es-EC"/>
        </a:p>
      </dgm:t>
    </dgm:pt>
    <dgm:pt modelId="{DE8EA5F5-96B4-4042-9C1B-F2659FE84A48}" type="pres">
      <dgm:prSet presAssocID="{7F183922-BB56-42DD-B35F-4A3FB7B8476D}" presName="FourConn_1-2" presStyleLbl="fgAccFollowNode1" presStyleIdx="0" presStyleCnt="3" custAng="10800000">
        <dgm:presLayoutVars>
          <dgm:bulletEnabled val="1"/>
        </dgm:presLayoutVars>
      </dgm:prSet>
      <dgm:spPr/>
      <dgm:t>
        <a:bodyPr/>
        <a:lstStyle/>
        <a:p>
          <a:endParaRPr lang="es-EC"/>
        </a:p>
      </dgm:t>
    </dgm:pt>
    <dgm:pt modelId="{A6C2EC4B-EFA6-4DA8-8BFF-9BB1A3A9F3E3}" type="pres">
      <dgm:prSet presAssocID="{7F183922-BB56-42DD-B35F-4A3FB7B8476D}" presName="FourConn_2-3" presStyleLbl="fgAccFollowNode1" presStyleIdx="1" presStyleCnt="3" custAng="10800000">
        <dgm:presLayoutVars>
          <dgm:bulletEnabled val="1"/>
        </dgm:presLayoutVars>
      </dgm:prSet>
      <dgm:spPr/>
      <dgm:t>
        <a:bodyPr/>
        <a:lstStyle/>
        <a:p>
          <a:endParaRPr lang="es-EC"/>
        </a:p>
      </dgm:t>
    </dgm:pt>
    <dgm:pt modelId="{F68EA94A-96CC-4B2C-8322-0CD1E16CF22F}" type="pres">
      <dgm:prSet presAssocID="{7F183922-BB56-42DD-B35F-4A3FB7B8476D}" presName="FourConn_3-4" presStyleLbl="fgAccFollowNode1" presStyleIdx="2" presStyleCnt="3" custAng="10800000">
        <dgm:presLayoutVars>
          <dgm:bulletEnabled val="1"/>
        </dgm:presLayoutVars>
      </dgm:prSet>
      <dgm:spPr/>
      <dgm:t>
        <a:bodyPr/>
        <a:lstStyle/>
        <a:p>
          <a:endParaRPr lang="es-EC"/>
        </a:p>
      </dgm:t>
    </dgm:pt>
    <dgm:pt modelId="{CBFA0D15-FD21-4606-80F9-8A577990CD5E}" type="pres">
      <dgm:prSet presAssocID="{7F183922-BB56-42DD-B35F-4A3FB7B8476D}" presName="FourNodes_1_text" presStyleLbl="node1" presStyleIdx="3" presStyleCnt="4">
        <dgm:presLayoutVars>
          <dgm:bulletEnabled val="1"/>
        </dgm:presLayoutVars>
      </dgm:prSet>
      <dgm:spPr/>
      <dgm:t>
        <a:bodyPr/>
        <a:lstStyle/>
        <a:p>
          <a:endParaRPr lang="es-EC"/>
        </a:p>
      </dgm:t>
    </dgm:pt>
    <dgm:pt modelId="{01E23D86-31CF-4A9B-87CA-026494145F95}" type="pres">
      <dgm:prSet presAssocID="{7F183922-BB56-42DD-B35F-4A3FB7B8476D}" presName="FourNodes_2_text" presStyleLbl="node1" presStyleIdx="3" presStyleCnt="4">
        <dgm:presLayoutVars>
          <dgm:bulletEnabled val="1"/>
        </dgm:presLayoutVars>
      </dgm:prSet>
      <dgm:spPr/>
      <dgm:t>
        <a:bodyPr/>
        <a:lstStyle/>
        <a:p>
          <a:endParaRPr lang="es-EC"/>
        </a:p>
      </dgm:t>
    </dgm:pt>
    <dgm:pt modelId="{EB0574FF-252C-47F6-A719-D8B7B7D4FB6E}" type="pres">
      <dgm:prSet presAssocID="{7F183922-BB56-42DD-B35F-4A3FB7B8476D}" presName="FourNodes_3_text" presStyleLbl="node1" presStyleIdx="3" presStyleCnt="4">
        <dgm:presLayoutVars>
          <dgm:bulletEnabled val="1"/>
        </dgm:presLayoutVars>
      </dgm:prSet>
      <dgm:spPr/>
      <dgm:t>
        <a:bodyPr/>
        <a:lstStyle/>
        <a:p>
          <a:endParaRPr lang="es-EC"/>
        </a:p>
      </dgm:t>
    </dgm:pt>
    <dgm:pt modelId="{B2B75F1A-B0A6-411B-9CC8-F36F6E2B6232}" type="pres">
      <dgm:prSet presAssocID="{7F183922-BB56-42DD-B35F-4A3FB7B8476D}" presName="FourNodes_4_text" presStyleLbl="node1" presStyleIdx="3" presStyleCnt="4">
        <dgm:presLayoutVars>
          <dgm:bulletEnabled val="1"/>
        </dgm:presLayoutVars>
      </dgm:prSet>
      <dgm:spPr/>
      <dgm:t>
        <a:bodyPr/>
        <a:lstStyle/>
        <a:p>
          <a:endParaRPr lang="es-EC"/>
        </a:p>
      </dgm:t>
    </dgm:pt>
  </dgm:ptLst>
  <dgm:cxnLst>
    <dgm:cxn modelId="{80EF0B0B-E78E-432B-B481-20AD0A0474DA}" type="presOf" srcId="{B21A62FB-21AA-414F-9385-676C1E83D4D3}" destId="{79D14103-B9AA-4FA7-BF0A-299E7498832B}" srcOrd="0" destOrd="0" presId="urn:microsoft.com/office/officeart/2005/8/layout/vProcess5"/>
    <dgm:cxn modelId="{1E6D0FC1-49C3-47B0-B820-B77F0CDDB91E}" type="presOf" srcId="{699DE8E6-483A-4B94-9F0A-396AFCAAD729}" destId="{F68EA94A-96CC-4B2C-8322-0CD1E16CF22F}" srcOrd="0" destOrd="0" presId="urn:microsoft.com/office/officeart/2005/8/layout/vProcess5"/>
    <dgm:cxn modelId="{5116D317-0DA3-4C68-9723-806D40BC21B0}" srcId="{7F183922-BB56-42DD-B35F-4A3FB7B8476D}" destId="{B21A62FB-21AA-414F-9385-676C1E83D4D3}" srcOrd="3" destOrd="0" parTransId="{8E96E9F8-4834-4551-964C-1F62526CB7E8}" sibTransId="{D5E8BA29-0781-4278-9365-B447E4A19495}"/>
    <dgm:cxn modelId="{45B6529C-0299-4DF8-8E26-AE36397232F6}" type="presOf" srcId="{7B078DE6-D9C6-45EB-86E9-553537B6CAC2}" destId="{EB0574FF-252C-47F6-A719-D8B7B7D4FB6E}" srcOrd="1" destOrd="0" presId="urn:microsoft.com/office/officeart/2005/8/layout/vProcess5"/>
    <dgm:cxn modelId="{AE1C2883-8D44-4BDF-BD37-D86E2D1C3CDE}" type="presOf" srcId="{BE459307-3E65-4CF2-AA89-C94FC96ACEC5}" destId="{01E23D86-31CF-4A9B-87CA-026494145F95}" srcOrd="1" destOrd="0" presId="urn:microsoft.com/office/officeart/2005/8/layout/vProcess5"/>
    <dgm:cxn modelId="{3844DC68-DA85-4E06-AA62-14EE8D745482}" srcId="{7F183922-BB56-42DD-B35F-4A3FB7B8476D}" destId="{7B078DE6-D9C6-45EB-86E9-553537B6CAC2}" srcOrd="2" destOrd="0" parTransId="{7060D1D7-D158-4C94-88E1-BDAE53A33656}" sibTransId="{699DE8E6-483A-4B94-9F0A-396AFCAAD729}"/>
    <dgm:cxn modelId="{45E796C9-14F9-45C8-8904-3B5584824E41}" type="presOf" srcId="{2CB65B78-94DF-408B-AA71-F8EEC67985F4}" destId="{DE8EA5F5-96B4-4042-9C1B-F2659FE84A48}" srcOrd="0" destOrd="0" presId="urn:microsoft.com/office/officeart/2005/8/layout/vProcess5"/>
    <dgm:cxn modelId="{317C0F7B-465E-4CFA-BBFA-1DBECAEEBEF5}" type="presOf" srcId="{B21A62FB-21AA-414F-9385-676C1E83D4D3}" destId="{B2B75F1A-B0A6-411B-9CC8-F36F6E2B6232}" srcOrd="1" destOrd="0" presId="urn:microsoft.com/office/officeart/2005/8/layout/vProcess5"/>
    <dgm:cxn modelId="{BC6AB070-DE50-483E-BB81-CA6FFFC98708}" srcId="{7F183922-BB56-42DD-B35F-4A3FB7B8476D}" destId="{5983BD90-9469-46E7-958D-6E62925F492A}" srcOrd="0" destOrd="0" parTransId="{6F5926F3-6CDF-4C33-B830-179365906B72}" sibTransId="{2CB65B78-94DF-408B-AA71-F8EEC67985F4}"/>
    <dgm:cxn modelId="{2537F880-6624-431D-A454-C04F8E192122}" type="presOf" srcId="{FA737744-600F-4180-AE93-EBC6A17C191B}" destId="{A6C2EC4B-EFA6-4DA8-8BFF-9BB1A3A9F3E3}" srcOrd="0" destOrd="0" presId="urn:microsoft.com/office/officeart/2005/8/layout/vProcess5"/>
    <dgm:cxn modelId="{734A86D2-0E27-47C6-8E7F-1CF5E4597324}" type="presOf" srcId="{5983BD90-9469-46E7-958D-6E62925F492A}" destId="{CBFA0D15-FD21-4606-80F9-8A577990CD5E}" srcOrd="1" destOrd="0" presId="urn:microsoft.com/office/officeart/2005/8/layout/vProcess5"/>
    <dgm:cxn modelId="{C036497A-49BD-40B9-A5B4-9FB804C7053D}" type="presOf" srcId="{7F183922-BB56-42DD-B35F-4A3FB7B8476D}" destId="{A280A210-2914-4884-AEC2-55F451C05414}" srcOrd="0" destOrd="0" presId="urn:microsoft.com/office/officeart/2005/8/layout/vProcess5"/>
    <dgm:cxn modelId="{2754B5B2-BC0E-4699-BBE4-954687C62576}" type="presOf" srcId="{BE459307-3E65-4CF2-AA89-C94FC96ACEC5}" destId="{00803273-52C5-4463-AFD8-97C6DC6693ED}" srcOrd="0" destOrd="0" presId="urn:microsoft.com/office/officeart/2005/8/layout/vProcess5"/>
    <dgm:cxn modelId="{5952AC5E-4865-42B0-9433-15524B917041}" type="presOf" srcId="{5983BD90-9469-46E7-958D-6E62925F492A}" destId="{2E9CC4DD-1F4A-47E8-87FD-FEE650BED6E2}" srcOrd="0" destOrd="0" presId="urn:microsoft.com/office/officeart/2005/8/layout/vProcess5"/>
    <dgm:cxn modelId="{03A1091F-2EB5-439A-91D1-7A8F230CA32A}" type="presOf" srcId="{7B078DE6-D9C6-45EB-86E9-553537B6CAC2}" destId="{0E776526-9B6A-44FA-A675-F1D9756BB9EF}" srcOrd="0" destOrd="0" presId="urn:microsoft.com/office/officeart/2005/8/layout/vProcess5"/>
    <dgm:cxn modelId="{EEB215D7-5C5A-4319-A63D-FB1C36AB2F55}" srcId="{7F183922-BB56-42DD-B35F-4A3FB7B8476D}" destId="{BE459307-3E65-4CF2-AA89-C94FC96ACEC5}" srcOrd="1" destOrd="0" parTransId="{60C3B971-F024-4466-A10F-27F0F5657C8C}" sibTransId="{FA737744-600F-4180-AE93-EBC6A17C191B}"/>
    <dgm:cxn modelId="{58C782AE-6DE8-488A-9553-83565B84FCEC}" type="presParOf" srcId="{A280A210-2914-4884-AEC2-55F451C05414}" destId="{F83BAAB4-3EB6-4FF0-9A0E-FC986E0D5CD4}" srcOrd="0" destOrd="0" presId="urn:microsoft.com/office/officeart/2005/8/layout/vProcess5"/>
    <dgm:cxn modelId="{89B9F9E2-E491-491C-A306-E3DC369DB27E}" type="presParOf" srcId="{A280A210-2914-4884-AEC2-55F451C05414}" destId="{2E9CC4DD-1F4A-47E8-87FD-FEE650BED6E2}" srcOrd="1" destOrd="0" presId="urn:microsoft.com/office/officeart/2005/8/layout/vProcess5"/>
    <dgm:cxn modelId="{F9E659A2-7CE3-40BB-8E5C-B35E1D76F625}" type="presParOf" srcId="{A280A210-2914-4884-AEC2-55F451C05414}" destId="{00803273-52C5-4463-AFD8-97C6DC6693ED}" srcOrd="2" destOrd="0" presId="urn:microsoft.com/office/officeart/2005/8/layout/vProcess5"/>
    <dgm:cxn modelId="{EF8B2836-1DDE-491B-9917-949F08ED6B59}" type="presParOf" srcId="{A280A210-2914-4884-AEC2-55F451C05414}" destId="{0E776526-9B6A-44FA-A675-F1D9756BB9EF}" srcOrd="3" destOrd="0" presId="urn:microsoft.com/office/officeart/2005/8/layout/vProcess5"/>
    <dgm:cxn modelId="{750C1098-56DF-40D1-BA39-131555CD8497}" type="presParOf" srcId="{A280A210-2914-4884-AEC2-55F451C05414}" destId="{79D14103-B9AA-4FA7-BF0A-299E7498832B}" srcOrd="4" destOrd="0" presId="urn:microsoft.com/office/officeart/2005/8/layout/vProcess5"/>
    <dgm:cxn modelId="{CA16604F-B2DE-43D1-87E9-D9C24B5770BE}" type="presParOf" srcId="{A280A210-2914-4884-AEC2-55F451C05414}" destId="{DE8EA5F5-96B4-4042-9C1B-F2659FE84A48}" srcOrd="5" destOrd="0" presId="urn:microsoft.com/office/officeart/2005/8/layout/vProcess5"/>
    <dgm:cxn modelId="{A9AAAA8C-27B0-4771-B26D-AF65839BFCE6}" type="presParOf" srcId="{A280A210-2914-4884-AEC2-55F451C05414}" destId="{A6C2EC4B-EFA6-4DA8-8BFF-9BB1A3A9F3E3}" srcOrd="6" destOrd="0" presId="urn:microsoft.com/office/officeart/2005/8/layout/vProcess5"/>
    <dgm:cxn modelId="{3AE3D7E3-2E9B-46AD-8573-7DEB7E3BBD4C}" type="presParOf" srcId="{A280A210-2914-4884-AEC2-55F451C05414}" destId="{F68EA94A-96CC-4B2C-8322-0CD1E16CF22F}" srcOrd="7" destOrd="0" presId="urn:microsoft.com/office/officeart/2005/8/layout/vProcess5"/>
    <dgm:cxn modelId="{D04234FA-028D-4914-83D4-726CE9D5F711}" type="presParOf" srcId="{A280A210-2914-4884-AEC2-55F451C05414}" destId="{CBFA0D15-FD21-4606-80F9-8A577990CD5E}" srcOrd="8" destOrd="0" presId="urn:microsoft.com/office/officeart/2005/8/layout/vProcess5"/>
    <dgm:cxn modelId="{4AAF269D-17C4-48FB-A9B9-804CF58CC3D1}" type="presParOf" srcId="{A280A210-2914-4884-AEC2-55F451C05414}" destId="{01E23D86-31CF-4A9B-87CA-026494145F95}" srcOrd="9" destOrd="0" presId="urn:microsoft.com/office/officeart/2005/8/layout/vProcess5"/>
    <dgm:cxn modelId="{75E8165D-4A97-4075-BCDD-2ADF4217C45C}" type="presParOf" srcId="{A280A210-2914-4884-AEC2-55F451C05414}" destId="{EB0574FF-252C-47F6-A719-D8B7B7D4FB6E}" srcOrd="10" destOrd="0" presId="urn:microsoft.com/office/officeart/2005/8/layout/vProcess5"/>
    <dgm:cxn modelId="{D17BC81F-2223-49E4-BDDF-A22D1521EEFD}" type="presParOf" srcId="{A280A210-2914-4884-AEC2-55F451C05414}" destId="{B2B75F1A-B0A6-411B-9CC8-F36F6E2B623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7C352F-B227-4BF6-9D0B-13CA6D00AB3E}" type="doc">
      <dgm:prSet loTypeId="urn:microsoft.com/office/officeart/2005/8/layout/hProcess9" loCatId="process" qsTypeId="urn:microsoft.com/office/officeart/2005/8/quickstyle/simple1" qsCatId="simple" csTypeId="urn:microsoft.com/office/officeart/2005/8/colors/accent1_2" csCatId="accent1" phldr="1"/>
      <dgm:spPr/>
    </dgm:pt>
    <dgm:pt modelId="{D767DA6D-49DE-4817-B5CB-BD8B437DD5F9}">
      <dgm:prSet phldrT="[Texto]" custT="1"/>
      <dgm:spPr/>
      <dgm:t>
        <a:bodyPr/>
        <a:lstStyle/>
        <a:p>
          <a:pPr algn="ctr"/>
          <a:r>
            <a:rPr lang="es-EC" sz="1800" b="1" i="1" dirty="0" smtClean="0"/>
            <a:t>Toda actividad económica </a:t>
          </a:r>
          <a:r>
            <a:rPr lang="es-EC" sz="1600" dirty="0" smtClean="0"/>
            <a:t>=&gt;&gt; grandes cantidades de desechos =&gt;&gt;cambiado significativamente la naturaleza</a:t>
          </a:r>
          <a:endParaRPr lang="es-EC" sz="1600" dirty="0"/>
        </a:p>
      </dgm:t>
    </dgm:pt>
    <dgm:pt modelId="{2AC42D05-3461-45C2-AEA2-3AE0D702061E}" type="parTrans" cxnId="{8342A136-C4C5-4522-90A9-402F55A14931}">
      <dgm:prSet/>
      <dgm:spPr/>
      <dgm:t>
        <a:bodyPr/>
        <a:lstStyle/>
        <a:p>
          <a:endParaRPr lang="es-EC"/>
        </a:p>
      </dgm:t>
    </dgm:pt>
    <dgm:pt modelId="{4E27B31A-0BC8-4066-A8EF-2419F19EF791}" type="sibTrans" cxnId="{8342A136-C4C5-4522-90A9-402F55A14931}">
      <dgm:prSet/>
      <dgm:spPr/>
      <dgm:t>
        <a:bodyPr/>
        <a:lstStyle/>
        <a:p>
          <a:endParaRPr lang="es-EC"/>
        </a:p>
      </dgm:t>
    </dgm:pt>
    <dgm:pt modelId="{F7E19010-0CE4-4090-B1E6-4F5CC0A30D2F}">
      <dgm:prSet phldrT="[Texto]" custT="1"/>
      <dgm:spPr/>
      <dgm:t>
        <a:bodyPr/>
        <a:lstStyle/>
        <a:p>
          <a:r>
            <a:rPr lang="es-EC" sz="1600" dirty="0" smtClean="0"/>
            <a:t>La era industrial =&gt;&gt; </a:t>
          </a:r>
          <a:r>
            <a:rPr lang="es-EC" sz="1800" b="1" i="1" dirty="0" smtClean="0"/>
            <a:t>el crecimiento económico </a:t>
          </a:r>
          <a:r>
            <a:rPr lang="es-EC" sz="1600" dirty="0" smtClean="0"/>
            <a:t>=&gt;&gt;el consumo de energía =&gt;&gt; las emisiones contaminantes </a:t>
          </a:r>
          <a:endParaRPr lang="es-EC" sz="1600" dirty="0"/>
        </a:p>
      </dgm:t>
    </dgm:pt>
    <dgm:pt modelId="{D78E3FF1-D1CE-40C1-9E0F-66B113F4C524}" type="parTrans" cxnId="{C1DEA19C-7864-485C-8432-D452CA761473}">
      <dgm:prSet/>
      <dgm:spPr/>
      <dgm:t>
        <a:bodyPr/>
        <a:lstStyle/>
        <a:p>
          <a:endParaRPr lang="es-EC"/>
        </a:p>
      </dgm:t>
    </dgm:pt>
    <dgm:pt modelId="{A86E9553-CB38-4540-B88E-C246B13A381B}" type="sibTrans" cxnId="{C1DEA19C-7864-485C-8432-D452CA761473}">
      <dgm:prSet/>
      <dgm:spPr/>
      <dgm:t>
        <a:bodyPr/>
        <a:lstStyle/>
        <a:p>
          <a:endParaRPr lang="es-EC"/>
        </a:p>
      </dgm:t>
    </dgm:pt>
    <dgm:pt modelId="{F8028731-F1AA-46D9-9156-0F7BB0E54FCE}">
      <dgm:prSet phldrT="[Texto]"/>
      <dgm:spPr/>
      <dgm:t>
        <a:bodyPr/>
        <a:lstStyle/>
        <a:p>
          <a:r>
            <a:rPr lang="es-EC" dirty="0" smtClean="0"/>
            <a:t>el crecimiento económico  =&gt;&gt; + recursos financieros =&gt;&gt; cubrir otras necesidades =&gt;&gt; la historia ha juzgado  con su propio peso</a:t>
          </a:r>
          <a:endParaRPr lang="es-EC" dirty="0"/>
        </a:p>
      </dgm:t>
    </dgm:pt>
    <dgm:pt modelId="{86256188-40A0-482B-B8DA-9D9D6239F502}" type="parTrans" cxnId="{BDE944BD-F7D5-471F-A3DA-395F05E9F696}">
      <dgm:prSet/>
      <dgm:spPr/>
      <dgm:t>
        <a:bodyPr/>
        <a:lstStyle/>
        <a:p>
          <a:endParaRPr lang="es-EC"/>
        </a:p>
      </dgm:t>
    </dgm:pt>
    <dgm:pt modelId="{14DFBE0C-D1E0-4F08-A77C-396907FC2E8B}" type="sibTrans" cxnId="{BDE944BD-F7D5-471F-A3DA-395F05E9F696}">
      <dgm:prSet/>
      <dgm:spPr/>
      <dgm:t>
        <a:bodyPr/>
        <a:lstStyle/>
        <a:p>
          <a:endParaRPr lang="es-EC"/>
        </a:p>
      </dgm:t>
    </dgm:pt>
    <dgm:pt modelId="{905EAFB7-5B47-4528-97BF-2985BCCBB228}">
      <dgm:prSet phldrT="[Texto]"/>
      <dgm:spPr/>
      <dgm:t>
        <a:bodyPr/>
        <a:lstStyle/>
        <a:p>
          <a:r>
            <a:rPr lang="es-EC" dirty="0" smtClean="0"/>
            <a:t>+ el crecimiento económico  =&gt;&gt; - </a:t>
          </a:r>
          <a:r>
            <a:rPr lang="es-EC" b="1" dirty="0" smtClean="0"/>
            <a:t>desarrollo económico   </a:t>
          </a:r>
          <a:endParaRPr lang="es-EC" b="1" dirty="0"/>
        </a:p>
      </dgm:t>
    </dgm:pt>
    <dgm:pt modelId="{47925844-9517-45D2-84F3-8A8B0E1C93EF}" type="parTrans" cxnId="{1F19EDDB-A890-41F9-8908-EEBACD97A0AD}">
      <dgm:prSet/>
      <dgm:spPr/>
      <dgm:t>
        <a:bodyPr/>
        <a:lstStyle/>
        <a:p>
          <a:endParaRPr lang="es-EC"/>
        </a:p>
      </dgm:t>
    </dgm:pt>
    <dgm:pt modelId="{A13C3B3B-C14F-4C70-AF05-E3E08E323CE0}" type="sibTrans" cxnId="{1F19EDDB-A890-41F9-8908-EEBACD97A0AD}">
      <dgm:prSet/>
      <dgm:spPr/>
      <dgm:t>
        <a:bodyPr/>
        <a:lstStyle/>
        <a:p>
          <a:endParaRPr lang="es-EC"/>
        </a:p>
      </dgm:t>
    </dgm:pt>
    <dgm:pt modelId="{08342A06-8B0E-4C84-B45B-C75F206A1B2E}" type="pres">
      <dgm:prSet presAssocID="{E67C352F-B227-4BF6-9D0B-13CA6D00AB3E}" presName="CompostProcess" presStyleCnt="0">
        <dgm:presLayoutVars>
          <dgm:dir/>
          <dgm:resizeHandles val="exact"/>
        </dgm:presLayoutVars>
      </dgm:prSet>
      <dgm:spPr/>
    </dgm:pt>
    <dgm:pt modelId="{4283F01F-E304-4194-B946-48FA235B40DB}" type="pres">
      <dgm:prSet presAssocID="{E67C352F-B227-4BF6-9D0B-13CA6D00AB3E}" presName="arrow" presStyleLbl="bgShp" presStyleIdx="0" presStyleCnt="1"/>
      <dgm:spPr/>
    </dgm:pt>
    <dgm:pt modelId="{A85673EB-61CC-45FE-AB73-751C7F551469}" type="pres">
      <dgm:prSet presAssocID="{E67C352F-B227-4BF6-9D0B-13CA6D00AB3E}" presName="linearProcess" presStyleCnt="0"/>
      <dgm:spPr/>
    </dgm:pt>
    <dgm:pt modelId="{AF1849B0-C89C-48AC-9757-3C0C1A2D3A8C}" type="pres">
      <dgm:prSet presAssocID="{D767DA6D-49DE-4817-B5CB-BD8B437DD5F9}" presName="textNode" presStyleLbl="node1" presStyleIdx="0" presStyleCnt="4">
        <dgm:presLayoutVars>
          <dgm:bulletEnabled val="1"/>
        </dgm:presLayoutVars>
      </dgm:prSet>
      <dgm:spPr/>
      <dgm:t>
        <a:bodyPr/>
        <a:lstStyle/>
        <a:p>
          <a:endParaRPr lang="es-EC"/>
        </a:p>
      </dgm:t>
    </dgm:pt>
    <dgm:pt modelId="{BCDF586F-3278-499E-8F56-56E7CF08D814}" type="pres">
      <dgm:prSet presAssocID="{4E27B31A-0BC8-4066-A8EF-2419F19EF791}" presName="sibTrans" presStyleCnt="0"/>
      <dgm:spPr/>
    </dgm:pt>
    <dgm:pt modelId="{E1D6D3D6-808E-4B96-AB59-0D7ECC0C0CC4}" type="pres">
      <dgm:prSet presAssocID="{F7E19010-0CE4-4090-B1E6-4F5CC0A30D2F}" presName="textNode" presStyleLbl="node1" presStyleIdx="1" presStyleCnt="4">
        <dgm:presLayoutVars>
          <dgm:bulletEnabled val="1"/>
        </dgm:presLayoutVars>
      </dgm:prSet>
      <dgm:spPr/>
      <dgm:t>
        <a:bodyPr/>
        <a:lstStyle/>
        <a:p>
          <a:endParaRPr lang="es-EC"/>
        </a:p>
      </dgm:t>
    </dgm:pt>
    <dgm:pt modelId="{DB3403BC-2908-4C83-9BB8-77C04B3051E5}" type="pres">
      <dgm:prSet presAssocID="{A86E9553-CB38-4540-B88E-C246B13A381B}" presName="sibTrans" presStyleCnt="0"/>
      <dgm:spPr/>
    </dgm:pt>
    <dgm:pt modelId="{A87CAFF3-8A31-4373-8A86-94B30955D089}" type="pres">
      <dgm:prSet presAssocID="{F8028731-F1AA-46D9-9156-0F7BB0E54FCE}" presName="textNode" presStyleLbl="node1" presStyleIdx="2" presStyleCnt="4">
        <dgm:presLayoutVars>
          <dgm:bulletEnabled val="1"/>
        </dgm:presLayoutVars>
      </dgm:prSet>
      <dgm:spPr/>
      <dgm:t>
        <a:bodyPr/>
        <a:lstStyle/>
        <a:p>
          <a:endParaRPr lang="es-EC"/>
        </a:p>
      </dgm:t>
    </dgm:pt>
    <dgm:pt modelId="{6F5E297D-14A6-49A5-8116-0B59179B84E0}" type="pres">
      <dgm:prSet presAssocID="{14DFBE0C-D1E0-4F08-A77C-396907FC2E8B}" presName="sibTrans" presStyleCnt="0"/>
      <dgm:spPr/>
    </dgm:pt>
    <dgm:pt modelId="{E6670945-9BD9-4627-B103-41EEF6BFBA0E}" type="pres">
      <dgm:prSet presAssocID="{905EAFB7-5B47-4528-97BF-2985BCCBB228}" presName="textNode" presStyleLbl="node1" presStyleIdx="3" presStyleCnt="4">
        <dgm:presLayoutVars>
          <dgm:bulletEnabled val="1"/>
        </dgm:presLayoutVars>
      </dgm:prSet>
      <dgm:spPr/>
      <dgm:t>
        <a:bodyPr/>
        <a:lstStyle/>
        <a:p>
          <a:endParaRPr lang="es-EC"/>
        </a:p>
      </dgm:t>
    </dgm:pt>
  </dgm:ptLst>
  <dgm:cxnLst>
    <dgm:cxn modelId="{BDE944BD-F7D5-471F-A3DA-395F05E9F696}" srcId="{E67C352F-B227-4BF6-9D0B-13CA6D00AB3E}" destId="{F8028731-F1AA-46D9-9156-0F7BB0E54FCE}" srcOrd="2" destOrd="0" parTransId="{86256188-40A0-482B-B8DA-9D9D6239F502}" sibTransId="{14DFBE0C-D1E0-4F08-A77C-396907FC2E8B}"/>
    <dgm:cxn modelId="{E9AC51B0-15BC-40F6-ADD1-19F8561A10AF}" type="presOf" srcId="{E67C352F-B227-4BF6-9D0B-13CA6D00AB3E}" destId="{08342A06-8B0E-4C84-B45B-C75F206A1B2E}" srcOrd="0" destOrd="0" presId="urn:microsoft.com/office/officeart/2005/8/layout/hProcess9"/>
    <dgm:cxn modelId="{C1DEA19C-7864-485C-8432-D452CA761473}" srcId="{E67C352F-B227-4BF6-9D0B-13CA6D00AB3E}" destId="{F7E19010-0CE4-4090-B1E6-4F5CC0A30D2F}" srcOrd="1" destOrd="0" parTransId="{D78E3FF1-D1CE-40C1-9E0F-66B113F4C524}" sibTransId="{A86E9553-CB38-4540-B88E-C246B13A381B}"/>
    <dgm:cxn modelId="{5CD84320-130E-4165-BE19-6C3ADA6EA8CF}" type="presOf" srcId="{D767DA6D-49DE-4817-B5CB-BD8B437DD5F9}" destId="{AF1849B0-C89C-48AC-9757-3C0C1A2D3A8C}" srcOrd="0" destOrd="0" presId="urn:microsoft.com/office/officeart/2005/8/layout/hProcess9"/>
    <dgm:cxn modelId="{9CFEC4BB-AF54-40BE-A297-956540F619C9}" type="presOf" srcId="{F8028731-F1AA-46D9-9156-0F7BB0E54FCE}" destId="{A87CAFF3-8A31-4373-8A86-94B30955D089}" srcOrd="0" destOrd="0" presId="urn:microsoft.com/office/officeart/2005/8/layout/hProcess9"/>
    <dgm:cxn modelId="{8342A136-C4C5-4522-90A9-402F55A14931}" srcId="{E67C352F-B227-4BF6-9D0B-13CA6D00AB3E}" destId="{D767DA6D-49DE-4817-B5CB-BD8B437DD5F9}" srcOrd="0" destOrd="0" parTransId="{2AC42D05-3461-45C2-AEA2-3AE0D702061E}" sibTransId="{4E27B31A-0BC8-4066-A8EF-2419F19EF791}"/>
    <dgm:cxn modelId="{2BA00F61-438F-4F01-A23E-C4F1B4933328}" type="presOf" srcId="{F7E19010-0CE4-4090-B1E6-4F5CC0A30D2F}" destId="{E1D6D3D6-808E-4B96-AB59-0D7ECC0C0CC4}" srcOrd="0" destOrd="0" presId="urn:microsoft.com/office/officeart/2005/8/layout/hProcess9"/>
    <dgm:cxn modelId="{10C034CC-712E-4023-83B7-0D1C1436AF27}" type="presOf" srcId="{905EAFB7-5B47-4528-97BF-2985BCCBB228}" destId="{E6670945-9BD9-4627-B103-41EEF6BFBA0E}" srcOrd="0" destOrd="0" presId="urn:microsoft.com/office/officeart/2005/8/layout/hProcess9"/>
    <dgm:cxn modelId="{1F19EDDB-A890-41F9-8908-EEBACD97A0AD}" srcId="{E67C352F-B227-4BF6-9D0B-13CA6D00AB3E}" destId="{905EAFB7-5B47-4528-97BF-2985BCCBB228}" srcOrd="3" destOrd="0" parTransId="{47925844-9517-45D2-84F3-8A8B0E1C93EF}" sibTransId="{A13C3B3B-C14F-4C70-AF05-E3E08E323CE0}"/>
    <dgm:cxn modelId="{8234EB7B-00A1-479F-85B0-41E86D64D4DC}" type="presParOf" srcId="{08342A06-8B0E-4C84-B45B-C75F206A1B2E}" destId="{4283F01F-E304-4194-B946-48FA235B40DB}" srcOrd="0" destOrd="0" presId="urn:microsoft.com/office/officeart/2005/8/layout/hProcess9"/>
    <dgm:cxn modelId="{040BF2B6-62BF-42A1-8115-8A5B3140BF39}" type="presParOf" srcId="{08342A06-8B0E-4C84-B45B-C75F206A1B2E}" destId="{A85673EB-61CC-45FE-AB73-751C7F551469}" srcOrd="1" destOrd="0" presId="urn:microsoft.com/office/officeart/2005/8/layout/hProcess9"/>
    <dgm:cxn modelId="{2BB4FDF4-CE7A-4001-977D-6A2FE56AFF0A}" type="presParOf" srcId="{A85673EB-61CC-45FE-AB73-751C7F551469}" destId="{AF1849B0-C89C-48AC-9757-3C0C1A2D3A8C}" srcOrd="0" destOrd="0" presId="urn:microsoft.com/office/officeart/2005/8/layout/hProcess9"/>
    <dgm:cxn modelId="{AD243825-9FE4-4D88-BAD8-10A1F5545704}" type="presParOf" srcId="{A85673EB-61CC-45FE-AB73-751C7F551469}" destId="{BCDF586F-3278-499E-8F56-56E7CF08D814}" srcOrd="1" destOrd="0" presId="urn:microsoft.com/office/officeart/2005/8/layout/hProcess9"/>
    <dgm:cxn modelId="{12C0A469-278F-447A-B1A2-17514D4D8C98}" type="presParOf" srcId="{A85673EB-61CC-45FE-AB73-751C7F551469}" destId="{E1D6D3D6-808E-4B96-AB59-0D7ECC0C0CC4}" srcOrd="2" destOrd="0" presId="urn:microsoft.com/office/officeart/2005/8/layout/hProcess9"/>
    <dgm:cxn modelId="{E512E086-5D3E-4EE8-8AB6-36E7DE993406}" type="presParOf" srcId="{A85673EB-61CC-45FE-AB73-751C7F551469}" destId="{DB3403BC-2908-4C83-9BB8-77C04B3051E5}" srcOrd="3" destOrd="0" presId="urn:microsoft.com/office/officeart/2005/8/layout/hProcess9"/>
    <dgm:cxn modelId="{B26968BC-872F-4ED5-B4E2-C841B20EFDB6}" type="presParOf" srcId="{A85673EB-61CC-45FE-AB73-751C7F551469}" destId="{A87CAFF3-8A31-4373-8A86-94B30955D089}" srcOrd="4" destOrd="0" presId="urn:microsoft.com/office/officeart/2005/8/layout/hProcess9"/>
    <dgm:cxn modelId="{9B581663-6E6D-4358-83D7-CF60A989D31B}" type="presParOf" srcId="{A85673EB-61CC-45FE-AB73-751C7F551469}" destId="{6F5E297D-14A6-49A5-8116-0B59179B84E0}" srcOrd="5" destOrd="0" presId="urn:microsoft.com/office/officeart/2005/8/layout/hProcess9"/>
    <dgm:cxn modelId="{0ECB99A2-4E4C-49BC-B6D8-79C896F56DAC}" type="presParOf" srcId="{A85673EB-61CC-45FE-AB73-751C7F551469}" destId="{E6670945-9BD9-4627-B103-41EEF6BFBA0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7C352F-B227-4BF6-9D0B-13CA6D00AB3E}" type="doc">
      <dgm:prSet loTypeId="urn:microsoft.com/office/officeart/2005/8/layout/hProcess9" loCatId="process" qsTypeId="urn:microsoft.com/office/officeart/2005/8/quickstyle/simple1" qsCatId="simple" csTypeId="urn:microsoft.com/office/officeart/2005/8/colors/accent1_2" csCatId="accent1" phldr="1"/>
      <dgm:spPr/>
    </dgm:pt>
    <dgm:pt modelId="{D767DA6D-49DE-4817-B5CB-BD8B437DD5F9}">
      <dgm:prSet phldrT="[Texto]"/>
      <dgm:spPr/>
      <dgm:t>
        <a:bodyPr/>
        <a:lstStyle/>
        <a:p>
          <a:pPr algn="ctr"/>
          <a:r>
            <a:rPr lang="es-EC" dirty="0" smtClean="0"/>
            <a:t>El modelo que sostenía =&gt;&gt; crisis ambiental  </a:t>
          </a:r>
          <a:endParaRPr lang="es-EC" dirty="0"/>
        </a:p>
      </dgm:t>
    </dgm:pt>
    <dgm:pt modelId="{2AC42D05-3461-45C2-AEA2-3AE0D702061E}" type="parTrans" cxnId="{8342A136-C4C5-4522-90A9-402F55A14931}">
      <dgm:prSet/>
      <dgm:spPr/>
      <dgm:t>
        <a:bodyPr/>
        <a:lstStyle/>
        <a:p>
          <a:endParaRPr lang="es-EC"/>
        </a:p>
      </dgm:t>
    </dgm:pt>
    <dgm:pt modelId="{4E27B31A-0BC8-4066-A8EF-2419F19EF791}" type="sibTrans" cxnId="{8342A136-C4C5-4522-90A9-402F55A14931}">
      <dgm:prSet/>
      <dgm:spPr/>
      <dgm:t>
        <a:bodyPr/>
        <a:lstStyle/>
        <a:p>
          <a:endParaRPr lang="es-EC"/>
        </a:p>
      </dgm:t>
    </dgm:pt>
    <dgm:pt modelId="{F7E19010-0CE4-4090-B1E6-4F5CC0A30D2F}">
      <dgm:prSet phldrT="[Texto]"/>
      <dgm:spPr/>
      <dgm:t>
        <a:bodyPr/>
        <a:lstStyle/>
        <a:p>
          <a:r>
            <a:rPr lang="es-EC" b="1" dirty="0" smtClean="0"/>
            <a:t>Las</a:t>
          </a:r>
          <a:r>
            <a:rPr lang="es-EC" b="1" baseline="0" dirty="0" smtClean="0"/>
            <a:t> fallas de mercado </a:t>
          </a:r>
          <a:r>
            <a:rPr lang="es-EC" dirty="0" smtClean="0"/>
            <a:t>=&gt;&gt; NO establecer derechos de propiedad  =&gt;&gt; No existiría un mercado</a:t>
          </a:r>
          <a:endParaRPr lang="es-EC" dirty="0"/>
        </a:p>
      </dgm:t>
    </dgm:pt>
    <dgm:pt modelId="{D78E3FF1-D1CE-40C1-9E0F-66B113F4C524}" type="parTrans" cxnId="{C1DEA19C-7864-485C-8432-D452CA761473}">
      <dgm:prSet/>
      <dgm:spPr/>
      <dgm:t>
        <a:bodyPr/>
        <a:lstStyle/>
        <a:p>
          <a:endParaRPr lang="es-EC"/>
        </a:p>
      </dgm:t>
    </dgm:pt>
    <dgm:pt modelId="{A86E9553-CB38-4540-B88E-C246B13A381B}" type="sibTrans" cxnId="{C1DEA19C-7864-485C-8432-D452CA761473}">
      <dgm:prSet/>
      <dgm:spPr/>
      <dgm:t>
        <a:bodyPr/>
        <a:lstStyle/>
        <a:p>
          <a:endParaRPr lang="es-EC"/>
        </a:p>
      </dgm:t>
    </dgm:pt>
    <dgm:pt modelId="{F8028731-F1AA-46D9-9156-0F7BB0E54FCE}">
      <dgm:prSet phldrT="[Texto]"/>
      <dgm:spPr/>
      <dgm:t>
        <a:bodyPr/>
        <a:lstStyle/>
        <a:p>
          <a:r>
            <a:rPr lang="es-EC" dirty="0" smtClean="0"/>
            <a:t>Recurso estaría o no por escasearse =&gt;&gt; persona daría un uso mas correcto =&gt;&gt; Maximizar su bienestar </a:t>
          </a:r>
          <a:endParaRPr lang="es-EC" dirty="0"/>
        </a:p>
      </dgm:t>
    </dgm:pt>
    <dgm:pt modelId="{86256188-40A0-482B-B8DA-9D9D6239F502}" type="parTrans" cxnId="{BDE944BD-F7D5-471F-A3DA-395F05E9F696}">
      <dgm:prSet/>
      <dgm:spPr/>
      <dgm:t>
        <a:bodyPr/>
        <a:lstStyle/>
        <a:p>
          <a:endParaRPr lang="es-EC"/>
        </a:p>
      </dgm:t>
    </dgm:pt>
    <dgm:pt modelId="{14DFBE0C-D1E0-4F08-A77C-396907FC2E8B}" type="sibTrans" cxnId="{BDE944BD-F7D5-471F-A3DA-395F05E9F696}">
      <dgm:prSet/>
      <dgm:spPr/>
      <dgm:t>
        <a:bodyPr/>
        <a:lstStyle/>
        <a:p>
          <a:endParaRPr lang="es-EC"/>
        </a:p>
      </dgm:t>
    </dgm:pt>
    <dgm:pt modelId="{905EAFB7-5B47-4528-97BF-2985BCCBB228}">
      <dgm:prSet phldrT="[Texto]" custT="1"/>
      <dgm:spPr/>
      <dgm:t>
        <a:bodyPr/>
        <a:lstStyle/>
        <a:p>
          <a:r>
            <a:rPr lang="es-EC" sz="1800" b="1" i="1" dirty="0" smtClean="0"/>
            <a:t>Bienes públicos </a:t>
          </a:r>
          <a:r>
            <a:rPr lang="es-EC" sz="1600" dirty="0" smtClean="0"/>
            <a:t>=&gt;&gt; no rivales y no excluyentes =&gt;&gt; Bienes puros</a:t>
          </a:r>
          <a:endParaRPr lang="es-EC" sz="1600" dirty="0"/>
        </a:p>
      </dgm:t>
    </dgm:pt>
    <dgm:pt modelId="{47925844-9517-45D2-84F3-8A8B0E1C93EF}" type="parTrans" cxnId="{1F19EDDB-A890-41F9-8908-EEBACD97A0AD}">
      <dgm:prSet/>
      <dgm:spPr/>
      <dgm:t>
        <a:bodyPr/>
        <a:lstStyle/>
        <a:p>
          <a:endParaRPr lang="es-EC"/>
        </a:p>
      </dgm:t>
    </dgm:pt>
    <dgm:pt modelId="{A13C3B3B-C14F-4C70-AF05-E3E08E323CE0}" type="sibTrans" cxnId="{1F19EDDB-A890-41F9-8908-EEBACD97A0AD}">
      <dgm:prSet/>
      <dgm:spPr/>
      <dgm:t>
        <a:bodyPr/>
        <a:lstStyle/>
        <a:p>
          <a:endParaRPr lang="es-EC"/>
        </a:p>
      </dgm:t>
    </dgm:pt>
    <dgm:pt modelId="{25564197-3AEC-4CDF-8DE8-77FB52B704D6}">
      <dgm:prSet custT="1"/>
      <dgm:spPr/>
      <dgm:t>
        <a:bodyPr/>
        <a:lstStyle/>
        <a:p>
          <a:r>
            <a:rPr lang="es-EC" sz="1800" b="1" i="1" dirty="0" smtClean="0"/>
            <a:t>Externalidades</a:t>
          </a:r>
          <a:r>
            <a:rPr lang="es-EC" sz="1600" dirty="0" smtClean="0"/>
            <a:t> =&gt;&gt; efecto secundario e involuntario  =&gt;&gt; no es compensada</a:t>
          </a:r>
        </a:p>
      </dgm:t>
    </dgm:pt>
    <dgm:pt modelId="{DBCB56F4-393A-4AB2-BF6D-F84AAD754550}" type="parTrans" cxnId="{AAE4DB9B-1A23-4614-9DCC-B87B9B9EA39E}">
      <dgm:prSet/>
      <dgm:spPr/>
      <dgm:t>
        <a:bodyPr/>
        <a:lstStyle/>
        <a:p>
          <a:endParaRPr lang="es-EC"/>
        </a:p>
      </dgm:t>
    </dgm:pt>
    <dgm:pt modelId="{34ACD2B4-7127-404B-AAB7-C2957D42A193}" type="sibTrans" cxnId="{AAE4DB9B-1A23-4614-9DCC-B87B9B9EA39E}">
      <dgm:prSet/>
      <dgm:spPr/>
      <dgm:t>
        <a:bodyPr/>
        <a:lstStyle/>
        <a:p>
          <a:endParaRPr lang="es-EC"/>
        </a:p>
      </dgm:t>
    </dgm:pt>
    <dgm:pt modelId="{08342A06-8B0E-4C84-B45B-C75F206A1B2E}" type="pres">
      <dgm:prSet presAssocID="{E67C352F-B227-4BF6-9D0B-13CA6D00AB3E}" presName="CompostProcess" presStyleCnt="0">
        <dgm:presLayoutVars>
          <dgm:dir/>
          <dgm:resizeHandles val="exact"/>
        </dgm:presLayoutVars>
      </dgm:prSet>
      <dgm:spPr/>
    </dgm:pt>
    <dgm:pt modelId="{4283F01F-E304-4194-B946-48FA235B40DB}" type="pres">
      <dgm:prSet presAssocID="{E67C352F-B227-4BF6-9D0B-13CA6D00AB3E}" presName="arrow" presStyleLbl="bgShp" presStyleIdx="0" presStyleCnt="1"/>
      <dgm:spPr/>
    </dgm:pt>
    <dgm:pt modelId="{A85673EB-61CC-45FE-AB73-751C7F551469}" type="pres">
      <dgm:prSet presAssocID="{E67C352F-B227-4BF6-9D0B-13CA6D00AB3E}" presName="linearProcess" presStyleCnt="0"/>
      <dgm:spPr/>
    </dgm:pt>
    <dgm:pt modelId="{AF1849B0-C89C-48AC-9757-3C0C1A2D3A8C}" type="pres">
      <dgm:prSet presAssocID="{D767DA6D-49DE-4817-B5CB-BD8B437DD5F9}" presName="textNode" presStyleLbl="node1" presStyleIdx="0" presStyleCnt="5">
        <dgm:presLayoutVars>
          <dgm:bulletEnabled val="1"/>
        </dgm:presLayoutVars>
      </dgm:prSet>
      <dgm:spPr/>
      <dgm:t>
        <a:bodyPr/>
        <a:lstStyle/>
        <a:p>
          <a:endParaRPr lang="es-EC"/>
        </a:p>
      </dgm:t>
    </dgm:pt>
    <dgm:pt modelId="{BCDF586F-3278-499E-8F56-56E7CF08D814}" type="pres">
      <dgm:prSet presAssocID="{4E27B31A-0BC8-4066-A8EF-2419F19EF791}" presName="sibTrans" presStyleCnt="0"/>
      <dgm:spPr/>
    </dgm:pt>
    <dgm:pt modelId="{E1D6D3D6-808E-4B96-AB59-0D7ECC0C0CC4}" type="pres">
      <dgm:prSet presAssocID="{F7E19010-0CE4-4090-B1E6-4F5CC0A30D2F}" presName="textNode" presStyleLbl="node1" presStyleIdx="1" presStyleCnt="5">
        <dgm:presLayoutVars>
          <dgm:bulletEnabled val="1"/>
        </dgm:presLayoutVars>
      </dgm:prSet>
      <dgm:spPr/>
      <dgm:t>
        <a:bodyPr/>
        <a:lstStyle/>
        <a:p>
          <a:endParaRPr lang="es-EC"/>
        </a:p>
      </dgm:t>
    </dgm:pt>
    <dgm:pt modelId="{DB3403BC-2908-4C83-9BB8-77C04B3051E5}" type="pres">
      <dgm:prSet presAssocID="{A86E9553-CB38-4540-B88E-C246B13A381B}" presName="sibTrans" presStyleCnt="0"/>
      <dgm:spPr/>
    </dgm:pt>
    <dgm:pt modelId="{A87CAFF3-8A31-4373-8A86-94B30955D089}" type="pres">
      <dgm:prSet presAssocID="{F8028731-F1AA-46D9-9156-0F7BB0E54FCE}" presName="textNode" presStyleLbl="node1" presStyleIdx="2" presStyleCnt="5">
        <dgm:presLayoutVars>
          <dgm:bulletEnabled val="1"/>
        </dgm:presLayoutVars>
      </dgm:prSet>
      <dgm:spPr/>
      <dgm:t>
        <a:bodyPr/>
        <a:lstStyle/>
        <a:p>
          <a:endParaRPr lang="es-EC"/>
        </a:p>
      </dgm:t>
    </dgm:pt>
    <dgm:pt modelId="{6F5E297D-14A6-49A5-8116-0B59179B84E0}" type="pres">
      <dgm:prSet presAssocID="{14DFBE0C-D1E0-4F08-A77C-396907FC2E8B}" presName="sibTrans" presStyleCnt="0"/>
      <dgm:spPr/>
    </dgm:pt>
    <dgm:pt modelId="{0A1E7908-9D96-43D3-8347-3FCD0F89AEA7}" type="pres">
      <dgm:prSet presAssocID="{25564197-3AEC-4CDF-8DE8-77FB52B704D6}" presName="textNode" presStyleLbl="node1" presStyleIdx="3" presStyleCnt="5">
        <dgm:presLayoutVars>
          <dgm:bulletEnabled val="1"/>
        </dgm:presLayoutVars>
      </dgm:prSet>
      <dgm:spPr/>
      <dgm:t>
        <a:bodyPr/>
        <a:lstStyle/>
        <a:p>
          <a:endParaRPr lang="es-EC"/>
        </a:p>
      </dgm:t>
    </dgm:pt>
    <dgm:pt modelId="{EDA3B332-37CE-4688-9E6F-475A07673D30}" type="pres">
      <dgm:prSet presAssocID="{34ACD2B4-7127-404B-AAB7-C2957D42A193}" presName="sibTrans" presStyleCnt="0"/>
      <dgm:spPr/>
    </dgm:pt>
    <dgm:pt modelId="{E6670945-9BD9-4627-B103-41EEF6BFBA0E}" type="pres">
      <dgm:prSet presAssocID="{905EAFB7-5B47-4528-97BF-2985BCCBB228}" presName="textNode" presStyleLbl="node1" presStyleIdx="4" presStyleCnt="5">
        <dgm:presLayoutVars>
          <dgm:bulletEnabled val="1"/>
        </dgm:presLayoutVars>
      </dgm:prSet>
      <dgm:spPr/>
      <dgm:t>
        <a:bodyPr/>
        <a:lstStyle/>
        <a:p>
          <a:endParaRPr lang="es-EC"/>
        </a:p>
      </dgm:t>
    </dgm:pt>
  </dgm:ptLst>
  <dgm:cxnLst>
    <dgm:cxn modelId="{AAE4DB9B-1A23-4614-9DCC-B87B9B9EA39E}" srcId="{E67C352F-B227-4BF6-9D0B-13CA6D00AB3E}" destId="{25564197-3AEC-4CDF-8DE8-77FB52B704D6}" srcOrd="3" destOrd="0" parTransId="{DBCB56F4-393A-4AB2-BF6D-F84AAD754550}" sibTransId="{34ACD2B4-7127-404B-AAB7-C2957D42A193}"/>
    <dgm:cxn modelId="{F20B41DC-E131-4055-BFF0-71414383EE9C}" type="presOf" srcId="{905EAFB7-5B47-4528-97BF-2985BCCBB228}" destId="{E6670945-9BD9-4627-B103-41EEF6BFBA0E}" srcOrd="0" destOrd="0" presId="urn:microsoft.com/office/officeart/2005/8/layout/hProcess9"/>
    <dgm:cxn modelId="{609737F3-2609-4441-93F5-2734BD8996C6}" type="presOf" srcId="{E67C352F-B227-4BF6-9D0B-13CA6D00AB3E}" destId="{08342A06-8B0E-4C84-B45B-C75F206A1B2E}" srcOrd="0" destOrd="0" presId="urn:microsoft.com/office/officeart/2005/8/layout/hProcess9"/>
    <dgm:cxn modelId="{B7DC53F9-F360-4E1E-A4E6-21962521AE54}" type="presOf" srcId="{D767DA6D-49DE-4817-B5CB-BD8B437DD5F9}" destId="{AF1849B0-C89C-48AC-9757-3C0C1A2D3A8C}" srcOrd="0" destOrd="0" presId="urn:microsoft.com/office/officeart/2005/8/layout/hProcess9"/>
    <dgm:cxn modelId="{8342A136-C4C5-4522-90A9-402F55A14931}" srcId="{E67C352F-B227-4BF6-9D0B-13CA6D00AB3E}" destId="{D767DA6D-49DE-4817-B5CB-BD8B437DD5F9}" srcOrd="0" destOrd="0" parTransId="{2AC42D05-3461-45C2-AEA2-3AE0D702061E}" sibTransId="{4E27B31A-0BC8-4066-A8EF-2419F19EF791}"/>
    <dgm:cxn modelId="{1F19EDDB-A890-41F9-8908-EEBACD97A0AD}" srcId="{E67C352F-B227-4BF6-9D0B-13CA6D00AB3E}" destId="{905EAFB7-5B47-4528-97BF-2985BCCBB228}" srcOrd="4" destOrd="0" parTransId="{47925844-9517-45D2-84F3-8A8B0E1C93EF}" sibTransId="{A13C3B3B-C14F-4C70-AF05-E3E08E323CE0}"/>
    <dgm:cxn modelId="{BDE944BD-F7D5-471F-A3DA-395F05E9F696}" srcId="{E67C352F-B227-4BF6-9D0B-13CA6D00AB3E}" destId="{F8028731-F1AA-46D9-9156-0F7BB0E54FCE}" srcOrd="2" destOrd="0" parTransId="{86256188-40A0-482B-B8DA-9D9D6239F502}" sibTransId="{14DFBE0C-D1E0-4F08-A77C-396907FC2E8B}"/>
    <dgm:cxn modelId="{C8D2CD55-2649-457A-9B2C-672FF1AD8677}" type="presOf" srcId="{F8028731-F1AA-46D9-9156-0F7BB0E54FCE}" destId="{A87CAFF3-8A31-4373-8A86-94B30955D089}" srcOrd="0" destOrd="0" presId="urn:microsoft.com/office/officeart/2005/8/layout/hProcess9"/>
    <dgm:cxn modelId="{C1DEA19C-7864-485C-8432-D452CA761473}" srcId="{E67C352F-B227-4BF6-9D0B-13CA6D00AB3E}" destId="{F7E19010-0CE4-4090-B1E6-4F5CC0A30D2F}" srcOrd="1" destOrd="0" parTransId="{D78E3FF1-D1CE-40C1-9E0F-66B113F4C524}" sibTransId="{A86E9553-CB38-4540-B88E-C246B13A381B}"/>
    <dgm:cxn modelId="{723ADC81-5FCD-4455-A1C5-73D04A4724A7}" type="presOf" srcId="{25564197-3AEC-4CDF-8DE8-77FB52B704D6}" destId="{0A1E7908-9D96-43D3-8347-3FCD0F89AEA7}" srcOrd="0" destOrd="0" presId="urn:microsoft.com/office/officeart/2005/8/layout/hProcess9"/>
    <dgm:cxn modelId="{642B7A35-A9FE-4663-B754-43919A4F0D00}" type="presOf" srcId="{F7E19010-0CE4-4090-B1E6-4F5CC0A30D2F}" destId="{E1D6D3D6-808E-4B96-AB59-0D7ECC0C0CC4}" srcOrd="0" destOrd="0" presId="urn:microsoft.com/office/officeart/2005/8/layout/hProcess9"/>
    <dgm:cxn modelId="{1FC0E66C-5457-411E-95AD-FAADAC91D0AB}" type="presParOf" srcId="{08342A06-8B0E-4C84-B45B-C75F206A1B2E}" destId="{4283F01F-E304-4194-B946-48FA235B40DB}" srcOrd="0" destOrd="0" presId="urn:microsoft.com/office/officeart/2005/8/layout/hProcess9"/>
    <dgm:cxn modelId="{35DF910E-082B-4EE2-AF3A-76F1DC2A3C01}" type="presParOf" srcId="{08342A06-8B0E-4C84-B45B-C75F206A1B2E}" destId="{A85673EB-61CC-45FE-AB73-751C7F551469}" srcOrd="1" destOrd="0" presId="urn:microsoft.com/office/officeart/2005/8/layout/hProcess9"/>
    <dgm:cxn modelId="{224F88A8-0507-45CC-A4FB-B693F55C9466}" type="presParOf" srcId="{A85673EB-61CC-45FE-AB73-751C7F551469}" destId="{AF1849B0-C89C-48AC-9757-3C0C1A2D3A8C}" srcOrd="0" destOrd="0" presId="urn:microsoft.com/office/officeart/2005/8/layout/hProcess9"/>
    <dgm:cxn modelId="{65DDD05B-958F-4261-A9FB-0339A717D42E}" type="presParOf" srcId="{A85673EB-61CC-45FE-AB73-751C7F551469}" destId="{BCDF586F-3278-499E-8F56-56E7CF08D814}" srcOrd="1" destOrd="0" presId="urn:microsoft.com/office/officeart/2005/8/layout/hProcess9"/>
    <dgm:cxn modelId="{B1910D0A-69F4-40C6-B08D-4E957E01A9A7}" type="presParOf" srcId="{A85673EB-61CC-45FE-AB73-751C7F551469}" destId="{E1D6D3D6-808E-4B96-AB59-0D7ECC0C0CC4}" srcOrd="2" destOrd="0" presId="urn:microsoft.com/office/officeart/2005/8/layout/hProcess9"/>
    <dgm:cxn modelId="{767983F4-417A-44A3-A9C7-0B9E109B39D0}" type="presParOf" srcId="{A85673EB-61CC-45FE-AB73-751C7F551469}" destId="{DB3403BC-2908-4C83-9BB8-77C04B3051E5}" srcOrd="3" destOrd="0" presId="urn:microsoft.com/office/officeart/2005/8/layout/hProcess9"/>
    <dgm:cxn modelId="{41723F4A-EDCF-42AD-A26E-27DC7EFCF41C}" type="presParOf" srcId="{A85673EB-61CC-45FE-AB73-751C7F551469}" destId="{A87CAFF3-8A31-4373-8A86-94B30955D089}" srcOrd="4" destOrd="0" presId="urn:microsoft.com/office/officeart/2005/8/layout/hProcess9"/>
    <dgm:cxn modelId="{224B4D5B-DD64-4A9B-A94F-0FA1176A8E99}" type="presParOf" srcId="{A85673EB-61CC-45FE-AB73-751C7F551469}" destId="{6F5E297D-14A6-49A5-8116-0B59179B84E0}" srcOrd="5" destOrd="0" presId="urn:microsoft.com/office/officeart/2005/8/layout/hProcess9"/>
    <dgm:cxn modelId="{29ED6C08-99E6-436D-B9B8-CFA583DD46FD}" type="presParOf" srcId="{A85673EB-61CC-45FE-AB73-751C7F551469}" destId="{0A1E7908-9D96-43D3-8347-3FCD0F89AEA7}" srcOrd="6" destOrd="0" presId="urn:microsoft.com/office/officeart/2005/8/layout/hProcess9"/>
    <dgm:cxn modelId="{49FEF45D-4FD5-4E1D-B16D-1B2C0401CAAD}" type="presParOf" srcId="{A85673EB-61CC-45FE-AB73-751C7F551469}" destId="{EDA3B332-37CE-4688-9E6F-475A07673D30}" srcOrd="7" destOrd="0" presId="urn:microsoft.com/office/officeart/2005/8/layout/hProcess9"/>
    <dgm:cxn modelId="{8FB673D2-C759-4FF0-A57B-8046EEA33618}" type="presParOf" srcId="{A85673EB-61CC-45FE-AB73-751C7F551469}" destId="{E6670945-9BD9-4627-B103-41EEF6BFBA0E}"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7C352F-B227-4BF6-9D0B-13CA6D00AB3E}" type="doc">
      <dgm:prSet loTypeId="urn:microsoft.com/office/officeart/2005/8/layout/hProcess9" loCatId="process" qsTypeId="urn:microsoft.com/office/officeart/2005/8/quickstyle/simple1" qsCatId="simple" csTypeId="urn:microsoft.com/office/officeart/2005/8/colors/accent1_2" csCatId="accent1" phldr="1"/>
      <dgm:spPr/>
    </dgm:pt>
    <dgm:pt modelId="{D767DA6D-49DE-4817-B5CB-BD8B437DD5F9}">
      <dgm:prSet phldrT="[Texto]" custT="1"/>
      <dgm:spPr/>
      <dgm:t>
        <a:bodyPr/>
        <a:lstStyle/>
        <a:p>
          <a:pPr algn="ctr"/>
          <a:r>
            <a:rPr lang="es-EC" sz="1800" b="1" i="1" dirty="0" smtClean="0"/>
            <a:t>Economía Ambiental </a:t>
          </a:r>
          <a:r>
            <a:rPr lang="es-EC" sz="1600" dirty="0" smtClean="0"/>
            <a:t>=&gt;&gt; crítica al crecimiento económico =&gt;&gt; devastaba RRNN =&gt;&gt; la ciencia </a:t>
          </a:r>
          <a:r>
            <a:rPr lang="es-EC" sz="1600" dirty="0" smtClean="0"/>
            <a:t>económica </a:t>
          </a:r>
          <a:r>
            <a:rPr lang="es-EC" sz="1600" dirty="0" smtClean="0"/>
            <a:t>+ medioambiente</a:t>
          </a:r>
          <a:endParaRPr lang="es-EC" sz="1600" b="1" dirty="0"/>
        </a:p>
      </dgm:t>
    </dgm:pt>
    <dgm:pt modelId="{2AC42D05-3461-45C2-AEA2-3AE0D702061E}" type="parTrans" cxnId="{8342A136-C4C5-4522-90A9-402F55A14931}">
      <dgm:prSet/>
      <dgm:spPr/>
      <dgm:t>
        <a:bodyPr/>
        <a:lstStyle/>
        <a:p>
          <a:endParaRPr lang="es-EC"/>
        </a:p>
      </dgm:t>
    </dgm:pt>
    <dgm:pt modelId="{4E27B31A-0BC8-4066-A8EF-2419F19EF791}" type="sibTrans" cxnId="{8342A136-C4C5-4522-90A9-402F55A14931}">
      <dgm:prSet/>
      <dgm:spPr/>
      <dgm:t>
        <a:bodyPr/>
        <a:lstStyle/>
        <a:p>
          <a:endParaRPr lang="es-EC"/>
        </a:p>
      </dgm:t>
    </dgm:pt>
    <dgm:pt modelId="{F7E19010-0CE4-4090-B1E6-4F5CC0A30D2F}">
      <dgm:prSet phldrT="[Texto]"/>
      <dgm:spPr/>
      <dgm:t>
        <a:bodyPr/>
        <a:lstStyle/>
        <a:p>
          <a:r>
            <a:rPr lang="es-EC" dirty="0" smtClean="0"/>
            <a:t>Economía ambiental =&gt;&gt; capital económico SUSTITUCIÓN capital natural =&gt;&gt; avance tecnológico</a:t>
          </a:r>
          <a:endParaRPr lang="es-EC" dirty="0"/>
        </a:p>
      </dgm:t>
    </dgm:pt>
    <dgm:pt modelId="{D78E3FF1-D1CE-40C1-9E0F-66B113F4C524}" type="parTrans" cxnId="{C1DEA19C-7864-485C-8432-D452CA761473}">
      <dgm:prSet/>
      <dgm:spPr/>
      <dgm:t>
        <a:bodyPr/>
        <a:lstStyle/>
        <a:p>
          <a:endParaRPr lang="es-EC"/>
        </a:p>
      </dgm:t>
    </dgm:pt>
    <dgm:pt modelId="{A86E9553-CB38-4540-B88E-C246B13A381B}" type="sibTrans" cxnId="{C1DEA19C-7864-485C-8432-D452CA761473}">
      <dgm:prSet/>
      <dgm:spPr/>
      <dgm:t>
        <a:bodyPr/>
        <a:lstStyle/>
        <a:p>
          <a:endParaRPr lang="es-EC"/>
        </a:p>
      </dgm:t>
    </dgm:pt>
    <dgm:pt modelId="{F8028731-F1AA-46D9-9156-0F7BB0E54FCE}">
      <dgm:prSet phldrT="[Texto]" custT="1"/>
      <dgm:spPr/>
      <dgm:t>
        <a:bodyPr/>
        <a:lstStyle/>
        <a:p>
          <a:r>
            <a:rPr lang="es-EC" sz="1600" dirty="0" smtClean="0"/>
            <a:t>Las naciones en sus sistemas de cuentas nacionales =&gt;&gt; el deterioro es un costo=&gt;&gt; </a:t>
          </a:r>
          <a:r>
            <a:rPr lang="es-EC" sz="1800" b="1" i="1" dirty="0" smtClean="0"/>
            <a:t>Valoración económica ambiental</a:t>
          </a:r>
          <a:endParaRPr lang="es-EC" sz="1800" b="1" i="1" dirty="0"/>
        </a:p>
      </dgm:t>
    </dgm:pt>
    <dgm:pt modelId="{86256188-40A0-482B-B8DA-9D9D6239F502}" type="parTrans" cxnId="{BDE944BD-F7D5-471F-A3DA-395F05E9F696}">
      <dgm:prSet/>
      <dgm:spPr/>
      <dgm:t>
        <a:bodyPr/>
        <a:lstStyle/>
        <a:p>
          <a:endParaRPr lang="es-EC"/>
        </a:p>
      </dgm:t>
    </dgm:pt>
    <dgm:pt modelId="{14DFBE0C-D1E0-4F08-A77C-396907FC2E8B}" type="sibTrans" cxnId="{BDE944BD-F7D5-471F-A3DA-395F05E9F696}">
      <dgm:prSet/>
      <dgm:spPr/>
      <dgm:t>
        <a:bodyPr/>
        <a:lstStyle/>
        <a:p>
          <a:endParaRPr lang="es-EC"/>
        </a:p>
      </dgm:t>
    </dgm:pt>
    <dgm:pt modelId="{905EAFB7-5B47-4528-97BF-2985BCCBB228}">
      <dgm:prSet phldrT="[Texto]" custT="1"/>
      <dgm:spPr/>
      <dgm:t>
        <a:bodyPr/>
        <a:lstStyle/>
        <a:p>
          <a:r>
            <a:rPr lang="es-EC" sz="1600" dirty="0" smtClean="0"/>
            <a:t>Conseguir un valor monetario =&gt;&gt; </a:t>
          </a:r>
          <a:r>
            <a:rPr lang="es-EC" sz="1800" b="1" i="1" dirty="0" smtClean="0"/>
            <a:t>representen</a:t>
          </a:r>
          <a:r>
            <a:rPr lang="es-EC" sz="1600" dirty="0" smtClean="0"/>
            <a:t> cambios de bienestar =&gt;&gt;  </a:t>
          </a:r>
          <a:r>
            <a:rPr lang="es-EC" sz="1800" b="1" i="1" dirty="0" smtClean="0"/>
            <a:t>sintiendo </a:t>
          </a:r>
          <a:r>
            <a:rPr lang="es-EC" sz="1600" dirty="0" smtClean="0"/>
            <a:t>mejora o daño  de dicho bien  </a:t>
          </a:r>
          <a:endParaRPr lang="es-EC" sz="1600" b="1" dirty="0"/>
        </a:p>
      </dgm:t>
    </dgm:pt>
    <dgm:pt modelId="{47925844-9517-45D2-84F3-8A8B0E1C93EF}" type="parTrans" cxnId="{1F19EDDB-A890-41F9-8908-EEBACD97A0AD}">
      <dgm:prSet/>
      <dgm:spPr/>
      <dgm:t>
        <a:bodyPr/>
        <a:lstStyle/>
        <a:p>
          <a:endParaRPr lang="es-EC"/>
        </a:p>
      </dgm:t>
    </dgm:pt>
    <dgm:pt modelId="{A13C3B3B-C14F-4C70-AF05-E3E08E323CE0}" type="sibTrans" cxnId="{1F19EDDB-A890-41F9-8908-EEBACD97A0AD}">
      <dgm:prSet/>
      <dgm:spPr/>
      <dgm:t>
        <a:bodyPr/>
        <a:lstStyle/>
        <a:p>
          <a:endParaRPr lang="es-EC"/>
        </a:p>
      </dgm:t>
    </dgm:pt>
    <dgm:pt modelId="{08342A06-8B0E-4C84-B45B-C75F206A1B2E}" type="pres">
      <dgm:prSet presAssocID="{E67C352F-B227-4BF6-9D0B-13CA6D00AB3E}" presName="CompostProcess" presStyleCnt="0">
        <dgm:presLayoutVars>
          <dgm:dir/>
          <dgm:resizeHandles val="exact"/>
        </dgm:presLayoutVars>
      </dgm:prSet>
      <dgm:spPr/>
    </dgm:pt>
    <dgm:pt modelId="{4283F01F-E304-4194-B946-48FA235B40DB}" type="pres">
      <dgm:prSet presAssocID="{E67C352F-B227-4BF6-9D0B-13CA6D00AB3E}" presName="arrow" presStyleLbl="bgShp" presStyleIdx="0" presStyleCnt="1"/>
      <dgm:spPr/>
    </dgm:pt>
    <dgm:pt modelId="{A85673EB-61CC-45FE-AB73-751C7F551469}" type="pres">
      <dgm:prSet presAssocID="{E67C352F-B227-4BF6-9D0B-13CA6D00AB3E}" presName="linearProcess" presStyleCnt="0"/>
      <dgm:spPr/>
    </dgm:pt>
    <dgm:pt modelId="{AF1849B0-C89C-48AC-9757-3C0C1A2D3A8C}" type="pres">
      <dgm:prSet presAssocID="{D767DA6D-49DE-4817-B5CB-BD8B437DD5F9}" presName="textNode" presStyleLbl="node1" presStyleIdx="0" presStyleCnt="4" custLinFactNeighborX="-4158" custLinFactNeighborY="-733">
        <dgm:presLayoutVars>
          <dgm:bulletEnabled val="1"/>
        </dgm:presLayoutVars>
      </dgm:prSet>
      <dgm:spPr/>
      <dgm:t>
        <a:bodyPr/>
        <a:lstStyle/>
        <a:p>
          <a:endParaRPr lang="es-EC"/>
        </a:p>
      </dgm:t>
    </dgm:pt>
    <dgm:pt modelId="{BCDF586F-3278-499E-8F56-56E7CF08D814}" type="pres">
      <dgm:prSet presAssocID="{4E27B31A-0BC8-4066-A8EF-2419F19EF791}" presName="sibTrans" presStyleCnt="0"/>
      <dgm:spPr/>
    </dgm:pt>
    <dgm:pt modelId="{E1D6D3D6-808E-4B96-AB59-0D7ECC0C0CC4}" type="pres">
      <dgm:prSet presAssocID="{F7E19010-0CE4-4090-B1E6-4F5CC0A30D2F}" presName="textNode" presStyleLbl="node1" presStyleIdx="1" presStyleCnt="4">
        <dgm:presLayoutVars>
          <dgm:bulletEnabled val="1"/>
        </dgm:presLayoutVars>
      </dgm:prSet>
      <dgm:spPr/>
      <dgm:t>
        <a:bodyPr/>
        <a:lstStyle/>
        <a:p>
          <a:endParaRPr lang="es-EC"/>
        </a:p>
      </dgm:t>
    </dgm:pt>
    <dgm:pt modelId="{DB3403BC-2908-4C83-9BB8-77C04B3051E5}" type="pres">
      <dgm:prSet presAssocID="{A86E9553-CB38-4540-B88E-C246B13A381B}" presName="sibTrans" presStyleCnt="0"/>
      <dgm:spPr/>
    </dgm:pt>
    <dgm:pt modelId="{A87CAFF3-8A31-4373-8A86-94B30955D089}" type="pres">
      <dgm:prSet presAssocID="{F8028731-F1AA-46D9-9156-0F7BB0E54FCE}" presName="textNode" presStyleLbl="node1" presStyleIdx="2" presStyleCnt="4">
        <dgm:presLayoutVars>
          <dgm:bulletEnabled val="1"/>
        </dgm:presLayoutVars>
      </dgm:prSet>
      <dgm:spPr/>
      <dgm:t>
        <a:bodyPr/>
        <a:lstStyle/>
        <a:p>
          <a:endParaRPr lang="es-EC"/>
        </a:p>
      </dgm:t>
    </dgm:pt>
    <dgm:pt modelId="{6F5E297D-14A6-49A5-8116-0B59179B84E0}" type="pres">
      <dgm:prSet presAssocID="{14DFBE0C-D1E0-4F08-A77C-396907FC2E8B}" presName="sibTrans" presStyleCnt="0"/>
      <dgm:spPr/>
    </dgm:pt>
    <dgm:pt modelId="{E6670945-9BD9-4627-B103-41EEF6BFBA0E}" type="pres">
      <dgm:prSet presAssocID="{905EAFB7-5B47-4528-97BF-2985BCCBB228}" presName="textNode" presStyleLbl="node1" presStyleIdx="3" presStyleCnt="4">
        <dgm:presLayoutVars>
          <dgm:bulletEnabled val="1"/>
        </dgm:presLayoutVars>
      </dgm:prSet>
      <dgm:spPr/>
      <dgm:t>
        <a:bodyPr/>
        <a:lstStyle/>
        <a:p>
          <a:endParaRPr lang="es-EC"/>
        </a:p>
      </dgm:t>
    </dgm:pt>
  </dgm:ptLst>
  <dgm:cxnLst>
    <dgm:cxn modelId="{120F5D39-4013-47E9-9950-8174B75D56CB}" type="presOf" srcId="{D767DA6D-49DE-4817-B5CB-BD8B437DD5F9}" destId="{AF1849B0-C89C-48AC-9757-3C0C1A2D3A8C}" srcOrd="0" destOrd="0" presId="urn:microsoft.com/office/officeart/2005/8/layout/hProcess9"/>
    <dgm:cxn modelId="{4254E736-9852-47E6-BFD3-B8D407DCF5B7}" type="presOf" srcId="{905EAFB7-5B47-4528-97BF-2985BCCBB228}" destId="{E6670945-9BD9-4627-B103-41EEF6BFBA0E}" srcOrd="0" destOrd="0" presId="urn:microsoft.com/office/officeart/2005/8/layout/hProcess9"/>
    <dgm:cxn modelId="{D45ECD3F-243A-42D6-92B9-1BF6F33A8BBF}" type="presOf" srcId="{E67C352F-B227-4BF6-9D0B-13CA6D00AB3E}" destId="{08342A06-8B0E-4C84-B45B-C75F206A1B2E}" srcOrd="0" destOrd="0" presId="urn:microsoft.com/office/officeart/2005/8/layout/hProcess9"/>
    <dgm:cxn modelId="{F311381D-BF7F-4B5F-80D3-2E1C3BA677F7}" type="presOf" srcId="{F8028731-F1AA-46D9-9156-0F7BB0E54FCE}" destId="{A87CAFF3-8A31-4373-8A86-94B30955D089}" srcOrd="0" destOrd="0" presId="urn:microsoft.com/office/officeart/2005/8/layout/hProcess9"/>
    <dgm:cxn modelId="{8342A136-C4C5-4522-90A9-402F55A14931}" srcId="{E67C352F-B227-4BF6-9D0B-13CA6D00AB3E}" destId="{D767DA6D-49DE-4817-B5CB-BD8B437DD5F9}" srcOrd="0" destOrd="0" parTransId="{2AC42D05-3461-45C2-AEA2-3AE0D702061E}" sibTransId="{4E27B31A-0BC8-4066-A8EF-2419F19EF791}"/>
    <dgm:cxn modelId="{12E89767-559D-476B-A682-BC513F584A72}" type="presOf" srcId="{F7E19010-0CE4-4090-B1E6-4F5CC0A30D2F}" destId="{E1D6D3D6-808E-4B96-AB59-0D7ECC0C0CC4}" srcOrd="0" destOrd="0" presId="urn:microsoft.com/office/officeart/2005/8/layout/hProcess9"/>
    <dgm:cxn modelId="{1F19EDDB-A890-41F9-8908-EEBACD97A0AD}" srcId="{E67C352F-B227-4BF6-9D0B-13CA6D00AB3E}" destId="{905EAFB7-5B47-4528-97BF-2985BCCBB228}" srcOrd="3" destOrd="0" parTransId="{47925844-9517-45D2-84F3-8A8B0E1C93EF}" sibTransId="{A13C3B3B-C14F-4C70-AF05-E3E08E323CE0}"/>
    <dgm:cxn modelId="{BDE944BD-F7D5-471F-A3DA-395F05E9F696}" srcId="{E67C352F-B227-4BF6-9D0B-13CA6D00AB3E}" destId="{F8028731-F1AA-46D9-9156-0F7BB0E54FCE}" srcOrd="2" destOrd="0" parTransId="{86256188-40A0-482B-B8DA-9D9D6239F502}" sibTransId="{14DFBE0C-D1E0-4F08-A77C-396907FC2E8B}"/>
    <dgm:cxn modelId="{C1DEA19C-7864-485C-8432-D452CA761473}" srcId="{E67C352F-B227-4BF6-9D0B-13CA6D00AB3E}" destId="{F7E19010-0CE4-4090-B1E6-4F5CC0A30D2F}" srcOrd="1" destOrd="0" parTransId="{D78E3FF1-D1CE-40C1-9E0F-66B113F4C524}" sibTransId="{A86E9553-CB38-4540-B88E-C246B13A381B}"/>
    <dgm:cxn modelId="{40BA49E3-6BBF-4958-B89F-4AE1B7C3D0A3}" type="presParOf" srcId="{08342A06-8B0E-4C84-B45B-C75F206A1B2E}" destId="{4283F01F-E304-4194-B946-48FA235B40DB}" srcOrd="0" destOrd="0" presId="urn:microsoft.com/office/officeart/2005/8/layout/hProcess9"/>
    <dgm:cxn modelId="{1E6DCC23-A8AE-49B4-BD09-75CDB3413CE6}" type="presParOf" srcId="{08342A06-8B0E-4C84-B45B-C75F206A1B2E}" destId="{A85673EB-61CC-45FE-AB73-751C7F551469}" srcOrd="1" destOrd="0" presId="urn:microsoft.com/office/officeart/2005/8/layout/hProcess9"/>
    <dgm:cxn modelId="{A85D9629-A2A0-4031-9478-E76C3E45D99B}" type="presParOf" srcId="{A85673EB-61CC-45FE-AB73-751C7F551469}" destId="{AF1849B0-C89C-48AC-9757-3C0C1A2D3A8C}" srcOrd="0" destOrd="0" presId="urn:microsoft.com/office/officeart/2005/8/layout/hProcess9"/>
    <dgm:cxn modelId="{6AF6AA49-B094-4926-9A2F-93C3261B00D4}" type="presParOf" srcId="{A85673EB-61CC-45FE-AB73-751C7F551469}" destId="{BCDF586F-3278-499E-8F56-56E7CF08D814}" srcOrd="1" destOrd="0" presId="urn:microsoft.com/office/officeart/2005/8/layout/hProcess9"/>
    <dgm:cxn modelId="{40671563-7299-4AB6-A830-17B82B19FFAD}" type="presParOf" srcId="{A85673EB-61CC-45FE-AB73-751C7F551469}" destId="{E1D6D3D6-808E-4B96-AB59-0D7ECC0C0CC4}" srcOrd="2" destOrd="0" presId="urn:microsoft.com/office/officeart/2005/8/layout/hProcess9"/>
    <dgm:cxn modelId="{2ED295CB-2F17-4581-A48B-68B5998201D2}" type="presParOf" srcId="{A85673EB-61CC-45FE-AB73-751C7F551469}" destId="{DB3403BC-2908-4C83-9BB8-77C04B3051E5}" srcOrd="3" destOrd="0" presId="urn:microsoft.com/office/officeart/2005/8/layout/hProcess9"/>
    <dgm:cxn modelId="{2DDE2CF6-E147-43B4-ACC5-088846A310E7}" type="presParOf" srcId="{A85673EB-61CC-45FE-AB73-751C7F551469}" destId="{A87CAFF3-8A31-4373-8A86-94B30955D089}" srcOrd="4" destOrd="0" presId="urn:microsoft.com/office/officeart/2005/8/layout/hProcess9"/>
    <dgm:cxn modelId="{FBA55620-CFE6-4842-B056-C9C4E1447D46}" type="presParOf" srcId="{A85673EB-61CC-45FE-AB73-751C7F551469}" destId="{6F5E297D-14A6-49A5-8116-0B59179B84E0}" srcOrd="5" destOrd="0" presId="urn:microsoft.com/office/officeart/2005/8/layout/hProcess9"/>
    <dgm:cxn modelId="{522FD9DD-CAEE-4BE0-B774-63F380D91135}" type="presParOf" srcId="{A85673EB-61CC-45FE-AB73-751C7F551469}" destId="{E6670945-9BD9-4627-B103-41EEF6BFBA0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7C352F-B227-4BF6-9D0B-13CA6D00AB3E}" type="doc">
      <dgm:prSet loTypeId="urn:microsoft.com/office/officeart/2005/8/layout/hProcess9" loCatId="process" qsTypeId="urn:microsoft.com/office/officeart/2005/8/quickstyle/simple1" qsCatId="simple" csTypeId="urn:microsoft.com/office/officeart/2005/8/colors/accent1_2" csCatId="accent1" phldr="1"/>
      <dgm:spPr/>
    </dgm:pt>
    <dgm:pt modelId="{D767DA6D-49DE-4817-B5CB-BD8B437DD5F9}">
      <dgm:prSet phldrT="[Texto]" custT="1"/>
      <dgm:spPr/>
      <dgm:t>
        <a:bodyPr/>
        <a:lstStyle/>
        <a:p>
          <a:pPr algn="ctr"/>
          <a:r>
            <a:rPr lang="es-EC" sz="1400" dirty="0" smtClean="0"/>
            <a:t>Para estimar el valor monetario de un bien =&gt;&gt;métodos =&gt;&gt;  </a:t>
          </a:r>
          <a:r>
            <a:rPr lang="es-EC" sz="1600" b="1" i="1" dirty="0" smtClean="0"/>
            <a:t>el método de los precios hedónicos</a:t>
          </a:r>
        </a:p>
      </dgm:t>
    </dgm:pt>
    <dgm:pt modelId="{2AC42D05-3461-45C2-AEA2-3AE0D702061E}" type="parTrans" cxnId="{8342A136-C4C5-4522-90A9-402F55A14931}">
      <dgm:prSet/>
      <dgm:spPr/>
      <dgm:t>
        <a:bodyPr/>
        <a:lstStyle/>
        <a:p>
          <a:endParaRPr lang="es-EC"/>
        </a:p>
      </dgm:t>
    </dgm:pt>
    <dgm:pt modelId="{4E27B31A-0BC8-4066-A8EF-2419F19EF791}" type="sibTrans" cxnId="{8342A136-C4C5-4522-90A9-402F55A14931}">
      <dgm:prSet/>
      <dgm:spPr/>
      <dgm:t>
        <a:bodyPr/>
        <a:lstStyle/>
        <a:p>
          <a:endParaRPr lang="es-EC"/>
        </a:p>
      </dgm:t>
    </dgm:pt>
    <dgm:pt modelId="{F7E19010-0CE4-4090-B1E6-4F5CC0A30D2F}">
      <dgm:prSet phldrT="[Texto]" custT="1"/>
      <dgm:spPr/>
      <dgm:t>
        <a:bodyPr/>
        <a:lstStyle/>
        <a:p>
          <a:r>
            <a:rPr lang="es-EC" sz="1300" dirty="0" smtClean="0"/>
            <a:t>sigue los lineamientos de la demanda del consumidor de Lancaster =&gt;&gt;  </a:t>
          </a:r>
          <a:r>
            <a:rPr lang="es-EC" sz="1400" b="1" i="1" dirty="0" smtClean="0"/>
            <a:t>el consumidor </a:t>
          </a:r>
          <a:r>
            <a:rPr lang="es-EC" sz="1300" dirty="0" smtClean="0"/>
            <a:t>mejora su utilidad=&gt;&gt; atributos</a:t>
          </a:r>
          <a:endParaRPr lang="es-EC" sz="1300" dirty="0"/>
        </a:p>
      </dgm:t>
    </dgm:pt>
    <dgm:pt modelId="{D78E3FF1-D1CE-40C1-9E0F-66B113F4C524}" type="parTrans" cxnId="{C1DEA19C-7864-485C-8432-D452CA761473}">
      <dgm:prSet/>
      <dgm:spPr/>
      <dgm:t>
        <a:bodyPr/>
        <a:lstStyle/>
        <a:p>
          <a:endParaRPr lang="es-EC"/>
        </a:p>
      </dgm:t>
    </dgm:pt>
    <dgm:pt modelId="{A86E9553-CB38-4540-B88E-C246B13A381B}" type="sibTrans" cxnId="{C1DEA19C-7864-485C-8432-D452CA761473}">
      <dgm:prSet/>
      <dgm:spPr/>
      <dgm:t>
        <a:bodyPr/>
        <a:lstStyle/>
        <a:p>
          <a:endParaRPr lang="es-EC"/>
        </a:p>
      </dgm:t>
    </dgm:pt>
    <dgm:pt modelId="{F8028731-F1AA-46D9-9156-0F7BB0E54FCE}">
      <dgm:prSet phldrT="[Texto]"/>
      <dgm:spPr/>
      <dgm:t>
        <a:bodyPr/>
        <a:lstStyle/>
        <a:p>
          <a:r>
            <a:rPr lang="es-EC" dirty="0" smtClean="0"/>
            <a:t>el precio total de los bienes inmuebles es igual a la sumatoria del valor de cada uno de los atributos del bien </a:t>
          </a:r>
          <a:endParaRPr lang="es-EC" dirty="0"/>
        </a:p>
      </dgm:t>
    </dgm:pt>
    <dgm:pt modelId="{86256188-40A0-482B-B8DA-9D9D6239F502}" type="parTrans" cxnId="{BDE944BD-F7D5-471F-A3DA-395F05E9F696}">
      <dgm:prSet/>
      <dgm:spPr/>
      <dgm:t>
        <a:bodyPr/>
        <a:lstStyle/>
        <a:p>
          <a:endParaRPr lang="es-EC"/>
        </a:p>
      </dgm:t>
    </dgm:pt>
    <dgm:pt modelId="{14DFBE0C-D1E0-4F08-A77C-396907FC2E8B}" type="sibTrans" cxnId="{BDE944BD-F7D5-471F-A3DA-395F05E9F696}">
      <dgm:prSet/>
      <dgm:spPr/>
      <dgm:t>
        <a:bodyPr/>
        <a:lstStyle/>
        <a:p>
          <a:endParaRPr lang="es-EC"/>
        </a:p>
      </dgm:t>
    </dgm:pt>
    <dgm:pt modelId="{905EAFB7-5B47-4528-97BF-2985BCCBB228}">
      <dgm:prSet phldrT="[Texto]"/>
      <dgm:spPr/>
      <dgm:t>
        <a:bodyPr/>
        <a:lstStyle/>
        <a:p>
          <a:r>
            <a:rPr lang="es-EC" b="1" dirty="0" smtClean="0"/>
            <a:t>La</a:t>
          </a:r>
          <a:r>
            <a:rPr lang="es-EC" b="1" baseline="0" dirty="0" smtClean="0"/>
            <a:t> importancia del método </a:t>
          </a:r>
          <a:r>
            <a:rPr lang="es-EC" dirty="0" smtClean="0"/>
            <a:t>=&gt;&gt; se puede estimar el valor =&gt;&gt; asociando un bien no mercadeable con uno que si</a:t>
          </a:r>
          <a:r>
            <a:rPr lang="es-EC" b="1" baseline="0" dirty="0" smtClean="0"/>
            <a:t> </a:t>
          </a:r>
          <a:endParaRPr lang="es-EC" b="1" dirty="0"/>
        </a:p>
      </dgm:t>
    </dgm:pt>
    <dgm:pt modelId="{47925844-9517-45D2-84F3-8A8B0E1C93EF}" type="parTrans" cxnId="{1F19EDDB-A890-41F9-8908-EEBACD97A0AD}">
      <dgm:prSet/>
      <dgm:spPr/>
      <dgm:t>
        <a:bodyPr/>
        <a:lstStyle/>
        <a:p>
          <a:endParaRPr lang="es-EC"/>
        </a:p>
      </dgm:t>
    </dgm:pt>
    <dgm:pt modelId="{A13C3B3B-C14F-4C70-AF05-E3E08E323CE0}" type="sibTrans" cxnId="{1F19EDDB-A890-41F9-8908-EEBACD97A0AD}">
      <dgm:prSet/>
      <dgm:spPr/>
      <dgm:t>
        <a:bodyPr/>
        <a:lstStyle/>
        <a:p>
          <a:endParaRPr lang="es-EC"/>
        </a:p>
      </dgm:t>
    </dgm:pt>
    <dgm:pt modelId="{07624446-C6F9-4680-85FA-1B8D518D4E39}">
      <dgm:prSet phldrT="[Texto]"/>
      <dgm:spPr/>
      <dgm:t>
        <a:bodyPr/>
        <a:lstStyle/>
        <a:p>
          <a:r>
            <a:rPr lang="es-EC" b="1" dirty="0" smtClean="0"/>
            <a:t>Tema polémico </a:t>
          </a:r>
          <a:r>
            <a:rPr lang="es-EC" dirty="0" smtClean="0"/>
            <a:t>=&gt;&gt; forma funcional =&gt;&gt; + usada es la logarítmica (LOG-LOG)</a:t>
          </a:r>
          <a:endParaRPr lang="es-EC" b="1" dirty="0"/>
        </a:p>
      </dgm:t>
    </dgm:pt>
    <dgm:pt modelId="{204194C2-62C9-4FB7-AB23-A55FD3EFA47C}" type="parTrans" cxnId="{0BBBEAF1-8937-4C56-89D2-3A81E21356B8}">
      <dgm:prSet/>
      <dgm:spPr/>
      <dgm:t>
        <a:bodyPr/>
        <a:lstStyle/>
        <a:p>
          <a:endParaRPr lang="es-EC"/>
        </a:p>
      </dgm:t>
    </dgm:pt>
    <dgm:pt modelId="{A3FB3D47-E124-4E21-8D9D-BA27A068C0EA}" type="sibTrans" cxnId="{0BBBEAF1-8937-4C56-89D2-3A81E21356B8}">
      <dgm:prSet/>
      <dgm:spPr/>
      <dgm:t>
        <a:bodyPr/>
        <a:lstStyle/>
        <a:p>
          <a:endParaRPr lang="es-EC"/>
        </a:p>
      </dgm:t>
    </dgm:pt>
    <dgm:pt modelId="{08342A06-8B0E-4C84-B45B-C75F206A1B2E}" type="pres">
      <dgm:prSet presAssocID="{E67C352F-B227-4BF6-9D0B-13CA6D00AB3E}" presName="CompostProcess" presStyleCnt="0">
        <dgm:presLayoutVars>
          <dgm:dir/>
          <dgm:resizeHandles val="exact"/>
        </dgm:presLayoutVars>
      </dgm:prSet>
      <dgm:spPr/>
    </dgm:pt>
    <dgm:pt modelId="{4283F01F-E304-4194-B946-48FA235B40DB}" type="pres">
      <dgm:prSet presAssocID="{E67C352F-B227-4BF6-9D0B-13CA6D00AB3E}" presName="arrow" presStyleLbl="bgShp" presStyleIdx="0" presStyleCnt="1"/>
      <dgm:spPr/>
    </dgm:pt>
    <dgm:pt modelId="{A85673EB-61CC-45FE-AB73-751C7F551469}" type="pres">
      <dgm:prSet presAssocID="{E67C352F-B227-4BF6-9D0B-13CA6D00AB3E}" presName="linearProcess" presStyleCnt="0"/>
      <dgm:spPr/>
    </dgm:pt>
    <dgm:pt modelId="{AF1849B0-C89C-48AC-9757-3C0C1A2D3A8C}" type="pres">
      <dgm:prSet presAssocID="{D767DA6D-49DE-4817-B5CB-BD8B437DD5F9}" presName="textNode" presStyleLbl="node1" presStyleIdx="0" presStyleCnt="5">
        <dgm:presLayoutVars>
          <dgm:bulletEnabled val="1"/>
        </dgm:presLayoutVars>
      </dgm:prSet>
      <dgm:spPr/>
      <dgm:t>
        <a:bodyPr/>
        <a:lstStyle/>
        <a:p>
          <a:endParaRPr lang="es-EC"/>
        </a:p>
      </dgm:t>
    </dgm:pt>
    <dgm:pt modelId="{BCDF586F-3278-499E-8F56-56E7CF08D814}" type="pres">
      <dgm:prSet presAssocID="{4E27B31A-0BC8-4066-A8EF-2419F19EF791}" presName="sibTrans" presStyleCnt="0"/>
      <dgm:spPr/>
    </dgm:pt>
    <dgm:pt modelId="{E1D6D3D6-808E-4B96-AB59-0D7ECC0C0CC4}" type="pres">
      <dgm:prSet presAssocID="{F7E19010-0CE4-4090-B1E6-4F5CC0A30D2F}" presName="textNode" presStyleLbl="node1" presStyleIdx="1" presStyleCnt="5">
        <dgm:presLayoutVars>
          <dgm:bulletEnabled val="1"/>
        </dgm:presLayoutVars>
      </dgm:prSet>
      <dgm:spPr/>
      <dgm:t>
        <a:bodyPr/>
        <a:lstStyle/>
        <a:p>
          <a:endParaRPr lang="es-EC"/>
        </a:p>
      </dgm:t>
    </dgm:pt>
    <dgm:pt modelId="{DB3403BC-2908-4C83-9BB8-77C04B3051E5}" type="pres">
      <dgm:prSet presAssocID="{A86E9553-CB38-4540-B88E-C246B13A381B}" presName="sibTrans" presStyleCnt="0"/>
      <dgm:spPr/>
    </dgm:pt>
    <dgm:pt modelId="{A87CAFF3-8A31-4373-8A86-94B30955D089}" type="pres">
      <dgm:prSet presAssocID="{F8028731-F1AA-46D9-9156-0F7BB0E54FCE}" presName="textNode" presStyleLbl="node1" presStyleIdx="2" presStyleCnt="5">
        <dgm:presLayoutVars>
          <dgm:bulletEnabled val="1"/>
        </dgm:presLayoutVars>
      </dgm:prSet>
      <dgm:spPr/>
      <dgm:t>
        <a:bodyPr/>
        <a:lstStyle/>
        <a:p>
          <a:endParaRPr lang="es-EC"/>
        </a:p>
      </dgm:t>
    </dgm:pt>
    <dgm:pt modelId="{6F5E297D-14A6-49A5-8116-0B59179B84E0}" type="pres">
      <dgm:prSet presAssocID="{14DFBE0C-D1E0-4F08-A77C-396907FC2E8B}" presName="sibTrans" presStyleCnt="0"/>
      <dgm:spPr/>
    </dgm:pt>
    <dgm:pt modelId="{E6670945-9BD9-4627-B103-41EEF6BFBA0E}" type="pres">
      <dgm:prSet presAssocID="{905EAFB7-5B47-4528-97BF-2985BCCBB228}" presName="textNode" presStyleLbl="node1" presStyleIdx="3" presStyleCnt="5">
        <dgm:presLayoutVars>
          <dgm:bulletEnabled val="1"/>
        </dgm:presLayoutVars>
      </dgm:prSet>
      <dgm:spPr/>
      <dgm:t>
        <a:bodyPr/>
        <a:lstStyle/>
        <a:p>
          <a:endParaRPr lang="es-EC"/>
        </a:p>
      </dgm:t>
    </dgm:pt>
    <dgm:pt modelId="{83ED57FE-829B-4340-90BB-2F18F533196F}" type="pres">
      <dgm:prSet presAssocID="{A13C3B3B-C14F-4C70-AF05-E3E08E323CE0}" presName="sibTrans" presStyleCnt="0"/>
      <dgm:spPr/>
    </dgm:pt>
    <dgm:pt modelId="{E299EA55-8637-4255-831C-5D8B4DB81AAB}" type="pres">
      <dgm:prSet presAssocID="{07624446-C6F9-4680-85FA-1B8D518D4E39}" presName="textNode" presStyleLbl="node1" presStyleIdx="4" presStyleCnt="5">
        <dgm:presLayoutVars>
          <dgm:bulletEnabled val="1"/>
        </dgm:presLayoutVars>
      </dgm:prSet>
      <dgm:spPr/>
      <dgm:t>
        <a:bodyPr/>
        <a:lstStyle/>
        <a:p>
          <a:endParaRPr lang="es-EC"/>
        </a:p>
      </dgm:t>
    </dgm:pt>
  </dgm:ptLst>
  <dgm:cxnLst>
    <dgm:cxn modelId="{C0BB2CE7-F038-4D07-BAB0-6FE1EEB406DD}" type="presOf" srcId="{F7E19010-0CE4-4090-B1E6-4F5CC0A30D2F}" destId="{E1D6D3D6-808E-4B96-AB59-0D7ECC0C0CC4}" srcOrd="0" destOrd="0" presId="urn:microsoft.com/office/officeart/2005/8/layout/hProcess9"/>
    <dgm:cxn modelId="{0BBBEAF1-8937-4C56-89D2-3A81E21356B8}" srcId="{E67C352F-B227-4BF6-9D0B-13CA6D00AB3E}" destId="{07624446-C6F9-4680-85FA-1B8D518D4E39}" srcOrd="4" destOrd="0" parTransId="{204194C2-62C9-4FB7-AB23-A55FD3EFA47C}" sibTransId="{A3FB3D47-E124-4E21-8D9D-BA27A068C0EA}"/>
    <dgm:cxn modelId="{95DB95C0-C56B-4353-8F59-8B8D7B44FF74}" type="presOf" srcId="{D767DA6D-49DE-4817-B5CB-BD8B437DD5F9}" destId="{AF1849B0-C89C-48AC-9757-3C0C1A2D3A8C}" srcOrd="0" destOrd="0" presId="urn:microsoft.com/office/officeart/2005/8/layout/hProcess9"/>
    <dgm:cxn modelId="{8342A136-C4C5-4522-90A9-402F55A14931}" srcId="{E67C352F-B227-4BF6-9D0B-13CA6D00AB3E}" destId="{D767DA6D-49DE-4817-B5CB-BD8B437DD5F9}" srcOrd="0" destOrd="0" parTransId="{2AC42D05-3461-45C2-AEA2-3AE0D702061E}" sibTransId="{4E27B31A-0BC8-4066-A8EF-2419F19EF791}"/>
    <dgm:cxn modelId="{1F19EDDB-A890-41F9-8908-EEBACD97A0AD}" srcId="{E67C352F-B227-4BF6-9D0B-13CA6D00AB3E}" destId="{905EAFB7-5B47-4528-97BF-2985BCCBB228}" srcOrd="3" destOrd="0" parTransId="{47925844-9517-45D2-84F3-8A8B0E1C93EF}" sibTransId="{A13C3B3B-C14F-4C70-AF05-E3E08E323CE0}"/>
    <dgm:cxn modelId="{98AC0DC5-1EB7-4613-9638-D13D8AD2F6FA}" type="presOf" srcId="{E67C352F-B227-4BF6-9D0B-13CA6D00AB3E}" destId="{08342A06-8B0E-4C84-B45B-C75F206A1B2E}" srcOrd="0" destOrd="0" presId="urn:microsoft.com/office/officeart/2005/8/layout/hProcess9"/>
    <dgm:cxn modelId="{BDE944BD-F7D5-471F-A3DA-395F05E9F696}" srcId="{E67C352F-B227-4BF6-9D0B-13CA6D00AB3E}" destId="{F8028731-F1AA-46D9-9156-0F7BB0E54FCE}" srcOrd="2" destOrd="0" parTransId="{86256188-40A0-482B-B8DA-9D9D6239F502}" sibTransId="{14DFBE0C-D1E0-4F08-A77C-396907FC2E8B}"/>
    <dgm:cxn modelId="{C6511E95-8FA4-467B-9611-6E65CA795384}" type="presOf" srcId="{905EAFB7-5B47-4528-97BF-2985BCCBB228}" destId="{E6670945-9BD9-4627-B103-41EEF6BFBA0E}" srcOrd="0" destOrd="0" presId="urn:microsoft.com/office/officeart/2005/8/layout/hProcess9"/>
    <dgm:cxn modelId="{5F648D1E-39F0-43A5-AFBC-04629C088AB8}" type="presOf" srcId="{07624446-C6F9-4680-85FA-1B8D518D4E39}" destId="{E299EA55-8637-4255-831C-5D8B4DB81AAB}" srcOrd="0" destOrd="0" presId="urn:microsoft.com/office/officeart/2005/8/layout/hProcess9"/>
    <dgm:cxn modelId="{CFF32E7B-6B7A-41A0-9ACB-471011B6395C}" type="presOf" srcId="{F8028731-F1AA-46D9-9156-0F7BB0E54FCE}" destId="{A87CAFF3-8A31-4373-8A86-94B30955D089}" srcOrd="0" destOrd="0" presId="urn:microsoft.com/office/officeart/2005/8/layout/hProcess9"/>
    <dgm:cxn modelId="{C1DEA19C-7864-485C-8432-D452CA761473}" srcId="{E67C352F-B227-4BF6-9D0B-13CA6D00AB3E}" destId="{F7E19010-0CE4-4090-B1E6-4F5CC0A30D2F}" srcOrd="1" destOrd="0" parTransId="{D78E3FF1-D1CE-40C1-9E0F-66B113F4C524}" sibTransId="{A86E9553-CB38-4540-B88E-C246B13A381B}"/>
    <dgm:cxn modelId="{98E304DD-3C29-4B01-A9B9-68DFEF4A9C78}" type="presParOf" srcId="{08342A06-8B0E-4C84-B45B-C75F206A1B2E}" destId="{4283F01F-E304-4194-B946-48FA235B40DB}" srcOrd="0" destOrd="0" presId="urn:microsoft.com/office/officeart/2005/8/layout/hProcess9"/>
    <dgm:cxn modelId="{D50187A0-7BDD-4B28-A71D-3FAE64E014C2}" type="presParOf" srcId="{08342A06-8B0E-4C84-B45B-C75F206A1B2E}" destId="{A85673EB-61CC-45FE-AB73-751C7F551469}" srcOrd="1" destOrd="0" presId="urn:microsoft.com/office/officeart/2005/8/layout/hProcess9"/>
    <dgm:cxn modelId="{A6D9D847-F459-432A-95E3-4FC06FE6D514}" type="presParOf" srcId="{A85673EB-61CC-45FE-AB73-751C7F551469}" destId="{AF1849B0-C89C-48AC-9757-3C0C1A2D3A8C}" srcOrd="0" destOrd="0" presId="urn:microsoft.com/office/officeart/2005/8/layout/hProcess9"/>
    <dgm:cxn modelId="{EE187D2A-F030-4DD6-B997-3CCEF51F2EE3}" type="presParOf" srcId="{A85673EB-61CC-45FE-AB73-751C7F551469}" destId="{BCDF586F-3278-499E-8F56-56E7CF08D814}" srcOrd="1" destOrd="0" presId="urn:microsoft.com/office/officeart/2005/8/layout/hProcess9"/>
    <dgm:cxn modelId="{AD9862EC-4656-44B1-9901-14A26F9B6E80}" type="presParOf" srcId="{A85673EB-61CC-45FE-AB73-751C7F551469}" destId="{E1D6D3D6-808E-4B96-AB59-0D7ECC0C0CC4}" srcOrd="2" destOrd="0" presId="urn:microsoft.com/office/officeart/2005/8/layout/hProcess9"/>
    <dgm:cxn modelId="{6895F002-8476-4B33-984D-8894001E2D13}" type="presParOf" srcId="{A85673EB-61CC-45FE-AB73-751C7F551469}" destId="{DB3403BC-2908-4C83-9BB8-77C04B3051E5}" srcOrd="3" destOrd="0" presId="urn:microsoft.com/office/officeart/2005/8/layout/hProcess9"/>
    <dgm:cxn modelId="{885CC82F-F5BF-4974-BDDB-60B2CC2BF6AC}" type="presParOf" srcId="{A85673EB-61CC-45FE-AB73-751C7F551469}" destId="{A87CAFF3-8A31-4373-8A86-94B30955D089}" srcOrd="4" destOrd="0" presId="urn:microsoft.com/office/officeart/2005/8/layout/hProcess9"/>
    <dgm:cxn modelId="{36061772-9F76-490C-9632-5ECC8A231254}" type="presParOf" srcId="{A85673EB-61CC-45FE-AB73-751C7F551469}" destId="{6F5E297D-14A6-49A5-8116-0B59179B84E0}" srcOrd="5" destOrd="0" presId="urn:microsoft.com/office/officeart/2005/8/layout/hProcess9"/>
    <dgm:cxn modelId="{2953E89D-0A2A-422E-B030-9FBA9FF195C6}" type="presParOf" srcId="{A85673EB-61CC-45FE-AB73-751C7F551469}" destId="{E6670945-9BD9-4627-B103-41EEF6BFBA0E}" srcOrd="6" destOrd="0" presId="urn:microsoft.com/office/officeart/2005/8/layout/hProcess9"/>
    <dgm:cxn modelId="{3004B0C2-2076-4B8D-9EE3-C36504437D90}" type="presParOf" srcId="{A85673EB-61CC-45FE-AB73-751C7F551469}" destId="{83ED57FE-829B-4340-90BB-2F18F533196F}" srcOrd="7" destOrd="0" presId="urn:microsoft.com/office/officeart/2005/8/layout/hProcess9"/>
    <dgm:cxn modelId="{974DC963-1D5C-4E5F-A138-4AFC3FBAE53B}" type="presParOf" srcId="{A85673EB-61CC-45FE-AB73-751C7F551469}" destId="{E299EA55-8637-4255-831C-5D8B4DB81AAB}"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4D6BF1-992E-48CD-8AA8-5CF92B232ABC}" type="doc">
      <dgm:prSet loTypeId="urn:microsoft.com/office/officeart/2005/8/layout/process2" loCatId="process" qsTypeId="urn:microsoft.com/office/officeart/2005/8/quickstyle/simple1" qsCatId="simple" csTypeId="urn:microsoft.com/office/officeart/2005/8/colors/accent1_2" csCatId="accent1" phldr="1"/>
      <dgm:spPr/>
    </dgm:pt>
    <dgm:pt modelId="{F7831691-AAA1-44DD-9F54-689578C4B1D4}">
      <dgm:prSet phldrT="[Texto]"/>
      <dgm:spPr/>
      <dgm:t>
        <a:bodyPr/>
        <a:lstStyle/>
        <a:p>
          <a:r>
            <a:rPr lang="es-EC" dirty="0" smtClean="0"/>
            <a:t>La zona de influencia es en las cercanías de la estación</a:t>
          </a:r>
          <a:endParaRPr lang="es-EC" dirty="0"/>
        </a:p>
      </dgm:t>
    </dgm:pt>
    <dgm:pt modelId="{428E33E3-811E-45BE-9B4F-90B6172E1571}" type="parTrans" cxnId="{C70C4E85-EC07-4B4C-856B-5769997ECC79}">
      <dgm:prSet/>
      <dgm:spPr/>
      <dgm:t>
        <a:bodyPr/>
        <a:lstStyle/>
        <a:p>
          <a:endParaRPr lang="es-EC"/>
        </a:p>
      </dgm:t>
    </dgm:pt>
    <dgm:pt modelId="{F152E65E-5A6F-407D-AA75-B8749D60E8F4}" type="sibTrans" cxnId="{C70C4E85-EC07-4B4C-856B-5769997ECC79}">
      <dgm:prSet/>
      <dgm:spPr/>
      <dgm:t>
        <a:bodyPr/>
        <a:lstStyle/>
        <a:p>
          <a:endParaRPr lang="es-EC"/>
        </a:p>
      </dgm:t>
    </dgm:pt>
    <dgm:pt modelId="{DBB29D1B-8228-4405-A996-C1C11DA5857A}">
      <dgm:prSet phldrT="[Texto]"/>
      <dgm:spPr/>
      <dgm:t>
        <a:bodyPr/>
        <a:lstStyle/>
        <a:p>
          <a:r>
            <a:rPr lang="es-EC" dirty="0" smtClean="0"/>
            <a:t>El manual de redes estaciones y equipo de medición de la calidad del aire </a:t>
          </a:r>
          <a:endParaRPr lang="es-EC" dirty="0"/>
        </a:p>
      </dgm:t>
    </dgm:pt>
    <dgm:pt modelId="{E195D066-3F88-432E-BF43-B87E46DA4C73}" type="parTrans" cxnId="{3541AE6C-DFBA-44ED-8B38-08685A3D5D55}">
      <dgm:prSet/>
      <dgm:spPr/>
      <dgm:t>
        <a:bodyPr/>
        <a:lstStyle/>
        <a:p>
          <a:endParaRPr lang="es-EC"/>
        </a:p>
      </dgm:t>
    </dgm:pt>
    <dgm:pt modelId="{CC49E0A8-685A-41A1-877D-0635BC4E9782}" type="sibTrans" cxnId="{3541AE6C-DFBA-44ED-8B38-08685A3D5D55}">
      <dgm:prSet/>
      <dgm:spPr/>
      <dgm:t>
        <a:bodyPr/>
        <a:lstStyle/>
        <a:p>
          <a:endParaRPr lang="es-EC"/>
        </a:p>
      </dgm:t>
    </dgm:pt>
    <dgm:pt modelId="{D8802450-7FC8-47D6-8927-2EFD4DF8FE4C}">
      <dgm:prSet phldrT="[Texto]"/>
      <dgm:spPr/>
      <dgm:t>
        <a:bodyPr/>
        <a:lstStyle/>
        <a:p>
          <a:r>
            <a:rPr lang="es-EC" dirty="0" smtClean="0"/>
            <a:t>El Plan de Uso y Ocupación del Suelo (PUOS)</a:t>
          </a:r>
          <a:endParaRPr lang="es-EC" dirty="0"/>
        </a:p>
      </dgm:t>
    </dgm:pt>
    <dgm:pt modelId="{03285F35-643A-4FB4-B502-14DB8FA3ECD3}" type="parTrans" cxnId="{FB8E9A67-3A88-47F0-81A1-97CB8FA60C3C}">
      <dgm:prSet/>
      <dgm:spPr/>
      <dgm:t>
        <a:bodyPr/>
        <a:lstStyle/>
        <a:p>
          <a:endParaRPr lang="es-EC"/>
        </a:p>
      </dgm:t>
    </dgm:pt>
    <dgm:pt modelId="{5989640A-510B-4544-BB54-61B3BFF4759A}" type="sibTrans" cxnId="{FB8E9A67-3A88-47F0-81A1-97CB8FA60C3C}">
      <dgm:prSet/>
      <dgm:spPr/>
      <dgm:t>
        <a:bodyPr/>
        <a:lstStyle/>
        <a:p>
          <a:endParaRPr lang="es-EC"/>
        </a:p>
      </dgm:t>
    </dgm:pt>
    <dgm:pt modelId="{27D57BE5-3243-4A7B-A1F0-D875ACDD3861}" type="pres">
      <dgm:prSet presAssocID="{6C4D6BF1-992E-48CD-8AA8-5CF92B232ABC}" presName="linearFlow" presStyleCnt="0">
        <dgm:presLayoutVars>
          <dgm:resizeHandles val="exact"/>
        </dgm:presLayoutVars>
      </dgm:prSet>
      <dgm:spPr/>
    </dgm:pt>
    <dgm:pt modelId="{A5FF990A-0F7F-4C59-A2BF-CDF04D263957}" type="pres">
      <dgm:prSet presAssocID="{F7831691-AAA1-44DD-9F54-689578C4B1D4}" presName="node" presStyleLbl="node1" presStyleIdx="0" presStyleCnt="3">
        <dgm:presLayoutVars>
          <dgm:bulletEnabled val="1"/>
        </dgm:presLayoutVars>
      </dgm:prSet>
      <dgm:spPr/>
      <dgm:t>
        <a:bodyPr/>
        <a:lstStyle/>
        <a:p>
          <a:endParaRPr lang="es-EC"/>
        </a:p>
      </dgm:t>
    </dgm:pt>
    <dgm:pt modelId="{E11A9A21-168F-453D-93F7-8F17B4D3C3FB}" type="pres">
      <dgm:prSet presAssocID="{F152E65E-5A6F-407D-AA75-B8749D60E8F4}" presName="sibTrans" presStyleLbl="sibTrans2D1" presStyleIdx="0" presStyleCnt="2"/>
      <dgm:spPr/>
      <dgm:t>
        <a:bodyPr/>
        <a:lstStyle/>
        <a:p>
          <a:endParaRPr lang="es-EC"/>
        </a:p>
      </dgm:t>
    </dgm:pt>
    <dgm:pt modelId="{2DCB77D4-2D24-4192-9345-B1CCD6A4FB88}" type="pres">
      <dgm:prSet presAssocID="{F152E65E-5A6F-407D-AA75-B8749D60E8F4}" presName="connectorText" presStyleLbl="sibTrans2D1" presStyleIdx="0" presStyleCnt="2"/>
      <dgm:spPr/>
      <dgm:t>
        <a:bodyPr/>
        <a:lstStyle/>
        <a:p>
          <a:endParaRPr lang="es-EC"/>
        </a:p>
      </dgm:t>
    </dgm:pt>
    <dgm:pt modelId="{A7A88B2C-83BD-45C4-B88A-4A1B6807DA5B}" type="pres">
      <dgm:prSet presAssocID="{DBB29D1B-8228-4405-A996-C1C11DA5857A}" presName="node" presStyleLbl="node1" presStyleIdx="1" presStyleCnt="3">
        <dgm:presLayoutVars>
          <dgm:bulletEnabled val="1"/>
        </dgm:presLayoutVars>
      </dgm:prSet>
      <dgm:spPr/>
      <dgm:t>
        <a:bodyPr/>
        <a:lstStyle/>
        <a:p>
          <a:endParaRPr lang="es-EC"/>
        </a:p>
      </dgm:t>
    </dgm:pt>
    <dgm:pt modelId="{8B4E8151-42C7-40DA-8EDD-08B0023ACE0C}" type="pres">
      <dgm:prSet presAssocID="{CC49E0A8-685A-41A1-877D-0635BC4E9782}" presName="sibTrans" presStyleLbl="sibTrans2D1" presStyleIdx="1" presStyleCnt="2"/>
      <dgm:spPr/>
      <dgm:t>
        <a:bodyPr/>
        <a:lstStyle/>
        <a:p>
          <a:endParaRPr lang="es-EC"/>
        </a:p>
      </dgm:t>
    </dgm:pt>
    <dgm:pt modelId="{0AED9C70-F197-484B-9DDD-967410B12FDD}" type="pres">
      <dgm:prSet presAssocID="{CC49E0A8-685A-41A1-877D-0635BC4E9782}" presName="connectorText" presStyleLbl="sibTrans2D1" presStyleIdx="1" presStyleCnt="2"/>
      <dgm:spPr/>
      <dgm:t>
        <a:bodyPr/>
        <a:lstStyle/>
        <a:p>
          <a:endParaRPr lang="es-EC"/>
        </a:p>
      </dgm:t>
    </dgm:pt>
    <dgm:pt modelId="{9A03A48B-C42A-4AD4-8DCC-E83195F111EA}" type="pres">
      <dgm:prSet presAssocID="{D8802450-7FC8-47D6-8927-2EFD4DF8FE4C}" presName="node" presStyleLbl="node1" presStyleIdx="2" presStyleCnt="3">
        <dgm:presLayoutVars>
          <dgm:bulletEnabled val="1"/>
        </dgm:presLayoutVars>
      </dgm:prSet>
      <dgm:spPr/>
      <dgm:t>
        <a:bodyPr/>
        <a:lstStyle/>
        <a:p>
          <a:endParaRPr lang="es-EC"/>
        </a:p>
      </dgm:t>
    </dgm:pt>
  </dgm:ptLst>
  <dgm:cxnLst>
    <dgm:cxn modelId="{B363D20D-8231-44C3-8D23-F9CBD570A72F}" type="presOf" srcId="{F152E65E-5A6F-407D-AA75-B8749D60E8F4}" destId="{2DCB77D4-2D24-4192-9345-B1CCD6A4FB88}" srcOrd="1" destOrd="0" presId="urn:microsoft.com/office/officeart/2005/8/layout/process2"/>
    <dgm:cxn modelId="{435A905E-5F80-4CF2-AB76-28A53148A4F5}" type="presOf" srcId="{CC49E0A8-685A-41A1-877D-0635BC4E9782}" destId="{8B4E8151-42C7-40DA-8EDD-08B0023ACE0C}" srcOrd="0" destOrd="0" presId="urn:microsoft.com/office/officeart/2005/8/layout/process2"/>
    <dgm:cxn modelId="{3541AE6C-DFBA-44ED-8B38-08685A3D5D55}" srcId="{6C4D6BF1-992E-48CD-8AA8-5CF92B232ABC}" destId="{DBB29D1B-8228-4405-A996-C1C11DA5857A}" srcOrd="1" destOrd="0" parTransId="{E195D066-3F88-432E-BF43-B87E46DA4C73}" sibTransId="{CC49E0A8-685A-41A1-877D-0635BC4E9782}"/>
    <dgm:cxn modelId="{FB8E9A67-3A88-47F0-81A1-97CB8FA60C3C}" srcId="{6C4D6BF1-992E-48CD-8AA8-5CF92B232ABC}" destId="{D8802450-7FC8-47D6-8927-2EFD4DF8FE4C}" srcOrd="2" destOrd="0" parTransId="{03285F35-643A-4FB4-B502-14DB8FA3ECD3}" sibTransId="{5989640A-510B-4544-BB54-61B3BFF4759A}"/>
    <dgm:cxn modelId="{29AD43A6-D882-4BF2-B215-6D99B28A8F3E}" type="presOf" srcId="{6C4D6BF1-992E-48CD-8AA8-5CF92B232ABC}" destId="{27D57BE5-3243-4A7B-A1F0-D875ACDD3861}" srcOrd="0" destOrd="0" presId="urn:microsoft.com/office/officeart/2005/8/layout/process2"/>
    <dgm:cxn modelId="{5196445D-6978-4FF6-9E32-FB22D5507ADC}" type="presOf" srcId="{F152E65E-5A6F-407D-AA75-B8749D60E8F4}" destId="{E11A9A21-168F-453D-93F7-8F17B4D3C3FB}" srcOrd="0" destOrd="0" presId="urn:microsoft.com/office/officeart/2005/8/layout/process2"/>
    <dgm:cxn modelId="{C70C4E85-EC07-4B4C-856B-5769997ECC79}" srcId="{6C4D6BF1-992E-48CD-8AA8-5CF92B232ABC}" destId="{F7831691-AAA1-44DD-9F54-689578C4B1D4}" srcOrd="0" destOrd="0" parTransId="{428E33E3-811E-45BE-9B4F-90B6172E1571}" sibTransId="{F152E65E-5A6F-407D-AA75-B8749D60E8F4}"/>
    <dgm:cxn modelId="{063DD195-32C1-4608-B1D5-A88ED476696A}" type="presOf" srcId="{D8802450-7FC8-47D6-8927-2EFD4DF8FE4C}" destId="{9A03A48B-C42A-4AD4-8DCC-E83195F111EA}" srcOrd="0" destOrd="0" presId="urn:microsoft.com/office/officeart/2005/8/layout/process2"/>
    <dgm:cxn modelId="{6C7159D4-EC25-41C3-8EEE-29A02231BBEF}" type="presOf" srcId="{DBB29D1B-8228-4405-A996-C1C11DA5857A}" destId="{A7A88B2C-83BD-45C4-B88A-4A1B6807DA5B}" srcOrd="0" destOrd="0" presId="urn:microsoft.com/office/officeart/2005/8/layout/process2"/>
    <dgm:cxn modelId="{3FA465BE-8C8D-4D82-B845-0414C601D248}" type="presOf" srcId="{F7831691-AAA1-44DD-9F54-689578C4B1D4}" destId="{A5FF990A-0F7F-4C59-A2BF-CDF04D263957}" srcOrd="0" destOrd="0" presId="urn:microsoft.com/office/officeart/2005/8/layout/process2"/>
    <dgm:cxn modelId="{E90FD9FE-CC8E-4A34-8AD1-0A2DAC14C299}" type="presOf" srcId="{CC49E0A8-685A-41A1-877D-0635BC4E9782}" destId="{0AED9C70-F197-484B-9DDD-967410B12FDD}" srcOrd="1" destOrd="0" presId="urn:microsoft.com/office/officeart/2005/8/layout/process2"/>
    <dgm:cxn modelId="{D6878E69-4E04-4F80-8B1F-89DF22BE7311}" type="presParOf" srcId="{27D57BE5-3243-4A7B-A1F0-D875ACDD3861}" destId="{A5FF990A-0F7F-4C59-A2BF-CDF04D263957}" srcOrd="0" destOrd="0" presId="urn:microsoft.com/office/officeart/2005/8/layout/process2"/>
    <dgm:cxn modelId="{DEEFD8C2-8250-4FD2-ABFB-564CA47654D9}" type="presParOf" srcId="{27D57BE5-3243-4A7B-A1F0-D875ACDD3861}" destId="{E11A9A21-168F-453D-93F7-8F17B4D3C3FB}" srcOrd="1" destOrd="0" presId="urn:microsoft.com/office/officeart/2005/8/layout/process2"/>
    <dgm:cxn modelId="{4E47C961-2445-470B-BDDC-755020A50F03}" type="presParOf" srcId="{E11A9A21-168F-453D-93F7-8F17B4D3C3FB}" destId="{2DCB77D4-2D24-4192-9345-B1CCD6A4FB88}" srcOrd="0" destOrd="0" presId="urn:microsoft.com/office/officeart/2005/8/layout/process2"/>
    <dgm:cxn modelId="{2A9E28BF-7DC6-45AD-9744-31AE466B2A32}" type="presParOf" srcId="{27D57BE5-3243-4A7B-A1F0-D875ACDD3861}" destId="{A7A88B2C-83BD-45C4-B88A-4A1B6807DA5B}" srcOrd="2" destOrd="0" presId="urn:microsoft.com/office/officeart/2005/8/layout/process2"/>
    <dgm:cxn modelId="{9DA45E4E-D145-4CB0-A528-D60F27539BB1}" type="presParOf" srcId="{27D57BE5-3243-4A7B-A1F0-D875ACDD3861}" destId="{8B4E8151-42C7-40DA-8EDD-08B0023ACE0C}" srcOrd="3" destOrd="0" presId="urn:microsoft.com/office/officeart/2005/8/layout/process2"/>
    <dgm:cxn modelId="{670A5834-3A9A-4E87-97E5-88B3B583DADA}" type="presParOf" srcId="{8B4E8151-42C7-40DA-8EDD-08B0023ACE0C}" destId="{0AED9C70-F197-484B-9DDD-967410B12FDD}" srcOrd="0" destOrd="0" presId="urn:microsoft.com/office/officeart/2005/8/layout/process2"/>
    <dgm:cxn modelId="{9A3860F7-56B4-4DF6-A3D7-3FF8643F6027}" type="presParOf" srcId="{27D57BE5-3243-4A7B-A1F0-D875ACDD3861}" destId="{9A03A48B-C42A-4AD4-8DCC-E83195F111EA}"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9CD3E26-E517-4402-B85E-7A38B410FBA2}"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s-EC"/>
        </a:p>
      </dgm:t>
    </dgm:pt>
    <dgm:pt modelId="{247BBE27-A3AE-48CB-B8B2-8BD824D7B083}">
      <dgm:prSet phldrT="[Texto]" custT="1"/>
      <dgm:spPr/>
      <dgm:t>
        <a:bodyPr/>
        <a:lstStyle/>
        <a:p>
          <a:r>
            <a:rPr lang="es-EC" sz="1400" dirty="0" smtClean="0"/>
            <a:t>Base de datos catastral</a:t>
          </a:r>
          <a:endParaRPr lang="es-EC" sz="1400" dirty="0"/>
        </a:p>
      </dgm:t>
    </dgm:pt>
    <dgm:pt modelId="{A0CF080A-771B-4391-85C5-745D8B60552F}" type="parTrans" cxnId="{3A95F7F4-3FF6-43B9-93EF-831FC094CE11}">
      <dgm:prSet/>
      <dgm:spPr/>
      <dgm:t>
        <a:bodyPr/>
        <a:lstStyle/>
        <a:p>
          <a:endParaRPr lang="es-EC"/>
        </a:p>
      </dgm:t>
    </dgm:pt>
    <dgm:pt modelId="{C575537F-04E0-4D4C-A5B4-E79AE9E29D46}" type="sibTrans" cxnId="{3A95F7F4-3FF6-43B9-93EF-831FC094CE11}">
      <dgm:prSet/>
      <dgm:spPr/>
      <dgm:t>
        <a:bodyPr/>
        <a:lstStyle/>
        <a:p>
          <a:endParaRPr lang="es-EC"/>
        </a:p>
      </dgm:t>
    </dgm:pt>
    <dgm:pt modelId="{473B8636-AB09-49F4-BDF0-BB3814D49316}">
      <dgm:prSet phldrT="[Texto]" custT="1"/>
      <dgm:spPr/>
      <dgm:t>
        <a:bodyPr/>
        <a:lstStyle/>
        <a:p>
          <a:r>
            <a:rPr lang="es-EC" sz="1400" dirty="0" smtClean="0"/>
            <a:t>Número de pisos, Tipo construcción y Uso</a:t>
          </a:r>
          <a:endParaRPr lang="es-EC" sz="1400" dirty="0"/>
        </a:p>
      </dgm:t>
    </dgm:pt>
    <dgm:pt modelId="{D68DC8E8-ADBC-431E-9C73-2617E1E9AF79}" type="parTrans" cxnId="{66A57419-9312-43C2-83F0-A05E460FC273}">
      <dgm:prSet/>
      <dgm:spPr/>
      <dgm:t>
        <a:bodyPr/>
        <a:lstStyle/>
        <a:p>
          <a:endParaRPr lang="es-EC"/>
        </a:p>
      </dgm:t>
    </dgm:pt>
    <dgm:pt modelId="{AB12BCF8-9AA9-4770-A5BE-C28924605C4C}" type="sibTrans" cxnId="{66A57419-9312-43C2-83F0-A05E460FC273}">
      <dgm:prSet/>
      <dgm:spPr/>
      <dgm:t>
        <a:bodyPr/>
        <a:lstStyle/>
        <a:p>
          <a:endParaRPr lang="es-EC"/>
        </a:p>
      </dgm:t>
    </dgm:pt>
    <dgm:pt modelId="{C54BC555-D662-4FE6-83C1-F270ED797F56}">
      <dgm:prSet phldrT="[Texto]" custT="1"/>
      <dgm:spPr/>
      <dgm:t>
        <a:bodyPr/>
        <a:lstStyle/>
        <a:p>
          <a:r>
            <a:rPr lang="es-EC" sz="1400" dirty="0" smtClean="0"/>
            <a:t>Calderón, Belisario Quevedo y Guamaní =&gt;&gt; 803 viviendas</a:t>
          </a:r>
          <a:endParaRPr lang="es-EC" sz="1400" dirty="0"/>
        </a:p>
      </dgm:t>
    </dgm:pt>
    <dgm:pt modelId="{7EC0A305-749F-4A8C-A067-8794F91AE951}" type="parTrans" cxnId="{848FE243-AC9D-4A59-B488-98C025E424F3}">
      <dgm:prSet/>
      <dgm:spPr/>
      <dgm:t>
        <a:bodyPr/>
        <a:lstStyle/>
        <a:p>
          <a:endParaRPr lang="es-EC"/>
        </a:p>
      </dgm:t>
    </dgm:pt>
    <dgm:pt modelId="{C005E03B-84B7-4F9D-9615-BC01D92E1C55}" type="sibTrans" cxnId="{848FE243-AC9D-4A59-B488-98C025E424F3}">
      <dgm:prSet/>
      <dgm:spPr/>
      <dgm:t>
        <a:bodyPr/>
        <a:lstStyle/>
        <a:p>
          <a:endParaRPr lang="es-EC"/>
        </a:p>
      </dgm:t>
    </dgm:pt>
    <dgm:pt modelId="{AEE13EC2-9EC4-45B8-BCD5-587C51398EFA}" type="pres">
      <dgm:prSet presAssocID="{C9CD3E26-E517-4402-B85E-7A38B410FBA2}" presName="Name0" presStyleCnt="0">
        <dgm:presLayoutVars>
          <dgm:chMax val="7"/>
          <dgm:chPref val="7"/>
          <dgm:dir/>
          <dgm:animLvl val="lvl"/>
        </dgm:presLayoutVars>
      </dgm:prSet>
      <dgm:spPr/>
      <dgm:t>
        <a:bodyPr/>
        <a:lstStyle/>
        <a:p>
          <a:endParaRPr lang="es-EC"/>
        </a:p>
      </dgm:t>
    </dgm:pt>
    <dgm:pt modelId="{559C24CD-42C5-4A1E-ACCB-BEBE1096770A}" type="pres">
      <dgm:prSet presAssocID="{247BBE27-A3AE-48CB-B8B2-8BD824D7B083}" presName="Accent1" presStyleCnt="0"/>
      <dgm:spPr/>
    </dgm:pt>
    <dgm:pt modelId="{FED321B3-2992-46C8-AD57-0E9D1EF6971E}" type="pres">
      <dgm:prSet presAssocID="{247BBE27-A3AE-48CB-B8B2-8BD824D7B083}" presName="Accent" presStyleLbl="node1" presStyleIdx="0" presStyleCnt="3"/>
      <dgm:spPr/>
    </dgm:pt>
    <dgm:pt modelId="{D17E6F65-4252-4277-9DFC-806A959220AC}" type="pres">
      <dgm:prSet presAssocID="{247BBE27-A3AE-48CB-B8B2-8BD824D7B083}" presName="Parent1" presStyleLbl="revTx" presStyleIdx="0" presStyleCnt="3">
        <dgm:presLayoutVars>
          <dgm:chMax val="1"/>
          <dgm:chPref val="1"/>
          <dgm:bulletEnabled val="1"/>
        </dgm:presLayoutVars>
      </dgm:prSet>
      <dgm:spPr/>
      <dgm:t>
        <a:bodyPr/>
        <a:lstStyle/>
        <a:p>
          <a:endParaRPr lang="es-EC"/>
        </a:p>
      </dgm:t>
    </dgm:pt>
    <dgm:pt modelId="{9CAAB6A1-DA1C-4A9C-A584-7C66E291CD36}" type="pres">
      <dgm:prSet presAssocID="{473B8636-AB09-49F4-BDF0-BB3814D49316}" presName="Accent2" presStyleCnt="0"/>
      <dgm:spPr/>
    </dgm:pt>
    <dgm:pt modelId="{E5024B2A-E602-4DDC-BEFA-BD1F57DBEE1B}" type="pres">
      <dgm:prSet presAssocID="{473B8636-AB09-49F4-BDF0-BB3814D49316}" presName="Accent" presStyleLbl="node1" presStyleIdx="1" presStyleCnt="3"/>
      <dgm:spPr/>
    </dgm:pt>
    <dgm:pt modelId="{1DC2B761-7C0E-45B9-B62C-7169F9A9BD48}" type="pres">
      <dgm:prSet presAssocID="{473B8636-AB09-49F4-BDF0-BB3814D49316}" presName="Parent2" presStyleLbl="revTx" presStyleIdx="1" presStyleCnt="3" custScaleX="119339" custScaleY="100447">
        <dgm:presLayoutVars>
          <dgm:chMax val="1"/>
          <dgm:chPref val="1"/>
          <dgm:bulletEnabled val="1"/>
        </dgm:presLayoutVars>
      </dgm:prSet>
      <dgm:spPr/>
      <dgm:t>
        <a:bodyPr/>
        <a:lstStyle/>
        <a:p>
          <a:endParaRPr lang="es-EC"/>
        </a:p>
      </dgm:t>
    </dgm:pt>
    <dgm:pt modelId="{92507395-3135-4E47-A780-DEA94BEA5156}" type="pres">
      <dgm:prSet presAssocID="{C54BC555-D662-4FE6-83C1-F270ED797F56}" presName="Accent3" presStyleCnt="0"/>
      <dgm:spPr/>
    </dgm:pt>
    <dgm:pt modelId="{8A81F71A-4493-4E7A-AD66-D69D48D4CEC4}" type="pres">
      <dgm:prSet presAssocID="{C54BC555-D662-4FE6-83C1-F270ED797F56}" presName="Accent" presStyleLbl="node1" presStyleIdx="2" presStyleCnt="3"/>
      <dgm:spPr/>
    </dgm:pt>
    <dgm:pt modelId="{F121C70B-3274-4A38-940E-5C866F46B3F2}" type="pres">
      <dgm:prSet presAssocID="{C54BC555-D662-4FE6-83C1-F270ED797F56}" presName="Parent3" presStyleLbl="revTx" presStyleIdx="2" presStyleCnt="3" custScaleX="140536" custScaleY="144255">
        <dgm:presLayoutVars>
          <dgm:chMax val="1"/>
          <dgm:chPref val="1"/>
          <dgm:bulletEnabled val="1"/>
        </dgm:presLayoutVars>
      </dgm:prSet>
      <dgm:spPr/>
      <dgm:t>
        <a:bodyPr/>
        <a:lstStyle/>
        <a:p>
          <a:endParaRPr lang="es-EC"/>
        </a:p>
      </dgm:t>
    </dgm:pt>
  </dgm:ptLst>
  <dgm:cxnLst>
    <dgm:cxn modelId="{AC9B2C75-C396-4351-824E-D4B5E0DCB1E5}" type="presOf" srcId="{C9CD3E26-E517-4402-B85E-7A38B410FBA2}" destId="{AEE13EC2-9EC4-45B8-BCD5-587C51398EFA}" srcOrd="0" destOrd="0" presId="urn:microsoft.com/office/officeart/2009/layout/CircleArrowProcess"/>
    <dgm:cxn modelId="{9A4BF387-F5DB-4975-9975-67E9A2D1D081}" type="presOf" srcId="{473B8636-AB09-49F4-BDF0-BB3814D49316}" destId="{1DC2B761-7C0E-45B9-B62C-7169F9A9BD48}" srcOrd="0" destOrd="0" presId="urn:microsoft.com/office/officeart/2009/layout/CircleArrowProcess"/>
    <dgm:cxn modelId="{3A95F7F4-3FF6-43B9-93EF-831FC094CE11}" srcId="{C9CD3E26-E517-4402-B85E-7A38B410FBA2}" destId="{247BBE27-A3AE-48CB-B8B2-8BD824D7B083}" srcOrd="0" destOrd="0" parTransId="{A0CF080A-771B-4391-85C5-745D8B60552F}" sibTransId="{C575537F-04E0-4D4C-A5B4-E79AE9E29D46}"/>
    <dgm:cxn modelId="{66A57419-9312-43C2-83F0-A05E460FC273}" srcId="{C9CD3E26-E517-4402-B85E-7A38B410FBA2}" destId="{473B8636-AB09-49F4-BDF0-BB3814D49316}" srcOrd="1" destOrd="0" parTransId="{D68DC8E8-ADBC-431E-9C73-2617E1E9AF79}" sibTransId="{AB12BCF8-9AA9-4770-A5BE-C28924605C4C}"/>
    <dgm:cxn modelId="{6A3EE9C0-BA9C-4B95-B975-12315F6DEB3C}" type="presOf" srcId="{C54BC555-D662-4FE6-83C1-F270ED797F56}" destId="{F121C70B-3274-4A38-940E-5C866F46B3F2}" srcOrd="0" destOrd="0" presId="urn:microsoft.com/office/officeart/2009/layout/CircleArrowProcess"/>
    <dgm:cxn modelId="{DE2BD57C-AA0C-465A-BDB3-ED6AD399D2AD}" type="presOf" srcId="{247BBE27-A3AE-48CB-B8B2-8BD824D7B083}" destId="{D17E6F65-4252-4277-9DFC-806A959220AC}" srcOrd="0" destOrd="0" presId="urn:microsoft.com/office/officeart/2009/layout/CircleArrowProcess"/>
    <dgm:cxn modelId="{848FE243-AC9D-4A59-B488-98C025E424F3}" srcId="{C9CD3E26-E517-4402-B85E-7A38B410FBA2}" destId="{C54BC555-D662-4FE6-83C1-F270ED797F56}" srcOrd="2" destOrd="0" parTransId="{7EC0A305-749F-4A8C-A067-8794F91AE951}" sibTransId="{C005E03B-84B7-4F9D-9615-BC01D92E1C55}"/>
    <dgm:cxn modelId="{1156791F-EEBB-4F92-9631-F007EE994528}" type="presParOf" srcId="{AEE13EC2-9EC4-45B8-BCD5-587C51398EFA}" destId="{559C24CD-42C5-4A1E-ACCB-BEBE1096770A}" srcOrd="0" destOrd="0" presId="urn:microsoft.com/office/officeart/2009/layout/CircleArrowProcess"/>
    <dgm:cxn modelId="{6BC6E819-0E86-43C2-A237-1D3E84D1E8D8}" type="presParOf" srcId="{559C24CD-42C5-4A1E-ACCB-BEBE1096770A}" destId="{FED321B3-2992-46C8-AD57-0E9D1EF6971E}" srcOrd="0" destOrd="0" presId="urn:microsoft.com/office/officeart/2009/layout/CircleArrowProcess"/>
    <dgm:cxn modelId="{E9C03BFB-95AB-4219-8A79-5F69597DF57B}" type="presParOf" srcId="{AEE13EC2-9EC4-45B8-BCD5-587C51398EFA}" destId="{D17E6F65-4252-4277-9DFC-806A959220AC}" srcOrd="1" destOrd="0" presId="urn:microsoft.com/office/officeart/2009/layout/CircleArrowProcess"/>
    <dgm:cxn modelId="{1A978C88-C6CF-4A29-A263-D98F6FE85CF5}" type="presParOf" srcId="{AEE13EC2-9EC4-45B8-BCD5-587C51398EFA}" destId="{9CAAB6A1-DA1C-4A9C-A584-7C66E291CD36}" srcOrd="2" destOrd="0" presId="urn:microsoft.com/office/officeart/2009/layout/CircleArrowProcess"/>
    <dgm:cxn modelId="{9FF3714C-478F-4B18-8CFF-FCF52E350CC4}" type="presParOf" srcId="{9CAAB6A1-DA1C-4A9C-A584-7C66E291CD36}" destId="{E5024B2A-E602-4DDC-BEFA-BD1F57DBEE1B}" srcOrd="0" destOrd="0" presId="urn:microsoft.com/office/officeart/2009/layout/CircleArrowProcess"/>
    <dgm:cxn modelId="{D7389FBE-B3E4-4095-A5EA-F9E557B3BAAE}" type="presParOf" srcId="{AEE13EC2-9EC4-45B8-BCD5-587C51398EFA}" destId="{1DC2B761-7C0E-45B9-B62C-7169F9A9BD48}" srcOrd="3" destOrd="0" presId="urn:microsoft.com/office/officeart/2009/layout/CircleArrowProcess"/>
    <dgm:cxn modelId="{521AF750-40FA-49A8-9BE0-821B66ED261F}" type="presParOf" srcId="{AEE13EC2-9EC4-45B8-BCD5-587C51398EFA}" destId="{92507395-3135-4E47-A780-DEA94BEA5156}" srcOrd="4" destOrd="0" presId="urn:microsoft.com/office/officeart/2009/layout/CircleArrowProcess"/>
    <dgm:cxn modelId="{A9222981-F2E4-48F0-B873-16C99D8DE42B}" type="presParOf" srcId="{92507395-3135-4E47-A780-DEA94BEA5156}" destId="{8A81F71A-4493-4E7A-AD66-D69D48D4CEC4}" srcOrd="0" destOrd="0" presId="urn:microsoft.com/office/officeart/2009/layout/CircleArrowProcess"/>
    <dgm:cxn modelId="{DAF583E4-FF59-4B47-B2C9-E18F61754D54}" type="presParOf" srcId="{AEE13EC2-9EC4-45B8-BCD5-587C51398EFA}" destId="{F121C70B-3274-4A38-940E-5C866F46B3F2}" srcOrd="5" destOrd="0" presId="urn:microsoft.com/office/officeart/2009/layout/CircleArrow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94E54-6A7B-4121-B084-E02C5E84917A}">
      <dsp:nvSpPr>
        <dsp:cNvPr id="0" name=""/>
        <dsp:cNvSpPr/>
      </dsp:nvSpPr>
      <dsp:spPr>
        <a:xfrm>
          <a:off x="1081246" y="1091"/>
          <a:ext cx="2435721" cy="14614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La contaminación del aire es uno de los  problemas que </a:t>
          </a:r>
          <a:r>
            <a:rPr lang="es-EC" sz="1800" b="1" i="1" kern="1200" dirty="0" smtClean="0"/>
            <a:t>mas efecto nocivo</a:t>
          </a:r>
          <a:r>
            <a:rPr lang="es-EC" sz="1600" b="1" i="1" kern="1200" dirty="0" smtClean="0"/>
            <a:t> </a:t>
          </a:r>
          <a:r>
            <a:rPr lang="es-EC" sz="1600" kern="1200" dirty="0" smtClean="0"/>
            <a:t>causa al planeta tierra </a:t>
          </a:r>
          <a:endParaRPr lang="es-EC" sz="1600" kern="1200" dirty="0"/>
        </a:p>
      </dsp:txBody>
      <dsp:txXfrm>
        <a:off x="1081246" y="1091"/>
        <a:ext cx="2435721" cy="1461432"/>
      </dsp:txXfrm>
    </dsp:sp>
    <dsp:sp modelId="{BD669FA9-FC31-46E7-BBE4-05ED42C4B4F7}">
      <dsp:nvSpPr>
        <dsp:cNvPr id="0" name=""/>
        <dsp:cNvSpPr/>
      </dsp:nvSpPr>
      <dsp:spPr>
        <a:xfrm>
          <a:off x="3760539" y="1091"/>
          <a:ext cx="2435721" cy="14614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Por su fácil propagación y grandes consecuencias tanto para salud, economía y productividad </a:t>
          </a:r>
          <a:endParaRPr lang="es-EC" sz="1600" kern="1200" dirty="0"/>
        </a:p>
      </dsp:txBody>
      <dsp:txXfrm>
        <a:off x="3760539" y="1091"/>
        <a:ext cx="2435721" cy="1461432"/>
      </dsp:txXfrm>
    </dsp:sp>
    <dsp:sp modelId="{6A00D7D0-1676-4691-8A23-FD23DBAF19DA}">
      <dsp:nvSpPr>
        <dsp:cNvPr id="0" name=""/>
        <dsp:cNvSpPr/>
      </dsp:nvSpPr>
      <dsp:spPr>
        <a:xfrm>
          <a:off x="6439832" y="1091"/>
          <a:ext cx="2435721" cy="14614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i="1" kern="1200" dirty="0" smtClean="0"/>
            <a:t>El Distrito Metropolitano de Quito </a:t>
          </a:r>
          <a:r>
            <a:rPr lang="es-EC" sz="1600" kern="1200" dirty="0" smtClean="0"/>
            <a:t>es una de las ciudades mas afectadas por este problema</a:t>
          </a:r>
          <a:endParaRPr lang="es-EC" sz="1600" kern="1200" dirty="0"/>
        </a:p>
      </dsp:txBody>
      <dsp:txXfrm>
        <a:off x="6439832" y="1091"/>
        <a:ext cx="2435721" cy="1461432"/>
      </dsp:txXfrm>
    </dsp:sp>
    <dsp:sp modelId="{1E3A27DA-A0D5-48EC-B458-0E7755B5869A}">
      <dsp:nvSpPr>
        <dsp:cNvPr id="0" name=""/>
        <dsp:cNvSpPr/>
      </dsp:nvSpPr>
      <dsp:spPr>
        <a:xfrm>
          <a:off x="1081246" y="1706096"/>
          <a:ext cx="2435721" cy="14614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Crecimiento acelerado de la población, aumento del parque automotriz y el progresivo desarrollo de las industrias</a:t>
          </a:r>
          <a:endParaRPr lang="es-EC" sz="1600" kern="1200" dirty="0"/>
        </a:p>
      </dsp:txBody>
      <dsp:txXfrm>
        <a:off x="1081246" y="1706096"/>
        <a:ext cx="2435721" cy="1461432"/>
      </dsp:txXfrm>
    </dsp:sp>
    <dsp:sp modelId="{A4EFDC8C-CA18-4329-A6EF-52008C8E20E2}">
      <dsp:nvSpPr>
        <dsp:cNvPr id="0" name=""/>
        <dsp:cNvSpPr/>
      </dsp:nvSpPr>
      <dsp:spPr>
        <a:xfrm>
          <a:off x="3760539" y="1706096"/>
          <a:ext cx="2435721" cy="14614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2017=&gt;&gt; 2.6 millones hab. </a:t>
          </a:r>
        </a:p>
        <a:p>
          <a:pPr lvl="0" algn="ctr" defTabSz="711200">
            <a:lnSpc>
              <a:spcPct val="90000"/>
            </a:lnSpc>
            <a:spcBef>
              <a:spcPct val="0"/>
            </a:spcBef>
            <a:spcAft>
              <a:spcPct val="35000"/>
            </a:spcAft>
          </a:pPr>
          <a:r>
            <a:rPr lang="es-EC" sz="1600" kern="1200" dirty="0" smtClean="0"/>
            <a:t>2020=&gt;&gt; 2.7 millones hab. </a:t>
          </a:r>
          <a:endParaRPr lang="es-EC" sz="1600" kern="1200" dirty="0"/>
        </a:p>
      </dsp:txBody>
      <dsp:txXfrm>
        <a:off x="3760539" y="1706096"/>
        <a:ext cx="2435721" cy="1461432"/>
      </dsp:txXfrm>
    </dsp:sp>
    <dsp:sp modelId="{0A03B7A0-1DC1-47C6-90AB-C131D66CD664}">
      <dsp:nvSpPr>
        <dsp:cNvPr id="0" name=""/>
        <dsp:cNvSpPr/>
      </dsp:nvSpPr>
      <dsp:spPr>
        <a:xfrm>
          <a:off x="6439832" y="1706096"/>
          <a:ext cx="2435721" cy="14614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2010=&gt;&gt; 1´226 349 automóviles  </a:t>
          </a:r>
        </a:p>
        <a:p>
          <a:pPr lvl="0" algn="ctr" defTabSz="711200">
            <a:lnSpc>
              <a:spcPct val="90000"/>
            </a:lnSpc>
            <a:spcBef>
              <a:spcPct val="0"/>
            </a:spcBef>
            <a:spcAft>
              <a:spcPct val="35000"/>
            </a:spcAft>
          </a:pPr>
          <a:r>
            <a:rPr lang="es-EC" sz="1600" kern="1200" dirty="0" smtClean="0"/>
            <a:t>2020=&gt;&gt; 1´925 368 automóviles (57%)</a:t>
          </a:r>
          <a:endParaRPr lang="es-EC" sz="1600" kern="1200" dirty="0"/>
        </a:p>
      </dsp:txBody>
      <dsp:txXfrm>
        <a:off x="6439832" y="1706096"/>
        <a:ext cx="2435721" cy="1461432"/>
      </dsp:txXfrm>
    </dsp:sp>
    <dsp:sp modelId="{221A8A65-660B-4EC8-8806-65E22CE828C2}">
      <dsp:nvSpPr>
        <dsp:cNvPr id="0" name=""/>
        <dsp:cNvSpPr/>
      </dsp:nvSpPr>
      <dsp:spPr>
        <a:xfrm>
          <a:off x="3760539" y="3411100"/>
          <a:ext cx="2435721" cy="14614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Quito =&gt;&gt;19% =&gt;&gt;733 977=&gt;&gt; $ 68 797</a:t>
          </a:r>
        </a:p>
        <a:p>
          <a:pPr lvl="0" algn="ctr" defTabSz="711200">
            <a:lnSpc>
              <a:spcPct val="90000"/>
            </a:lnSpc>
            <a:spcBef>
              <a:spcPct val="0"/>
            </a:spcBef>
            <a:spcAft>
              <a:spcPct val="35000"/>
            </a:spcAft>
          </a:pPr>
          <a:r>
            <a:rPr lang="es-EC" sz="1600" kern="1200" dirty="0" smtClean="0"/>
            <a:t>Guayaquil =&gt;&gt;14% =&gt;&gt; $ 42 445</a:t>
          </a:r>
          <a:endParaRPr lang="es-EC" sz="1600" kern="1200" dirty="0"/>
        </a:p>
      </dsp:txBody>
      <dsp:txXfrm>
        <a:off x="3760539" y="3411100"/>
        <a:ext cx="2435721" cy="14614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8DC16-E9B3-44EB-8F67-CAB6A2F03880}">
      <dsp:nvSpPr>
        <dsp:cNvPr id="0" name=""/>
        <dsp:cNvSpPr/>
      </dsp:nvSpPr>
      <dsp:spPr>
        <a:xfrm>
          <a:off x="2369396" y="2221230"/>
          <a:ext cx="2714836" cy="2714836"/>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Mientras sube el nivel de contaminación atmosférica, el precio de bien inmueble disminuye</a:t>
          </a:r>
          <a:endParaRPr lang="es-EC" sz="1800" kern="1200" dirty="0"/>
        </a:p>
      </dsp:txBody>
      <dsp:txXfrm>
        <a:off x="2915199" y="2857167"/>
        <a:ext cx="1623230" cy="1395482"/>
      </dsp:txXfrm>
    </dsp:sp>
    <dsp:sp modelId="{1221B634-9235-4DF2-A370-E4D2690BD490}">
      <dsp:nvSpPr>
        <dsp:cNvPr id="0" name=""/>
        <dsp:cNvSpPr/>
      </dsp:nvSpPr>
      <dsp:spPr>
        <a:xfrm>
          <a:off x="789855" y="1579541"/>
          <a:ext cx="1974426" cy="197442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O3 y PM2.5 95% y CO 90%. </a:t>
          </a:r>
          <a:r>
            <a:rPr lang="es-EC" sz="1600" kern="1200" dirty="0" err="1" smtClean="0"/>
            <a:t>Nox</a:t>
          </a:r>
          <a:r>
            <a:rPr lang="es-EC" sz="1600" kern="1200" dirty="0" smtClean="0"/>
            <a:t> y SO2 no lo fueron</a:t>
          </a:r>
          <a:endParaRPr lang="es-EC" sz="1600" kern="1200" dirty="0"/>
        </a:p>
      </dsp:txBody>
      <dsp:txXfrm>
        <a:off x="1286923" y="2079613"/>
        <a:ext cx="980290" cy="974282"/>
      </dsp:txXfrm>
    </dsp:sp>
    <dsp:sp modelId="{B916939E-E58A-4C28-B27C-45C5FAF15A37}">
      <dsp:nvSpPr>
        <dsp:cNvPr id="0" name=""/>
        <dsp:cNvSpPr/>
      </dsp:nvSpPr>
      <dsp:spPr>
        <a:xfrm rot="20700000">
          <a:off x="1895735" y="217388"/>
          <a:ext cx="1934535" cy="1934535"/>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las variables ambientales poseen coeficientes de signo negativo</a:t>
          </a:r>
          <a:r>
            <a:rPr lang="es-EC" sz="1000" kern="1200" dirty="0" smtClean="0"/>
            <a:t>.</a:t>
          </a:r>
          <a:endParaRPr lang="es-EC" sz="1000" kern="1200" dirty="0"/>
        </a:p>
      </dsp:txBody>
      <dsp:txXfrm rot="-20700000">
        <a:off x="2320035" y="641688"/>
        <a:ext cx="1085934" cy="1085934"/>
      </dsp:txXfrm>
    </dsp:sp>
    <dsp:sp modelId="{51919FBD-04F8-4773-AE50-6D075E28F535}">
      <dsp:nvSpPr>
        <dsp:cNvPr id="0" name=""/>
        <dsp:cNvSpPr/>
      </dsp:nvSpPr>
      <dsp:spPr>
        <a:xfrm>
          <a:off x="2168871" y="1806870"/>
          <a:ext cx="3474991" cy="3474991"/>
        </a:xfrm>
        <a:prstGeom prst="circularArrow">
          <a:avLst>
            <a:gd name="adj1" fmla="val 4688"/>
            <a:gd name="adj2" fmla="val 299029"/>
            <a:gd name="adj3" fmla="val 2531423"/>
            <a:gd name="adj4" fmla="val 1582879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B9F370-F542-4D0D-8DB6-B105CA4DC1B6}">
      <dsp:nvSpPr>
        <dsp:cNvPr id="0" name=""/>
        <dsp:cNvSpPr/>
      </dsp:nvSpPr>
      <dsp:spPr>
        <a:xfrm>
          <a:off x="440187" y="1139492"/>
          <a:ext cx="2524798" cy="252479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7017DF-4EC5-4F6A-9D70-857313799CCA}">
      <dsp:nvSpPr>
        <dsp:cNvPr id="0" name=""/>
        <dsp:cNvSpPr/>
      </dsp:nvSpPr>
      <dsp:spPr>
        <a:xfrm>
          <a:off x="1448257" y="-209530"/>
          <a:ext cx="2722240" cy="272224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E4A44-8591-4DE8-AF5B-3E4259FB18AC}">
      <dsp:nvSpPr>
        <dsp:cNvPr id="0" name=""/>
        <dsp:cNvSpPr/>
      </dsp:nvSpPr>
      <dsp:spPr>
        <a:xfrm>
          <a:off x="1268104" y="416771"/>
          <a:ext cx="3126093" cy="18422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C" sz="1600" kern="1200" dirty="0" smtClean="0"/>
            <a:t>No hubo problemas de </a:t>
          </a:r>
          <a:r>
            <a:rPr lang="es-EC" sz="1600" b="1" i="1" kern="1200" dirty="0" smtClean="0"/>
            <a:t>multicolinealidad</a:t>
          </a:r>
          <a:r>
            <a:rPr lang="es-EC" sz="1600" kern="1200" dirty="0" smtClean="0"/>
            <a:t> pero si </a:t>
          </a:r>
          <a:r>
            <a:rPr lang="es-EC" sz="1600" b="1" i="1" kern="1200" dirty="0" smtClean="0"/>
            <a:t>heteroscedasticidad</a:t>
          </a:r>
          <a:endParaRPr lang="es-EC" sz="1600" b="1" i="1" kern="1200" dirty="0"/>
        </a:p>
      </dsp:txBody>
      <dsp:txXfrm>
        <a:off x="1684917" y="739167"/>
        <a:ext cx="2292468" cy="829017"/>
      </dsp:txXfrm>
    </dsp:sp>
    <dsp:sp modelId="{2CA572AD-8627-4259-B93F-8D8B26909462}">
      <dsp:nvSpPr>
        <dsp:cNvPr id="0" name=""/>
        <dsp:cNvSpPr/>
      </dsp:nvSpPr>
      <dsp:spPr>
        <a:xfrm>
          <a:off x="2202919" y="1705501"/>
          <a:ext cx="3378737" cy="294079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C" sz="1600" kern="1200" dirty="0" smtClean="0"/>
            <a:t>Calderón: $ 100 000 =&gt;&gt; $ 2 270, $ 3 220 y $ 410 USD.</a:t>
          </a:r>
        </a:p>
        <a:p>
          <a:pPr lvl="0" algn="ctr" defTabSz="711200">
            <a:lnSpc>
              <a:spcPct val="90000"/>
            </a:lnSpc>
            <a:spcBef>
              <a:spcPct val="0"/>
            </a:spcBef>
            <a:spcAft>
              <a:spcPct val="35000"/>
            </a:spcAft>
          </a:pPr>
          <a:r>
            <a:rPr lang="es-EC" sz="1600" kern="1200" dirty="0" smtClean="0"/>
            <a:t>Belisario Q.: $ 360 000 =&gt;&gt; $ 8 172, $ 11 592 y $ 1 476 USD</a:t>
          </a:r>
        </a:p>
        <a:p>
          <a:pPr lvl="0" algn="ctr" defTabSz="711200">
            <a:lnSpc>
              <a:spcPct val="90000"/>
            </a:lnSpc>
            <a:spcBef>
              <a:spcPct val="0"/>
            </a:spcBef>
            <a:spcAft>
              <a:spcPct val="35000"/>
            </a:spcAft>
          </a:pPr>
          <a:r>
            <a:rPr lang="es-EC" sz="1600" kern="1200" dirty="0" smtClean="0"/>
            <a:t>Guamaní: $ 76 000 =&gt;&gt; $ 1 726, $ 2 448 y $ 312 USD</a:t>
          </a:r>
          <a:endParaRPr lang="es-EC" sz="1600" kern="1200" dirty="0"/>
        </a:p>
      </dsp:txBody>
      <dsp:txXfrm>
        <a:off x="3236249" y="2465206"/>
        <a:ext cx="2027242" cy="1617436"/>
      </dsp:txXfrm>
    </dsp:sp>
    <dsp:sp modelId="{6A002E72-72D3-48EB-B4E2-A6FDC52094AB}">
      <dsp:nvSpPr>
        <dsp:cNvPr id="0" name=""/>
        <dsp:cNvSpPr/>
      </dsp:nvSpPr>
      <dsp:spPr>
        <a:xfrm>
          <a:off x="260343" y="1705501"/>
          <a:ext cx="3019342" cy="294079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C" sz="1600" kern="1200" dirty="0" smtClean="0"/>
            <a:t>Si la contaminación medida a partir de O3, PM2.5 y CO </a:t>
          </a:r>
          <a:r>
            <a:rPr lang="es-EC" sz="1600" b="1" kern="1200" dirty="0" smtClean="0"/>
            <a:t>aumenta</a:t>
          </a:r>
          <a:r>
            <a:rPr lang="es-EC" sz="1600" kern="1200" dirty="0" smtClean="0"/>
            <a:t> en un 1%, el precio del bien inmueble </a:t>
          </a:r>
          <a:r>
            <a:rPr lang="es-EC" sz="1600" b="1" kern="1200" dirty="0" smtClean="0"/>
            <a:t>disminuye</a:t>
          </a:r>
          <a:r>
            <a:rPr lang="es-EC" sz="1600" kern="1200" dirty="0" smtClean="0"/>
            <a:t> en un 2.27 %, 3.22% y 0.41% respectivamente</a:t>
          </a:r>
          <a:endParaRPr lang="es-EC" sz="1600" b="1" kern="1200" dirty="0"/>
        </a:p>
      </dsp:txBody>
      <dsp:txXfrm>
        <a:off x="544665" y="2465206"/>
        <a:ext cx="1811605" cy="161743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D4EB1-3C05-4595-9241-473C3638E0F5}">
      <dsp:nvSpPr>
        <dsp:cNvPr id="0" name=""/>
        <dsp:cNvSpPr/>
      </dsp:nvSpPr>
      <dsp:spPr>
        <a:xfrm>
          <a:off x="0" y="0"/>
          <a:ext cx="4373217" cy="452374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D9E8EA-920F-4026-84BF-9BA26ADCB3F3}">
      <dsp:nvSpPr>
        <dsp:cNvPr id="0" name=""/>
        <dsp:cNvSpPr/>
      </dsp:nvSpPr>
      <dsp:spPr>
        <a:xfrm>
          <a:off x="2186608" y="454803"/>
          <a:ext cx="2842591" cy="107085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t>Mapa de predicción expeditivo para plasmar el problema ambiental en los alrededores de las estaciones de monitoreo y parroquias aledañas.</a:t>
          </a:r>
          <a:endParaRPr lang="es-EC" sz="1400" kern="1200" dirty="0"/>
        </a:p>
      </dsp:txBody>
      <dsp:txXfrm>
        <a:off x="2238883" y="507078"/>
        <a:ext cx="2738041" cy="966304"/>
      </dsp:txXfrm>
    </dsp:sp>
    <dsp:sp modelId="{38AA88C6-70D5-4A38-9086-EFA3C8B61407}">
      <dsp:nvSpPr>
        <dsp:cNvPr id="0" name=""/>
        <dsp:cNvSpPr/>
      </dsp:nvSpPr>
      <dsp:spPr>
        <a:xfrm>
          <a:off x="2186608" y="1659514"/>
          <a:ext cx="2842591" cy="107085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La clasificación fue toma en parte del Índice Quiteño de la Calidad del Aire (IQCA)</a:t>
          </a:r>
          <a:endParaRPr lang="es-EC" sz="1600" kern="1200" dirty="0"/>
        </a:p>
      </dsp:txBody>
      <dsp:txXfrm>
        <a:off x="2238883" y="1711789"/>
        <a:ext cx="2738041" cy="966304"/>
      </dsp:txXfrm>
    </dsp:sp>
    <dsp:sp modelId="{C5E6BC4A-AA45-4558-9255-96769FCFDDF1}">
      <dsp:nvSpPr>
        <dsp:cNvPr id="0" name=""/>
        <dsp:cNvSpPr/>
      </dsp:nvSpPr>
      <dsp:spPr>
        <a:xfrm>
          <a:off x="2186608" y="2864225"/>
          <a:ext cx="2842591" cy="107085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La norma ecuatoriana no establece niveles de alerta para valores anuales. </a:t>
          </a:r>
          <a:endParaRPr lang="es-EC" sz="1600" kern="1200" dirty="0"/>
        </a:p>
      </dsp:txBody>
      <dsp:txXfrm>
        <a:off x="2238883" y="2916500"/>
        <a:ext cx="2738041" cy="96630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F9681-6215-409E-95E4-EFECFFCB424C}">
      <dsp:nvSpPr>
        <dsp:cNvPr id="0" name=""/>
        <dsp:cNvSpPr/>
      </dsp:nvSpPr>
      <dsp:spPr>
        <a:xfrm>
          <a:off x="0" y="848657"/>
          <a:ext cx="2833687" cy="17002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La educación ambiental y el cambio de mentalidad de las personas</a:t>
          </a:r>
          <a:endParaRPr lang="es-EC" sz="1800" kern="1200" dirty="0"/>
        </a:p>
      </dsp:txBody>
      <dsp:txXfrm>
        <a:off x="0" y="848657"/>
        <a:ext cx="2833687" cy="1700212"/>
      </dsp:txXfrm>
    </dsp:sp>
    <dsp:sp modelId="{CD28C9EA-284F-4C8E-A4A2-4E9CB1B97A95}">
      <dsp:nvSpPr>
        <dsp:cNvPr id="0" name=""/>
        <dsp:cNvSpPr/>
      </dsp:nvSpPr>
      <dsp:spPr>
        <a:xfrm>
          <a:off x="3117056" y="848657"/>
          <a:ext cx="2833687" cy="17002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QUITO COMPENSA</a:t>
          </a:r>
          <a:endParaRPr lang="es-EC" sz="1800" kern="1200" dirty="0"/>
        </a:p>
      </dsp:txBody>
      <dsp:txXfrm>
        <a:off x="3117056" y="848657"/>
        <a:ext cx="2833687" cy="1700212"/>
      </dsp:txXfrm>
    </dsp:sp>
    <dsp:sp modelId="{385B3F3A-80FA-462A-ACD1-2DA412E6E2CD}">
      <dsp:nvSpPr>
        <dsp:cNvPr id="0" name=""/>
        <dsp:cNvSpPr/>
      </dsp:nvSpPr>
      <dsp:spPr>
        <a:xfrm>
          <a:off x="6234112" y="848657"/>
          <a:ext cx="2833687" cy="17002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Identificar y plasmar en mapas aquellas zonas que se distingan por su grado de contaminación ambiental</a:t>
          </a:r>
          <a:endParaRPr lang="es-EC" sz="1800" kern="1200" dirty="0"/>
        </a:p>
      </dsp:txBody>
      <dsp:txXfrm>
        <a:off x="6234112" y="848657"/>
        <a:ext cx="2833687" cy="1700212"/>
      </dsp:txXfrm>
    </dsp:sp>
    <dsp:sp modelId="{4E41C9A8-8A68-40FC-A152-AFD914B4592F}">
      <dsp:nvSpPr>
        <dsp:cNvPr id="0" name=""/>
        <dsp:cNvSpPr/>
      </dsp:nvSpPr>
      <dsp:spPr>
        <a:xfrm>
          <a:off x="0" y="2832238"/>
          <a:ext cx="2833687" cy="17002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Fortalecer y modernizar el marco legal con respecto a la legislación ambiental.</a:t>
          </a:r>
          <a:endParaRPr lang="es-EC" sz="1800" kern="1200" dirty="0"/>
        </a:p>
      </dsp:txBody>
      <dsp:txXfrm>
        <a:off x="0" y="2832238"/>
        <a:ext cx="2833687" cy="1700212"/>
      </dsp:txXfrm>
    </dsp:sp>
    <dsp:sp modelId="{C81E1918-E9EF-4243-80AA-F0DF566B055A}">
      <dsp:nvSpPr>
        <dsp:cNvPr id="0" name=""/>
        <dsp:cNvSpPr/>
      </dsp:nvSpPr>
      <dsp:spPr>
        <a:xfrm>
          <a:off x="3117056" y="2832238"/>
          <a:ext cx="2833687" cy="17002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Fomentar la inversión de capitales extranjeros, así como, la autogestión y autosuficiencia de actores</a:t>
          </a:r>
          <a:endParaRPr lang="es-EC" sz="1800" kern="1200" dirty="0"/>
        </a:p>
      </dsp:txBody>
      <dsp:txXfrm>
        <a:off x="3117056" y="2832238"/>
        <a:ext cx="2833687" cy="1700212"/>
      </dsp:txXfrm>
    </dsp:sp>
    <dsp:sp modelId="{96D206EE-3E50-46DA-9D10-06369AFF63B4}">
      <dsp:nvSpPr>
        <dsp:cNvPr id="0" name=""/>
        <dsp:cNvSpPr/>
      </dsp:nvSpPr>
      <dsp:spPr>
        <a:xfrm>
          <a:off x="6234112" y="2832238"/>
          <a:ext cx="2833687" cy="17002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Fortalecer y mejorar las medidas ambientales implementadas anteriormente</a:t>
          </a:r>
          <a:endParaRPr lang="es-EC" sz="1800" kern="1200" dirty="0"/>
        </a:p>
      </dsp:txBody>
      <dsp:txXfrm>
        <a:off x="6234112" y="2832238"/>
        <a:ext cx="2833687" cy="170021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43DBD-BE3C-4FB4-8990-2B97B6A44453}">
      <dsp:nvSpPr>
        <dsp:cNvPr id="0" name=""/>
        <dsp:cNvSpPr/>
      </dsp:nvSpPr>
      <dsp:spPr>
        <a:xfrm>
          <a:off x="2073681" y="0"/>
          <a:ext cx="5326837" cy="15430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El levantamiento de información con respecto a la variable física fue realizado en los meses de Marzo, Abril y Mayo del 2019, consiguiendo junto con las tres zonas de estudio un número total de 667 casas frente a 803 casas, representando así el 83% de la muestra ideal calculada. Sin embargo, tras hacer la depuración respectiva se obtuvo un total de 540 casas.</a:t>
          </a:r>
          <a:endParaRPr lang="es-EC" sz="1300" kern="1200" dirty="0"/>
        </a:p>
      </dsp:txBody>
      <dsp:txXfrm>
        <a:off x="2118875" y="45194"/>
        <a:ext cx="5236449" cy="1452661"/>
      </dsp:txXfrm>
    </dsp:sp>
    <dsp:sp modelId="{7218845B-D72C-4BBB-8EC4-DFC9AD7ADD17}">
      <dsp:nvSpPr>
        <dsp:cNvPr id="0" name=""/>
        <dsp:cNvSpPr/>
      </dsp:nvSpPr>
      <dsp:spPr>
        <a:xfrm rot="5400000">
          <a:off x="4447778" y="1581626"/>
          <a:ext cx="578643" cy="6943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4528788" y="1639491"/>
        <a:ext cx="416624" cy="405050"/>
      </dsp:txXfrm>
    </dsp:sp>
    <dsp:sp modelId="{8EF308A2-55D3-4C33-A19B-8CDB454FC72B}">
      <dsp:nvSpPr>
        <dsp:cNvPr id="0" name=""/>
        <dsp:cNvSpPr/>
      </dsp:nvSpPr>
      <dsp:spPr>
        <a:xfrm>
          <a:off x="2073681" y="2314575"/>
          <a:ext cx="5326837" cy="15430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Para el presente trabajo de titulación se utilizó el método de los precios hedónicos con la forma funcional logarítmica (Log-Log), para explicar la relación funcional entre el precio del bien inmueble y sus respectivas variables explicativas (físicas, sociales y ambientales).</a:t>
          </a:r>
          <a:endParaRPr lang="es-EC" sz="1300" kern="1200" dirty="0"/>
        </a:p>
      </dsp:txBody>
      <dsp:txXfrm>
        <a:off x="2118875" y="2359769"/>
        <a:ext cx="5236449" cy="1452661"/>
      </dsp:txXfrm>
    </dsp:sp>
    <dsp:sp modelId="{86B00F7F-F785-4939-8318-F5514C35824E}">
      <dsp:nvSpPr>
        <dsp:cNvPr id="0" name=""/>
        <dsp:cNvSpPr/>
      </dsp:nvSpPr>
      <dsp:spPr>
        <a:xfrm rot="5400000">
          <a:off x="4447778" y="3896201"/>
          <a:ext cx="578643" cy="6943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4528788" y="3954066"/>
        <a:ext cx="416624" cy="405050"/>
      </dsp:txXfrm>
    </dsp:sp>
    <dsp:sp modelId="{AA8AE76E-D8EF-4F15-864E-80605C47F4EA}">
      <dsp:nvSpPr>
        <dsp:cNvPr id="0" name=""/>
        <dsp:cNvSpPr/>
      </dsp:nvSpPr>
      <dsp:spPr>
        <a:xfrm>
          <a:off x="2073681" y="4629149"/>
          <a:ext cx="5326837" cy="15430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Tras correr el modelo econométrico en el programa EViews 10 para cada contaminante (PM2.5, SO2, CO, O3, NOx) y obtener el modelo hedónico significativo y corregido, se obtuvo que  los contaminantes PM2.5, O3 y CO fueron estadísticamente significativo al 95% y 90%. Esto quiere decir que, Si la contaminación medida a partir de O3, PM2.5 y CO aumenta en un 1%, el precio del bien inmueble disminuye en un 2.27 %, 3.22% y 0.41% respectivamente</a:t>
          </a:r>
          <a:endParaRPr lang="es-EC" sz="1300" kern="1200" dirty="0"/>
        </a:p>
      </dsp:txBody>
      <dsp:txXfrm>
        <a:off x="2118875" y="4674343"/>
        <a:ext cx="5236449" cy="145266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43DBD-BE3C-4FB4-8990-2B97B6A44453}">
      <dsp:nvSpPr>
        <dsp:cNvPr id="0" name=""/>
        <dsp:cNvSpPr/>
      </dsp:nvSpPr>
      <dsp:spPr>
        <a:xfrm>
          <a:off x="92908" y="567"/>
          <a:ext cx="6672182" cy="18598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El modelo hedónico significativo no tuvo problemas de multicolinealidad, tras pasar la prueba del indicador del factor de inflación de la varianza (VIF) y tras no superar en un 95% de su totalidad de los valores de la matriz de correlación el valor de 0,80. No obstante, tuvo problemas de heteroscedasticidad tras no pasar la prueba de </a:t>
          </a:r>
          <a:r>
            <a:rPr lang="es-EC" sz="1500" kern="1200" dirty="0" err="1" smtClean="0"/>
            <a:t>Breusch</a:t>
          </a:r>
          <a:r>
            <a:rPr lang="es-EC" sz="1500" kern="1200" dirty="0" smtClean="0"/>
            <a:t>-Pagan-</a:t>
          </a:r>
          <a:r>
            <a:rPr lang="es-EC" sz="1500" kern="1200" dirty="0" err="1" smtClean="0"/>
            <a:t>Godfrey</a:t>
          </a:r>
          <a:r>
            <a:rPr lang="es-EC" sz="1500" kern="1200" dirty="0" smtClean="0"/>
            <a:t> y White y se aplicó las varianzas y errores estándar consistentes con heteroscedasticidad de White para corregir este problema.</a:t>
          </a:r>
          <a:endParaRPr lang="es-EC" sz="1500" kern="1200" dirty="0"/>
        </a:p>
      </dsp:txBody>
      <dsp:txXfrm>
        <a:off x="147381" y="55040"/>
        <a:ext cx="6563236" cy="1750895"/>
      </dsp:txXfrm>
    </dsp:sp>
    <dsp:sp modelId="{7218845B-D72C-4BBB-8EC4-DFC9AD7ADD17}">
      <dsp:nvSpPr>
        <dsp:cNvPr id="0" name=""/>
        <dsp:cNvSpPr/>
      </dsp:nvSpPr>
      <dsp:spPr>
        <a:xfrm rot="5400000">
          <a:off x="3080279" y="1906905"/>
          <a:ext cx="697440" cy="8369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5400000">
        <a:off x="3177921" y="1976649"/>
        <a:ext cx="502156" cy="488208"/>
      </dsp:txXfrm>
    </dsp:sp>
    <dsp:sp modelId="{8EF308A2-55D3-4C33-A19B-8CDB454FC72B}">
      <dsp:nvSpPr>
        <dsp:cNvPr id="0" name=""/>
        <dsp:cNvSpPr/>
      </dsp:nvSpPr>
      <dsp:spPr>
        <a:xfrm>
          <a:off x="92908" y="2790330"/>
          <a:ext cx="6672182" cy="18598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Para las variables físicas y sociales como: número de habitaciones, baños, jardín, terraza, distancia a centros educativos, distancia mercados/ferias, explicaron de mejor manera a la variable dependiente precio al ser estadísticamente significativo a partir del 95%. Con un coeficiente de determinación de 0,47661; 0.4674; 0.1762; 0.149007; 0.0657; -0.0834; respectivamente..</a:t>
          </a:r>
          <a:endParaRPr lang="es-EC" sz="1500" kern="1200" dirty="0"/>
        </a:p>
      </dsp:txBody>
      <dsp:txXfrm>
        <a:off x="147381" y="2844803"/>
        <a:ext cx="6563236" cy="175089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43DBD-BE3C-4FB4-8990-2B97B6A44453}">
      <dsp:nvSpPr>
        <dsp:cNvPr id="0" name=""/>
        <dsp:cNvSpPr/>
      </dsp:nvSpPr>
      <dsp:spPr>
        <a:xfrm>
          <a:off x="1916211" y="0"/>
          <a:ext cx="5641776" cy="15430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Se recomienda que los trabajos para obtener el título de pregrado tanto publicados como por publicar sean socializados ante la comunidad universitaria, mediante charlas, seminarios, video conferencias, entre otras, con el propósito de que haya una continuación en los temas tratados por parte del alumnado, así como, por parte de las autoridades competentes para aplicar en la vida real y poder solucionar los problemas que concierne a cada uno de los trabajos.</a:t>
          </a:r>
          <a:endParaRPr lang="es-EC" sz="1300" kern="1200" dirty="0"/>
        </a:p>
      </dsp:txBody>
      <dsp:txXfrm>
        <a:off x="1961405" y="45194"/>
        <a:ext cx="5551388" cy="1452661"/>
      </dsp:txXfrm>
    </dsp:sp>
    <dsp:sp modelId="{7218845B-D72C-4BBB-8EC4-DFC9AD7ADD17}">
      <dsp:nvSpPr>
        <dsp:cNvPr id="0" name=""/>
        <dsp:cNvSpPr/>
      </dsp:nvSpPr>
      <dsp:spPr>
        <a:xfrm rot="5400000">
          <a:off x="4447778" y="1581626"/>
          <a:ext cx="578643" cy="6943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4528788" y="1639491"/>
        <a:ext cx="416624" cy="405050"/>
      </dsp:txXfrm>
    </dsp:sp>
    <dsp:sp modelId="{8EF308A2-55D3-4C33-A19B-8CDB454FC72B}">
      <dsp:nvSpPr>
        <dsp:cNvPr id="0" name=""/>
        <dsp:cNvSpPr/>
      </dsp:nvSpPr>
      <dsp:spPr>
        <a:xfrm>
          <a:off x="1916211" y="2314575"/>
          <a:ext cx="5641776" cy="15430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Se recomienda que se haga una continuación de este presente trabajo con las demás estaciones de monitorea atmosférico que están disponibles por parte de la Secretaria de Ambiente y distribuidas a lo largo de la urbe quiteña, con el objetivo de hacer un mejor análisis de la posible afectación de la contaminación del aire en los precios de los bienes inmuebles del DMQ.</a:t>
          </a:r>
          <a:endParaRPr lang="es-EC" sz="1300" kern="1200" dirty="0"/>
        </a:p>
      </dsp:txBody>
      <dsp:txXfrm>
        <a:off x="1961405" y="2359769"/>
        <a:ext cx="5551388" cy="1452661"/>
      </dsp:txXfrm>
    </dsp:sp>
    <dsp:sp modelId="{86B00F7F-F785-4939-8318-F5514C35824E}">
      <dsp:nvSpPr>
        <dsp:cNvPr id="0" name=""/>
        <dsp:cNvSpPr/>
      </dsp:nvSpPr>
      <dsp:spPr>
        <a:xfrm rot="5400000">
          <a:off x="4447778" y="3896201"/>
          <a:ext cx="578643" cy="6943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4528788" y="3954066"/>
        <a:ext cx="416624" cy="405050"/>
      </dsp:txXfrm>
    </dsp:sp>
    <dsp:sp modelId="{AA8AE76E-D8EF-4F15-864E-80605C47F4EA}">
      <dsp:nvSpPr>
        <dsp:cNvPr id="0" name=""/>
        <dsp:cNvSpPr/>
      </dsp:nvSpPr>
      <dsp:spPr>
        <a:xfrm>
          <a:off x="1916211" y="4629149"/>
          <a:ext cx="5641776" cy="15430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Se recomienda que las propuestas planteadas en este presente trabajo de titulación lleguen a manos de las autoridades municipales para que sean implementadas con el fin de mejorar la calidad del aire y así evitar las posibles consecuencias tanto en el ámbito de la salud, de la economía del país y para el sector inmobiliario.</a:t>
          </a:r>
          <a:endParaRPr lang="es-EC" sz="1300" kern="1200" dirty="0"/>
        </a:p>
      </dsp:txBody>
      <dsp:txXfrm>
        <a:off x="1961405" y="4674343"/>
        <a:ext cx="5551388" cy="145266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43DBD-BE3C-4FB4-8990-2B97B6A44453}">
      <dsp:nvSpPr>
        <dsp:cNvPr id="0" name=""/>
        <dsp:cNvSpPr/>
      </dsp:nvSpPr>
      <dsp:spPr>
        <a:xfrm>
          <a:off x="249951" y="567"/>
          <a:ext cx="5519897" cy="18593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Se recomienda que estas temáticas de valoración económica ambiental se estudien más a profundidad ya que el tener un inventario de los recursos naturales dentro de un país, ayuda a las autoridades ambientales y políticas a implementar mejores programas, proyectos y políticas en pro de conseguir un desarrollo económico junto con la parte social y ambiental.</a:t>
          </a:r>
          <a:endParaRPr lang="es-EC" sz="1600" kern="1200" dirty="0"/>
        </a:p>
      </dsp:txBody>
      <dsp:txXfrm>
        <a:off x="304409" y="55025"/>
        <a:ext cx="5410981" cy="1750417"/>
      </dsp:txXfrm>
    </dsp:sp>
    <dsp:sp modelId="{7218845B-D72C-4BBB-8EC4-DFC9AD7ADD17}">
      <dsp:nvSpPr>
        <dsp:cNvPr id="0" name=""/>
        <dsp:cNvSpPr/>
      </dsp:nvSpPr>
      <dsp:spPr>
        <a:xfrm rot="5400000">
          <a:off x="2661274" y="1906384"/>
          <a:ext cx="697250" cy="8367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rot="-5400000">
        <a:off x="2758890" y="1976109"/>
        <a:ext cx="502020" cy="488075"/>
      </dsp:txXfrm>
    </dsp:sp>
    <dsp:sp modelId="{8EF308A2-55D3-4C33-A19B-8CDB454FC72B}">
      <dsp:nvSpPr>
        <dsp:cNvPr id="0" name=""/>
        <dsp:cNvSpPr/>
      </dsp:nvSpPr>
      <dsp:spPr>
        <a:xfrm>
          <a:off x="249951" y="2789568"/>
          <a:ext cx="5519897" cy="18593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Se recomienda que se utilice modelamientos más precisos que incluyan las variables meteorológicas y topográficas como insumo para poder modelar la contaminación atmosférica. </a:t>
          </a:r>
          <a:endParaRPr lang="es-EC" sz="1600" kern="1200" dirty="0"/>
        </a:p>
      </dsp:txBody>
      <dsp:txXfrm>
        <a:off x="304409" y="2844026"/>
        <a:ext cx="5410981" cy="1750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94E54-6A7B-4121-B084-E02C5E84917A}">
      <dsp:nvSpPr>
        <dsp:cNvPr id="0" name=""/>
        <dsp:cNvSpPr/>
      </dsp:nvSpPr>
      <dsp:spPr>
        <a:xfrm>
          <a:off x="1081246" y="1091"/>
          <a:ext cx="2435721" cy="14614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El gobierno ecuatoriano </a:t>
          </a:r>
          <a:r>
            <a:rPr lang="es-EC" sz="1800" b="1" i="1" kern="1200" dirty="0" smtClean="0"/>
            <a:t>afronta graves consecuencias</a:t>
          </a:r>
          <a:r>
            <a:rPr lang="es-EC" sz="1600" kern="1200" dirty="0" smtClean="0"/>
            <a:t> de morbilidad, mortalidad y perdidas económicas </a:t>
          </a:r>
          <a:endParaRPr lang="es-EC" sz="1600" kern="1200" dirty="0"/>
        </a:p>
      </dsp:txBody>
      <dsp:txXfrm>
        <a:off x="1081246" y="1091"/>
        <a:ext cx="2435721" cy="1461432"/>
      </dsp:txXfrm>
    </dsp:sp>
    <dsp:sp modelId="{BD669FA9-FC31-46E7-BBE4-05ED42C4B4F7}">
      <dsp:nvSpPr>
        <dsp:cNvPr id="0" name=""/>
        <dsp:cNvSpPr/>
      </dsp:nvSpPr>
      <dsp:spPr>
        <a:xfrm>
          <a:off x="3760539" y="1091"/>
          <a:ext cx="2435721" cy="14614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i="1" kern="1200" dirty="0" smtClean="0">
              <a:solidFill>
                <a:schemeClr val="bg1"/>
              </a:solidFill>
            </a:rPr>
            <a:t>La fundación Natura (2014) </a:t>
          </a:r>
          <a:r>
            <a:rPr lang="es-EC" sz="1600" b="0" i="0" kern="1200" dirty="0" smtClean="0">
              <a:solidFill>
                <a:schemeClr val="bg1"/>
              </a:solidFill>
            </a:rPr>
            <a:t>realizó</a:t>
          </a:r>
          <a:r>
            <a:rPr lang="es-EC" sz="1600" b="0" i="0" kern="1200" dirty="0" smtClean="0"/>
            <a:t> </a:t>
          </a:r>
          <a:r>
            <a:rPr lang="es-EC" sz="1600" kern="1200" dirty="0" smtClean="0"/>
            <a:t>impacto económico=&gt;&gt; en el período 2000-2010 $ 34 millones de USD</a:t>
          </a:r>
          <a:endParaRPr lang="es-EC" sz="1600" kern="1200" dirty="0"/>
        </a:p>
      </dsp:txBody>
      <dsp:txXfrm>
        <a:off x="3760539" y="1091"/>
        <a:ext cx="2435721" cy="1461432"/>
      </dsp:txXfrm>
    </dsp:sp>
    <dsp:sp modelId="{6A00D7D0-1676-4691-8A23-FD23DBAF19DA}">
      <dsp:nvSpPr>
        <dsp:cNvPr id="0" name=""/>
        <dsp:cNvSpPr/>
      </dsp:nvSpPr>
      <dsp:spPr>
        <a:xfrm>
          <a:off x="6439832" y="1091"/>
          <a:ext cx="2435721" cy="14614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i="1" kern="1200" dirty="0" smtClean="0"/>
            <a:t>Los</a:t>
          </a:r>
          <a:r>
            <a:rPr lang="es-EC" sz="1800" b="1" i="1" kern="1200" baseline="0" dirty="0" smtClean="0"/>
            <a:t> materiales de las viviendas </a:t>
          </a:r>
          <a:r>
            <a:rPr lang="es-EC" sz="1600" kern="1200" baseline="0" dirty="0" smtClean="0"/>
            <a:t>sufren un deterioro y esto puede significar incurrir en gastos innecesarios</a:t>
          </a:r>
          <a:endParaRPr lang="es-EC" sz="1600" kern="1200" dirty="0"/>
        </a:p>
      </dsp:txBody>
      <dsp:txXfrm>
        <a:off x="6439832" y="1091"/>
        <a:ext cx="2435721" cy="1461432"/>
      </dsp:txXfrm>
    </dsp:sp>
    <dsp:sp modelId="{1E3A27DA-A0D5-48EC-B458-0E7755B5869A}">
      <dsp:nvSpPr>
        <dsp:cNvPr id="0" name=""/>
        <dsp:cNvSpPr/>
      </dsp:nvSpPr>
      <dsp:spPr>
        <a:xfrm>
          <a:off x="1081246" y="1706096"/>
          <a:ext cx="2435721" cy="14614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El</a:t>
          </a:r>
          <a:r>
            <a:rPr lang="es-EC" sz="1700" kern="1200" baseline="0" dirty="0" smtClean="0"/>
            <a:t> impuesto predial puede verse afectado ante este problema. </a:t>
          </a:r>
        </a:p>
        <a:p>
          <a:pPr lvl="0" algn="ctr" defTabSz="755650">
            <a:lnSpc>
              <a:spcPct val="90000"/>
            </a:lnSpc>
            <a:spcBef>
              <a:spcPct val="0"/>
            </a:spcBef>
            <a:spcAft>
              <a:spcPct val="35000"/>
            </a:spcAft>
          </a:pPr>
          <a:r>
            <a:rPr lang="es-EC" sz="1700" kern="1200" dirty="0" smtClean="0"/>
            <a:t>2019 =&gt;&gt; 108 millones de USD</a:t>
          </a:r>
          <a:endParaRPr lang="es-EC" sz="1700" kern="1200" dirty="0"/>
        </a:p>
      </dsp:txBody>
      <dsp:txXfrm>
        <a:off x="1081246" y="1706096"/>
        <a:ext cx="2435721" cy="1461432"/>
      </dsp:txXfrm>
    </dsp:sp>
    <dsp:sp modelId="{A4EFDC8C-CA18-4329-A6EF-52008C8E20E2}">
      <dsp:nvSpPr>
        <dsp:cNvPr id="0" name=""/>
        <dsp:cNvSpPr/>
      </dsp:nvSpPr>
      <dsp:spPr>
        <a:xfrm>
          <a:off x="3760539" y="1706096"/>
          <a:ext cx="2435721" cy="14614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La</a:t>
          </a:r>
          <a:r>
            <a:rPr lang="es-EC" sz="1700" kern="1200" baseline="0" dirty="0" smtClean="0"/>
            <a:t> </a:t>
          </a:r>
          <a:r>
            <a:rPr lang="es-EC" sz="1800" b="1" i="1" kern="1200" baseline="0" dirty="0" smtClean="0"/>
            <a:t>reducción </a:t>
          </a:r>
          <a:r>
            <a:rPr lang="es-EC" sz="1700" kern="1200" baseline="0" dirty="0" smtClean="0"/>
            <a:t>en los </a:t>
          </a:r>
          <a:r>
            <a:rPr lang="es-EC" sz="1800" b="1" i="1" kern="1200" baseline="0" dirty="0" smtClean="0"/>
            <a:t>niveles</a:t>
          </a:r>
          <a:r>
            <a:rPr lang="es-EC" sz="1700" kern="1200" baseline="0" dirty="0" smtClean="0"/>
            <a:t> de contaminación atmosférica es una </a:t>
          </a:r>
          <a:r>
            <a:rPr lang="es-EC" sz="1800" b="1" i="1" kern="1200" baseline="0" dirty="0" smtClean="0"/>
            <a:t>prioridad critica</a:t>
          </a:r>
          <a:endParaRPr lang="es-EC" sz="1700" b="1" i="1" kern="1200" dirty="0"/>
        </a:p>
      </dsp:txBody>
      <dsp:txXfrm>
        <a:off x="3760539" y="1706096"/>
        <a:ext cx="2435721" cy="1461432"/>
      </dsp:txXfrm>
    </dsp:sp>
    <dsp:sp modelId="{0A03B7A0-1DC1-47C6-90AB-C131D66CD664}">
      <dsp:nvSpPr>
        <dsp:cNvPr id="0" name=""/>
        <dsp:cNvSpPr/>
      </dsp:nvSpPr>
      <dsp:spPr>
        <a:xfrm>
          <a:off x="6439832" y="1706096"/>
          <a:ext cx="2435721" cy="14614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Pese</a:t>
          </a:r>
          <a:r>
            <a:rPr lang="es-EC" sz="1700" kern="1200" baseline="0" dirty="0" smtClean="0"/>
            <a:t> a la importancia que denota el poseer un ambiente libre de polución </a:t>
          </a:r>
          <a:endParaRPr lang="es-EC" sz="1700" kern="1200" dirty="0"/>
        </a:p>
      </dsp:txBody>
      <dsp:txXfrm>
        <a:off x="6439832" y="1706096"/>
        <a:ext cx="2435721" cy="1461432"/>
      </dsp:txXfrm>
    </dsp:sp>
    <dsp:sp modelId="{221A8A65-660B-4EC8-8806-65E22CE828C2}">
      <dsp:nvSpPr>
        <dsp:cNvPr id="0" name=""/>
        <dsp:cNvSpPr/>
      </dsp:nvSpPr>
      <dsp:spPr>
        <a:xfrm>
          <a:off x="3760539" y="3411100"/>
          <a:ext cx="2435721" cy="14614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En</a:t>
          </a:r>
          <a:r>
            <a:rPr lang="es-EC" sz="1700" kern="1200" baseline="0" dirty="0" smtClean="0"/>
            <a:t> su programa de los objetivos del milenio</a:t>
          </a:r>
        </a:p>
        <a:p>
          <a:pPr lvl="0" algn="ctr" defTabSz="755650">
            <a:lnSpc>
              <a:spcPct val="90000"/>
            </a:lnSpc>
            <a:spcBef>
              <a:spcPct val="0"/>
            </a:spcBef>
            <a:spcAft>
              <a:spcPct val="35000"/>
            </a:spcAft>
          </a:pPr>
          <a:r>
            <a:rPr lang="es-EC" sz="1700" kern="1200" baseline="0" dirty="0" smtClean="0"/>
            <a:t>Meta 7: Garantizar las sostenibilidad ambiental en el mundo</a:t>
          </a:r>
          <a:endParaRPr lang="es-EC" sz="1700" kern="1200" dirty="0"/>
        </a:p>
      </dsp:txBody>
      <dsp:txXfrm>
        <a:off x="3760539" y="3411100"/>
        <a:ext cx="2435721" cy="1461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CC4DD-1F4A-47E8-87FD-FEE650BED6E2}">
      <dsp:nvSpPr>
        <dsp:cNvPr id="0" name=""/>
        <dsp:cNvSpPr/>
      </dsp:nvSpPr>
      <dsp:spPr>
        <a:xfrm>
          <a:off x="0" y="0"/>
          <a:ext cx="6766560" cy="9170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Desarrollar una propuesta de política ambiental orientada a la salud pública, para disminuir los costos que producen la contaminación atmosférica en la sociedad.</a:t>
          </a:r>
          <a:endParaRPr lang="es-EC" sz="1600" kern="1200" dirty="0"/>
        </a:p>
      </dsp:txBody>
      <dsp:txXfrm>
        <a:off x="26859" y="26859"/>
        <a:ext cx="5699505" cy="863328"/>
      </dsp:txXfrm>
    </dsp:sp>
    <dsp:sp modelId="{00803273-52C5-4463-AFD8-97C6DC6693ED}">
      <dsp:nvSpPr>
        <dsp:cNvPr id="0" name=""/>
        <dsp:cNvSpPr/>
      </dsp:nvSpPr>
      <dsp:spPr>
        <a:xfrm>
          <a:off x="566699" y="1083782"/>
          <a:ext cx="6766560" cy="9170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Determinar la ubicación del problema ambiental para las tres zonas de estudio con el propósito de visualizar de mejor manera la contaminación del aire. </a:t>
          </a:r>
          <a:endParaRPr lang="es-EC" sz="1600" kern="1200" dirty="0"/>
        </a:p>
      </dsp:txBody>
      <dsp:txXfrm>
        <a:off x="593558" y="1110641"/>
        <a:ext cx="5550062" cy="863328"/>
      </dsp:txXfrm>
    </dsp:sp>
    <dsp:sp modelId="{0E776526-9B6A-44FA-A675-F1D9756BB9EF}">
      <dsp:nvSpPr>
        <dsp:cNvPr id="0" name=""/>
        <dsp:cNvSpPr/>
      </dsp:nvSpPr>
      <dsp:spPr>
        <a:xfrm>
          <a:off x="1124940" y="2167564"/>
          <a:ext cx="6766560" cy="9170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Estimar la contaminación del aire en los precios de los bienes inmuebles mediante el método de precios hedónicos de las parroquias de Calderón, Belisario y Guamaní.</a:t>
          </a:r>
          <a:endParaRPr lang="es-EC" sz="1600" kern="1200" dirty="0"/>
        </a:p>
      </dsp:txBody>
      <dsp:txXfrm>
        <a:off x="1151799" y="2194423"/>
        <a:ext cx="5558520" cy="863328"/>
      </dsp:txXfrm>
    </dsp:sp>
    <dsp:sp modelId="{79D14103-B9AA-4FA7-BF0A-299E7498832B}">
      <dsp:nvSpPr>
        <dsp:cNvPr id="0" name=""/>
        <dsp:cNvSpPr/>
      </dsp:nvSpPr>
      <dsp:spPr>
        <a:xfrm>
          <a:off x="1691639" y="3251346"/>
          <a:ext cx="6766560" cy="9170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Determinar el nivel de contaminación del aire en las parroquias de Calderón, Belisario Quevedo y Guamaní</a:t>
          </a:r>
          <a:endParaRPr lang="es-EC" sz="1600" kern="1200" dirty="0"/>
        </a:p>
      </dsp:txBody>
      <dsp:txXfrm>
        <a:off x="1718498" y="3278205"/>
        <a:ext cx="5550062" cy="863328"/>
      </dsp:txXfrm>
    </dsp:sp>
    <dsp:sp modelId="{DE8EA5F5-96B4-4042-9C1B-F2659FE84A48}">
      <dsp:nvSpPr>
        <dsp:cNvPr id="0" name=""/>
        <dsp:cNvSpPr/>
      </dsp:nvSpPr>
      <dsp:spPr>
        <a:xfrm rot="10800000">
          <a:off x="6170479" y="702374"/>
          <a:ext cx="596080" cy="59608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EC" sz="2700" kern="1200"/>
        </a:p>
      </dsp:txBody>
      <dsp:txXfrm>
        <a:off x="6304597" y="849904"/>
        <a:ext cx="327844" cy="448550"/>
      </dsp:txXfrm>
    </dsp:sp>
    <dsp:sp modelId="{A6C2EC4B-EFA6-4DA8-8BFF-9BB1A3A9F3E3}">
      <dsp:nvSpPr>
        <dsp:cNvPr id="0" name=""/>
        <dsp:cNvSpPr/>
      </dsp:nvSpPr>
      <dsp:spPr>
        <a:xfrm rot="10800000">
          <a:off x="6737179" y="1786156"/>
          <a:ext cx="596080" cy="59608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EC" sz="2700" kern="1200"/>
        </a:p>
      </dsp:txBody>
      <dsp:txXfrm>
        <a:off x="6871297" y="1933686"/>
        <a:ext cx="327844" cy="448550"/>
      </dsp:txXfrm>
    </dsp:sp>
    <dsp:sp modelId="{F68EA94A-96CC-4B2C-8322-0CD1E16CF22F}">
      <dsp:nvSpPr>
        <dsp:cNvPr id="0" name=""/>
        <dsp:cNvSpPr/>
      </dsp:nvSpPr>
      <dsp:spPr>
        <a:xfrm rot="10800000">
          <a:off x="7295420" y="2869938"/>
          <a:ext cx="596080" cy="59608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EC" sz="2700" kern="1200"/>
        </a:p>
      </dsp:txBody>
      <dsp:txXfrm>
        <a:off x="7429538" y="3017468"/>
        <a:ext cx="327844" cy="4485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3F01F-E304-4194-B946-48FA235B40DB}">
      <dsp:nvSpPr>
        <dsp:cNvPr id="0" name=""/>
        <dsp:cNvSpPr/>
      </dsp:nvSpPr>
      <dsp:spPr>
        <a:xfrm>
          <a:off x="746759" y="0"/>
          <a:ext cx="8463280" cy="48736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1849B0-C89C-48AC-9757-3C0C1A2D3A8C}">
      <dsp:nvSpPr>
        <dsp:cNvPr id="0" name=""/>
        <dsp:cNvSpPr/>
      </dsp:nvSpPr>
      <dsp:spPr>
        <a:xfrm>
          <a:off x="4983" y="1462087"/>
          <a:ext cx="2396827" cy="1949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i="1" kern="1200" dirty="0" smtClean="0"/>
            <a:t>Toda actividad económica </a:t>
          </a:r>
          <a:r>
            <a:rPr lang="es-EC" sz="1600" kern="1200" dirty="0" smtClean="0"/>
            <a:t>=&gt;&gt; grandes cantidades de desechos =&gt;&gt;cambiado significativamente la naturaleza</a:t>
          </a:r>
          <a:endParaRPr lang="es-EC" sz="1600" kern="1200" dirty="0"/>
        </a:p>
      </dsp:txBody>
      <dsp:txXfrm>
        <a:off x="100147" y="1557251"/>
        <a:ext cx="2206499" cy="1759122"/>
      </dsp:txXfrm>
    </dsp:sp>
    <dsp:sp modelId="{E1D6D3D6-808E-4B96-AB59-0D7ECC0C0CC4}">
      <dsp:nvSpPr>
        <dsp:cNvPr id="0" name=""/>
        <dsp:cNvSpPr/>
      </dsp:nvSpPr>
      <dsp:spPr>
        <a:xfrm>
          <a:off x="2521651" y="1462087"/>
          <a:ext cx="2396827" cy="1949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La era industrial =&gt;&gt; </a:t>
          </a:r>
          <a:r>
            <a:rPr lang="es-EC" sz="1800" b="1" i="1" kern="1200" dirty="0" smtClean="0"/>
            <a:t>el crecimiento económico </a:t>
          </a:r>
          <a:r>
            <a:rPr lang="es-EC" sz="1600" kern="1200" dirty="0" smtClean="0"/>
            <a:t>=&gt;&gt;el consumo de energía =&gt;&gt; las emisiones contaminantes </a:t>
          </a:r>
          <a:endParaRPr lang="es-EC" sz="1600" kern="1200" dirty="0"/>
        </a:p>
      </dsp:txBody>
      <dsp:txXfrm>
        <a:off x="2616815" y="1557251"/>
        <a:ext cx="2206499" cy="1759122"/>
      </dsp:txXfrm>
    </dsp:sp>
    <dsp:sp modelId="{A87CAFF3-8A31-4373-8A86-94B30955D089}">
      <dsp:nvSpPr>
        <dsp:cNvPr id="0" name=""/>
        <dsp:cNvSpPr/>
      </dsp:nvSpPr>
      <dsp:spPr>
        <a:xfrm>
          <a:off x="5038320" y="1462087"/>
          <a:ext cx="2396827" cy="1949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el crecimiento económico  =&gt;&gt; + recursos financieros =&gt;&gt; cubrir otras necesidades =&gt;&gt; la historia ha juzgado  con su propio peso</a:t>
          </a:r>
          <a:endParaRPr lang="es-EC" sz="1600" kern="1200" dirty="0"/>
        </a:p>
      </dsp:txBody>
      <dsp:txXfrm>
        <a:off x="5133484" y="1557251"/>
        <a:ext cx="2206499" cy="1759122"/>
      </dsp:txXfrm>
    </dsp:sp>
    <dsp:sp modelId="{E6670945-9BD9-4627-B103-41EEF6BFBA0E}">
      <dsp:nvSpPr>
        <dsp:cNvPr id="0" name=""/>
        <dsp:cNvSpPr/>
      </dsp:nvSpPr>
      <dsp:spPr>
        <a:xfrm>
          <a:off x="7554989" y="1462087"/>
          <a:ext cx="2396827" cy="1949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 el crecimiento económico  =&gt;&gt; - </a:t>
          </a:r>
          <a:r>
            <a:rPr lang="es-EC" sz="1600" b="1" kern="1200" dirty="0" smtClean="0"/>
            <a:t>desarrollo económico   </a:t>
          </a:r>
          <a:endParaRPr lang="es-EC" sz="1600" b="1" kern="1200" dirty="0"/>
        </a:p>
      </dsp:txBody>
      <dsp:txXfrm>
        <a:off x="7650153" y="1557251"/>
        <a:ext cx="2206499" cy="17591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3F01F-E304-4194-B946-48FA235B40DB}">
      <dsp:nvSpPr>
        <dsp:cNvPr id="0" name=""/>
        <dsp:cNvSpPr/>
      </dsp:nvSpPr>
      <dsp:spPr>
        <a:xfrm>
          <a:off x="746759" y="0"/>
          <a:ext cx="8463280" cy="48736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1849B0-C89C-48AC-9757-3C0C1A2D3A8C}">
      <dsp:nvSpPr>
        <dsp:cNvPr id="0" name=""/>
        <dsp:cNvSpPr/>
      </dsp:nvSpPr>
      <dsp:spPr>
        <a:xfrm>
          <a:off x="4375" y="1462087"/>
          <a:ext cx="1913086" cy="1949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El modelo que sostenía =&gt;&gt; crisis ambiental  </a:t>
          </a:r>
          <a:endParaRPr lang="es-EC" sz="1600" kern="1200" dirty="0"/>
        </a:p>
      </dsp:txBody>
      <dsp:txXfrm>
        <a:off x="97764" y="1555476"/>
        <a:ext cx="1726308" cy="1762672"/>
      </dsp:txXfrm>
    </dsp:sp>
    <dsp:sp modelId="{E1D6D3D6-808E-4B96-AB59-0D7ECC0C0CC4}">
      <dsp:nvSpPr>
        <dsp:cNvPr id="0" name=""/>
        <dsp:cNvSpPr/>
      </dsp:nvSpPr>
      <dsp:spPr>
        <a:xfrm>
          <a:off x="2013116" y="1462087"/>
          <a:ext cx="1913086" cy="1949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Las</a:t>
          </a:r>
          <a:r>
            <a:rPr lang="es-EC" sz="1600" b="1" kern="1200" baseline="0" dirty="0" smtClean="0"/>
            <a:t> fallas de mercado </a:t>
          </a:r>
          <a:r>
            <a:rPr lang="es-EC" sz="1600" kern="1200" dirty="0" smtClean="0"/>
            <a:t>=&gt;&gt; NO establecer derechos de propiedad  =&gt;&gt; No existiría un mercado</a:t>
          </a:r>
          <a:endParaRPr lang="es-EC" sz="1600" kern="1200" dirty="0"/>
        </a:p>
      </dsp:txBody>
      <dsp:txXfrm>
        <a:off x="2106505" y="1555476"/>
        <a:ext cx="1726308" cy="1762672"/>
      </dsp:txXfrm>
    </dsp:sp>
    <dsp:sp modelId="{A87CAFF3-8A31-4373-8A86-94B30955D089}">
      <dsp:nvSpPr>
        <dsp:cNvPr id="0" name=""/>
        <dsp:cNvSpPr/>
      </dsp:nvSpPr>
      <dsp:spPr>
        <a:xfrm>
          <a:off x="4021856" y="1462087"/>
          <a:ext cx="1913086" cy="1949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Recurso estaría o no por escasearse =&gt;&gt; persona daría un uso mas correcto =&gt;&gt; Maximizar su bienestar </a:t>
          </a:r>
          <a:endParaRPr lang="es-EC" sz="1600" kern="1200" dirty="0"/>
        </a:p>
      </dsp:txBody>
      <dsp:txXfrm>
        <a:off x="4115245" y="1555476"/>
        <a:ext cx="1726308" cy="1762672"/>
      </dsp:txXfrm>
    </dsp:sp>
    <dsp:sp modelId="{0A1E7908-9D96-43D3-8347-3FCD0F89AEA7}">
      <dsp:nvSpPr>
        <dsp:cNvPr id="0" name=""/>
        <dsp:cNvSpPr/>
      </dsp:nvSpPr>
      <dsp:spPr>
        <a:xfrm>
          <a:off x="6030597" y="1462087"/>
          <a:ext cx="1913086" cy="1949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i="1" kern="1200" dirty="0" smtClean="0"/>
            <a:t>Externalidades</a:t>
          </a:r>
          <a:r>
            <a:rPr lang="es-EC" sz="1600" kern="1200" dirty="0" smtClean="0"/>
            <a:t> =&gt;&gt; efecto secundario e involuntario  =&gt;&gt; no es compensada</a:t>
          </a:r>
        </a:p>
      </dsp:txBody>
      <dsp:txXfrm>
        <a:off x="6123986" y="1555476"/>
        <a:ext cx="1726308" cy="1762672"/>
      </dsp:txXfrm>
    </dsp:sp>
    <dsp:sp modelId="{E6670945-9BD9-4627-B103-41EEF6BFBA0E}">
      <dsp:nvSpPr>
        <dsp:cNvPr id="0" name=""/>
        <dsp:cNvSpPr/>
      </dsp:nvSpPr>
      <dsp:spPr>
        <a:xfrm>
          <a:off x="8039338" y="1462087"/>
          <a:ext cx="1913086" cy="1949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i="1" kern="1200" dirty="0" smtClean="0"/>
            <a:t>Bienes públicos </a:t>
          </a:r>
          <a:r>
            <a:rPr lang="es-EC" sz="1600" kern="1200" dirty="0" smtClean="0"/>
            <a:t>=&gt;&gt; no rivales y no excluyentes =&gt;&gt; Bienes puros</a:t>
          </a:r>
          <a:endParaRPr lang="es-EC" sz="1600" kern="1200" dirty="0"/>
        </a:p>
      </dsp:txBody>
      <dsp:txXfrm>
        <a:off x="8132727" y="1555476"/>
        <a:ext cx="1726308" cy="1762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3F01F-E304-4194-B946-48FA235B40DB}">
      <dsp:nvSpPr>
        <dsp:cNvPr id="0" name=""/>
        <dsp:cNvSpPr/>
      </dsp:nvSpPr>
      <dsp:spPr>
        <a:xfrm>
          <a:off x="746759" y="0"/>
          <a:ext cx="8463280" cy="48736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1849B0-C89C-48AC-9757-3C0C1A2D3A8C}">
      <dsp:nvSpPr>
        <dsp:cNvPr id="0" name=""/>
        <dsp:cNvSpPr/>
      </dsp:nvSpPr>
      <dsp:spPr>
        <a:xfrm>
          <a:off x="0" y="1447798"/>
          <a:ext cx="2396827" cy="1949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i="1" kern="1200" dirty="0" smtClean="0"/>
            <a:t>Economía Ambiental </a:t>
          </a:r>
          <a:r>
            <a:rPr lang="es-EC" sz="1600" kern="1200" dirty="0" smtClean="0"/>
            <a:t>=&gt;&gt; crítica al crecimiento económico =&gt;&gt; devastaba RRNN =&gt;&gt; la ciencia </a:t>
          </a:r>
          <a:r>
            <a:rPr lang="es-EC" sz="1600" kern="1200" dirty="0" smtClean="0"/>
            <a:t>económica </a:t>
          </a:r>
          <a:r>
            <a:rPr lang="es-EC" sz="1600" kern="1200" dirty="0" smtClean="0"/>
            <a:t>+ medioambiente</a:t>
          </a:r>
          <a:endParaRPr lang="es-EC" sz="1600" b="1" kern="1200" dirty="0"/>
        </a:p>
      </dsp:txBody>
      <dsp:txXfrm>
        <a:off x="95164" y="1542962"/>
        <a:ext cx="2206499" cy="1759122"/>
      </dsp:txXfrm>
    </dsp:sp>
    <dsp:sp modelId="{E1D6D3D6-808E-4B96-AB59-0D7ECC0C0CC4}">
      <dsp:nvSpPr>
        <dsp:cNvPr id="0" name=""/>
        <dsp:cNvSpPr/>
      </dsp:nvSpPr>
      <dsp:spPr>
        <a:xfrm>
          <a:off x="2521651" y="1462087"/>
          <a:ext cx="2396827" cy="1949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Economía ambiental =&gt;&gt; capital económico SUSTITUCIÓN capital natural =&gt;&gt; avance tecnológico</a:t>
          </a:r>
          <a:endParaRPr lang="es-EC" sz="1800" kern="1200" dirty="0"/>
        </a:p>
      </dsp:txBody>
      <dsp:txXfrm>
        <a:off x="2616815" y="1557251"/>
        <a:ext cx="2206499" cy="1759122"/>
      </dsp:txXfrm>
    </dsp:sp>
    <dsp:sp modelId="{A87CAFF3-8A31-4373-8A86-94B30955D089}">
      <dsp:nvSpPr>
        <dsp:cNvPr id="0" name=""/>
        <dsp:cNvSpPr/>
      </dsp:nvSpPr>
      <dsp:spPr>
        <a:xfrm>
          <a:off x="5038320" y="1462087"/>
          <a:ext cx="2396827" cy="1949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Las naciones en sus sistemas de cuentas nacionales =&gt;&gt; el deterioro es un costo=&gt;&gt; </a:t>
          </a:r>
          <a:r>
            <a:rPr lang="es-EC" sz="1800" b="1" i="1" kern="1200" dirty="0" smtClean="0"/>
            <a:t>Valoración económica ambiental</a:t>
          </a:r>
          <a:endParaRPr lang="es-EC" sz="1800" b="1" i="1" kern="1200" dirty="0"/>
        </a:p>
      </dsp:txBody>
      <dsp:txXfrm>
        <a:off x="5133484" y="1557251"/>
        <a:ext cx="2206499" cy="1759122"/>
      </dsp:txXfrm>
    </dsp:sp>
    <dsp:sp modelId="{E6670945-9BD9-4627-B103-41EEF6BFBA0E}">
      <dsp:nvSpPr>
        <dsp:cNvPr id="0" name=""/>
        <dsp:cNvSpPr/>
      </dsp:nvSpPr>
      <dsp:spPr>
        <a:xfrm>
          <a:off x="7554989" y="1462087"/>
          <a:ext cx="2396827" cy="1949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Conseguir un valor monetario =&gt;&gt; </a:t>
          </a:r>
          <a:r>
            <a:rPr lang="es-EC" sz="1800" b="1" i="1" kern="1200" dirty="0" smtClean="0"/>
            <a:t>representen</a:t>
          </a:r>
          <a:r>
            <a:rPr lang="es-EC" sz="1600" kern="1200" dirty="0" smtClean="0"/>
            <a:t> cambios de bienestar =&gt;&gt;  </a:t>
          </a:r>
          <a:r>
            <a:rPr lang="es-EC" sz="1800" b="1" i="1" kern="1200" dirty="0" smtClean="0"/>
            <a:t>sintiendo </a:t>
          </a:r>
          <a:r>
            <a:rPr lang="es-EC" sz="1600" kern="1200" dirty="0" smtClean="0"/>
            <a:t>mejora o daño  de dicho bien  </a:t>
          </a:r>
          <a:endParaRPr lang="es-EC" sz="1600" b="1" kern="1200" dirty="0"/>
        </a:p>
      </dsp:txBody>
      <dsp:txXfrm>
        <a:off x="7650153" y="1557251"/>
        <a:ext cx="2206499" cy="17591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3F01F-E304-4194-B946-48FA235B40DB}">
      <dsp:nvSpPr>
        <dsp:cNvPr id="0" name=""/>
        <dsp:cNvSpPr/>
      </dsp:nvSpPr>
      <dsp:spPr>
        <a:xfrm>
          <a:off x="746759" y="0"/>
          <a:ext cx="8463280" cy="48736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1849B0-C89C-48AC-9757-3C0C1A2D3A8C}">
      <dsp:nvSpPr>
        <dsp:cNvPr id="0" name=""/>
        <dsp:cNvSpPr/>
      </dsp:nvSpPr>
      <dsp:spPr>
        <a:xfrm>
          <a:off x="4375" y="1462087"/>
          <a:ext cx="1913086" cy="1949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Para estimar el valor monetario de un bien =&gt;&gt;métodos =&gt;&gt;  </a:t>
          </a:r>
          <a:r>
            <a:rPr lang="es-EC" sz="1600" b="1" i="1" kern="1200" dirty="0" smtClean="0"/>
            <a:t>el método de los precios hedónicos</a:t>
          </a:r>
        </a:p>
      </dsp:txBody>
      <dsp:txXfrm>
        <a:off x="97764" y="1555476"/>
        <a:ext cx="1726308" cy="1762672"/>
      </dsp:txXfrm>
    </dsp:sp>
    <dsp:sp modelId="{E1D6D3D6-808E-4B96-AB59-0D7ECC0C0CC4}">
      <dsp:nvSpPr>
        <dsp:cNvPr id="0" name=""/>
        <dsp:cNvSpPr/>
      </dsp:nvSpPr>
      <dsp:spPr>
        <a:xfrm>
          <a:off x="2013116" y="1462087"/>
          <a:ext cx="1913086" cy="1949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sigue los lineamientos de la demanda del consumidor de Lancaster =&gt;&gt;  </a:t>
          </a:r>
          <a:r>
            <a:rPr lang="es-EC" sz="1400" b="1" i="1" kern="1200" dirty="0" smtClean="0"/>
            <a:t>el consumidor </a:t>
          </a:r>
          <a:r>
            <a:rPr lang="es-EC" sz="1300" kern="1200" dirty="0" smtClean="0"/>
            <a:t>mejora su utilidad=&gt;&gt; atributos</a:t>
          </a:r>
          <a:endParaRPr lang="es-EC" sz="1300" kern="1200" dirty="0"/>
        </a:p>
      </dsp:txBody>
      <dsp:txXfrm>
        <a:off x="2106505" y="1555476"/>
        <a:ext cx="1726308" cy="1762672"/>
      </dsp:txXfrm>
    </dsp:sp>
    <dsp:sp modelId="{A87CAFF3-8A31-4373-8A86-94B30955D089}">
      <dsp:nvSpPr>
        <dsp:cNvPr id="0" name=""/>
        <dsp:cNvSpPr/>
      </dsp:nvSpPr>
      <dsp:spPr>
        <a:xfrm>
          <a:off x="4021856" y="1462087"/>
          <a:ext cx="1913086" cy="1949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el precio total de los bienes inmuebles es igual a la sumatoria del valor de cada uno de los atributos del bien </a:t>
          </a:r>
          <a:endParaRPr lang="es-EC" sz="1400" kern="1200" dirty="0"/>
        </a:p>
      </dsp:txBody>
      <dsp:txXfrm>
        <a:off x="4115245" y="1555476"/>
        <a:ext cx="1726308" cy="1762672"/>
      </dsp:txXfrm>
    </dsp:sp>
    <dsp:sp modelId="{E6670945-9BD9-4627-B103-41EEF6BFBA0E}">
      <dsp:nvSpPr>
        <dsp:cNvPr id="0" name=""/>
        <dsp:cNvSpPr/>
      </dsp:nvSpPr>
      <dsp:spPr>
        <a:xfrm>
          <a:off x="6030597" y="1462087"/>
          <a:ext cx="1913086" cy="1949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t>La</a:t>
          </a:r>
          <a:r>
            <a:rPr lang="es-EC" sz="1400" b="1" kern="1200" baseline="0" dirty="0" smtClean="0"/>
            <a:t> importancia del método </a:t>
          </a:r>
          <a:r>
            <a:rPr lang="es-EC" sz="1400" kern="1200" dirty="0" smtClean="0"/>
            <a:t>=&gt;&gt; se puede estimar el valor =&gt;&gt; asociando un bien no mercadeable con uno que si</a:t>
          </a:r>
          <a:r>
            <a:rPr lang="es-EC" sz="1400" b="1" kern="1200" baseline="0" dirty="0" smtClean="0"/>
            <a:t> </a:t>
          </a:r>
          <a:endParaRPr lang="es-EC" sz="1400" b="1" kern="1200" dirty="0"/>
        </a:p>
      </dsp:txBody>
      <dsp:txXfrm>
        <a:off x="6123986" y="1555476"/>
        <a:ext cx="1726308" cy="1762672"/>
      </dsp:txXfrm>
    </dsp:sp>
    <dsp:sp modelId="{E299EA55-8637-4255-831C-5D8B4DB81AAB}">
      <dsp:nvSpPr>
        <dsp:cNvPr id="0" name=""/>
        <dsp:cNvSpPr/>
      </dsp:nvSpPr>
      <dsp:spPr>
        <a:xfrm>
          <a:off x="8039338" y="1462087"/>
          <a:ext cx="1913086" cy="1949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t>Tema polémico </a:t>
          </a:r>
          <a:r>
            <a:rPr lang="es-EC" sz="1400" kern="1200" dirty="0" smtClean="0"/>
            <a:t>=&gt;&gt; forma funcional =&gt;&gt; + usada es la logarítmica (LOG-LOG)</a:t>
          </a:r>
          <a:endParaRPr lang="es-EC" sz="1400" b="1" kern="1200" dirty="0"/>
        </a:p>
      </dsp:txBody>
      <dsp:txXfrm>
        <a:off x="8132727" y="1555476"/>
        <a:ext cx="1726308" cy="17626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F990A-0F7F-4C59-A2BF-CDF04D263957}">
      <dsp:nvSpPr>
        <dsp:cNvPr id="0" name=""/>
        <dsp:cNvSpPr/>
      </dsp:nvSpPr>
      <dsp:spPr>
        <a:xfrm>
          <a:off x="6064" y="0"/>
          <a:ext cx="3030411" cy="9649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La zona de influencia es en las cercanías de la estación</a:t>
          </a:r>
          <a:endParaRPr lang="es-EC" sz="1600" kern="1200" dirty="0"/>
        </a:p>
      </dsp:txBody>
      <dsp:txXfrm>
        <a:off x="34325" y="28261"/>
        <a:ext cx="2973889" cy="908385"/>
      </dsp:txXfrm>
    </dsp:sp>
    <dsp:sp modelId="{E11A9A21-168F-453D-93F7-8F17B4D3C3FB}">
      <dsp:nvSpPr>
        <dsp:cNvPr id="0" name=""/>
        <dsp:cNvSpPr/>
      </dsp:nvSpPr>
      <dsp:spPr>
        <a:xfrm rot="5400000">
          <a:off x="1340349" y="989029"/>
          <a:ext cx="361840" cy="4342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rot="-5400000">
        <a:off x="1391007" y="1025213"/>
        <a:ext cx="260524" cy="253288"/>
      </dsp:txXfrm>
    </dsp:sp>
    <dsp:sp modelId="{A7A88B2C-83BD-45C4-B88A-4A1B6807DA5B}">
      <dsp:nvSpPr>
        <dsp:cNvPr id="0" name=""/>
        <dsp:cNvSpPr/>
      </dsp:nvSpPr>
      <dsp:spPr>
        <a:xfrm>
          <a:off x="6064" y="1447360"/>
          <a:ext cx="3030411" cy="9649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El manual de redes estaciones y equipo de medición de la calidad del aire </a:t>
          </a:r>
          <a:endParaRPr lang="es-EC" sz="1600" kern="1200" dirty="0"/>
        </a:p>
      </dsp:txBody>
      <dsp:txXfrm>
        <a:off x="34325" y="1475621"/>
        <a:ext cx="2973889" cy="908385"/>
      </dsp:txXfrm>
    </dsp:sp>
    <dsp:sp modelId="{8B4E8151-42C7-40DA-8EDD-08B0023ACE0C}">
      <dsp:nvSpPr>
        <dsp:cNvPr id="0" name=""/>
        <dsp:cNvSpPr/>
      </dsp:nvSpPr>
      <dsp:spPr>
        <a:xfrm rot="5400000">
          <a:off x="1340349" y="2436390"/>
          <a:ext cx="361840" cy="4342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rot="-5400000">
        <a:off x="1391007" y="2472574"/>
        <a:ext cx="260524" cy="253288"/>
      </dsp:txXfrm>
    </dsp:sp>
    <dsp:sp modelId="{9A03A48B-C42A-4AD4-8DCC-E83195F111EA}">
      <dsp:nvSpPr>
        <dsp:cNvPr id="0" name=""/>
        <dsp:cNvSpPr/>
      </dsp:nvSpPr>
      <dsp:spPr>
        <a:xfrm>
          <a:off x="6064" y="2894721"/>
          <a:ext cx="3030411" cy="9649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El Plan de Uso y Ocupación del Suelo (PUOS)</a:t>
          </a:r>
          <a:endParaRPr lang="es-EC" sz="1600" kern="1200" dirty="0"/>
        </a:p>
      </dsp:txBody>
      <dsp:txXfrm>
        <a:off x="34325" y="2922982"/>
        <a:ext cx="2973889" cy="9083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321B3-2992-46C8-AD57-0E9D1EF6971E}">
      <dsp:nvSpPr>
        <dsp:cNvPr id="0" name=""/>
        <dsp:cNvSpPr/>
      </dsp:nvSpPr>
      <dsp:spPr>
        <a:xfrm>
          <a:off x="1239042" y="361230"/>
          <a:ext cx="2144265" cy="2144591"/>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7E6F65-4252-4277-9DFC-806A959220AC}">
      <dsp:nvSpPr>
        <dsp:cNvPr id="0" name=""/>
        <dsp:cNvSpPr/>
      </dsp:nvSpPr>
      <dsp:spPr>
        <a:xfrm>
          <a:off x="1712996" y="1135493"/>
          <a:ext cx="1191526" cy="595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Base de datos catastral</a:t>
          </a:r>
          <a:endParaRPr lang="es-EC" sz="1400" kern="1200" dirty="0"/>
        </a:p>
      </dsp:txBody>
      <dsp:txXfrm>
        <a:off x="1712996" y="1135493"/>
        <a:ext cx="1191526" cy="595620"/>
      </dsp:txXfrm>
    </dsp:sp>
    <dsp:sp modelId="{E5024B2A-E602-4DDC-BEFA-BD1F57DBEE1B}">
      <dsp:nvSpPr>
        <dsp:cNvPr id="0" name=""/>
        <dsp:cNvSpPr/>
      </dsp:nvSpPr>
      <dsp:spPr>
        <a:xfrm>
          <a:off x="643480" y="1593457"/>
          <a:ext cx="2144265" cy="2144591"/>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C2B761-7C0E-45B9-B62C-7169F9A9BD48}">
      <dsp:nvSpPr>
        <dsp:cNvPr id="0" name=""/>
        <dsp:cNvSpPr/>
      </dsp:nvSpPr>
      <dsp:spPr>
        <a:xfrm>
          <a:off x="1004635" y="2373516"/>
          <a:ext cx="1421956" cy="598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Número de pisos, Tipo construcción y Uso</a:t>
          </a:r>
          <a:endParaRPr lang="es-EC" sz="1400" kern="1200" dirty="0"/>
        </a:p>
      </dsp:txBody>
      <dsp:txXfrm>
        <a:off x="1004635" y="2373516"/>
        <a:ext cx="1421956" cy="598283"/>
      </dsp:txXfrm>
    </dsp:sp>
    <dsp:sp modelId="{8A81F71A-4493-4E7A-AD66-D69D48D4CEC4}">
      <dsp:nvSpPr>
        <dsp:cNvPr id="0" name=""/>
        <dsp:cNvSpPr/>
      </dsp:nvSpPr>
      <dsp:spPr>
        <a:xfrm>
          <a:off x="1391658" y="2973141"/>
          <a:ext cx="1842255" cy="1842994"/>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21C70B-3274-4A38-940E-5C866F46B3F2}">
      <dsp:nvSpPr>
        <dsp:cNvPr id="0" name=""/>
        <dsp:cNvSpPr/>
      </dsp:nvSpPr>
      <dsp:spPr>
        <a:xfrm>
          <a:off x="1474316" y="3484188"/>
          <a:ext cx="1674524" cy="859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Calderón, Belisario Quevedo y Guamaní =&gt;&gt; 803 viviendas</a:t>
          </a:r>
          <a:endParaRPr lang="es-EC" sz="1400" kern="1200" dirty="0"/>
        </a:p>
      </dsp:txBody>
      <dsp:txXfrm>
        <a:off x="1474316" y="3484188"/>
        <a:ext cx="1674524" cy="8592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3048000" y="3124200"/>
            <a:ext cx="82296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10733828" y="1110597"/>
            <a:ext cx="2286000" cy="508000"/>
          </a:xfrm>
        </p:spPr>
        <p:txBody>
          <a:bodyPr/>
          <a:lstStyle/>
          <a:p>
            <a:fld id="{1D8BD707-D9CF-40AE-B4C6-C98DA3205C09}" type="datetimeFigureOut">
              <a:rPr lang="en-US" smtClean="0"/>
              <a:t>7/30/2019</a:t>
            </a:fld>
            <a:endParaRPr lang="en-US"/>
          </a:p>
        </p:txBody>
      </p:sp>
      <p:sp>
        <p:nvSpPr>
          <p:cNvPr id="17" name="16 Marcador de pie de página"/>
          <p:cNvSpPr>
            <a:spLocks noGrp="1"/>
          </p:cNvSpPr>
          <p:nvPr>
            <p:ph type="ftr" sz="quarter" idx="11"/>
          </p:nvPr>
        </p:nvSpPr>
        <p:spPr bwMode="auto">
          <a:xfrm rot="5400000">
            <a:off x="10045959" y="4117661"/>
            <a:ext cx="3657600" cy="512064"/>
          </a:xfrm>
        </p:spPr>
        <p:txBody>
          <a:bodyPr/>
          <a:lstStyle/>
          <a:p>
            <a:endParaRPr lang="es-EC"/>
          </a:p>
        </p:txBody>
      </p:sp>
      <p:sp>
        <p:nvSpPr>
          <p:cNvPr id="10" name="9 Rectángulo"/>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767392" y="4928702"/>
            <a:ext cx="812800" cy="517524"/>
          </a:xfrm>
        </p:spPr>
        <p:txBody>
          <a:bodyPr/>
          <a:lstStyle/>
          <a:p>
            <a:fld id="{B6F15528-21DE-4FAA-801E-634DDDAF4B2B}"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D8BD707-D9CF-40AE-B4C6-C98DA3205C09}" type="datetimeFigureOut">
              <a:rPr lang="en-US" smtClean="0"/>
              <a:t>7/30/2019</a:t>
            </a:fld>
            <a:endParaRPr lang="en-US"/>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6F15528-21DE-4FAA-801E-634DDDAF4B2B}"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0"/>
            <a:ext cx="22352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8026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D8BD707-D9CF-40AE-B4C6-C98DA3205C09}" type="datetimeFigureOut">
              <a:rPr lang="en-US" smtClean="0"/>
              <a:t>7/30/2019</a:t>
            </a:fld>
            <a:endParaRPr lang="en-US"/>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6F15528-21DE-4FAA-801E-634DDDAF4B2B}" type="slidenum">
              <a:rPr lang="es-EC" smtClean="0"/>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7/30/2019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609600" y="1600200"/>
            <a:ext cx="99568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1D8BD707-D9CF-40AE-B4C6-C98DA3205C09}" type="datetimeFigureOut">
              <a:rPr lang="en-US" smtClean="0"/>
              <a:t>7/30/2019</a:t>
            </a:fld>
            <a:endParaRPr lang="en-US"/>
          </a:p>
        </p:txBody>
      </p:sp>
      <p:sp>
        <p:nvSpPr>
          <p:cNvPr id="9" name="8 Marcador de número de diapositiva"/>
          <p:cNvSpPr>
            <a:spLocks noGrp="1"/>
          </p:cNvSpPr>
          <p:nvPr>
            <p:ph type="sldNum" sz="quarter" idx="15"/>
          </p:nvPr>
        </p:nvSpPr>
        <p:spPr/>
        <p:txBody>
          <a:bodyPr rtlCol="0"/>
          <a:lstStyle/>
          <a:p>
            <a:fld id="{B6F15528-21DE-4FAA-801E-634DDDAF4B2B}" type="slidenum">
              <a:rPr lang="es-EC" smtClean="0"/>
              <a:t>‹Nº›</a:t>
            </a:fld>
            <a:endParaRPr lang="es-EC"/>
          </a:p>
        </p:txBody>
      </p:sp>
      <p:sp>
        <p:nvSpPr>
          <p:cNvPr id="10" name="9 Marcador de pie de página"/>
          <p:cNvSpPr>
            <a:spLocks noGrp="1"/>
          </p:cNvSpPr>
          <p:nvPr>
            <p:ph type="ftr" sz="quarter" idx="16"/>
          </p:nvPr>
        </p:nvSpPr>
        <p:spPr/>
        <p:txBody>
          <a:bodyPr rtlCol="0"/>
          <a:lstStyle/>
          <a:p>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48000" y="2895600"/>
            <a:ext cx="82296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10732008" y="1106932"/>
            <a:ext cx="2286000" cy="508000"/>
          </a:xfrm>
        </p:spPr>
        <p:txBody>
          <a:bodyPr/>
          <a:lstStyle/>
          <a:p>
            <a:fld id="{1D8BD707-D9CF-40AE-B4C6-C98DA3205C09}" type="datetimeFigureOut">
              <a:rPr lang="en-US" smtClean="0"/>
              <a:t>7/30/2019</a:t>
            </a:fld>
            <a:endParaRPr lang="en-US"/>
          </a:p>
        </p:txBody>
      </p:sp>
      <p:sp>
        <p:nvSpPr>
          <p:cNvPr id="5" name="4 Marcador de pie de página"/>
          <p:cNvSpPr>
            <a:spLocks noGrp="1"/>
          </p:cNvSpPr>
          <p:nvPr>
            <p:ph type="ftr" sz="quarter" idx="11"/>
          </p:nvPr>
        </p:nvSpPr>
        <p:spPr bwMode="auto">
          <a:xfrm rot="5400000">
            <a:off x="10046208" y="4114800"/>
            <a:ext cx="3657600" cy="512064"/>
          </a:xfrm>
        </p:spPr>
        <p:txBody>
          <a:bodyPr/>
          <a:lstStyle/>
          <a:p>
            <a:endParaRPr lang="es-EC"/>
          </a:p>
        </p:txBody>
      </p:sp>
      <p:sp>
        <p:nvSpPr>
          <p:cNvPr id="9" name="8 Rectángulo"/>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787488" y="4928702"/>
            <a:ext cx="812800" cy="517524"/>
          </a:xfrm>
        </p:spPr>
        <p:txBody>
          <a:bodyPr/>
          <a:lstStyle/>
          <a:p>
            <a:fld id="{B6F15528-21DE-4FAA-801E-634DDDAF4B2B}"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1D8BD707-D9CF-40AE-B4C6-C98DA3205C09}" type="datetimeFigureOut">
              <a:rPr lang="en-US" smtClean="0"/>
              <a:t>7/30/2019</a:t>
            </a:fld>
            <a:endParaRPr lang="en-US"/>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6F15528-21DE-4FAA-801E-634DDDAF4B2B}" type="slidenum">
              <a:rPr lang="es-EC" smtClean="0"/>
              <a:t>‹Nº›</a:t>
            </a:fld>
            <a:endParaRPr lang="es-EC"/>
          </a:p>
        </p:txBody>
      </p:sp>
      <p:sp>
        <p:nvSpPr>
          <p:cNvPr id="9" name="8 Marcador de contenido"/>
          <p:cNvSpPr>
            <a:spLocks noGrp="1"/>
          </p:cNvSpPr>
          <p:nvPr>
            <p:ph sz="quarter" idx="1"/>
          </p:nvPr>
        </p:nvSpPr>
        <p:spPr>
          <a:xfrm>
            <a:off x="609600" y="1600200"/>
            <a:ext cx="48768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5693664" y="1600200"/>
            <a:ext cx="48768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100584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1D8BD707-D9CF-40AE-B4C6-C98DA3205C09}" type="datetimeFigureOut">
              <a:rPr lang="en-US" smtClean="0"/>
              <a:t>7/30/2019</a:t>
            </a:fld>
            <a:endParaRPr lang="en-US"/>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B6F15528-21DE-4FAA-801E-634DDDAF4B2B}" type="slidenum">
              <a:rPr lang="es-EC" smtClean="0"/>
              <a:t>‹Nº›</a:t>
            </a:fld>
            <a:endParaRPr lang="es-EC"/>
          </a:p>
        </p:txBody>
      </p:sp>
      <p:sp>
        <p:nvSpPr>
          <p:cNvPr id="11" name="10 Marcador de contenido"/>
          <p:cNvSpPr>
            <a:spLocks noGrp="1"/>
          </p:cNvSpPr>
          <p:nvPr>
            <p:ph sz="quarter" idx="2"/>
          </p:nvPr>
        </p:nvSpPr>
        <p:spPr>
          <a:xfrm>
            <a:off x="609600" y="2362200"/>
            <a:ext cx="48768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5829300" y="2362200"/>
            <a:ext cx="48768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1D8BD707-D9CF-40AE-B4C6-C98DA3205C09}" type="datetimeFigureOut">
              <a:rPr lang="en-US" smtClean="0"/>
              <a:t>7/30/2019</a:t>
            </a:fld>
            <a:endParaRPr lang="en-US"/>
          </a:p>
        </p:txBody>
      </p:sp>
      <p:sp>
        <p:nvSpPr>
          <p:cNvPr id="7" name="6 Marcador de número de diapositiva"/>
          <p:cNvSpPr>
            <a:spLocks noGrp="1"/>
          </p:cNvSpPr>
          <p:nvPr>
            <p:ph type="sldNum" sz="quarter" idx="11"/>
          </p:nvPr>
        </p:nvSpPr>
        <p:spPr/>
        <p:txBody>
          <a:bodyPr rtlCol="0"/>
          <a:lstStyle/>
          <a:p>
            <a:fld id="{B6F15528-21DE-4FAA-801E-634DDDAF4B2B}" type="slidenum">
              <a:rPr lang="es-EC" smtClean="0"/>
              <a:t>‹Nº›</a:t>
            </a:fld>
            <a:endParaRPr lang="es-EC"/>
          </a:p>
        </p:txBody>
      </p:sp>
      <p:sp>
        <p:nvSpPr>
          <p:cNvPr id="8" name="7 Marcador de pie de página"/>
          <p:cNvSpPr>
            <a:spLocks noGrp="1"/>
          </p:cNvSpPr>
          <p:nvPr>
            <p:ph type="ftr" sz="quarter" idx="12"/>
          </p:nvPr>
        </p:nvSpPr>
        <p:spPr/>
        <p:txBody>
          <a:bodyPr rtlCol="0"/>
          <a:lstStyle/>
          <a:p>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D8BD707-D9CF-40AE-B4C6-C98DA3205C09}" type="datetimeFigureOut">
              <a:rPr lang="en-US" smtClean="0"/>
              <a:t>7/30/2019</a:t>
            </a:fld>
            <a:endParaRPr lang="en-US"/>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B6F15528-21DE-4FAA-801E-634DDDAF4B2B}"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406400" y="274320"/>
            <a:ext cx="75184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1D8BD707-D9CF-40AE-B4C6-C98DA3205C09}" type="datetimeFigureOut">
              <a:rPr lang="en-US" smtClean="0"/>
              <a:t>7/30/2019</a:t>
            </a:fld>
            <a:endParaRPr lang="en-US"/>
          </a:p>
        </p:txBody>
      </p:sp>
      <p:sp>
        <p:nvSpPr>
          <p:cNvPr id="22" name="21 Marcador de número de diapositiva"/>
          <p:cNvSpPr>
            <a:spLocks noGrp="1"/>
          </p:cNvSpPr>
          <p:nvPr>
            <p:ph type="sldNum" sz="quarter" idx="15"/>
          </p:nvPr>
        </p:nvSpPr>
        <p:spPr/>
        <p:txBody>
          <a:bodyPr rtlCol="0"/>
          <a:lstStyle/>
          <a:p>
            <a:fld id="{B6F15528-21DE-4FAA-801E-634DDDAF4B2B}" type="slidenum">
              <a:rPr lang="es-EC" smtClean="0"/>
              <a:t>‹Nº›</a:t>
            </a:fld>
            <a:endParaRPr lang="es-EC"/>
          </a:p>
        </p:txBody>
      </p:sp>
      <p:sp>
        <p:nvSpPr>
          <p:cNvPr id="23" name="22 Marcador de pie de página"/>
          <p:cNvSpPr>
            <a:spLocks noGrp="1"/>
          </p:cNvSpPr>
          <p:nvPr>
            <p:ph type="ftr" sz="quarter" idx="16"/>
          </p:nvPr>
        </p:nvSpPr>
        <p:spPr/>
        <p:txBody>
          <a:bodyPr rtlCol="0"/>
          <a:lstStyle/>
          <a:p>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5518404" y="3124200"/>
            <a:ext cx="6309360" cy="6096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1D8BD707-D9CF-40AE-B4C6-C98DA3205C09}" type="datetimeFigureOut">
              <a:rPr lang="en-US" smtClean="0"/>
              <a:t>7/30/2019</a:t>
            </a:fld>
            <a:endParaRPr lang="en-US"/>
          </a:p>
        </p:txBody>
      </p:sp>
      <p:sp>
        <p:nvSpPr>
          <p:cNvPr id="18" name="17 Marcador de número de diapositiva"/>
          <p:cNvSpPr>
            <a:spLocks noGrp="1"/>
          </p:cNvSpPr>
          <p:nvPr>
            <p:ph type="sldNum" sz="quarter" idx="11"/>
          </p:nvPr>
        </p:nvSpPr>
        <p:spPr/>
        <p:txBody>
          <a:bodyPr rtlCol="0"/>
          <a:lstStyle/>
          <a:p>
            <a:fld id="{B6F15528-21DE-4FAA-801E-634DDDAF4B2B}" type="slidenum">
              <a:rPr lang="es-EC" smtClean="0"/>
              <a:t>‹Nº›</a:t>
            </a:fld>
            <a:endParaRPr lang="es-EC"/>
          </a:p>
        </p:txBody>
      </p:sp>
      <p:sp>
        <p:nvSpPr>
          <p:cNvPr id="21" name="20 Marcador de pie de página"/>
          <p:cNvSpPr>
            <a:spLocks noGrp="1"/>
          </p:cNvSpPr>
          <p:nvPr>
            <p:ph type="ftr" sz="quarter" idx="12"/>
          </p:nvPr>
        </p:nvSpPr>
        <p:spPr/>
        <p:txBody>
          <a:bodyPr rtlCol="0"/>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609600" y="274638"/>
            <a:ext cx="99568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t>7/30/2019</a:t>
            </a:fld>
            <a:endParaRPr lang="en-US"/>
          </a:p>
        </p:txBody>
      </p:sp>
      <p:sp>
        <p:nvSpPr>
          <p:cNvPr id="3" name="2 Marcador de pie de página"/>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s-EC"/>
          </a:p>
        </p:txBody>
      </p:sp>
      <p:sp>
        <p:nvSpPr>
          <p:cNvPr id="7" name="6 Conector recto"/>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12.xml"/><Relationship Id="rId7" Type="http://schemas.openxmlformats.org/officeDocument/2006/relationships/image" Target="../media/image20.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7.xml"/><Relationship Id="rId7" Type="http://schemas.openxmlformats.org/officeDocument/2006/relationships/image" Target="../media/image8.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11.pn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4323079"/>
            <a:ext cx="1743075" cy="779780"/>
          </a:xfrm>
          <a:custGeom>
            <a:avLst/>
            <a:gdLst/>
            <a:ahLst/>
            <a:cxnLst/>
            <a:rect l="l" t="t" r="r" b="b"/>
            <a:pathLst>
              <a:path w="1743075" h="779779">
                <a:moveTo>
                  <a:pt x="1346200" y="0"/>
                </a:moveTo>
                <a:lnTo>
                  <a:pt x="0" y="0"/>
                </a:lnTo>
                <a:lnTo>
                  <a:pt x="0" y="779780"/>
                </a:lnTo>
                <a:lnTo>
                  <a:pt x="1346200" y="779780"/>
                </a:lnTo>
                <a:lnTo>
                  <a:pt x="1355891" y="778972"/>
                </a:lnTo>
                <a:lnTo>
                  <a:pt x="1363821" y="776843"/>
                </a:lnTo>
                <a:lnTo>
                  <a:pt x="1369988" y="773832"/>
                </a:lnTo>
                <a:lnTo>
                  <a:pt x="1374394" y="770382"/>
                </a:lnTo>
                <a:lnTo>
                  <a:pt x="1374394" y="765683"/>
                </a:lnTo>
                <a:lnTo>
                  <a:pt x="1379093" y="765683"/>
                </a:lnTo>
                <a:lnTo>
                  <a:pt x="1735582" y="408686"/>
                </a:lnTo>
                <a:lnTo>
                  <a:pt x="1740868" y="400095"/>
                </a:lnTo>
                <a:lnTo>
                  <a:pt x="1742630" y="389302"/>
                </a:lnTo>
                <a:lnTo>
                  <a:pt x="1740868" y="377628"/>
                </a:lnTo>
                <a:lnTo>
                  <a:pt x="1735582" y="366395"/>
                </a:lnTo>
                <a:lnTo>
                  <a:pt x="1379093" y="14097"/>
                </a:lnTo>
                <a:lnTo>
                  <a:pt x="1379093" y="9398"/>
                </a:lnTo>
                <a:lnTo>
                  <a:pt x="1374394" y="9398"/>
                </a:lnTo>
                <a:lnTo>
                  <a:pt x="1369988" y="5947"/>
                </a:lnTo>
                <a:lnTo>
                  <a:pt x="1363821" y="2936"/>
                </a:lnTo>
                <a:lnTo>
                  <a:pt x="1355891" y="807"/>
                </a:lnTo>
                <a:lnTo>
                  <a:pt x="1346200" y="0"/>
                </a:lnTo>
                <a:close/>
              </a:path>
            </a:pathLst>
          </a:custGeom>
          <a:solidFill>
            <a:srgbClr val="A42F0F"/>
          </a:solidFill>
        </p:spPr>
        <p:txBody>
          <a:bodyPr wrap="square" lIns="0" tIns="0" rIns="0" bIns="0" rtlCol="0"/>
          <a:lstStyle/>
          <a:p>
            <a:endParaRPr/>
          </a:p>
        </p:txBody>
      </p:sp>
      <p:sp>
        <p:nvSpPr>
          <p:cNvPr id="3" name="object 3"/>
          <p:cNvSpPr/>
          <p:nvPr/>
        </p:nvSpPr>
        <p:spPr>
          <a:xfrm>
            <a:off x="3261359" y="167641"/>
            <a:ext cx="5361940" cy="1384299"/>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575435" y="1866632"/>
            <a:ext cx="9944100" cy="382156"/>
          </a:xfrm>
          <a:prstGeom prst="rect">
            <a:avLst/>
          </a:prstGeom>
        </p:spPr>
        <p:txBody>
          <a:bodyPr vert="horz" wrap="square" lIns="0" tIns="12700" rIns="0" bIns="0" rtlCol="0">
            <a:spAutoFit/>
          </a:bodyPr>
          <a:lstStyle/>
          <a:p>
            <a:pPr marL="12700">
              <a:lnSpc>
                <a:spcPct val="100000"/>
              </a:lnSpc>
              <a:spcBef>
                <a:spcPts val="100"/>
              </a:spcBef>
            </a:pPr>
            <a:r>
              <a:rPr sz="2400" i="1" spc="-325" dirty="0">
                <a:solidFill>
                  <a:srgbClr val="000000"/>
                </a:solidFill>
                <a:latin typeface="Verdana"/>
                <a:cs typeface="Verdana"/>
              </a:rPr>
              <a:t>DEPARTAMENTO </a:t>
            </a:r>
            <a:r>
              <a:rPr sz="2400" i="1" spc="-355" dirty="0">
                <a:solidFill>
                  <a:srgbClr val="000000"/>
                </a:solidFill>
                <a:latin typeface="Verdana"/>
                <a:cs typeface="Verdana"/>
              </a:rPr>
              <a:t>DE </a:t>
            </a:r>
            <a:r>
              <a:rPr sz="2400" i="1" spc="-275" dirty="0">
                <a:solidFill>
                  <a:srgbClr val="000000"/>
                </a:solidFill>
                <a:latin typeface="Verdana"/>
                <a:cs typeface="Verdana"/>
              </a:rPr>
              <a:t>CIENCIAS </a:t>
            </a:r>
            <a:r>
              <a:rPr sz="2400" i="1" spc="-355" dirty="0">
                <a:solidFill>
                  <a:srgbClr val="000000"/>
                </a:solidFill>
                <a:latin typeface="Verdana"/>
                <a:cs typeface="Verdana"/>
              </a:rPr>
              <a:t>DE </a:t>
            </a:r>
            <a:r>
              <a:rPr sz="2400" i="1" spc="-285" dirty="0">
                <a:solidFill>
                  <a:srgbClr val="000000"/>
                </a:solidFill>
                <a:latin typeface="Verdana"/>
                <a:cs typeface="Verdana"/>
              </a:rPr>
              <a:t>LA </a:t>
            </a:r>
            <a:r>
              <a:rPr sz="2400" i="1" spc="-459" dirty="0">
                <a:solidFill>
                  <a:srgbClr val="000000"/>
                </a:solidFill>
                <a:latin typeface="Verdana"/>
                <a:cs typeface="Verdana"/>
              </a:rPr>
              <a:t>TIERRA </a:t>
            </a:r>
            <a:r>
              <a:rPr sz="2400" i="1" spc="-285" dirty="0">
                <a:solidFill>
                  <a:srgbClr val="000000"/>
                </a:solidFill>
                <a:latin typeface="Verdana"/>
                <a:cs typeface="Verdana"/>
              </a:rPr>
              <a:t>Y </a:t>
            </a:r>
            <a:r>
              <a:rPr sz="2400" i="1" spc="-355" dirty="0">
                <a:solidFill>
                  <a:srgbClr val="000000"/>
                </a:solidFill>
                <a:latin typeface="Verdana"/>
                <a:cs typeface="Verdana"/>
              </a:rPr>
              <a:t>DE</a:t>
            </a:r>
            <a:r>
              <a:rPr sz="2400" i="1" spc="-500" dirty="0">
                <a:solidFill>
                  <a:srgbClr val="000000"/>
                </a:solidFill>
                <a:latin typeface="Verdana"/>
                <a:cs typeface="Verdana"/>
              </a:rPr>
              <a:t> </a:t>
            </a:r>
            <a:r>
              <a:rPr sz="2400" i="1" spc="-285" dirty="0">
                <a:solidFill>
                  <a:srgbClr val="000000"/>
                </a:solidFill>
                <a:latin typeface="Verdana"/>
                <a:cs typeface="Verdana"/>
              </a:rPr>
              <a:t>LA </a:t>
            </a:r>
            <a:r>
              <a:rPr sz="2400" i="1" spc="-235" dirty="0">
                <a:solidFill>
                  <a:srgbClr val="000000"/>
                </a:solidFill>
                <a:latin typeface="Verdana"/>
                <a:cs typeface="Verdana"/>
              </a:rPr>
              <a:t>CONSTRUCCIÓN</a:t>
            </a:r>
            <a:endParaRPr sz="2400">
              <a:latin typeface="Verdana"/>
              <a:cs typeface="Verdana"/>
            </a:endParaRPr>
          </a:p>
        </p:txBody>
      </p:sp>
      <p:sp>
        <p:nvSpPr>
          <p:cNvPr id="18" name="object 13"/>
          <p:cNvSpPr txBox="1">
            <a:spLocks noGrp="1"/>
          </p:cNvSpPr>
          <p:nvPr>
            <p:ph sz="quarter" idx="1"/>
          </p:nvPr>
        </p:nvSpPr>
        <p:spPr>
          <a:xfrm>
            <a:off x="685801" y="2362202"/>
            <a:ext cx="10782300" cy="5044843"/>
          </a:xfrm>
          <a:prstGeom prst="rect">
            <a:avLst/>
          </a:prstGeom>
        </p:spPr>
        <p:txBody>
          <a:bodyPr vert="horz" wrap="square" lIns="0" tIns="12700" rIns="0" bIns="0" rtlCol="0">
            <a:spAutoFit/>
          </a:bodyPr>
          <a:lstStyle/>
          <a:p>
            <a:pPr marL="1618615" indent="0">
              <a:lnSpc>
                <a:spcPct val="100000"/>
              </a:lnSpc>
              <a:spcBef>
                <a:spcPts val="100"/>
              </a:spcBef>
              <a:buNone/>
            </a:pPr>
            <a:r>
              <a:rPr spc="-225" dirty="0"/>
              <a:t>CARRERA </a:t>
            </a:r>
            <a:r>
              <a:rPr spc="-300" dirty="0"/>
              <a:t>DE </a:t>
            </a:r>
            <a:r>
              <a:rPr spc="-310" dirty="0"/>
              <a:t>INGENIERÍA </a:t>
            </a:r>
            <a:r>
              <a:rPr spc="-155" dirty="0"/>
              <a:t>GEOGRÁFICA </a:t>
            </a:r>
            <a:r>
              <a:rPr spc="-235" dirty="0"/>
              <a:t>Y </a:t>
            </a:r>
            <a:r>
              <a:rPr spc="-335" dirty="0"/>
              <a:t>DEL </a:t>
            </a:r>
            <a:r>
              <a:rPr spc="-250" dirty="0"/>
              <a:t>MEDIO</a:t>
            </a:r>
            <a:r>
              <a:rPr spc="-470" dirty="0"/>
              <a:t> </a:t>
            </a:r>
            <a:r>
              <a:rPr spc="-310" dirty="0" smtClean="0"/>
              <a:t>AMBIENTE</a:t>
            </a:r>
            <a:endParaRPr sz="3050" dirty="0">
              <a:latin typeface="Times New Roman"/>
              <a:cs typeface="Times New Roman"/>
            </a:endParaRPr>
          </a:p>
          <a:p>
            <a:pPr marL="1562735" indent="0">
              <a:lnSpc>
                <a:spcPct val="100000"/>
              </a:lnSpc>
              <a:spcBef>
                <a:spcPts val="5"/>
              </a:spcBef>
              <a:buNone/>
            </a:pPr>
            <a:endParaRPr lang="es-EC" sz="1800" b="0" spc="80" dirty="0" smtClean="0">
              <a:latin typeface="Georgia"/>
              <a:cs typeface="Georgia"/>
            </a:endParaRPr>
          </a:p>
          <a:p>
            <a:pPr marL="1562735" indent="0">
              <a:lnSpc>
                <a:spcPct val="100000"/>
              </a:lnSpc>
              <a:spcBef>
                <a:spcPts val="5"/>
              </a:spcBef>
              <a:buNone/>
            </a:pPr>
            <a:r>
              <a:rPr sz="1800" b="1" spc="80" dirty="0" smtClean="0">
                <a:latin typeface="Georgia"/>
                <a:cs typeface="Georgia"/>
              </a:rPr>
              <a:t>“</a:t>
            </a:r>
            <a:r>
              <a:rPr lang="es-EC" sz="1800" b="1" dirty="0"/>
              <a:t>VALORACIÓN ECONÓMICA DE LA CONTAMINACIÓN DEL AIRE EN LOS PRECIOS DE LAS VIVIENDAS DE LAS PARROQUIAS DE CALDERÓN, BELISARIO QUEVEDO Y </a:t>
            </a:r>
            <a:r>
              <a:rPr lang="es-EC" sz="1800" b="1" dirty="0" smtClean="0"/>
              <a:t>GUAMANÍ”</a:t>
            </a:r>
          </a:p>
          <a:p>
            <a:pPr marL="1837055">
              <a:lnSpc>
                <a:spcPct val="100000"/>
              </a:lnSpc>
              <a:spcBef>
                <a:spcPts val="5"/>
              </a:spcBef>
            </a:pPr>
            <a:endParaRPr lang="es-EC" sz="1950" dirty="0">
              <a:latin typeface="Times New Roman"/>
              <a:cs typeface="Times New Roman"/>
            </a:endParaRPr>
          </a:p>
          <a:p>
            <a:pPr marL="1562735" indent="0" algn="ctr">
              <a:lnSpc>
                <a:spcPct val="100000"/>
              </a:lnSpc>
              <a:spcBef>
                <a:spcPts val="5"/>
              </a:spcBef>
              <a:buNone/>
            </a:pPr>
            <a:r>
              <a:rPr sz="1800" b="1" i="0" spc="-25" dirty="0" err="1" smtClean="0">
                <a:latin typeface="Georgia"/>
                <a:cs typeface="Georgia"/>
              </a:rPr>
              <a:t>Autor</a:t>
            </a:r>
            <a:r>
              <a:rPr lang="es-EC" sz="1800" b="1" i="0" spc="-25" dirty="0" smtClean="0">
                <a:latin typeface="Georgia"/>
                <a:cs typeface="Georgia"/>
              </a:rPr>
              <a:t> </a:t>
            </a:r>
            <a:r>
              <a:rPr sz="1800" b="1" i="0" spc="-25" dirty="0" smtClean="0">
                <a:latin typeface="Georgia"/>
                <a:cs typeface="Georgia"/>
              </a:rPr>
              <a:t>:</a:t>
            </a:r>
            <a:r>
              <a:rPr sz="1800" i="0" spc="-25" dirty="0" smtClean="0">
                <a:latin typeface="Georgia"/>
                <a:cs typeface="Georgia"/>
              </a:rPr>
              <a:t> </a:t>
            </a:r>
            <a:r>
              <a:rPr lang="es-EC" sz="1800" i="0" spc="-25" dirty="0" smtClean="0">
                <a:latin typeface="Georgia"/>
                <a:cs typeface="Georgia"/>
              </a:rPr>
              <a:t>BORJA URBANO SEBASTIÁN ALEJANDRO</a:t>
            </a:r>
            <a:endParaRPr sz="1800" b="0" i="0" spc="60" dirty="0">
              <a:latin typeface="Georgia"/>
              <a:cs typeface="Georgia"/>
            </a:endParaRPr>
          </a:p>
          <a:p>
            <a:pPr marL="1082675" marR="3375025" indent="0">
              <a:lnSpc>
                <a:spcPct val="153900"/>
              </a:lnSpc>
              <a:spcBef>
                <a:spcPts val="2045"/>
              </a:spcBef>
              <a:buNone/>
            </a:pPr>
            <a:r>
              <a:rPr sz="2000" b="1" i="0" spc="5" dirty="0">
                <a:latin typeface="Georgia"/>
                <a:cs typeface="Georgia"/>
              </a:rPr>
              <a:t>Director de </a:t>
            </a:r>
            <a:r>
              <a:rPr sz="2000" b="1" i="0" spc="-15" dirty="0">
                <a:latin typeface="Georgia"/>
                <a:cs typeface="Georgia"/>
              </a:rPr>
              <a:t>carrera: </a:t>
            </a:r>
            <a:r>
              <a:rPr sz="2000" b="0" i="0" spc="35" dirty="0">
                <a:latin typeface="Georgia"/>
                <a:cs typeface="Georgia"/>
              </a:rPr>
              <a:t>Ing. </a:t>
            </a:r>
            <a:r>
              <a:rPr sz="2000" b="0" i="0" spc="50" dirty="0">
                <a:latin typeface="Georgia"/>
                <a:cs typeface="Georgia"/>
              </a:rPr>
              <a:t>Alexander </a:t>
            </a:r>
            <a:r>
              <a:rPr sz="2000" b="0" i="0" spc="10" dirty="0">
                <a:latin typeface="Georgia"/>
                <a:cs typeface="Georgia"/>
              </a:rPr>
              <a:t>Robayo, </a:t>
            </a:r>
            <a:r>
              <a:rPr sz="2000" b="0" i="0" spc="45" dirty="0">
                <a:latin typeface="Georgia"/>
                <a:cs typeface="Georgia"/>
              </a:rPr>
              <a:t>MSc  </a:t>
            </a:r>
            <a:r>
              <a:rPr sz="2000" b="1" i="0" spc="5" dirty="0">
                <a:latin typeface="Georgia"/>
                <a:cs typeface="Georgia"/>
              </a:rPr>
              <a:t>Docente </a:t>
            </a:r>
            <a:r>
              <a:rPr sz="2000" b="1" i="0" spc="-10" dirty="0">
                <a:latin typeface="Georgia"/>
                <a:cs typeface="Georgia"/>
              </a:rPr>
              <a:t>evaluador</a:t>
            </a:r>
            <a:r>
              <a:rPr sz="2000" i="0" spc="-10" dirty="0">
                <a:latin typeface="Georgia"/>
                <a:cs typeface="Georgia"/>
              </a:rPr>
              <a:t>: </a:t>
            </a:r>
            <a:r>
              <a:rPr lang="es-EC" sz="2000" b="0" i="0" spc="50" dirty="0" smtClean="0">
                <a:latin typeface="Georgia"/>
                <a:cs typeface="Georgia"/>
              </a:rPr>
              <a:t>Dra. </a:t>
            </a:r>
            <a:r>
              <a:rPr lang="es-EC" sz="2000" b="0" i="0" spc="50" dirty="0">
                <a:latin typeface="Georgia"/>
                <a:cs typeface="Georgia"/>
              </a:rPr>
              <a:t>E</a:t>
            </a:r>
            <a:r>
              <a:rPr lang="es-EC" sz="2000" b="0" i="0" spc="50" dirty="0" smtClean="0">
                <a:latin typeface="Georgia"/>
                <a:cs typeface="Georgia"/>
              </a:rPr>
              <a:t>rika </a:t>
            </a:r>
            <a:r>
              <a:rPr lang="es-EC" sz="2000" b="0" i="0" spc="50" dirty="0" err="1" smtClean="0">
                <a:latin typeface="Georgia"/>
                <a:cs typeface="Georgia"/>
              </a:rPr>
              <a:t>Murgueitio</a:t>
            </a:r>
            <a:r>
              <a:rPr lang="es-EC" sz="2000" b="0" i="0" spc="50" dirty="0" smtClean="0">
                <a:latin typeface="Georgia"/>
                <a:cs typeface="Georgia"/>
              </a:rPr>
              <a:t> </a:t>
            </a:r>
            <a:r>
              <a:rPr sz="2000" i="0" spc="-15" dirty="0" smtClean="0">
                <a:latin typeface="Georgia"/>
                <a:cs typeface="Georgia"/>
              </a:rPr>
              <a:t> </a:t>
            </a:r>
            <a:r>
              <a:rPr lang="es-EC" sz="2000" b="1" i="0" spc="-15" dirty="0" smtClean="0">
                <a:latin typeface="Georgia"/>
                <a:cs typeface="Georgia"/>
              </a:rPr>
              <a:t>Director: </a:t>
            </a:r>
            <a:r>
              <a:rPr lang="es-EC" sz="2000" b="0" i="0" spc="35" dirty="0" smtClean="0">
                <a:latin typeface="Georgia"/>
                <a:cs typeface="Georgia"/>
              </a:rPr>
              <a:t>Dr. </a:t>
            </a:r>
            <a:r>
              <a:rPr lang="es-EC" sz="2000" b="0" i="0" spc="35" dirty="0" err="1" smtClean="0">
                <a:latin typeface="Georgia"/>
                <a:cs typeface="Georgia"/>
              </a:rPr>
              <a:t>Fabian</a:t>
            </a:r>
            <a:r>
              <a:rPr lang="es-EC" sz="2000" b="0" i="0" spc="35" dirty="0" smtClean="0">
                <a:latin typeface="Georgia"/>
                <a:cs typeface="Georgia"/>
              </a:rPr>
              <a:t> Rodríguez</a:t>
            </a:r>
            <a:r>
              <a:rPr sz="2000" b="0" i="0" spc="55" dirty="0" smtClean="0">
                <a:latin typeface="Georgia"/>
                <a:cs typeface="Georgia"/>
              </a:rPr>
              <a:t>,</a:t>
            </a:r>
            <a:r>
              <a:rPr sz="2000" b="0" i="0" spc="145" dirty="0" smtClean="0">
                <a:latin typeface="Georgia"/>
                <a:cs typeface="Georgia"/>
              </a:rPr>
              <a:t> </a:t>
            </a:r>
            <a:r>
              <a:rPr sz="2000" b="0" i="0" spc="45" dirty="0" smtClean="0">
                <a:latin typeface="Georgia"/>
                <a:cs typeface="Georgia"/>
              </a:rPr>
              <a:t>MSc</a:t>
            </a:r>
            <a:r>
              <a:rPr lang="es-EC" sz="2000" b="0" i="0" spc="45" dirty="0" smtClean="0">
                <a:latin typeface="Georgia"/>
                <a:cs typeface="Georgia"/>
              </a:rPr>
              <a:t>                        </a:t>
            </a:r>
            <a:br>
              <a:rPr lang="es-EC" sz="2000" b="0" i="0" spc="45" dirty="0" smtClean="0">
                <a:latin typeface="Georgia"/>
                <a:cs typeface="Georgia"/>
              </a:rPr>
            </a:br>
            <a:r>
              <a:rPr lang="es-EC" sz="2000" b="0" i="0" spc="45" dirty="0" smtClean="0">
                <a:latin typeface="Georgia"/>
                <a:cs typeface="Georgia"/>
              </a:rPr>
              <a:t>			 Sangolquí</a:t>
            </a:r>
            <a:r>
              <a:rPr lang="es-EC" sz="2000" b="0" i="0" spc="45" dirty="0">
                <a:latin typeface="Georgia"/>
                <a:cs typeface="Georgia"/>
              </a:rPr>
              <a:t>,</a:t>
            </a:r>
            <a:r>
              <a:rPr lang="es-EC" sz="2000" b="0" i="0" spc="15" dirty="0">
                <a:latin typeface="Georgia"/>
                <a:cs typeface="Georgia"/>
              </a:rPr>
              <a:t> </a:t>
            </a:r>
            <a:r>
              <a:rPr lang="es-EC" sz="2000" b="0" i="0" spc="15" dirty="0" smtClean="0">
                <a:latin typeface="Georgia"/>
                <a:cs typeface="Georgia"/>
              </a:rPr>
              <a:t>24 de Julio de </a:t>
            </a:r>
            <a:r>
              <a:rPr lang="es-EC" sz="2000" b="0" i="0" spc="30" dirty="0" smtClean="0">
                <a:latin typeface="Georgia"/>
                <a:cs typeface="Georgia"/>
              </a:rPr>
              <a:t>2019</a:t>
            </a:r>
            <a:endParaRPr lang="es-EC" sz="2000" b="0" i="0" spc="30" dirty="0">
              <a:latin typeface="Georgia"/>
              <a:cs typeface="Georgia"/>
            </a:endParaRPr>
          </a:p>
          <a:p>
            <a:pPr marL="1356995" marR="3375025">
              <a:lnSpc>
                <a:spcPct val="153900"/>
              </a:lnSpc>
              <a:spcBef>
                <a:spcPts val="2045"/>
              </a:spcBef>
            </a:pPr>
            <a:endParaRPr b="0" i="0" spc="30" dirty="0">
              <a:latin typeface="Georgia"/>
              <a:cs typeface="Georgia"/>
            </a:endParaRPr>
          </a:p>
        </p:txBody>
      </p:sp>
      <p:sp>
        <p:nvSpPr>
          <p:cNvPr id="10" name="object 10"/>
          <p:cNvSpPr/>
          <p:nvPr/>
        </p:nvSpPr>
        <p:spPr>
          <a:xfrm>
            <a:off x="9918701" y="1551941"/>
            <a:ext cx="1399540" cy="1402079"/>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9933941" y="190500"/>
            <a:ext cx="1369060" cy="1371600"/>
          </a:xfrm>
          <a:custGeom>
            <a:avLst/>
            <a:gdLst/>
            <a:ahLst/>
            <a:cxnLst/>
            <a:rect l="l" t="t" r="r" b="b"/>
            <a:pathLst>
              <a:path w="1369059" h="1371600">
                <a:moveTo>
                  <a:pt x="1251457" y="0"/>
                </a:moveTo>
                <a:lnTo>
                  <a:pt x="117601" y="0"/>
                </a:lnTo>
                <a:lnTo>
                  <a:pt x="71848" y="9249"/>
                </a:lnTo>
                <a:lnTo>
                  <a:pt x="34464" y="34464"/>
                </a:lnTo>
                <a:lnTo>
                  <a:pt x="9249" y="71848"/>
                </a:lnTo>
                <a:lnTo>
                  <a:pt x="0" y="117601"/>
                </a:lnTo>
                <a:lnTo>
                  <a:pt x="0" y="1253998"/>
                </a:lnTo>
                <a:lnTo>
                  <a:pt x="9249" y="1299751"/>
                </a:lnTo>
                <a:lnTo>
                  <a:pt x="34464" y="1337135"/>
                </a:lnTo>
                <a:lnTo>
                  <a:pt x="71848" y="1362350"/>
                </a:lnTo>
                <a:lnTo>
                  <a:pt x="117601" y="1371600"/>
                </a:lnTo>
                <a:lnTo>
                  <a:pt x="1251457" y="1371600"/>
                </a:lnTo>
                <a:lnTo>
                  <a:pt x="1297211" y="1362350"/>
                </a:lnTo>
                <a:lnTo>
                  <a:pt x="1334595" y="1337135"/>
                </a:lnTo>
                <a:lnTo>
                  <a:pt x="1359810" y="1299751"/>
                </a:lnTo>
                <a:lnTo>
                  <a:pt x="1369059" y="1253998"/>
                </a:lnTo>
                <a:lnTo>
                  <a:pt x="1369059" y="117601"/>
                </a:lnTo>
                <a:lnTo>
                  <a:pt x="1359810" y="71848"/>
                </a:lnTo>
                <a:lnTo>
                  <a:pt x="1334595" y="34464"/>
                </a:lnTo>
                <a:lnTo>
                  <a:pt x="1297211" y="9249"/>
                </a:lnTo>
                <a:lnTo>
                  <a:pt x="1251457" y="0"/>
                </a:lnTo>
                <a:close/>
              </a:path>
            </a:pathLst>
          </a:custGeom>
          <a:solidFill>
            <a:srgbClr val="ECECEC"/>
          </a:solidFill>
        </p:spPr>
        <p:txBody>
          <a:bodyPr wrap="square" lIns="0" tIns="0" rIns="0" bIns="0" rtlCol="0"/>
          <a:lstStyle/>
          <a:p>
            <a:endParaRPr/>
          </a:p>
        </p:txBody>
      </p:sp>
      <p:sp>
        <p:nvSpPr>
          <p:cNvPr id="12" name="object 12"/>
          <p:cNvSpPr/>
          <p:nvPr/>
        </p:nvSpPr>
        <p:spPr>
          <a:xfrm>
            <a:off x="9933941" y="190500"/>
            <a:ext cx="1369059" cy="1371600"/>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9578341" y="5692140"/>
            <a:ext cx="1145540" cy="1104900"/>
          </a:xfrm>
          <a:prstGeom prst="rect">
            <a:avLst/>
          </a:prstGeom>
          <a:blipFill>
            <a:blip r:embed="rId5" cstate="print"/>
            <a:stretch>
              <a:fillRect/>
            </a:stretch>
          </a:blipFill>
        </p:spPr>
        <p:txBody>
          <a:bodyPr wrap="square" lIns="0" tIns="0" rIns="0" bIns="0" rtlCol="0"/>
          <a:lstStyle/>
          <a:p>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70085" y="5454017"/>
            <a:ext cx="1153795"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6495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934200" y="586742"/>
            <a:ext cx="2133600" cy="646331"/>
          </a:xfrm>
          <a:prstGeom prst="rect">
            <a:avLst/>
          </a:prstGeom>
          <a:noFill/>
        </p:spPr>
        <p:txBody>
          <a:bodyPr wrap="square" rtlCol="0">
            <a:spAutoFit/>
          </a:bodyPr>
          <a:lstStyle/>
          <a:p>
            <a:r>
              <a:rPr lang="es-EC" dirty="0" smtClean="0">
                <a:solidFill>
                  <a:schemeClr val="bg1"/>
                </a:solidFill>
              </a:rPr>
              <a:t>Modelo econométrico</a:t>
            </a:r>
            <a:endParaRPr lang="es-EC" dirty="0">
              <a:solidFill>
                <a:schemeClr val="bg1"/>
              </a:solidFill>
            </a:endParaRPr>
          </a:p>
        </p:txBody>
      </p:sp>
      <p:sp>
        <p:nvSpPr>
          <p:cNvPr id="5" name="object 4"/>
          <p:cNvSpPr/>
          <p:nvPr/>
        </p:nvSpPr>
        <p:spPr>
          <a:xfrm>
            <a:off x="1" y="624840"/>
            <a:ext cx="2252980" cy="581660"/>
          </a:xfrm>
          <a:custGeom>
            <a:avLst/>
            <a:gdLst/>
            <a:ahLst/>
            <a:cxnLst/>
            <a:rect l="l" t="t" r="r" b="b"/>
            <a:pathLst>
              <a:path w="2252980" h="581660">
                <a:moveTo>
                  <a:pt x="1962150" y="0"/>
                </a:moveTo>
                <a:lnTo>
                  <a:pt x="0" y="0"/>
                </a:lnTo>
                <a:lnTo>
                  <a:pt x="0" y="581660"/>
                </a:lnTo>
                <a:lnTo>
                  <a:pt x="1962150" y="581660"/>
                </a:lnTo>
                <a:lnTo>
                  <a:pt x="2252980" y="290830"/>
                </a:lnTo>
                <a:lnTo>
                  <a:pt x="1962150" y="0"/>
                </a:lnTo>
                <a:close/>
              </a:path>
            </a:pathLst>
          </a:custGeom>
          <a:solidFill>
            <a:srgbClr val="A42F0F"/>
          </a:solidFill>
        </p:spPr>
        <p:txBody>
          <a:bodyPr wrap="square" lIns="0" tIns="0" rIns="0" bIns="0" rtlCol="0"/>
          <a:lstStyle/>
          <a:p>
            <a:endParaRPr/>
          </a:p>
        </p:txBody>
      </p:sp>
      <p:sp>
        <p:nvSpPr>
          <p:cNvPr id="6" name="object 6"/>
          <p:cNvSpPr txBox="1">
            <a:spLocks/>
          </p:cNvSpPr>
          <p:nvPr/>
        </p:nvSpPr>
        <p:spPr>
          <a:xfrm>
            <a:off x="195897" y="770245"/>
            <a:ext cx="1711960" cy="289823"/>
          </a:xfrm>
          <a:prstGeom prst="rect">
            <a:avLst/>
          </a:prstGeom>
        </p:spPr>
        <p:txBody>
          <a:bodyPr vert="horz" wrap="square" lIns="0" tIns="12700" rIns="0" bIns="0" rtlCol="0" anchor="b">
            <a:sp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12700">
              <a:spcBef>
                <a:spcPts val="100"/>
              </a:spcBef>
            </a:pPr>
            <a:r>
              <a:rPr lang="es-EC" sz="1800" spc="-300" dirty="0" smtClean="0">
                <a:solidFill>
                  <a:srgbClr val="FFFFFF"/>
                </a:solidFill>
              </a:rPr>
              <a:t>ME</a:t>
            </a:r>
            <a:r>
              <a:rPr lang="es-EC" sz="1800" spc="-250" dirty="0" smtClean="0">
                <a:solidFill>
                  <a:srgbClr val="FFFFFF"/>
                </a:solidFill>
              </a:rPr>
              <a:t>T</a:t>
            </a:r>
            <a:r>
              <a:rPr lang="es-EC" sz="1800" spc="-15" dirty="0" smtClean="0">
                <a:solidFill>
                  <a:srgbClr val="FFFFFF"/>
                </a:solidFill>
              </a:rPr>
              <a:t>O</a:t>
            </a:r>
            <a:r>
              <a:rPr lang="es-EC" sz="1800" spc="-130" dirty="0" smtClean="0">
                <a:solidFill>
                  <a:srgbClr val="FFFFFF"/>
                </a:solidFill>
              </a:rPr>
              <a:t>D</a:t>
            </a:r>
            <a:r>
              <a:rPr lang="es-EC" sz="1800" spc="-125" dirty="0" smtClean="0">
                <a:solidFill>
                  <a:srgbClr val="FFFFFF"/>
                </a:solidFill>
              </a:rPr>
              <a:t>O</a:t>
            </a:r>
            <a:r>
              <a:rPr lang="es-EC" sz="1800" spc="-355" dirty="0" smtClean="0">
                <a:solidFill>
                  <a:srgbClr val="FFFFFF"/>
                </a:solidFill>
              </a:rPr>
              <a:t>L</a:t>
            </a:r>
            <a:r>
              <a:rPr lang="es-EC" sz="1800" spc="-15" dirty="0" smtClean="0">
                <a:solidFill>
                  <a:srgbClr val="FFFFFF"/>
                </a:solidFill>
              </a:rPr>
              <a:t>O</a:t>
            </a:r>
            <a:r>
              <a:rPr lang="es-EC" sz="1800" spc="55" dirty="0" smtClean="0">
                <a:solidFill>
                  <a:srgbClr val="FFFFFF"/>
                </a:solidFill>
              </a:rPr>
              <a:t>G</a:t>
            </a:r>
            <a:r>
              <a:rPr lang="es-EC" sz="1800" spc="-275" dirty="0" smtClean="0">
                <a:solidFill>
                  <a:srgbClr val="FFFFFF"/>
                </a:solidFill>
              </a:rPr>
              <a:t>ÍA</a:t>
            </a:r>
            <a:endParaRPr lang="es-EC" sz="1800" dirty="0"/>
          </a:p>
        </p:txBody>
      </p:sp>
      <p:sp>
        <p:nvSpPr>
          <p:cNvPr id="9" name="object 8"/>
          <p:cNvSpPr/>
          <p:nvPr/>
        </p:nvSpPr>
        <p:spPr>
          <a:xfrm>
            <a:off x="2438400" y="609600"/>
            <a:ext cx="2438400" cy="619760"/>
          </a:xfrm>
          <a:custGeom>
            <a:avLst/>
            <a:gdLst/>
            <a:ahLst/>
            <a:cxnLst/>
            <a:rect l="l" t="t" r="r" b="b"/>
            <a:pathLst>
              <a:path w="3251200" h="619760">
                <a:moveTo>
                  <a:pt x="2941320" y="0"/>
                </a:moveTo>
                <a:lnTo>
                  <a:pt x="0" y="0"/>
                </a:lnTo>
                <a:lnTo>
                  <a:pt x="309879" y="309880"/>
                </a:lnTo>
                <a:lnTo>
                  <a:pt x="0" y="619760"/>
                </a:lnTo>
                <a:lnTo>
                  <a:pt x="2941320" y="619760"/>
                </a:lnTo>
                <a:lnTo>
                  <a:pt x="3251200" y="309880"/>
                </a:lnTo>
                <a:lnTo>
                  <a:pt x="2941320" y="0"/>
                </a:lnTo>
                <a:close/>
              </a:path>
            </a:pathLst>
          </a:custGeom>
          <a:solidFill>
            <a:srgbClr val="92AA4B"/>
          </a:solidFill>
        </p:spPr>
        <p:txBody>
          <a:bodyPr wrap="square" lIns="0" tIns="0" rIns="0" bIns="0" rtlCol="0"/>
          <a:lstStyle/>
          <a:p>
            <a:endParaRPr/>
          </a:p>
        </p:txBody>
      </p:sp>
      <p:sp>
        <p:nvSpPr>
          <p:cNvPr id="10" name="9 CuadroTexto"/>
          <p:cNvSpPr txBox="1"/>
          <p:nvPr/>
        </p:nvSpPr>
        <p:spPr>
          <a:xfrm>
            <a:off x="2590800" y="586741"/>
            <a:ext cx="2133600" cy="646331"/>
          </a:xfrm>
          <a:prstGeom prst="rect">
            <a:avLst/>
          </a:prstGeom>
          <a:noFill/>
        </p:spPr>
        <p:txBody>
          <a:bodyPr wrap="square" rtlCol="0">
            <a:spAutoFit/>
          </a:bodyPr>
          <a:lstStyle/>
          <a:p>
            <a:pPr algn="ctr"/>
            <a:r>
              <a:rPr lang="es-EC" dirty="0" smtClean="0">
                <a:solidFill>
                  <a:schemeClr val="bg1"/>
                </a:solidFill>
              </a:rPr>
              <a:t>Modelo econométrico</a:t>
            </a:r>
            <a:endParaRPr lang="es-EC" dirty="0">
              <a:solidFill>
                <a:schemeClr val="bg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101" y="1524000"/>
            <a:ext cx="3156857"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077" y="2438401"/>
            <a:ext cx="7173913" cy="486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389" y="3124201"/>
            <a:ext cx="9117012" cy="556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7076" y="3886202"/>
            <a:ext cx="8316912" cy="706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4800600"/>
            <a:ext cx="5486400" cy="41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object 8"/>
          <p:cNvSpPr/>
          <p:nvPr/>
        </p:nvSpPr>
        <p:spPr>
          <a:xfrm>
            <a:off x="4724400" y="609600"/>
            <a:ext cx="2971800" cy="619760"/>
          </a:xfrm>
          <a:custGeom>
            <a:avLst/>
            <a:gdLst/>
            <a:ahLst/>
            <a:cxnLst/>
            <a:rect l="l" t="t" r="r" b="b"/>
            <a:pathLst>
              <a:path w="3251200" h="619760">
                <a:moveTo>
                  <a:pt x="2941320" y="0"/>
                </a:moveTo>
                <a:lnTo>
                  <a:pt x="0" y="0"/>
                </a:lnTo>
                <a:lnTo>
                  <a:pt x="309879" y="309880"/>
                </a:lnTo>
                <a:lnTo>
                  <a:pt x="0" y="619760"/>
                </a:lnTo>
                <a:lnTo>
                  <a:pt x="2941320" y="619760"/>
                </a:lnTo>
                <a:lnTo>
                  <a:pt x="3251200" y="309880"/>
                </a:lnTo>
                <a:lnTo>
                  <a:pt x="2941320" y="0"/>
                </a:lnTo>
                <a:close/>
              </a:path>
            </a:pathLst>
          </a:custGeom>
          <a:solidFill>
            <a:srgbClr val="92AA4B"/>
          </a:solidFill>
        </p:spPr>
        <p:txBody>
          <a:bodyPr wrap="square" lIns="0" tIns="0" rIns="0" bIns="0" rtlCol="0"/>
          <a:lstStyle/>
          <a:p>
            <a:endParaRPr/>
          </a:p>
        </p:txBody>
      </p:sp>
      <p:sp>
        <p:nvSpPr>
          <p:cNvPr id="23" name="22 CuadroTexto"/>
          <p:cNvSpPr txBox="1"/>
          <p:nvPr/>
        </p:nvSpPr>
        <p:spPr>
          <a:xfrm>
            <a:off x="4953000" y="573455"/>
            <a:ext cx="2819400" cy="646331"/>
          </a:xfrm>
          <a:prstGeom prst="rect">
            <a:avLst/>
          </a:prstGeom>
          <a:noFill/>
        </p:spPr>
        <p:txBody>
          <a:bodyPr wrap="square" rtlCol="0">
            <a:spAutoFit/>
          </a:bodyPr>
          <a:lstStyle/>
          <a:p>
            <a:pPr algn="ctr"/>
            <a:r>
              <a:rPr lang="es-EC" dirty="0" smtClean="0">
                <a:solidFill>
                  <a:schemeClr val="bg1"/>
                </a:solidFill>
              </a:rPr>
              <a:t>Levantamiento de información y fuentes</a:t>
            </a:r>
            <a:endParaRPr lang="es-EC" dirty="0">
              <a:solidFill>
                <a:schemeClr val="bg1"/>
              </a:solidFill>
            </a:endParaRPr>
          </a:p>
        </p:txBody>
      </p:sp>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757" y="5486400"/>
            <a:ext cx="11226643" cy="1031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4723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934200" y="586742"/>
            <a:ext cx="2133600" cy="646331"/>
          </a:xfrm>
          <a:prstGeom prst="rect">
            <a:avLst/>
          </a:prstGeom>
          <a:noFill/>
        </p:spPr>
        <p:txBody>
          <a:bodyPr wrap="square" rtlCol="0">
            <a:spAutoFit/>
          </a:bodyPr>
          <a:lstStyle/>
          <a:p>
            <a:r>
              <a:rPr lang="es-EC" dirty="0" smtClean="0">
                <a:solidFill>
                  <a:schemeClr val="bg1"/>
                </a:solidFill>
              </a:rPr>
              <a:t>Modelo econométrico</a:t>
            </a:r>
            <a:endParaRPr lang="es-EC" dirty="0">
              <a:solidFill>
                <a:schemeClr val="bg1"/>
              </a:solidFill>
            </a:endParaRPr>
          </a:p>
        </p:txBody>
      </p:sp>
      <p:sp>
        <p:nvSpPr>
          <p:cNvPr id="5" name="object 4"/>
          <p:cNvSpPr/>
          <p:nvPr/>
        </p:nvSpPr>
        <p:spPr>
          <a:xfrm>
            <a:off x="1" y="624840"/>
            <a:ext cx="2252980" cy="581660"/>
          </a:xfrm>
          <a:custGeom>
            <a:avLst/>
            <a:gdLst/>
            <a:ahLst/>
            <a:cxnLst/>
            <a:rect l="l" t="t" r="r" b="b"/>
            <a:pathLst>
              <a:path w="2252980" h="581660">
                <a:moveTo>
                  <a:pt x="1962150" y="0"/>
                </a:moveTo>
                <a:lnTo>
                  <a:pt x="0" y="0"/>
                </a:lnTo>
                <a:lnTo>
                  <a:pt x="0" y="581660"/>
                </a:lnTo>
                <a:lnTo>
                  <a:pt x="1962150" y="581660"/>
                </a:lnTo>
                <a:lnTo>
                  <a:pt x="2252980" y="290830"/>
                </a:lnTo>
                <a:lnTo>
                  <a:pt x="1962150" y="0"/>
                </a:lnTo>
                <a:close/>
              </a:path>
            </a:pathLst>
          </a:custGeom>
          <a:solidFill>
            <a:srgbClr val="A42F0F"/>
          </a:solidFill>
        </p:spPr>
        <p:txBody>
          <a:bodyPr wrap="square" lIns="0" tIns="0" rIns="0" bIns="0" rtlCol="0"/>
          <a:lstStyle/>
          <a:p>
            <a:endParaRPr/>
          </a:p>
        </p:txBody>
      </p:sp>
      <p:sp>
        <p:nvSpPr>
          <p:cNvPr id="9" name="object 8"/>
          <p:cNvSpPr/>
          <p:nvPr/>
        </p:nvSpPr>
        <p:spPr>
          <a:xfrm>
            <a:off x="2438400" y="609600"/>
            <a:ext cx="3048000" cy="619760"/>
          </a:xfrm>
          <a:custGeom>
            <a:avLst/>
            <a:gdLst/>
            <a:ahLst/>
            <a:cxnLst/>
            <a:rect l="l" t="t" r="r" b="b"/>
            <a:pathLst>
              <a:path w="3251200" h="619760">
                <a:moveTo>
                  <a:pt x="2941320" y="0"/>
                </a:moveTo>
                <a:lnTo>
                  <a:pt x="0" y="0"/>
                </a:lnTo>
                <a:lnTo>
                  <a:pt x="309879" y="309880"/>
                </a:lnTo>
                <a:lnTo>
                  <a:pt x="0" y="619760"/>
                </a:lnTo>
                <a:lnTo>
                  <a:pt x="2941320" y="619760"/>
                </a:lnTo>
                <a:lnTo>
                  <a:pt x="3251200" y="309880"/>
                </a:lnTo>
                <a:lnTo>
                  <a:pt x="2941320" y="0"/>
                </a:lnTo>
                <a:close/>
              </a:path>
            </a:pathLst>
          </a:custGeom>
          <a:solidFill>
            <a:srgbClr val="92AA4B"/>
          </a:solidFill>
        </p:spPr>
        <p:txBody>
          <a:bodyPr wrap="square" lIns="0" tIns="0" rIns="0" bIns="0" rtlCol="0"/>
          <a:lstStyle/>
          <a:p>
            <a:endParaRPr/>
          </a:p>
        </p:txBody>
      </p:sp>
      <p:sp>
        <p:nvSpPr>
          <p:cNvPr id="10" name="9 CuadroTexto"/>
          <p:cNvSpPr txBox="1"/>
          <p:nvPr/>
        </p:nvSpPr>
        <p:spPr>
          <a:xfrm>
            <a:off x="2590800" y="586740"/>
            <a:ext cx="2667000" cy="646331"/>
          </a:xfrm>
          <a:prstGeom prst="rect">
            <a:avLst/>
          </a:prstGeom>
          <a:noFill/>
        </p:spPr>
        <p:txBody>
          <a:bodyPr wrap="square" rtlCol="0">
            <a:spAutoFit/>
          </a:bodyPr>
          <a:lstStyle/>
          <a:p>
            <a:pPr algn="ctr"/>
            <a:r>
              <a:rPr lang="es-EC" dirty="0" smtClean="0">
                <a:solidFill>
                  <a:schemeClr val="bg1"/>
                </a:solidFill>
              </a:rPr>
              <a:t>Aplicación del modelo econométrico </a:t>
            </a:r>
            <a:endParaRPr lang="es-EC" dirty="0">
              <a:solidFill>
                <a:schemeClr val="bg1"/>
              </a:solidFill>
            </a:endParaRPr>
          </a:p>
        </p:txBody>
      </p:sp>
      <p:sp>
        <p:nvSpPr>
          <p:cNvPr id="15" name="object 5"/>
          <p:cNvSpPr txBox="1"/>
          <p:nvPr/>
        </p:nvSpPr>
        <p:spPr>
          <a:xfrm>
            <a:off x="360998" y="760348"/>
            <a:ext cx="1383031" cy="289823"/>
          </a:xfrm>
          <a:prstGeom prst="rect">
            <a:avLst/>
          </a:prstGeom>
        </p:spPr>
        <p:txBody>
          <a:bodyPr vert="horz" wrap="square" lIns="0" tIns="12700" rIns="0" bIns="0" rtlCol="0">
            <a:spAutoFit/>
          </a:bodyPr>
          <a:lstStyle/>
          <a:p>
            <a:pPr marL="12700">
              <a:lnSpc>
                <a:spcPct val="100000"/>
              </a:lnSpc>
              <a:spcBef>
                <a:spcPts val="100"/>
              </a:spcBef>
            </a:pPr>
            <a:r>
              <a:rPr sz="1800" b="1" spc="-325" dirty="0">
                <a:solidFill>
                  <a:srgbClr val="FFFFFF"/>
                </a:solidFill>
                <a:latin typeface="Verdana"/>
                <a:cs typeface="Verdana"/>
              </a:rPr>
              <a:t>RES</a:t>
            </a:r>
            <a:r>
              <a:rPr sz="1800" b="1" spc="-350" dirty="0">
                <a:solidFill>
                  <a:srgbClr val="FFFFFF"/>
                </a:solidFill>
                <a:latin typeface="Verdana"/>
                <a:cs typeface="Verdana"/>
              </a:rPr>
              <a:t>U</a:t>
            </a:r>
            <a:r>
              <a:rPr sz="1800" b="1" spc="-355" dirty="0">
                <a:solidFill>
                  <a:srgbClr val="FFFFFF"/>
                </a:solidFill>
                <a:latin typeface="Verdana"/>
                <a:cs typeface="Verdana"/>
              </a:rPr>
              <a:t>L</a:t>
            </a:r>
            <a:r>
              <a:rPr sz="1800" b="1" spc="-254" dirty="0">
                <a:solidFill>
                  <a:srgbClr val="FFFFFF"/>
                </a:solidFill>
                <a:latin typeface="Verdana"/>
                <a:cs typeface="Verdana"/>
              </a:rPr>
              <a:t>T</a:t>
            </a:r>
            <a:r>
              <a:rPr sz="1800" b="1" spc="-280" dirty="0">
                <a:solidFill>
                  <a:srgbClr val="FFFFFF"/>
                </a:solidFill>
                <a:latin typeface="Verdana"/>
                <a:cs typeface="Verdana"/>
              </a:rPr>
              <a:t>A</a:t>
            </a:r>
            <a:r>
              <a:rPr sz="1800" b="1" spc="-130" dirty="0">
                <a:solidFill>
                  <a:srgbClr val="FFFFFF"/>
                </a:solidFill>
                <a:latin typeface="Verdana"/>
                <a:cs typeface="Verdana"/>
              </a:rPr>
              <a:t>D</a:t>
            </a:r>
            <a:r>
              <a:rPr sz="1800" b="1" spc="-125" dirty="0">
                <a:solidFill>
                  <a:srgbClr val="FFFFFF"/>
                </a:solidFill>
                <a:latin typeface="Verdana"/>
                <a:cs typeface="Verdana"/>
              </a:rPr>
              <a:t>O</a:t>
            </a:r>
            <a:r>
              <a:rPr sz="1800" b="1" spc="-345" dirty="0">
                <a:solidFill>
                  <a:srgbClr val="FFFFFF"/>
                </a:solidFill>
                <a:latin typeface="Verdana"/>
                <a:cs typeface="Verdana"/>
              </a:rPr>
              <a:t>S</a:t>
            </a:r>
            <a:endParaRPr sz="1800" dirty="0">
              <a:latin typeface="Verdana"/>
              <a:cs typeface="Verdana"/>
            </a:endParaRP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1" y="57150"/>
            <a:ext cx="4781551"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6019801" y="3733800"/>
            <a:ext cx="4781551" cy="9144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8" name="7 Diagrama"/>
          <p:cNvGraphicFramePr/>
          <p:nvPr>
            <p:extLst>
              <p:ext uri="{D42A27DB-BD31-4B8C-83A1-F6EECF244321}">
                <p14:modId xmlns:p14="http://schemas.microsoft.com/office/powerpoint/2010/main" val="2662240910"/>
              </p:ext>
            </p:extLst>
          </p:nvPr>
        </p:nvGraphicFramePr>
        <p:xfrm>
          <a:off x="482600" y="1617132"/>
          <a:ext cx="5232400" cy="4936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16 Rectángulo"/>
          <p:cNvSpPr/>
          <p:nvPr/>
        </p:nvSpPr>
        <p:spPr>
          <a:xfrm>
            <a:off x="6045200" y="4876800"/>
            <a:ext cx="2260600" cy="5334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8305801" y="5410200"/>
            <a:ext cx="2495551" cy="9906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47636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063498"/>
            <a:ext cx="5334000" cy="5525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4"/>
          <p:cNvSpPr/>
          <p:nvPr/>
        </p:nvSpPr>
        <p:spPr>
          <a:xfrm>
            <a:off x="1" y="624840"/>
            <a:ext cx="2252980" cy="581660"/>
          </a:xfrm>
          <a:custGeom>
            <a:avLst/>
            <a:gdLst/>
            <a:ahLst/>
            <a:cxnLst/>
            <a:rect l="l" t="t" r="r" b="b"/>
            <a:pathLst>
              <a:path w="2252980" h="581660">
                <a:moveTo>
                  <a:pt x="1962150" y="0"/>
                </a:moveTo>
                <a:lnTo>
                  <a:pt x="0" y="0"/>
                </a:lnTo>
                <a:lnTo>
                  <a:pt x="0" y="581660"/>
                </a:lnTo>
                <a:lnTo>
                  <a:pt x="1962150" y="581660"/>
                </a:lnTo>
                <a:lnTo>
                  <a:pt x="2252980" y="290830"/>
                </a:lnTo>
                <a:lnTo>
                  <a:pt x="1962150" y="0"/>
                </a:lnTo>
                <a:close/>
              </a:path>
            </a:pathLst>
          </a:custGeom>
          <a:solidFill>
            <a:srgbClr val="A42F0F"/>
          </a:solidFill>
        </p:spPr>
        <p:txBody>
          <a:bodyPr wrap="square" lIns="0" tIns="0" rIns="0" bIns="0" rtlCol="0"/>
          <a:lstStyle/>
          <a:p>
            <a:endParaRPr/>
          </a:p>
        </p:txBody>
      </p:sp>
      <p:sp>
        <p:nvSpPr>
          <p:cNvPr id="9" name="object 8"/>
          <p:cNvSpPr/>
          <p:nvPr/>
        </p:nvSpPr>
        <p:spPr>
          <a:xfrm>
            <a:off x="2438400" y="609600"/>
            <a:ext cx="3048000" cy="619760"/>
          </a:xfrm>
          <a:custGeom>
            <a:avLst/>
            <a:gdLst/>
            <a:ahLst/>
            <a:cxnLst/>
            <a:rect l="l" t="t" r="r" b="b"/>
            <a:pathLst>
              <a:path w="3251200" h="619760">
                <a:moveTo>
                  <a:pt x="2941320" y="0"/>
                </a:moveTo>
                <a:lnTo>
                  <a:pt x="0" y="0"/>
                </a:lnTo>
                <a:lnTo>
                  <a:pt x="309879" y="309880"/>
                </a:lnTo>
                <a:lnTo>
                  <a:pt x="0" y="619760"/>
                </a:lnTo>
                <a:lnTo>
                  <a:pt x="2941320" y="619760"/>
                </a:lnTo>
                <a:lnTo>
                  <a:pt x="3251200" y="309880"/>
                </a:lnTo>
                <a:lnTo>
                  <a:pt x="2941320" y="0"/>
                </a:lnTo>
                <a:close/>
              </a:path>
            </a:pathLst>
          </a:custGeom>
          <a:solidFill>
            <a:srgbClr val="92AA4B"/>
          </a:solidFill>
        </p:spPr>
        <p:txBody>
          <a:bodyPr wrap="square" lIns="0" tIns="0" rIns="0" bIns="0" rtlCol="0"/>
          <a:lstStyle/>
          <a:p>
            <a:endParaRPr/>
          </a:p>
        </p:txBody>
      </p:sp>
      <p:sp>
        <p:nvSpPr>
          <p:cNvPr id="10" name="9 CuadroTexto"/>
          <p:cNvSpPr txBox="1"/>
          <p:nvPr/>
        </p:nvSpPr>
        <p:spPr>
          <a:xfrm>
            <a:off x="2590800" y="586740"/>
            <a:ext cx="2667000" cy="646331"/>
          </a:xfrm>
          <a:prstGeom prst="rect">
            <a:avLst/>
          </a:prstGeom>
          <a:noFill/>
        </p:spPr>
        <p:txBody>
          <a:bodyPr wrap="square" rtlCol="0">
            <a:spAutoFit/>
          </a:bodyPr>
          <a:lstStyle/>
          <a:p>
            <a:pPr algn="ctr"/>
            <a:r>
              <a:rPr lang="es-EC" dirty="0" smtClean="0">
                <a:solidFill>
                  <a:schemeClr val="bg1"/>
                </a:solidFill>
              </a:rPr>
              <a:t>Aplicación del modelo econométrico </a:t>
            </a:r>
            <a:endParaRPr lang="es-EC" dirty="0">
              <a:solidFill>
                <a:schemeClr val="bg1"/>
              </a:solidFill>
            </a:endParaRPr>
          </a:p>
        </p:txBody>
      </p:sp>
      <p:sp>
        <p:nvSpPr>
          <p:cNvPr id="15" name="object 5"/>
          <p:cNvSpPr txBox="1"/>
          <p:nvPr/>
        </p:nvSpPr>
        <p:spPr>
          <a:xfrm>
            <a:off x="360998" y="760348"/>
            <a:ext cx="1383031" cy="289823"/>
          </a:xfrm>
          <a:prstGeom prst="rect">
            <a:avLst/>
          </a:prstGeom>
        </p:spPr>
        <p:txBody>
          <a:bodyPr vert="horz" wrap="square" lIns="0" tIns="12700" rIns="0" bIns="0" rtlCol="0">
            <a:spAutoFit/>
          </a:bodyPr>
          <a:lstStyle/>
          <a:p>
            <a:pPr marL="12700">
              <a:lnSpc>
                <a:spcPct val="100000"/>
              </a:lnSpc>
              <a:spcBef>
                <a:spcPts val="100"/>
              </a:spcBef>
            </a:pPr>
            <a:r>
              <a:rPr sz="1800" b="1" spc="-325" dirty="0">
                <a:solidFill>
                  <a:srgbClr val="FFFFFF"/>
                </a:solidFill>
                <a:latin typeface="Verdana"/>
                <a:cs typeface="Verdana"/>
              </a:rPr>
              <a:t>RES</a:t>
            </a:r>
            <a:r>
              <a:rPr sz="1800" b="1" spc="-350" dirty="0">
                <a:solidFill>
                  <a:srgbClr val="FFFFFF"/>
                </a:solidFill>
                <a:latin typeface="Verdana"/>
                <a:cs typeface="Verdana"/>
              </a:rPr>
              <a:t>U</a:t>
            </a:r>
            <a:r>
              <a:rPr sz="1800" b="1" spc="-355" dirty="0">
                <a:solidFill>
                  <a:srgbClr val="FFFFFF"/>
                </a:solidFill>
                <a:latin typeface="Verdana"/>
                <a:cs typeface="Verdana"/>
              </a:rPr>
              <a:t>L</a:t>
            </a:r>
            <a:r>
              <a:rPr sz="1800" b="1" spc="-254" dirty="0">
                <a:solidFill>
                  <a:srgbClr val="FFFFFF"/>
                </a:solidFill>
                <a:latin typeface="Verdana"/>
                <a:cs typeface="Verdana"/>
              </a:rPr>
              <a:t>T</a:t>
            </a:r>
            <a:r>
              <a:rPr sz="1800" b="1" spc="-280" dirty="0">
                <a:solidFill>
                  <a:srgbClr val="FFFFFF"/>
                </a:solidFill>
                <a:latin typeface="Verdana"/>
                <a:cs typeface="Verdana"/>
              </a:rPr>
              <a:t>A</a:t>
            </a:r>
            <a:r>
              <a:rPr sz="1800" b="1" spc="-130" dirty="0">
                <a:solidFill>
                  <a:srgbClr val="FFFFFF"/>
                </a:solidFill>
                <a:latin typeface="Verdana"/>
                <a:cs typeface="Verdana"/>
              </a:rPr>
              <a:t>D</a:t>
            </a:r>
            <a:r>
              <a:rPr sz="1800" b="1" spc="-125" dirty="0">
                <a:solidFill>
                  <a:srgbClr val="FFFFFF"/>
                </a:solidFill>
                <a:latin typeface="Verdana"/>
                <a:cs typeface="Verdana"/>
              </a:rPr>
              <a:t>O</a:t>
            </a:r>
            <a:r>
              <a:rPr sz="1800" b="1" spc="-345" dirty="0">
                <a:solidFill>
                  <a:srgbClr val="FFFFFF"/>
                </a:solidFill>
                <a:latin typeface="Verdana"/>
                <a:cs typeface="Verdana"/>
              </a:rPr>
              <a:t>S</a:t>
            </a:r>
            <a:endParaRPr sz="1800" dirty="0">
              <a:latin typeface="Verdana"/>
              <a:cs typeface="Verdana"/>
            </a:endParaRPr>
          </a:p>
        </p:txBody>
      </p:sp>
      <p:sp>
        <p:nvSpPr>
          <p:cNvPr id="3" name="2 Rectángulo"/>
          <p:cNvSpPr/>
          <p:nvPr/>
        </p:nvSpPr>
        <p:spPr>
          <a:xfrm>
            <a:off x="6324600" y="3048000"/>
            <a:ext cx="2514600" cy="9906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8" name="7 Diagrama"/>
          <p:cNvGraphicFramePr/>
          <p:nvPr>
            <p:extLst>
              <p:ext uri="{D42A27DB-BD31-4B8C-83A1-F6EECF244321}">
                <p14:modId xmlns:p14="http://schemas.microsoft.com/office/powerpoint/2010/main" val="2100610321"/>
              </p:ext>
            </p:extLst>
          </p:nvPr>
        </p:nvGraphicFramePr>
        <p:xfrm>
          <a:off x="254000" y="1490135"/>
          <a:ext cx="5842000" cy="5063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16 Rectángulo"/>
          <p:cNvSpPr/>
          <p:nvPr/>
        </p:nvSpPr>
        <p:spPr>
          <a:xfrm>
            <a:off x="6324600" y="4419600"/>
            <a:ext cx="2514600" cy="6096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5 Rectángulo"/>
          <p:cNvSpPr/>
          <p:nvPr/>
        </p:nvSpPr>
        <p:spPr>
          <a:xfrm>
            <a:off x="6324600" y="1138426"/>
            <a:ext cx="5334000" cy="385574"/>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Rectángulo"/>
          <p:cNvSpPr/>
          <p:nvPr/>
        </p:nvSpPr>
        <p:spPr>
          <a:xfrm>
            <a:off x="152400" y="6248400"/>
            <a:ext cx="6096000" cy="523220"/>
          </a:xfrm>
          <a:prstGeom prst="rect">
            <a:avLst/>
          </a:prstGeom>
        </p:spPr>
        <p:txBody>
          <a:bodyPr>
            <a:spAutoFit/>
          </a:bodyPr>
          <a:lstStyle/>
          <a:p>
            <a:r>
              <a:rPr lang="es-EC" sz="1400" dirty="0" smtClean="0"/>
              <a:t>varianza condicional de </a:t>
            </a:r>
            <a:r>
              <a:rPr lang="es-EC" sz="1400" dirty="0" err="1" smtClean="0"/>
              <a:t>Yi</a:t>
            </a:r>
            <a:r>
              <a:rPr lang="es-EC" sz="1400" dirty="0" smtClean="0"/>
              <a:t> aumenta a medida que lo hace X, por lo tanto, no permanecería constante.</a:t>
            </a:r>
            <a:endParaRPr lang="es-EC" sz="1400" dirty="0"/>
          </a:p>
        </p:txBody>
      </p:sp>
      <p:sp>
        <p:nvSpPr>
          <p:cNvPr id="6" name="5 Rectángulo"/>
          <p:cNvSpPr/>
          <p:nvPr/>
        </p:nvSpPr>
        <p:spPr>
          <a:xfrm>
            <a:off x="152400" y="1262390"/>
            <a:ext cx="6096000" cy="523220"/>
          </a:xfrm>
          <a:prstGeom prst="rect">
            <a:avLst/>
          </a:prstGeom>
        </p:spPr>
        <p:txBody>
          <a:bodyPr>
            <a:spAutoFit/>
          </a:bodyPr>
          <a:lstStyle/>
          <a:p>
            <a:r>
              <a:rPr lang="es-EC" sz="1400" dirty="0" smtClean="0"/>
              <a:t>existe </a:t>
            </a:r>
            <a:r>
              <a:rPr lang="es-EC" sz="1400" dirty="0"/>
              <a:t>una combinación lineal entre algunas o todas las variables explicativas de un modelo de regresión.</a:t>
            </a:r>
          </a:p>
        </p:txBody>
      </p:sp>
    </p:spTree>
    <p:extLst>
      <p:ext uri="{BB962C8B-B14F-4D97-AF65-F5344CB8AC3E}">
        <p14:creationId xmlns:p14="http://schemas.microsoft.com/office/powerpoint/2010/main" val="523345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p:nvPr/>
        </p:nvSpPr>
        <p:spPr>
          <a:xfrm>
            <a:off x="1" y="624840"/>
            <a:ext cx="2252980" cy="581660"/>
          </a:xfrm>
          <a:custGeom>
            <a:avLst/>
            <a:gdLst/>
            <a:ahLst/>
            <a:cxnLst/>
            <a:rect l="l" t="t" r="r" b="b"/>
            <a:pathLst>
              <a:path w="2252980" h="581660">
                <a:moveTo>
                  <a:pt x="1962150" y="0"/>
                </a:moveTo>
                <a:lnTo>
                  <a:pt x="0" y="0"/>
                </a:lnTo>
                <a:lnTo>
                  <a:pt x="0" y="581660"/>
                </a:lnTo>
                <a:lnTo>
                  <a:pt x="1962150" y="581660"/>
                </a:lnTo>
                <a:lnTo>
                  <a:pt x="2252980" y="290830"/>
                </a:lnTo>
                <a:lnTo>
                  <a:pt x="1962150" y="0"/>
                </a:lnTo>
                <a:close/>
              </a:path>
            </a:pathLst>
          </a:custGeom>
          <a:solidFill>
            <a:srgbClr val="A42F0F"/>
          </a:solidFill>
        </p:spPr>
        <p:txBody>
          <a:bodyPr wrap="square" lIns="0" tIns="0" rIns="0" bIns="0" rtlCol="0"/>
          <a:lstStyle/>
          <a:p>
            <a:endParaRPr/>
          </a:p>
        </p:txBody>
      </p:sp>
      <p:sp>
        <p:nvSpPr>
          <p:cNvPr id="9" name="object 8"/>
          <p:cNvSpPr/>
          <p:nvPr/>
        </p:nvSpPr>
        <p:spPr>
          <a:xfrm>
            <a:off x="2438400" y="609600"/>
            <a:ext cx="3048000" cy="619760"/>
          </a:xfrm>
          <a:custGeom>
            <a:avLst/>
            <a:gdLst/>
            <a:ahLst/>
            <a:cxnLst/>
            <a:rect l="l" t="t" r="r" b="b"/>
            <a:pathLst>
              <a:path w="3251200" h="619760">
                <a:moveTo>
                  <a:pt x="2941320" y="0"/>
                </a:moveTo>
                <a:lnTo>
                  <a:pt x="0" y="0"/>
                </a:lnTo>
                <a:lnTo>
                  <a:pt x="309879" y="309880"/>
                </a:lnTo>
                <a:lnTo>
                  <a:pt x="0" y="619760"/>
                </a:lnTo>
                <a:lnTo>
                  <a:pt x="2941320" y="619760"/>
                </a:lnTo>
                <a:lnTo>
                  <a:pt x="3251200" y="309880"/>
                </a:lnTo>
                <a:lnTo>
                  <a:pt x="2941320" y="0"/>
                </a:lnTo>
                <a:close/>
              </a:path>
            </a:pathLst>
          </a:custGeom>
          <a:solidFill>
            <a:srgbClr val="92AA4B"/>
          </a:solidFill>
        </p:spPr>
        <p:txBody>
          <a:bodyPr wrap="square" lIns="0" tIns="0" rIns="0" bIns="0" rtlCol="0"/>
          <a:lstStyle/>
          <a:p>
            <a:endParaRPr/>
          </a:p>
        </p:txBody>
      </p:sp>
      <p:sp>
        <p:nvSpPr>
          <p:cNvPr id="10" name="9 CuadroTexto"/>
          <p:cNvSpPr txBox="1"/>
          <p:nvPr/>
        </p:nvSpPr>
        <p:spPr>
          <a:xfrm>
            <a:off x="2590800" y="586740"/>
            <a:ext cx="2667000" cy="646331"/>
          </a:xfrm>
          <a:prstGeom prst="rect">
            <a:avLst/>
          </a:prstGeom>
          <a:noFill/>
        </p:spPr>
        <p:txBody>
          <a:bodyPr wrap="square" rtlCol="0">
            <a:spAutoFit/>
          </a:bodyPr>
          <a:lstStyle/>
          <a:p>
            <a:pPr algn="ctr"/>
            <a:r>
              <a:rPr lang="es-EC" dirty="0" smtClean="0">
                <a:solidFill>
                  <a:schemeClr val="bg1"/>
                </a:solidFill>
              </a:rPr>
              <a:t>Ubicación del problema ambiental</a:t>
            </a:r>
            <a:endParaRPr lang="es-EC" dirty="0">
              <a:solidFill>
                <a:schemeClr val="bg1"/>
              </a:solidFill>
            </a:endParaRPr>
          </a:p>
        </p:txBody>
      </p:sp>
      <p:sp>
        <p:nvSpPr>
          <p:cNvPr id="15" name="object 5"/>
          <p:cNvSpPr txBox="1"/>
          <p:nvPr/>
        </p:nvSpPr>
        <p:spPr>
          <a:xfrm>
            <a:off x="360998" y="760348"/>
            <a:ext cx="1383031" cy="289823"/>
          </a:xfrm>
          <a:prstGeom prst="rect">
            <a:avLst/>
          </a:prstGeom>
        </p:spPr>
        <p:txBody>
          <a:bodyPr vert="horz" wrap="square" lIns="0" tIns="12700" rIns="0" bIns="0" rtlCol="0">
            <a:spAutoFit/>
          </a:bodyPr>
          <a:lstStyle/>
          <a:p>
            <a:pPr marL="12700">
              <a:lnSpc>
                <a:spcPct val="100000"/>
              </a:lnSpc>
              <a:spcBef>
                <a:spcPts val="100"/>
              </a:spcBef>
            </a:pPr>
            <a:r>
              <a:rPr sz="1800" b="1" spc="-325" dirty="0">
                <a:solidFill>
                  <a:srgbClr val="FFFFFF"/>
                </a:solidFill>
                <a:latin typeface="Verdana"/>
                <a:cs typeface="Verdana"/>
              </a:rPr>
              <a:t>RES</a:t>
            </a:r>
            <a:r>
              <a:rPr sz="1800" b="1" spc="-350" dirty="0">
                <a:solidFill>
                  <a:srgbClr val="FFFFFF"/>
                </a:solidFill>
                <a:latin typeface="Verdana"/>
                <a:cs typeface="Verdana"/>
              </a:rPr>
              <a:t>U</a:t>
            </a:r>
            <a:r>
              <a:rPr sz="1800" b="1" spc="-355" dirty="0">
                <a:solidFill>
                  <a:srgbClr val="FFFFFF"/>
                </a:solidFill>
                <a:latin typeface="Verdana"/>
                <a:cs typeface="Verdana"/>
              </a:rPr>
              <a:t>L</a:t>
            </a:r>
            <a:r>
              <a:rPr sz="1800" b="1" spc="-254" dirty="0">
                <a:solidFill>
                  <a:srgbClr val="FFFFFF"/>
                </a:solidFill>
                <a:latin typeface="Verdana"/>
                <a:cs typeface="Verdana"/>
              </a:rPr>
              <a:t>T</a:t>
            </a:r>
            <a:r>
              <a:rPr sz="1800" b="1" spc="-280" dirty="0">
                <a:solidFill>
                  <a:srgbClr val="FFFFFF"/>
                </a:solidFill>
                <a:latin typeface="Verdana"/>
                <a:cs typeface="Verdana"/>
              </a:rPr>
              <a:t>A</a:t>
            </a:r>
            <a:r>
              <a:rPr sz="1800" b="1" spc="-130" dirty="0">
                <a:solidFill>
                  <a:srgbClr val="FFFFFF"/>
                </a:solidFill>
                <a:latin typeface="Verdana"/>
                <a:cs typeface="Verdana"/>
              </a:rPr>
              <a:t>D</a:t>
            </a:r>
            <a:r>
              <a:rPr sz="1800" b="1" spc="-125" dirty="0">
                <a:solidFill>
                  <a:srgbClr val="FFFFFF"/>
                </a:solidFill>
                <a:latin typeface="Verdana"/>
                <a:cs typeface="Verdana"/>
              </a:rPr>
              <a:t>O</a:t>
            </a:r>
            <a:r>
              <a:rPr sz="1800" b="1" spc="-345" dirty="0">
                <a:solidFill>
                  <a:srgbClr val="FFFFFF"/>
                </a:solidFill>
                <a:latin typeface="Verdana"/>
                <a:cs typeface="Verdana"/>
              </a:rPr>
              <a:t>S</a:t>
            </a:r>
            <a:endParaRPr sz="1800" dirty="0">
              <a:latin typeface="Verdana"/>
              <a:cs typeface="Verdana"/>
            </a:endParaRPr>
          </a:p>
        </p:txBody>
      </p:sp>
      <p:graphicFrame>
        <p:nvGraphicFramePr>
          <p:cNvPr id="2" name="1 Diagrama"/>
          <p:cNvGraphicFramePr/>
          <p:nvPr>
            <p:extLst>
              <p:ext uri="{D42A27DB-BD31-4B8C-83A1-F6EECF244321}">
                <p14:modId xmlns:p14="http://schemas.microsoft.com/office/powerpoint/2010/main" val="2069250074"/>
              </p:ext>
            </p:extLst>
          </p:nvPr>
        </p:nvGraphicFramePr>
        <p:xfrm>
          <a:off x="360997" y="1981200"/>
          <a:ext cx="5029200" cy="4523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11 Imagen"/>
          <p:cNvPicPr/>
          <p:nvPr/>
        </p:nvPicPr>
        <p:blipFill>
          <a:blip r:embed="rId7"/>
          <a:stretch>
            <a:fillRect/>
          </a:stretch>
        </p:blipFill>
        <p:spPr>
          <a:xfrm>
            <a:off x="5638800" y="1060068"/>
            <a:ext cx="6096635" cy="2629282"/>
          </a:xfrm>
          <a:prstGeom prst="rect">
            <a:avLst/>
          </a:prstGeom>
        </p:spPr>
      </p:pic>
      <p:pic>
        <p:nvPicPr>
          <p:cNvPr id="13" name="12 Imagen"/>
          <p:cNvPicPr/>
          <p:nvPr/>
        </p:nvPicPr>
        <p:blipFill rotWithShape="1">
          <a:blip r:embed="rId8"/>
          <a:srcRect l="15373"/>
          <a:stretch/>
        </p:blipFill>
        <p:spPr bwMode="auto">
          <a:xfrm>
            <a:off x="6172200" y="3810000"/>
            <a:ext cx="5410200" cy="2743200"/>
          </a:xfrm>
          <a:prstGeom prst="rect">
            <a:avLst/>
          </a:prstGeom>
          <a:ln>
            <a:noFill/>
          </a:ln>
          <a:extLst>
            <a:ext uri="{53640926-AAD7-44D8-BBD7-CCE9431645EC}">
              <a14:shadowObscured xmlns:a14="http://schemas.microsoft.com/office/drawing/2010/main"/>
            </a:ext>
          </a:extLst>
        </p:spPr>
      </p:pic>
      <p:sp>
        <p:nvSpPr>
          <p:cNvPr id="18" name="17 Rectángulo"/>
          <p:cNvSpPr/>
          <p:nvPr/>
        </p:nvSpPr>
        <p:spPr>
          <a:xfrm>
            <a:off x="5638800" y="2895600"/>
            <a:ext cx="6096635" cy="9144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Rectángulo"/>
          <p:cNvSpPr/>
          <p:nvPr/>
        </p:nvSpPr>
        <p:spPr>
          <a:xfrm>
            <a:off x="5638800" y="1371602"/>
            <a:ext cx="6096635" cy="230887"/>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104157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p:nvPr/>
        </p:nvSpPr>
        <p:spPr>
          <a:xfrm>
            <a:off x="1" y="624840"/>
            <a:ext cx="2252980" cy="581660"/>
          </a:xfrm>
          <a:custGeom>
            <a:avLst/>
            <a:gdLst/>
            <a:ahLst/>
            <a:cxnLst/>
            <a:rect l="l" t="t" r="r" b="b"/>
            <a:pathLst>
              <a:path w="2252980" h="581660">
                <a:moveTo>
                  <a:pt x="1962150" y="0"/>
                </a:moveTo>
                <a:lnTo>
                  <a:pt x="0" y="0"/>
                </a:lnTo>
                <a:lnTo>
                  <a:pt x="0" y="581660"/>
                </a:lnTo>
                <a:lnTo>
                  <a:pt x="1962150" y="581660"/>
                </a:lnTo>
                <a:lnTo>
                  <a:pt x="2252980" y="290830"/>
                </a:lnTo>
                <a:lnTo>
                  <a:pt x="1962150" y="0"/>
                </a:lnTo>
                <a:close/>
              </a:path>
            </a:pathLst>
          </a:custGeom>
          <a:solidFill>
            <a:srgbClr val="A42F0F"/>
          </a:solidFill>
        </p:spPr>
        <p:txBody>
          <a:bodyPr wrap="square" lIns="0" tIns="0" rIns="0" bIns="0" rtlCol="0"/>
          <a:lstStyle/>
          <a:p>
            <a:endParaRPr/>
          </a:p>
        </p:txBody>
      </p:sp>
      <p:sp>
        <p:nvSpPr>
          <p:cNvPr id="9" name="object 8"/>
          <p:cNvSpPr/>
          <p:nvPr/>
        </p:nvSpPr>
        <p:spPr>
          <a:xfrm>
            <a:off x="2438400" y="609600"/>
            <a:ext cx="3048000" cy="619760"/>
          </a:xfrm>
          <a:custGeom>
            <a:avLst/>
            <a:gdLst/>
            <a:ahLst/>
            <a:cxnLst/>
            <a:rect l="l" t="t" r="r" b="b"/>
            <a:pathLst>
              <a:path w="3251200" h="619760">
                <a:moveTo>
                  <a:pt x="2941320" y="0"/>
                </a:moveTo>
                <a:lnTo>
                  <a:pt x="0" y="0"/>
                </a:lnTo>
                <a:lnTo>
                  <a:pt x="309879" y="309880"/>
                </a:lnTo>
                <a:lnTo>
                  <a:pt x="0" y="619760"/>
                </a:lnTo>
                <a:lnTo>
                  <a:pt x="2941320" y="619760"/>
                </a:lnTo>
                <a:lnTo>
                  <a:pt x="3251200" y="309880"/>
                </a:lnTo>
                <a:lnTo>
                  <a:pt x="2941320" y="0"/>
                </a:lnTo>
                <a:close/>
              </a:path>
            </a:pathLst>
          </a:custGeom>
          <a:solidFill>
            <a:srgbClr val="92AA4B"/>
          </a:solidFill>
        </p:spPr>
        <p:txBody>
          <a:bodyPr wrap="square" lIns="0" tIns="0" rIns="0" bIns="0" rtlCol="0"/>
          <a:lstStyle/>
          <a:p>
            <a:endParaRPr/>
          </a:p>
        </p:txBody>
      </p:sp>
      <p:sp>
        <p:nvSpPr>
          <p:cNvPr id="10" name="9 CuadroTexto"/>
          <p:cNvSpPr txBox="1"/>
          <p:nvPr/>
        </p:nvSpPr>
        <p:spPr>
          <a:xfrm>
            <a:off x="2590800" y="586740"/>
            <a:ext cx="2667000" cy="646331"/>
          </a:xfrm>
          <a:prstGeom prst="rect">
            <a:avLst/>
          </a:prstGeom>
          <a:noFill/>
        </p:spPr>
        <p:txBody>
          <a:bodyPr wrap="square" rtlCol="0">
            <a:spAutoFit/>
          </a:bodyPr>
          <a:lstStyle/>
          <a:p>
            <a:pPr algn="ctr"/>
            <a:r>
              <a:rPr lang="es-EC" dirty="0" smtClean="0">
                <a:solidFill>
                  <a:schemeClr val="bg1"/>
                </a:solidFill>
              </a:rPr>
              <a:t>Ubicación del problema ambiental</a:t>
            </a:r>
            <a:endParaRPr lang="es-EC" dirty="0">
              <a:solidFill>
                <a:schemeClr val="bg1"/>
              </a:solidFill>
            </a:endParaRPr>
          </a:p>
        </p:txBody>
      </p:sp>
      <p:sp>
        <p:nvSpPr>
          <p:cNvPr id="15" name="object 5"/>
          <p:cNvSpPr txBox="1"/>
          <p:nvPr/>
        </p:nvSpPr>
        <p:spPr>
          <a:xfrm>
            <a:off x="360998" y="760348"/>
            <a:ext cx="1383031" cy="289823"/>
          </a:xfrm>
          <a:prstGeom prst="rect">
            <a:avLst/>
          </a:prstGeom>
        </p:spPr>
        <p:txBody>
          <a:bodyPr vert="horz" wrap="square" lIns="0" tIns="12700" rIns="0" bIns="0" rtlCol="0">
            <a:spAutoFit/>
          </a:bodyPr>
          <a:lstStyle/>
          <a:p>
            <a:pPr marL="12700">
              <a:lnSpc>
                <a:spcPct val="100000"/>
              </a:lnSpc>
              <a:spcBef>
                <a:spcPts val="100"/>
              </a:spcBef>
            </a:pPr>
            <a:r>
              <a:rPr sz="1800" b="1" spc="-325" dirty="0">
                <a:solidFill>
                  <a:srgbClr val="FFFFFF"/>
                </a:solidFill>
                <a:latin typeface="Verdana"/>
                <a:cs typeface="Verdana"/>
              </a:rPr>
              <a:t>RES</a:t>
            </a:r>
            <a:r>
              <a:rPr sz="1800" b="1" spc="-350" dirty="0">
                <a:solidFill>
                  <a:srgbClr val="FFFFFF"/>
                </a:solidFill>
                <a:latin typeface="Verdana"/>
                <a:cs typeface="Verdana"/>
              </a:rPr>
              <a:t>U</a:t>
            </a:r>
            <a:r>
              <a:rPr sz="1800" b="1" spc="-355" dirty="0">
                <a:solidFill>
                  <a:srgbClr val="FFFFFF"/>
                </a:solidFill>
                <a:latin typeface="Verdana"/>
                <a:cs typeface="Verdana"/>
              </a:rPr>
              <a:t>L</a:t>
            </a:r>
            <a:r>
              <a:rPr sz="1800" b="1" spc="-254" dirty="0">
                <a:solidFill>
                  <a:srgbClr val="FFFFFF"/>
                </a:solidFill>
                <a:latin typeface="Verdana"/>
                <a:cs typeface="Verdana"/>
              </a:rPr>
              <a:t>T</a:t>
            </a:r>
            <a:r>
              <a:rPr sz="1800" b="1" spc="-280" dirty="0">
                <a:solidFill>
                  <a:srgbClr val="FFFFFF"/>
                </a:solidFill>
                <a:latin typeface="Verdana"/>
                <a:cs typeface="Verdana"/>
              </a:rPr>
              <a:t>A</a:t>
            </a:r>
            <a:r>
              <a:rPr sz="1800" b="1" spc="-130" dirty="0">
                <a:solidFill>
                  <a:srgbClr val="FFFFFF"/>
                </a:solidFill>
                <a:latin typeface="Verdana"/>
                <a:cs typeface="Verdana"/>
              </a:rPr>
              <a:t>D</a:t>
            </a:r>
            <a:r>
              <a:rPr sz="1800" b="1" spc="-125" dirty="0">
                <a:solidFill>
                  <a:srgbClr val="FFFFFF"/>
                </a:solidFill>
                <a:latin typeface="Verdana"/>
                <a:cs typeface="Verdana"/>
              </a:rPr>
              <a:t>O</a:t>
            </a:r>
            <a:r>
              <a:rPr sz="1800" b="1" spc="-345" dirty="0">
                <a:solidFill>
                  <a:srgbClr val="FFFFFF"/>
                </a:solidFill>
                <a:latin typeface="Verdana"/>
                <a:cs typeface="Verdana"/>
              </a:rPr>
              <a:t>S</a:t>
            </a:r>
            <a:endParaRPr sz="1800" dirty="0">
              <a:latin typeface="Verdana"/>
              <a:cs typeface="Verdana"/>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 y="1371600"/>
            <a:ext cx="3530600" cy="525145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2 CuadroTexto"/>
          <p:cNvSpPr txBox="1"/>
          <p:nvPr/>
        </p:nvSpPr>
        <p:spPr>
          <a:xfrm>
            <a:off x="961391" y="1600200"/>
            <a:ext cx="914400" cy="369332"/>
          </a:xfrm>
          <a:prstGeom prst="rect">
            <a:avLst/>
          </a:prstGeom>
          <a:noFill/>
        </p:spPr>
        <p:txBody>
          <a:bodyPr wrap="square" rtlCol="0">
            <a:spAutoFit/>
          </a:bodyPr>
          <a:lstStyle/>
          <a:p>
            <a:r>
              <a:rPr lang="es-EC" b="1" dirty="0" smtClean="0"/>
              <a:t>PM2.5</a:t>
            </a:r>
            <a:endParaRPr lang="es-EC" b="1" dirty="0"/>
          </a:p>
        </p:txBody>
      </p:sp>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449" y="4581525"/>
            <a:ext cx="2554383"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object 8"/>
          <p:cNvSpPr/>
          <p:nvPr/>
        </p:nvSpPr>
        <p:spPr>
          <a:xfrm>
            <a:off x="5410200" y="595729"/>
            <a:ext cx="3048000" cy="619760"/>
          </a:xfrm>
          <a:custGeom>
            <a:avLst/>
            <a:gdLst/>
            <a:ahLst/>
            <a:cxnLst/>
            <a:rect l="l" t="t" r="r" b="b"/>
            <a:pathLst>
              <a:path w="3251200" h="619760">
                <a:moveTo>
                  <a:pt x="2941320" y="0"/>
                </a:moveTo>
                <a:lnTo>
                  <a:pt x="0" y="0"/>
                </a:lnTo>
                <a:lnTo>
                  <a:pt x="309879" y="309880"/>
                </a:lnTo>
                <a:lnTo>
                  <a:pt x="0" y="619760"/>
                </a:lnTo>
                <a:lnTo>
                  <a:pt x="2941320" y="619760"/>
                </a:lnTo>
                <a:lnTo>
                  <a:pt x="3251200" y="309880"/>
                </a:lnTo>
                <a:lnTo>
                  <a:pt x="2941320" y="0"/>
                </a:lnTo>
                <a:close/>
              </a:path>
            </a:pathLst>
          </a:custGeom>
          <a:solidFill>
            <a:srgbClr val="92AA4B"/>
          </a:solidFill>
        </p:spPr>
        <p:txBody>
          <a:bodyPr wrap="square" lIns="0" tIns="0" rIns="0" bIns="0" rtlCol="0"/>
          <a:lstStyle/>
          <a:p>
            <a:endParaRPr/>
          </a:p>
        </p:txBody>
      </p:sp>
      <p:sp>
        <p:nvSpPr>
          <p:cNvPr id="18" name="17 CuadroTexto"/>
          <p:cNvSpPr txBox="1"/>
          <p:nvPr/>
        </p:nvSpPr>
        <p:spPr>
          <a:xfrm>
            <a:off x="5562600" y="572869"/>
            <a:ext cx="2667000" cy="646331"/>
          </a:xfrm>
          <a:prstGeom prst="rect">
            <a:avLst/>
          </a:prstGeom>
          <a:noFill/>
        </p:spPr>
        <p:txBody>
          <a:bodyPr wrap="square" rtlCol="0">
            <a:spAutoFit/>
          </a:bodyPr>
          <a:lstStyle/>
          <a:p>
            <a:pPr algn="ctr"/>
            <a:r>
              <a:rPr lang="es-EC" dirty="0" smtClean="0">
                <a:solidFill>
                  <a:schemeClr val="bg1"/>
                </a:solidFill>
              </a:rPr>
              <a:t>Nivel de contaminación del aire  </a:t>
            </a:r>
            <a:endParaRPr lang="es-EC"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600200"/>
            <a:ext cx="5791200"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4038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p:nvPr/>
        </p:nvSpPr>
        <p:spPr>
          <a:xfrm>
            <a:off x="1" y="624840"/>
            <a:ext cx="2252980" cy="581660"/>
          </a:xfrm>
          <a:custGeom>
            <a:avLst/>
            <a:gdLst/>
            <a:ahLst/>
            <a:cxnLst/>
            <a:rect l="l" t="t" r="r" b="b"/>
            <a:pathLst>
              <a:path w="2252980" h="581660">
                <a:moveTo>
                  <a:pt x="1962150" y="0"/>
                </a:moveTo>
                <a:lnTo>
                  <a:pt x="0" y="0"/>
                </a:lnTo>
                <a:lnTo>
                  <a:pt x="0" y="581660"/>
                </a:lnTo>
                <a:lnTo>
                  <a:pt x="1962150" y="581660"/>
                </a:lnTo>
                <a:lnTo>
                  <a:pt x="2252980" y="290830"/>
                </a:lnTo>
                <a:lnTo>
                  <a:pt x="1962150" y="0"/>
                </a:lnTo>
                <a:close/>
              </a:path>
            </a:pathLst>
          </a:custGeom>
          <a:solidFill>
            <a:srgbClr val="A42F0F"/>
          </a:solidFill>
        </p:spPr>
        <p:txBody>
          <a:bodyPr wrap="square" lIns="0" tIns="0" rIns="0" bIns="0" rtlCol="0"/>
          <a:lstStyle/>
          <a:p>
            <a:endParaRPr/>
          </a:p>
        </p:txBody>
      </p:sp>
      <p:sp>
        <p:nvSpPr>
          <p:cNvPr id="9" name="object 8"/>
          <p:cNvSpPr/>
          <p:nvPr/>
        </p:nvSpPr>
        <p:spPr>
          <a:xfrm>
            <a:off x="2438400" y="609600"/>
            <a:ext cx="3048000" cy="619760"/>
          </a:xfrm>
          <a:custGeom>
            <a:avLst/>
            <a:gdLst/>
            <a:ahLst/>
            <a:cxnLst/>
            <a:rect l="l" t="t" r="r" b="b"/>
            <a:pathLst>
              <a:path w="3251200" h="619760">
                <a:moveTo>
                  <a:pt x="2941320" y="0"/>
                </a:moveTo>
                <a:lnTo>
                  <a:pt x="0" y="0"/>
                </a:lnTo>
                <a:lnTo>
                  <a:pt x="309879" y="309880"/>
                </a:lnTo>
                <a:lnTo>
                  <a:pt x="0" y="619760"/>
                </a:lnTo>
                <a:lnTo>
                  <a:pt x="2941320" y="619760"/>
                </a:lnTo>
                <a:lnTo>
                  <a:pt x="3251200" y="309880"/>
                </a:lnTo>
                <a:lnTo>
                  <a:pt x="2941320" y="0"/>
                </a:lnTo>
                <a:close/>
              </a:path>
            </a:pathLst>
          </a:custGeom>
          <a:solidFill>
            <a:srgbClr val="92AA4B"/>
          </a:solidFill>
        </p:spPr>
        <p:txBody>
          <a:bodyPr wrap="square" lIns="0" tIns="0" rIns="0" bIns="0" rtlCol="0"/>
          <a:lstStyle/>
          <a:p>
            <a:endParaRPr/>
          </a:p>
        </p:txBody>
      </p:sp>
      <p:sp>
        <p:nvSpPr>
          <p:cNvPr id="10" name="9 CuadroTexto"/>
          <p:cNvSpPr txBox="1"/>
          <p:nvPr/>
        </p:nvSpPr>
        <p:spPr>
          <a:xfrm>
            <a:off x="2590800" y="586740"/>
            <a:ext cx="2667000" cy="646331"/>
          </a:xfrm>
          <a:prstGeom prst="rect">
            <a:avLst/>
          </a:prstGeom>
          <a:noFill/>
        </p:spPr>
        <p:txBody>
          <a:bodyPr wrap="square" rtlCol="0">
            <a:spAutoFit/>
          </a:bodyPr>
          <a:lstStyle/>
          <a:p>
            <a:pPr algn="ctr"/>
            <a:r>
              <a:rPr lang="es-EC" dirty="0" smtClean="0">
                <a:solidFill>
                  <a:schemeClr val="bg1"/>
                </a:solidFill>
              </a:rPr>
              <a:t>Ubicación del problema ambiental</a:t>
            </a:r>
            <a:endParaRPr lang="es-EC" dirty="0">
              <a:solidFill>
                <a:schemeClr val="bg1"/>
              </a:solidFill>
            </a:endParaRPr>
          </a:p>
        </p:txBody>
      </p:sp>
      <p:sp>
        <p:nvSpPr>
          <p:cNvPr id="15" name="object 5"/>
          <p:cNvSpPr txBox="1"/>
          <p:nvPr/>
        </p:nvSpPr>
        <p:spPr>
          <a:xfrm>
            <a:off x="360998" y="760348"/>
            <a:ext cx="1383031" cy="289823"/>
          </a:xfrm>
          <a:prstGeom prst="rect">
            <a:avLst/>
          </a:prstGeom>
        </p:spPr>
        <p:txBody>
          <a:bodyPr vert="horz" wrap="square" lIns="0" tIns="12700" rIns="0" bIns="0" rtlCol="0">
            <a:spAutoFit/>
          </a:bodyPr>
          <a:lstStyle/>
          <a:p>
            <a:pPr marL="12700">
              <a:lnSpc>
                <a:spcPct val="100000"/>
              </a:lnSpc>
              <a:spcBef>
                <a:spcPts val="100"/>
              </a:spcBef>
            </a:pPr>
            <a:r>
              <a:rPr sz="1800" b="1" spc="-325" dirty="0">
                <a:solidFill>
                  <a:srgbClr val="FFFFFF"/>
                </a:solidFill>
                <a:latin typeface="Verdana"/>
                <a:cs typeface="Verdana"/>
              </a:rPr>
              <a:t>RES</a:t>
            </a:r>
            <a:r>
              <a:rPr sz="1800" b="1" spc="-350" dirty="0">
                <a:solidFill>
                  <a:srgbClr val="FFFFFF"/>
                </a:solidFill>
                <a:latin typeface="Verdana"/>
                <a:cs typeface="Verdana"/>
              </a:rPr>
              <a:t>U</a:t>
            </a:r>
            <a:r>
              <a:rPr sz="1800" b="1" spc="-355" dirty="0">
                <a:solidFill>
                  <a:srgbClr val="FFFFFF"/>
                </a:solidFill>
                <a:latin typeface="Verdana"/>
                <a:cs typeface="Verdana"/>
              </a:rPr>
              <a:t>L</a:t>
            </a:r>
            <a:r>
              <a:rPr sz="1800" b="1" spc="-254" dirty="0">
                <a:solidFill>
                  <a:srgbClr val="FFFFFF"/>
                </a:solidFill>
                <a:latin typeface="Verdana"/>
                <a:cs typeface="Verdana"/>
              </a:rPr>
              <a:t>T</a:t>
            </a:r>
            <a:r>
              <a:rPr sz="1800" b="1" spc="-280" dirty="0">
                <a:solidFill>
                  <a:srgbClr val="FFFFFF"/>
                </a:solidFill>
                <a:latin typeface="Verdana"/>
                <a:cs typeface="Verdana"/>
              </a:rPr>
              <a:t>A</a:t>
            </a:r>
            <a:r>
              <a:rPr sz="1800" b="1" spc="-130" dirty="0">
                <a:solidFill>
                  <a:srgbClr val="FFFFFF"/>
                </a:solidFill>
                <a:latin typeface="Verdana"/>
                <a:cs typeface="Verdana"/>
              </a:rPr>
              <a:t>D</a:t>
            </a:r>
            <a:r>
              <a:rPr sz="1800" b="1" spc="-125" dirty="0">
                <a:solidFill>
                  <a:srgbClr val="FFFFFF"/>
                </a:solidFill>
                <a:latin typeface="Verdana"/>
                <a:cs typeface="Verdana"/>
              </a:rPr>
              <a:t>O</a:t>
            </a:r>
            <a:r>
              <a:rPr sz="1800" b="1" spc="-345" dirty="0">
                <a:solidFill>
                  <a:srgbClr val="FFFFFF"/>
                </a:solidFill>
                <a:latin typeface="Verdana"/>
                <a:cs typeface="Verdana"/>
              </a:rPr>
              <a:t>S</a:t>
            </a:r>
            <a:endParaRPr sz="1800" dirty="0">
              <a:latin typeface="Verdana"/>
              <a:cs typeface="Verdana"/>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0" y="1447726"/>
            <a:ext cx="3479800" cy="52324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13 CuadroTexto"/>
          <p:cNvSpPr txBox="1"/>
          <p:nvPr/>
        </p:nvSpPr>
        <p:spPr>
          <a:xfrm>
            <a:off x="1003300" y="1666801"/>
            <a:ext cx="914400" cy="369332"/>
          </a:xfrm>
          <a:prstGeom prst="rect">
            <a:avLst/>
          </a:prstGeom>
          <a:noFill/>
        </p:spPr>
        <p:txBody>
          <a:bodyPr wrap="square" rtlCol="0">
            <a:spAutoFit/>
          </a:bodyPr>
          <a:lstStyle/>
          <a:p>
            <a:r>
              <a:rPr lang="es-EC" b="1" dirty="0" smtClean="0"/>
              <a:t>O3</a:t>
            </a:r>
            <a:endParaRPr lang="es-EC" b="1" dirty="0"/>
          </a:p>
        </p:txBody>
      </p:sp>
      <p:pic>
        <p:nvPicPr>
          <p:cNvPr id="143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667250"/>
            <a:ext cx="2451101" cy="2078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object 8"/>
          <p:cNvSpPr/>
          <p:nvPr/>
        </p:nvSpPr>
        <p:spPr>
          <a:xfrm>
            <a:off x="5410200" y="595729"/>
            <a:ext cx="3048000" cy="619760"/>
          </a:xfrm>
          <a:custGeom>
            <a:avLst/>
            <a:gdLst/>
            <a:ahLst/>
            <a:cxnLst/>
            <a:rect l="l" t="t" r="r" b="b"/>
            <a:pathLst>
              <a:path w="3251200" h="619760">
                <a:moveTo>
                  <a:pt x="2941320" y="0"/>
                </a:moveTo>
                <a:lnTo>
                  <a:pt x="0" y="0"/>
                </a:lnTo>
                <a:lnTo>
                  <a:pt x="309879" y="309880"/>
                </a:lnTo>
                <a:lnTo>
                  <a:pt x="0" y="619760"/>
                </a:lnTo>
                <a:lnTo>
                  <a:pt x="2941320" y="619760"/>
                </a:lnTo>
                <a:lnTo>
                  <a:pt x="3251200" y="309880"/>
                </a:lnTo>
                <a:lnTo>
                  <a:pt x="2941320" y="0"/>
                </a:lnTo>
                <a:close/>
              </a:path>
            </a:pathLst>
          </a:custGeom>
          <a:solidFill>
            <a:srgbClr val="92AA4B"/>
          </a:solidFill>
        </p:spPr>
        <p:txBody>
          <a:bodyPr wrap="square" lIns="0" tIns="0" rIns="0" bIns="0" rtlCol="0"/>
          <a:lstStyle/>
          <a:p>
            <a:endParaRPr/>
          </a:p>
        </p:txBody>
      </p:sp>
      <p:sp>
        <p:nvSpPr>
          <p:cNvPr id="18" name="17 CuadroTexto"/>
          <p:cNvSpPr txBox="1"/>
          <p:nvPr/>
        </p:nvSpPr>
        <p:spPr>
          <a:xfrm>
            <a:off x="5562600" y="572869"/>
            <a:ext cx="2667000" cy="646331"/>
          </a:xfrm>
          <a:prstGeom prst="rect">
            <a:avLst/>
          </a:prstGeom>
          <a:noFill/>
        </p:spPr>
        <p:txBody>
          <a:bodyPr wrap="square" rtlCol="0">
            <a:spAutoFit/>
          </a:bodyPr>
          <a:lstStyle/>
          <a:p>
            <a:pPr algn="ctr"/>
            <a:r>
              <a:rPr lang="es-EC" dirty="0" smtClean="0">
                <a:solidFill>
                  <a:schemeClr val="bg1"/>
                </a:solidFill>
              </a:rPr>
              <a:t>Nivel de contaminación del aire  </a:t>
            </a:r>
            <a:endParaRPr lang="es-EC" dirty="0">
              <a:solidFill>
                <a:schemeClr val="bg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600200"/>
            <a:ext cx="5695950"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6212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p:nvPr/>
        </p:nvSpPr>
        <p:spPr>
          <a:xfrm>
            <a:off x="1" y="624840"/>
            <a:ext cx="2252980" cy="581660"/>
          </a:xfrm>
          <a:custGeom>
            <a:avLst/>
            <a:gdLst/>
            <a:ahLst/>
            <a:cxnLst/>
            <a:rect l="l" t="t" r="r" b="b"/>
            <a:pathLst>
              <a:path w="2252980" h="581660">
                <a:moveTo>
                  <a:pt x="1962150" y="0"/>
                </a:moveTo>
                <a:lnTo>
                  <a:pt x="0" y="0"/>
                </a:lnTo>
                <a:lnTo>
                  <a:pt x="0" y="581660"/>
                </a:lnTo>
                <a:lnTo>
                  <a:pt x="1962150" y="581660"/>
                </a:lnTo>
                <a:lnTo>
                  <a:pt x="2252980" y="290830"/>
                </a:lnTo>
                <a:lnTo>
                  <a:pt x="1962150" y="0"/>
                </a:lnTo>
                <a:close/>
              </a:path>
            </a:pathLst>
          </a:custGeom>
          <a:solidFill>
            <a:srgbClr val="A42F0F"/>
          </a:solidFill>
        </p:spPr>
        <p:txBody>
          <a:bodyPr wrap="square" lIns="0" tIns="0" rIns="0" bIns="0" rtlCol="0"/>
          <a:lstStyle/>
          <a:p>
            <a:endParaRPr/>
          </a:p>
        </p:txBody>
      </p:sp>
      <p:sp>
        <p:nvSpPr>
          <p:cNvPr id="9" name="object 8"/>
          <p:cNvSpPr/>
          <p:nvPr/>
        </p:nvSpPr>
        <p:spPr>
          <a:xfrm>
            <a:off x="2438400" y="609600"/>
            <a:ext cx="3048000" cy="619760"/>
          </a:xfrm>
          <a:custGeom>
            <a:avLst/>
            <a:gdLst/>
            <a:ahLst/>
            <a:cxnLst/>
            <a:rect l="l" t="t" r="r" b="b"/>
            <a:pathLst>
              <a:path w="3251200" h="619760">
                <a:moveTo>
                  <a:pt x="2941320" y="0"/>
                </a:moveTo>
                <a:lnTo>
                  <a:pt x="0" y="0"/>
                </a:lnTo>
                <a:lnTo>
                  <a:pt x="309879" y="309880"/>
                </a:lnTo>
                <a:lnTo>
                  <a:pt x="0" y="619760"/>
                </a:lnTo>
                <a:lnTo>
                  <a:pt x="2941320" y="619760"/>
                </a:lnTo>
                <a:lnTo>
                  <a:pt x="3251200" y="309880"/>
                </a:lnTo>
                <a:lnTo>
                  <a:pt x="2941320" y="0"/>
                </a:lnTo>
                <a:close/>
              </a:path>
            </a:pathLst>
          </a:custGeom>
          <a:solidFill>
            <a:srgbClr val="92AA4B"/>
          </a:solidFill>
        </p:spPr>
        <p:txBody>
          <a:bodyPr wrap="square" lIns="0" tIns="0" rIns="0" bIns="0" rtlCol="0"/>
          <a:lstStyle/>
          <a:p>
            <a:endParaRPr/>
          </a:p>
        </p:txBody>
      </p:sp>
      <p:sp>
        <p:nvSpPr>
          <p:cNvPr id="10" name="9 CuadroTexto"/>
          <p:cNvSpPr txBox="1"/>
          <p:nvPr/>
        </p:nvSpPr>
        <p:spPr>
          <a:xfrm>
            <a:off x="2590800" y="586740"/>
            <a:ext cx="2667000" cy="646331"/>
          </a:xfrm>
          <a:prstGeom prst="rect">
            <a:avLst/>
          </a:prstGeom>
          <a:noFill/>
        </p:spPr>
        <p:txBody>
          <a:bodyPr wrap="square" rtlCol="0">
            <a:spAutoFit/>
          </a:bodyPr>
          <a:lstStyle/>
          <a:p>
            <a:pPr algn="ctr"/>
            <a:r>
              <a:rPr lang="es-EC" dirty="0" smtClean="0">
                <a:solidFill>
                  <a:schemeClr val="bg1"/>
                </a:solidFill>
              </a:rPr>
              <a:t>Ubicación del problema ambiental</a:t>
            </a:r>
            <a:endParaRPr lang="es-EC" dirty="0">
              <a:solidFill>
                <a:schemeClr val="bg1"/>
              </a:solidFill>
            </a:endParaRPr>
          </a:p>
        </p:txBody>
      </p:sp>
      <p:sp>
        <p:nvSpPr>
          <p:cNvPr id="15" name="object 5"/>
          <p:cNvSpPr txBox="1"/>
          <p:nvPr/>
        </p:nvSpPr>
        <p:spPr>
          <a:xfrm>
            <a:off x="360998" y="760348"/>
            <a:ext cx="1383031" cy="289823"/>
          </a:xfrm>
          <a:prstGeom prst="rect">
            <a:avLst/>
          </a:prstGeom>
        </p:spPr>
        <p:txBody>
          <a:bodyPr vert="horz" wrap="square" lIns="0" tIns="12700" rIns="0" bIns="0" rtlCol="0">
            <a:spAutoFit/>
          </a:bodyPr>
          <a:lstStyle/>
          <a:p>
            <a:pPr marL="12700">
              <a:lnSpc>
                <a:spcPct val="100000"/>
              </a:lnSpc>
              <a:spcBef>
                <a:spcPts val="100"/>
              </a:spcBef>
            </a:pPr>
            <a:r>
              <a:rPr sz="1800" b="1" spc="-325" dirty="0">
                <a:solidFill>
                  <a:srgbClr val="FFFFFF"/>
                </a:solidFill>
                <a:latin typeface="Verdana"/>
                <a:cs typeface="Verdana"/>
              </a:rPr>
              <a:t>RES</a:t>
            </a:r>
            <a:r>
              <a:rPr sz="1800" b="1" spc="-350" dirty="0">
                <a:solidFill>
                  <a:srgbClr val="FFFFFF"/>
                </a:solidFill>
                <a:latin typeface="Verdana"/>
                <a:cs typeface="Verdana"/>
              </a:rPr>
              <a:t>U</a:t>
            </a:r>
            <a:r>
              <a:rPr sz="1800" b="1" spc="-355" dirty="0">
                <a:solidFill>
                  <a:srgbClr val="FFFFFF"/>
                </a:solidFill>
                <a:latin typeface="Verdana"/>
                <a:cs typeface="Verdana"/>
              </a:rPr>
              <a:t>L</a:t>
            </a:r>
            <a:r>
              <a:rPr sz="1800" b="1" spc="-254" dirty="0">
                <a:solidFill>
                  <a:srgbClr val="FFFFFF"/>
                </a:solidFill>
                <a:latin typeface="Verdana"/>
                <a:cs typeface="Verdana"/>
              </a:rPr>
              <a:t>T</a:t>
            </a:r>
            <a:r>
              <a:rPr sz="1800" b="1" spc="-280" dirty="0">
                <a:solidFill>
                  <a:srgbClr val="FFFFFF"/>
                </a:solidFill>
                <a:latin typeface="Verdana"/>
                <a:cs typeface="Verdana"/>
              </a:rPr>
              <a:t>A</a:t>
            </a:r>
            <a:r>
              <a:rPr sz="1800" b="1" spc="-130" dirty="0">
                <a:solidFill>
                  <a:srgbClr val="FFFFFF"/>
                </a:solidFill>
                <a:latin typeface="Verdana"/>
                <a:cs typeface="Verdana"/>
              </a:rPr>
              <a:t>D</a:t>
            </a:r>
            <a:r>
              <a:rPr sz="1800" b="1" spc="-125" dirty="0">
                <a:solidFill>
                  <a:srgbClr val="FFFFFF"/>
                </a:solidFill>
                <a:latin typeface="Verdana"/>
                <a:cs typeface="Verdana"/>
              </a:rPr>
              <a:t>O</a:t>
            </a:r>
            <a:r>
              <a:rPr sz="1800" b="1" spc="-345" dirty="0">
                <a:solidFill>
                  <a:srgbClr val="FFFFFF"/>
                </a:solidFill>
                <a:latin typeface="Verdana"/>
                <a:cs typeface="Verdana"/>
              </a:rPr>
              <a:t>S</a:t>
            </a:r>
            <a:endParaRPr sz="1800" dirty="0">
              <a:latin typeface="Verdana"/>
              <a:cs typeface="Verdana"/>
            </a:endParaRP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1406526"/>
            <a:ext cx="3479800" cy="52324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15 CuadroTexto"/>
          <p:cNvSpPr txBox="1"/>
          <p:nvPr/>
        </p:nvSpPr>
        <p:spPr>
          <a:xfrm>
            <a:off x="863600" y="1625601"/>
            <a:ext cx="914400" cy="369332"/>
          </a:xfrm>
          <a:prstGeom prst="rect">
            <a:avLst/>
          </a:prstGeom>
          <a:noFill/>
        </p:spPr>
        <p:txBody>
          <a:bodyPr wrap="square" rtlCol="0">
            <a:spAutoFit/>
          </a:bodyPr>
          <a:lstStyle/>
          <a:p>
            <a:r>
              <a:rPr lang="es-EC" b="1" dirty="0" smtClean="0"/>
              <a:t>CO</a:t>
            </a:r>
            <a:endParaRPr lang="es-EC" b="1" dirty="0"/>
          </a:p>
        </p:txBody>
      </p:sp>
      <p:pic>
        <p:nvPicPr>
          <p:cNvPr id="143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756" y="4648200"/>
            <a:ext cx="2462444" cy="210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object 8"/>
          <p:cNvSpPr/>
          <p:nvPr/>
        </p:nvSpPr>
        <p:spPr>
          <a:xfrm>
            <a:off x="5410200" y="595729"/>
            <a:ext cx="3048000" cy="619760"/>
          </a:xfrm>
          <a:custGeom>
            <a:avLst/>
            <a:gdLst/>
            <a:ahLst/>
            <a:cxnLst/>
            <a:rect l="l" t="t" r="r" b="b"/>
            <a:pathLst>
              <a:path w="3251200" h="619760">
                <a:moveTo>
                  <a:pt x="2941320" y="0"/>
                </a:moveTo>
                <a:lnTo>
                  <a:pt x="0" y="0"/>
                </a:lnTo>
                <a:lnTo>
                  <a:pt x="309879" y="309880"/>
                </a:lnTo>
                <a:lnTo>
                  <a:pt x="0" y="619760"/>
                </a:lnTo>
                <a:lnTo>
                  <a:pt x="2941320" y="619760"/>
                </a:lnTo>
                <a:lnTo>
                  <a:pt x="3251200" y="309880"/>
                </a:lnTo>
                <a:lnTo>
                  <a:pt x="2941320" y="0"/>
                </a:lnTo>
                <a:close/>
              </a:path>
            </a:pathLst>
          </a:custGeom>
          <a:solidFill>
            <a:srgbClr val="92AA4B"/>
          </a:solidFill>
        </p:spPr>
        <p:txBody>
          <a:bodyPr wrap="square" lIns="0" tIns="0" rIns="0" bIns="0" rtlCol="0"/>
          <a:lstStyle/>
          <a:p>
            <a:endParaRPr/>
          </a:p>
        </p:txBody>
      </p:sp>
      <p:sp>
        <p:nvSpPr>
          <p:cNvPr id="18" name="17 CuadroTexto"/>
          <p:cNvSpPr txBox="1"/>
          <p:nvPr/>
        </p:nvSpPr>
        <p:spPr>
          <a:xfrm>
            <a:off x="5562600" y="572869"/>
            <a:ext cx="2667000" cy="646331"/>
          </a:xfrm>
          <a:prstGeom prst="rect">
            <a:avLst/>
          </a:prstGeom>
          <a:noFill/>
        </p:spPr>
        <p:txBody>
          <a:bodyPr wrap="square" rtlCol="0">
            <a:spAutoFit/>
          </a:bodyPr>
          <a:lstStyle/>
          <a:p>
            <a:pPr algn="ctr"/>
            <a:r>
              <a:rPr lang="es-EC" dirty="0" smtClean="0">
                <a:solidFill>
                  <a:schemeClr val="bg1"/>
                </a:solidFill>
              </a:rPr>
              <a:t>Nivel de contaminación del aire  </a:t>
            </a:r>
            <a:endParaRPr lang="es-EC" dirty="0">
              <a:solidFill>
                <a:schemeClr val="bg1"/>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606551"/>
            <a:ext cx="578167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6212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p:nvPr/>
        </p:nvSpPr>
        <p:spPr>
          <a:xfrm>
            <a:off x="1" y="624840"/>
            <a:ext cx="2252980" cy="581660"/>
          </a:xfrm>
          <a:custGeom>
            <a:avLst/>
            <a:gdLst/>
            <a:ahLst/>
            <a:cxnLst/>
            <a:rect l="l" t="t" r="r" b="b"/>
            <a:pathLst>
              <a:path w="2252980" h="581660">
                <a:moveTo>
                  <a:pt x="1962150" y="0"/>
                </a:moveTo>
                <a:lnTo>
                  <a:pt x="0" y="0"/>
                </a:lnTo>
                <a:lnTo>
                  <a:pt x="0" y="581660"/>
                </a:lnTo>
                <a:lnTo>
                  <a:pt x="1962150" y="581660"/>
                </a:lnTo>
                <a:lnTo>
                  <a:pt x="2252980" y="290830"/>
                </a:lnTo>
                <a:lnTo>
                  <a:pt x="1962150" y="0"/>
                </a:lnTo>
                <a:close/>
              </a:path>
            </a:pathLst>
          </a:custGeom>
          <a:solidFill>
            <a:srgbClr val="A42F0F"/>
          </a:solidFill>
        </p:spPr>
        <p:txBody>
          <a:bodyPr wrap="square" lIns="0" tIns="0" rIns="0" bIns="0" rtlCol="0"/>
          <a:lstStyle/>
          <a:p>
            <a:endParaRPr/>
          </a:p>
        </p:txBody>
      </p:sp>
      <p:sp>
        <p:nvSpPr>
          <p:cNvPr id="9" name="object 8"/>
          <p:cNvSpPr/>
          <p:nvPr/>
        </p:nvSpPr>
        <p:spPr>
          <a:xfrm>
            <a:off x="2438400" y="609600"/>
            <a:ext cx="3048000" cy="619760"/>
          </a:xfrm>
          <a:custGeom>
            <a:avLst/>
            <a:gdLst/>
            <a:ahLst/>
            <a:cxnLst/>
            <a:rect l="l" t="t" r="r" b="b"/>
            <a:pathLst>
              <a:path w="3251200" h="619760">
                <a:moveTo>
                  <a:pt x="2941320" y="0"/>
                </a:moveTo>
                <a:lnTo>
                  <a:pt x="0" y="0"/>
                </a:lnTo>
                <a:lnTo>
                  <a:pt x="309879" y="309880"/>
                </a:lnTo>
                <a:lnTo>
                  <a:pt x="0" y="619760"/>
                </a:lnTo>
                <a:lnTo>
                  <a:pt x="2941320" y="619760"/>
                </a:lnTo>
                <a:lnTo>
                  <a:pt x="3251200" y="309880"/>
                </a:lnTo>
                <a:lnTo>
                  <a:pt x="2941320" y="0"/>
                </a:lnTo>
                <a:close/>
              </a:path>
            </a:pathLst>
          </a:custGeom>
          <a:solidFill>
            <a:srgbClr val="92AA4B"/>
          </a:solidFill>
        </p:spPr>
        <p:txBody>
          <a:bodyPr wrap="square" lIns="0" tIns="0" rIns="0" bIns="0" rtlCol="0"/>
          <a:lstStyle/>
          <a:p>
            <a:endParaRPr/>
          </a:p>
        </p:txBody>
      </p:sp>
      <p:sp>
        <p:nvSpPr>
          <p:cNvPr id="10" name="9 CuadroTexto"/>
          <p:cNvSpPr txBox="1"/>
          <p:nvPr/>
        </p:nvSpPr>
        <p:spPr>
          <a:xfrm>
            <a:off x="2590800" y="586740"/>
            <a:ext cx="2667000" cy="646331"/>
          </a:xfrm>
          <a:prstGeom prst="rect">
            <a:avLst/>
          </a:prstGeom>
          <a:noFill/>
        </p:spPr>
        <p:txBody>
          <a:bodyPr wrap="square" rtlCol="0">
            <a:spAutoFit/>
          </a:bodyPr>
          <a:lstStyle/>
          <a:p>
            <a:pPr algn="ctr"/>
            <a:r>
              <a:rPr lang="es-EC" dirty="0" smtClean="0">
                <a:solidFill>
                  <a:schemeClr val="bg1"/>
                </a:solidFill>
              </a:rPr>
              <a:t>Ubicación del problema ambiental</a:t>
            </a:r>
            <a:endParaRPr lang="es-EC" dirty="0">
              <a:solidFill>
                <a:schemeClr val="bg1"/>
              </a:solidFill>
            </a:endParaRPr>
          </a:p>
        </p:txBody>
      </p:sp>
      <p:sp>
        <p:nvSpPr>
          <p:cNvPr id="15" name="object 5"/>
          <p:cNvSpPr txBox="1"/>
          <p:nvPr/>
        </p:nvSpPr>
        <p:spPr>
          <a:xfrm>
            <a:off x="360998" y="760348"/>
            <a:ext cx="1383031" cy="289823"/>
          </a:xfrm>
          <a:prstGeom prst="rect">
            <a:avLst/>
          </a:prstGeom>
        </p:spPr>
        <p:txBody>
          <a:bodyPr vert="horz" wrap="square" lIns="0" tIns="12700" rIns="0" bIns="0" rtlCol="0">
            <a:spAutoFit/>
          </a:bodyPr>
          <a:lstStyle/>
          <a:p>
            <a:pPr marL="12700">
              <a:lnSpc>
                <a:spcPct val="100000"/>
              </a:lnSpc>
              <a:spcBef>
                <a:spcPts val="100"/>
              </a:spcBef>
            </a:pPr>
            <a:r>
              <a:rPr sz="1800" b="1" spc="-325" dirty="0">
                <a:solidFill>
                  <a:srgbClr val="FFFFFF"/>
                </a:solidFill>
                <a:latin typeface="Verdana"/>
                <a:cs typeface="Verdana"/>
              </a:rPr>
              <a:t>RES</a:t>
            </a:r>
            <a:r>
              <a:rPr sz="1800" b="1" spc="-350" dirty="0">
                <a:solidFill>
                  <a:srgbClr val="FFFFFF"/>
                </a:solidFill>
                <a:latin typeface="Verdana"/>
                <a:cs typeface="Verdana"/>
              </a:rPr>
              <a:t>U</a:t>
            </a:r>
            <a:r>
              <a:rPr sz="1800" b="1" spc="-355" dirty="0">
                <a:solidFill>
                  <a:srgbClr val="FFFFFF"/>
                </a:solidFill>
                <a:latin typeface="Verdana"/>
                <a:cs typeface="Verdana"/>
              </a:rPr>
              <a:t>L</a:t>
            </a:r>
            <a:r>
              <a:rPr sz="1800" b="1" spc="-254" dirty="0">
                <a:solidFill>
                  <a:srgbClr val="FFFFFF"/>
                </a:solidFill>
                <a:latin typeface="Verdana"/>
                <a:cs typeface="Verdana"/>
              </a:rPr>
              <a:t>T</a:t>
            </a:r>
            <a:r>
              <a:rPr sz="1800" b="1" spc="-280" dirty="0">
                <a:solidFill>
                  <a:srgbClr val="FFFFFF"/>
                </a:solidFill>
                <a:latin typeface="Verdana"/>
                <a:cs typeface="Verdana"/>
              </a:rPr>
              <a:t>A</a:t>
            </a:r>
            <a:r>
              <a:rPr sz="1800" b="1" spc="-130" dirty="0">
                <a:solidFill>
                  <a:srgbClr val="FFFFFF"/>
                </a:solidFill>
                <a:latin typeface="Verdana"/>
                <a:cs typeface="Verdana"/>
              </a:rPr>
              <a:t>D</a:t>
            </a:r>
            <a:r>
              <a:rPr sz="1800" b="1" spc="-125" dirty="0">
                <a:solidFill>
                  <a:srgbClr val="FFFFFF"/>
                </a:solidFill>
                <a:latin typeface="Verdana"/>
                <a:cs typeface="Verdana"/>
              </a:rPr>
              <a:t>O</a:t>
            </a:r>
            <a:r>
              <a:rPr sz="1800" b="1" spc="-345" dirty="0">
                <a:solidFill>
                  <a:srgbClr val="FFFFFF"/>
                </a:solidFill>
                <a:latin typeface="Verdana"/>
                <a:cs typeface="Verdana"/>
              </a:rPr>
              <a:t>S</a:t>
            </a:r>
            <a:endParaRPr sz="1800" dirty="0">
              <a:latin typeface="Verdana"/>
              <a:cs typeface="Verdana"/>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50" y="1402050"/>
            <a:ext cx="3492500" cy="523875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10 CuadroTexto"/>
          <p:cNvSpPr txBox="1"/>
          <p:nvPr/>
        </p:nvSpPr>
        <p:spPr>
          <a:xfrm>
            <a:off x="914400" y="1676401"/>
            <a:ext cx="914400" cy="369332"/>
          </a:xfrm>
          <a:prstGeom prst="rect">
            <a:avLst/>
          </a:prstGeom>
          <a:noFill/>
        </p:spPr>
        <p:txBody>
          <a:bodyPr wrap="square" rtlCol="0">
            <a:spAutoFit/>
          </a:bodyPr>
          <a:lstStyle/>
          <a:p>
            <a:r>
              <a:rPr lang="es-EC" b="1" dirty="0" smtClean="0"/>
              <a:t>NOx</a:t>
            </a:r>
            <a:endParaRPr lang="es-EC" b="1" dirty="0"/>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5780" y="4610099"/>
            <a:ext cx="2225420" cy="2033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bject 8"/>
          <p:cNvSpPr/>
          <p:nvPr/>
        </p:nvSpPr>
        <p:spPr>
          <a:xfrm>
            <a:off x="5410200" y="595729"/>
            <a:ext cx="3048000" cy="619760"/>
          </a:xfrm>
          <a:custGeom>
            <a:avLst/>
            <a:gdLst/>
            <a:ahLst/>
            <a:cxnLst/>
            <a:rect l="l" t="t" r="r" b="b"/>
            <a:pathLst>
              <a:path w="3251200" h="619760">
                <a:moveTo>
                  <a:pt x="2941320" y="0"/>
                </a:moveTo>
                <a:lnTo>
                  <a:pt x="0" y="0"/>
                </a:lnTo>
                <a:lnTo>
                  <a:pt x="309879" y="309880"/>
                </a:lnTo>
                <a:lnTo>
                  <a:pt x="0" y="619760"/>
                </a:lnTo>
                <a:lnTo>
                  <a:pt x="2941320" y="619760"/>
                </a:lnTo>
                <a:lnTo>
                  <a:pt x="3251200" y="309880"/>
                </a:lnTo>
                <a:lnTo>
                  <a:pt x="2941320" y="0"/>
                </a:lnTo>
                <a:close/>
              </a:path>
            </a:pathLst>
          </a:custGeom>
          <a:solidFill>
            <a:srgbClr val="92AA4B"/>
          </a:solidFill>
        </p:spPr>
        <p:txBody>
          <a:bodyPr wrap="square" lIns="0" tIns="0" rIns="0" bIns="0" rtlCol="0"/>
          <a:lstStyle/>
          <a:p>
            <a:endParaRPr/>
          </a:p>
        </p:txBody>
      </p:sp>
      <p:sp>
        <p:nvSpPr>
          <p:cNvPr id="14" name="13 CuadroTexto"/>
          <p:cNvSpPr txBox="1"/>
          <p:nvPr/>
        </p:nvSpPr>
        <p:spPr>
          <a:xfrm>
            <a:off x="5562600" y="572869"/>
            <a:ext cx="2667000" cy="646331"/>
          </a:xfrm>
          <a:prstGeom prst="rect">
            <a:avLst/>
          </a:prstGeom>
          <a:noFill/>
        </p:spPr>
        <p:txBody>
          <a:bodyPr wrap="square" rtlCol="0">
            <a:spAutoFit/>
          </a:bodyPr>
          <a:lstStyle/>
          <a:p>
            <a:pPr algn="ctr"/>
            <a:r>
              <a:rPr lang="es-EC" dirty="0" smtClean="0">
                <a:solidFill>
                  <a:schemeClr val="bg1"/>
                </a:solidFill>
              </a:rPr>
              <a:t>Nivel de contaminación del aire  </a:t>
            </a:r>
            <a:endParaRPr lang="es-EC" dirty="0">
              <a:solidFill>
                <a:schemeClr val="bg1"/>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225" y="1676401"/>
            <a:ext cx="5972175" cy="2669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0612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p:nvPr/>
        </p:nvSpPr>
        <p:spPr>
          <a:xfrm>
            <a:off x="1" y="624840"/>
            <a:ext cx="2252980" cy="581660"/>
          </a:xfrm>
          <a:custGeom>
            <a:avLst/>
            <a:gdLst/>
            <a:ahLst/>
            <a:cxnLst/>
            <a:rect l="l" t="t" r="r" b="b"/>
            <a:pathLst>
              <a:path w="2252980" h="581660">
                <a:moveTo>
                  <a:pt x="1962150" y="0"/>
                </a:moveTo>
                <a:lnTo>
                  <a:pt x="0" y="0"/>
                </a:lnTo>
                <a:lnTo>
                  <a:pt x="0" y="581660"/>
                </a:lnTo>
                <a:lnTo>
                  <a:pt x="1962150" y="581660"/>
                </a:lnTo>
                <a:lnTo>
                  <a:pt x="2252980" y="290830"/>
                </a:lnTo>
                <a:lnTo>
                  <a:pt x="1962150" y="0"/>
                </a:lnTo>
                <a:close/>
              </a:path>
            </a:pathLst>
          </a:custGeom>
          <a:solidFill>
            <a:srgbClr val="A42F0F"/>
          </a:solidFill>
        </p:spPr>
        <p:txBody>
          <a:bodyPr wrap="square" lIns="0" tIns="0" rIns="0" bIns="0" rtlCol="0"/>
          <a:lstStyle/>
          <a:p>
            <a:endParaRPr/>
          </a:p>
        </p:txBody>
      </p:sp>
      <p:sp>
        <p:nvSpPr>
          <p:cNvPr id="9" name="object 8"/>
          <p:cNvSpPr/>
          <p:nvPr/>
        </p:nvSpPr>
        <p:spPr>
          <a:xfrm>
            <a:off x="2438400" y="609600"/>
            <a:ext cx="3048000" cy="619760"/>
          </a:xfrm>
          <a:custGeom>
            <a:avLst/>
            <a:gdLst/>
            <a:ahLst/>
            <a:cxnLst/>
            <a:rect l="l" t="t" r="r" b="b"/>
            <a:pathLst>
              <a:path w="3251200" h="619760">
                <a:moveTo>
                  <a:pt x="2941320" y="0"/>
                </a:moveTo>
                <a:lnTo>
                  <a:pt x="0" y="0"/>
                </a:lnTo>
                <a:lnTo>
                  <a:pt x="309879" y="309880"/>
                </a:lnTo>
                <a:lnTo>
                  <a:pt x="0" y="619760"/>
                </a:lnTo>
                <a:lnTo>
                  <a:pt x="2941320" y="619760"/>
                </a:lnTo>
                <a:lnTo>
                  <a:pt x="3251200" y="309880"/>
                </a:lnTo>
                <a:lnTo>
                  <a:pt x="2941320" y="0"/>
                </a:lnTo>
                <a:close/>
              </a:path>
            </a:pathLst>
          </a:custGeom>
          <a:solidFill>
            <a:srgbClr val="92AA4B"/>
          </a:solidFill>
        </p:spPr>
        <p:txBody>
          <a:bodyPr wrap="square" lIns="0" tIns="0" rIns="0" bIns="0" rtlCol="0"/>
          <a:lstStyle/>
          <a:p>
            <a:endParaRPr/>
          </a:p>
        </p:txBody>
      </p:sp>
      <p:sp>
        <p:nvSpPr>
          <p:cNvPr id="10" name="9 CuadroTexto"/>
          <p:cNvSpPr txBox="1"/>
          <p:nvPr/>
        </p:nvSpPr>
        <p:spPr>
          <a:xfrm>
            <a:off x="2590800" y="586740"/>
            <a:ext cx="2667000" cy="646331"/>
          </a:xfrm>
          <a:prstGeom prst="rect">
            <a:avLst/>
          </a:prstGeom>
          <a:noFill/>
        </p:spPr>
        <p:txBody>
          <a:bodyPr wrap="square" rtlCol="0">
            <a:spAutoFit/>
          </a:bodyPr>
          <a:lstStyle/>
          <a:p>
            <a:pPr algn="ctr"/>
            <a:r>
              <a:rPr lang="es-EC" dirty="0" smtClean="0">
                <a:solidFill>
                  <a:schemeClr val="bg1"/>
                </a:solidFill>
              </a:rPr>
              <a:t>Ubicación del problema ambiental</a:t>
            </a:r>
            <a:endParaRPr lang="es-EC" dirty="0">
              <a:solidFill>
                <a:schemeClr val="bg1"/>
              </a:solidFill>
            </a:endParaRPr>
          </a:p>
        </p:txBody>
      </p:sp>
      <p:sp>
        <p:nvSpPr>
          <p:cNvPr id="15" name="object 5"/>
          <p:cNvSpPr txBox="1"/>
          <p:nvPr/>
        </p:nvSpPr>
        <p:spPr>
          <a:xfrm>
            <a:off x="360998" y="760348"/>
            <a:ext cx="1383031" cy="289823"/>
          </a:xfrm>
          <a:prstGeom prst="rect">
            <a:avLst/>
          </a:prstGeom>
        </p:spPr>
        <p:txBody>
          <a:bodyPr vert="horz" wrap="square" lIns="0" tIns="12700" rIns="0" bIns="0" rtlCol="0">
            <a:spAutoFit/>
          </a:bodyPr>
          <a:lstStyle/>
          <a:p>
            <a:pPr marL="12700">
              <a:lnSpc>
                <a:spcPct val="100000"/>
              </a:lnSpc>
              <a:spcBef>
                <a:spcPts val="100"/>
              </a:spcBef>
            </a:pPr>
            <a:r>
              <a:rPr sz="1800" b="1" spc="-325" dirty="0">
                <a:solidFill>
                  <a:srgbClr val="FFFFFF"/>
                </a:solidFill>
                <a:latin typeface="Verdana"/>
                <a:cs typeface="Verdana"/>
              </a:rPr>
              <a:t>RES</a:t>
            </a:r>
            <a:r>
              <a:rPr sz="1800" b="1" spc="-350" dirty="0">
                <a:solidFill>
                  <a:srgbClr val="FFFFFF"/>
                </a:solidFill>
                <a:latin typeface="Verdana"/>
                <a:cs typeface="Verdana"/>
              </a:rPr>
              <a:t>U</a:t>
            </a:r>
            <a:r>
              <a:rPr sz="1800" b="1" spc="-355" dirty="0">
                <a:solidFill>
                  <a:srgbClr val="FFFFFF"/>
                </a:solidFill>
                <a:latin typeface="Verdana"/>
                <a:cs typeface="Verdana"/>
              </a:rPr>
              <a:t>L</a:t>
            </a:r>
            <a:r>
              <a:rPr sz="1800" b="1" spc="-254" dirty="0">
                <a:solidFill>
                  <a:srgbClr val="FFFFFF"/>
                </a:solidFill>
                <a:latin typeface="Verdana"/>
                <a:cs typeface="Verdana"/>
              </a:rPr>
              <a:t>T</a:t>
            </a:r>
            <a:r>
              <a:rPr sz="1800" b="1" spc="-280" dirty="0">
                <a:solidFill>
                  <a:srgbClr val="FFFFFF"/>
                </a:solidFill>
                <a:latin typeface="Verdana"/>
                <a:cs typeface="Verdana"/>
              </a:rPr>
              <a:t>A</a:t>
            </a:r>
            <a:r>
              <a:rPr sz="1800" b="1" spc="-130" dirty="0">
                <a:solidFill>
                  <a:srgbClr val="FFFFFF"/>
                </a:solidFill>
                <a:latin typeface="Verdana"/>
                <a:cs typeface="Verdana"/>
              </a:rPr>
              <a:t>D</a:t>
            </a:r>
            <a:r>
              <a:rPr sz="1800" b="1" spc="-125" dirty="0">
                <a:solidFill>
                  <a:srgbClr val="FFFFFF"/>
                </a:solidFill>
                <a:latin typeface="Verdana"/>
                <a:cs typeface="Verdana"/>
              </a:rPr>
              <a:t>O</a:t>
            </a:r>
            <a:r>
              <a:rPr sz="1800" b="1" spc="-345" dirty="0">
                <a:solidFill>
                  <a:srgbClr val="FFFFFF"/>
                </a:solidFill>
                <a:latin typeface="Verdana"/>
                <a:cs typeface="Verdana"/>
              </a:rPr>
              <a:t>S</a:t>
            </a:r>
            <a:endParaRPr sz="1800" dirty="0">
              <a:latin typeface="Verdana"/>
              <a:cs typeface="Verdana"/>
            </a:endParaRP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05" y="1375100"/>
            <a:ext cx="3511551" cy="526415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11 CuadroTexto"/>
          <p:cNvSpPr txBox="1"/>
          <p:nvPr/>
        </p:nvSpPr>
        <p:spPr>
          <a:xfrm>
            <a:off x="732155" y="1603700"/>
            <a:ext cx="914400" cy="369332"/>
          </a:xfrm>
          <a:prstGeom prst="rect">
            <a:avLst/>
          </a:prstGeom>
          <a:noFill/>
        </p:spPr>
        <p:txBody>
          <a:bodyPr wrap="square" rtlCol="0">
            <a:spAutoFit/>
          </a:bodyPr>
          <a:lstStyle/>
          <a:p>
            <a:r>
              <a:rPr lang="es-EC" b="1" dirty="0" smtClean="0"/>
              <a:t>SO2</a:t>
            </a:r>
            <a:endParaRPr lang="es-EC" b="1" dirty="0"/>
          </a:p>
        </p:txBody>
      </p:sp>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6131" y="4621717"/>
            <a:ext cx="2466937" cy="2207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bject 8"/>
          <p:cNvSpPr/>
          <p:nvPr/>
        </p:nvSpPr>
        <p:spPr>
          <a:xfrm>
            <a:off x="5410200" y="595729"/>
            <a:ext cx="3048000" cy="619760"/>
          </a:xfrm>
          <a:custGeom>
            <a:avLst/>
            <a:gdLst/>
            <a:ahLst/>
            <a:cxnLst/>
            <a:rect l="l" t="t" r="r" b="b"/>
            <a:pathLst>
              <a:path w="3251200" h="619760">
                <a:moveTo>
                  <a:pt x="2941320" y="0"/>
                </a:moveTo>
                <a:lnTo>
                  <a:pt x="0" y="0"/>
                </a:lnTo>
                <a:lnTo>
                  <a:pt x="309879" y="309880"/>
                </a:lnTo>
                <a:lnTo>
                  <a:pt x="0" y="619760"/>
                </a:lnTo>
                <a:lnTo>
                  <a:pt x="2941320" y="619760"/>
                </a:lnTo>
                <a:lnTo>
                  <a:pt x="3251200" y="309880"/>
                </a:lnTo>
                <a:lnTo>
                  <a:pt x="2941320" y="0"/>
                </a:lnTo>
                <a:close/>
              </a:path>
            </a:pathLst>
          </a:custGeom>
          <a:solidFill>
            <a:srgbClr val="92AA4B"/>
          </a:solidFill>
        </p:spPr>
        <p:txBody>
          <a:bodyPr wrap="square" lIns="0" tIns="0" rIns="0" bIns="0" rtlCol="0"/>
          <a:lstStyle/>
          <a:p>
            <a:endParaRPr/>
          </a:p>
        </p:txBody>
      </p:sp>
      <p:sp>
        <p:nvSpPr>
          <p:cNvPr id="14" name="13 CuadroTexto"/>
          <p:cNvSpPr txBox="1"/>
          <p:nvPr/>
        </p:nvSpPr>
        <p:spPr>
          <a:xfrm>
            <a:off x="5562600" y="572869"/>
            <a:ext cx="2667000" cy="646331"/>
          </a:xfrm>
          <a:prstGeom prst="rect">
            <a:avLst/>
          </a:prstGeom>
          <a:noFill/>
        </p:spPr>
        <p:txBody>
          <a:bodyPr wrap="square" rtlCol="0">
            <a:spAutoFit/>
          </a:bodyPr>
          <a:lstStyle/>
          <a:p>
            <a:pPr algn="ctr"/>
            <a:r>
              <a:rPr lang="es-EC" dirty="0" smtClean="0">
                <a:solidFill>
                  <a:schemeClr val="bg1"/>
                </a:solidFill>
              </a:rPr>
              <a:t>Nivel de contaminación del aire  </a:t>
            </a:r>
            <a:endParaRPr lang="es-EC" dirty="0">
              <a:solidFill>
                <a:schemeClr val="bg1"/>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1" y="1524000"/>
            <a:ext cx="5562600" cy="2968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2748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p:nvPr/>
        </p:nvSpPr>
        <p:spPr>
          <a:xfrm>
            <a:off x="1" y="624840"/>
            <a:ext cx="2252980" cy="581660"/>
          </a:xfrm>
          <a:custGeom>
            <a:avLst/>
            <a:gdLst/>
            <a:ahLst/>
            <a:cxnLst/>
            <a:rect l="l" t="t" r="r" b="b"/>
            <a:pathLst>
              <a:path w="2252980" h="581660">
                <a:moveTo>
                  <a:pt x="1962150" y="0"/>
                </a:moveTo>
                <a:lnTo>
                  <a:pt x="0" y="0"/>
                </a:lnTo>
                <a:lnTo>
                  <a:pt x="0" y="581660"/>
                </a:lnTo>
                <a:lnTo>
                  <a:pt x="1962150" y="581660"/>
                </a:lnTo>
                <a:lnTo>
                  <a:pt x="2252980" y="290830"/>
                </a:lnTo>
                <a:lnTo>
                  <a:pt x="1962150" y="0"/>
                </a:lnTo>
                <a:close/>
              </a:path>
            </a:pathLst>
          </a:custGeom>
          <a:solidFill>
            <a:srgbClr val="A42F0F"/>
          </a:solidFill>
        </p:spPr>
        <p:txBody>
          <a:bodyPr wrap="square" lIns="0" tIns="0" rIns="0" bIns="0" rtlCol="0"/>
          <a:lstStyle/>
          <a:p>
            <a:endParaRPr/>
          </a:p>
        </p:txBody>
      </p:sp>
      <p:sp>
        <p:nvSpPr>
          <p:cNvPr id="9" name="object 8"/>
          <p:cNvSpPr/>
          <p:nvPr/>
        </p:nvSpPr>
        <p:spPr>
          <a:xfrm>
            <a:off x="2438400" y="609600"/>
            <a:ext cx="3048000" cy="619760"/>
          </a:xfrm>
          <a:custGeom>
            <a:avLst/>
            <a:gdLst/>
            <a:ahLst/>
            <a:cxnLst/>
            <a:rect l="l" t="t" r="r" b="b"/>
            <a:pathLst>
              <a:path w="3251200" h="619760">
                <a:moveTo>
                  <a:pt x="2941320" y="0"/>
                </a:moveTo>
                <a:lnTo>
                  <a:pt x="0" y="0"/>
                </a:lnTo>
                <a:lnTo>
                  <a:pt x="309879" y="309880"/>
                </a:lnTo>
                <a:lnTo>
                  <a:pt x="0" y="619760"/>
                </a:lnTo>
                <a:lnTo>
                  <a:pt x="2941320" y="619760"/>
                </a:lnTo>
                <a:lnTo>
                  <a:pt x="3251200" y="309880"/>
                </a:lnTo>
                <a:lnTo>
                  <a:pt x="2941320" y="0"/>
                </a:lnTo>
                <a:close/>
              </a:path>
            </a:pathLst>
          </a:custGeom>
          <a:solidFill>
            <a:srgbClr val="92AA4B"/>
          </a:solidFill>
        </p:spPr>
        <p:txBody>
          <a:bodyPr wrap="square" lIns="0" tIns="0" rIns="0" bIns="0" rtlCol="0"/>
          <a:lstStyle/>
          <a:p>
            <a:endParaRPr/>
          </a:p>
        </p:txBody>
      </p:sp>
      <p:sp>
        <p:nvSpPr>
          <p:cNvPr id="10" name="9 CuadroTexto"/>
          <p:cNvSpPr txBox="1"/>
          <p:nvPr/>
        </p:nvSpPr>
        <p:spPr>
          <a:xfrm>
            <a:off x="2590800" y="586740"/>
            <a:ext cx="2667000" cy="646331"/>
          </a:xfrm>
          <a:prstGeom prst="rect">
            <a:avLst/>
          </a:prstGeom>
          <a:noFill/>
        </p:spPr>
        <p:txBody>
          <a:bodyPr wrap="square" rtlCol="0">
            <a:spAutoFit/>
          </a:bodyPr>
          <a:lstStyle/>
          <a:p>
            <a:pPr algn="ctr"/>
            <a:r>
              <a:rPr lang="es-EC" dirty="0" smtClean="0">
                <a:solidFill>
                  <a:schemeClr val="bg1"/>
                </a:solidFill>
              </a:rPr>
              <a:t>Desarrollo de políticas públicas</a:t>
            </a:r>
            <a:endParaRPr lang="es-EC" dirty="0">
              <a:solidFill>
                <a:schemeClr val="bg1"/>
              </a:solidFill>
            </a:endParaRPr>
          </a:p>
        </p:txBody>
      </p:sp>
      <p:sp>
        <p:nvSpPr>
          <p:cNvPr id="15" name="object 5"/>
          <p:cNvSpPr txBox="1"/>
          <p:nvPr/>
        </p:nvSpPr>
        <p:spPr>
          <a:xfrm>
            <a:off x="360998" y="760348"/>
            <a:ext cx="1383031" cy="289823"/>
          </a:xfrm>
          <a:prstGeom prst="rect">
            <a:avLst/>
          </a:prstGeom>
        </p:spPr>
        <p:txBody>
          <a:bodyPr vert="horz" wrap="square" lIns="0" tIns="12700" rIns="0" bIns="0" rtlCol="0">
            <a:spAutoFit/>
          </a:bodyPr>
          <a:lstStyle/>
          <a:p>
            <a:pPr marL="12700">
              <a:lnSpc>
                <a:spcPct val="100000"/>
              </a:lnSpc>
              <a:spcBef>
                <a:spcPts val="100"/>
              </a:spcBef>
            </a:pPr>
            <a:r>
              <a:rPr sz="1800" b="1" spc="-325" dirty="0">
                <a:solidFill>
                  <a:srgbClr val="FFFFFF"/>
                </a:solidFill>
                <a:latin typeface="Verdana"/>
                <a:cs typeface="Verdana"/>
              </a:rPr>
              <a:t>RES</a:t>
            </a:r>
            <a:r>
              <a:rPr sz="1800" b="1" spc="-350" dirty="0">
                <a:solidFill>
                  <a:srgbClr val="FFFFFF"/>
                </a:solidFill>
                <a:latin typeface="Verdana"/>
                <a:cs typeface="Verdana"/>
              </a:rPr>
              <a:t>U</a:t>
            </a:r>
            <a:r>
              <a:rPr sz="1800" b="1" spc="-355" dirty="0">
                <a:solidFill>
                  <a:srgbClr val="FFFFFF"/>
                </a:solidFill>
                <a:latin typeface="Verdana"/>
                <a:cs typeface="Verdana"/>
              </a:rPr>
              <a:t>L</a:t>
            </a:r>
            <a:r>
              <a:rPr sz="1800" b="1" spc="-254" dirty="0">
                <a:solidFill>
                  <a:srgbClr val="FFFFFF"/>
                </a:solidFill>
                <a:latin typeface="Verdana"/>
                <a:cs typeface="Verdana"/>
              </a:rPr>
              <a:t>T</a:t>
            </a:r>
            <a:r>
              <a:rPr sz="1800" b="1" spc="-280" dirty="0">
                <a:solidFill>
                  <a:srgbClr val="FFFFFF"/>
                </a:solidFill>
                <a:latin typeface="Verdana"/>
                <a:cs typeface="Verdana"/>
              </a:rPr>
              <a:t>A</a:t>
            </a:r>
            <a:r>
              <a:rPr sz="1800" b="1" spc="-130" dirty="0">
                <a:solidFill>
                  <a:srgbClr val="FFFFFF"/>
                </a:solidFill>
                <a:latin typeface="Verdana"/>
                <a:cs typeface="Verdana"/>
              </a:rPr>
              <a:t>D</a:t>
            </a:r>
            <a:r>
              <a:rPr sz="1800" b="1" spc="-125" dirty="0">
                <a:solidFill>
                  <a:srgbClr val="FFFFFF"/>
                </a:solidFill>
                <a:latin typeface="Verdana"/>
                <a:cs typeface="Verdana"/>
              </a:rPr>
              <a:t>O</a:t>
            </a:r>
            <a:r>
              <a:rPr sz="1800" b="1" spc="-345" dirty="0">
                <a:solidFill>
                  <a:srgbClr val="FFFFFF"/>
                </a:solidFill>
                <a:latin typeface="Verdana"/>
                <a:cs typeface="Verdana"/>
              </a:rPr>
              <a:t>S</a:t>
            </a:r>
            <a:endParaRPr sz="1800" dirty="0">
              <a:latin typeface="Verdana"/>
              <a:cs typeface="Verdana"/>
            </a:endParaRPr>
          </a:p>
        </p:txBody>
      </p:sp>
      <p:graphicFrame>
        <p:nvGraphicFramePr>
          <p:cNvPr id="2" name="1 Diagrama"/>
          <p:cNvGraphicFramePr/>
          <p:nvPr>
            <p:extLst>
              <p:ext uri="{D42A27DB-BD31-4B8C-83A1-F6EECF244321}">
                <p14:modId xmlns:p14="http://schemas.microsoft.com/office/powerpoint/2010/main" val="3817619201"/>
              </p:ext>
            </p:extLst>
          </p:nvPr>
        </p:nvGraphicFramePr>
        <p:xfrm>
          <a:off x="1600200" y="1206500"/>
          <a:ext cx="9067800" cy="5381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0974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1" y="624840"/>
            <a:ext cx="2252980" cy="581660"/>
          </a:xfrm>
          <a:custGeom>
            <a:avLst/>
            <a:gdLst/>
            <a:ahLst/>
            <a:cxnLst/>
            <a:rect l="l" t="t" r="r" b="b"/>
            <a:pathLst>
              <a:path w="2252980" h="581660">
                <a:moveTo>
                  <a:pt x="0" y="0"/>
                </a:moveTo>
                <a:lnTo>
                  <a:pt x="1962150" y="0"/>
                </a:lnTo>
                <a:lnTo>
                  <a:pt x="2252980" y="290830"/>
                </a:lnTo>
                <a:lnTo>
                  <a:pt x="1962150" y="581660"/>
                </a:lnTo>
                <a:lnTo>
                  <a:pt x="0" y="581660"/>
                </a:lnTo>
                <a:lnTo>
                  <a:pt x="0" y="0"/>
                </a:lnTo>
                <a:close/>
              </a:path>
            </a:pathLst>
          </a:custGeom>
          <a:ln w="15240">
            <a:solidFill>
              <a:srgbClr val="781F09"/>
            </a:solidFill>
          </a:ln>
        </p:spPr>
        <p:txBody>
          <a:bodyPr wrap="square" lIns="0" tIns="0" rIns="0" bIns="0" rtlCol="0"/>
          <a:lstStyle/>
          <a:p>
            <a:endParaRPr/>
          </a:p>
        </p:txBody>
      </p:sp>
      <p:sp>
        <p:nvSpPr>
          <p:cNvPr id="5" name="object 4"/>
          <p:cNvSpPr txBox="1"/>
          <p:nvPr/>
        </p:nvSpPr>
        <p:spPr>
          <a:xfrm>
            <a:off x="167958" y="760348"/>
            <a:ext cx="1769111" cy="289823"/>
          </a:xfrm>
          <a:prstGeom prst="rect">
            <a:avLst/>
          </a:prstGeom>
        </p:spPr>
        <p:txBody>
          <a:bodyPr vert="horz" wrap="square" lIns="0" tIns="12700" rIns="0" bIns="0" rtlCol="0">
            <a:spAutoFit/>
          </a:bodyPr>
          <a:lstStyle/>
          <a:p>
            <a:pPr marL="12700">
              <a:lnSpc>
                <a:spcPct val="100000"/>
              </a:lnSpc>
              <a:spcBef>
                <a:spcPts val="100"/>
              </a:spcBef>
            </a:pPr>
            <a:r>
              <a:rPr sz="1800" b="1" spc="-385" dirty="0">
                <a:solidFill>
                  <a:srgbClr val="FFFFFF"/>
                </a:solidFill>
                <a:latin typeface="Verdana"/>
                <a:cs typeface="Verdana"/>
              </a:rPr>
              <a:t>IN</a:t>
            </a:r>
            <a:r>
              <a:rPr sz="1800" b="1" spc="-375" dirty="0">
                <a:solidFill>
                  <a:srgbClr val="FFFFFF"/>
                </a:solidFill>
                <a:latin typeface="Verdana"/>
                <a:cs typeface="Verdana"/>
              </a:rPr>
              <a:t>T</a:t>
            </a:r>
            <a:r>
              <a:rPr sz="1800" b="1" spc="-240" dirty="0">
                <a:solidFill>
                  <a:srgbClr val="FFFFFF"/>
                </a:solidFill>
                <a:latin typeface="Verdana"/>
                <a:cs typeface="Verdana"/>
              </a:rPr>
              <a:t>ROD</a:t>
            </a:r>
            <a:r>
              <a:rPr sz="1800" b="1" spc="-220" dirty="0">
                <a:solidFill>
                  <a:srgbClr val="FFFFFF"/>
                </a:solidFill>
                <a:latin typeface="Verdana"/>
                <a:cs typeface="Verdana"/>
              </a:rPr>
              <a:t>U</a:t>
            </a:r>
            <a:r>
              <a:rPr sz="1800" b="1" spc="100" dirty="0">
                <a:solidFill>
                  <a:srgbClr val="FFFFFF"/>
                </a:solidFill>
                <a:latin typeface="Verdana"/>
                <a:cs typeface="Verdana"/>
              </a:rPr>
              <a:t>C</a:t>
            </a:r>
            <a:r>
              <a:rPr sz="1800" b="1" spc="90" dirty="0">
                <a:solidFill>
                  <a:srgbClr val="FFFFFF"/>
                </a:solidFill>
                <a:latin typeface="Verdana"/>
                <a:cs typeface="Verdana"/>
              </a:rPr>
              <a:t>C</a:t>
            </a:r>
            <a:r>
              <a:rPr sz="1800" b="1" spc="-229" dirty="0">
                <a:solidFill>
                  <a:srgbClr val="FFFFFF"/>
                </a:solidFill>
                <a:latin typeface="Verdana"/>
                <a:cs typeface="Verdana"/>
              </a:rPr>
              <a:t>IÓN</a:t>
            </a:r>
            <a:endParaRPr sz="1800" dirty="0">
              <a:latin typeface="Verdana"/>
              <a:cs typeface="Verdana"/>
            </a:endParaRPr>
          </a:p>
        </p:txBody>
      </p:sp>
      <p:sp>
        <p:nvSpPr>
          <p:cNvPr id="6" name="object 2"/>
          <p:cNvSpPr/>
          <p:nvPr/>
        </p:nvSpPr>
        <p:spPr>
          <a:xfrm>
            <a:off x="1" y="619378"/>
            <a:ext cx="2252980" cy="581660"/>
          </a:xfrm>
          <a:custGeom>
            <a:avLst/>
            <a:gdLst/>
            <a:ahLst/>
            <a:cxnLst/>
            <a:rect l="l" t="t" r="r" b="b"/>
            <a:pathLst>
              <a:path w="2252980" h="581660">
                <a:moveTo>
                  <a:pt x="1962150" y="0"/>
                </a:moveTo>
                <a:lnTo>
                  <a:pt x="0" y="0"/>
                </a:lnTo>
                <a:lnTo>
                  <a:pt x="0" y="581660"/>
                </a:lnTo>
                <a:lnTo>
                  <a:pt x="1962150" y="581660"/>
                </a:lnTo>
                <a:lnTo>
                  <a:pt x="2252980" y="290830"/>
                </a:lnTo>
                <a:lnTo>
                  <a:pt x="1962150" y="0"/>
                </a:lnTo>
                <a:close/>
              </a:path>
            </a:pathLst>
          </a:custGeom>
          <a:solidFill>
            <a:srgbClr val="A42F0F"/>
          </a:solidFill>
        </p:spPr>
        <p:txBody>
          <a:bodyPr wrap="square" lIns="0" tIns="0" rIns="0" bIns="0" rtlCol="0"/>
          <a:lstStyle/>
          <a:p>
            <a:endParaRPr/>
          </a:p>
        </p:txBody>
      </p:sp>
      <p:sp>
        <p:nvSpPr>
          <p:cNvPr id="7" name="object 4"/>
          <p:cNvSpPr txBox="1"/>
          <p:nvPr/>
        </p:nvSpPr>
        <p:spPr>
          <a:xfrm>
            <a:off x="167958" y="752093"/>
            <a:ext cx="1769111" cy="289823"/>
          </a:xfrm>
          <a:prstGeom prst="rect">
            <a:avLst/>
          </a:prstGeom>
        </p:spPr>
        <p:txBody>
          <a:bodyPr vert="horz" wrap="square" lIns="0" tIns="12700" rIns="0" bIns="0" rtlCol="0">
            <a:spAutoFit/>
          </a:bodyPr>
          <a:lstStyle/>
          <a:p>
            <a:pPr marL="12700">
              <a:lnSpc>
                <a:spcPct val="100000"/>
              </a:lnSpc>
              <a:spcBef>
                <a:spcPts val="100"/>
              </a:spcBef>
            </a:pPr>
            <a:r>
              <a:rPr sz="1800" b="1" spc="-385" dirty="0">
                <a:solidFill>
                  <a:srgbClr val="FFFFFF"/>
                </a:solidFill>
                <a:latin typeface="Verdana"/>
                <a:cs typeface="Verdana"/>
              </a:rPr>
              <a:t>IN</a:t>
            </a:r>
            <a:r>
              <a:rPr sz="1800" b="1" spc="-375" dirty="0">
                <a:solidFill>
                  <a:srgbClr val="FFFFFF"/>
                </a:solidFill>
                <a:latin typeface="Verdana"/>
                <a:cs typeface="Verdana"/>
              </a:rPr>
              <a:t>T</a:t>
            </a:r>
            <a:r>
              <a:rPr sz="1800" b="1" spc="-240" dirty="0">
                <a:solidFill>
                  <a:srgbClr val="FFFFFF"/>
                </a:solidFill>
                <a:latin typeface="Verdana"/>
                <a:cs typeface="Verdana"/>
              </a:rPr>
              <a:t>ROD</a:t>
            </a:r>
            <a:r>
              <a:rPr sz="1800" b="1" spc="-220" dirty="0">
                <a:solidFill>
                  <a:srgbClr val="FFFFFF"/>
                </a:solidFill>
                <a:latin typeface="Verdana"/>
                <a:cs typeface="Verdana"/>
              </a:rPr>
              <a:t>U</a:t>
            </a:r>
            <a:r>
              <a:rPr sz="1800" b="1" spc="100" dirty="0">
                <a:solidFill>
                  <a:srgbClr val="FFFFFF"/>
                </a:solidFill>
                <a:latin typeface="Verdana"/>
                <a:cs typeface="Verdana"/>
              </a:rPr>
              <a:t>C</a:t>
            </a:r>
            <a:r>
              <a:rPr sz="1800" b="1" spc="90" dirty="0">
                <a:solidFill>
                  <a:srgbClr val="FFFFFF"/>
                </a:solidFill>
                <a:latin typeface="Verdana"/>
                <a:cs typeface="Verdana"/>
              </a:rPr>
              <a:t>C</a:t>
            </a:r>
            <a:r>
              <a:rPr sz="1800" b="1" spc="-229" dirty="0">
                <a:solidFill>
                  <a:srgbClr val="FFFFFF"/>
                </a:solidFill>
                <a:latin typeface="Verdana"/>
                <a:cs typeface="Verdana"/>
              </a:rPr>
              <a:t>IÓN</a:t>
            </a:r>
            <a:endParaRPr sz="1800" dirty="0">
              <a:latin typeface="Verdana"/>
              <a:cs typeface="Verdana"/>
            </a:endParaRPr>
          </a:p>
        </p:txBody>
      </p:sp>
      <p:graphicFrame>
        <p:nvGraphicFramePr>
          <p:cNvPr id="10" name="9 Marcador de contenido"/>
          <p:cNvGraphicFramePr>
            <a:graphicFrameLocks noGrp="1"/>
          </p:cNvGraphicFramePr>
          <p:nvPr>
            <p:ph sz="quarter" idx="1"/>
            <p:extLst>
              <p:ext uri="{D42A27DB-BD31-4B8C-83A1-F6EECF244321}">
                <p14:modId xmlns:p14="http://schemas.microsoft.com/office/powerpoint/2010/main" val="3980696923"/>
              </p:ext>
            </p:extLst>
          </p:nvPr>
        </p:nvGraphicFramePr>
        <p:xfrm>
          <a:off x="1092200" y="1600200"/>
          <a:ext cx="99568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CuadroTexto"/>
          <p:cNvSpPr txBox="1"/>
          <p:nvPr/>
        </p:nvSpPr>
        <p:spPr>
          <a:xfrm>
            <a:off x="6019800" y="4431269"/>
            <a:ext cx="838200" cy="369332"/>
          </a:xfrm>
          <a:prstGeom prst="rect">
            <a:avLst/>
          </a:prstGeom>
          <a:noFill/>
        </p:spPr>
        <p:txBody>
          <a:bodyPr wrap="square" rtlCol="0">
            <a:spAutoFit/>
          </a:bodyPr>
          <a:lstStyle/>
          <a:p>
            <a:r>
              <a:rPr lang="es-EC" dirty="0" smtClean="0">
                <a:solidFill>
                  <a:schemeClr val="bg1"/>
                </a:solidFill>
              </a:rPr>
              <a:t>INEC</a:t>
            </a:r>
            <a:endParaRPr lang="es-EC" dirty="0">
              <a:solidFill>
                <a:schemeClr val="bg1"/>
              </a:solidFill>
            </a:endParaRPr>
          </a:p>
        </p:txBody>
      </p:sp>
      <p:sp>
        <p:nvSpPr>
          <p:cNvPr id="12" name="11 CuadroTexto"/>
          <p:cNvSpPr txBox="1"/>
          <p:nvPr/>
        </p:nvSpPr>
        <p:spPr>
          <a:xfrm>
            <a:off x="8724900" y="4431269"/>
            <a:ext cx="838200" cy="369332"/>
          </a:xfrm>
          <a:prstGeom prst="rect">
            <a:avLst/>
          </a:prstGeom>
          <a:noFill/>
        </p:spPr>
        <p:txBody>
          <a:bodyPr wrap="square" rtlCol="0">
            <a:spAutoFit/>
          </a:bodyPr>
          <a:lstStyle/>
          <a:p>
            <a:r>
              <a:rPr lang="es-EC" dirty="0" smtClean="0">
                <a:solidFill>
                  <a:schemeClr val="bg1"/>
                </a:solidFill>
              </a:rPr>
              <a:t>INEC</a:t>
            </a:r>
            <a:endParaRPr lang="es-EC" dirty="0">
              <a:solidFill>
                <a:schemeClr val="bg1"/>
              </a:solidFill>
            </a:endParaRPr>
          </a:p>
        </p:txBody>
      </p:sp>
      <p:sp>
        <p:nvSpPr>
          <p:cNvPr id="2" name="1 CuadroTexto"/>
          <p:cNvSpPr txBox="1"/>
          <p:nvPr/>
        </p:nvSpPr>
        <p:spPr>
          <a:xfrm>
            <a:off x="5029200" y="6451487"/>
            <a:ext cx="2209800" cy="338554"/>
          </a:xfrm>
          <a:prstGeom prst="rect">
            <a:avLst/>
          </a:prstGeom>
          <a:noFill/>
        </p:spPr>
        <p:txBody>
          <a:bodyPr wrap="square" rtlCol="0">
            <a:spAutoFit/>
          </a:bodyPr>
          <a:lstStyle/>
          <a:p>
            <a:r>
              <a:rPr lang="es-EC" sz="1600" dirty="0" smtClean="0"/>
              <a:t>La nueva economía</a:t>
            </a:r>
            <a:endParaRPr lang="es-EC" sz="1600" dirty="0"/>
          </a:p>
        </p:txBody>
      </p:sp>
      <p:sp>
        <p:nvSpPr>
          <p:cNvPr id="13" name="12 CuadroTexto"/>
          <p:cNvSpPr txBox="1"/>
          <p:nvPr/>
        </p:nvSpPr>
        <p:spPr>
          <a:xfrm>
            <a:off x="2819400" y="4724400"/>
            <a:ext cx="1447800" cy="338554"/>
          </a:xfrm>
          <a:prstGeom prst="rect">
            <a:avLst/>
          </a:prstGeom>
          <a:noFill/>
        </p:spPr>
        <p:txBody>
          <a:bodyPr wrap="square" rtlCol="0">
            <a:spAutoFit/>
          </a:bodyPr>
          <a:lstStyle/>
          <a:p>
            <a:r>
              <a:rPr lang="es-EC" sz="1600" dirty="0" smtClean="0"/>
              <a:t>provoca</a:t>
            </a:r>
            <a:endParaRPr lang="es-EC" sz="1600" dirty="0"/>
          </a:p>
        </p:txBody>
      </p:sp>
      <p:sp>
        <p:nvSpPr>
          <p:cNvPr id="14" name="13 CuadroTexto"/>
          <p:cNvSpPr txBox="1"/>
          <p:nvPr/>
        </p:nvSpPr>
        <p:spPr>
          <a:xfrm>
            <a:off x="5562600" y="4724400"/>
            <a:ext cx="1447800" cy="338554"/>
          </a:xfrm>
          <a:prstGeom prst="rect">
            <a:avLst/>
          </a:prstGeom>
          <a:noFill/>
        </p:spPr>
        <p:txBody>
          <a:bodyPr wrap="square" rtlCol="0">
            <a:spAutoFit/>
          </a:bodyPr>
          <a:lstStyle/>
          <a:p>
            <a:r>
              <a:rPr lang="es-EC" sz="1600" dirty="0" smtClean="0"/>
              <a:t>+ poblada</a:t>
            </a:r>
            <a:endParaRPr lang="es-EC" sz="1600" dirty="0"/>
          </a:p>
        </p:txBody>
      </p:sp>
    </p:spTree>
    <p:extLst>
      <p:ext uri="{BB962C8B-B14F-4D97-AF65-F5344CB8AC3E}">
        <p14:creationId xmlns:p14="http://schemas.microsoft.com/office/powerpoint/2010/main" val="1328359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713741"/>
            <a:ext cx="1592580" cy="508000"/>
          </a:xfrm>
          <a:custGeom>
            <a:avLst/>
            <a:gdLst/>
            <a:ahLst/>
            <a:cxnLst/>
            <a:rect l="l" t="t" r="r" b="b"/>
            <a:pathLst>
              <a:path w="1592580" h="508000">
                <a:moveTo>
                  <a:pt x="0" y="0"/>
                </a:moveTo>
                <a:lnTo>
                  <a:pt x="0" y="504457"/>
                </a:lnTo>
                <a:lnTo>
                  <a:pt x="1245730" y="507998"/>
                </a:lnTo>
                <a:lnTo>
                  <a:pt x="1346200" y="507998"/>
                </a:lnTo>
                <a:lnTo>
                  <a:pt x="1350772" y="503172"/>
                </a:lnTo>
                <a:lnTo>
                  <a:pt x="1352296" y="501648"/>
                </a:lnTo>
                <a:lnTo>
                  <a:pt x="1354201" y="500124"/>
                </a:lnTo>
                <a:lnTo>
                  <a:pt x="1355725" y="498473"/>
                </a:lnTo>
                <a:lnTo>
                  <a:pt x="1584960" y="269238"/>
                </a:lnTo>
                <a:lnTo>
                  <a:pt x="1590246" y="262021"/>
                </a:lnTo>
                <a:lnTo>
                  <a:pt x="1592008" y="254840"/>
                </a:lnTo>
                <a:lnTo>
                  <a:pt x="1590246" y="247682"/>
                </a:lnTo>
                <a:lnTo>
                  <a:pt x="1584960" y="240536"/>
                </a:lnTo>
                <a:lnTo>
                  <a:pt x="1355725" y="11301"/>
                </a:lnTo>
                <a:lnTo>
                  <a:pt x="1350772" y="11301"/>
                </a:lnTo>
                <a:lnTo>
                  <a:pt x="1350772" y="6475"/>
                </a:lnTo>
                <a:lnTo>
                  <a:pt x="1346200" y="6475"/>
                </a:lnTo>
                <a:lnTo>
                  <a:pt x="1341374" y="1776"/>
                </a:lnTo>
                <a:lnTo>
                  <a:pt x="1245730" y="1776"/>
                </a:lnTo>
                <a:lnTo>
                  <a:pt x="0" y="0"/>
                </a:lnTo>
                <a:close/>
              </a:path>
            </a:pathLst>
          </a:custGeom>
          <a:solidFill>
            <a:srgbClr val="A42F0F"/>
          </a:solidFill>
        </p:spPr>
        <p:txBody>
          <a:bodyPr wrap="square" lIns="0" tIns="0" rIns="0" bIns="0" rtlCol="0"/>
          <a:lstStyle/>
          <a:p>
            <a:endParaRPr/>
          </a:p>
        </p:txBody>
      </p:sp>
      <p:sp>
        <p:nvSpPr>
          <p:cNvPr id="3" name="object 3"/>
          <p:cNvSpPr/>
          <p:nvPr/>
        </p:nvSpPr>
        <p:spPr>
          <a:xfrm>
            <a:off x="1" y="624840"/>
            <a:ext cx="2252980" cy="581660"/>
          </a:xfrm>
          <a:custGeom>
            <a:avLst/>
            <a:gdLst/>
            <a:ahLst/>
            <a:cxnLst/>
            <a:rect l="l" t="t" r="r" b="b"/>
            <a:pathLst>
              <a:path w="2252980" h="581660">
                <a:moveTo>
                  <a:pt x="1962150" y="0"/>
                </a:moveTo>
                <a:lnTo>
                  <a:pt x="0" y="0"/>
                </a:lnTo>
                <a:lnTo>
                  <a:pt x="0" y="581660"/>
                </a:lnTo>
                <a:lnTo>
                  <a:pt x="1962150" y="581660"/>
                </a:lnTo>
                <a:lnTo>
                  <a:pt x="2252980" y="290830"/>
                </a:lnTo>
                <a:lnTo>
                  <a:pt x="1962150" y="0"/>
                </a:lnTo>
                <a:close/>
              </a:path>
            </a:pathLst>
          </a:custGeom>
          <a:solidFill>
            <a:srgbClr val="A42F0F"/>
          </a:solidFill>
        </p:spPr>
        <p:txBody>
          <a:bodyPr wrap="square" lIns="0" tIns="0" rIns="0" bIns="0" rtlCol="0"/>
          <a:lstStyle/>
          <a:p>
            <a:endParaRPr/>
          </a:p>
        </p:txBody>
      </p:sp>
      <p:sp>
        <p:nvSpPr>
          <p:cNvPr id="4" name="object 4"/>
          <p:cNvSpPr/>
          <p:nvPr/>
        </p:nvSpPr>
        <p:spPr>
          <a:xfrm>
            <a:off x="1" y="624840"/>
            <a:ext cx="2252980" cy="581660"/>
          </a:xfrm>
          <a:custGeom>
            <a:avLst/>
            <a:gdLst/>
            <a:ahLst/>
            <a:cxnLst/>
            <a:rect l="l" t="t" r="r" b="b"/>
            <a:pathLst>
              <a:path w="2252980" h="581660">
                <a:moveTo>
                  <a:pt x="0" y="0"/>
                </a:moveTo>
                <a:lnTo>
                  <a:pt x="1962150" y="0"/>
                </a:lnTo>
                <a:lnTo>
                  <a:pt x="2252980" y="290830"/>
                </a:lnTo>
                <a:lnTo>
                  <a:pt x="1962150" y="581660"/>
                </a:lnTo>
                <a:lnTo>
                  <a:pt x="0" y="581660"/>
                </a:lnTo>
                <a:lnTo>
                  <a:pt x="0" y="0"/>
                </a:lnTo>
                <a:close/>
              </a:path>
            </a:pathLst>
          </a:custGeom>
          <a:ln w="15240">
            <a:solidFill>
              <a:srgbClr val="781F09"/>
            </a:solidFill>
          </a:ln>
        </p:spPr>
        <p:txBody>
          <a:bodyPr wrap="square" lIns="0" tIns="0" rIns="0" bIns="0" rtlCol="0"/>
          <a:lstStyle/>
          <a:p>
            <a:endParaRPr/>
          </a:p>
        </p:txBody>
      </p:sp>
      <p:sp>
        <p:nvSpPr>
          <p:cNvPr id="5" name="object 5"/>
          <p:cNvSpPr txBox="1">
            <a:spLocks noGrp="1"/>
          </p:cNvSpPr>
          <p:nvPr>
            <p:ph type="title"/>
          </p:nvPr>
        </p:nvSpPr>
        <p:spPr>
          <a:xfrm>
            <a:off x="165418" y="770245"/>
            <a:ext cx="1776095" cy="289823"/>
          </a:xfrm>
          <a:prstGeom prst="rect">
            <a:avLst/>
          </a:prstGeom>
        </p:spPr>
        <p:txBody>
          <a:bodyPr vert="horz" wrap="square" lIns="0" tIns="12700" rIns="0" bIns="0" rtlCol="0">
            <a:spAutoFit/>
          </a:bodyPr>
          <a:lstStyle/>
          <a:p>
            <a:pPr marL="12700">
              <a:lnSpc>
                <a:spcPct val="100000"/>
              </a:lnSpc>
              <a:spcBef>
                <a:spcPts val="100"/>
              </a:spcBef>
            </a:pPr>
            <a:r>
              <a:rPr sz="1800" b="1" spc="-40" dirty="0">
                <a:solidFill>
                  <a:srgbClr val="FFFFFF"/>
                </a:solidFill>
              </a:rPr>
              <a:t>CO</a:t>
            </a:r>
            <a:r>
              <a:rPr sz="1800" b="1" spc="-30" dirty="0">
                <a:solidFill>
                  <a:srgbClr val="FFFFFF"/>
                </a:solidFill>
              </a:rPr>
              <a:t>N</a:t>
            </a:r>
            <a:r>
              <a:rPr sz="1800" b="1" spc="-180" dirty="0">
                <a:solidFill>
                  <a:srgbClr val="FFFFFF"/>
                </a:solidFill>
              </a:rPr>
              <a:t>CL</a:t>
            </a:r>
            <a:r>
              <a:rPr sz="1800" b="1" spc="-204" dirty="0">
                <a:solidFill>
                  <a:srgbClr val="FFFFFF"/>
                </a:solidFill>
              </a:rPr>
              <a:t>U</a:t>
            </a:r>
            <a:r>
              <a:rPr sz="1800" b="1" spc="-254" dirty="0">
                <a:solidFill>
                  <a:srgbClr val="FFFFFF"/>
                </a:solidFill>
              </a:rPr>
              <a:t>SI</a:t>
            </a:r>
            <a:r>
              <a:rPr sz="1800" b="1" spc="-335" dirty="0">
                <a:solidFill>
                  <a:srgbClr val="FFFFFF"/>
                </a:solidFill>
              </a:rPr>
              <a:t>O</a:t>
            </a:r>
            <a:r>
              <a:rPr sz="1800" b="1" spc="-190" dirty="0">
                <a:solidFill>
                  <a:srgbClr val="FFFFFF"/>
                </a:solidFill>
              </a:rPr>
              <a:t>N</a:t>
            </a:r>
            <a:r>
              <a:rPr sz="1800" b="1" spc="-320" dirty="0">
                <a:solidFill>
                  <a:srgbClr val="FFFFFF"/>
                </a:solidFill>
              </a:rPr>
              <a:t>ES</a:t>
            </a:r>
            <a:endParaRPr sz="1800" b="1" dirty="0"/>
          </a:p>
        </p:txBody>
      </p:sp>
      <p:graphicFrame>
        <p:nvGraphicFramePr>
          <p:cNvPr id="15" name="14 Diagrama"/>
          <p:cNvGraphicFramePr/>
          <p:nvPr>
            <p:extLst>
              <p:ext uri="{D42A27DB-BD31-4B8C-83A1-F6EECF244321}">
                <p14:modId xmlns:p14="http://schemas.microsoft.com/office/powerpoint/2010/main" val="2992641666"/>
              </p:ext>
            </p:extLst>
          </p:nvPr>
        </p:nvGraphicFramePr>
        <p:xfrm>
          <a:off x="1346200" y="381000"/>
          <a:ext cx="94742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713741"/>
            <a:ext cx="1592580" cy="508000"/>
          </a:xfrm>
          <a:custGeom>
            <a:avLst/>
            <a:gdLst/>
            <a:ahLst/>
            <a:cxnLst/>
            <a:rect l="l" t="t" r="r" b="b"/>
            <a:pathLst>
              <a:path w="1592580" h="508000">
                <a:moveTo>
                  <a:pt x="0" y="0"/>
                </a:moveTo>
                <a:lnTo>
                  <a:pt x="0" y="504457"/>
                </a:lnTo>
                <a:lnTo>
                  <a:pt x="1245730" y="507998"/>
                </a:lnTo>
                <a:lnTo>
                  <a:pt x="1346200" y="507998"/>
                </a:lnTo>
                <a:lnTo>
                  <a:pt x="1350772" y="503172"/>
                </a:lnTo>
                <a:lnTo>
                  <a:pt x="1352296" y="501648"/>
                </a:lnTo>
                <a:lnTo>
                  <a:pt x="1354201" y="500124"/>
                </a:lnTo>
                <a:lnTo>
                  <a:pt x="1355725" y="498473"/>
                </a:lnTo>
                <a:lnTo>
                  <a:pt x="1584960" y="269238"/>
                </a:lnTo>
                <a:lnTo>
                  <a:pt x="1590246" y="262021"/>
                </a:lnTo>
                <a:lnTo>
                  <a:pt x="1592008" y="254840"/>
                </a:lnTo>
                <a:lnTo>
                  <a:pt x="1590246" y="247682"/>
                </a:lnTo>
                <a:lnTo>
                  <a:pt x="1584960" y="240536"/>
                </a:lnTo>
                <a:lnTo>
                  <a:pt x="1355725" y="11301"/>
                </a:lnTo>
                <a:lnTo>
                  <a:pt x="1350772" y="11301"/>
                </a:lnTo>
                <a:lnTo>
                  <a:pt x="1350772" y="6475"/>
                </a:lnTo>
                <a:lnTo>
                  <a:pt x="1346200" y="6475"/>
                </a:lnTo>
                <a:lnTo>
                  <a:pt x="1341374" y="1776"/>
                </a:lnTo>
                <a:lnTo>
                  <a:pt x="1245730" y="1776"/>
                </a:lnTo>
                <a:lnTo>
                  <a:pt x="0" y="0"/>
                </a:lnTo>
                <a:close/>
              </a:path>
            </a:pathLst>
          </a:custGeom>
          <a:solidFill>
            <a:srgbClr val="A42F0F"/>
          </a:solidFill>
        </p:spPr>
        <p:txBody>
          <a:bodyPr wrap="square" lIns="0" tIns="0" rIns="0" bIns="0" rtlCol="0"/>
          <a:lstStyle/>
          <a:p>
            <a:endParaRPr/>
          </a:p>
        </p:txBody>
      </p:sp>
      <p:sp>
        <p:nvSpPr>
          <p:cNvPr id="3" name="object 3"/>
          <p:cNvSpPr/>
          <p:nvPr/>
        </p:nvSpPr>
        <p:spPr>
          <a:xfrm>
            <a:off x="1" y="624840"/>
            <a:ext cx="2252980" cy="581660"/>
          </a:xfrm>
          <a:custGeom>
            <a:avLst/>
            <a:gdLst/>
            <a:ahLst/>
            <a:cxnLst/>
            <a:rect l="l" t="t" r="r" b="b"/>
            <a:pathLst>
              <a:path w="2252980" h="581660">
                <a:moveTo>
                  <a:pt x="1962150" y="0"/>
                </a:moveTo>
                <a:lnTo>
                  <a:pt x="0" y="0"/>
                </a:lnTo>
                <a:lnTo>
                  <a:pt x="0" y="581660"/>
                </a:lnTo>
                <a:lnTo>
                  <a:pt x="1962150" y="581660"/>
                </a:lnTo>
                <a:lnTo>
                  <a:pt x="2252980" y="290830"/>
                </a:lnTo>
                <a:lnTo>
                  <a:pt x="1962150" y="0"/>
                </a:lnTo>
                <a:close/>
              </a:path>
            </a:pathLst>
          </a:custGeom>
          <a:solidFill>
            <a:srgbClr val="A42F0F"/>
          </a:solidFill>
        </p:spPr>
        <p:txBody>
          <a:bodyPr wrap="square" lIns="0" tIns="0" rIns="0" bIns="0" rtlCol="0"/>
          <a:lstStyle/>
          <a:p>
            <a:endParaRPr/>
          </a:p>
        </p:txBody>
      </p:sp>
      <p:sp>
        <p:nvSpPr>
          <p:cNvPr id="4" name="object 4"/>
          <p:cNvSpPr/>
          <p:nvPr/>
        </p:nvSpPr>
        <p:spPr>
          <a:xfrm>
            <a:off x="1" y="624840"/>
            <a:ext cx="2252980" cy="581660"/>
          </a:xfrm>
          <a:custGeom>
            <a:avLst/>
            <a:gdLst/>
            <a:ahLst/>
            <a:cxnLst/>
            <a:rect l="l" t="t" r="r" b="b"/>
            <a:pathLst>
              <a:path w="2252980" h="581660">
                <a:moveTo>
                  <a:pt x="0" y="0"/>
                </a:moveTo>
                <a:lnTo>
                  <a:pt x="1962150" y="0"/>
                </a:lnTo>
                <a:lnTo>
                  <a:pt x="2252980" y="290830"/>
                </a:lnTo>
                <a:lnTo>
                  <a:pt x="1962150" y="581660"/>
                </a:lnTo>
                <a:lnTo>
                  <a:pt x="0" y="581660"/>
                </a:lnTo>
                <a:lnTo>
                  <a:pt x="0" y="0"/>
                </a:lnTo>
                <a:close/>
              </a:path>
            </a:pathLst>
          </a:custGeom>
          <a:ln w="15240">
            <a:solidFill>
              <a:srgbClr val="781F09"/>
            </a:solidFill>
          </a:ln>
        </p:spPr>
        <p:txBody>
          <a:bodyPr wrap="square" lIns="0" tIns="0" rIns="0" bIns="0" rtlCol="0"/>
          <a:lstStyle/>
          <a:p>
            <a:endParaRPr/>
          </a:p>
        </p:txBody>
      </p:sp>
      <p:sp>
        <p:nvSpPr>
          <p:cNvPr id="5" name="object 5"/>
          <p:cNvSpPr txBox="1">
            <a:spLocks noGrp="1"/>
          </p:cNvSpPr>
          <p:nvPr>
            <p:ph type="title"/>
          </p:nvPr>
        </p:nvSpPr>
        <p:spPr>
          <a:xfrm>
            <a:off x="165418" y="770245"/>
            <a:ext cx="1776095" cy="289823"/>
          </a:xfrm>
          <a:prstGeom prst="rect">
            <a:avLst/>
          </a:prstGeom>
        </p:spPr>
        <p:txBody>
          <a:bodyPr vert="horz" wrap="square" lIns="0" tIns="12700" rIns="0" bIns="0" rtlCol="0">
            <a:spAutoFit/>
          </a:bodyPr>
          <a:lstStyle/>
          <a:p>
            <a:pPr marL="12700">
              <a:lnSpc>
                <a:spcPct val="100000"/>
              </a:lnSpc>
              <a:spcBef>
                <a:spcPts val="100"/>
              </a:spcBef>
            </a:pPr>
            <a:r>
              <a:rPr sz="1800" b="1" spc="-40" dirty="0">
                <a:solidFill>
                  <a:srgbClr val="FFFFFF"/>
                </a:solidFill>
              </a:rPr>
              <a:t>CO</a:t>
            </a:r>
            <a:r>
              <a:rPr sz="1800" b="1" spc="-30" dirty="0">
                <a:solidFill>
                  <a:srgbClr val="FFFFFF"/>
                </a:solidFill>
              </a:rPr>
              <a:t>N</a:t>
            </a:r>
            <a:r>
              <a:rPr sz="1800" b="1" spc="-180" dirty="0">
                <a:solidFill>
                  <a:srgbClr val="FFFFFF"/>
                </a:solidFill>
              </a:rPr>
              <a:t>CL</a:t>
            </a:r>
            <a:r>
              <a:rPr sz="1800" b="1" spc="-204" dirty="0">
                <a:solidFill>
                  <a:srgbClr val="FFFFFF"/>
                </a:solidFill>
              </a:rPr>
              <a:t>U</a:t>
            </a:r>
            <a:r>
              <a:rPr sz="1800" b="1" spc="-254" dirty="0">
                <a:solidFill>
                  <a:srgbClr val="FFFFFF"/>
                </a:solidFill>
              </a:rPr>
              <a:t>SI</a:t>
            </a:r>
            <a:r>
              <a:rPr sz="1800" b="1" spc="-335" dirty="0">
                <a:solidFill>
                  <a:srgbClr val="FFFFFF"/>
                </a:solidFill>
              </a:rPr>
              <a:t>O</a:t>
            </a:r>
            <a:r>
              <a:rPr sz="1800" b="1" spc="-190" dirty="0">
                <a:solidFill>
                  <a:srgbClr val="FFFFFF"/>
                </a:solidFill>
              </a:rPr>
              <a:t>N</a:t>
            </a:r>
            <a:r>
              <a:rPr sz="1800" b="1" spc="-320" dirty="0">
                <a:solidFill>
                  <a:srgbClr val="FFFFFF"/>
                </a:solidFill>
              </a:rPr>
              <a:t>ES</a:t>
            </a:r>
            <a:endParaRPr sz="1800" b="1" dirty="0"/>
          </a:p>
        </p:txBody>
      </p:sp>
      <p:graphicFrame>
        <p:nvGraphicFramePr>
          <p:cNvPr id="15" name="14 Diagrama"/>
          <p:cNvGraphicFramePr/>
          <p:nvPr>
            <p:extLst>
              <p:ext uri="{D42A27DB-BD31-4B8C-83A1-F6EECF244321}">
                <p14:modId xmlns:p14="http://schemas.microsoft.com/office/powerpoint/2010/main" val="907448688"/>
              </p:ext>
            </p:extLst>
          </p:nvPr>
        </p:nvGraphicFramePr>
        <p:xfrm>
          <a:off x="2667000" y="1447800"/>
          <a:ext cx="6858000" cy="4650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9384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887459" y="1818639"/>
            <a:ext cx="3101340" cy="1859280"/>
          </a:xfrm>
          <a:custGeom>
            <a:avLst/>
            <a:gdLst/>
            <a:ahLst/>
            <a:cxnLst/>
            <a:rect l="l" t="t" r="r" b="b"/>
            <a:pathLst>
              <a:path w="3101340" h="1859279">
                <a:moveTo>
                  <a:pt x="0" y="1859280"/>
                </a:moveTo>
                <a:lnTo>
                  <a:pt x="3101340" y="1859280"/>
                </a:lnTo>
                <a:lnTo>
                  <a:pt x="3101340" y="0"/>
                </a:lnTo>
                <a:lnTo>
                  <a:pt x="0" y="0"/>
                </a:lnTo>
                <a:lnTo>
                  <a:pt x="0" y="1859280"/>
                </a:lnTo>
                <a:close/>
              </a:path>
            </a:pathLst>
          </a:custGeom>
          <a:ln w="15240">
            <a:solidFill>
              <a:srgbClr val="FFFFFF"/>
            </a:solidFill>
          </a:ln>
        </p:spPr>
        <p:txBody>
          <a:bodyPr wrap="square" lIns="0" tIns="0" rIns="0" bIns="0" rtlCol="0"/>
          <a:lstStyle/>
          <a:p>
            <a:endParaRPr/>
          </a:p>
        </p:txBody>
      </p:sp>
      <p:sp>
        <p:nvSpPr>
          <p:cNvPr id="9" name="object 9"/>
          <p:cNvSpPr/>
          <p:nvPr/>
        </p:nvSpPr>
        <p:spPr>
          <a:xfrm>
            <a:off x="3670301" y="3975100"/>
            <a:ext cx="3101340" cy="1861820"/>
          </a:xfrm>
          <a:custGeom>
            <a:avLst/>
            <a:gdLst/>
            <a:ahLst/>
            <a:cxnLst/>
            <a:rect l="l" t="t" r="r" b="b"/>
            <a:pathLst>
              <a:path w="3101340" h="1861820">
                <a:moveTo>
                  <a:pt x="0" y="1861820"/>
                </a:moveTo>
                <a:lnTo>
                  <a:pt x="3101340" y="1861820"/>
                </a:lnTo>
                <a:lnTo>
                  <a:pt x="3101340" y="0"/>
                </a:lnTo>
                <a:lnTo>
                  <a:pt x="0" y="0"/>
                </a:lnTo>
                <a:lnTo>
                  <a:pt x="0" y="1861820"/>
                </a:lnTo>
                <a:close/>
              </a:path>
            </a:pathLst>
          </a:custGeom>
          <a:ln w="15240">
            <a:solidFill>
              <a:srgbClr val="FFFFFF"/>
            </a:solidFill>
          </a:ln>
        </p:spPr>
        <p:txBody>
          <a:bodyPr wrap="square" lIns="0" tIns="0" rIns="0" bIns="0" rtlCol="0"/>
          <a:lstStyle/>
          <a:p>
            <a:endParaRPr/>
          </a:p>
        </p:txBody>
      </p:sp>
      <p:sp>
        <p:nvSpPr>
          <p:cNvPr id="12" name="object 12"/>
          <p:cNvSpPr/>
          <p:nvPr/>
        </p:nvSpPr>
        <p:spPr>
          <a:xfrm>
            <a:off x="5511800" y="1803400"/>
            <a:ext cx="3098800" cy="1859280"/>
          </a:xfrm>
          <a:custGeom>
            <a:avLst/>
            <a:gdLst/>
            <a:ahLst/>
            <a:cxnLst/>
            <a:rect l="l" t="t" r="r" b="b"/>
            <a:pathLst>
              <a:path w="3098800" h="1859279">
                <a:moveTo>
                  <a:pt x="0" y="1859280"/>
                </a:moveTo>
                <a:lnTo>
                  <a:pt x="3098800" y="1859280"/>
                </a:lnTo>
                <a:lnTo>
                  <a:pt x="3098800" y="0"/>
                </a:lnTo>
                <a:lnTo>
                  <a:pt x="0" y="0"/>
                </a:lnTo>
                <a:lnTo>
                  <a:pt x="0" y="1859280"/>
                </a:lnTo>
                <a:close/>
              </a:path>
            </a:pathLst>
          </a:custGeom>
          <a:ln w="15240">
            <a:solidFill>
              <a:srgbClr val="FFFFFF"/>
            </a:solidFill>
          </a:ln>
        </p:spPr>
        <p:txBody>
          <a:bodyPr wrap="square" lIns="0" tIns="0" rIns="0" bIns="0" rtlCol="0"/>
          <a:lstStyle/>
          <a:p>
            <a:endParaRPr/>
          </a:p>
        </p:txBody>
      </p:sp>
      <p:sp>
        <p:nvSpPr>
          <p:cNvPr id="17" name="object 17"/>
          <p:cNvSpPr/>
          <p:nvPr/>
        </p:nvSpPr>
        <p:spPr>
          <a:xfrm>
            <a:off x="1" y="624840"/>
            <a:ext cx="2252980" cy="581660"/>
          </a:xfrm>
          <a:custGeom>
            <a:avLst/>
            <a:gdLst/>
            <a:ahLst/>
            <a:cxnLst/>
            <a:rect l="l" t="t" r="r" b="b"/>
            <a:pathLst>
              <a:path w="2252980" h="581660">
                <a:moveTo>
                  <a:pt x="1962150" y="0"/>
                </a:moveTo>
                <a:lnTo>
                  <a:pt x="0" y="0"/>
                </a:lnTo>
                <a:lnTo>
                  <a:pt x="0" y="581660"/>
                </a:lnTo>
                <a:lnTo>
                  <a:pt x="1962150" y="581660"/>
                </a:lnTo>
                <a:lnTo>
                  <a:pt x="2252980" y="290830"/>
                </a:lnTo>
                <a:lnTo>
                  <a:pt x="1962150" y="0"/>
                </a:lnTo>
                <a:close/>
              </a:path>
            </a:pathLst>
          </a:custGeom>
          <a:solidFill>
            <a:srgbClr val="A42F0F"/>
          </a:solidFill>
        </p:spPr>
        <p:txBody>
          <a:bodyPr wrap="square" lIns="0" tIns="0" rIns="0" bIns="0" rtlCol="0"/>
          <a:lstStyle/>
          <a:p>
            <a:endParaRPr/>
          </a:p>
        </p:txBody>
      </p:sp>
      <p:sp>
        <p:nvSpPr>
          <p:cNvPr id="18" name="object 18"/>
          <p:cNvSpPr/>
          <p:nvPr/>
        </p:nvSpPr>
        <p:spPr>
          <a:xfrm>
            <a:off x="1" y="624840"/>
            <a:ext cx="2252980" cy="581660"/>
          </a:xfrm>
          <a:custGeom>
            <a:avLst/>
            <a:gdLst/>
            <a:ahLst/>
            <a:cxnLst/>
            <a:rect l="l" t="t" r="r" b="b"/>
            <a:pathLst>
              <a:path w="2252980" h="581660">
                <a:moveTo>
                  <a:pt x="0" y="0"/>
                </a:moveTo>
                <a:lnTo>
                  <a:pt x="1962150" y="0"/>
                </a:lnTo>
                <a:lnTo>
                  <a:pt x="2252980" y="290830"/>
                </a:lnTo>
                <a:lnTo>
                  <a:pt x="1962150" y="581660"/>
                </a:lnTo>
                <a:lnTo>
                  <a:pt x="0" y="581660"/>
                </a:lnTo>
                <a:lnTo>
                  <a:pt x="0" y="0"/>
                </a:lnTo>
                <a:close/>
              </a:path>
            </a:pathLst>
          </a:custGeom>
          <a:ln w="15240">
            <a:solidFill>
              <a:srgbClr val="781F09"/>
            </a:solidFill>
          </a:ln>
        </p:spPr>
        <p:txBody>
          <a:bodyPr wrap="square" lIns="0" tIns="0" rIns="0" bIns="0" rtlCol="0"/>
          <a:lstStyle/>
          <a:p>
            <a:endParaRPr/>
          </a:p>
        </p:txBody>
      </p:sp>
      <p:sp>
        <p:nvSpPr>
          <p:cNvPr id="19" name="object 19"/>
          <p:cNvSpPr txBox="1"/>
          <p:nvPr/>
        </p:nvSpPr>
        <p:spPr>
          <a:xfrm>
            <a:off x="89218" y="785749"/>
            <a:ext cx="1927225" cy="243656"/>
          </a:xfrm>
          <a:prstGeom prst="rect">
            <a:avLst/>
          </a:prstGeom>
        </p:spPr>
        <p:txBody>
          <a:bodyPr vert="horz" wrap="square" lIns="0" tIns="12700" rIns="0" bIns="0" rtlCol="0">
            <a:spAutoFit/>
          </a:bodyPr>
          <a:lstStyle/>
          <a:p>
            <a:pPr marL="12700">
              <a:lnSpc>
                <a:spcPct val="100000"/>
              </a:lnSpc>
              <a:spcBef>
                <a:spcPts val="100"/>
              </a:spcBef>
            </a:pPr>
            <a:r>
              <a:rPr sz="1500" b="1" spc="-155" dirty="0">
                <a:solidFill>
                  <a:srgbClr val="FFFFFF"/>
                </a:solidFill>
                <a:latin typeface="Verdana"/>
                <a:cs typeface="Verdana"/>
              </a:rPr>
              <a:t>RECOMENDACIONES</a:t>
            </a:r>
            <a:endParaRPr sz="1500">
              <a:latin typeface="Verdana"/>
              <a:cs typeface="Verdana"/>
            </a:endParaRPr>
          </a:p>
        </p:txBody>
      </p:sp>
      <p:graphicFrame>
        <p:nvGraphicFramePr>
          <p:cNvPr id="20" name="19 Diagrama"/>
          <p:cNvGraphicFramePr/>
          <p:nvPr>
            <p:extLst>
              <p:ext uri="{D42A27DB-BD31-4B8C-83A1-F6EECF244321}">
                <p14:modId xmlns:p14="http://schemas.microsoft.com/office/powerpoint/2010/main" val="3728323735"/>
              </p:ext>
            </p:extLst>
          </p:nvPr>
        </p:nvGraphicFramePr>
        <p:xfrm>
          <a:off x="1346200" y="381000"/>
          <a:ext cx="94742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713741"/>
            <a:ext cx="1592580" cy="508000"/>
          </a:xfrm>
          <a:custGeom>
            <a:avLst/>
            <a:gdLst/>
            <a:ahLst/>
            <a:cxnLst/>
            <a:rect l="l" t="t" r="r" b="b"/>
            <a:pathLst>
              <a:path w="1592580" h="508000">
                <a:moveTo>
                  <a:pt x="0" y="0"/>
                </a:moveTo>
                <a:lnTo>
                  <a:pt x="0" y="504457"/>
                </a:lnTo>
                <a:lnTo>
                  <a:pt x="1245730" y="507998"/>
                </a:lnTo>
                <a:lnTo>
                  <a:pt x="1346200" y="507998"/>
                </a:lnTo>
                <a:lnTo>
                  <a:pt x="1350772" y="503172"/>
                </a:lnTo>
                <a:lnTo>
                  <a:pt x="1352296" y="501648"/>
                </a:lnTo>
                <a:lnTo>
                  <a:pt x="1354201" y="500124"/>
                </a:lnTo>
                <a:lnTo>
                  <a:pt x="1355725" y="498473"/>
                </a:lnTo>
                <a:lnTo>
                  <a:pt x="1584960" y="269238"/>
                </a:lnTo>
                <a:lnTo>
                  <a:pt x="1590246" y="262021"/>
                </a:lnTo>
                <a:lnTo>
                  <a:pt x="1592008" y="254840"/>
                </a:lnTo>
                <a:lnTo>
                  <a:pt x="1590246" y="247682"/>
                </a:lnTo>
                <a:lnTo>
                  <a:pt x="1584960" y="240536"/>
                </a:lnTo>
                <a:lnTo>
                  <a:pt x="1355725" y="11301"/>
                </a:lnTo>
                <a:lnTo>
                  <a:pt x="1350772" y="11301"/>
                </a:lnTo>
                <a:lnTo>
                  <a:pt x="1350772" y="6475"/>
                </a:lnTo>
                <a:lnTo>
                  <a:pt x="1346200" y="6475"/>
                </a:lnTo>
                <a:lnTo>
                  <a:pt x="1341374" y="1776"/>
                </a:lnTo>
                <a:lnTo>
                  <a:pt x="1245730" y="1776"/>
                </a:lnTo>
                <a:lnTo>
                  <a:pt x="0" y="0"/>
                </a:lnTo>
                <a:close/>
              </a:path>
            </a:pathLst>
          </a:custGeom>
          <a:solidFill>
            <a:srgbClr val="A42F0F"/>
          </a:solidFill>
        </p:spPr>
        <p:txBody>
          <a:bodyPr wrap="square" lIns="0" tIns="0" rIns="0" bIns="0" rtlCol="0"/>
          <a:lstStyle/>
          <a:p>
            <a:endParaRPr/>
          </a:p>
        </p:txBody>
      </p:sp>
      <p:sp>
        <p:nvSpPr>
          <p:cNvPr id="3" name="object 3"/>
          <p:cNvSpPr/>
          <p:nvPr/>
        </p:nvSpPr>
        <p:spPr>
          <a:xfrm>
            <a:off x="1" y="624840"/>
            <a:ext cx="2252980" cy="581660"/>
          </a:xfrm>
          <a:custGeom>
            <a:avLst/>
            <a:gdLst/>
            <a:ahLst/>
            <a:cxnLst/>
            <a:rect l="l" t="t" r="r" b="b"/>
            <a:pathLst>
              <a:path w="2252980" h="581660">
                <a:moveTo>
                  <a:pt x="1962150" y="0"/>
                </a:moveTo>
                <a:lnTo>
                  <a:pt x="0" y="0"/>
                </a:lnTo>
                <a:lnTo>
                  <a:pt x="0" y="581660"/>
                </a:lnTo>
                <a:lnTo>
                  <a:pt x="1962150" y="581660"/>
                </a:lnTo>
                <a:lnTo>
                  <a:pt x="2252980" y="290830"/>
                </a:lnTo>
                <a:lnTo>
                  <a:pt x="1962150" y="0"/>
                </a:lnTo>
                <a:close/>
              </a:path>
            </a:pathLst>
          </a:custGeom>
          <a:solidFill>
            <a:srgbClr val="A42F0F"/>
          </a:solidFill>
        </p:spPr>
        <p:txBody>
          <a:bodyPr wrap="square" lIns="0" tIns="0" rIns="0" bIns="0" rtlCol="0"/>
          <a:lstStyle/>
          <a:p>
            <a:endParaRPr/>
          </a:p>
        </p:txBody>
      </p:sp>
      <p:sp>
        <p:nvSpPr>
          <p:cNvPr id="4" name="object 4"/>
          <p:cNvSpPr/>
          <p:nvPr/>
        </p:nvSpPr>
        <p:spPr>
          <a:xfrm>
            <a:off x="1" y="624840"/>
            <a:ext cx="2252980" cy="581660"/>
          </a:xfrm>
          <a:custGeom>
            <a:avLst/>
            <a:gdLst/>
            <a:ahLst/>
            <a:cxnLst/>
            <a:rect l="l" t="t" r="r" b="b"/>
            <a:pathLst>
              <a:path w="2252980" h="581660">
                <a:moveTo>
                  <a:pt x="0" y="0"/>
                </a:moveTo>
                <a:lnTo>
                  <a:pt x="1962150" y="0"/>
                </a:lnTo>
                <a:lnTo>
                  <a:pt x="2252980" y="290830"/>
                </a:lnTo>
                <a:lnTo>
                  <a:pt x="1962150" y="581660"/>
                </a:lnTo>
                <a:lnTo>
                  <a:pt x="0" y="581660"/>
                </a:lnTo>
                <a:lnTo>
                  <a:pt x="0" y="0"/>
                </a:lnTo>
                <a:close/>
              </a:path>
            </a:pathLst>
          </a:custGeom>
          <a:ln w="15240">
            <a:solidFill>
              <a:srgbClr val="781F09"/>
            </a:solidFill>
          </a:ln>
        </p:spPr>
        <p:txBody>
          <a:bodyPr wrap="square" lIns="0" tIns="0" rIns="0" bIns="0" rtlCol="0"/>
          <a:lstStyle/>
          <a:p>
            <a:endParaRPr/>
          </a:p>
        </p:txBody>
      </p:sp>
      <p:sp>
        <p:nvSpPr>
          <p:cNvPr id="5" name="object 5"/>
          <p:cNvSpPr txBox="1">
            <a:spLocks noGrp="1"/>
          </p:cNvSpPr>
          <p:nvPr>
            <p:ph type="title"/>
          </p:nvPr>
        </p:nvSpPr>
        <p:spPr>
          <a:xfrm>
            <a:off x="165418" y="770245"/>
            <a:ext cx="1776095" cy="289823"/>
          </a:xfrm>
          <a:prstGeom prst="rect">
            <a:avLst/>
          </a:prstGeom>
        </p:spPr>
        <p:txBody>
          <a:bodyPr vert="horz" wrap="square" lIns="0" tIns="12700" rIns="0" bIns="0" rtlCol="0">
            <a:spAutoFit/>
          </a:bodyPr>
          <a:lstStyle/>
          <a:p>
            <a:pPr marL="12700">
              <a:lnSpc>
                <a:spcPct val="100000"/>
              </a:lnSpc>
              <a:spcBef>
                <a:spcPts val="100"/>
              </a:spcBef>
            </a:pPr>
            <a:r>
              <a:rPr sz="1800" spc="-40" dirty="0">
                <a:solidFill>
                  <a:srgbClr val="FFFFFF"/>
                </a:solidFill>
              </a:rPr>
              <a:t>CO</a:t>
            </a:r>
            <a:r>
              <a:rPr sz="1800" spc="-30" dirty="0">
                <a:solidFill>
                  <a:srgbClr val="FFFFFF"/>
                </a:solidFill>
              </a:rPr>
              <a:t>N</a:t>
            </a:r>
            <a:r>
              <a:rPr sz="1800" spc="-180" dirty="0">
                <a:solidFill>
                  <a:srgbClr val="FFFFFF"/>
                </a:solidFill>
              </a:rPr>
              <a:t>CL</a:t>
            </a:r>
            <a:r>
              <a:rPr sz="1800" spc="-204" dirty="0">
                <a:solidFill>
                  <a:srgbClr val="FFFFFF"/>
                </a:solidFill>
              </a:rPr>
              <a:t>U</a:t>
            </a:r>
            <a:r>
              <a:rPr sz="1800" spc="-254" dirty="0">
                <a:solidFill>
                  <a:srgbClr val="FFFFFF"/>
                </a:solidFill>
              </a:rPr>
              <a:t>SI</a:t>
            </a:r>
            <a:r>
              <a:rPr sz="1800" spc="-335" dirty="0">
                <a:solidFill>
                  <a:srgbClr val="FFFFFF"/>
                </a:solidFill>
              </a:rPr>
              <a:t>O</a:t>
            </a:r>
            <a:r>
              <a:rPr sz="1800" spc="-190" dirty="0">
                <a:solidFill>
                  <a:srgbClr val="FFFFFF"/>
                </a:solidFill>
              </a:rPr>
              <a:t>N</a:t>
            </a:r>
            <a:r>
              <a:rPr sz="1800" spc="-320" dirty="0">
                <a:solidFill>
                  <a:srgbClr val="FFFFFF"/>
                </a:solidFill>
              </a:rPr>
              <a:t>ES</a:t>
            </a:r>
            <a:endParaRPr sz="1800" dirty="0"/>
          </a:p>
        </p:txBody>
      </p:sp>
      <p:graphicFrame>
        <p:nvGraphicFramePr>
          <p:cNvPr id="15" name="14 Diagrama"/>
          <p:cNvGraphicFramePr/>
          <p:nvPr>
            <p:extLst>
              <p:ext uri="{D42A27DB-BD31-4B8C-83A1-F6EECF244321}">
                <p14:modId xmlns:p14="http://schemas.microsoft.com/office/powerpoint/2010/main" val="3536662689"/>
              </p:ext>
            </p:extLst>
          </p:nvPr>
        </p:nvGraphicFramePr>
        <p:xfrm>
          <a:off x="2819400" y="1524000"/>
          <a:ext cx="6019800" cy="4649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bject 17"/>
          <p:cNvSpPr/>
          <p:nvPr/>
        </p:nvSpPr>
        <p:spPr>
          <a:xfrm>
            <a:off x="1" y="624840"/>
            <a:ext cx="2252980" cy="581660"/>
          </a:xfrm>
          <a:custGeom>
            <a:avLst/>
            <a:gdLst/>
            <a:ahLst/>
            <a:cxnLst/>
            <a:rect l="l" t="t" r="r" b="b"/>
            <a:pathLst>
              <a:path w="2252980" h="581660">
                <a:moveTo>
                  <a:pt x="1962150" y="0"/>
                </a:moveTo>
                <a:lnTo>
                  <a:pt x="0" y="0"/>
                </a:lnTo>
                <a:lnTo>
                  <a:pt x="0" y="581660"/>
                </a:lnTo>
                <a:lnTo>
                  <a:pt x="1962150" y="581660"/>
                </a:lnTo>
                <a:lnTo>
                  <a:pt x="2252980" y="290830"/>
                </a:lnTo>
                <a:lnTo>
                  <a:pt x="1962150" y="0"/>
                </a:lnTo>
                <a:close/>
              </a:path>
            </a:pathLst>
          </a:custGeom>
          <a:solidFill>
            <a:srgbClr val="A42F0F"/>
          </a:solidFill>
        </p:spPr>
        <p:txBody>
          <a:bodyPr wrap="square" lIns="0" tIns="0" rIns="0" bIns="0" rtlCol="0"/>
          <a:lstStyle/>
          <a:p>
            <a:endParaRPr/>
          </a:p>
        </p:txBody>
      </p:sp>
      <p:sp>
        <p:nvSpPr>
          <p:cNvPr id="8" name="object 19"/>
          <p:cNvSpPr txBox="1"/>
          <p:nvPr/>
        </p:nvSpPr>
        <p:spPr>
          <a:xfrm>
            <a:off x="89218" y="785749"/>
            <a:ext cx="1927225" cy="243656"/>
          </a:xfrm>
          <a:prstGeom prst="rect">
            <a:avLst/>
          </a:prstGeom>
        </p:spPr>
        <p:txBody>
          <a:bodyPr vert="horz" wrap="square" lIns="0" tIns="12700" rIns="0" bIns="0" rtlCol="0">
            <a:spAutoFit/>
          </a:bodyPr>
          <a:lstStyle/>
          <a:p>
            <a:pPr marL="12700">
              <a:lnSpc>
                <a:spcPct val="100000"/>
              </a:lnSpc>
              <a:spcBef>
                <a:spcPts val="100"/>
              </a:spcBef>
            </a:pPr>
            <a:r>
              <a:rPr sz="1500" b="1" spc="-155" dirty="0">
                <a:solidFill>
                  <a:srgbClr val="FFFFFF"/>
                </a:solidFill>
                <a:latin typeface="Verdana"/>
                <a:cs typeface="Verdana"/>
              </a:rPr>
              <a:t>RECOMENDACIONES</a:t>
            </a:r>
            <a:endParaRPr sz="1500">
              <a:latin typeface="Verdana"/>
              <a:cs typeface="Verdana"/>
            </a:endParaRPr>
          </a:p>
        </p:txBody>
      </p:sp>
    </p:spTree>
    <p:extLst>
      <p:ext uri="{BB962C8B-B14F-4D97-AF65-F5344CB8AC3E}">
        <p14:creationId xmlns:p14="http://schemas.microsoft.com/office/powerpoint/2010/main" val="143687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876801" y="5661660"/>
            <a:ext cx="3487420" cy="89915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25219" y="6786879"/>
            <a:ext cx="1399540" cy="7112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140461" y="5425440"/>
            <a:ext cx="1369060" cy="1371600"/>
          </a:xfrm>
          <a:custGeom>
            <a:avLst/>
            <a:gdLst/>
            <a:ahLst/>
            <a:cxnLst/>
            <a:rect l="l" t="t" r="r" b="b"/>
            <a:pathLst>
              <a:path w="1369060" h="1371600">
                <a:moveTo>
                  <a:pt x="1251458" y="0"/>
                </a:moveTo>
                <a:lnTo>
                  <a:pt x="117652" y="0"/>
                </a:lnTo>
                <a:lnTo>
                  <a:pt x="71858" y="9249"/>
                </a:lnTo>
                <a:lnTo>
                  <a:pt x="34461" y="34464"/>
                </a:lnTo>
                <a:lnTo>
                  <a:pt x="9246" y="71848"/>
                </a:lnTo>
                <a:lnTo>
                  <a:pt x="0" y="117602"/>
                </a:lnTo>
                <a:lnTo>
                  <a:pt x="0" y="1253947"/>
                </a:lnTo>
                <a:lnTo>
                  <a:pt x="9246" y="1299742"/>
                </a:lnTo>
                <a:lnTo>
                  <a:pt x="34461" y="1337139"/>
                </a:lnTo>
                <a:lnTo>
                  <a:pt x="71858" y="1362353"/>
                </a:lnTo>
                <a:lnTo>
                  <a:pt x="117652" y="1371600"/>
                </a:lnTo>
                <a:lnTo>
                  <a:pt x="1251458" y="1371600"/>
                </a:lnTo>
                <a:lnTo>
                  <a:pt x="1297211" y="1362353"/>
                </a:lnTo>
                <a:lnTo>
                  <a:pt x="1334595" y="1337139"/>
                </a:lnTo>
                <a:lnTo>
                  <a:pt x="1359810" y="1299742"/>
                </a:lnTo>
                <a:lnTo>
                  <a:pt x="1369060" y="1253947"/>
                </a:lnTo>
                <a:lnTo>
                  <a:pt x="1369060" y="117602"/>
                </a:lnTo>
                <a:lnTo>
                  <a:pt x="1359810" y="71848"/>
                </a:lnTo>
                <a:lnTo>
                  <a:pt x="1334595" y="34464"/>
                </a:lnTo>
                <a:lnTo>
                  <a:pt x="1297211" y="9249"/>
                </a:lnTo>
                <a:lnTo>
                  <a:pt x="1251458" y="0"/>
                </a:lnTo>
                <a:close/>
              </a:path>
            </a:pathLst>
          </a:custGeom>
          <a:solidFill>
            <a:srgbClr val="ECECEC"/>
          </a:solidFill>
        </p:spPr>
        <p:txBody>
          <a:bodyPr wrap="square" lIns="0" tIns="0" rIns="0" bIns="0" rtlCol="0"/>
          <a:lstStyle/>
          <a:p>
            <a:endParaRPr/>
          </a:p>
        </p:txBody>
      </p:sp>
      <p:sp>
        <p:nvSpPr>
          <p:cNvPr id="6" name="object 6"/>
          <p:cNvSpPr/>
          <p:nvPr/>
        </p:nvSpPr>
        <p:spPr>
          <a:xfrm>
            <a:off x="10439401" y="5406390"/>
            <a:ext cx="1369060" cy="137160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697481" y="2019300"/>
            <a:ext cx="7376159" cy="1800860"/>
          </a:xfrm>
          <a:prstGeom prst="rect">
            <a:avLst/>
          </a:prstGeom>
          <a:blipFill>
            <a:blip r:embed="rId5" cstate="print"/>
            <a:stretch>
              <a:fillRect/>
            </a:stretch>
          </a:blipFill>
        </p:spPr>
        <p:txBody>
          <a:bodyPr wrap="square" lIns="0" tIns="0" rIns="0" bIns="0" rtlCol="0"/>
          <a:lstStyle/>
          <a:p>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6169" y="4997449"/>
            <a:ext cx="1676400" cy="1844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4734879"/>
            <a:ext cx="1905000" cy="2123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4323079"/>
            <a:ext cx="1743075" cy="779780"/>
          </a:xfrm>
          <a:custGeom>
            <a:avLst/>
            <a:gdLst/>
            <a:ahLst/>
            <a:cxnLst/>
            <a:rect l="l" t="t" r="r" b="b"/>
            <a:pathLst>
              <a:path w="1743075" h="779779">
                <a:moveTo>
                  <a:pt x="1346200" y="0"/>
                </a:moveTo>
                <a:lnTo>
                  <a:pt x="0" y="0"/>
                </a:lnTo>
                <a:lnTo>
                  <a:pt x="0" y="779780"/>
                </a:lnTo>
                <a:lnTo>
                  <a:pt x="1346200" y="779780"/>
                </a:lnTo>
                <a:lnTo>
                  <a:pt x="1355891" y="778972"/>
                </a:lnTo>
                <a:lnTo>
                  <a:pt x="1363821" y="776843"/>
                </a:lnTo>
                <a:lnTo>
                  <a:pt x="1369988" y="773832"/>
                </a:lnTo>
                <a:lnTo>
                  <a:pt x="1374394" y="770382"/>
                </a:lnTo>
                <a:lnTo>
                  <a:pt x="1374394" y="765683"/>
                </a:lnTo>
                <a:lnTo>
                  <a:pt x="1379093" y="765683"/>
                </a:lnTo>
                <a:lnTo>
                  <a:pt x="1735582" y="408686"/>
                </a:lnTo>
                <a:lnTo>
                  <a:pt x="1740868" y="400095"/>
                </a:lnTo>
                <a:lnTo>
                  <a:pt x="1742630" y="389302"/>
                </a:lnTo>
                <a:lnTo>
                  <a:pt x="1740868" y="377628"/>
                </a:lnTo>
                <a:lnTo>
                  <a:pt x="1735582" y="366395"/>
                </a:lnTo>
                <a:lnTo>
                  <a:pt x="1379093" y="14097"/>
                </a:lnTo>
                <a:lnTo>
                  <a:pt x="1379093" y="9398"/>
                </a:lnTo>
                <a:lnTo>
                  <a:pt x="1374394" y="9398"/>
                </a:lnTo>
                <a:lnTo>
                  <a:pt x="1369988" y="5947"/>
                </a:lnTo>
                <a:lnTo>
                  <a:pt x="1363821" y="2936"/>
                </a:lnTo>
                <a:lnTo>
                  <a:pt x="1355891" y="807"/>
                </a:lnTo>
                <a:lnTo>
                  <a:pt x="1346200" y="0"/>
                </a:lnTo>
                <a:close/>
              </a:path>
            </a:pathLst>
          </a:custGeom>
          <a:solidFill>
            <a:srgbClr val="A42F0F"/>
          </a:solidFill>
        </p:spPr>
        <p:txBody>
          <a:bodyPr wrap="square" lIns="0" tIns="0" rIns="0" bIns="0" rtlCol="0"/>
          <a:lstStyle/>
          <a:p>
            <a:endParaRPr/>
          </a:p>
        </p:txBody>
      </p:sp>
      <p:sp>
        <p:nvSpPr>
          <p:cNvPr id="3" name="object 3"/>
          <p:cNvSpPr/>
          <p:nvPr/>
        </p:nvSpPr>
        <p:spPr>
          <a:xfrm>
            <a:off x="3261359" y="167641"/>
            <a:ext cx="5361940" cy="1384299"/>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575435" y="1866632"/>
            <a:ext cx="9944100" cy="382156"/>
          </a:xfrm>
          <a:prstGeom prst="rect">
            <a:avLst/>
          </a:prstGeom>
        </p:spPr>
        <p:txBody>
          <a:bodyPr vert="horz" wrap="square" lIns="0" tIns="12700" rIns="0" bIns="0" rtlCol="0">
            <a:spAutoFit/>
          </a:bodyPr>
          <a:lstStyle/>
          <a:p>
            <a:pPr marL="12700">
              <a:lnSpc>
                <a:spcPct val="100000"/>
              </a:lnSpc>
              <a:spcBef>
                <a:spcPts val="100"/>
              </a:spcBef>
            </a:pPr>
            <a:r>
              <a:rPr sz="2400" i="1" spc="-325" dirty="0">
                <a:solidFill>
                  <a:srgbClr val="000000"/>
                </a:solidFill>
                <a:latin typeface="Verdana"/>
                <a:cs typeface="Verdana"/>
              </a:rPr>
              <a:t>DEPARTAMENTO </a:t>
            </a:r>
            <a:r>
              <a:rPr sz="2400" i="1" spc="-355" dirty="0">
                <a:solidFill>
                  <a:srgbClr val="000000"/>
                </a:solidFill>
                <a:latin typeface="Verdana"/>
                <a:cs typeface="Verdana"/>
              </a:rPr>
              <a:t>DE </a:t>
            </a:r>
            <a:r>
              <a:rPr sz="2400" i="1" spc="-275" dirty="0">
                <a:solidFill>
                  <a:srgbClr val="000000"/>
                </a:solidFill>
                <a:latin typeface="Verdana"/>
                <a:cs typeface="Verdana"/>
              </a:rPr>
              <a:t>CIENCIAS </a:t>
            </a:r>
            <a:r>
              <a:rPr sz="2400" i="1" spc="-355" dirty="0">
                <a:solidFill>
                  <a:srgbClr val="000000"/>
                </a:solidFill>
                <a:latin typeface="Verdana"/>
                <a:cs typeface="Verdana"/>
              </a:rPr>
              <a:t>DE </a:t>
            </a:r>
            <a:r>
              <a:rPr sz="2400" i="1" spc="-285" dirty="0">
                <a:solidFill>
                  <a:srgbClr val="000000"/>
                </a:solidFill>
                <a:latin typeface="Verdana"/>
                <a:cs typeface="Verdana"/>
              </a:rPr>
              <a:t>LA </a:t>
            </a:r>
            <a:r>
              <a:rPr sz="2400" i="1" spc="-459" dirty="0">
                <a:solidFill>
                  <a:srgbClr val="000000"/>
                </a:solidFill>
                <a:latin typeface="Verdana"/>
                <a:cs typeface="Verdana"/>
              </a:rPr>
              <a:t>TIERRA </a:t>
            </a:r>
            <a:r>
              <a:rPr sz="2400" i="1" spc="-285" dirty="0">
                <a:solidFill>
                  <a:srgbClr val="000000"/>
                </a:solidFill>
                <a:latin typeface="Verdana"/>
                <a:cs typeface="Verdana"/>
              </a:rPr>
              <a:t>Y </a:t>
            </a:r>
            <a:r>
              <a:rPr sz="2400" i="1" spc="-355" dirty="0">
                <a:solidFill>
                  <a:srgbClr val="000000"/>
                </a:solidFill>
                <a:latin typeface="Verdana"/>
                <a:cs typeface="Verdana"/>
              </a:rPr>
              <a:t>DE</a:t>
            </a:r>
            <a:r>
              <a:rPr sz="2400" i="1" spc="-500" dirty="0">
                <a:solidFill>
                  <a:srgbClr val="000000"/>
                </a:solidFill>
                <a:latin typeface="Verdana"/>
                <a:cs typeface="Verdana"/>
              </a:rPr>
              <a:t> </a:t>
            </a:r>
            <a:r>
              <a:rPr sz="2400" i="1" spc="-285" dirty="0">
                <a:solidFill>
                  <a:srgbClr val="000000"/>
                </a:solidFill>
                <a:latin typeface="Verdana"/>
                <a:cs typeface="Verdana"/>
              </a:rPr>
              <a:t>LA </a:t>
            </a:r>
            <a:r>
              <a:rPr sz="2400" i="1" spc="-235" dirty="0">
                <a:solidFill>
                  <a:srgbClr val="000000"/>
                </a:solidFill>
                <a:latin typeface="Verdana"/>
                <a:cs typeface="Verdana"/>
              </a:rPr>
              <a:t>CONSTRUCCIÓN</a:t>
            </a:r>
            <a:endParaRPr sz="2400">
              <a:latin typeface="Verdana"/>
              <a:cs typeface="Verdana"/>
            </a:endParaRPr>
          </a:p>
        </p:txBody>
      </p:sp>
      <p:sp>
        <p:nvSpPr>
          <p:cNvPr id="18" name="object 13"/>
          <p:cNvSpPr txBox="1">
            <a:spLocks noGrp="1"/>
          </p:cNvSpPr>
          <p:nvPr>
            <p:ph sz="quarter" idx="1"/>
          </p:nvPr>
        </p:nvSpPr>
        <p:spPr>
          <a:xfrm>
            <a:off x="685801" y="2362202"/>
            <a:ext cx="10782300" cy="5044843"/>
          </a:xfrm>
          <a:prstGeom prst="rect">
            <a:avLst/>
          </a:prstGeom>
        </p:spPr>
        <p:txBody>
          <a:bodyPr vert="horz" wrap="square" lIns="0" tIns="12700" rIns="0" bIns="0" rtlCol="0">
            <a:spAutoFit/>
          </a:bodyPr>
          <a:lstStyle/>
          <a:p>
            <a:pPr marL="1618615" indent="0">
              <a:lnSpc>
                <a:spcPct val="100000"/>
              </a:lnSpc>
              <a:spcBef>
                <a:spcPts val="100"/>
              </a:spcBef>
              <a:buNone/>
            </a:pPr>
            <a:r>
              <a:rPr spc="-225" dirty="0"/>
              <a:t>CARRERA </a:t>
            </a:r>
            <a:r>
              <a:rPr spc="-300" dirty="0"/>
              <a:t>DE </a:t>
            </a:r>
            <a:r>
              <a:rPr spc="-310" dirty="0"/>
              <a:t>INGENIERÍA </a:t>
            </a:r>
            <a:r>
              <a:rPr spc="-155" dirty="0"/>
              <a:t>GEOGRÁFICA </a:t>
            </a:r>
            <a:r>
              <a:rPr spc="-235" dirty="0"/>
              <a:t>Y </a:t>
            </a:r>
            <a:r>
              <a:rPr spc="-335" dirty="0"/>
              <a:t>DEL </a:t>
            </a:r>
            <a:r>
              <a:rPr spc="-250" dirty="0"/>
              <a:t>MEDIO</a:t>
            </a:r>
            <a:r>
              <a:rPr spc="-470" dirty="0"/>
              <a:t> </a:t>
            </a:r>
            <a:r>
              <a:rPr spc="-310" dirty="0" smtClean="0"/>
              <a:t>AMBIENTE</a:t>
            </a:r>
            <a:endParaRPr sz="3050" dirty="0">
              <a:latin typeface="Times New Roman"/>
              <a:cs typeface="Times New Roman"/>
            </a:endParaRPr>
          </a:p>
          <a:p>
            <a:pPr marL="1562735" indent="0">
              <a:lnSpc>
                <a:spcPct val="100000"/>
              </a:lnSpc>
              <a:spcBef>
                <a:spcPts val="5"/>
              </a:spcBef>
              <a:buNone/>
            </a:pPr>
            <a:endParaRPr lang="es-EC" sz="1800" b="0" spc="80" dirty="0" smtClean="0">
              <a:latin typeface="Georgia"/>
              <a:cs typeface="Georgia"/>
            </a:endParaRPr>
          </a:p>
          <a:p>
            <a:pPr marL="1562735" indent="0">
              <a:lnSpc>
                <a:spcPct val="100000"/>
              </a:lnSpc>
              <a:spcBef>
                <a:spcPts val="5"/>
              </a:spcBef>
              <a:buNone/>
            </a:pPr>
            <a:r>
              <a:rPr sz="1800" b="1" spc="80" dirty="0" smtClean="0">
                <a:latin typeface="Georgia"/>
                <a:cs typeface="Georgia"/>
              </a:rPr>
              <a:t>“</a:t>
            </a:r>
            <a:r>
              <a:rPr lang="es-EC" sz="1800" b="1" dirty="0"/>
              <a:t>VALORACIÓN ECONÓMICA DE LA CONTAMINACIÓN DEL AIRE EN LOS PRECIOS DE LAS VIVIENDAS DE LAS PARROQUIAS DE CALDERÓN, BELISARIO QUEVEDO Y </a:t>
            </a:r>
            <a:r>
              <a:rPr lang="es-EC" sz="1800" b="1" dirty="0" smtClean="0"/>
              <a:t>GUAMANÍ”</a:t>
            </a:r>
          </a:p>
          <a:p>
            <a:pPr marL="1837055">
              <a:lnSpc>
                <a:spcPct val="100000"/>
              </a:lnSpc>
              <a:spcBef>
                <a:spcPts val="5"/>
              </a:spcBef>
            </a:pPr>
            <a:endParaRPr lang="es-EC" sz="1950" dirty="0">
              <a:latin typeface="Times New Roman"/>
              <a:cs typeface="Times New Roman"/>
            </a:endParaRPr>
          </a:p>
          <a:p>
            <a:pPr marL="1562735" indent="0" algn="ctr">
              <a:lnSpc>
                <a:spcPct val="100000"/>
              </a:lnSpc>
              <a:spcBef>
                <a:spcPts val="5"/>
              </a:spcBef>
              <a:buNone/>
            </a:pPr>
            <a:r>
              <a:rPr sz="1800" b="1" i="0" spc="-25" dirty="0" err="1" smtClean="0">
                <a:latin typeface="Georgia"/>
                <a:cs typeface="Georgia"/>
              </a:rPr>
              <a:t>Autor</a:t>
            </a:r>
            <a:r>
              <a:rPr lang="es-EC" sz="1800" b="1" i="0" spc="-25" dirty="0" smtClean="0">
                <a:latin typeface="Georgia"/>
                <a:cs typeface="Georgia"/>
              </a:rPr>
              <a:t> </a:t>
            </a:r>
            <a:r>
              <a:rPr sz="1800" b="1" i="0" spc="-25" dirty="0" smtClean="0">
                <a:latin typeface="Georgia"/>
                <a:cs typeface="Georgia"/>
              </a:rPr>
              <a:t>:</a:t>
            </a:r>
            <a:r>
              <a:rPr sz="1800" i="0" spc="-25" dirty="0" smtClean="0">
                <a:latin typeface="Georgia"/>
                <a:cs typeface="Georgia"/>
              </a:rPr>
              <a:t> </a:t>
            </a:r>
            <a:r>
              <a:rPr lang="es-EC" sz="1800" i="0" spc="-25" dirty="0" smtClean="0">
                <a:latin typeface="Georgia"/>
                <a:cs typeface="Georgia"/>
              </a:rPr>
              <a:t>BORJA URBANO SEBASTIÁN ALEJANDRO</a:t>
            </a:r>
            <a:endParaRPr sz="1800" b="0" i="0" spc="60" dirty="0">
              <a:latin typeface="Georgia"/>
              <a:cs typeface="Georgia"/>
            </a:endParaRPr>
          </a:p>
          <a:p>
            <a:pPr marL="1082675" marR="3375025" indent="0">
              <a:lnSpc>
                <a:spcPct val="153900"/>
              </a:lnSpc>
              <a:spcBef>
                <a:spcPts val="2045"/>
              </a:spcBef>
              <a:buNone/>
            </a:pPr>
            <a:r>
              <a:rPr sz="2000" b="1" i="0" spc="5" dirty="0">
                <a:latin typeface="Georgia"/>
                <a:cs typeface="Georgia"/>
              </a:rPr>
              <a:t>Director de </a:t>
            </a:r>
            <a:r>
              <a:rPr sz="2000" b="1" i="0" spc="-15" dirty="0">
                <a:latin typeface="Georgia"/>
                <a:cs typeface="Georgia"/>
              </a:rPr>
              <a:t>carrera: </a:t>
            </a:r>
            <a:r>
              <a:rPr sz="2000" b="0" i="0" spc="35" dirty="0">
                <a:latin typeface="Georgia"/>
                <a:cs typeface="Georgia"/>
              </a:rPr>
              <a:t>Ing. </a:t>
            </a:r>
            <a:r>
              <a:rPr sz="2000" b="0" i="0" spc="50" dirty="0">
                <a:latin typeface="Georgia"/>
                <a:cs typeface="Georgia"/>
              </a:rPr>
              <a:t>Alexander </a:t>
            </a:r>
            <a:r>
              <a:rPr sz="2000" b="0" i="0" spc="10" dirty="0">
                <a:latin typeface="Georgia"/>
                <a:cs typeface="Georgia"/>
              </a:rPr>
              <a:t>Robayo, </a:t>
            </a:r>
            <a:r>
              <a:rPr sz="2000" b="0" i="0" spc="45" dirty="0">
                <a:latin typeface="Georgia"/>
                <a:cs typeface="Georgia"/>
              </a:rPr>
              <a:t>MSc  </a:t>
            </a:r>
            <a:r>
              <a:rPr sz="2000" b="1" i="0" spc="5" dirty="0">
                <a:latin typeface="Georgia"/>
                <a:cs typeface="Georgia"/>
              </a:rPr>
              <a:t>Docente </a:t>
            </a:r>
            <a:r>
              <a:rPr sz="2000" b="1" i="0" spc="-10" dirty="0">
                <a:latin typeface="Georgia"/>
                <a:cs typeface="Georgia"/>
              </a:rPr>
              <a:t>evaluador</a:t>
            </a:r>
            <a:r>
              <a:rPr sz="2000" i="0" spc="-10" dirty="0">
                <a:latin typeface="Georgia"/>
                <a:cs typeface="Georgia"/>
              </a:rPr>
              <a:t>: </a:t>
            </a:r>
            <a:r>
              <a:rPr lang="es-EC" sz="2000" b="0" i="0" spc="50" dirty="0" smtClean="0">
                <a:latin typeface="Georgia"/>
                <a:cs typeface="Georgia"/>
              </a:rPr>
              <a:t>Dra. </a:t>
            </a:r>
            <a:r>
              <a:rPr lang="es-EC" sz="2000" b="0" i="0" spc="50" dirty="0">
                <a:latin typeface="Georgia"/>
                <a:cs typeface="Georgia"/>
              </a:rPr>
              <a:t>E</a:t>
            </a:r>
            <a:r>
              <a:rPr lang="es-EC" sz="2000" b="0" i="0" spc="50" dirty="0" smtClean="0">
                <a:latin typeface="Georgia"/>
                <a:cs typeface="Georgia"/>
              </a:rPr>
              <a:t>rika </a:t>
            </a:r>
            <a:r>
              <a:rPr lang="es-EC" sz="2000" b="0" i="0" spc="50" dirty="0" err="1" smtClean="0">
                <a:latin typeface="Georgia"/>
                <a:cs typeface="Georgia"/>
              </a:rPr>
              <a:t>Murgueitio</a:t>
            </a:r>
            <a:r>
              <a:rPr lang="es-EC" sz="2000" b="0" i="0" spc="50" dirty="0" smtClean="0">
                <a:latin typeface="Georgia"/>
                <a:cs typeface="Georgia"/>
              </a:rPr>
              <a:t> </a:t>
            </a:r>
            <a:r>
              <a:rPr sz="2000" i="0" spc="-15" dirty="0" smtClean="0">
                <a:latin typeface="Georgia"/>
                <a:cs typeface="Georgia"/>
              </a:rPr>
              <a:t>Director: </a:t>
            </a:r>
            <a:r>
              <a:rPr lang="es-EC" sz="2000" b="1" i="0" spc="-15" dirty="0" smtClean="0">
                <a:latin typeface="Georgia"/>
                <a:cs typeface="Georgia"/>
              </a:rPr>
              <a:t>Director: </a:t>
            </a:r>
            <a:r>
              <a:rPr lang="es-EC" sz="2000" b="0" i="0" spc="35" dirty="0" smtClean="0">
                <a:latin typeface="Georgia"/>
                <a:cs typeface="Georgia"/>
              </a:rPr>
              <a:t>Dr. </a:t>
            </a:r>
            <a:r>
              <a:rPr lang="es-EC" sz="2000" b="0" i="0" spc="35" dirty="0" err="1" smtClean="0">
                <a:latin typeface="Georgia"/>
                <a:cs typeface="Georgia"/>
              </a:rPr>
              <a:t>Fabian</a:t>
            </a:r>
            <a:r>
              <a:rPr lang="es-EC" sz="2000" b="0" i="0" spc="35" dirty="0" smtClean="0">
                <a:latin typeface="Georgia"/>
                <a:cs typeface="Georgia"/>
              </a:rPr>
              <a:t> Rodríguez</a:t>
            </a:r>
            <a:r>
              <a:rPr sz="2000" b="0" i="0" spc="55" dirty="0" smtClean="0">
                <a:latin typeface="Georgia"/>
                <a:cs typeface="Georgia"/>
              </a:rPr>
              <a:t>,</a:t>
            </a:r>
            <a:r>
              <a:rPr sz="2000" b="0" i="0" spc="145" dirty="0" smtClean="0">
                <a:latin typeface="Georgia"/>
                <a:cs typeface="Georgia"/>
              </a:rPr>
              <a:t> </a:t>
            </a:r>
            <a:r>
              <a:rPr sz="2000" b="0" i="0" spc="45" dirty="0" smtClean="0">
                <a:latin typeface="Georgia"/>
                <a:cs typeface="Georgia"/>
              </a:rPr>
              <a:t>MSc</a:t>
            </a:r>
            <a:r>
              <a:rPr lang="es-EC" sz="2000" b="0" i="0" spc="45" dirty="0" smtClean="0">
                <a:latin typeface="Georgia"/>
                <a:cs typeface="Georgia"/>
              </a:rPr>
              <a:t>                        </a:t>
            </a:r>
            <a:br>
              <a:rPr lang="es-EC" sz="2000" b="0" i="0" spc="45" dirty="0" smtClean="0">
                <a:latin typeface="Georgia"/>
                <a:cs typeface="Georgia"/>
              </a:rPr>
            </a:br>
            <a:r>
              <a:rPr lang="es-EC" sz="2000" b="0" i="0" spc="45" dirty="0" smtClean="0">
                <a:latin typeface="Georgia"/>
                <a:cs typeface="Georgia"/>
              </a:rPr>
              <a:t>			 Sangolquí</a:t>
            </a:r>
            <a:r>
              <a:rPr lang="es-EC" sz="2000" b="0" i="0" spc="45" dirty="0">
                <a:latin typeface="Georgia"/>
                <a:cs typeface="Georgia"/>
              </a:rPr>
              <a:t>,</a:t>
            </a:r>
            <a:r>
              <a:rPr lang="es-EC" sz="2000" b="0" i="0" spc="15" dirty="0">
                <a:latin typeface="Georgia"/>
                <a:cs typeface="Georgia"/>
              </a:rPr>
              <a:t> </a:t>
            </a:r>
            <a:r>
              <a:rPr lang="es-EC" sz="2000" b="0" i="0" spc="15" dirty="0" smtClean="0">
                <a:latin typeface="Georgia"/>
                <a:cs typeface="Georgia"/>
              </a:rPr>
              <a:t>24 de Julio de </a:t>
            </a:r>
            <a:r>
              <a:rPr lang="es-EC" sz="2000" b="0" i="0" spc="30" dirty="0" smtClean="0">
                <a:latin typeface="Georgia"/>
                <a:cs typeface="Georgia"/>
              </a:rPr>
              <a:t>2019</a:t>
            </a:r>
            <a:endParaRPr lang="es-EC" sz="2000" b="0" i="0" spc="30" dirty="0">
              <a:latin typeface="Georgia"/>
              <a:cs typeface="Georgia"/>
            </a:endParaRPr>
          </a:p>
          <a:p>
            <a:pPr marL="1356995" marR="3375025">
              <a:lnSpc>
                <a:spcPct val="153900"/>
              </a:lnSpc>
              <a:spcBef>
                <a:spcPts val="2045"/>
              </a:spcBef>
            </a:pPr>
            <a:endParaRPr b="0" i="0" spc="30" dirty="0">
              <a:latin typeface="Georgia"/>
              <a:cs typeface="Georgia"/>
            </a:endParaRPr>
          </a:p>
        </p:txBody>
      </p:sp>
      <p:sp>
        <p:nvSpPr>
          <p:cNvPr id="10" name="object 10"/>
          <p:cNvSpPr/>
          <p:nvPr/>
        </p:nvSpPr>
        <p:spPr>
          <a:xfrm>
            <a:off x="9918701" y="1551941"/>
            <a:ext cx="1399540" cy="1402079"/>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9933941" y="190500"/>
            <a:ext cx="1369060" cy="1371600"/>
          </a:xfrm>
          <a:custGeom>
            <a:avLst/>
            <a:gdLst/>
            <a:ahLst/>
            <a:cxnLst/>
            <a:rect l="l" t="t" r="r" b="b"/>
            <a:pathLst>
              <a:path w="1369059" h="1371600">
                <a:moveTo>
                  <a:pt x="1251457" y="0"/>
                </a:moveTo>
                <a:lnTo>
                  <a:pt x="117601" y="0"/>
                </a:lnTo>
                <a:lnTo>
                  <a:pt x="71848" y="9249"/>
                </a:lnTo>
                <a:lnTo>
                  <a:pt x="34464" y="34464"/>
                </a:lnTo>
                <a:lnTo>
                  <a:pt x="9249" y="71848"/>
                </a:lnTo>
                <a:lnTo>
                  <a:pt x="0" y="117601"/>
                </a:lnTo>
                <a:lnTo>
                  <a:pt x="0" y="1253998"/>
                </a:lnTo>
                <a:lnTo>
                  <a:pt x="9249" y="1299751"/>
                </a:lnTo>
                <a:lnTo>
                  <a:pt x="34464" y="1337135"/>
                </a:lnTo>
                <a:lnTo>
                  <a:pt x="71848" y="1362350"/>
                </a:lnTo>
                <a:lnTo>
                  <a:pt x="117601" y="1371600"/>
                </a:lnTo>
                <a:lnTo>
                  <a:pt x="1251457" y="1371600"/>
                </a:lnTo>
                <a:lnTo>
                  <a:pt x="1297211" y="1362350"/>
                </a:lnTo>
                <a:lnTo>
                  <a:pt x="1334595" y="1337135"/>
                </a:lnTo>
                <a:lnTo>
                  <a:pt x="1359810" y="1299751"/>
                </a:lnTo>
                <a:lnTo>
                  <a:pt x="1369059" y="1253998"/>
                </a:lnTo>
                <a:lnTo>
                  <a:pt x="1369059" y="117601"/>
                </a:lnTo>
                <a:lnTo>
                  <a:pt x="1359810" y="71848"/>
                </a:lnTo>
                <a:lnTo>
                  <a:pt x="1334595" y="34464"/>
                </a:lnTo>
                <a:lnTo>
                  <a:pt x="1297211" y="9249"/>
                </a:lnTo>
                <a:lnTo>
                  <a:pt x="1251457" y="0"/>
                </a:lnTo>
                <a:close/>
              </a:path>
            </a:pathLst>
          </a:custGeom>
          <a:solidFill>
            <a:srgbClr val="ECECEC"/>
          </a:solidFill>
        </p:spPr>
        <p:txBody>
          <a:bodyPr wrap="square" lIns="0" tIns="0" rIns="0" bIns="0" rtlCol="0"/>
          <a:lstStyle/>
          <a:p>
            <a:endParaRPr/>
          </a:p>
        </p:txBody>
      </p:sp>
      <p:sp>
        <p:nvSpPr>
          <p:cNvPr id="12" name="object 12"/>
          <p:cNvSpPr/>
          <p:nvPr/>
        </p:nvSpPr>
        <p:spPr>
          <a:xfrm>
            <a:off x="9933941" y="190500"/>
            <a:ext cx="1369059" cy="1371600"/>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9578341" y="5692140"/>
            <a:ext cx="1145540" cy="1104900"/>
          </a:xfrm>
          <a:prstGeom prst="rect">
            <a:avLst/>
          </a:prstGeom>
          <a:blipFill>
            <a:blip r:embed="rId5" cstate="print"/>
            <a:stretch>
              <a:fillRect/>
            </a:stretch>
          </a:blipFill>
        </p:spPr>
        <p:txBody>
          <a:bodyPr wrap="square" lIns="0" tIns="0" rIns="0" bIns="0" rtlCol="0"/>
          <a:lstStyle/>
          <a:p>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70085" y="5454017"/>
            <a:ext cx="1153795"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7972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1" y="624840"/>
            <a:ext cx="2252980" cy="581660"/>
          </a:xfrm>
          <a:custGeom>
            <a:avLst/>
            <a:gdLst/>
            <a:ahLst/>
            <a:cxnLst/>
            <a:rect l="l" t="t" r="r" b="b"/>
            <a:pathLst>
              <a:path w="2252980" h="581660">
                <a:moveTo>
                  <a:pt x="0" y="0"/>
                </a:moveTo>
                <a:lnTo>
                  <a:pt x="1962150" y="0"/>
                </a:lnTo>
                <a:lnTo>
                  <a:pt x="2252980" y="290830"/>
                </a:lnTo>
                <a:lnTo>
                  <a:pt x="1962150" y="581660"/>
                </a:lnTo>
                <a:lnTo>
                  <a:pt x="0" y="581660"/>
                </a:lnTo>
                <a:lnTo>
                  <a:pt x="0" y="0"/>
                </a:lnTo>
                <a:close/>
              </a:path>
            </a:pathLst>
          </a:custGeom>
          <a:ln w="15240">
            <a:solidFill>
              <a:srgbClr val="781F09"/>
            </a:solidFill>
          </a:ln>
        </p:spPr>
        <p:txBody>
          <a:bodyPr wrap="square" lIns="0" tIns="0" rIns="0" bIns="0" rtlCol="0"/>
          <a:lstStyle/>
          <a:p>
            <a:endParaRPr/>
          </a:p>
        </p:txBody>
      </p:sp>
      <p:sp>
        <p:nvSpPr>
          <p:cNvPr id="5" name="object 4"/>
          <p:cNvSpPr txBox="1"/>
          <p:nvPr/>
        </p:nvSpPr>
        <p:spPr>
          <a:xfrm>
            <a:off x="167958" y="760348"/>
            <a:ext cx="1769111" cy="289823"/>
          </a:xfrm>
          <a:prstGeom prst="rect">
            <a:avLst/>
          </a:prstGeom>
        </p:spPr>
        <p:txBody>
          <a:bodyPr vert="horz" wrap="square" lIns="0" tIns="12700" rIns="0" bIns="0" rtlCol="0">
            <a:spAutoFit/>
          </a:bodyPr>
          <a:lstStyle/>
          <a:p>
            <a:pPr marL="12700">
              <a:lnSpc>
                <a:spcPct val="100000"/>
              </a:lnSpc>
              <a:spcBef>
                <a:spcPts val="100"/>
              </a:spcBef>
            </a:pPr>
            <a:r>
              <a:rPr sz="1800" b="1" spc="-385" dirty="0">
                <a:solidFill>
                  <a:srgbClr val="FFFFFF"/>
                </a:solidFill>
                <a:latin typeface="Verdana"/>
                <a:cs typeface="Verdana"/>
              </a:rPr>
              <a:t>IN</a:t>
            </a:r>
            <a:r>
              <a:rPr sz="1800" b="1" spc="-375" dirty="0">
                <a:solidFill>
                  <a:srgbClr val="FFFFFF"/>
                </a:solidFill>
                <a:latin typeface="Verdana"/>
                <a:cs typeface="Verdana"/>
              </a:rPr>
              <a:t>T</a:t>
            </a:r>
            <a:r>
              <a:rPr sz="1800" b="1" spc="-240" dirty="0">
                <a:solidFill>
                  <a:srgbClr val="FFFFFF"/>
                </a:solidFill>
                <a:latin typeface="Verdana"/>
                <a:cs typeface="Verdana"/>
              </a:rPr>
              <a:t>ROD</a:t>
            </a:r>
            <a:r>
              <a:rPr sz="1800" b="1" spc="-220" dirty="0">
                <a:solidFill>
                  <a:srgbClr val="FFFFFF"/>
                </a:solidFill>
                <a:latin typeface="Verdana"/>
                <a:cs typeface="Verdana"/>
              </a:rPr>
              <a:t>U</a:t>
            </a:r>
            <a:r>
              <a:rPr sz="1800" b="1" spc="100" dirty="0">
                <a:solidFill>
                  <a:srgbClr val="FFFFFF"/>
                </a:solidFill>
                <a:latin typeface="Verdana"/>
                <a:cs typeface="Verdana"/>
              </a:rPr>
              <a:t>C</a:t>
            </a:r>
            <a:r>
              <a:rPr sz="1800" b="1" spc="90" dirty="0">
                <a:solidFill>
                  <a:srgbClr val="FFFFFF"/>
                </a:solidFill>
                <a:latin typeface="Verdana"/>
                <a:cs typeface="Verdana"/>
              </a:rPr>
              <a:t>C</a:t>
            </a:r>
            <a:r>
              <a:rPr sz="1800" b="1" spc="-229" dirty="0">
                <a:solidFill>
                  <a:srgbClr val="FFFFFF"/>
                </a:solidFill>
                <a:latin typeface="Verdana"/>
                <a:cs typeface="Verdana"/>
              </a:rPr>
              <a:t>IÓN</a:t>
            </a:r>
            <a:endParaRPr sz="1800" dirty="0">
              <a:latin typeface="Verdana"/>
              <a:cs typeface="Verdana"/>
            </a:endParaRPr>
          </a:p>
        </p:txBody>
      </p:sp>
      <p:sp>
        <p:nvSpPr>
          <p:cNvPr id="6" name="object 2"/>
          <p:cNvSpPr/>
          <p:nvPr/>
        </p:nvSpPr>
        <p:spPr>
          <a:xfrm>
            <a:off x="1" y="619378"/>
            <a:ext cx="2252980" cy="581660"/>
          </a:xfrm>
          <a:custGeom>
            <a:avLst/>
            <a:gdLst/>
            <a:ahLst/>
            <a:cxnLst/>
            <a:rect l="l" t="t" r="r" b="b"/>
            <a:pathLst>
              <a:path w="2252980" h="581660">
                <a:moveTo>
                  <a:pt x="1962150" y="0"/>
                </a:moveTo>
                <a:lnTo>
                  <a:pt x="0" y="0"/>
                </a:lnTo>
                <a:lnTo>
                  <a:pt x="0" y="581660"/>
                </a:lnTo>
                <a:lnTo>
                  <a:pt x="1962150" y="581660"/>
                </a:lnTo>
                <a:lnTo>
                  <a:pt x="2252980" y="290830"/>
                </a:lnTo>
                <a:lnTo>
                  <a:pt x="1962150" y="0"/>
                </a:lnTo>
                <a:close/>
              </a:path>
            </a:pathLst>
          </a:custGeom>
          <a:solidFill>
            <a:srgbClr val="A42F0F"/>
          </a:solidFill>
        </p:spPr>
        <p:txBody>
          <a:bodyPr wrap="square" lIns="0" tIns="0" rIns="0" bIns="0" rtlCol="0"/>
          <a:lstStyle/>
          <a:p>
            <a:endParaRPr/>
          </a:p>
        </p:txBody>
      </p:sp>
      <p:sp>
        <p:nvSpPr>
          <p:cNvPr id="7" name="object 4"/>
          <p:cNvSpPr txBox="1"/>
          <p:nvPr/>
        </p:nvSpPr>
        <p:spPr>
          <a:xfrm>
            <a:off x="167958" y="752093"/>
            <a:ext cx="1769111" cy="289823"/>
          </a:xfrm>
          <a:prstGeom prst="rect">
            <a:avLst/>
          </a:prstGeom>
        </p:spPr>
        <p:txBody>
          <a:bodyPr vert="horz" wrap="square" lIns="0" tIns="12700" rIns="0" bIns="0" rtlCol="0">
            <a:spAutoFit/>
          </a:bodyPr>
          <a:lstStyle/>
          <a:p>
            <a:pPr marL="12700">
              <a:lnSpc>
                <a:spcPct val="100000"/>
              </a:lnSpc>
              <a:spcBef>
                <a:spcPts val="100"/>
              </a:spcBef>
            </a:pPr>
            <a:r>
              <a:rPr sz="1800" b="1" spc="-385" dirty="0">
                <a:solidFill>
                  <a:srgbClr val="FFFFFF"/>
                </a:solidFill>
                <a:latin typeface="Verdana"/>
                <a:cs typeface="Verdana"/>
              </a:rPr>
              <a:t>IN</a:t>
            </a:r>
            <a:r>
              <a:rPr sz="1800" b="1" spc="-375" dirty="0">
                <a:solidFill>
                  <a:srgbClr val="FFFFFF"/>
                </a:solidFill>
                <a:latin typeface="Verdana"/>
                <a:cs typeface="Verdana"/>
              </a:rPr>
              <a:t>T</a:t>
            </a:r>
            <a:r>
              <a:rPr sz="1800" b="1" spc="-240" dirty="0">
                <a:solidFill>
                  <a:srgbClr val="FFFFFF"/>
                </a:solidFill>
                <a:latin typeface="Verdana"/>
                <a:cs typeface="Verdana"/>
              </a:rPr>
              <a:t>ROD</a:t>
            </a:r>
            <a:r>
              <a:rPr sz="1800" b="1" spc="-220" dirty="0">
                <a:solidFill>
                  <a:srgbClr val="FFFFFF"/>
                </a:solidFill>
                <a:latin typeface="Verdana"/>
                <a:cs typeface="Verdana"/>
              </a:rPr>
              <a:t>U</a:t>
            </a:r>
            <a:r>
              <a:rPr sz="1800" b="1" spc="100" dirty="0">
                <a:solidFill>
                  <a:srgbClr val="FFFFFF"/>
                </a:solidFill>
                <a:latin typeface="Verdana"/>
                <a:cs typeface="Verdana"/>
              </a:rPr>
              <a:t>C</a:t>
            </a:r>
            <a:r>
              <a:rPr sz="1800" b="1" spc="90" dirty="0">
                <a:solidFill>
                  <a:srgbClr val="FFFFFF"/>
                </a:solidFill>
                <a:latin typeface="Verdana"/>
                <a:cs typeface="Verdana"/>
              </a:rPr>
              <a:t>C</a:t>
            </a:r>
            <a:r>
              <a:rPr sz="1800" b="1" spc="-229" dirty="0">
                <a:solidFill>
                  <a:srgbClr val="FFFFFF"/>
                </a:solidFill>
                <a:latin typeface="Verdana"/>
                <a:cs typeface="Verdana"/>
              </a:rPr>
              <a:t>IÓN</a:t>
            </a:r>
            <a:endParaRPr sz="1800" dirty="0">
              <a:latin typeface="Verdana"/>
              <a:cs typeface="Verdana"/>
            </a:endParaRPr>
          </a:p>
        </p:txBody>
      </p:sp>
      <p:graphicFrame>
        <p:nvGraphicFramePr>
          <p:cNvPr id="10" name="9 Marcador de contenido"/>
          <p:cNvGraphicFramePr>
            <a:graphicFrameLocks noGrp="1"/>
          </p:cNvGraphicFramePr>
          <p:nvPr>
            <p:ph sz="quarter" idx="1"/>
            <p:extLst>
              <p:ext uri="{D42A27DB-BD31-4B8C-83A1-F6EECF244321}">
                <p14:modId xmlns:p14="http://schemas.microsoft.com/office/powerpoint/2010/main" val="3981483785"/>
              </p:ext>
            </p:extLst>
          </p:nvPr>
        </p:nvGraphicFramePr>
        <p:xfrm>
          <a:off x="1168400" y="1600200"/>
          <a:ext cx="99568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CuadroTexto"/>
          <p:cNvSpPr txBox="1"/>
          <p:nvPr/>
        </p:nvSpPr>
        <p:spPr>
          <a:xfrm>
            <a:off x="4876800" y="897004"/>
            <a:ext cx="2514600" cy="646331"/>
          </a:xfrm>
          <a:prstGeom prst="rect">
            <a:avLst/>
          </a:prstGeom>
          <a:noFill/>
        </p:spPr>
        <p:txBody>
          <a:bodyPr wrap="square" rtlCol="0">
            <a:spAutoFit/>
          </a:bodyPr>
          <a:lstStyle/>
          <a:p>
            <a:r>
              <a:rPr lang="es-EC" sz="1200" dirty="0" smtClean="0"/>
              <a:t>Costos ambulatorios, admisiones hospitalarias, estimación años saludable perdidos</a:t>
            </a:r>
            <a:endParaRPr lang="es-EC" sz="1200" dirty="0"/>
          </a:p>
        </p:txBody>
      </p:sp>
      <p:sp>
        <p:nvSpPr>
          <p:cNvPr id="3" name="2 Rectángulo"/>
          <p:cNvSpPr/>
          <p:nvPr/>
        </p:nvSpPr>
        <p:spPr>
          <a:xfrm>
            <a:off x="7543801" y="955812"/>
            <a:ext cx="2514600" cy="1015663"/>
          </a:xfrm>
          <a:prstGeom prst="rect">
            <a:avLst/>
          </a:prstGeom>
        </p:spPr>
        <p:txBody>
          <a:bodyPr wrap="square">
            <a:spAutoFit/>
          </a:bodyPr>
          <a:lstStyle/>
          <a:p>
            <a:r>
              <a:rPr lang="es-EC" sz="1200" dirty="0"/>
              <a:t>Manual de Patologías de la </a:t>
            </a:r>
            <a:r>
              <a:rPr lang="es-EC" sz="1200" dirty="0" smtClean="0"/>
              <a:t>Edificación</a:t>
            </a:r>
            <a:r>
              <a:rPr lang="es-EC" sz="1200" dirty="0"/>
              <a:t>=&gt;&gt; </a:t>
            </a:r>
            <a:r>
              <a:rPr lang="es-EC" sz="1200" dirty="0" smtClean="0"/>
              <a:t>patología ladrillo</a:t>
            </a:r>
            <a:r>
              <a:rPr lang="es-EC" sz="1200" dirty="0"/>
              <a:t>=&gt;&gt; </a:t>
            </a:r>
            <a:r>
              <a:rPr lang="es-EC" sz="1200" dirty="0" smtClean="0"/>
              <a:t>H2SO4 (</a:t>
            </a:r>
            <a:r>
              <a:rPr lang="es-EC" sz="1200" dirty="0" err="1" smtClean="0"/>
              <a:t>Sox+agua</a:t>
            </a:r>
            <a:r>
              <a:rPr lang="es-EC" sz="1200" dirty="0" smtClean="0"/>
              <a:t>)</a:t>
            </a:r>
            <a:endParaRPr lang="es-EC" sz="1200" dirty="0"/>
          </a:p>
          <a:p>
            <a:pPr lvl="0"/>
            <a:endParaRPr lang="es-EC" sz="1200" dirty="0"/>
          </a:p>
          <a:p>
            <a:endParaRPr lang="es-EC" sz="1200" dirty="0"/>
          </a:p>
        </p:txBody>
      </p:sp>
      <p:sp>
        <p:nvSpPr>
          <p:cNvPr id="8" name="7 CuadroTexto"/>
          <p:cNvSpPr txBox="1"/>
          <p:nvPr/>
        </p:nvSpPr>
        <p:spPr>
          <a:xfrm>
            <a:off x="8153400" y="4800600"/>
            <a:ext cx="1524001" cy="461665"/>
          </a:xfrm>
          <a:prstGeom prst="rect">
            <a:avLst/>
          </a:prstGeom>
          <a:noFill/>
        </p:spPr>
        <p:txBody>
          <a:bodyPr wrap="square" rtlCol="0">
            <a:spAutoFit/>
          </a:bodyPr>
          <a:lstStyle/>
          <a:p>
            <a:r>
              <a:rPr lang="es-EC" sz="1200" dirty="0" smtClean="0"/>
              <a:t>Demuestre su uso e importancia</a:t>
            </a:r>
            <a:endParaRPr lang="es-EC" sz="1200" dirty="0"/>
          </a:p>
        </p:txBody>
      </p:sp>
    </p:spTree>
    <p:extLst>
      <p:ext uri="{BB962C8B-B14F-4D97-AF65-F5344CB8AC3E}">
        <p14:creationId xmlns:p14="http://schemas.microsoft.com/office/powerpoint/2010/main" val="3583134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sz="quarter" idx="1"/>
            <p:extLst>
              <p:ext uri="{D42A27DB-BD31-4B8C-83A1-F6EECF244321}">
                <p14:modId xmlns:p14="http://schemas.microsoft.com/office/powerpoint/2010/main" val="562719890"/>
              </p:ext>
            </p:extLst>
          </p:nvPr>
        </p:nvGraphicFramePr>
        <p:xfrm>
          <a:off x="1828800" y="2613409"/>
          <a:ext cx="8458200" cy="4168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bject 25"/>
          <p:cNvSpPr/>
          <p:nvPr/>
        </p:nvSpPr>
        <p:spPr>
          <a:xfrm>
            <a:off x="1" y="624840"/>
            <a:ext cx="2252980" cy="581660"/>
          </a:xfrm>
          <a:custGeom>
            <a:avLst/>
            <a:gdLst/>
            <a:ahLst/>
            <a:cxnLst/>
            <a:rect l="l" t="t" r="r" b="b"/>
            <a:pathLst>
              <a:path w="2252980" h="581660">
                <a:moveTo>
                  <a:pt x="1962150" y="0"/>
                </a:moveTo>
                <a:lnTo>
                  <a:pt x="0" y="0"/>
                </a:lnTo>
                <a:lnTo>
                  <a:pt x="0" y="581660"/>
                </a:lnTo>
                <a:lnTo>
                  <a:pt x="1962150" y="581660"/>
                </a:lnTo>
                <a:lnTo>
                  <a:pt x="2252980" y="290830"/>
                </a:lnTo>
                <a:lnTo>
                  <a:pt x="1962150" y="0"/>
                </a:lnTo>
                <a:close/>
              </a:path>
            </a:pathLst>
          </a:custGeom>
          <a:solidFill>
            <a:srgbClr val="A42F0F"/>
          </a:solidFill>
        </p:spPr>
        <p:txBody>
          <a:bodyPr wrap="square" lIns="0" tIns="0" rIns="0" bIns="0" rtlCol="0"/>
          <a:lstStyle/>
          <a:p>
            <a:endParaRPr/>
          </a:p>
        </p:txBody>
      </p:sp>
      <p:sp>
        <p:nvSpPr>
          <p:cNvPr id="5" name="object 27"/>
          <p:cNvSpPr txBox="1"/>
          <p:nvPr/>
        </p:nvSpPr>
        <p:spPr>
          <a:xfrm>
            <a:off x="447358" y="760348"/>
            <a:ext cx="1210311" cy="289823"/>
          </a:xfrm>
          <a:prstGeom prst="rect">
            <a:avLst/>
          </a:prstGeom>
        </p:spPr>
        <p:txBody>
          <a:bodyPr vert="horz" wrap="square" lIns="0" tIns="12700" rIns="0" bIns="0" rtlCol="0">
            <a:spAutoFit/>
          </a:bodyPr>
          <a:lstStyle/>
          <a:p>
            <a:pPr marL="12700">
              <a:lnSpc>
                <a:spcPct val="100000"/>
              </a:lnSpc>
              <a:spcBef>
                <a:spcPts val="100"/>
              </a:spcBef>
            </a:pPr>
            <a:r>
              <a:rPr sz="1800" b="1" spc="-15" dirty="0">
                <a:solidFill>
                  <a:srgbClr val="FFFFFF"/>
                </a:solidFill>
                <a:latin typeface="Verdana"/>
                <a:cs typeface="Verdana"/>
              </a:rPr>
              <a:t>O</a:t>
            </a:r>
            <a:r>
              <a:rPr sz="1800" b="1" spc="-275" dirty="0">
                <a:solidFill>
                  <a:srgbClr val="FFFFFF"/>
                </a:solidFill>
                <a:latin typeface="Verdana"/>
                <a:cs typeface="Verdana"/>
              </a:rPr>
              <a:t>B</a:t>
            </a:r>
            <a:r>
              <a:rPr sz="1800" b="1" spc="-204" dirty="0">
                <a:solidFill>
                  <a:srgbClr val="FFFFFF"/>
                </a:solidFill>
                <a:latin typeface="Verdana"/>
                <a:cs typeface="Verdana"/>
              </a:rPr>
              <a:t>J</a:t>
            </a:r>
            <a:r>
              <a:rPr sz="1800" b="1" spc="-385" dirty="0">
                <a:solidFill>
                  <a:srgbClr val="FFFFFF"/>
                </a:solidFill>
                <a:latin typeface="Verdana"/>
                <a:cs typeface="Verdana"/>
              </a:rPr>
              <a:t>E</a:t>
            </a:r>
            <a:r>
              <a:rPr sz="1800" b="1" spc="-380" dirty="0">
                <a:solidFill>
                  <a:srgbClr val="FFFFFF"/>
                </a:solidFill>
                <a:latin typeface="Verdana"/>
                <a:cs typeface="Verdana"/>
              </a:rPr>
              <a:t>T</a:t>
            </a:r>
            <a:r>
              <a:rPr sz="1800" b="1" spc="-240" dirty="0">
                <a:solidFill>
                  <a:srgbClr val="FFFFFF"/>
                </a:solidFill>
                <a:latin typeface="Verdana"/>
                <a:cs typeface="Verdana"/>
              </a:rPr>
              <a:t>IVOS</a:t>
            </a:r>
            <a:endParaRPr sz="1800" dirty="0">
              <a:latin typeface="Verdana"/>
              <a:cs typeface="Verdana"/>
            </a:endParaRPr>
          </a:p>
        </p:txBody>
      </p:sp>
      <p:grpSp>
        <p:nvGrpSpPr>
          <p:cNvPr id="9" name="8 Grupo"/>
          <p:cNvGrpSpPr/>
          <p:nvPr/>
        </p:nvGrpSpPr>
        <p:grpSpPr>
          <a:xfrm>
            <a:off x="10127273" y="2514601"/>
            <a:ext cx="1052415" cy="3142562"/>
            <a:chOff x="6017510" y="667129"/>
            <a:chExt cx="566169" cy="566169"/>
          </a:xfrm>
        </p:grpSpPr>
        <p:sp>
          <p:nvSpPr>
            <p:cNvPr id="10" name="9 Flecha abajo"/>
            <p:cNvSpPr/>
            <p:nvPr/>
          </p:nvSpPr>
          <p:spPr>
            <a:xfrm rot="10800000">
              <a:off x="6017510" y="667129"/>
              <a:ext cx="566169" cy="566169"/>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Flecha abajo 4"/>
            <p:cNvSpPr/>
            <p:nvPr/>
          </p:nvSpPr>
          <p:spPr>
            <a:xfrm rot="10800000">
              <a:off x="6144898" y="807256"/>
              <a:ext cx="311393" cy="4260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C" sz="2600" kern="1200"/>
            </a:p>
          </p:txBody>
        </p:sp>
      </p:grpSp>
      <p:sp>
        <p:nvSpPr>
          <p:cNvPr id="14" name="13 Rectángulo redondeado"/>
          <p:cNvSpPr/>
          <p:nvPr/>
        </p:nvSpPr>
        <p:spPr>
          <a:xfrm>
            <a:off x="2425383" y="533400"/>
            <a:ext cx="8077200" cy="169583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18 CuadroTexto"/>
          <p:cNvSpPr txBox="1"/>
          <p:nvPr/>
        </p:nvSpPr>
        <p:spPr>
          <a:xfrm>
            <a:off x="2589937" y="606387"/>
            <a:ext cx="7849465" cy="1908215"/>
          </a:xfrm>
          <a:prstGeom prst="rect">
            <a:avLst/>
          </a:prstGeom>
          <a:noFill/>
        </p:spPr>
        <p:txBody>
          <a:bodyPr wrap="square" rtlCol="0">
            <a:spAutoFit/>
          </a:bodyPr>
          <a:lstStyle/>
          <a:p>
            <a:pPr algn="just"/>
            <a:r>
              <a:rPr lang="es-EC" sz="2000" dirty="0">
                <a:solidFill>
                  <a:schemeClr val="bg1"/>
                </a:solidFill>
              </a:rPr>
              <a:t>Valorar la contaminación del aire en los precios de los bienes inmuebles mediante el método de precios hedónicos de las parroquias de Calderón, Belisario Quevedo y Guamaní para diseñar políticas ambientales orientadas a la salud pública de la urbe.</a:t>
            </a:r>
          </a:p>
          <a:p>
            <a:endParaRPr lang="es-EC" dirty="0"/>
          </a:p>
        </p:txBody>
      </p:sp>
    </p:spTree>
    <p:extLst>
      <p:ext uri="{BB962C8B-B14F-4D97-AF65-F5344CB8AC3E}">
        <p14:creationId xmlns:p14="http://schemas.microsoft.com/office/powerpoint/2010/main" val="1566902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sz="quarter" idx="1"/>
            <p:extLst>
              <p:ext uri="{D42A27DB-BD31-4B8C-83A1-F6EECF244321}">
                <p14:modId xmlns:p14="http://schemas.microsoft.com/office/powerpoint/2010/main" val="527940974"/>
              </p:ext>
            </p:extLst>
          </p:nvPr>
        </p:nvGraphicFramePr>
        <p:xfrm>
          <a:off x="609600" y="1295400"/>
          <a:ext cx="99568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bject 25"/>
          <p:cNvSpPr/>
          <p:nvPr/>
        </p:nvSpPr>
        <p:spPr>
          <a:xfrm>
            <a:off x="0" y="624840"/>
            <a:ext cx="2590800" cy="581660"/>
          </a:xfrm>
          <a:custGeom>
            <a:avLst/>
            <a:gdLst/>
            <a:ahLst/>
            <a:cxnLst/>
            <a:rect l="l" t="t" r="r" b="b"/>
            <a:pathLst>
              <a:path w="2252980" h="581660">
                <a:moveTo>
                  <a:pt x="1962150" y="0"/>
                </a:moveTo>
                <a:lnTo>
                  <a:pt x="0" y="0"/>
                </a:lnTo>
                <a:lnTo>
                  <a:pt x="0" y="581660"/>
                </a:lnTo>
                <a:lnTo>
                  <a:pt x="1962150" y="581660"/>
                </a:lnTo>
                <a:lnTo>
                  <a:pt x="2252980" y="290830"/>
                </a:lnTo>
                <a:lnTo>
                  <a:pt x="1962150" y="0"/>
                </a:lnTo>
                <a:close/>
              </a:path>
            </a:pathLst>
          </a:custGeom>
          <a:solidFill>
            <a:srgbClr val="A42F0F"/>
          </a:solidFill>
        </p:spPr>
        <p:txBody>
          <a:bodyPr wrap="square" lIns="0" tIns="0" rIns="0" bIns="0" rtlCol="0"/>
          <a:lstStyle/>
          <a:p>
            <a:endParaRPr/>
          </a:p>
        </p:txBody>
      </p:sp>
      <p:sp>
        <p:nvSpPr>
          <p:cNvPr id="5" name="object 27"/>
          <p:cNvSpPr txBox="1"/>
          <p:nvPr/>
        </p:nvSpPr>
        <p:spPr>
          <a:xfrm>
            <a:off x="299879" y="770758"/>
            <a:ext cx="1991041" cy="289823"/>
          </a:xfrm>
          <a:prstGeom prst="rect">
            <a:avLst/>
          </a:prstGeom>
        </p:spPr>
        <p:txBody>
          <a:bodyPr vert="horz" wrap="square" lIns="0" tIns="12700" rIns="0" bIns="0" rtlCol="0">
            <a:spAutoFit/>
          </a:bodyPr>
          <a:lstStyle/>
          <a:p>
            <a:pPr marL="12700">
              <a:lnSpc>
                <a:spcPct val="100000"/>
              </a:lnSpc>
              <a:spcBef>
                <a:spcPts val="100"/>
              </a:spcBef>
            </a:pPr>
            <a:r>
              <a:rPr lang="es-EC" b="1" spc="-15" dirty="0" smtClean="0">
                <a:solidFill>
                  <a:srgbClr val="FFFFFF"/>
                </a:solidFill>
                <a:latin typeface="Verdana"/>
                <a:cs typeface="Verdana"/>
              </a:rPr>
              <a:t>Marco Teórico</a:t>
            </a:r>
            <a:endParaRPr sz="1800" dirty="0">
              <a:latin typeface="Verdana"/>
              <a:cs typeface="Verdana"/>
            </a:endParaRPr>
          </a:p>
        </p:txBody>
      </p:sp>
      <p:sp>
        <p:nvSpPr>
          <p:cNvPr id="7" name="6 CuadroTexto"/>
          <p:cNvSpPr txBox="1"/>
          <p:nvPr/>
        </p:nvSpPr>
        <p:spPr>
          <a:xfrm>
            <a:off x="3175000" y="4904601"/>
            <a:ext cx="2667000" cy="738664"/>
          </a:xfrm>
          <a:prstGeom prst="rect">
            <a:avLst/>
          </a:prstGeom>
          <a:noFill/>
        </p:spPr>
        <p:txBody>
          <a:bodyPr wrap="square" rtlCol="0">
            <a:spAutoFit/>
          </a:bodyPr>
          <a:lstStyle/>
          <a:p>
            <a:pPr lvl="0"/>
            <a:r>
              <a:rPr lang="es-EC" sz="1400" dirty="0" smtClean="0"/>
              <a:t>Energías </a:t>
            </a:r>
            <a:r>
              <a:rPr lang="es-EC" sz="1400" dirty="0"/>
              <a:t>fósiles </a:t>
            </a:r>
            <a:r>
              <a:rPr lang="es-EC" sz="1400" dirty="0" smtClean="0"/>
              <a:t>=&gt;&gt; </a:t>
            </a:r>
          </a:p>
          <a:p>
            <a:r>
              <a:rPr lang="es-EC" sz="1400" dirty="0" smtClean="0"/>
              <a:t> </a:t>
            </a:r>
            <a:r>
              <a:rPr lang="es-EC" sz="1400" dirty="0"/>
              <a:t>el petróleo, gas natural y carbón </a:t>
            </a:r>
          </a:p>
        </p:txBody>
      </p:sp>
      <p:sp>
        <p:nvSpPr>
          <p:cNvPr id="8" name="7 CuadroTexto"/>
          <p:cNvSpPr txBox="1"/>
          <p:nvPr/>
        </p:nvSpPr>
        <p:spPr>
          <a:xfrm>
            <a:off x="8458200" y="4879199"/>
            <a:ext cx="2438400" cy="523220"/>
          </a:xfrm>
          <a:prstGeom prst="rect">
            <a:avLst/>
          </a:prstGeom>
          <a:noFill/>
        </p:spPr>
        <p:txBody>
          <a:bodyPr wrap="square" rtlCol="0">
            <a:spAutoFit/>
          </a:bodyPr>
          <a:lstStyle/>
          <a:p>
            <a:pPr lvl="0"/>
            <a:r>
              <a:rPr lang="es-EC" sz="1400" dirty="0"/>
              <a:t>un concepto </a:t>
            </a:r>
            <a:endParaRPr lang="es-EC" sz="1400" dirty="0" smtClean="0"/>
          </a:p>
          <a:p>
            <a:pPr lvl="0"/>
            <a:r>
              <a:rPr lang="es-EC" sz="1400" dirty="0" smtClean="0"/>
              <a:t>multidimensional </a:t>
            </a:r>
            <a:endParaRPr lang="es-EC" sz="1400" dirty="0"/>
          </a:p>
        </p:txBody>
      </p:sp>
    </p:spTree>
    <p:extLst>
      <p:ext uri="{BB962C8B-B14F-4D97-AF65-F5344CB8AC3E}">
        <p14:creationId xmlns:p14="http://schemas.microsoft.com/office/powerpoint/2010/main" val="3206997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sz="quarter" idx="1"/>
            <p:extLst>
              <p:ext uri="{D42A27DB-BD31-4B8C-83A1-F6EECF244321}">
                <p14:modId xmlns:p14="http://schemas.microsoft.com/office/powerpoint/2010/main" val="547024041"/>
              </p:ext>
            </p:extLst>
          </p:nvPr>
        </p:nvGraphicFramePr>
        <p:xfrm>
          <a:off x="558800" y="1231305"/>
          <a:ext cx="99568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bject 25"/>
          <p:cNvSpPr/>
          <p:nvPr/>
        </p:nvSpPr>
        <p:spPr>
          <a:xfrm>
            <a:off x="0" y="624840"/>
            <a:ext cx="2590800" cy="581660"/>
          </a:xfrm>
          <a:custGeom>
            <a:avLst/>
            <a:gdLst/>
            <a:ahLst/>
            <a:cxnLst/>
            <a:rect l="l" t="t" r="r" b="b"/>
            <a:pathLst>
              <a:path w="2252980" h="581660">
                <a:moveTo>
                  <a:pt x="1962150" y="0"/>
                </a:moveTo>
                <a:lnTo>
                  <a:pt x="0" y="0"/>
                </a:lnTo>
                <a:lnTo>
                  <a:pt x="0" y="581660"/>
                </a:lnTo>
                <a:lnTo>
                  <a:pt x="1962150" y="581660"/>
                </a:lnTo>
                <a:lnTo>
                  <a:pt x="2252980" y="290830"/>
                </a:lnTo>
                <a:lnTo>
                  <a:pt x="1962150" y="0"/>
                </a:lnTo>
                <a:close/>
              </a:path>
            </a:pathLst>
          </a:custGeom>
          <a:solidFill>
            <a:srgbClr val="A42F0F"/>
          </a:solidFill>
        </p:spPr>
        <p:txBody>
          <a:bodyPr wrap="square" lIns="0" tIns="0" rIns="0" bIns="0" rtlCol="0"/>
          <a:lstStyle/>
          <a:p>
            <a:endParaRPr/>
          </a:p>
        </p:txBody>
      </p:sp>
      <p:sp>
        <p:nvSpPr>
          <p:cNvPr id="5" name="object 27"/>
          <p:cNvSpPr txBox="1"/>
          <p:nvPr/>
        </p:nvSpPr>
        <p:spPr>
          <a:xfrm>
            <a:off x="299879" y="770758"/>
            <a:ext cx="1991041" cy="289823"/>
          </a:xfrm>
          <a:prstGeom prst="rect">
            <a:avLst/>
          </a:prstGeom>
        </p:spPr>
        <p:txBody>
          <a:bodyPr vert="horz" wrap="square" lIns="0" tIns="12700" rIns="0" bIns="0" rtlCol="0">
            <a:spAutoFit/>
          </a:bodyPr>
          <a:lstStyle/>
          <a:p>
            <a:pPr marL="12700">
              <a:lnSpc>
                <a:spcPct val="100000"/>
              </a:lnSpc>
              <a:spcBef>
                <a:spcPts val="100"/>
              </a:spcBef>
            </a:pPr>
            <a:r>
              <a:rPr lang="es-EC" b="1" spc="-15" dirty="0" smtClean="0">
                <a:solidFill>
                  <a:srgbClr val="FFFFFF"/>
                </a:solidFill>
                <a:latin typeface="Verdana"/>
                <a:cs typeface="Verdana"/>
              </a:rPr>
              <a:t>Marco Teórico</a:t>
            </a:r>
            <a:endParaRPr sz="1800" dirty="0">
              <a:latin typeface="Verdana"/>
              <a:cs typeface="Verdana"/>
            </a:endParaRPr>
          </a:p>
        </p:txBody>
      </p:sp>
      <p:sp>
        <p:nvSpPr>
          <p:cNvPr id="7" name="6 CuadroTexto"/>
          <p:cNvSpPr txBox="1"/>
          <p:nvPr/>
        </p:nvSpPr>
        <p:spPr>
          <a:xfrm>
            <a:off x="3276600" y="4734004"/>
            <a:ext cx="2667000" cy="1015663"/>
          </a:xfrm>
          <a:prstGeom prst="rect">
            <a:avLst/>
          </a:prstGeom>
          <a:noFill/>
        </p:spPr>
        <p:txBody>
          <a:bodyPr wrap="square" rtlCol="0">
            <a:spAutoFit/>
          </a:bodyPr>
          <a:lstStyle/>
          <a:p>
            <a:pPr lvl="0"/>
            <a:r>
              <a:rPr lang="es-EC" sz="1400" dirty="0" smtClean="0"/>
              <a:t>al asignar un mecanismo de precios, teóricamente ,      MOSTRARIA</a:t>
            </a:r>
          </a:p>
          <a:p>
            <a:pPr lvl="0"/>
            <a:r>
              <a:rPr lang="es-EC" dirty="0" smtClean="0"/>
              <a:t> </a:t>
            </a:r>
            <a:endParaRPr lang="es-EC" dirty="0"/>
          </a:p>
        </p:txBody>
      </p:sp>
      <p:sp>
        <p:nvSpPr>
          <p:cNvPr id="9" name="8 CuadroTexto"/>
          <p:cNvSpPr txBox="1"/>
          <p:nvPr/>
        </p:nvSpPr>
        <p:spPr>
          <a:xfrm>
            <a:off x="152400" y="4734004"/>
            <a:ext cx="2667000" cy="738664"/>
          </a:xfrm>
          <a:prstGeom prst="rect">
            <a:avLst/>
          </a:prstGeom>
          <a:noFill/>
        </p:spPr>
        <p:txBody>
          <a:bodyPr wrap="square" rtlCol="0">
            <a:spAutoFit/>
          </a:bodyPr>
          <a:lstStyle/>
          <a:p>
            <a:pPr lvl="0" algn="ctr"/>
            <a:r>
              <a:rPr lang="es-EC" sz="1400" dirty="0"/>
              <a:t>recursos </a:t>
            </a:r>
            <a:r>
              <a:rPr lang="es-EC" sz="1400" dirty="0" smtClean="0"/>
              <a:t>naturales </a:t>
            </a:r>
            <a:r>
              <a:rPr lang="es-EC" sz="1400" dirty="0"/>
              <a:t>extraídos y utilizados desproporcionalmente</a:t>
            </a:r>
          </a:p>
        </p:txBody>
      </p:sp>
      <p:sp>
        <p:nvSpPr>
          <p:cNvPr id="10" name="9 CuadroTexto"/>
          <p:cNvSpPr txBox="1"/>
          <p:nvPr/>
        </p:nvSpPr>
        <p:spPr>
          <a:xfrm>
            <a:off x="6553200" y="4791670"/>
            <a:ext cx="2057400" cy="1015663"/>
          </a:xfrm>
          <a:prstGeom prst="rect">
            <a:avLst/>
          </a:prstGeom>
          <a:noFill/>
        </p:spPr>
        <p:txBody>
          <a:bodyPr wrap="square" rtlCol="0">
            <a:spAutoFit/>
          </a:bodyPr>
          <a:lstStyle/>
          <a:p>
            <a:r>
              <a:rPr lang="es-EC" sz="1400" dirty="0" smtClean="0"/>
              <a:t>**Ejemplo de buses en la ciudad.</a:t>
            </a:r>
          </a:p>
          <a:p>
            <a:r>
              <a:rPr lang="es-EC" sz="1400" dirty="0" smtClean="0"/>
              <a:t>**Positivo y negativo </a:t>
            </a:r>
          </a:p>
          <a:p>
            <a:pPr lvl="0"/>
            <a:r>
              <a:rPr lang="es-EC" dirty="0" smtClean="0"/>
              <a:t> </a:t>
            </a:r>
            <a:endParaRPr lang="es-EC" dirty="0"/>
          </a:p>
        </p:txBody>
      </p:sp>
      <p:pic>
        <p:nvPicPr>
          <p:cNvPr id="1638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381000"/>
            <a:ext cx="5740400" cy="1973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Flecha curvada hacia arriba"/>
          <p:cNvSpPr/>
          <p:nvPr/>
        </p:nvSpPr>
        <p:spPr>
          <a:xfrm rot="16200000">
            <a:off x="9262052" y="2354697"/>
            <a:ext cx="685800" cy="31230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3" name="2 Rectángulo"/>
          <p:cNvSpPr/>
          <p:nvPr/>
        </p:nvSpPr>
        <p:spPr>
          <a:xfrm>
            <a:off x="7065450" y="35004"/>
            <a:ext cx="3866764" cy="276999"/>
          </a:xfrm>
          <a:prstGeom prst="rect">
            <a:avLst/>
          </a:prstGeom>
        </p:spPr>
        <p:txBody>
          <a:bodyPr wrap="none">
            <a:spAutoFit/>
          </a:bodyPr>
          <a:lstStyle/>
          <a:p>
            <a:r>
              <a:rPr lang="es-EC" sz="1200" b="1" dirty="0" smtClean="0"/>
              <a:t>Tabla 1: Clasificación </a:t>
            </a:r>
            <a:r>
              <a:rPr lang="es-EC" sz="1200" b="1" dirty="0"/>
              <a:t>de los bienes y servicios</a:t>
            </a:r>
          </a:p>
        </p:txBody>
      </p:sp>
      <p:sp>
        <p:nvSpPr>
          <p:cNvPr id="13" name="12 CuadroTexto"/>
          <p:cNvSpPr txBox="1"/>
          <p:nvPr/>
        </p:nvSpPr>
        <p:spPr>
          <a:xfrm>
            <a:off x="8550852" y="4791670"/>
            <a:ext cx="2057400" cy="738664"/>
          </a:xfrm>
          <a:prstGeom prst="rect">
            <a:avLst/>
          </a:prstGeom>
          <a:noFill/>
        </p:spPr>
        <p:txBody>
          <a:bodyPr wrap="square" rtlCol="0">
            <a:spAutoFit/>
          </a:bodyPr>
          <a:lstStyle/>
          <a:p>
            <a:pPr lvl="0"/>
            <a:r>
              <a:rPr lang="es-EC" sz="1400" dirty="0" smtClean="0"/>
              <a:t>**Bienes comunales =&gt;&gt; </a:t>
            </a:r>
          </a:p>
          <a:p>
            <a:r>
              <a:rPr lang="es-EC" sz="1400" dirty="0" smtClean="0"/>
              <a:t>Estado </a:t>
            </a:r>
            <a:r>
              <a:rPr lang="es-EC" sz="1400" dirty="0" err="1" smtClean="0"/>
              <a:t>proporcio</a:t>
            </a:r>
            <a:r>
              <a:rPr lang="es-EC" sz="1400" dirty="0" smtClean="0"/>
              <a:t>.</a:t>
            </a:r>
            <a:endParaRPr lang="es-EC" sz="1400" dirty="0"/>
          </a:p>
        </p:txBody>
      </p:sp>
    </p:spTree>
    <p:extLst>
      <p:ext uri="{BB962C8B-B14F-4D97-AF65-F5344CB8AC3E}">
        <p14:creationId xmlns:p14="http://schemas.microsoft.com/office/powerpoint/2010/main" val="4024355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sz="quarter" idx="1"/>
            <p:extLst>
              <p:ext uri="{D42A27DB-BD31-4B8C-83A1-F6EECF244321}">
                <p14:modId xmlns:p14="http://schemas.microsoft.com/office/powerpoint/2010/main" val="3303285433"/>
              </p:ext>
            </p:extLst>
          </p:nvPr>
        </p:nvGraphicFramePr>
        <p:xfrm>
          <a:off x="609600" y="1295400"/>
          <a:ext cx="99568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bject 25"/>
          <p:cNvSpPr/>
          <p:nvPr/>
        </p:nvSpPr>
        <p:spPr>
          <a:xfrm>
            <a:off x="0" y="624840"/>
            <a:ext cx="2590800" cy="581660"/>
          </a:xfrm>
          <a:custGeom>
            <a:avLst/>
            <a:gdLst/>
            <a:ahLst/>
            <a:cxnLst/>
            <a:rect l="l" t="t" r="r" b="b"/>
            <a:pathLst>
              <a:path w="2252980" h="581660">
                <a:moveTo>
                  <a:pt x="1962150" y="0"/>
                </a:moveTo>
                <a:lnTo>
                  <a:pt x="0" y="0"/>
                </a:lnTo>
                <a:lnTo>
                  <a:pt x="0" y="581660"/>
                </a:lnTo>
                <a:lnTo>
                  <a:pt x="1962150" y="581660"/>
                </a:lnTo>
                <a:lnTo>
                  <a:pt x="2252980" y="290830"/>
                </a:lnTo>
                <a:lnTo>
                  <a:pt x="1962150" y="0"/>
                </a:lnTo>
                <a:close/>
              </a:path>
            </a:pathLst>
          </a:custGeom>
          <a:solidFill>
            <a:srgbClr val="A42F0F"/>
          </a:solidFill>
        </p:spPr>
        <p:txBody>
          <a:bodyPr wrap="square" lIns="0" tIns="0" rIns="0" bIns="0" rtlCol="0"/>
          <a:lstStyle/>
          <a:p>
            <a:endParaRPr/>
          </a:p>
        </p:txBody>
      </p:sp>
      <p:sp>
        <p:nvSpPr>
          <p:cNvPr id="5" name="object 27"/>
          <p:cNvSpPr txBox="1"/>
          <p:nvPr/>
        </p:nvSpPr>
        <p:spPr>
          <a:xfrm>
            <a:off x="299879" y="770758"/>
            <a:ext cx="1991041" cy="289823"/>
          </a:xfrm>
          <a:prstGeom prst="rect">
            <a:avLst/>
          </a:prstGeom>
        </p:spPr>
        <p:txBody>
          <a:bodyPr vert="horz" wrap="square" lIns="0" tIns="12700" rIns="0" bIns="0" rtlCol="0">
            <a:spAutoFit/>
          </a:bodyPr>
          <a:lstStyle/>
          <a:p>
            <a:pPr marL="12700">
              <a:lnSpc>
                <a:spcPct val="100000"/>
              </a:lnSpc>
              <a:spcBef>
                <a:spcPts val="100"/>
              </a:spcBef>
            </a:pPr>
            <a:r>
              <a:rPr lang="es-EC" b="1" spc="-15" dirty="0" smtClean="0">
                <a:solidFill>
                  <a:srgbClr val="FFFFFF"/>
                </a:solidFill>
                <a:latin typeface="Verdana"/>
                <a:cs typeface="Verdana"/>
              </a:rPr>
              <a:t>Marco Teórico</a:t>
            </a:r>
            <a:endParaRPr sz="1800" dirty="0">
              <a:latin typeface="Verdana"/>
              <a:cs typeface="Verdana"/>
            </a:endParaRPr>
          </a:p>
        </p:txBody>
      </p:sp>
      <p:sp>
        <p:nvSpPr>
          <p:cNvPr id="7" name="6 CuadroTexto"/>
          <p:cNvSpPr txBox="1"/>
          <p:nvPr/>
        </p:nvSpPr>
        <p:spPr>
          <a:xfrm>
            <a:off x="508000" y="4904601"/>
            <a:ext cx="2667000" cy="1169551"/>
          </a:xfrm>
          <a:prstGeom prst="rect">
            <a:avLst/>
          </a:prstGeom>
          <a:noFill/>
        </p:spPr>
        <p:txBody>
          <a:bodyPr wrap="square" rtlCol="0">
            <a:spAutoFit/>
          </a:bodyPr>
          <a:lstStyle/>
          <a:p>
            <a:pPr lvl="0"/>
            <a:r>
              <a:rPr lang="es-EC" sz="1400" dirty="0" smtClean="0"/>
              <a:t>**Con el propósito de internalizar las externalidades =&gt;&gt;</a:t>
            </a:r>
          </a:p>
          <a:p>
            <a:r>
              <a:rPr lang="es-EC" sz="1400" dirty="0" smtClean="0"/>
              <a:t>**Uso optimo y acertado RRNN</a:t>
            </a:r>
            <a:endParaRPr lang="es-EC" sz="1400" dirty="0"/>
          </a:p>
        </p:txBody>
      </p:sp>
      <p:sp>
        <p:nvSpPr>
          <p:cNvPr id="9" name="8 CuadroTexto"/>
          <p:cNvSpPr txBox="1"/>
          <p:nvPr/>
        </p:nvSpPr>
        <p:spPr>
          <a:xfrm>
            <a:off x="3352800" y="4912578"/>
            <a:ext cx="2667000" cy="1231106"/>
          </a:xfrm>
          <a:prstGeom prst="rect">
            <a:avLst/>
          </a:prstGeom>
          <a:noFill/>
        </p:spPr>
        <p:txBody>
          <a:bodyPr wrap="square" rtlCol="0">
            <a:spAutoFit/>
          </a:bodyPr>
          <a:lstStyle/>
          <a:p>
            <a:pPr lvl="0"/>
            <a:r>
              <a:rPr lang="es-EC" sz="1400" dirty="0" smtClean="0"/>
              <a:t>**resolver los limites del crecimiento económico</a:t>
            </a:r>
          </a:p>
          <a:p>
            <a:pPr lvl="0"/>
            <a:r>
              <a:rPr lang="es-EC" sz="1400" dirty="0" smtClean="0"/>
              <a:t>** optimización de máquinas (</a:t>
            </a:r>
            <a:r>
              <a:rPr lang="es-EC" sz="1400" dirty="0" err="1" smtClean="0"/>
              <a:t>rrnn</a:t>
            </a:r>
            <a:r>
              <a:rPr lang="es-EC" sz="1400" dirty="0" smtClean="0"/>
              <a:t>, energía, desechos)</a:t>
            </a:r>
          </a:p>
          <a:p>
            <a:pPr lvl="0"/>
            <a:endParaRPr lang="es-EC" dirty="0"/>
          </a:p>
        </p:txBody>
      </p:sp>
      <p:sp>
        <p:nvSpPr>
          <p:cNvPr id="2" name="1 CuadroTexto"/>
          <p:cNvSpPr txBox="1"/>
          <p:nvPr/>
        </p:nvSpPr>
        <p:spPr>
          <a:xfrm>
            <a:off x="3352800" y="2127934"/>
            <a:ext cx="1981200" cy="523220"/>
          </a:xfrm>
          <a:prstGeom prst="rect">
            <a:avLst/>
          </a:prstGeom>
          <a:noFill/>
        </p:spPr>
        <p:txBody>
          <a:bodyPr wrap="square" rtlCol="0">
            <a:spAutoFit/>
          </a:bodyPr>
          <a:lstStyle/>
          <a:p>
            <a:r>
              <a:rPr lang="es-EC" sz="1400" dirty="0" smtClean="0"/>
              <a:t>Su fundamento teórico</a:t>
            </a:r>
            <a:endParaRPr lang="es-EC" sz="1400" dirty="0"/>
          </a:p>
        </p:txBody>
      </p:sp>
      <p:sp>
        <p:nvSpPr>
          <p:cNvPr id="10" name="9 CuadroTexto"/>
          <p:cNvSpPr txBox="1"/>
          <p:nvPr/>
        </p:nvSpPr>
        <p:spPr>
          <a:xfrm>
            <a:off x="8305800" y="4869577"/>
            <a:ext cx="2667000" cy="1723549"/>
          </a:xfrm>
          <a:prstGeom prst="rect">
            <a:avLst/>
          </a:prstGeom>
          <a:noFill/>
        </p:spPr>
        <p:txBody>
          <a:bodyPr wrap="square" rtlCol="0">
            <a:spAutoFit/>
          </a:bodyPr>
          <a:lstStyle/>
          <a:p>
            <a:r>
              <a:rPr lang="es-EC" sz="1400" dirty="0" smtClean="0"/>
              <a:t>Inventario económico </a:t>
            </a:r>
            <a:r>
              <a:rPr lang="es-EC" sz="1400" dirty="0" err="1" smtClean="0"/>
              <a:t>rrnn</a:t>
            </a:r>
            <a:r>
              <a:rPr lang="es-EC" sz="1400" dirty="0" smtClean="0"/>
              <a:t> =&gt;&gt; </a:t>
            </a:r>
          </a:p>
          <a:p>
            <a:r>
              <a:rPr lang="es-EC" sz="1400" dirty="0" smtClean="0"/>
              <a:t>Políticas publicas, marco legal, proyectos =&gt;&gt; costo/beneficio</a:t>
            </a:r>
          </a:p>
          <a:p>
            <a:pPr lvl="0"/>
            <a:endParaRPr lang="es-EC" dirty="0" smtClean="0"/>
          </a:p>
          <a:p>
            <a:pPr lvl="0"/>
            <a:r>
              <a:rPr lang="es-EC" dirty="0" smtClean="0"/>
              <a:t> </a:t>
            </a:r>
            <a:endParaRPr lang="es-EC" dirty="0"/>
          </a:p>
        </p:txBody>
      </p:sp>
    </p:spTree>
    <p:extLst>
      <p:ext uri="{BB962C8B-B14F-4D97-AF65-F5344CB8AC3E}">
        <p14:creationId xmlns:p14="http://schemas.microsoft.com/office/powerpoint/2010/main" val="3765060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sz="quarter" idx="1"/>
            <p:extLst>
              <p:ext uri="{D42A27DB-BD31-4B8C-83A1-F6EECF244321}">
                <p14:modId xmlns:p14="http://schemas.microsoft.com/office/powerpoint/2010/main" val="833456228"/>
              </p:ext>
            </p:extLst>
          </p:nvPr>
        </p:nvGraphicFramePr>
        <p:xfrm>
          <a:off x="609600" y="1295400"/>
          <a:ext cx="99568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bject 25"/>
          <p:cNvSpPr/>
          <p:nvPr/>
        </p:nvSpPr>
        <p:spPr>
          <a:xfrm>
            <a:off x="0" y="624840"/>
            <a:ext cx="2590800" cy="581660"/>
          </a:xfrm>
          <a:custGeom>
            <a:avLst/>
            <a:gdLst/>
            <a:ahLst/>
            <a:cxnLst/>
            <a:rect l="l" t="t" r="r" b="b"/>
            <a:pathLst>
              <a:path w="2252980" h="581660">
                <a:moveTo>
                  <a:pt x="1962150" y="0"/>
                </a:moveTo>
                <a:lnTo>
                  <a:pt x="0" y="0"/>
                </a:lnTo>
                <a:lnTo>
                  <a:pt x="0" y="581660"/>
                </a:lnTo>
                <a:lnTo>
                  <a:pt x="1962150" y="581660"/>
                </a:lnTo>
                <a:lnTo>
                  <a:pt x="2252980" y="290830"/>
                </a:lnTo>
                <a:lnTo>
                  <a:pt x="1962150" y="0"/>
                </a:lnTo>
                <a:close/>
              </a:path>
            </a:pathLst>
          </a:custGeom>
          <a:solidFill>
            <a:srgbClr val="A42F0F"/>
          </a:solidFill>
        </p:spPr>
        <p:txBody>
          <a:bodyPr wrap="square" lIns="0" tIns="0" rIns="0" bIns="0" rtlCol="0"/>
          <a:lstStyle/>
          <a:p>
            <a:endParaRPr/>
          </a:p>
        </p:txBody>
      </p:sp>
      <p:sp>
        <p:nvSpPr>
          <p:cNvPr id="5" name="object 27"/>
          <p:cNvSpPr txBox="1"/>
          <p:nvPr/>
        </p:nvSpPr>
        <p:spPr>
          <a:xfrm>
            <a:off x="299879" y="770758"/>
            <a:ext cx="1991041" cy="289823"/>
          </a:xfrm>
          <a:prstGeom prst="rect">
            <a:avLst/>
          </a:prstGeom>
        </p:spPr>
        <p:txBody>
          <a:bodyPr vert="horz" wrap="square" lIns="0" tIns="12700" rIns="0" bIns="0" rtlCol="0">
            <a:spAutoFit/>
          </a:bodyPr>
          <a:lstStyle/>
          <a:p>
            <a:pPr marL="12700">
              <a:lnSpc>
                <a:spcPct val="100000"/>
              </a:lnSpc>
              <a:spcBef>
                <a:spcPts val="100"/>
              </a:spcBef>
            </a:pPr>
            <a:r>
              <a:rPr lang="es-EC" b="1" spc="-15" dirty="0" smtClean="0">
                <a:solidFill>
                  <a:srgbClr val="FFFFFF"/>
                </a:solidFill>
                <a:latin typeface="Verdana"/>
                <a:cs typeface="Verdana"/>
              </a:rPr>
              <a:t>Marco Teórico</a:t>
            </a:r>
            <a:endParaRPr sz="1800" dirty="0">
              <a:latin typeface="Verdana"/>
              <a:cs typeface="Verdana"/>
            </a:endParaRPr>
          </a:p>
        </p:txBody>
      </p:sp>
      <p:pic>
        <p:nvPicPr>
          <p:cNvPr id="174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5522227"/>
            <a:ext cx="2559216" cy="586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6556951" y="4876800"/>
            <a:ext cx="2133600" cy="1384995"/>
          </a:xfrm>
          <a:prstGeom prst="rect">
            <a:avLst/>
          </a:prstGeom>
          <a:noFill/>
        </p:spPr>
        <p:txBody>
          <a:bodyPr wrap="square" rtlCol="0">
            <a:spAutoFit/>
          </a:bodyPr>
          <a:lstStyle/>
          <a:p>
            <a:r>
              <a:rPr lang="es-EC" sz="1400" dirty="0" smtClean="0"/>
              <a:t>La función de precios hedónicos =&gt;&gt; un precio implícito (hedónico) cada atributo =&gt;&gt;</a:t>
            </a:r>
          </a:p>
          <a:p>
            <a:pPr lvl="0"/>
            <a:r>
              <a:rPr lang="es-EC" sz="1400" dirty="0" smtClean="0"/>
              <a:t>Revelará el precio total</a:t>
            </a:r>
            <a:endParaRPr lang="es-EC" sz="1400" dirty="0"/>
          </a:p>
        </p:txBody>
      </p:sp>
      <p:pic>
        <p:nvPicPr>
          <p:cNvPr id="10" name="9 Imagen"/>
          <p:cNvPicPr/>
          <p:nvPr/>
        </p:nvPicPr>
        <p:blipFill>
          <a:blip r:embed="rId8"/>
          <a:stretch>
            <a:fillRect/>
          </a:stretch>
        </p:blipFill>
        <p:spPr>
          <a:xfrm>
            <a:off x="7061200" y="12700"/>
            <a:ext cx="4591050" cy="2590800"/>
          </a:xfrm>
          <a:prstGeom prst="rect">
            <a:avLst/>
          </a:prstGeom>
        </p:spPr>
      </p:pic>
      <p:sp>
        <p:nvSpPr>
          <p:cNvPr id="11" name="10 Flecha curvada hacia arriba"/>
          <p:cNvSpPr/>
          <p:nvPr/>
        </p:nvSpPr>
        <p:spPr>
          <a:xfrm rot="18474168">
            <a:off x="9977348" y="2388182"/>
            <a:ext cx="1319938" cy="43063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2" name="11 CuadroTexto"/>
          <p:cNvSpPr txBox="1"/>
          <p:nvPr/>
        </p:nvSpPr>
        <p:spPr>
          <a:xfrm>
            <a:off x="5410200" y="729446"/>
            <a:ext cx="1981200" cy="954107"/>
          </a:xfrm>
          <a:prstGeom prst="rect">
            <a:avLst/>
          </a:prstGeom>
          <a:noFill/>
        </p:spPr>
        <p:txBody>
          <a:bodyPr wrap="square" rtlCol="0">
            <a:spAutoFit/>
          </a:bodyPr>
          <a:lstStyle/>
          <a:p>
            <a:pPr lvl="0"/>
            <a:r>
              <a:rPr lang="es-EC" sz="1400" dirty="0" smtClean="0"/>
              <a:t>Precio vs atributos =&gt;&gt; </a:t>
            </a:r>
          </a:p>
          <a:p>
            <a:r>
              <a:rPr lang="es-EC" sz="1400" dirty="0" smtClean="0"/>
              <a:t>Tienen a tomar formas </a:t>
            </a:r>
            <a:r>
              <a:rPr lang="es-EC" sz="1400" dirty="0" err="1" smtClean="0"/>
              <a:t>logarit</a:t>
            </a:r>
            <a:r>
              <a:rPr lang="es-EC" sz="1400" dirty="0" smtClean="0"/>
              <a:t>. </a:t>
            </a:r>
            <a:endParaRPr lang="es-EC" sz="1400" dirty="0"/>
          </a:p>
        </p:txBody>
      </p:sp>
      <p:sp>
        <p:nvSpPr>
          <p:cNvPr id="7" name="6 CuadroTexto"/>
          <p:cNvSpPr txBox="1"/>
          <p:nvPr/>
        </p:nvSpPr>
        <p:spPr>
          <a:xfrm>
            <a:off x="2590800" y="4857750"/>
            <a:ext cx="1891865" cy="307777"/>
          </a:xfrm>
          <a:prstGeom prst="rect">
            <a:avLst/>
          </a:prstGeom>
          <a:noFill/>
        </p:spPr>
        <p:txBody>
          <a:bodyPr wrap="none" rtlCol="0">
            <a:spAutoFit/>
          </a:bodyPr>
          <a:lstStyle/>
          <a:p>
            <a:r>
              <a:rPr lang="es-EC" sz="1400" dirty="0" smtClean="0"/>
              <a:t>Al comprar una casa</a:t>
            </a:r>
            <a:endParaRPr lang="es-EC" sz="1400" dirty="0"/>
          </a:p>
        </p:txBody>
      </p:sp>
      <p:sp>
        <p:nvSpPr>
          <p:cNvPr id="13" name="12 CuadroTexto"/>
          <p:cNvSpPr txBox="1"/>
          <p:nvPr/>
        </p:nvSpPr>
        <p:spPr>
          <a:xfrm>
            <a:off x="2635768" y="2335509"/>
            <a:ext cx="2061783" cy="307777"/>
          </a:xfrm>
          <a:prstGeom prst="rect">
            <a:avLst/>
          </a:prstGeom>
          <a:noFill/>
        </p:spPr>
        <p:txBody>
          <a:bodyPr wrap="none" rtlCol="0">
            <a:spAutoFit/>
          </a:bodyPr>
          <a:lstStyle/>
          <a:p>
            <a:r>
              <a:rPr lang="es-EC" sz="1400" dirty="0" smtClean="0"/>
              <a:t>Su fundamento teórico</a:t>
            </a:r>
            <a:endParaRPr lang="es-EC" sz="1400" dirty="0"/>
          </a:p>
        </p:txBody>
      </p:sp>
      <p:sp>
        <p:nvSpPr>
          <p:cNvPr id="14" name="13 CuadroTexto"/>
          <p:cNvSpPr txBox="1"/>
          <p:nvPr/>
        </p:nvSpPr>
        <p:spPr>
          <a:xfrm>
            <a:off x="5105400" y="2338881"/>
            <a:ext cx="906017" cy="307777"/>
          </a:xfrm>
          <a:prstGeom prst="rect">
            <a:avLst/>
          </a:prstGeom>
          <a:noFill/>
        </p:spPr>
        <p:txBody>
          <a:bodyPr wrap="none" rtlCol="0">
            <a:spAutoFit/>
          </a:bodyPr>
          <a:lstStyle/>
          <a:p>
            <a:r>
              <a:rPr lang="es-EC" sz="1400" dirty="0" smtClean="0"/>
              <a:t>Es decir,</a:t>
            </a:r>
            <a:endParaRPr lang="es-EC" sz="1400" dirty="0"/>
          </a:p>
        </p:txBody>
      </p:sp>
      <p:sp>
        <p:nvSpPr>
          <p:cNvPr id="15" name="14 CuadroTexto"/>
          <p:cNvSpPr txBox="1"/>
          <p:nvPr/>
        </p:nvSpPr>
        <p:spPr>
          <a:xfrm>
            <a:off x="685800" y="5720566"/>
            <a:ext cx="2032929" cy="307777"/>
          </a:xfrm>
          <a:prstGeom prst="rect">
            <a:avLst/>
          </a:prstGeom>
          <a:noFill/>
        </p:spPr>
        <p:txBody>
          <a:bodyPr wrap="none" rtlCol="0">
            <a:spAutoFit/>
          </a:bodyPr>
          <a:lstStyle/>
          <a:p>
            <a:r>
              <a:rPr lang="es-EC" sz="1400" dirty="0" smtClean="0"/>
              <a:t>El bien se desagregue</a:t>
            </a:r>
            <a:endParaRPr lang="es-EC" sz="1400" dirty="0"/>
          </a:p>
        </p:txBody>
      </p:sp>
      <p:sp>
        <p:nvSpPr>
          <p:cNvPr id="16" name="15 Flecha derecha"/>
          <p:cNvSpPr/>
          <p:nvPr/>
        </p:nvSpPr>
        <p:spPr>
          <a:xfrm>
            <a:off x="2775879" y="5680333"/>
            <a:ext cx="424521" cy="348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Flecha derecha"/>
          <p:cNvSpPr/>
          <p:nvPr/>
        </p:nvSpPr>
        <p:spPr>
          <a:xfrm>
            <a:off x="5983093" y="5674092"/>
            <a:ext cx="424521" cy="348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58947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 y="624840"/>
            <a:ext cx="2252980" cy="581660"/>
          </a:xfrm>
          <a:custGeom>
            <a:avLst/>
            <a:gdLst/>
            <a:ahLst/>
            <a:cxnLst/>
            <a:rect l="l" t="t" r="r" b="b"/>
            <a:pathLst>
              <a:path w="2252980" h="581660">
                <a:moveTo>
                  <a:pt x="1962150" y="0"/>
                </a:moveTo>
                <a:lnTo>
                  <a:pt x="0" y="0"/>
                </a:lnTo>
                <a:lnTo>
                  <a:pt x="0" y="581660"/>
                </a:lnTo>
                <a:lnTo>
                  <a:pt x="1962150" y="581660"/>
                </a:lnTo>
                <a:lnTo>
                  <a:pt x="2252980" y="290830"/>
                </a:lnTo>
                <a:lnTo>
                  <a:pt x="1962150" y="0"/>
                </a:lnTo>
                <a:close/>
              </a:path>
            </a:pathLst>
          </a:custGeom>
          <a:solidFill>
            <a:srgbClr val="A42F0F"/>
          </a:solidFill>
        </p:spPr>
        <p:txBody>
          <a:bodyPr wrap="square" lIns="0" tIns="0" rIns="0" bIns="0" rtlCol="0"/>
          <a:lstStyle/>
          <a:p>
            <a:endParaRPr/>
          </a:p>
        </p:txBody>
      </p:sp>
      <p:sp>
        <p:nvSpPr>
          <p:cNvPr id="5" name="object 6"/>
          <p:cNvSpPr txBox="1">
            <a:spLocks/>
          </p:cNvSpPr>
          <p:nvPr/>
        </p:nvSpPr>
        <p:spPr>
          <a:xfrm>
            <a:off x="195897" y="770245"/>
            <a:ext cx="1711960" cy="289823"/>
          </a:xfrm>
          <a:prstGeom prst="rect">
            <a:avLst/>
          </a:prstGeom>
        </p:spPr>
        <p:txBody>
          <a:bodyPr vert="horz" wrap="square" lIns="0" tIns="12700" rIns="0" bIns="0" rtlCol="0" anchor="b">
            <a:sp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12700">
              <a:spcBef>
                <a:spcPts val="100"/>
              </a:spcBef>
            </a:pPr>
            <a:r>
              <a:rPr lang="es-EC" sz="1800" spc="-300" dirty="0" smtClean="0">
                <a:solidFill>
                  <a:srgbClr val="FFFFFF"/>
                </a:solidFill>
              </a:rPr>
              <a:t>ME</a:t>
            </a:r>
            <a:r>
              <a:rPr lang="es-EC" sz="1800" spc="-250" dirty="0" smtClean="0">
                <a:solidFill>
                  <a:srgbClr val="FFFFFF"/>
                </a:solidFill>
              </a:rPr>
              <a:t>T</a:t>
            </a:r>
            <a:r>
              <a:rPr lang="es-EC" sz="1800" spc="-15" dirty="0" smtClean="0">
                <a:solidFill>
                  <a:srgbClr val="FFFFFF"/>
                </a:solidFill>
              </a:rPr>
              <a:t>O</a:t>
            </a:r>
            <a:r>
              <a:rPr lang="es-EC" sz="1800" spc="-130" dirty="0" smtClean="0">
                <a:solidFill>
                  <a:srgbClr val="FFFFFF"/>
                </a:solidFill>
              </a:rPr>
              <a:t>D</a:t>
            </a:r>
            <a:r>
              <a:rPr lang="es-EC" sz="1800" spc="-125" dirty="0" smtClean="0">
                <a:solidFill>
                  <a:srgbClr val="FFFFFF"/>
                </a:solidFill>
              </a:rPr>
              <a:t>O</a:t>
            </a:r>
            <a:r>
              <a:rPr lang="es-EC" sz="1800" spc="-355" dirty="0" smtClean="0">
                <a:solidFill>
                  <a:srgbClr val="FFFFFF"/>
                </a:solidFill>
              </a:rPr>
              <a:t>L</a:t>
            </a:r>
            <a:r>
              <a:rPr lang="es-EC" sz="1800" spc="-15" dirty="0" smtClean="0">
                <a:solidFill>
                  <a:srgbClr val="FFFFFF"/>
                </a:solidFill>
              </a:rPr>
              <a:t>O</a:t>
            </a:r>
            <a:r>
              <a:rPr lang="es-EC" sz="1800" spc="55" dirty="0" smtClean="0">
                <a:solidFill>
                  <a:srgbClr val="FFFFFF"/>
                </a:solidFill>
              </a:rPr>
              <a:t>G</a:t>
            </a:r>
            <a:r>
              <a:rPr lang="es-EC" sz="1800" spc="-275" dirty="0" smtClean="0">
                <a:solidFill>
                  <a:srgbClr val="FFFFFF"/>
                </a:solidFill>
              </a:rPr>
              <a:t>ÍA</a:t>
            </a:r>
            <a:endParaRPr lang="es-EC" sz="1800" dirty="0"/>
          </a:p>
        </p:txBody>
      </p:sp>
      <p:sp>
        <p:nvSpPr>
          <p:cNvPr id="8" name="object 8"/>
          <p:cNvSpPr/>
          <p:nvPr/>
        </p:nvSpPr>
        <p:spPr>
          <a:xfrm>
            <a:off x="4495800" y="586740"/>
            <a:ext cx="2438400" cy="619760"/>
          </a:xfrm>
          <a:custGeom>
            <a:avLst/>
            <a:gdLst/>
            <a:ahLst/>
            <a:cxnLst/>
            <a:rect l="l" t="t" r="r" b="b"/>
            <a:pathLst>
              <a:path w="3251200" h="619760">
                <a:moveTo>
                  <a:pt x="2941320" y="0"/>
                </a:moveTo>
                <a:lnTo>
                  <a:pt x="0" y="0"/>
                </a:lnTo>
                <a:lnTo>
                  <a:pt x="309879" y="309880"/>
                </a:lnTo>
                <a:lnTo>
                  <a:pt x="0" y="619760"/>
                </a:lnTo>
                <a:lnTo>
                  <a:pt x="2941320" y="619760"/>
                </a:lnTo>
                <a:lnTo>
                  <a:pt x="3251200" y="309880"/>
                </a:lnTo>
                <a:lnTo>
                  <a:pt x="2941320" y="0"/>
                </a:lnTo>
                <a:close/>
              </a:path>
            </a:pathLst>
          </a:custGeom>
          <a:solidFill>
            <a:srgbClr val="766E53"/>
          </a:solidFill>
        </p:spPr>
        <p:txBody>
          <a:bodyPr wrap="square" lIns="0" tIns="0" rIns="0" bIns="0" rtlCol="0"/>
          <a:lstStyle/>
          <a:p>
            <a:endParaRPr/>
          </a:p>
        </p:txBody>
      </p:sp>
      <p:sp>
        <p:nvSpPr>
          <p:cNvPr id="10" name="object 13"/>
          <p:cNvSpPr txBox="1"/>
          <p:nvPr/>
        </p:nvSpPr>
        <p:spPr>
          <a:xfrm>
            <a:off x="9257917" y="570484"/>
            <a:ext cx="989331" cy="564385"/>
          </a:xfrm>
          <a:prstGeom prst="rect">
            <a:avLst/>
          </a:prstGeom>
        </p:spPr>
        <p:txBody>
          <a:bodyPr vert="horz" wrap="square" lIns="0" tIns="12700" rIns="0" bIns="0" rtlCol="0">
            <a:spAutoFit/>
          </a:bodyPr>
          <a:lstStyle/>
          <a:p>
            <a:pPr marL="12700" marR="5080" indent="180340">
              <a:lnSpc>
                <a:spcPct val="127600"/>
              </a:lnSpc>
              <a:spcBef>
                <a:spcPts val="100"/>
              </a:spcBef>
            </a:pPr>
            <a:r>
              <a:rPr sz="1400" b="1" spc="-195" dirty="0">
                <a:solidFill>
                  <a:srgbClr val="FFFFFF"/>
                </a:solidFill>
                <a:latin typeface="Verdana"/>
                <a:cs typeface="Verdana"/>
              </a:rPr>
              <a:t>FASE </a:t>
            </a:r>
            <a:r>
              <a:rPr sz="1400" b="1" spc="-370" dirty="0">
                <a:solidFill>
                  <a:srgbClr val="FFFFFF"/>
                </a:solidFill>
                <a:latin typeface="Verdana"/>
                <a:cs typeface="Verdana"/>
              </a:rPr>
              <a:t>III  </a:t>
            </a:r>
            <a:r>
              <a:rPr sz="1400" b="1" spc="-280" dirty="0">
                <a:solidFill>
                  <a:srgbClr val="FFFFFF"/>
                </a:solidFill>
                <a:latin typeface="Verdana"/>
                <a:cs typeface="Verdana"/>
              </a:rPr>
              <a:t>S</a:t>
            </a:r>
            <a:r>
              <a:rPr sz="1400" b="1" spc="-240" dirty="0">
                <a:solidFill>
                  <a:srgbClr val="FFFFFF"/>
                </a:solidFill>
                <a:latin typeface="Verdana"/>
                <a:cs typeface="Verdana"/>
              </a:rPr>
              <a:t>E</a:t>
            </a:r>
            <a:r>
              <a:rPr sz="1400" b="1" spc="-90" dirty="0">
                <a:solidFill>
                  <a:srgbClr val="FFFFFF"/>
                </a:solidFill>
                <a:latin typeface="Verdana"/>
                <a:cs typeface="Verdana"/>
              </a:rPr>
              <a:t>LEC</a:t>
            </a:r>
            <a:r>
              <a:rPr sz="1400" b="1" spc="-85" dirty="0">
                <a:solidFill>
                  <a:srgbClr val="FFFFFF"/>
                </a:solidFill>
                <a:latin typeface="Verdana"/>
                <a:cs typeface="Verdana"/>
              </a:rPr>
              <a:t>C</a:t>
            </a:r>
            <a:r>
              <a:rPr sz="1400" b="1" spc="-370" dirty="0">
                <a:solidFill>
                  <a:srgbClr val="FFFFFF"/>
                </a:solidFill>
                <a:latin typeface="Verdana"/>
                <a:cs typeface="Verdana"/>
              </a:rPr>
              <a:t>I</a:t>
            </a:r>
            <a:r>
              <a:rPr sz="1400" b="1" spc="-85" dirty="0">
                <a:solidFill>
                  <a:srgbClr val="FFFFFF"/>
                </a:solidFill>
                <a:latin typeface="Verdana"/>
                <a:cs typeface="Verdana"/>
              </a:rPr>
              <a:t>ÓN</a:t>
            </a:r>
            <a:endParaRPr sz="1400" dirty="0">
              <a:latin typeface="Verdana"/>
              <a:cs typeface="Verdana"/>
            </a:endParaRPr>
          </a:p>
        </p:txBody>
      </p:sp>
      <p:sp>
        <p:nvSpPr>
          <p:cNvPr id="11" name="object 5"/>
          <p:cNvSpPr/>
          <p:nvPr/>
        </p:nvSpPr>
        <p:spPr>
          <a:xfrm>
            <a:off x="2316480" y="586740"/>
            <a:ext cx="2407920" cy="619760"/>
          </a:xfrm>
          <a:custGeom>
            <a:avLst/>
            <a:gdLst/>
            <a:ahLst/>
            <a:cxnLst/>
            <a:rect l="l" t="t" r="r" b="b"/>
            <a:pathLst>
              <a:path w="3251200" h="619760">
                <a:moveTo>
                  <a:pt x="2941320" y="0"/>
                </a:moveTo>
                <a:lnTo>
                  <a:pt x="0" y="0"/>
                </a:lnTo>
                <a:lnTo>
                  <a:pt x="309880" y="309880"/>
                </a:lnTo>
                <a:lnTo>
                  <a:pt x="0" y="619760"/>
                </a:lnTo>
                <a:lnTo>
                  <a:pt x="2941320" y="619760"/>
                </a:lnTo>
                <a:lnTo>
                  <a:pt x="3251200" y="309880"/>
                </a:lnTo>
                <a:lnTo>
                  <a:pt x="2941320" y="0"/>
                </a:lnTo>
                <a:close/>
              </a:path>
            </a:pathLst>
          </a:custGeom>
          <a:solidFill>
            <a:srgbClr val="92AA4B"/>
          </a:solidFill>
        </p:spPr>
        <p:txBody>
          <a:bodyPr wrap="square" lIns="0" tIns="0" rIns="0" bIns="0" rtlCol="0"/>
          <a:lstStyle/>
          <a:p>
            <a:endParaRPr/>
          </a:p>
        </p:txBody>
      </p:sp>
      <p:sp>
        <p:nvSpPr>
          <p:cNvPr id="15" name="14 CuadroTexto"/>
          <p:cNvSpPr txBox="1"/>
          <p:nvPr/>
        </p:nvSpPr>
        <p:spPr>
          <a:xfrm>
            <a:off x="2514600" y="599441"/>
            <a:ext cx="2133600" cy="646331"/>
          </a:xfrm>
          <a:prstGeom prst="rect">
            <a:avLst/>
          </a:prstGeom>
          <a:noFill/>
        </p:spPr>
        <p:txBody>
          <a:bodyPr wrap="square" rtlCol="0">
            <a:spAutoFit/>
          </a:bodyPr>
          <a:lstStyle/>
          <a:p>
            <a:pPr algn="ctr"/>
            <a:r>
              <a:rPr lang="es-EC" dirty="0" smtClean="0">
                <a:solidFill>
                  <a:schemeClr val="bg1"/>
                </a:solidFill>
              </a:rPr>
              <a:t>Delimitación de la zona de estudio</a:t>
            </a:r>
            <a:endParaRPr lang="es-EC" dirty="0">
              <a:solidFill>
                <a:schemeClr val="bg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1600200"/>
            <a:ext cx="3409951" cy="484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18 Rectángulo"/>
          <p:cNvSpPr/>
          <p:nvPr/>
        </p:nvSpPr>
        <p:spPr>
          <a:xfrm>
            <a:off x="304801" y="1600200"/>
            <a:ext cx="3409951" cy="48450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147"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457201" y="1752602"/>
            <a:ext cx="1287463" cy="9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0" name="19 Diagrama"/>
          <p:cNvGraphicFramePr/>
          <p:nvPr>
            <p:extLst>
              <p:ext uri="{D42A27DB-BD31-4B8C-83A1-F6EECF244321}">
                <p14:modId xmlns:p14="http://schemas.microsoft.com/office/powerpoint/2010/main" val="858711499"/>
              </p:ext>
            </p:extLst>
          </p:nvPr>
        </p:nvGraphicFramePr>
        <p:xfrm>
          <a:off x="3810001" y="2209802"/>
          <a:ext cx="3042540" cy="38596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 name="object 8"/>
          <p:cNvSpPr/>
          <p:nvPr/>
        </p:nvSpPr>
        <p:spPr>
          <a:xfrm>
            <a:off x="4648200" y="586740"/>
            <a:ext cx="2438400" cy="619760"/>
          </a:xfrm>
          <a:custGeom>
            <a:avLst/>
            <a:gdLst/>
            <a:ahLst/>
            <a:cxnLst/>
            <a:rect l="l" t="t" r="r" b="b"/>
            <a:pathLst>
              <a:path w="3251200" h="619760">
                <a:moveTo>
                  <a:pt x="2941320" y="0"/>
                </a:moveTo>
                <a:lnTo>
                  <a:pt x="0" y="0"/>
                </a:lnTo>
                <a:lnTo>
                  <a:pt x="309879" y="309880"/>
                </a:lnTo>
                <a:lnTo>
                  <a:pt x="0" y="619760"/>
                </a:lnTo>
                <a:lnTo>
                  <a:pt x="2941320" y="619760"/>
                </a:lnTo>
                <a:lnTo>
                  <a:pt x="3251200" y="309880"/>
                </a:lnTo>
                <a:lnTo>
                  <a:pt x="2941320" y="0"/>
                </a:lnTo>
                <a:close/>
              </a:path>
            </a:pathLst>
          </a:custGeom>
          <a:solidFill>
            <a:srgbClr val="92AA4B"/>
          </a:solidFill>
        </p:spPr>
        <p:txBody>
          <a:bodyPr wrap="square" lIns="0" tIns="0" rIns="0" bIns="0" rtlCol="0"/>
          <a:lstStyle/>
          <a:p>
            <a:endParaRPr/>
          </a:p>
        </p:txBody>
      </p:sp>
      <p:sp>
        <p:nvSpPr>
          <p:cNvPr id="16" name="15 CuadroTexto"/>
          <p:cNvSpPr txBox="1"/>
          <p:nvPr/>
        </p:nvSpPr>
        <p:spPr>
          <a:xfrm>
            <a:off x="4800600" y="573455"/>
            <a:ext cx="2133600" cy="646331"/>
          </a:xfrm>
          <a:prstGeom prst="rect">
            <a:avLst/>
          </a:prstGeom>
          <a:noFill/>
        </p:spPr>
        <p:txBody>
          <a:bodyPr wrap="square" rtlCol="0">
            <a:spAutoFit/>
          </a:bodyPr>
          <a:lstStyle/>
          <a:p>
            <a:pPr algn="ctr"/>
            <a:r>
              <a:rPr lang="es-EC" dirty="0" smtClean="0">
                <a:solidFill>
                  <a:schemeClr val="bg1"/>
                </a:solidFill>
              </a:rPr>
              <a:t>Cálculo de la muestra</a:t>
            </a:r>
            <a:endParaRPr lang="es-EC" dirty="0">
              <a:solidFill>
                <a:schemeClr val="bg1"/>
              </a:solidFill>
            </a:endParaRPr>
          </a:p>
        </p:txBody>
      </p:sp>
      <p:graphicFrame>
        <p:nvGraphicFramePr>
          <p:cNvPr id="23" name="22 Diagrama"/>
          <p:cNvGraphicFramePr/>
          <p:nvPr>
            <p:extLst>
              <p:ext uri="{D42A27DB-BD31-4B8C-83A1-F6EECF244321}">
                <p14:modId xmlns:p14="http://schemas.microsoft.com/office/powerpoint/2010/main" val="468358538"/>
              </p:ext>
            </p:extLst>
          </p:nvPr>
        </p:nvGraphicFramePr>
        <p:xfrm>
          <a:off x="6705600" y="1447801"/>
          <a:ext cx="4026789" cy="51773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25" name="24 Conector recto"/>
          <p:cNvCxnSpPr/>
          <p:nvPr/>
        </p:nvCxnSpPr>
        <p:spPr>
          <a:xfrm>
            <a:off x="7162800" y="1447800"/>
            <a:ext cx="0" cy="5181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7876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539</TotalTime>
  <Words>2061</Words>
  <Application>Microsoft Office PowerPoint</Application>
  <PresentationFormat>Personalizado</PresentationFormat>
  <Paragraphs>180</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Mirador</vt:lpstr>
      <vt:lpstr>DEPARTAMENTO DE CIENCIAS DE LA TIERRA Y DE LA CONSTRUCCIÓN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CONCLUSIONES</vt:lpstr>
      <vt:lpstr>Presentación de PowerPoint</vt:lpstr>
      <vt:lpstr>CONCLUSIONES</vt:lpstr>
      <vt:lpstr>Presentación de PowerPoint</vt:lpstr>
      <vt:lpstr>DEPARTAMENTO DE CIENCIAS DE LA TIERRA Y DE LA CONSTRUCCIÓN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Lisseth Jami</dc:creator>
  <cp:lastModifiedBy>Apel</cp:lastModifiedBy>
  <cp:revision>53</cp:revision>
  <dcterms:created xsi:type="dcterms:W3CDTF">2019-07-23T22:50:19Z</dcterms:created>
  <dcterms:modified xsi:type="dcterms:W3CDTF">2019-07-30T12:32:55Z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2019-07-17T00:00:00Z</vt:filetime>
  </property>
  <property fmtid="{D5CDD505-2E9C-101B-9397-08002B2CF9AE}" pid="3" name="Creator">
    <vt:lpwstr>Microsoft® PowerPoint® 2013</vt:lpwstr>
  </property>
  <property fmtid="{D5CDD505-2E9C-101B-9397-08002B2CF9AE}" pid="4" name="LastSaved">
    <vt:filetime>2019-07-23T00:00:00Z</vt:filetime>
  </property>
</Properties>
</file>