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6" r:id="rId5"/>
    <p:sldId id="277" r:id="rId6"/>
    <p:sldId id="263" r:id="rId7"/>
    <p:sldId id="265" r:id="rId8"/>
    <p:sldId id="266" r:id="rId9"/>
    <p:sldId id="267" r:id="rId10"/>
    <p:sldId id="268" r:id="rId11"/>
    <p:sldId id="270"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sz="2400" b="1" dirty="0" smtClean="0"/>
              <a:t>DEPARTAMENTO DE CIENCIAS DE LA TIERRA Y LA CONSTRUCCIÓN</a:t>
            </a:r>
            <a:br>
              <a:rPr lang="es-ES_tradnl" sz="2400" b="1" dirty="0" smtClean="0"/>
            </a:br>
            <a:r>
              <a:rPr lang="es-ES_tradnl" sz="2400" b="1" dirty="0"/>
              <a:t/>
            </a:r>
            <a:br>
              <a:rPr lang="es-ES_tradnl" sz="2400" b="1" dirty="0"/>
            </a:br>
            <a:r>
              <a:rPr lang="es-ES_tradnl" sz="2400" b="1" dirty="0" smtClean="0"/>
              <a:t>CARRERA DE INGENIERÍA CIVIL</a:t>
            </a:r>
            <a:endParaRPr lang="es-EC" sz="2400" b="1" dirty="0"/>
          </a:p>
        </p:txBody>
      </p:sp>
      <p:sp>
        <p:nvSpPr>
          <p:cNvPr id="3" name="Subtítulo 2"/>
          <p:cNvSpPr>
            <a:spLocks noGrp="1"/>
          </p:cNvSpPr>
          <p:nvPr>
            <p:ph type="subTitle" idx="1"/>
          </p:nvPr>
        </p:nvSpPr>
        <p:spPr/>
        <p:txBody>
          <a:bodyPr>
            <a:normAutofit lnSpcReduction="10000"/>
          </a:bodyPr>
          <a:lstStyle/>
          <a:p>
            <a:r>
              <a:rPr lang="es-ES_tradnl" dirty="0" smtClean="0"/>
              <a:t>ANÁLISIS DE LOS PARÁMETROS DE CALIDAD DE LA MADERA COMERCIAL, DISPONIBLE PARA LA CONTRUCCIÓN EN LAS EMPRESAS DISTRIBUIDORAS MAS REPRESENTATIVAS DE LA CIUDAD DE QUITO</a:t>
            </a:r>
            <a:endParaRPr lang="es-EC" dirty="0"/>
          </a:p>
        </p:txBody>
      </p:sp>
      <p:pic>
        <p:nvPicPr>
          <p:cNvPr id="4" name="officeArt object" descr="C:\Users\GN\Desktop\TESIS\LOGO-PRINCIPAL7.png"/>
          <p:cNvPicPr/>
          <p:nvPr/>
        </p:nvPicPr>
        <p:blipFill>
          <a:blip r:embed="rId2">
            <a:extLst/>
          </a:blip>
          <a:stretch>
            <a:fillRect/>
          </a:stretch>
        </p:blipFill>
        <p:spPr>
          <a:xfrm>
            <a:off x="172123" y="107576"/>
            <a:ext cx="4849554" cy="1183341"/>
          </a:xfrm>
          <a:prstGeom prst="rect">
            <a:avLst/>
          </a:prstGeom>
          <a:ln w="12700" cap="flat">
            <a:noFill/>
            <a:miter lim="400000"/>
          </a:ln>
          <a:effectLst/>
        </p:spPr>
      </p:pic>
      <p:pic>
        <p:nvPicPr>
          <p:cNvPr id="5" name="officeArt object" descr="C:\Users\GN\Desktop\TESIS\lctierra.jpg"/>
          <p:cNvPicPr/>
          <p:nvPr/>
        </p:nvPicPr>
        <p:blipFill>
          <a:blip r:embed="rId3">
            <a:extLst>
              <a:ext uri="{28A0092B-C50C-407E-A947-70E740481C1C}">
                <a14:useLocalDpi xmlns:a14="http://schemas.microsoft.com/office/drawing/2010/main" val="0"/>
              </a:ext>
            </a:extLst>
          </a:blip>
          <a:stretch>
            <a:fillRect/>
          </a:stretch>
        </p:blipFill>
        <p:spPr>
          <a:xfrm>
            <a:off x="9412942" y="5766043"/>
            <a:ext cx="1178935" cy="903695"/>
          </a:xfrm>
          <a:prstGeom prst="rect">
            <a:avLst/>
          </a:prstGeom>
          <a:ln w="12700" cap="flat">
            <a:noFill/>
            <a:miter lim="400000"/>
          </a:ln>
          <a:effectLst/>
        </p:spPr>
      </p:pic>
      <p:pic>
        <p:nvPicPr>
          <p:cNvPr id="6" name="officeArt object" descr="C:\Users\GN\Desktop\TESIS\17561.jpg"/>
          <p:cNvPicPr/>
          <p:nvPr/>
        </p:nvPicPr>
        <p:blipFill>
          <a:blip r:embed="rId4">
            <a:extLst>
              <a:ext uri="{28A0092B-C50C-407E-A947-70E740481C1C}">
                <a14:useLocalDpi xmlns:a14="http://schemas.microsoft.com/office/drawing/2010/main" val="0"/>
              </a:ext>
            </a:extLst>
          </a:blip>
          <a:stretch>
            <a:fillRect/>
          </a:stretch>
        </p:blipFill>
        <p:spPr>
          <a:xfrm>
            <a:off x="10804144" y="5766042"/>
            <a:ext cx="1055091" cy="903695"/>
          </a:xfrm>
          <a:prstGeom prst="rect">
            <a:avLst/>
          </a:prstGeom>
          <a:ln w="12700" cap="flat">
            <a:noFill/>
            <a:miter lim="400000"/>
          </a:ln>
          <a:effectLst/>
        </p:spPr>
      </p:pic>
    </p:spTree>
    <p:extLst>
      <p:ext uri="{BB962C8B-B14F-4D97-AF65-F5344CB8AC3E}">
        <p14:creationId xmlns:p14="http://schemas.microsoft.com/office/powerpoint/2010/main" val="3304883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RESULTADOS CIZALLAMIENTO</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a:bodyPr>
          <a:lstStyle/>
          <a:p>
            <a:pPr algn="just"/>
            <a:endParaRPr lang="es-ES_tradnl" dirty="0"/>
          </a:p>
          <a:p>
            <a:pPr marL="0" indent="0">
              <a:buClrTx/>
              <a:buNone/>
            </a:pPr>
            <a:endParaRPr lang="es-ES_tradnl" dirty="0"/>
          </a:p>
          <a:p>
            <a:pPr marL="0" indent="0">
              <a:buNone/>
            </a:pP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243202698"/>
              </p:ext>
            </p:extLst>
          </p:nvPr>
        </p:nvGraphicFramePr>
        <p:xfrm>
          <a:off x="627233" y="2796115"/>
          <a:ext cx="4740833" cy="2620102"/>
        </p:xfrm>
        <a:graphic>
          <a:graphicData uri="http://schemas.openxmlformats.org/drawingml/2006/table">
            <a:tbl>
              <a:tblPr firstRow="1" firstCol="1" bandRow="1"/>
              <a:tblGrid>
                <a:gridCol w="1500539"/>
                <a:gridCol w="1424425"/>
                <a:gridCol w="1815869"/>
              </a:tblGrid>
              <a:tr h="233739">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COMERCIAL SAN JORGE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4564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37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37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337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3739">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COMERCIAL SAN FELIPE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1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4564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37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3739">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128,90</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0,24</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337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9" name="Imagen 8"/>
          <p:cNvPicPr>
            <a:picLocks noChangeAspect="1"/>
          </p:cNvPicPr>
          <p:nvPr/>
        </p:nvPicPr>
        <p:blipFill>
          <a:blip r:embed="rId2"/>
          <a:stretch>
            <a:fillRect/>
          </a:stretch>
        </p:blipFill>
        <p:spPr>
          <a:xfrm>
            <a:off x="5335793" y="2642994"/>
            <a:ext cx="6111592" cy="3318936"/>
          </a:xfrm>
          <a:prstGeom prst="rect">
            <a:avLst/>
          </a:prstGeom>
        </p:spPr>
      </p:pic>
    </p:spTree>
    <p:extLst>
      <p:ext uri="{BB962C8B-B14F-4D97-AF65-F5344CB8AC3E}">
        <p14:creationId xmlns:p14="http://schemas.microsoft.com/office/powerpoint/2010/main" val="402887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COMPARACIONES CON LA NORMA</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fontScale="92500" lnSpcReduction="20000"/>
          </a:bodyPr>
          <a:lstStyle/>
          <a:p>
            <a:pPr lvl="0" algn="just">
              <a:buClrTx/>
              <a:buFont typeface="Arial" panose="020B0604020202020204" pitchFamily="34" charset="0"/>
              <a:buChar char="•"/>
            </a:pPr>
            <a:r>
              <a:rPr lang="es-ES_tradnl" dirty="0"/>
              <a:t>La madera de mejor calidad disponible en el mercado para efecto de compresión paralela es el Chanul ofertado en el Aserradero San Felipe con una resistencia de 840.52 kg/cm² la cual cumple con la norma del Manual de Diseño para Maderas del Grupo Andino que especifica una resistencia mínima de 110 kg/cm².</a:t>
            </a:r>
            <a:endParaRPr lang="es-EC" dirty="0"/>
          </a:p>
          <a:p>
            <a:pPr algn="just">
              <a:buClrTx/>
              <a:buFont typeface="Arial" panose="020B0604020202020204" pitchFamily="34" charset="0"/>
              <a:buChar char="•"/>
            </a:pPr>
            <a:endParaRPr lang="es-EC" dirty="0"/>
          </a:p>
          <a:p>
            <a:pPr lvl="0" algn="just">
              <a:buClrTx/>
              <a:buFont typeface="Arial" panose="020B0604020202020204" pitchFamily="34" charset="0"/>
              <a:buChar char="•"/>
            </a:pPr>
            <a:r>
              <a:rPr lang="es-ES_tradnl" dirty="0"/>
              <a:t>La madera de mejor calidad disponible en el mercado para efecto de compresión perpendicular es el Eucalipto ofertado en el Aserradero San </a:t>
            </a:r>
            <a:r>
              <a:rPr lang="es-ES_tradnl" dirty="0" smtClean="0"/>
              <a:t>Jorge </a:t>
            </a:r>
            <a:r>
              <a:rPr lang="es-ES_tradnl" dirty="0"/>
              <a:t>con una resistencia de </a:t>
            </a:r>
            <a:r>
              <a:rPr lang="es-ES_tradnl" dirty="0" smtClean="0"/>
              <a:t>365.77</a:t>
            </a:r>
            <a:r>
              <a:rPr lang="es-ES_tradnl" dirty="0" smtClean="0"/>
              <a:t> </a:t>
            </a:r>
            <a:r>
              <a:rPr lang="es-ES_tradnl" dirty="0"/>
              <a:t>kg/cm² la cual cumple con la norma del Manual de Diseño para Maderas del Grupo Andino que especifica una resistencia mínima de 15 kg/cm².</a:t>
            </a:r>
            <a:endParaRPr lang="es-EC" dirty="0"/>
          </a:p>
          <a:p>
            <a:pPr>
              <a:buClrTx/>
            </a:pPr>
            <a:endParaRPr lang="es-ES_tradnl" dirty="0" smtClean="0"/>
          </a:p>
          <a:p>
            <a:pPr marL="0" indent="0">
              <a:buNone/>
            </a:pPr>
            <a:endParaRPr lang="es-EC" dirty="0"/>
          </a:p>
        </p:txBody>
      </p:sp>
    </p:spTree>
    <p:extLst>
      <p:ext uri="{BB962C8B-B14F-4D97-AF65-F5344CB8AC3E}">
        <p14:creationId xmlns:p14="http://schemas.microsoft.com/office/powerpoint/2010/main" val="343901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COMPARACIONES CON LA NORMA</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fontScale="92500" lnSpcReduction="10000"/>
          </a:bodyPr>
          <a:lstStyle/>
          <a:p>
            <a:pPr lvl="0" algn="just">
              <a:buClrTx/>
              <a:buFont typeface="Arial" panose="020B0604020202020204" pitchFamily="34" charset="0"/>
              <a:buChar char="•"/>
            </a:pPr>
            <a:r>
              <a:rPr lang="es-ES_tradnl" dirty="0"/>
              <a:t>La madera de mejor calidad disponible en el mercado para efecto de tracción paralela es el Eucalipto ofertado en el Aserradero San Felipe con una resistencia de 1095.01 kg/cm² la cual cumple con la norma del Manual de Diseño para Maderas del Grupo Andino que especifica una resistencia mínima de 75 kg/cm².</a:t>
            </a:r>
            <a:endParaRPr lang="es-EC" dirty="0"/>
          </a:p>
          <a:p>
            <a:pPr algn="just">
              <a:buClrTx/>
              <a:buFont typeface="Arial" panose="020B0604020202020204" pitchFamily="34" charset="0"/>
              <a:buChar char="•"/>
            </a:pPr>
            <a:endParaRPr lang="es-EC" dirty="0"/>
          </a:p>
          <a:p>
            <a:pPr lvl="0" algn="just">
              <a:buClrTx/>
              <a:buFont typeface="Arial" panose="020B0604020202020204" pitchFamily="34" charset="0"/>
              <a:buChar char="•"/>
            </a:pPr>
            <a:r>
              <a:rPr lang="es-ES_tradnl" dirty="0"/>
              <a:t>La madera de mejor calidad disponible en el mercado para efecto de cizallamiento es el Eucalipto ofertado en el Aserradero San Felipe con una resistencia de 128.90 kg/cm² la cual cumple con la norma del Manual de Diseño para Maderas del Grupo Andino que especifica una resistencia mínima de 8 kg/cm².</a:t>
            </a:r>
            <a:endParaRPr lang="es-EC" dirty="0"/>
          </a:p>
          <a:p>
            <a:pPr>
              <a:buClrTx/>
            </a:pPr>
            <a:endParaRPr lang="es-ES_tradnl" dirty="0" smtClean="0"/>
          </a:p>
          <a:p>
            <a:pPr marL="0" indent="0">
              <a:buNone/>
            </a:pPr>
            <a:endParaRPr lang="es-EC" dirty="0"/>
          </a:p>
        </p:txBody>
      </p:sp>
    </p:spTree>
    <p:extLst>
      <p:ext uri="{BB962C8B-B14F-4D97-AF65-F5344CB8AC3E}">
        <p14:creationId xmlns:p14="http://schemas.microsoft.com/office/powerpoint/2010/main" val="2246456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CONCLUSIONES</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a:bodyPr>
          <a:lstStyle/>
          <a:p>
            <a:pPr lvl="0" algn="just">
              <a:buClrTx/>
            </a:pPr>
            <a:r>
              <a:rPr lang="es-ES_tradnl" dirty="0"/>
              <a:t>El distribuidor que dispone de maderas de la mayor calidad es el Aserradero San Felipe. La calidad de las maderas disponibles en el Aserradero San Jorge es inferior sin embargo sus valores de resistencia cumplen con la norma establecida en Manual de Diseño para Maderas del Grupo Andino.</a:t>
            </a:r>
            <a:endParaRPr lang="es-EC" dirty="0"/>
          </a:p>
          <a:p>
            <a:pPr>
              <a:buClrTx/>
            </a:pPr>
            <a:endParaRPr lang="es-ES_tradnl" dirty="0" smtClean="0"/>
          </a:p>
          <a:p>
            <a:pPr marL="0" indent="0">
              <a:buNone/>
            </a:pPr>
            <a:endParaRPr lang="es-EC" dirty="0"/>
          </a:p>
        </p:txBody>
      </p:sp>
    </p:spTree>
    <p:extLst>
      <p:ext uri="{BB962C8B-B14F-4D97-AF65-F5344CB8AC3E}">
        <p14:creationId xmlns:p14="http://schemas.microsoft.com/office/powerpoint/2010/main" val="517560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solidFill>
                  <a:srgbClr val="0070C0"/>
                </a:solidFill>
              </a:rPr>
              <a:t>INFORMACIÓN PRELIMINAR</a:t>
            </a:r>
            <a:endParaRPr lang="es-EC" b="1" dirty="0">
              <a:solidFill>
                <a:srgbClr val="0070C0"/>
              </a:solidFill>
            </a:endParaRPr>
          </a:p>
        </p:txBody>
      </p:sp>
      <p:sp>
        <p:nvSpPr>
          <p:cNvPr id="3" name="Marcador de contenido 2"/>
          <p:cNvSpPr>
            <a:spLocks noGrp="1"/>
          </p:cNvSpPr>
          <p:nvPr>
            <p:ph idx="1"/>
          </p:nvPr>
        </p:nvSpPr>
        <p:spPr>
          <a:xfrm>
            <a:off x="1295402" y="2503144"/>
            <a:ext cx="9601196" cy="3318936"/>
          </a:xfrm>
        </p:spPr>
        <p:txBody>
          <a:bodyPr>
            <a:noAutofit/>
          </a:bodyPr>
          <a:lstStyle/>
          <a:p>
            <a:pPr algn="just"/>
            <a:r>
              <a:rPr lang="es-ES_tradnl" sz="3200" dirty="0" smtClean="0"/>
              <a:t>En el Ecuador la norma N.E.C. 15 establece que la madera para uso estructural debe cumplir con los requerimientos establecidos en el Manual de Diseño para Maderas del Grupo Andino. Considerando esto, se realizaron ensayos de calidad a 3 tipos de madera y se establecieron comparaciones con los valores que establece la norma.</a:t>
            </a:r>
            <a:endParaRPr lang="es-EC" sz="3200" dirty="0"/>
          </a:p>
        </p:txBody>
      </p:sp>
    </p:spTree>
    <p:extLst>
      <p:ext uri="{BB962C8B-B14F-4D97-AF65-F5344CB8AC3E}">
        <p14:creationId xmlns:p14="http://schemas.microsoft.com/office/powerpoint/2010/main" val="139714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solidFill>
                  <a:srgbClr val="00B050"/>
                </a:solidFill>
              </a:rPr>
              <a:t>INVESTIGACIÓN DE EMPRESAS</a:t>
            </a:r>
            <a:endParaRPr lang="es-EC" b="1" dirty="0">
              <a:solidFill>
                <a:srgbClr val="00B050"/>
              </a:solidFill>
            </a:endParaRPr>
          </a:p>
        </p:txBody>
      </p:sp>
      <p:sp>
        <p:nvSpPr>
          <p:cNvPr id="3" name="Marcador de contenido 2"/>
          <p:cNvSpPr>
            <a:spLocks noGrp="1"/>
          </p:cNvSpPr>
          <p:nvPr>
            <p:ph idx="1"/>
          </p:nvPr>
        </p:nvSpPr>
        <p:spPr>
          <a:xfrm>
            <a:off x="1042147" y="2441986"/>
            <a:ext cx="10107706" cy="3722145"/>
          </a:xfrm>
        </p:spPr>
        <p:txBody>
          <a:bodyPr>
            <a:normAutofit fontScale="92500" lnSpcReduction="10000"/>
          </a:bodyPr>
          <a:lstStyle/>
          <a:p>
            <a:pPr algn="just"/>
            <a:r>
              <a:rPr lang="es-ES_tradnl" sz="3000" dirty="0"/>
              <a:t>Las empresas que construyen en madera más representativas de la ciudad de Quito se establecieron en base a estándares de participación en la actividad de la construcción. Estas empresas tienen registros en la Cámara de la Construcción, Cámara de Industria y Producción, Secretaría de Vivienda del MIDUVI y Ministerio del Medio Ambiente.</a:t>
            </a:r>
            <a:endParaRPr lang="es-EC" sz="3000" dirty="0"/>
          </a:p>
          <a:p>
            <a:r>
              <a:rPr lang="es-ES_tradnl" sz="3000" b="1" dirty="0" smtClean="0"/>
              <a:t>MADERCASA</a:t>
            </a:r>
          </a:p>
          <a:p>
            <a:pPr lvl="0"/>
            <a:r>
              <a:rPr lang="es-ES_tradnl" sz="3000" b="1" dirty="0" smtClean="0"/>
              <a:t>WOOD </a:t>
            </a:r>
            <a:r>
              <a:rPr lang="es-ES_tradnl" sz="3000" b="1" dirty="0"/>
              <a:t>HOME </a:t>
            </a:r>
            <a:r>
              <a:rPr lang="es-ES_tradnl" sz="3000" b="1" dirty="0" smtClean="0"/>
              <a:t>CONSTRUCTORA </a:t>
            </a:r>
            <a:endParaRPr lang="es-EC" sz="3000" dirty="0"/>
          </a:p>
          <a:p>
            <a:endParaRPr lang="es-EC" dirty="0"/>
          </a:p>
        </p:txBody>
      </p:sp>
    </p:spTree>
    <p:extLst>
      <p:ext uri="{BB962C8B-B14F-4D97-AF65-F5344CB8AC3E}">
        <p14:creationId xmlns:p14="http://schemas.microsoft.com/office/powerpoint/2010/main" val="3972781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solidFill>
                  <a:srgbClr val="00B050"/>
                </a:solidFill>
              </a:rPr>
              <a:t>INVESTIGACIÓN DE EMPRESAS</a:t>
            </a:r>
            <a:endParaRPr lang="es-EC" b="1" dirty="0">
              <a:solidFill>
                <a:srgbClr val="00B050"/>
              </a:solidFill>
            </a:endParaRPr>
          </a:p>
        </p:txBody>
      </p:sp>
      <p:sp>
        <p:nvSpPr>
          <p:cNvPr id="3" name="Marcador de contenido 2"/>
          <p:cNvSpPr>
            <a:spLocks noGrp="1"/>
          </p:cNvSpPr>
          <p:nvPr>
            <p:ph idx="1"/>
          </p:nvPr>
        </p:nvSpPr>
        <p:spPr>
          <a:xfrm>
            <a:off x="946674" y="2492386"/>
            <a:ext cx="10456432" cy="3585685"/>
          </a:xfrm>
        </p:spPr>
        <p:txBody>
          <a:bodyPr>
            <a:normAutofit fontScale="55000" lnSpcReduction="20000"/>
          </a:bodyPr>
          <a:lstStyle/>
          <a:p>
            <a:pPr algn="just"/>
            <a:r>
              <a:rPr lang="es-ES_tradnl" sz="5100" dirty="0"/>
              <a:t>La participación en asociaciones y las afiliaciones a las distintas organizaciones establecidas como la Cámara de la Construcción o la Cámara de Industria y Producción así como su participación en proyectos de carácter social mediante trabajos con el MIDUVI y el Ministerio del Medio Ambiente hacen de las siguientes empresas </a:t>
            </a:r>
            <a:r>
              <a:rPr lang="es-ES_tradnl" sz="5100" dirty="0" smtClean="0"/>
              <a:t>distribuidoras las </a:t>
            </a:r>
            <a:r>
              <a:rPr lang="es-ES_tradnl" sz="5100" dirty="0"/>
              <a:t>más representativas de la ciudad de </a:t>
            </a:r>
            <a:r>
              <a:rPr lang="es-ES_tradnl" sz="5100" dirty="0" smtClean="0"/>
              <a:t>Quito:</a:t>
            </a:r>
            <a:endParaRPr lang="es-EC" sz="5100" dirty="0"/>
          </a:p>
          <a:p>
            <a:r>
              <a:rPr lang="es-ES_tradnl" sz="5100" b="1" dirty="0" smtClean="0"/>
              <a:t>COMERCIAL MADERERO SAN JORGE</a:t>
            </a:r>
          </a:p>
          <a:p>
            <a:pPr lvl="0"/>
            <a:r>
              <a:rPr lang="es-ES_tradnl" sz="5100" b="1" dirty="0" smtClean="0"/>
              <a:t>ASERRADERO SAN FELIPE </a:t>
            </a:r>
            <a:endParaRPr lang="es-EC" sz="5100" dirty="0"/>
          </a:p>
          <a:p>
            <a:endParaRPr lang="es-EC" dirty="0"/>
          </a:p>
        </p:txBody>
      </p:sp>
    </p:spTree>
    <p:extLst>
      <p:ext uri="{BB962C8B-B14F-4D97-AF65-F5344CB8AC3E}">
        <p14:creationId xmlns:p14="http://schemas.microsoft.com/office/powerpoint/2010/main" val="194955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smtClean="0">
                <a:solidFill>
                  <a:srgbClr val="0070C0"/>
                </a:solidFill>
              </a:rPr>
              <a:t>ENSAYOS DE LABORATORIO REALIZADOS</a:t>
            </a:r>
            <a:endParaRPr lang="es-EC" b="1" dirty="0">
              <a:solidFill>
                <a:srgbClr val="0070C0"/>
              </a:solidFill>
            </a:endParaRPr>
          </a:p>
        </p:txBody>
      </p:sp>
      <p:sp>
        <p:nvSpPr>
          <p:cNvPr id="3" name="Marcador de contenido 2"/>
          <p:cNvSpPr>
            <a:spLocks noGrp="1"/>
          </p:cNvSpPr>
          <p:nvPr>
            <p:ph idx="1"/>
          </p:nvPr>
        </p:nvSpPr>
        <p:spPr>
          <a:xfrm>
            <a:off x="1295400" y="2556932"/>
            <a:ext cx="9978613" cy="3714776"/>
          </a:xfrm>
        </p:spPr>
        <p:txBody>
          <a:bodyPr>
            <a:noAutofit/>
          </a:bodyPr>
          <a:lstStyle/>
          <a:p>
            <a:pPr algn="just"/>
            <a:r>
              <a:rPr lang="es-ES_tradnl" sz="2800" dirty="0" smtClean="0"/>
              <a:t>ENSAYO DE COMPRESIÓN PARALELA A LAS FIBRAS</a:t>
            </a:r>
          </a:p>
          <a:p>
            <a:pPr algn="just"/>
            <a:r>
              <a:rPr lang="es-ES_tradnl" sz="2800" dirty="0" smtClean="0"/>
              <a:t>ENSAYO DE COMPRESIÓN PERPENDICULAR A LAS FIBRAS</a:t>
            </a:r>
          </a:p>
          <a:p>
            <a:pPr algn="just"/>
            <a:r>
              <a:rPr lang="es-ES_tradnl" sz="2800" dirty="0" smtClean="0"/>
              <a:t>ENSAYO DE TRACCIÓN PARALELA A LAS FIBRAS</a:t>
            </a:r>
          </a:p>
          <a:p>
            <a:pPr algn="just"/>
            <a:r>
              <a:rPr lang="es-ES_tradnl" sz="2800" dirty="0" smtClean="0"/>
              <a:t>ENSAYO DE TRACCIÓN PERPENDICULAR A LAS FIBRAS</a:t>
            </a:r>
          </a:p>
          <a:p>
            <a:pPr algn="just"/>
            <a:r>
              <a:rPr lang="es-ES_tradnl" sz="2800" dirty="0" smtClean="0"/>
              <a:t>ENSAYO DE CIZALLAMIENTO</a:t>
            </a:r>
            <a:endParaRPr lang="es-EC" sz="2800" dirty="0"/>
          </a:p>
        </p:txBody>
      </p:sp>
    </p:spTree>
    <p:extLst>
      <p:ext uri="{BB962C8B-B14F-4D97-AF65-F5344CB8AC3E}">
        <p14:creationId xmlns:p14="http://schemas.microsoft.com/office/powerpoint/2010/main" val="486044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RESULTADOS COMPRESIÓN PARALELA</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a:bodyPr>
          <a:lstStyle/>
          <a:p>
            <a:pPr algn="just"/>
            <a:endParaRPr lang="es-ES_tradnl" dirty="0"/>
          </a:p>
          <a:p>
            <a:pPr marL="0" indent="0">
              <a:buClrTx/>
              <a:buNone/>
            </a:pPr>
            <a:endParaRPr lang="es-ES_tradnl" dirty="0"/>
          </a:p>
          <a:p>
            <a:pPr marL="0" indent="0">
              <a:buNone/>
            </a:pPr>
            <a:endParaRPr lang="es-EC" dirty="0"/>
          </a:p>
        </p:txBody>
      </p:sp>
      <p:graphicFrame>
        <p:nvGraphicFramePr>
          <p:cNvPr id="20" name="Tabla 19"/>
          <p:cNvGraphicFramePr>
            <a:graphicFrameLocks noGrp="1"/>
          </p:cNvGraphicFramePr>
          <p:nvPr>
            <p:extLst>
              <p:ext uri="{D42A27DB-BD31-4B8C-83A1-F6EECF244321}">
                <p14:modId xmlns:p14="http://schemas.microsoft.com/office/powerpoint/2010/main" val="2674595634"/>
              </p:ext>
            </p:extLst>
          </p:nvPr>
        </p:nvGraphicFramePr>
        <p:xfrm>
          <a:off x="628427" y="2642996"/>
          <a:ext cx="4843629" cy="2725066"/>
        </p:xfrm>
        <a:graphic>
          <a:graphicData uri="http://schemas.openxmlformats.org/drawingml/2006/table">
            <a:tbl>
              <a:tblPr firstRow="1" firstCol="1" bandRow="1"/>
              <a:tblGrid>
                <a:gridCol w="1533075"/>
                <a:gridCol w="1455311"/>
                <a:gridCol w="1855243"/>
              </a:tblGrid>
              <a:tr h="228268">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COMERCIAL SAN JORGE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4946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826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797,58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2826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2826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388,08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8268">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COMERCIAL SAN FELIPE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1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4946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8268">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840,51</a:t>
                      </a:r>
                      <a:endParaRPr lang="es-EC"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0,013</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2826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739,48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2826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22" name="Imagen 21"/>
          <p:cNvPicPr>
            <a:picLocks noChangeAspect="1"/>
          </p:cNvPicPr>
          <p:nvPr/>
        </p:nvPicPr>
        <p:blipFill>
          <a:blip r:embed="rId2"/>
          <a:stretch>
            <a:fillRect/>
          </a:stretch>
        </p:blipFill>
        <p:spPr>
          <a:xfrm>
            <a:off x="5476124" y="2642994"/>
            <a:ext cx="5910326" cy="3101590"/>
          </a:xfrm>
          <a:prstGeom prst="rect">
            <a:avLst/>
          </a:prstGeom>
        </p:spPr>
      </p:pic>
      <p:cxnSp>
        <p:nvCxnSpPr>
          <p:cNvPr id="5" name="Conector recto 4"/>
          <p:cNvCxnSpPr/>
          <p:nvPr/>
        </p:nvCxnSpPr>
        <p:spPr>
          <a:xfrm>
            <a:off x="1177068" y="4894729"/>
            <a:ext cx="3720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64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RESULTADOS COMPRESIÓN PERPENDICULAR</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a:bodyPr>
          <a:lstStyle/>
          <a:p>
            <a:pPr algn="just"/>
            <a:endParaRPr lang="es-ES_tradnl" dirty="0"/>
          </a:p>
          <a:p>
            <a:pPr marL="0" indent="0">
              <a:buClrTx/>
              <a:buNone/>
            </a:pPr>
            <a:endParaRPr lang="es-ES_tradnl" dirty="0"/>
          </a:p>
          <a:p>
            <a:pPr marL="0" indent="0">
              <a:buNone/>
            </a:pP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915679005"/>
              </p:ext>
            </p:extLst>
          </p:nvPr>
        </p:nvGraphicFramePr>
        <p:xfrm>
          <a:off x="627230" y="2731568"/>
          <a:ext cx="4730077" cy="2840896"/>
        </p:xfrm>
        <a:graphic>
          <a:graphicData uri="http://schemas.openxmlformats.org/drawingml/2006/table">
            <a:tbl>
              <a:tblPr firstRow="1" firstCol="1" bandRow="1"/>
              <a:tblGrid>
                <a:gridCol w="1497135"/>
                <a:gridCol w="1421192"/>
                <a:gridCol w="1811750"/>
              </a:tblGrid>
              <a:tr h="355262">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COMERCIAL SAN JORGE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14015">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102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10267">
                <a:tc>
                  <a:txBody>
                    <a:bodyPr/>
                    <a:lstStyle/>
                    <a:p>
                      <a:pPr algn="ctr">
                        <a:lnSpc>
                          <a:spcPct val="107000"/>
                        </a:lnSpc>
                        <a:spcAft>
                          <a:spcPts val="0"/>
                        </a:spcAft>
                      </a:pPr>
                      <a:r>
                        <a:rPr lang="es-EC"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365,77</a:t>
                      </a:r>
                      <a:endParaRPr lang="es-EC"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0,070</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02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96002">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COMERCIAL SAN FELIPE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1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14015">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102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0,070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102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s-EC"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39,48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102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0,070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a:stretch>
            <a:fillRect/>
          </a:stretch>
        </p:blipFill>
        <p:spPr>
          <a:xfrm>
            <a:off x="5361017" y="2499704"/>
            <a:ext cx="6139921" cy="3330941"/>
          </a:xfrm>
          <a:prstGeom prst="rect">
            <a:avLst/>
          </a:prstGeom>
        </p:spPr>
      </p:pic>
    </p:spTree>
    <p:extLst>
      <p:ext uri="{BB962C8B-B14F-4D97-AF65-F5344CB8AC3E}">
        <p14:creationId xmlns:p14="http://schemas.microsoft.com/office/powerpoint/2010/main" val="396421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RESULTADOS TRACCIÓN PARALELA</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a:bodyPr>
          <a:lstStyle/>
          <a:p>
            <a:pPr algn="just"/>
            <a:endParaRPr lang="es-ES_tradnl" dirty="0"/>
          </a:p>
          <a:p>
            <a:pPr marL="0" indent="0">
              <a:buClrTx/>
              <a:buNone/>
            </a:pPr>
            <a:endParaRPr lang="es-ES_tradnl" dirty="0"/>
          </a:p>
          <a:p>
            <a:pPr marL="0" indent="0">
              <a:buNone/>
            </a:pP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260874693"/>
              </p:ext>
            </p:extLst>
          </p:nvPr>
        </p:nvGraphicFramePr>
        <p:xfrm>
          <a:off x="627232" y="2753084"/>
          <a:ext cx="5020533" cy="2628902"/>
        </p:xfrm>
        <a:graphic>
          <a:graphicData uri="http://schemas.openxmlformats.org/drawingml/2006/table">
            <a:tbl>
              <a:tblPr firstRow="1" firstCol="1" bandRow="1"/>
              <a:tblGrid>
                <a:gridCol w="1589067"/>
                <a:gridCol w="1508463"/>
                <a:gridCol w="1923003"/>
              </a:tblGrid>
              <a:tr h="234839">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COMERCIAL SAN JORGE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821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48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48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1874,92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348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1407,44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4839">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COMERCIAL SAN FELIPE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1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821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48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1226,92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4839">
                <a:tc>
                  <a:txBody>
                    <a:bodyPr/>
                    <a:lstStyle/>
                    <a:p>
                      <a:pPr algn="ctr">
                        <a:lnSpc>
                          <a:spcPct val="107000"/>
                        </a:lnSpc>
                        <a:spcAft>
                          <a:spcPts val="0"/>
                        </a:spcAft>
                      </a:pPr>
                      <a:r>
                        <a:rPr lang="es-EC"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2027,80</a:t>
                      </a:r>
                      <a:endParaRPr lang="es-EC"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0,024</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3483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1850,73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9" name="Imagen 8"/>
          <p:cNvPicPr>
            <a:picLocks noChangeAspect="1"/>
          </p:cNvPicPr>
          <p:nvPr/>
        </p:nvPicPr>
        <p:blipFill>
          <a:blip r:embed="rId2"/>
          <a:stretch>
            <a:fillRect/>
          </a:stretch>
        </p:blipFill>
        <p:spPr>
          <a:xfrm>
            <a:off x="5596427" y="2492408"/>
            <a:ext cx="5839766" cy="3469522"/>
          </a:xfrm>
          <a:prstGeom prst="rect">
            <a:avLst/>
          </a:prstGeom>
        </p:spPr>
      </p:pic>
    </p:spTree>
    <p:extLst>
      <p:ext uri="{BB962C8B-B14F-4D97-AF65-F5344CB8AC3E}">
        <p14:creationId xmlns:p14="http://schemas.microsoft.com/office/powerpoint/2010/main" val="1161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29" y="1326377"/>
            <a:ext cx="9515135" cy="846668"/>
          </a:xfrm>
        </p:spPr>
        <p:style>
          <a:lnRef idx="1">
            <a:schemeClr val="accent5"/>
          </a:lnRef>
          <a:fillRef idx="3">
            <a:schemeClr val="accent5"/>
          </a:fillRef>
          <a:effectRef idx="2">
            <a:schemeClr val="accent5"/>
          </a:effectRef>
          <a:fontRef idx="minor">
            <a:schemeClr val="lt1"/>
          </a:fontRef>
        </p:style>
        <p:txBody>
          <a:bodyPr>
            <a:normAutofit/>
          </a:bodyPr>
          <a:lstStyle/>
          <a:p>
            <a:r>
              <a:rPr lang="es-ES_tradnl" sz="3200" b="1" dirty="0" smtClean="0">
                <a:solidFill>
                  <a:schemeClr val="tx1"/>
                </a:solidFill>
              </a:rPr>
              <a:t>RESULTADOS TRACCIÓN PERPENDICULAR</a:t>
            </a:r>
            <a:endParaRPr lang="es-EC" sz="3200" b="1" dirty="0">
              <a:solidFill>
                <a:schemeClr val="tx1"/>
              </a:solidFill>
            </a:endParaRPr>
          </a:p>
        </p:txBody>
      </p:sp>
      <p:sp>
        <p:nvSpPr>
          <p:cNvPr id="3" name="Marcador de contenido 2"/>
          <p:cNvSpPr>
            <a:spLocks noGrp="1"/>
          </p:cNvSpPr>
          <p:nvPr>
            <p:ph idx="1"/>
          </p:nvPr>
        </p:nvSpPr>
        <p:spPr>
          <a:xfrm>
            <a:off x="1177068" y="2642994"/>
            <a:ext cx="9601196" cy="3318936"/>
          </a:xfrm>
        </p:spPr>
        <p:txBody>
          <a:bodyPr>
            <a:normAutofit/>
          </a:bodyPr>
          <a:lstStyle/>
          <a:p>
            <a:pPr algn="just"/>
            <a:endParaRPr lang="es-ES_tradnl" dirty="0"/>
          </a:p>
          <a:p>
            <a:pPr marL="0" indent="0">
              <a:buClrTx/>
              <a:buNone/>
            </a:pPr>
            <a:endParaRPr lang="es-ES_tradnl" dirty="0"/>
          </a:p>
          <a:p>
            <a:pPr marL="0" indent="0">
              <a:buNone/>
            </a:pP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922116896"/>
              </p:ext>
            </p:extLst>
          </p:nvPr>
        </p:nvGraphicFramePr>
        <p:xfrm>
          <a:off x="627232" y="2785357"/>
          <a:ext cx="4751591" cy="2658008"/>
        </p:xfrm>
        <a:graphic>
          <a:graphicData uri="http://schemas.openxmlformats.org/drawingml/2006/table">
            <a:tbl>
              <a:tblPr firstRow="1" firstCol="1" bandRow="1"/>
              <a:tblGrid>
                <a:gridCol w="1503945"/>
                <a:gridCol w="1427656"/>
                <a:gridCol w="1819990"/>
              </a:tblGrid>
              <a:tr h="222651">
                <a:tc>
                  <a:txBody>
                    <a:bodyPr/>
                    <a:lstStyle/>
                    <a:p>
                      <a:pP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COMERCIAL SAN JORGE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38400">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2651">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83,02</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0,11</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22651">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22651">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2651">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COMERCIAL SAN FELIPE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1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38400">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 de madera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Esfuerzo máximo (Kg/cm</a:t>
                      </a:r>
                      <a:r>
                        <a:rPr lang="es-ES_tradnl" sz="1200">
                          <a:effectLst/>
                          <a:latin typeface="Cambria Math" panose="02040503050406030204" pitchFamily="18" charset="0"/>
                          <a:ea typeface="Calibri" panose="020F0502020204030204" pitchFamily="34" charset="0"/>
                          <a:cs typeface="Times New Roman" panose="02020603050405020304" pitchFamily="18" charset="0"/>
                        </a:rPr>
                        <a:t>²</a:t>
                      </a: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Deformación unitaria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22651">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Chanul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22651">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Eucalipto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222651">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Colorado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a:stretch>
            <a:fillRect/>
          </a:stretch>
        </p:blipFill>
        <p:spPr>
          <a:xfrm>
            <a:off x="5372336" y="2537611"/>
            <a:ext cx="6127071" cy="3424319"/>
          </a:xfrm>
          <a:prstGeom prst="rect">
            <a:avLst/>
          </a:prstGeom>
        </p:spPr>
      </p:pic>
    </p:spTree>
    <p:extLst>
      <p:ext uri="{BB962C8B-B14F-4D97-AF65-F5344CB8AC3E}">
        <p14:creationId xmlns:p14="http://schemas.microsoft.com/office/powerpoint/2010/main" val="1246284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Ion</Template>
  <TotalTime>187</TotalTime>
  <Words>781</Words>
  <Application>Microsoft Office PowerPoint</Application>
  <PresentationFormat>Panorámica</PresentationFormat>
  <Paragraphs>183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Cambria Math</vt:lpstr>
      <vt:lpstr>Garamond</vt:lpstr>
      <vt:lpstr>Times New Roman</vt:lpstr>
      <vt:lpstr>Orgánico</vt:lpstr>
      <vt:lpstr>DEPARTAMENTO DE CIENCIAS DE LA TIERRA Y LA CONSTRUCCIÓN  CARRERA DE INGENIERÍA CIVIL</vt:lpstr>
      <vt:lpstr>INFORMACIÓN PRELIMINAR</vt:lpstr>
      <vt:lpstr>INVESTIGACIÓN DE EMPRESAS</vt:lpstr>
      <vt:lpstr>INVESTIGACIÓN DE EMPRESAS</vt:lpstr>
      <vt:lpstr>ENSAYOS DE LABORATORIO REALIZADOS</vt:lpstr>
      <vt:lpstr>RESULTADOS COMPRESIÓN PARALELA</vt:lpstr>
      <vt:lpstr>RESULTADOS COMPRESIÓN PERPENDICULAR</vt:lpstr>
      <vt:lpstr>RESULTADOS TRACCIÓN PARALELA</vt:lpstr>
      <vt:lpstr>RESULTADOS TRACCIÓN PERPENDICULAR</vt:lpstr>
      <vt:lpstr>RESULTADOS CIZALLAMIENTO</vt:lpstr>
      <vt:lpstr>COMPARACIONES CON LA NORMA</vt:lpstr>
      <vt:lpstr>COMPARACIONES CON LA NORMA</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TIERRA Y LA CONSTRUCCIÓN  CARRERA DE INGENIERÍA CIVIL</dc:title>
  <dc:creator>Alan Narvaez</dc:creator>
  <cp:lastModifiedBy>Alan Narvaez</cp:lastModifiedBy>
  <cp:revision>17</cp:revision>
  <dcterms:created xsi:type="dcterms:W3CDTF">2019-07-02T17:57:53Z</dcterms:created>
  <dcterms:modified xsi:type="dcterms:W3CDTF">2019-07-25T17:15:42Z</dcterms:modified>
</cp:coreProperties>
</file>