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theme/themeOverride1.xml" ContentType="application/vnd.openxmlformats-officedocument.themeOverr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708" r:id="rId1"/>
  </p:sldMasterIdLst>
  <p:sldIdLst>
    <p:sldId id="256" r:id="rId2"/>
    <p:sldId id="257" r:id="rId3"/>
    <p:sldId id="258" r:id="rId4"/>
    <p:sldId id="259" r:id="rId5"/>
    <p:sldId id="260" r:id="rId6"/>
    <p:sldId id="268" r:id="rId7"/>
    <p:sldId id="261" r:id="rId8"/>
    <p:sldId id="262" r:id="rId9"/>
    <p:sldId id="263" r:id="rId10"/>
    <p:sldId id="264" r:id="rId11"/>
    <p:sldId id="266" r:id="rId12"/>
    <p:sldId id="267" r:id="rId13"/>
    <p:sldId id="269" r:id="rId14"/>
    <p:sldId id="270" r:id="rId15"/>
    <p:sldId id="265" r:id="rId16"/>
    <p:sldId id="271" r:id="rId17"/>
    <p:sldId id="273" r:id="rId18"/>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1" d="100"/>
          <a:sy n="71" d="100"/>
        </p:scale>
        <p:origin x="7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Libro1"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C:\Users\Beto\Documents\Proc%202016\Datos%20encuesta%20sub.xlsx" TargetMode="External"/><Relationship Id="rId2" Type="http://schemas.microsoft.com/office/2011/relationships/chartColorStyle" Target="colors10.xml"/><Relationship Id="rId1" Type="http://schemas.microsoft.com/office/2011/relationships/chartStyle" Target="style10.xml"/></Relationships>
</file>

<file path=ppt/charts/_rels/chart2.xml.rels><?xml version="1.0" encoding="UTF-8" standalone="yes"?>
<Relationships xmlns="http://schemas.openxmlformats.org/package/2006/relationships"><Relationship Id="rId3" Type="http://schemas.openxmlformats.org/officeDocument/2006/relationships/oleObject" Target="Libro1"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PROACON33\Documents\capitulo8_Sintesis%20Macroeconomica1%20(1).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Libro1"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Libro1"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Beto\Documents\Proc%202016\Datos%20encuesta%20sub.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Beto\Documents\Proc%202016\Datos%20encuesta%20sub.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Users\Beto\Documents\Proc%202016\Datos%20encuesta%20sub.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oleObject" Target="../embeddings/oleObject1.bin"/></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26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barChart>
        <c:barDir val="col"/>
        <c:grouping val="clustered"/>
        <c:varyColors val="0"/>
        <c:ser>
          <c:idx val="0"/>
          <c:order val="0"/>
          <c:tx>
            <c:strRef>
              <c:f>Hoja1!$D$4</c:f>
              <c:strCache>
                <c:ptCount val="1"/>
                <c:pt idx="0">
                  <c:v>Millones de USD</c:v>
                </c:pt>
              </c:strCache>
            </c:strRef>
          </c:tx>
          <c:spPr>
            <a:solidFill>
              <a:schemeClr val="accent1"/>
            </a:solidFill>
            <a:ln>
              <a:noFill/>
            </a:ln>
            <a:effectLst/>
          </c:spPr>
          <c:invertIfNegative val="0"/>
          <c:cat>
            <c:numRef>
              <c:f>Hoja1!$B$5:$B$13</c:f>
              <c:numCache>
                <c:formatCode>General</c:formatCode>
                <c:ptCount val="9"/>
                <c:pt idx="0">
                  <c:v>2010</c:v>
                </c:pt>
                <c:pt idx="1">
                  <c:v>2011</c:v>
                </c:pt>
                <c:pt idx="2">
                  <c:v>2012</c:v>
                </c:pt>
                <c:pt idx="3">
                  <c:v>2013</c:v>
                </c:pt>
                <c:pt idx="4">
                  <c:v>2014</c:v>
                </c:pt>
                <c:pt idx="5">
                  <c:v>2015</c:v>
                </c:pt>
                <c:pt idx="6">
                  <c:v>2016</c:v>
                </c:pt>
                <c:pt idx="7">
                  <c:v>2017</c:v>
                </c:pt>
                <c:pt idx="8">
                  <c:v>2018</c:v>
                </c:pt>
              </c:numCache>
            </c:numRef>
          </c:cat>
          <c:val>
            <c:numRef>
              <c:f>Hoja1!$D$5:$D$13</c:f>
              <c:numCache>
                <c:formatCode>#,##0</c:formatCode>
                <c:ptCount val="9"/>
                <c:pt idx="0">
                  <c:v>69555.366999999998</c:v>
                </c:pt>
                <c:pt idx="1">
                  <c:v>79276.664000000004</c:v>
                </c:pt>
                <c:pt idx="2">
                  <c:v>87924.543999999994</c:v>
                </c:pt>
                <c:pt idx="3">
                  <c:v>95129.659</c:v>
                </c:pt>
                <c:pt idx="4">
                  <c:v>101726.33100000001</c:v>
                </c:pt>
                <c:pt idx="5">
                  <c:v>99290.380999999994</c:v>
                </c:pt>
                <c:pt idx="6">
                  <c:v>99937.695999999996</c:v>
                </c:pt>
                <c:pt idx="7">
                  <c:v>104295.86199999999</c:v>
                </c:pt>
                <c:pt idx="8">
                  <c:v>108398.193</c:v>
                </c:pt>
              </c:numCache>
            </c:numRef>
          </c:val>
          <c:extLst>
            <c:ext xmlns:c16="http://schemas.microsoft.com/office/drawing/2014/chart" uri="{C3380CC4-5D6E-409C-BE32-E72D297353CC}">
              <c16:uniqueId val="{00000000-F82B-46D7-BE58-A53F934863FE}"/>
            </c:ext>
          </c:extLst>
        </c:ser>
        <c:dLbls>
          <c:showLegendKey val="0"/>
          <c:showVal val="0"/>
          <c:showCatName val="0"/>
          <c:showSerName val="0"/>
          <c:showPercent val="0"/>
          <c:showBubbleSize val="0"/>
        </c:dLbls>
        <c:gapWidth val="150"/>
        <c:axId val="382715952"/>
        <c:axId val="382716344"/>
      </c:barChart>
      <c:catAx>
        <c:axId val="3827159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382716344"/>
        <c:crosses val="autoZero"/>
        <c:auto val="1"/>
        <c:lblAlgn val="ctr"/>
        <c:lblOffset val="100"/>
        <c:noMultiLvlLbl val="0"/>
      </c:catAx>
      <c:valAx>
        <c:axId val="38271634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5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s-ES"/>
                  <a:t>Millones de USD </a:t>
                </a:r>
              </a:p>
            </c:rich>
          </c:tx>
          <c:layout/>
          <c:overlay val="0"/>
          <c:spPr>
            <a:noFill/>
            <a:ln>
              <a:noFill/>
            </a:ln>
            <a:effectLst/>
          </c:spPr>
          <c:txPr>
            <a:bodyPr rot="-5400000" spcFirstLastPara="1" vertOverflow="ellipsis" vert="horz" wrap="square" anchor="ctr" anchorCtr="1"/>
            <a:lstStyle/>
            <a:p>
              <a:pPr>
                <a:defRPr sz="105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382715952"/>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05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dTable>
      <c:spPr>
        <a:noFill/>
        <a:ln>
          <a:noFill/>
        </a:ln>
        <a:effectLst/>
      </c:spPr>
    </c:plotArea>
    <c:plotVisOnly val="1"/>
    <c:dispBlanksAs val="gap"/>
    <c:showDLblsOverMax val="0"/>
  </c:chart>
  <c:spPr>
    <a:noFill/>
    <a:ln>
      <a:noFill/>
    </a:ln>
    <a:effectLst/>
  </c:spPr>
  <c:txPr>
    <a:bodyPr/>
    <a:lstStyle/>
    <a:p>
      <a:pPr>
        <a:defRPr sz="1050">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0691-4B74-BF5A-6E52CBA3B85C}"/>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0691-4B74-BF5A-6E52CBA3B85C}"/>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0691-4B74-BF5A-6E52CBA3B85C}"/>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0691-4B74-BF5A-6E52CBA3B85C}"/>
              </c:ext>
            </c:extLst>
          </c:dPt>
          <c:dLbls>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Hoja1!$B$130:$B$133</c:f>
              <c:strCache>
                <c:ptCount val="4"/>
                <c:pt idx="0">
                  <c:v>Reducción de aranceles</c:v>
                </c:pt>
                <c:pt idx="1">
                  <c:v>Disminución de los costos de los vehículos</c:v>
                </c:pt>
                <c:pt idx="2">
                  <c:v>Mayor cantidad de marcas reconocidas</c:v>
                </c:pt>
                <c:pt idx="3">
                  <c:v>Mejoramiento de la competitividad </c:v>
                </c:pt>
              </c:strCache>
            </c:strRef>
          </c:cat>
          <c:val>
            <c:numRef>
              <c:f>Hoja1!$C$130:$C$133</c:f>
              <c:numCache>
                <c:formatCode>General</c:formatCode>
                <c:ptCount val="4"/>
                <c:pt idx="0">
                  <c:v>63</c:v>
                </c:pt>
                <c:pt idx="1">
                  <c:v>74</c:v>
                </c:pt>
                <c:pt idx="2">
                  <c:v>20</c:v>
                </c:pt>
                <c:pt idx="3">
                  <c:v>24</c:v>
                </c:pt>
              </c:numCache>
            </c:numRef>
          </c:val>
          <c:extLst>
            <c:ext xmlns:c16="http://schemas.microsoft.com/office/drawing/2014/chart" uri="{C3380CC4-5D6E-409C-BE32-E72D297353CC}">
              <c16:uniqueId val="{00000008-0691-4B74-BF5A-6E52CBA3B85C}"/>
            </c:ext>
          </c:extLst>
        </c:ser>
        <c:dLbls>
          <c:showLegendKey val="0"/>
          <c:showVal val="0"/>
          <c:showCatName val="0"/>
          <c:showSerName val="0"/>
          <c:showPercent val="1"/>
          <c:showBubbleSize val="0"/>
          <c:showLeaderLines val="1"/>
        </c:dLbls>
        <c:firstSliceAng val="0"/>
      </c:pieChart>
      <c:spPr>
        <a:noFill/>
        <a:ln>
          <a:noFill/>
        </a:ln>
        <a:effectLst/>
      </c:spPr>
    </c:plotArea>
    <c:legend>
      <c:legendPos val="r"/>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noFill/>
    <a:ln>
      <a:noFill/>
    </a:ln>
    <a:effectLst/>
  </c:spPr>
  <c:txPr>
    <a:bodyPr/>
    <a:lstStyle/>
    <a:p>
      <a:pPr>
        <a:defRPr sz="1600">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v>Variación PIB </c:v>
          </c:tx>
          <c:spPr>
            <a:ln w="19050" cap="rnd">
              <a:solidFill>
                <a:schemeClr val="accent1"/>
              </a:solidFill>
              <a:round/>
            </a:ln>
            <a:effectLst/>
          </c:spPr>
          <c:marker>
            <c:symbol val="none"/>
          </c:marker>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Hoja1!$B$5:$B$13</c:f>
              <c:numCache>
                <c:formatCode>General</c:formatCode>
                <c:ptCount val="9"/>
                <c:pt idx="0">
                  <c:v>2010</c:v>
                </c:pt>
                <c:pt idx="1">
                  <c:v>2011</c:v>
                </c:pt>
                <c:pt idx="2">
                  <c:v>2012</c:v>
                </c:pt>
                <c:pt idx="3">
                  <c:v>2013</c:v>
                </c:pt>
                <c:pt idx="4">
                  <c:v>2014</c:v>
                </c:pt>
                <c:pt idx="5">
                  <c:v>2015</c:v>
                </c:pt>
                <c:pt idx="6">
                  <c:v>2016</c:v>
                </c:pt>
                <c:pt idx="7">
                  <c:v>2017</c:v>
                </c:pt>
                <c:pt idx="8">
                  <c:v>2018</c:v>
                </c:pt>
              </c:numCache>
            </c:numRef>
          </c:cat>
          <c:val>
            <c:numRef>
              <c:f>Hoja1!$E$5:$E$13</c:f>
              <c:numCache>
                <c:formatCode>0%</c:formatCode>
                <c:ptCount val="9"/>
                <c:pt idx="0">
                  <c:v>0.12</c:v>
                </c:pt>
                <c:pt idx="1">
                  <c:v>0.13976343479001413</c:v>
                </c:pt>
                <c:pt idx="2">
                  <c:v>0.10908481214598031</c:v>
                </c:pt>
                <c:pt idx="3">
                  <c:v>8.1946572279066918E-2</c:v>
                </c:pt>
                <c:pt idx="4">
                  <c:v>6.9344009737278681E-2</c:v>
                </c:pt>
                <c:pt idx="5">
                  <c:v>-2.3946110864845799E-2</c:v>
                </c:pt>
                <c:pt idx="6">
                  <c:v>6.5194129932888466E-3</c:v>
                </c:pt>
                <c:pt idx="7">
                  <c:v>4.3608830045471531E-2</c:v>
                </c:pt>
                <c:pt idx="8">
                  <c:v>3.9333593119926465E-2</c:v>
                </c:pt>
              </c:numCache>
            </c:numRef>
          </c:val>
          <c:smooth val="0"/>
          <c:extLst>
            <c:ext xmlns:c16="http://schemas.microsoft.com/office/drawing/2014/chart" uri="{C3380CC4-5D6E-409C-BE32-E72D297353CC}">
              <c16:uniqueId val="{00000000-D8ED-4561-9DEA-4E7EB0C4DADE}"/>
            </c:ext>
          </c:extLst>
        </c:ser>
        <c:dLbls>
          <c:showLegendKey val="0"/>
          <c:showVal val="1"/>
          <c:showCatName val="0"/>
          <c:showSerName val="0"/>
          <c:showPercent val="0"/>
          <c:showBubbleSize val="0"/>
        </c:dLbls>
        <c:smooth val="0"/>
        <c:axId val="286181064"/>
        <c:axId val="286185376"/>
      </c:lineChart>
      <c:catAx>
        <c:axId val="286181064"/>
        <c:scaling>
          <c:orientation val="minMax"/>
        </c:scaling>
        <c:delete val="0"/>
        <c:axPos val="b"/>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286185376"/>
        <c:crosses val="autoZero"/>
        <c:auto val="1"/>
        <c:lblAlgn val="ctr"/>
        <c:lblOffset val="100"/>
        <c:noMultiLvlLbl val="0"/>
      </c:catAx>
      <c:valAx>
        <c:axId val="286185376"/>
        <c:scaling>
          <c:orientation val="minMax"/>
        </c:scaling>
        <c:delete val="1"/>
        <c:axPos val="l"/>
        <c:numFmt formatCode="0%" sourceLinked="1"/>
        <c:majorTickMark val="none"/>
        <c:minorTickMark val="none"/>
        <c:tickLblPos val="nextTo"/>
        <c:crossAx val="286181064"/>
        <c:crosses val="autoZero"/>
        <c:crossBetween val="between"/>
      </c:valAx>
      <c:spPr>
        <a:noFill/>
        <a:ln>
          <a:noFill/>
        </a:ln>
        <a:effectLst/>
      </c:spPr>
    </c:plotArea>
    <c:plotVisOnly val="1"/>
    <c:dispBlanksAs val="gap"/>
    <c:showDLblsOverMax val="0"/>
  </c:chart>
  <c:spPr>
    <a:noFill/>
    <a:ln>
      <a:noFill/>
    </a:ln>
    <a:effectLst/>
  </c:spPr>
  <c:txPr>
    <a:bodyPr/>
    <a:lstStyle/>
    <a:p>
      <a:pPr>
        <a:defRPr sz="1100"/>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'[capitulo8_Sintesis Macroeconomica1 (1).xlsx]8.1.3'!$O$7</c:f>
              <c:strCache>
                <c:ptCount val="1"/>
                <c:pt idx="0">
                  <c:v>A  -  Agricultura, silvicultura y pesca</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(1).xlsx]8.1.3'!$Q$7</c:f>
              <c:numCache>
                <c:formatCode>0%</c:formatCode>
                <c:ptCount val="1"/>
                <c:pt idx="0">
                  <c:v>9.7887470378332703E-2</c:v>
                </c:pt>
              </c:numCache>
            </c:numRef>
          </c:val>
          <c:extLst>
            <c:ext xmlns:c16="http://schemas.microsoft.com/office/drawing/2014/chart" uri="{C3380CC4-5D6E-409C-BE32-E72D297353CC}">
              <c16:uniqueId val="{00000000-A326-44E0-866F-7E38B0194C4F}"/>
            </c:ext>
          </c:extLst>
        </c:ser>
        <c:ser>
          <c:idx val="1"/>
          <c:order val="1"/>
          <c:tx>
            <c:strRef>
              <c:f>'[capitulo8_Sintesis Macroeconomica1 (1).xlsx]8.1.3'!$O$8</c:f>
              <c:strCache>
                <c:ptCount val="1"/>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(1).xlsx]8.1.3'!$Q$8</c:f>
            </c:numRef>
          </c:val>
          <c:extLst>
            <c:ext xmlns:c16="http://schemas.microsoft.com/office/drawing/2014/chart" uri="{C3380CC4-5D6E-409C-BE32-E72D297353CC}">
              <c16:uniqueId val="{00000001-A326-44E0-866F-7E38B0194C4F}"/>
            </c:ext>
          </c:extLst>
        </c:ser>
        <c:ser>
          <c:idx val="2"/>
          <c:order val="2"/>
          <c:tx>
            <c:strRef>
              <c:f>'[capitulo8_Sintesis Macroeconomica1 (1).xlsx]8.1.3'!$O$9</c:f>
              <c:strCache>
                <c:ptCount val="1"/>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(1).xlsx]8.1.3'!$Q$9</c:f>
            </c:numRef>
          </c:val>
          <c:extLst>
            <c:ext xmlns:c16="http://schemas.microsoft.com/office/drawing/2014/chart" uri="{C3380CC4-5D6E-409C-BE32-E72D297353CC}">
              <c16:uniqueId val="{00000002-A326-44E0-866F-7E38B0194C4F}"/>
            </c:ext>
          </c:extLst>
        </c:ser>
        <c:ser>
          <c:idx val="3"/>
          <c:order val="3"/>
          <c:tx>
            <c:strRef>
              <c:f>'[capitulo8_Sintesis Macroeconomica1 (1).xlsx]8.1.3'!$O$10</c:f>
              <c:strCache>
                <c:ptCount val="1"/>
              </c:strCache>
            </c:strRef>
          </c:tx>
          <c:spPr>
            <a:solidFill>
              <a:schemeClr val="accent6">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(1).xlsx]8.1.3'!$Q$10</c:f>
            </c:numRef>
          </c:val>
          <c:extLst>
            <c:ext xmlns:c16="http://schemas.microsoft.com/office/drawing/2014/chart" uri="{C3380CC4-5D6E-409C-BE32-E72D297353CC}">
              <c16:uniqueId val="{00000003-A326-44E0-866F-7E38B0194C4F}"/>
            </c:ext>
          </c:extLst>
        </c:ser>
        <c:ser>
          <c:idx val="4"/>
          <c:order val="4"/>
          <c:tx>
            <c:strRef>
              <c:f>'[capitulo8_Sintesis Macroeconomica1 (1).xlsx]8.1.3'!$O$11</c:f>
              <c:strCache>
                <c:ptCount val="1"/>
              </c:strCache>
            </c:strRef>
          </c:tx>
          <c:spPr>
            <a:solidFill>
              <a:schemeClr val="accent5">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(1).xlsx]8.1.3'!$Q$11</c:f>
            </c:numRef>
          </c:val>
          <c:extLst>
            <c:ext xmlns:c16="http://schemas.microsoft.com/office/drawing/2014/chart" uri="{C3380CC4-5D6E-409C-BE32-E72D297353CC}">
              <c16:uniqueId val="{00000004-A326-44E0-866F-7E38B0194C4F}"/>
            </c:ext>
          </c:extLst>
        </c:ser>
        <c:ser>
          <c:idx val="5"/>
          <c:order val="5"/>
          <c:tx>
            <c:strRef>
              <c:f>'[capitulo8_Sintesis Macroeconomica1 (1).xlsx]8.1.3'!$O$12</c:f>
              <c:strCache>
                <c:ptCount val="1"/>
              </c:strCache>
            </c:strRef>
          </c:tx>
          <c:spPr>
            <a:solidFill>
              <a:schemeClr val="accent4">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(1).xlsx]8.1.3'!$Q$12</c:f>
            </c:numRef>
          </c:val>
          <c:extLst>
            <c:ext xmlns:c16="http://schemas.microsoft.com/office/drawing/2014/chart" uri="{C3380CC4-5D6E-409C-BE32-E72D297353CC}">
              <c16:uniqueId val="{00000005-A326-44E0-866F-7E38B0194C4F}"/>
            </c:ext>
          </c:extLst>
        </c:ser>
        <c:ser>
          <c:idx val="6"/>
          <c:order val="6"/>
          <c:tx>
            <c:strRef>
              <c:f>'[capitulo8_Sintesis Macroeconomica1 (1).xlsx]8.1.3'!$O$13</c:f>
              <c:strCache>
                <c:ptCount val="1"/>
              </c:strCache>
            </c:strRef>
          </c:tx>
          <c:spPr>
            <a:solidFill>
              <a:schemeClr val="accent6">
                <a:lumMod val="80000"/>
                <a:lumOff val="2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(1).xlsx]8.1.3'!$Q$13</c:f>
            </c:numRef>
          </c:val>
          <c:extLst>
            <c:ext xmlns:c16="http://schemas.microsoft.com/office/drawing/2014/chart" uri="{C3380CC4-5D6E-409C-BE32-E72D297353CC}">
              <c16:uniqueId val="{00000006-A326-44E0-866F-7E38B0194C4F}"/>
            </c:ext>
          </c:extLst>
        </c:ser>
        <c:ser>
          <c:idx val="7"/>
          <c:order val="7"/>
          <c:tx>
            <c:strRef>
              <c:f>'[capitulo8_Sintesis Macroeconomica1 (1).xlsx]8.1.3'!$O$14</c:f>
              <c:strCache>
                <c:ptCount val="1"/>
              </c:strCache>
            </c:strRef>
          </c:tx>
          <c:spPr>
            <a:solidFill>
              <a:schemeClr val="accent5">
                <a:lumMod val="80000"/>
                <a:lumOff val="2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(1).xlsx]8.1.3'!$Q$14</c:f>
            </c:numRef>
          </c:val>
          <c:extLst>
            <c:ext xmlns:c16="http://schemas.microsoft.com/office/drawing/2014/chart" uri="{C3380CC4-5D6E-409C-BE32-E72D297353CC}">
              <c16:uniqueId val="{00000007-A326-44E0-866F-7E38B0194C4F}"/>
            </c:ext>
          </c:extLst>
        </c:ser>
        <c:ser>
          <c:idx val="8"/>
          <c:order val="8"/>
          <c:tx>
            <c:strRef>
              <c:f>'[capitulo8_Sintesis Macroeconomica1 (1).xlsx]8.1.3'!$O$15</c:f>
              <c:strCache>
                <c:ptCount val="1"/>
              </c:strCache>
            </c:strRef>
          </c:tx>
          <c:spPr>
            <a:solidFill>
              <a:schemeClr val="accent4">
                <a:lumMod val="80000"/>
                <a:lumOff val="2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(1).xlsx]8.1.3'!$Q$15</c:f>
            </c:numRef>
          </c:val>
          <c:extLst>
            <c:ext xmlns:c16="http://schemas.microsoft.com/office/drawing/2014/chart" uri="{C3380CC4-5D6E-409C-BE32-E72D297353CC}">
              <c16:uniqueId val="{00000008-A326-44E0-866F-7E38B0194C4F}"/>
            </c:ext>
          </c:extLst>
        </c:ser>
        <c:ser>
          <c:idx val="9"/>
          <c:order val="9"/>
          <c:tx>
            <c:strRef>
              <c:f>'[capitulo8_Sintesis Macroeconomica1 (1).xlsx]8.1.3'!$O$16</c:f>
              <c:strCache>
                <c:ptCount val="1"/>
              </c:strCache>
            </c:strRef>
          </c:tx>
          <c:spPr>
            <a:solidFill>
              <a:schemeClr val="accent6">
                <a:lumMod val="8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(1).xlsx]8.1.3'!$Q$16</c:f>
            </c:numRef>
          </c:val>
          <c:extLst>
            <c:ext xmlns:c16="http://schemas.microsoft.com/office/drawing/2014/chart" uri="{C3380CC4-5D6E-409C-BE32-E72D297353CC}">
              <c16:uniqueId val="{00000009-A326-44E0-866F-7E38B0194C4F}"/>
            </c:ext>
          </c:extLst>
        </c:ser>
        <c:ser>
          <c:idx val="10"/>
          <c:order val="10"/>
          <c:tx>
            <c:strRef>
              <c:f>'[capitulo8_Sintesis Macroeconomica1 (1).xlsx]8.1.3'!$O$17</c:f>
              <c:strCache>
                <c:ptCount val="1"/>
              </c:strCache>
            </c:strRef>
          </c:tx>
          <c:spPr>
            <a:solidFill>
              <a:schemeClr val="accent5">
                <a:lumMod val="8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(1).xlsx]8.1.3'!$Q$17</c:f>
            </c:numRef>
          </c:val>
          <c:extLst>
            <c:ext xmlns:c16="http://schemas.microsoft.com/office/drawing/2014/chart" uri="{C3380CC4-5D6E-409C-BE32-E72D297353CC}">
              <c16:uniqueId val="{0000000A-A326-44E0-866F-7E38B0194C4F}"/>
            </c:ext>
          </c:extLst>
        </c:ser>
        <c:ser>
          <c:idx val="11"/>
          <c:order val="11"/>
          <c:tx>
            <c:strRef>
              <c:f>'[capitulo8_Sintesis Macroeconomica1 (1).xlsx]8.1.3'!$O$18</c:f>
              <c:strCache>
                <c:ptCount val="1"/>
              </c:strCache>
            </c:strRef>
          </c:tx>
          <c:spPr>
            <a:solidFill>
              <a:schemeClr val="accent4">
                <a:lumMod val="8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(1).xlsx]8.1.3'!$Q$18</c:f>
            </c:numRef>
          </c:val>
          <c:extLst>
            <c:ext xmlns:c16="http://schemas.microsoft.com/office/drawing/2014/chart" uri="{C3380CC4-5D6E-409C-BE32-E72D297353CC}">
              <c16:uniqueId val="{0000000B-A326-44E0-866F-7E38B0194C4F}"/>
            </c:ext>
          </c:extLst>
        </c:ser>
        <c:ser>
          <c:idx val="12"/>
          <c:order val="12"/>
          <c:tx>
            <c:strRef>
              <c:f>'[capitulo8_Sintesis Macroeconomica1 (1).xlsx]8.1.3'!$O$19</c:f>
              <c:strCache>
                <c:ptCount val="1"/>
              </c:strCache>
            </c:strRef>
          </c:tx>
          <c:spPr>
            <a:solidFill>
              <a:schemeClr val="accent6">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(1).xlsx]8.1.3'!$Q$19</c:f>
            </c:numRef>
          </c:val>
          <c:extLst>
            <c:ext xmlns:c16="http://schemas.microsoft.com/office/drawing/2014/chart" uri="{C3380CC4-5D6E-409C-BE32-E72D297353CC}">
              <c16:uniqueId val="{0000000C-A326-44E0-866F-7E38B0194C4F}"/>
            </c:ext>
          </c:extLst>
        </c:ser>
        <c:ser>
          <c:idx val="13"/>
          <c:order val="13"/>
          <c:tx>
            <c:strRef>
              <c:f>'[capitulo8_Sintesis Macroeconomica1 (1).xlsx]8.1.3'!$O$20</c:f>
              <c:strCache>
                <c:ptCount val="1"/>
              </c:strCache>
            </c:strRef>
          </c:tx>
          <c:spPr>
            <a:solidFill>
              <a:schemeClr val="accent5">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(1).xlsx]8.1.3'!$Q$20</c:f>
            </c:numRef>
          </c:val>
          <c:extLst>
            <c:ext xmlns:c16="http://schemas.microsoft.com/office/drawing/2014/chart" uri="{C3380CC4-5D6E-409C-BE32-E72D297353CC}">
              <c16:uniqueId val="{0000000D-A326-44E0-866F-7E38B0194C4F}"/>
            </c:ext>
          </c:extLst>
        </c:ser>
        <c:ser>
          <c:idx val="14"/>
          <c:order val="14"/>
          <c:tx>
            <c:strRef>
              <c:f>'[capitulo8_Sintesis Macroeconomica1 (1).xlsx]8.1.3'!$O$21</c:f>
              <c:strCache>
                <c:ptCount val="1"/>
              </c:strCache>
            </c:strRef>
          </c:tx>
          <c:spPr>
            <a:solidFill>
              <a:schemeClr val="accent4">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(1).xlsx]8.1.3'!$Q$21</c:f>
            </c:numRef>
          </c:val>
          <c:extLst>
            <c:ext xmlns:c16="http://schemas.microsoft.com/office/drawing/2014/chart" uri="{C3380CC4-5D6E-409C-BE32-E72D297353CC}">
              <c16:uniqueId val="{0000000E-A326-44E0-866F-7E38B0194C4F}"/>
            </c:ext>
          </c:extLst>
        </c:ser>
        <c:ser>
          <c:idx val="15"/>
          <c:order val="15"/>
          <c:tx>
            <c:strRef>
              <c:f>'[capitulo8_Sintesis Macroeconomica1 (1).xlsx]8.1.3'!$O$22</c:f>
              <c:strCache>
                <c:ptCount val="1"/>
              </c:strCache>
            </c:strRef>
          </c:tx>
          <c:spPr>
            <a:solidFill>
              <a:schemeClr val="accent6">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(1).xlsx]8.1.3'!$Q$22</c:f>
            </c:numRef>
          </c:val>
          <c:extLst>
            <c:ext xmlns:c16="http://schemas.microsoft.com/office/drawing/2014/chart" uri="{C3380CC4-5D6E-409C-BE32-E72D297353CC}">
              <c16:uniqueId val="{0000000F-A326-44E0-866F-7E38B0194C4F}"/>
            </c:ext>
          </c:extLst>
        </c:ser>
        <c:ser>
          <c:idx val="16"/>
          <c:order val="16"/>
          <c:tx>
            <c:strRef>
              <c:f>'[capitulo8_Sintesis Macroeconomica1 (1).xlsx]8.1.3'!$O$23</c:f>
              <c:strCache>
                <c:ptCount val="1"/>
              </c:strCache>
            </c:strRef>
          </c:tx>
          <c:spPr>
            <a:solidFill>
              <a:schemeClr val="accent5">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(1).xlsx]8.1.3'!$Q$23</c:f>
            </c:numRef>
          </c:val>
          <c:extLst>
            <c:ext xmlns:c16="http://schemas.microsoft.com/office/drawing/2014/chart" uri="{C3380CC4-5D6E-409C-BE32-E72D297353CC}">
              <c16:uniqueId val="{00000010-A326-44E0-866F-7E38B0194C4F}"/>
            </c:ext>
          </c:extLst>
        </c:ser>
        <c:ser>
          <c:idx val="17"/>
          <c:order val="17"/>
          <c:tx>
            <c:strRef>
              <c:f>'[capitulo8_Sintesis Macroeconomica1 (1).xlsx]8.1.3'!$O$24</c:f>
              <c:strCache>
                <c:ptCount val="1"/>
              </c:strCache>
            </c:strRef>
          </c:tx>
          <c:spPr>
            <a:solidFill>
              <a:schemeClr val="accent4">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(1).xlsx]8.1.3'!$Q$24</c:f>
            </c:numRef>
          </c:val>
          <c:extLst>
            <c:ext xmlns:c16="http://schemas.microsoft.com/office/drawing/2014/chart" uri="{C3380CC4-5D6E-409C-BE32-E72D297353CC}">
              <c16:uniqueId val="{00000011-A326-44E0-866F-7E38B0194C4F}"/>
            </c:ext>
          </c:extLst>
        </c:ser>
        <c:ser>
          <c:idx val="18"/>
          <c:order val="18"/>
          <c:tx>
            <c:strRef>
              <c:f>'[capitulo8_Sintesis Macroeconomica1 (1).xlsx]8.1.3'!$O$25</c:f>
              <c:strCache>
                <c:ptCount val="1"/>
              </c:strCache>
            </c:strRef>
          </c:tx>
          <c:spPr>
            <a:solidFill>
              <a:schemeClr val="accent6">
                <a:lumMod val="70000"/>
                <a:lumOff val="3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(1).xlsx]8.1.3'!$Q$25</c:f>
            </c:numRef>
          </c:val>
          <c:extLst>
            <c:ext xmlns:c16="http://schemas.microsoft.com/office/drawing/2014/chart" uri="{C3380CC4-5D6E-409C-BE32-E72D297353CC}">
              <c16:uniqueId val="{00000012-A326-44E0-866F-7E38B0194C4F}"/>
            </c:ext>
          </c:extLst>
        </c:ser>
        <c:ser>
          <c:idx val="19"/>
          <c:order val="19"/>
          <c:tx>
            <c:strRef>
              <c:f>'[capitulo8_Sintesis Macroeconomica1 (1).xlsx]8.1.3'!$O$26</c:f>
              <c:strCache>
                <c:ptCount val="1"/>
              </c:strCache>
            </c:strRef>
          </c:tx>
          <c:spPr>
            <a:solidFill>
              <a:schemeClr val="accent5">
                <a:lumMod val="70000"/>
                <a:lumOff val="3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(1).xlsx]8.1.3'!$Q$26</c:f>
            </c:numRef>
          </c:val>
          <c:extLst>
            <c:ext xmlns:c16="http://schemas.microsoft.com/office/drawing/2014/chart" uri="{C3380CC4-5D6E-409C-BE32-E72D297353CC}">
              <c16:uniqueId val="{00000013-A326-44E0-866F-7E38B0194C4F}"/>
            </c:ext>
          </c:extLst>
        </c:ser>
        <c:ser>
          <c:idx val="20"/>
          <c:order val="20"/>
          <c:tx>
            <c:strRef>
              <c:f>'[capitulo8_Sintesis Macroeconomica1 (1).xlsx]8.1.3'!$O$27</c:f>
              <c:strCache>
                <c:ptCount val="1"/>
              </c:strCache>
            </c:strRef>
          </c:tx>
          <c:spPr>
            <a:solidFill>
              <a:schemeClr val="accent4">
                <a:lumMod val="70000"/>
                <a:lumOff val="3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(1).xlsx]8.1.3'!$Q$27</c:f>
            </c:numRef>
          </c:val>
          <c:extLst>
            <c:ext xmlns:c16="http://schemas.microsoft.com/office/drawing/2014/chart" uri="{C3380CC4-5D6E-409C-BE32-E72D297353CC}">
              <c16:uniqueId val="{00000014-A326-44E0-866F-7E38B0194C4F}"/>
            </c:ext>
          </c:extLst>
        </c:ser>
        <c:ser>
          <c:idx val="21"/>
          <c:order val="21"/>
          <c:tx>
            <c:strRef>
              <c:f>'[capitulo8_Sintesis Macroeconomica1 (1).xlsx]8.1.3'!$O$28</c:f>
              <c:strCache>
                <c:ptCount val="1"/>
                <c:pt idx="0">
                  <c:v>B  -  Explotación de minas y canteras</c:v>
                </c:pt>
              </c:strCache>
            </c:strRef>
          </c:tx>
          <c:spPr>
            <a:solidFill>
              <a:schemeClr val="accent6">
                <a:lumMod val="7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(1).xlsx]8.1.3'!$Q$28</c:f>
              <c:numCache>
                <c:formatCode>0%</c:formatCode>
                <c:ptCount val="1"/>
                <c:pt idx="0">
                  <c:v>0.10593324589604311</c:v>
                </c:pt>
              </c:numCache>
            </c:numRef>
          </c:val>
          <c:extLst>
            <c:ext xmlns:c16="http://schemas.microsoft.com/office/drawing/2014/chart" uri="{C3380CC4-5D6E-409C-BE32-E72D297353CC}">
              <c16:uniqueId val="{00000015-A326-44E0-866F-7E38B0194C4F}"/>
            </c:ext>
          </c:extLst>
        </c:ser>
        <c:ser>
          <c:idx val="22"/>
          <c:order val="22"/>
          <c:tx>
            <c:strRef>
              <c:f>'[capitulo8_Sintesis Macroeconomica1 (1).xlsx]8.1.3'!$O$29</c:f>
              <c:strCache>
                <c:ptCount val="1"/>
              </c:strCache>
            </c:strRef>
          </c:tx>
          <c:spPr>
            <a:solidFill>
              <a:schemeClr val="accent5">
                <a:lumMod val="7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(1).xlsx]8.1.3'!$Q$29</c:f>
            </c:numRef>
          </c:val>
          <c:extLst>
            <c:ext xmlns:c16="http://schemas.microsoft.com/office/drawing/2014/chart" uri="{C3380CC4-5D6E-409C-BE32-E72D297353CC}">
              <c16:uniqueId val="{00000016-A326-44E0-866F-7E38B0194C4F}"/>
            </c:ext>
          </c:extLst>
        </c:ser>
        <c:ser>
          <c:idx val="23"/>
          <c:order val="23"/>
          <c:tx>
            <c:strRef>
              <c:f>'[capitulo8_Sintesis Macroeconomica1 (1).xlsx]8.1.3'!$O$30</c:f>
              <c:strCache>
                <c:ptCount val="1"/>
              </c:strCache>
            </c:strRef>
          </c:tx>
          <c:spPr>
            <a:solidFill>
              <a:schemeClr val="accent4">
                <a:lumMod val="7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(1).xlsx]8.1.3'!$Q$30</c:f>
            </c:numRef>
          </c:val>
          <c:extLst>
            <c:ext xmlns:c16="http://schemas.microsoft.com/office/drawing/2014/chart" uri="{C3380CC4-5D6E-409C-BE32-E72D297353CC}">
              <c16:uniqueId val="{00000017-A326-44E0-866F-7E38B0194C4F}"/>
            </c:ext>
          </c:extLst>
        </c:ser>
        <c:ser>
          <c:idx val="24"/>
          <c:order val="24"/>
          <c:tx>
            <c:strRef>
              <c:f>'[capitulo8_Sintesis Macroeconomica1 (1).xlsx]8.1.3'!$O$31</c:f>
              <c:strCache>
                <c:ptCount val="1"/>
              </c:strCache>
            </c:strRef>
          </c:tx>
          <c:spPr>
            <a:solidFill>
              <a:schemeClr val="accent6">
                <a:lumMod val="50000"/>
                <a:lumOff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(1).xlsx]8.1.3'!$Q$31</c:f>
            </c:numRef>
          </c:val>
          <c:extLst>
            <c:ext xmlns:c16="http://schemas.microsoft.com/office/drawing/2014/chart" uri="{C3380CC4-5D6E-409C-BE32-E72D297353CC}">
              <c16:uniqueId val="{00000018-A326-44E0-866F-7E38B0194C4F}"/>
            </c:ext>
          </c:extLst>
        </c:ser>
        <c:ser>
          <c:idx val="25"/>
          <c:order val="25"/>
          <c:tx>
            <c:strRef>
              <c:f>'[capitulo8_Sintesis Macroeconomica1 (1).xlsx]8.1.3'!$O$32</c:f>
              <c:strCache>
                <c:ptCount val="1"/>
              </c:strCache>
            </c:strRef>
          </c:tx>
          <c:spPr>
            <a:solidFill>
              <a:schemeClr val="accent5">
                <a:lumMod val="50000"/>
                <a:lumOff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(1).xlsx]8.1.3'!$Q$32</c:f>
            </c:numRef>
          </c:val>
          <c:extLst>
            <c:ext xmlns:c16="http://schemas.microsoft.com/office/drawing/2014/chart" uri="{C3380CC4-5D6E-409C-BE32-E72D297353CC}">
              <c16:uniqueId val="{00000019-A326-44E0-866F-7E38B0194C4F}"/>
            </c:ext>
          </c:extLst>
        </c:ser>
        <c:ser>
          <c:idx val="26"/>
          <c:order val="26"/>
          <c:tx>
            <c:strRef>
              <c:f>'[capitulo8_Sintesis Macroeconomica1 (1).xlsx]8.1.3'!$O$33</c:f>
              <c:strCache>
                <c:ptCount val="1"/>
              </c:strCache>
            </c:strRef>
          </c:tx>
          <c:spPr>
            <a:solidFill>
              <a:schemeClr val="accent4">
                <a:lumMod val="50000"/>
                <a:lumOff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(1).xlsx]8.1.3'!$Q$33</c:f>
            </c:numRef>
          </c:val>
          <c:extLst>
            <c:ext xmlns:c16="http://schemas.microsoft.com/office/drawing/2014/chart" uri="{C3380CC4-5D6E-409C-BE32-E72D297353CC}">
              <c16:uniqueId val="{0000001A-A326-44E0-866F-7E38B0194C4F}"/>
            </c:ext>
          </c:extLst>
        </c:ser>
        <c:ser>
          <c:idx val="27"/>
          <c:order val="27"/>
          <c:tx>
            <c:strRef>
              <c:f>'[capitulo8_Sintesis Macroeconomica1 (1).xlsx]8.1.3'!$O$34</c:f>
              <c:strCache>
                <c:ptCount val="1"/>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(1).xlsx]8.1.3'!$Q$34</c:f>
            </c:numRef>
          </c:val>
          <c:extLst>
            <c:ext xmlns:c16="http://schemas.microsoft.com/office/drawing/2014/chart" uri="{C3380CC4-5D6E-409C-BE32-E72D297353CC}">
              <c16:uniqueId val="{0000001B-A326-44E0-866F-7E38B0194C4F}"/>
            </c:ext>
          </c:extLst>
        </c:ser>
        <c:ser>
          <c:idx val="28"/>
          <c:order val="28"/>
          <c:tx>
            <c:strRef>
              <c:f>'[capitulo8_Sintesis Macroeconomica1 (1).xlsx]8.1.3'!$O$35</c:f>
              <c:strCache>
                <c:ptCount val="1"/>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(1).xlsx]8.1.3'!$Q$35</c:f>
            </c:numRef>
          </c:val>
          <c:extLst>
            <c:ext xmlns:c16="http://schemas.microsoft.com/office/drawing/2014/chart" uri="{C3380CC4-5D6E-409C-BE32-E72D297353CC}">
              <c16:uniqueId val="{0000001C-A326-44E0-866F-7E38B0194C4F}"/>
            </c:ext>
          </c:extLst>
        </c:ser>
        <c:ser>
          <c:idx val="29"/>
          <c:order val="29"/>
          <c:tx>
            <c:strRef>
              <c:f>'[capitulo8_Sintesis Macroeconomica1 (1).xlsx]8.1.3'!$O$36</c:f>
              <c:strCache>
                <c:ptCount val="1"/>
                <c:pt idx="0">
                  <c:v>C  -  Industrias Manufactureras</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(1).xlsx]8.1.3'!$Q$36</c:f>
              <c:numCache>
                <c:formatCode>0%</c:formatCode>
                <c:ptCount val="1"/>
                <c:pt idx="0">
                  <c:v>0.14439895917208234</c:v>
                </c:pt>
              </c:numCache>
            </c:numRef>
          </c:val>
          <c:extLst>
            <c:ext xmlns:c16="http://schemas.microsoft.com/office/drawing/2014/chart" uri="{C3380CC4-5D6E-409C-BE32-E72D297353CC}">
              <c16:uniqueId val="{0000001D-A326-44E0-866F-7E38B0194C4F}"/>
            </c:ext>
          </c:extLst>
        </c:ser>
        <c:ser>
          <c:idx val="30"/>
          <c:order val="30"/>
          <c:tx>
            <c:strRef>
              <c:f>'[capitulo8_Sintesis Macroeconomica1 (1).xlsx]8.1.3'!$O$37</c:f>
              <c:strCache>
                <c:ptCount val="1"/>
              </c:strCache>
            </c:strRef>
          </c:tx>
          <c:spPr>
            <a:solidFill>
              <a:schemeClr val="accent6">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(1).xlsx]8.1.3'!$Q$37</c:f>
            </c:numRef>
          </c:val>
          <c:extLst>
            <c:ext xmlns:c16="http://schemas.microsoft.com/office/drawing/2014/chart" uri="{C3380CC4-5D6E-409C-BE32-E72D297353CC}">
              <c16:uniqueId val="{0000001E-A326-44E0-866F-7E38B0194C4F}"/>
            </c:ext>
          </c:extLst>
        </c:ser>
        <c:ser>
          <c:idx val="31"/>
          <c:order val="31"/>
          <c:tx>
            <c:strRef>
              <c:f>'[capitulo8_Sintesis Macroeconomica1 (1).xlsx]8.1.3'!$O$38</c:f>
              <c:strCache>
                <c:ptCount val="1"/>
              </c:strCache>
            </c:strRef>
          </c:tx>
          <c:spPr>
            <a:solidFill>
              <a:schemeClr val="accent5">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(1).xlsx]8.1.3'!$Q$38</c:f>
            </c:numRef>
          </c:val>
          <c:extLst>
            <c:ext xmlns:c16="http://schemas.microsoft.com/office/drawing/2014/chart" uri="{C3380CC4-5D6E-409C-BE32-E72D297353CC}">
              <c16:uniqueId val="{0000001F-A326-44E0-866F-7E38B0194C4F}"/>
            </c:ext>
          </c:extLst>
        </c:ser>
        <c:ser>
          <c:idx val="32"/>
          <c:order val="32"/>
          <c:tx>
            <c:strRef>
              <c:f>'[capitulo8_Sintesis Macroeconomica1 (1).xlsx]8.1.3'!$O$39</c:f>
              <c:strCache>
                <c:ptCount val="1"/>
              </c:strCache>
            </c:strRef>
          </c:tx>
          <c:spPr>
            <a:solidFill>
              <a:schemeClr val="accent4">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(1).xlsx]8.1.3'!$Q$39</c:f>
            </c:numRef>
          </c:val>
          <c:extLst>
            <c:ext xmlns:c16="http://schemas.microsoft.com/office/drawing/2014/chart" uri="{C3380CC4-5D6E-409C-BE32-E72D297353CC}">
              <c16:uniqueId val="{00000020-A326-44E0-866F-7E38B0194C4F}"/>
            </c:ext>
          </c:extLst>
        </c:ser>
        <c:ser>
          <c:idx val="33"/>
          <c:order val="33"/>
          <c:tx>
            <c:strRef>
              <c:f>'[capitulo8_Sintesis Macroeconomica1 (1).xlsx]8.1.3'!$O$40</c:f>
              <c:strCache>
                <c:ptCount val="1"/>
              </c:strCache>
            </c:strRef>
          </c:tx>
          <c:spPr>
            <a:solidFill>
              <a:schemeClr val="accent6">
                <a:lumMod val="80000"/>
                <a:lumOff val="2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(1).xlsx]8.1.3'!$Q$40</c:f>
            </c:numRef>
          </c:val>
          <c:extLst>
            <c:ext xmlns:c16="http://schemas.microsoft.com/office/drawing/2014/chart" uri="{C3380CC4-5D6E-409C-BE32-E72D297353CC}">
              <c16:uniqueId val="{00000021-A326-44E0-866F-7E38B0194C4F}"/>
            </c:ext>
          </c:extLst>
        </c:ser>
        <c:ser>
          <c:idx val="34"/>
          <c:order val="34"/>
          <c:tx>
            <c:strRef>
              <c:f>'[capitulo8_Sintesis Macroeconomica1 (1).xlsx]8.1.3'!$O$41</c:f>
              <c:strCache>
                <c:ptCount val="1"/>
              </c:strCache>
            </c:strRef>
          </c:tx>
          <c:spPr>
            <a:solidFill>
              <a:schemeClr val="accent5">
                <a:lumMod val="80000"/>
                <a:lumOff val="2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(1).xlsx]8.1.3'!$Q$41</c:f>
            </c:numRef>
          </c:val>
          <c:extLst>
            <c:ext xmlns:c16="http://schemas.microsoft.com/office/drawing/2014/chart" uri="{C3380CC4-5D6E-409C-BE32-E72D297353CC}">
              <c16:uniqueId val="{00000022-A326-44E0-866F-7E38B0194C4F}"/>
            </c:ext>
          </c:extLst>
        </c:ser>
        <c:ser>
          <c:idx val="35"/>
          <c:order val="35"/>
          <c:tx>
            <c:strRef>
              <c:f>'[capitulo8_Sintesis Macroeconomica1 (1).xlsx]8.1.3'!$O$42</c:f>
              <c:strCache>
                <c:ptCount val="1"/>
              </c:strCache>
            </c:strRef>
          </c:tx>
          <c:spPr>
            <a:solidFill>
              <a:schemeClr val="accent4">
                <a:lumMod val="80000"/>
                <a:lumOff val="2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(1).xlsx]8.1.3'!$Q$42</c:f>
            </c:numRef>
          </c:val>
          <c:extLst>
            <c:ext xmlns:c16="http://schemas.microsoft.com/office/drawing/2014/chart" uri="{C3380CC4-5D6E-409C-BE32-E72D297353CC}">
              <c16:uniqueId val="{00000023-A326-44E0-866F-7E38B0194C4F}"/>
            </c:ext>
          </c:extLst>
        </c:ser>
        <c:ser>
          <c:idx val="36"/>
          <c:order val="36"/>
          <c:tx>
            <c:strRef>
              <c:f>'[capitulo8_Sintesis Macroeconomica1 (1).xlsx]8.1.3'!$O$43</c:f>
              <c:strCache>
                <c:ptCount val="1"/>
              </c:strCache>
            </c:strRef>
          </c:tx>
          <c:spPr>
            <a:solidFill>
              <a:schemeClr val="accent6">
                <a:lumMod val="8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(1).xlsx]8.1.3'!$Q$43</c:f>
            </c:numRef>
          </c:val>
          <c:extLst>
            <c:ext xmlns:c16="http://schemas.microsoft.com/office/drawing/2014/chart" uri="{C3380CC4-5D6E-409C-BE32-E72D297353CC}">
              <c16:uniqueId val="{00000024-A326-44E0-866F-7E38B0194C4F}"/>
            </c:ext>
          </c:extLst>
        </c:ser>
        <c:ser>
          <c:idx val="37"/>
          <c:order val="37"/>
          <c:tx>
            <c:strRef>
              <c:f>'[capitulo8_Sintesis Macroeconomica1 (1).xlsx]8.1.3'!$O$44</c:f>
              <c:strCache>
                <c:ptCount val="1"/>
              </c:strCache>
            </c:strRef>
          </c:tx>
          <c:spPr>
            <a:solidFill>
              <a:schemeClr val="accent5">
                <a:lumMod val="8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(1).xlsx]8.1.3'!$Q$44</c:f>
            </c:numRef>
          </c:val>
          <c:extLst>
            <c:ext xmlns:c16="http://schemas.microsoft.com/office/drawing/2014/chart" uri="{C3380CC4-5D6E-409C-BE32-E72D297353CC}">
              <c16:uniqueId val="{00000025-A326-44E0-866F-7E38B0194C4F}"/>
            </c:ext>
          </c:extLst>
        </c:ser>
        <c:ser>
          <c:idx val="38"/>
          <c:order val="38"/>
          <c:tx>
            <c:strRef>
              <c:f>'[capitulo8_Sintesis Macroeconomica1 (1).xlsx]8.1.3'!$O$45</c:f>
              <c:strCache>
                <c:ptCount val="1"/>
              </c:strCache>
            </c:strRef>
          </c:tx>
          <c:spPr>
            <a:solidFill>
              <a:schemeClr val="accent4">
                <a:lumMod val="8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(1).xlsx]8.1.3'!$Q$45</c:f>
            </c:numRef>
          </c:val>
          <c:extLst>
            <c:ext xmlns:c16="http://schemas.microsoft.com/office/drawing/2014/chart" uri="{C3380CC4-5D6E-409C-BE32-E72D297353CC}">
              <c16:uniqueId val="{00000026-A326-44E0-866F-7E38B0194C4F}"/>
            </c:ext>
          </c:extLst>
        </c:ser>
        <c:ser>
          <c:idx val="39"/>
          <c:order val="39"/>
          <c:tx>
            <c:strRef>
              <c:f>'[capitulo8_Sintesis Macroeconomica1 (1).xlsx]8.1.3'!$O$46</c:f>
              <c:strCache>
                <c:ptCount val="1"/>
              </c:strCache>
            </c:strRef>
          </c:tx>
          <c:spPr>
            <a:solidFill>
              <a:schemeClr val="accent6">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(1).xlsx]8.1.3'!$Q$46</c:f>
            </c:numRef>
          </c:val>
          <c:extLst>
            <c:ext xmlns:c16="http://schemas.microsoft.com/office/drawing/2014/chart" uri="{C3380CC4-5D6E-409C-BE32-E72D297353CC}">
              <c16:uniqueId val="{00000027-A326-44E0-866F-7E38B0194C4F}"/>
            </c:ext>
          </c:extLst>
        </c:ser>
        <c:ser>
          <c:idx val="40"/>
          <c:order val="40"/>
          <c:tx>
            <c:strRef>
              <c:f>'[capitulo8_Sintesis Macroeconomica1 (1).xlsx]8.1.3'!$O$47</c:f>
              <c:strCache>
                <c:ptCount val="1"/>
              </c:strCache>
            </c:strRef>
          </c:tx>
          <c:spPr>
            <a:solidFill>
              <a:schemeClr val="accent5">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(1).xlsx]8.1.3'!$Q$47</c:f>
            </c:numRef>
          </c:val>
          <c:extLst>
            <c:ext xmlns:c16="http://schemas.microsoft.com/office/drawing/2014/chart" uri="{C3380CC4-5D6E-409C-BE32-E72D297353CC}">
              <c16:uniqueId val="{00000028-A326-44E0-866F-7E38B0194C4F}"/>
            </c:ext>
          </c:extLst>
        </c:ser>
        <c:ser>
          <c:idx val="41"/>
          <c:order val="41"/>
          <c:tx>
            <c:strRef>
              <c:f>'[capitulo8_Sintesis Macroeconomica1 (1).xlsx]8.1.3'!$O$48</c:f>
              <c:strCache>
                <c:ptCount val="1"/>
              </c:strCache>
            </c:strRef>
          </c:tx>
          <c:spPr>
            <a:solidFill>
              <a:schemeClr val="accent4">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(1).xlsx]8.1.3'!$Q$48</c:f>
            </c:numRef>
          </c:val>
          <c:extLst>
            <c:ext xmlns:c16="http://schemas.microsoft.com/office/drawing/2014/chart" uri="{C3380CC4-5D6E-409C-BE32-E72D297353CC}">
              <c16:uniqueId val="{00000029-A326-44E0-866F-7E38B0194C4F}"/>
            </c:ext>
          </c:extLst>
        </c:ser>
        <c:ser>
          <c:idx val="42"/>
          <c:order val="42"/>
          <c:tx>
            <c:strRef>
              <c:f>'[capitulo8_Sintesis Macroeconomica1 (1).xlsx]8.1.3'!$O$49</c:f>
              <c:strCache>
                <c:ptCount val="1"/>
              </c:strCache>
            </c:strRef>
          </c:tx>
          <c:spPr>
            <a:solidFill>
              <a:schemeClr val="accent6">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(1).xlsx]8.1.3'!$Q$49</c:f>
            </c:numRef>
          </c:val>
          <c:extLst>
            <c:ext xmlns:c16="http://schemas.microsoft.com/office/drawing/2014/chart" uri="{C3380CC4-5D6E-409C-BE32-E72D297353CC}">
              <c16:uniqueId val="{0000002A-A326-44E0-866F-7E38B0194C4F}"/>
            </c:ext>
          </c:extLst>
        </c:ser>
        <c:ser>
          <c:idx val="43"/>
          <c:order val="43"/>
          <c:tx>
            <c:strRef>
              <c:f>'[capitulo8_Sintesis Macroeconomica1 (1).xlsx]8.1.3'!$O$50</c:f>
              <c:strCache>
                <c:ptCount val="1"/>
              </c:strCache>
            </c:strRef>
          </c:tx>
          <c:spPr>
            <a:solidFill>
              <a:schemeClr val="accent5">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(1).xlsx]8.1.3'!$Q$50</c:f>
            </c:numRef>
          </c:val>
          <c:extLst>
            <c:ext xmlns:c16="http://schemas.microsoft.com/office/drawing/2014/chart" uri="{C3380CC4-5D6E-409C-BE32-E72D297353CC}">
              <c16:uniqueId val="{0000002B-A326-44E0-866F-7E38B0194C4F}"/>
            </c:ext>
          </c:extLst>
        </c:ser>
        <c:ser>
          <c:idx val="44"/>
          <c:order val="44"/>
          <c:tx>
            <c:strRef>
              <c:f>'[capitulo8_Sintesis Macroeconomica1 (1).xlsx]8.1.3'!$O$51</c:f>
              <c:strCache>
                <c:ptCount val="1"/>
              </c:strCache>
            </c:strRef>
          </c:tx>
          <c:spPr>
            <a:solidFill>
              <a:schemeClr val="accent4">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(1).xlsx]8.1.3'!$Q$51</c:f>
            </c:numRef>
          </c:val>
          <c:extLst>
            <c:ext xmlns:c16="http://schemas.microsoft.com/office/drawing/2014/chart" uri="{C3380CC4-5D6E-409C-BE32-E72D297353CC}">
              <c16:uniqueId val="{0000002C-A326-44E0-866F-7E38B0194C4F}"/>
            </c:ext>
          </c:extLst>
        </c:ser>
        <c:ser>
          <c:idx val="45"/>
          <c:order val="45"/>
          <c:tx>
            <c:strRef>
              <c:f>'[capitulo8_Sintesis Macroeconomica1 (1).xlsx]8.1.3'!$O$52</c:f>
              <c:strCache>
                <c:ptCount val="1"/>
              </c:strCache>
            </c:strRef>
          </c:tx>
          <c:spPr>
            <a:solidFill>
              <a:schemeClr val="accent6">
                <a:lumMod val="70000"/>
                <a:lumOff val="3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(1).xlsx]8.1.3'!$Q$52</c:f>
            </c:numRef>
          </c:val>
          <c:extLst>
            <c:ext xmlns:c16="http://schemas.microsoft.com/office/drawing/2014/chart" uri="{C3380CC4-5D6E-409C-BE32-E72D297353CC}">
              <c16:uniqueId val="{0000002D-A326-44E0-866F-7E38B0194C4F}"/>
            </c:ext>
          </c:extLst>
        </c:ser>
        <c:ser>
          <c:idx val="46"/>
          <c:order val="46"/>
          <c:tx>
            <c:strRef>
              <c:f>'[capitulo8_Sintesis Macroeconomica1 (1).xlsx]8.1.3'!$O$53</c:f>
              <c:strCache>
                <c:ptCount val="1"/>
              </c:strCache>
            </c:strRef>
          </c:tx>
          <c:spPr>
            <a:solidFill>
              <a:schemeClr val="accent5">
                <a:lumMod val="70000"/>
                <a:lumOff val="3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(1).xlsx]8.1.3'!$Q$53</c:f>
            </c:numRef>
          </c:val>
          <c:extLst>
            <c:ext xmlns:c16="http://schemas.microsoft.com/office/drawing/2014/chart" uri="{C3380CC4-5D6E-409C-BE32-E72D297353CC}">
              <c16:uniqueId val="{0000002E-A326-44E0-866F-7E38B0194C4F}"/>
            </c:ext>
          </c:extLst>
        </c:ser>
        <c:ser>
          <c:idx val="47"/>
          <c:order val="47"/>
          <c:tx>
            <c:strRef>
              <c:f>'[capitulo8_Sintesis Macroeconomica1 (1).xlsx]8.1.3'!$O$54</c:f>
              <c:strCache>
                <c:ptCount val="1"/>
              </c:strCache>
            </c:strRef>
          </c:tx>
          <c:spPr>
            <a:solidFill>
              <a:schemeClr val="accent4">
                <a:lumMod val="70000"/>
                <a:lumOff val="3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(1).xlsx]8.1.3'!$Q$54</c:f>
            </c:numRef>
          </c:val>
          <c:extLst>
            <c:ext xmlns:c16="http://schemas.microsoft.com/office/drawing/2014/chart" uri="{C3380CC4-5D6E-409C-BE32-E72D297353CC}">
              <c16:uniqueId val="{0000002F-A326-44E0-866F-7E38B0194C4F}"/>
            </c:ext>
          </c:extLst>
        </c:ser>
        <c:ser>
          <c:idx val="48"/>
          <c:order val="48"/>
          <c:tx>
            <c:strRef>
              <c:f>'[capitulo8_Sintesis Macroeconomica1 (1).xlsx]8.1.3'!$O$55</c:f>
              <c:strCache>
                <c:ptCount val="1"/>
              </c:strCache>
            </c:strRef>
          </c:tx>
          <c:spPr>
            <a:solidFill>
              <a:schemeClr val="accent6">
                <a:lumMod val="7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(1).xlsx]8.1.3'!$Q$55</c:f>
            </c:numRef>
          </c:val>
          <c:extLst>
            <c:ext xmlns:c16="http://schemas.microsoft.com/office/drawing/2014/chart" uri="{C3380CC4-5D6E-409C-BE32-E72D297353CC}">
              <c16:uniqueId val="{00000030-A326-44E0-866F-7E38B0194C4F}"/>
            </c:ext>
          </c:extLst>
        </c:ser>
        <c:ser>
          <c:idx val="49"/>
          <c:order val="49"/>
          <c:tx>
            <c:strRef>
              <c:f>'[capitulo8_Sintesis Macroeconomica1 (1).xlsx]8.1.3'!$O$56</c:f>
              <c:strCache>
                <c:ptCount val="1"/>
              </c:strCache>
            </c:strRef>
          </c:tx>
          <c:spPr>
            <a:solidFill>
              <a:schemeClr val="accent5">
                <a:lumMod val="7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(1).xlsx]8.1.3'!$Q$56</c:f>
            </c:numRef>
          </c:val>
          <c:extLst>
            <c:ext xmlns:c16="http://schemas.microsoft.com/office/drawing/2014/chart" uri="{C3380CC4-5D6E-409C-BE32-E72D297353CC}">
              <c16:uniqueId val="{00000031-A326-44E0-866F-7E38B0194C4F}"/>
            </c:ext>
          </c:extLst>
        </c:ser>
        <c:ser>
          <c:idx val="50"/>
          <c:order val="50"/>
          <c:tx>
            <c:strRef>
              <c:f>'[capitulo8_Sintesis Macroeconomica1 (1).xlsx]8.1.3'!$O$57</c:f>
              <c:strCache>
                <c:ptCount val="1"/>
              </c:strCache>
            </c:strRef>
          </c:tx>
          <c:spPr>
            <a:solidFill>
              <a:schemeClr val="accent4">
                <a:lumMod val="7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(1).xlsx]8.1.3'!$Q$57</c:f>
            </c:numRef>
          </c:val>
          <c:extLst>
            <c:ext xmlns:c16="http://schemas.microsoft.com/office/drawing/2014/chart" uri="{C3380CC4-5D6E-409C-BE32-E72D297353CC}">
              <c16:uniqueId val="{00000032-A326-44E0-866F-7E38B0194C4F}"/>
            </c:ext>
          </c:extLst>
        </c:ser>
        <c:ser>
          <c:idx val="51"/>
          <c:order val="51"/>
          <c:tx>
            <c:strRef>
              <c:f>'[capitulo8_Sintesis Macroeconomica1 (1).xlsx]8.1.3'!$O$58</c:f>
              <c:strCache>
                <c:ptCount val="1"/>
              </c:strCache>
            </c:strRef>
          </c:tx>
          <c:spPr>
            <a:solidFill>
              <a:schemeClr val="accent6">
                <a:lumMod val="50000"/>
                <a:lumOff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(1).xlsx]8.1.3'!$Q$58</c:f>
            </c:numRef>
          </c:val>
          <c:extLst>
            <c:ext xmlns:c16="http://schemas.microsoft.com/office/drawing/2014/chart" uri="{C3380CC4-5D6E-409C-BE32-E72D297353CC}">
              <c16:uniqueId val="{00000033-A326-44E0-866F-7E38B0194C4F}"/>
            </c:ext>
          </c:extLst>
        </c:ser>
        <c:ser>
          <c:idx val="52"/>
          <c:order val="52"/>
          <c:tx>
            <c:strRef>
              <c:f>'[capitulo8_Sintesis Macroeconomica1 (1).xlsx]8.1.3'!$O$59</c:f>
              <c:strCache>
                <c:ptCount val="1"/>
              </c:strCache>
            </c:strRef>
          </c:tx>
          <c:spPr>
            <a:solidFill>
              <a:schemeClr val="accent5">
                <a:lumMod val="50000"/>
                <a:lumOff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(1).xlsx]8.1.3'!$Q$59</c:f>
            </c:numRef>
          </c:val>
          <c:extLst>
            <c:ext xmlns:c16="http://schemas.microsoft.com/office/drawing/2014/chart" uri="{C3380CC4-5D6E-409C-BE32-E72D297353CC}">
              <c16:uniqueId val="{00000034-A326-44E0-866F-7E38B0194C4F}"/>
            </c:ext>
          </c:extLst>
        </c:ser>
        <c:ser>
          <c:idx val="53"/>
          <c:order val="53"/>
          <c:tx>
            <c:strRef>
              <c:f>'[capitulo8_Sintesis Macroeconomica1 (1).xlsx]8.1.3'!$O$60</c:f>
              <c:strCache>
                <c:ptCount val="1"/>
              </c:strCache>
            </c:strRef>
          </c:tx>
          <c:spPr>
            <a:solidFill>
              <a:schemeClr val="accent4">
                <a:lumMod val="50000"/>
                <a:lumOff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(1).xlsx]8.1.3'!$Q$60</c:f>
            </c:numRef>
          </c:val>
          <c:extLst>
            <c:ext xmlns:c16="http://schemas.microsoft.com/office/drawing/2014/chart" uri="{C3380CC4-5D6E-409C-BE32-E72D297353CC}">
              <c16:uniqueId val="{00000035-A326-44E0-866F-7E38B0194C4F}"/>
            </c:ext>
          </c:extLst>
        </c:ser>
        <c:ser>
          <c:idx val="54"/>
          <c:order val="54"/>
          <c:tx>
            <c:strRef>
              <c:f>'[capitulo8_Sintesis Macroeconomica1 (1).xlsx]8.1.3'!$O$61</c:f>
              <c:strCache>
                <c:ptCount val="1"/>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(1).xlsx]8.1.3'!$Q$61</c:f>
            </c:numRef>
          </c:val>
          <c:extLst>
            <c:ext xmlns:c16="http://schemas.microsoft.com/office/drawing/2014/chart" uri="{C3380CC4-5D6E-409C-BE32-E72D297353CC}">
              <c16:uniqueId val="{00000036-A326-44E0-866F-7E38B0194C4F}"/>
            </c:ext>
          </c:extLst>
        </c:ser>
        <c:ser>
          <c:idx val="55"/>
          <c:order val="55"/>
          <c:tx>
            <c:strRef>
              <c:f>'[capitulo8_Sintesis Macroeconomica1 (1).xlsx]8.1.3'!$O$62</c:f>
              <c:strCache>
                <c:ptCount val="1"/>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(1).xlsx]8.1.3'!$Q$62</c:f>
            </c:numRef>
          </c:val>
          <c:extLst>
            <c:ext xmlns:c16="http://schemas.microsoft.com/office/drawing/2014/chart" uri="{C3380CC4-5D6E-409C-BE32-E72D297353CC}">
              <c16:uniqueId val="{00000037-A326-44E0-866F-7E38B0194C4F}"/>
            </c:ext>
          </c:extLst>
        </c:ser>
        <c:ser>
          <c:idx val="56"/>
          <c:order val="56"/>
          <c:tx>
            <c:strRef>
              <c:f>'[capitulo8_Sintesis Macroeconomica1 (1).xlsx]8.1.3'!$O$63</c:f>
              <c:strCache>
                <c:ptCount val="1"/>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(1).xlsx]8.1.3'!$Q$63</c:f>
            </c:numRef>
          </c:val>
          <c:extLst>
            <c:ext xmlns:c16="http://schemas.microsoft.com/office/drawing/2014/chart" uri="{C3380CC4-5D6E-409C-BE32-E72D297353CC}">
              <c16:uniqueId val="{00000038-A326-44E0-866F-7E38B0194C4F}"/>
            </c:ext>
          </c:extLst>
        </c:ser>
        <c:ser>
          <c:idx val="57"/>
          <c:order val="57"/>
          <c:tx>
            <c:strRef>
              <c:f>'[capitulo8_Sintesis Macroeconomica1 (1).xlsx]8.1.3'!$O$64</c:f>
              <c:strCache>
                <c:ptCount val="1"/>
              </c:strCache>
            </c:strRef>
          </c:tx>
          <c:spPr>
            <a:solidFill>
              <a:schemeClr val="accent6">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(1).xlsx]8.1.3'!$Q$64</c:f>
            </c:numRef>
          </c:val>
          <c:extLst>
            <c:ext xmlns:c16="http://schemas.microsoft.com/office/drawing/2014/chart" uri="{C3380CC4-5D6E-409C-BE32-E72D297353CC}">
              <c16:uniqueId val="{00000039-A326-44E0-866F-7E38B0194C4F}"/>
            </c:ext>
          </c:extLst>
        </c:ser>
        <c:ser>
          <c:idx val="58"/>
          <c:order val="58"/>
          <c:tx>
            <c:strRef>
              <c:f>'[capitulo8_Sintesis Macroeconomica1 (1).xlsx]8.1.3'!$O$65</c:f>
              <c:strCache>
                <c:ptCount val="1"/>
              </c:strCache>
            </c:strRef>
          </c:tx>
          <c:spPr>
            <a:solidFill>
              <a:schemeClr val="accent5">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(1).xlsx]8.1.3'!$Q$65</c:f>
            </c:numRef>
          </c:val>
          <c:extLst>
            <c:ext xmlns:c16="http://schemas.microsoft.com/office/drawing/2014/chart" uri="{C3380CC4-5D6E-409C-BE32-E72D297353CC}">
              <c16:uniqueId val="{0000003A-A326-44E0-866F-7E38B0194C4F}"/>
            </c:ext>
          </c:extLst>
        </c:ser>
        <c:ser>
          <c:idx val="59"/>
          <c:order val="59"/>
          <c:tx>
            <c:strRef>
              <c:f>'[capitulo8_Sintesis Macroeconomica1 (1).xlsx]8.1.3'!$O$66</c:f>
              <c:strCache>
                <c:ptCount val="1"/>
              </c:strCache>
            </c:strRef>
          </c:tx>
          <c:spPr>
            <a:solidFill>
              <a:schemeClr val="accent4">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(1).xlsx]8.1.3'!$Q$66</c:f>
            </c:numRef>
          </c:val>
          <c:extLst>
            <c:ext xmlns:c16="http://schemas.microsoft.com/office/drawing/2014/chart" uri="{C3380CC4-5D6E-409C-BE32-E72D297353CC}">
              <c16:uniqueId val="{0000003B-A326-44E0-866F-7E38B0194C4F}"/>
            </c:ext>
          </c:extLst>
        </c:ser>
        <c:ser>
          <c:idx val="60"/>
          <c:order val="60"/>
          <c:tx>
            <c:strRef>
              <c:f>'[capitulo8_Sintesis Macroeconomica1 (1).xlsx]8.1.3'!$O$67</c:f>
              <c:strCache>
                <c:ptCount val="1"/>
              </c:strCache>
            </c:strRef>
          </c:tx>
          <c:spPr>
            <a:solidFill>
              <a:schemeClr val="accent6">
                <a:lumMod val="80000"/>
                <a:lumOff val="2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(1).xlsx]8.1.3'!$Q$67</c:f>
            </c:numRef>
          </c:val>
          <c:extLst>
            <c:ext xmlns:c16="http://schemas.microsoft.com/office/drawing/2014/chart" uri="{C3380CC4-5D6E-409C-BE32-E72D297353CC}">
              <c16:uniqueId val="{0000003C-A326-44E0-866F-7E38B0194C4F}"/>
            </c:ext>
          </c:extLst>
        </c:ser>
        <c:ser>
          <c:idx val="61"/>
          <c:order val="61"/>
          <c:tx>
            <c:strRef>
              <c:f>'[capitulo8_Sintesis Macroeconomica1 (1).xlsx]8.1.3'!$O$68</c:f>
              <c:strCache>
                <c:ptCount val="1"/>
              </c:strCache>
            </c:strRef>
          </c:tx>
          <c:spPr>
            <a:solidFill>
              <a:schemeClr val="accent5">
                <a:lumMod val="80000"/>
                <a:lumOff val="2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(1).xlsx]8.1.3'!$Q$68</c:f>
            </c:numRef>
          </c:val>
          <c:extLst>
            <c:ext xmlns:c16="http://schemas.microsoft.com/office/drawing/2014/chart" uri="{C3380CC4-5D6E-409C-BE32-E72D297353CC}">
              <c16:uniqueId val="{0000003D-A326-44E0-866F-7E38B0194C4F}"/>
            </c:ext>
          </c:extLst>
        </c:ser>
        <c:ser>
          <c:idx val="62"/>
          <c:order val="62"/>
          <c:tx>
            <c:strRef>
              <c:f>'[capitulo8_Sintesis Macroeconomica1 (1).xlsx]8.1.3'!$O$69</c:f>
              <c:strCache>
                <c:ptCount val="1"/>
              </c:strCache>
            </c:strRef>
          </c:tx>
          <c:spPr>
            <a:solidFill>
              <a:schemeClr val="accent4">
                <a:lumMod val="80000"/>
                <a:lumOff val="2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(1).xlsx]8.1.3'!$Q$69</c:f>
            </c:numRef>
          </c:val>
          <c:extLst>
            <c:ext xmlns:c16="http://schemas.microsoft.com/office/drawing/2014/chart" uri="{C3380CC4-5D6E-409C-BE32-E72D297353CC}">
              <c16:uniqueId val="{0000003E-A326-44E0-866F-7E38B0194C4F}"/>
            </c:ext>
          </c:extLst>
        </c:ser>
        <c:ser>
          <c:idx val="63"/>
          <c:order val="63"/>
          <c:tx>
            <c:strRef>
              <c:f>'[capitulo8_Sintesis Macroeconomica1 (1).xlsx]8.1.3'!$O$70</c:f>
              <c:strCache>
                <c:ptCount val="1"/>
              </c:strCache>
            </c:strRef>
          </c:tx>
          <c:spPr>
            <a:solidFill>
              <a:schemeClr val="accent6">
                <a:lumMod val="8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(1).xlsx]8.1.3'!$Q$70</c:f>
            </c:numRef>
          </c:val>
          <c:extLst>
            <c:ext xmlns:c16="http://schemas.microsoft.com/office/drawing/2014/chart" uri="{C3380CC4-5D6E-409C-BE32-E72D297353CC}">
              <c16:uniqueId val="{0000003F-A326-44E0-866F-7E38B0194C4F}"/>
            </c:ext>
          </c:extLst>
        </c:ser>
        <c:ser>
          <c:idx val="64"/>
          <c:order val="64"/>
          <c:tx>
            <c:strRef>
              <c:f>'[capitulo8_Sintesis Macroeconomica1 (1).xlsx]8.1.3'!$O$71</c:f>
              <c:strCache>
                <c:ptCount val="1"/>
              </c:strCache>
            </c:strRef>
          </c:tx>
          <c:spPr>
            <a:solidFill>
              <a:schemeClr val="accent5">
                <a:lumMod val="8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(1).xlsx]8.1.3'!$Q$71</c:f>
            </c:numRef>
          </c:val>
          <c:extLst>
            <c:ext xmlns:c16="http://schemas.microsoft.com/office/drawing/2014/chart" uri="{C3380CC4-5D6E-409C-BE32-E72D297353CC}">
              <c16:uniqueId val="{00000040-A326-44E0-866F-7E38B0194C4F}"/>
            </c:ext>
          </c:extLst>
        </c:ser>
        <c:ser>
          <c:idx val="65"/>
          <c:order val="65"/>
          <c:tx>
            <c:strRef>
              <c:f>'[capitulo8_Sintesis Macroeconomica1 (1).xlsx]8.1.3'!$O$72</c:f>
              <c:strCache>
                <c:ptCount val="1"/>
              </c:strCache>
            </c:strRef>
          </c:tx>
          <c:spPr>
            <a:solidFill>
              <a:schemeClr val="accent4">
                <a:lumMod val="8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(1).xlsx]8.1.3'!$Q$72</c:f>
            </c:numRef>
          </c:val>
          <c:extLst>
            <c:ext xmlns:c16="http://schemas.microsoft.com/office/drawing/2014/chart" uri="{C3380CC4-5D6E-409C-BE32-E72D297353CC}">
              <c16:uniqueId val="{00000041-A326-44E0-866F-7E38B0194C4F}"/>
            </c:ext>
          </c:extLst>
        </c:ser>
        <c:ser>
          <c:idx val="66"/>
          <c:order val="66"/>
          <c:tx>
            <c:strRef>
              <c:f>'[capitulo8_Sintesis Macroeconomica1 (1).xlsx]8.1.3'!$O$73</c:f>
              <c:strCache>
                <c:ptCount val="1"/>
              </c:strCache>
            </c:strRef>
          </c:tx>
          <c:spPr>
            <a:solidFill>
              <a:schemeClr val="accent6">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(1).xlsx]8.1.3'!$Q$73</c:f>
            </c:numRef>
          </c:val>
          <c:extLst>
            <c:ext xmlns:c16="http://schemas.microsoft.com/office/drawing/2014/chart" uri="{C3380CC4-5D6E-409C-BE32-E72D297353CC}">
              <c16:uniqueId val="{00000042-A326-44E0-866F-7E38B0194C4F}"/>
            </c:ext>
          </c:extLst>
        </c:ser>
        <c:ser>
          <c:idx val="67"/>
          <c:order val="67"/>
          <c:tx>
            <c:strRef>
              <c:f>'[capitulo8_Sintesis Macroeconomica1 (1).xlsx]8.1.3'!$O$74</c:f>
              <c:strCache>
                <c:ptCount val="1"/>
              </c:strCache>
            </c:strRef>
          </c:tx>
          <c:spPr>
            <a:solidFill>
              <a:schemeClr val="accent5">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(1).xlsx]8.1.3'!$Q$74</c:f>
            </c:numRef>
          </c:val>
          <c:extLst>
            <c:ext xmlns:c16="http://schemas.microsoft.com/office/drawing/2014/chart" uri="{C3380CC4-5D6E-409C-BE32-E72D297353CC}">
              <c16:uniqueId val="{00000043-A326-44E0-866F-7E38B0194C4F}"/>
            </c:ext>
          </c:extLst>
        </c:ser>
        <c:ser>
          <c:idx val="68"/>
          <c:order val="68"/>
          <c:tx>
            <c:strRef>
              <c:f>'[capitulo8_Sintesis Macroeconomica1 (1).xlsx]8.1.3'!$O$75</c:f>
              <c:strCache>
                <c:ptCount val="1"/>
              </c:strCache>
            </c:strRef>
          </c:tx>
          <c:spPr>
            <a:solidFill>
              <a:schemeClr val="accent4">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(1).xlsx]8.1.3'!$Q$75</c:f>
            </c:numRef>
          </c:val>
          <c:extLst>
            <c:ext xmlns:c16="http://schemas.microsoft.com/office/drawing/2014/chart" uri="{C3380CC4-5D6E-409C-BE32-E72D297353CC}">
              <c16:uniqueId val="{00000044-A326-44E0-866F-7E38B0194C4F}"/>
            </c:ext>
          </c:extLst>
        </c:ser>
        <c:ser>
          <c:idx val="69"/>
          <c:order val="69"/>
          <c:tx>
            <c:strRef>
              <c:f>'[capitulo8_Sintesis Macroeconomica1 (1).xlsx]8.1.3'!$O$76</c:f>
              <c:strCache>
                <c:ptCount val="1"/>
              </c:strCache>
            </c:strRef>
          </c:tx>
          <c:spPr>
            <a:solidFill>
              <a:schemeClr val="accent6">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(1).xlsx]8.1.3'!$Q$76</c:f>
            </c:numRef>
          </c:val>
          <c:extLst>
            <c:ext xmlns:c16="http://schemas.microsoft.com/office/drawing/2014/chart" uri="{C3380CC4-5D6E-409C-BE32-E72D297353CC}">
              <c16:uniqueId val="{00000045-A326-44E0-866F-7E38B0194C4F}"/>
            </c:ext>
          </c:extLst>
        </c:ser>
        <c:ser>
          <c:idx val="70"/>
          <c:order val="70"/>
          <c:tx>
            <c:strRef>
              <c:f>'[capitulo8_Sintesis Macroeconomica1 (1).xlsx]8.1.3'!$O$77</c:f>
              <c:strCache>
                <c:ptCount val="1"/>
              </c:strCache>
            </c:strRef>
          </c:tx>
          <c:spPr>
            <a:solidFill>
              <a:schemeClr val="accent5">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(1).xlsx]8.1.3'!$Q$77</c:f>
            </c:numRef>
          </c:val>
          <c:extLst>
            <c:ext xmlns:c16="http://schemas.microsoft.com/office/drawing/2014/chart" uri="{C3380CC4-5D6E-409C-BE32-E72D297353CC}">
              <c16:uniqueId val="{00000046-A326-44E0-866F-7E38B0194C4F}"/>
            </c:ext>
          </c:extLst>
        </c:ser>
        <c:ser>
          <c:idx val="71"/>
          <c:order val="71"/>
          <c:tx>
            <c:strRef>
              <c:f>'[capitulo8_Sintesis Macroeconomica1 (1).xlsx]8.1.3'!$O$78</c:f>
              <c:strCache>
                <c:ptCount val="1"/>
              </c:strCache>
            </c:strRef>
          </c:tx>
          <c:spPr>
            <a:solidFill>
              <a:schemeClr val="accent4">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(1).xlsx]8.1.3'!$Q$78</c:f>
            </c:numRef>
          </c:val>
          <c:extLst>
            <c:ext xmlns:c16="http://schemas.microsoft.com/office/drawing/2014/chart" uri="{C3380CC4-5D6E-409C-BE32-E72D297353CC}">
              <c16:uniqueId val="{00000047-A326-44E0-866F-7E38B0194C4F}"/>
            </c:ext>
          </c:extLst>
        </c:ser>
        <c:ser>
          <c:idx val="72"/>
          <c:order val="72"/>
          <c:tx>
            <c:strRef>
              <c:f>'[capitulo8_Sintesis Macroeconomica1 (1).xlsx]8.1.3'!$O$79</c:f>
              <c:strCache>
                <c:ptCount val="1"/>
              </c:strCache>
            </c:strRef>
          </c:tx>
          <c:spPr>
            <a:solidFill>
              <a:schemeClr val="accent6">
                <a:lumMod val="70000"/>
                <a:lumOff val="3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(1).xlsx]8.1.3'!$Q$79</c:f>
            </c:numRef>
          </c:val>
          <c:extLst>
            <c:ext xmlns:c16="http://schemas.microsoft.com/office/drawing/2014/chart" uri="{C3380CC4-5D6E-409C-BE32-E72D297353CC}">
              <c16:uniqueId val="{00000048-A326-44E0-866F-7E38B0194C4F}"/>
            </c:ext>
          </c:extLst>
        </c:ser>
        <c:ser>
          <c:idx val="73"/>
          <c:order val="73"/>
          <c:tx>
            <c:strRef>
              <c:f>'[capitulo8_Sintesis Macroeconomica1 (1).xlsx]8.1.3'!$O$80</c:f>
              <c:strCache>
                <c:ptCount val="1"/>
              </c:strCache>
            </c:strRef>
          </c:tx>
          <c:spPr>
            <a:solidFill>
              <a:schemeClr val="accent5">
                <a:lumMod val="70000"/>
                <a:lumOff val="3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(1).xlsx]8.1.3'!$Q$80</c:f>
            </c:numRef>
          </c:val>
          <c:extLst>
            <c:ext xmlns:c16="http://schemas.microsoft.com/office/drawing/2014/chart" uri="{C3380CC4-5D6E-409C-BE32-E72D297353CC}">
              <c16:uniqueId val="{00000049-A326-44E0-866F-7E38B0194C4F}"/>
            </c:ext>
          </c:extLst>
        </c:ser>
        <c:ser>
          <c:idx val="74"/>
          <c:order val="74"/>
          <c:tx>
            <c:strRef>
              <c:f>'[capitulo8_Sintesis Macroeconomica1 (1).xlsx]8.1.3'!$O$81</c:f>
              <c:strCache>
                <c:ptCount val="1"/>
              </c:strCache>
            </c:strRef>
          </c:tx>
          <c:spPr>
            <a:solidFill>
              <a:schemeClr val="accent4">
                <a:lumMod val="70000"/>
                <a:lumOff val="3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(1).xlsx]8.1.3'!$Q$81</c:f>
            </c:numRef>
          </c:val>
          <c:extLst>
            <c:ext xmlns:c16="http://schemas.microsoft.com/office/drawing/2014/chart" uri="{C3380CC4-5D6E-409C-BE32-E72D297353CC}">
              <c16:uniqueId val="{0000004A-A326-44E0-866F-7E38B0194C4F}"/>
            </c:ext>
          </c:extLst>
        </c:ser>
        <c:ser>
          <c:idx val="75"/>
          <c:order val="75"/>
          <c:tx>
            <c:strRef>
              <c:f>'[capitulo8_Sintesis Macroeconomica1 (1).xlsx]8.1.3'!$O$82</c:f>
              <c:strCache>
                <c:ptCount val="1"/>
              </c:strCache>
            </c:strRef>
          </c:tx>
          <c:spPr>
            <a:solidFill>
              <a:schemeClr val="accent6">
                <a:lumMod val="7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(1).xlsx]8.1.3'!$Q$82</c:f>
            </c:numRef>
          </c:val>
          <c:extLst>
            <c:ext xmlns:c16="http://schemas.microsoft.com/office/drawing/2014/chart" uri="{C3380CC4-5D6E-409C-BE32-E72D297353CC}">
              <c16:uniqueId val="{0000004B-A326-44E0-866F-7E38B0194C4F}"/>
            </c:ext>
          </c:extLst>
        </c:ser>
        <c:ser>
          <c:idx val="76"/>
          <c:order val="76"/>
          <c:tx>
            <c:strRef>
              <c:f>'[capitulo8_Sintesis Macroeconomica1 (1).xlsx]8.1.3'!$O$83</c:f>
              <c:strCache>
                <c:ptCount val="1"/>
              </c:strCache>
            </c:strRef>
          </c:tx>
          <c:spPr>
            <a:solidFill>
              <a:schemeClr val="accent5">
                <a:lumMod val="7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(1).xlsx]8.1.3'!$Q$83</c:f>
            </c:numRef>
          </c:val>
          <c:extLst>
            <c:ext xmlns:c16="http://schemas.microsoft.com/office/drawing/2014/chart" uri="{C3380CC4-5D6E-409C-BE32-E72D297353CC}">
              <c16:uniqueId val="{0000004C-A326-44E0-866F-7E38B0194C4F}"/>
            </c:ext>
          </c:extLst>
        </c:ser>
        <c:ser>
          <c:idx val="77"/>
          <c:order val="77"/>
          <c:tx>
            <c:strRef>
              <c:f>'[capitulo8_Sintesis Macroeconomica1 (1).xlsx]8.1.3'!$O$84</c:f>
              <c:strCache>
                <c:ptCount val="1"/>
              </c:strCache>
            </c:strRef>
          </c:tx>
          <c:spPr>
            <a:solidFill>
              <a:schemeClr val="accent4">
                <a:lumMod val="7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(1).xlsx]8.1.3'!$Q$84</c:f>
            </c:numRef>
          </c:val>
          <c:extLst>
            <c:ext xmlns:c16="http://schemas.microsoft.com/office/drawing/2014/chart" uri="{C3380CC4-5D6E-409C-BE32-E72D297353CC}">
              <c16:uniqueId val="{0000004D-A326-44E0-866F-7E38B0194C4F}"/>
            </c:ext>
          </c:extLst>
        </c:ser>
        <c:ser>
          <c:idx val="78"/>
          <c:order val="78"/>
          <c:tx>
            <c:strRef>
              <c:f>'[capitulo8_Sintesis Macroeconomica1 (1).xlsx]8.1.3'!$O$85</c:f>
              <c:strCache>
                <c:ptCount val="1"/>
              </c:strCache>
            </c:strRef>
          </c:tx>
          <c:spPr>
            <a:solidFill>
              <a:schemeClr val="accent6">
                <a:lumMod val="50000"/>
                <a:lumOff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(1).xlsx]8.1.3'!$Q$85</c:f>
            </c:numRef>
          </c:val>
          <c:extLst>
            <c:ext xmlns:c16="http://schemas.microsoft.com/office/drawing/2014/chart" uri="{C3380CC4-5D6E-409C-BE32-E72D297353CC}">
              <c16:uniqueId val="{0000004E-A326-44E0-866F-7E38B0194C4F}"/>
            </c:ext>
          </c:extLst>
        </c:ser>
        <c:ser>
          <c:idx val="79"/>
          <c:order val="79"/>
          <c:tx>
            <c:strRef>
              <c:f>'[capitulo8_Sintesis Macroeconomica1 (1).xlsx]8.1.3'!$O$86</c:f>
              <c:strCache>
                <c:ptCount val="1"/>
              </c:strCache>
            </c:strRef>
          </c:tx>
          <c:spPr>
            <a:solidFill>
              <a:schemeClr val="accent5">
                <a:lumMod val="50000"/>
                <a:lumOff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(1).xlsx]8.1.3'!$Q$86</c:f>
            </c:numRef>
          </c:val>
          <c:extLst>
            <c:ext xmlns:c16="http://schemas.microsoft.com/office/drawing/2014/chart" uri="{C3380CC4-5D6E-409C-BE32-E72D297353CC}">
              <c16:uniqueId val="{0000004F-A326-44E0-866F-7E38B0194C4F}"/>
            </c:ext>
          </c:extLst>
        </c:ser>
        <c:ser>
          <c:idx val="80"/>
          <c:order val="80"/>
          <c:tx>
            <c:strRef>
              <c:f>'[capitulo8_Sintesis Macroeconomica1 (1).xlsx]8.1.3'!$O$87</c:f>
              <c:strCache>
                <c:ptCount val="1"/>
              </c:strCache>
            </c:strRef>
          </c:tx>
          <c:spPr>
            <a:solidFill>
              <a:schemeClr val="accent4">
                <a:lumMod val="50000"/>
                <a:lumOff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(1).xlsx]8.1.3'!$Q$87</c:f>
            </c:numRef>
          </c:val>
          <c:extLst>
            <c:ext xmlns:c16="http://schemas.microsoft.com/office/drawing/2014/chart" uri="{C3380CC4-5D6E-409C-BE32-E72D297353CC}">
              <c16:uniqueId val="{00000050-A326-44E0-866F-7E38B0194C4F}"/>
            </c:ext>
          </c:extLst>
        </c:ser>
        <c:ser>
          <c:idx val="81"/>
          <c:order val="81"/>
          <c:tx>
            <c:strRef>
              <c:f>'[capitulo8_Sintesis Macroeconomica1 (1).xlsx]8.1.3'!$O$88</c:f>
              <c:strCache>
                <c:ptCount val="1"/>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(1).xlsx]8.1.3'!$Q$88</c:f>
            </c:numRef>
          </c:val>
          <c:extLst>
            <c:ext xmlns:c16="http://schemas.microsoft.com/office/drawing/2014/chart" uri="{C3380CC4-5D6E-409C-BE32-E72D297353CC}">
              <c16:uniqueId val="{00000051-A326-44E0-866F-7E38B0194C4F}"/>
            </c:ext>
          </c:extLst>
        </c:ser>
        <c:ser>
          <c:idx val="82"/>
          <c:order val="82"/>
          <c:tx>
            <c:strRef>
              <c:f>'[capitulo8_Sintesis Macroeconomica1 (1).xlsx]8.1.3'!$O$89</c:f>
              <c:strCache>
                <c:ptCount val="1"/>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(1).xlsx]8.1.3'!$Q$89</c:f>
            </c:numRef>
          </c:val>
          <c:extLst>
            <c:ext xmlns:c16="http://schemas.microsoft.com/office/drawing/2014/chart" uri="{C3380CC4-5D6E-409C-BE32-E72D297353CC}">
              <c16:uniqueId val="{00000052-A326-44E0-866F-7E38B0194C4F}"/>
            </c:ext>
          </c:extLst>
        </c:ser>
        <c:ser>
          <c:idx val="83"/>
          <c:order val="83"/>
          <c:tx>
            <c:strRef>
              <c:f>'[capitulo8_Sintesis Macroeconomica1 (1).xlsx]8.1.3'!$O$90</c:f>
              <c:strCache>
                <c:ptCount val="1"/>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(1).xlsx]8.1.3'!$Q$90</c:f>
            </c:numRef>
          </c:val>
          <c:extLst>
            <c:ext xmlns:c16="http://schemas.microsoft.com/office/drawing/2014/chart" uri="{C3380CC4-5D6E-409C-BE32-E72D297353CC}">
              <c16:uniqueId val="{00000053-A326-44E0-866F-7E38B0194C4F}"/>
            </c:ext>
          </c:extLst>
        </c:ser>
        <c:ser>
          <c:idx val="84"/>
          <c:order val="84"/>
          <c:tx>
            <c:strRef>
              <c:f>'[capitulo8_Sintesis Macroeconomica1 (1).xlsx]8.1.3'!$O$91</c:f>
              <c:strCache>
                <c:ptCount val="1"/>
              </c:strCache>
            </c:strRef>
          </c:tx>
          <c:spPr>
            <a:solidFill>
              <a:schemeClr val="accent6">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(1).xlsx]8.1.3'!$Q$91</c:f>
            </c:numRef>
          </c:val>
          <c:extLst>
            <c:ext xmlns:c16="http://schemas.microsoft.com/office/drawing/2014/chart" uri="{C3380CC4-5D6E-409C-BE32-E72D297353CC}">
              <c16:uniqueId val="{00000054-A326-44E0-866F-7E38B0194C4F}"/>
            </c:ext>
          </c:extLst>
        </c:ser>
        <c:ser>
          <c:idx val="85"/>
          <c:order val="85"/>
          <c:tx>
            <c:strRef>
              <c:f>'[capitulo8_Sintesis Macroeconomica1 (1).xlsx]8.1.3'!$O$92</c:f>
              <c:strCache>
                <c:ptCount val="1"/>
              </c:strCache>
            </c:strRef>
          </c:tx>
          <c:spPr>
            <a:solidFill>
              <a:schemeClr val="accent5">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(1).xlsx]8.1.3'!$Q$92</c:f>
            </c:numRef>
          </c:val>
          <c:extLst>
            <c:ext xmlns:c16="http://schemas.microsoft.com/office/drawing/2014/chart" uri="{C3380CC4-5D6E-409C-BE32-E72D297353CC}">
              <c16:uniqueId val="{00000055-A326-44E0-866F-7E38B0194C4F}"/>
            </c:ext>
          </c:extLst>
        </c:ser>
        <c:ser>
          <c:idx val="86"/>
          <c:order val="86"/>
          <c:tx>
            <c:strRef>
              <c:f>'[capitulo8_Sintesis Macroeconomica1 (1).xlsx]8.1.3'!$O$93</c:f>
              <c:strCache>
                <c:ptCount val="1"/>
              </c:strCache>
            </c:strRef>
          </c:tx>
          <c:spPr>
            <a:solidFill>
              <a:schemeClr val="accent4">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(1).xlsx]8.1.3'!$Q$93</c:f>
            </c:numRef>
          </c:val>
          <c:extLst>
            <c:ext xmlns:c16="http://schemas.microsoft.com/office/drawing/2014/chart" uri="{C3380CC4-5D6E-409C-BE32-E72D297353CC}">
              <c16:uniqueId val="{00000056-A326-44E0-866F-7E38B0194C4F}"/>
            </c:ext>
          </c:extLst>
        </c:ser>
        <c:ser>
          <c:idx val="87"/>
          <c:order val="87"/>
          <c:tx>
            <c:strRef>
              <c:f>'[capitulo8_Sintesis Macroeconomica1 (1).xlsx]8.1.3'!$O$94</c:f>
              <c:strCache>
                <c:ptCount val="1"/>
              </c:strCache>
            </c:strRef>
          </c:tx>
          <c:spPr>
            <a:solidFill>
              <a:schemeClr val="accent6">
                <a:lumMod val="80000"/>
                <a:lumOff val="2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(1).xlsx]8.1.3'!$Q$94</c:f>
            </c:numRef>
          </c:val>
          <c:extLst>
            <c:ext xmlns:c16="http://schemas.microsoft.com/office/drawing/2014/chart" uri="{C3380CC4-5D6E-409C-BE32-E72D297353CC}">
              <c16:uniqueId val="{00000057-A326-44E0-866F-7E38B0194C4F}"/>
            </c:ext>
          </c:extLst>
        </c:ser>
        <c:ser>
          <c:idx val="88"/>
          <c:order val="88"/>
          <c:tx>
            <c:strRef>
              <c:f>'[capitulo8_Sintesis Macroeconomica1 (1).xlsx]8.1.3'!$O$95</c:f>
              <c:strCache>
                <c:ptCount val="1"/>
                <c:pt idx="0">
                  <c:v>D  -  Generación, captación y distribución de energía eléctrica</c:v>
                </c:pt>
              </c:strCache>
            </c:strRef>
          </c:tx>
          <c:spPr>
            <a:solidFill>
              <a:schemeClr val="accent5">
                <a:lumMod val="80000"/>
                <a:lumOff val="2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(1).xlsx]8.1.3'!$Q$95</c:f>
              <c:numCache>
                <c:formatCode>0%</c:formatCode>
                <c:ptCount val="1"/>
                <c:pt idx="0">
                  <c:v>8.3377672835804866E-3</c:v>
                </c:pt>
              </c:numCache>
            </c:numRef>
          </c:val>
          <c:extLst>
            <c:ext xmlns:c16="http://schemas.microsoft.com/office/drawing/2014/chart" uri="{C3380CC4-5D6E-409C-BE32-E72D297353CC}">
              <c16:uniqueId val="{00000058-A326-44E0-866F-7E38B0194C4F}"/>
            </c:ext>
          </c:extLst>
        </c:ser>
        <c:ser>
          <c:idx val="89"/>
          <c:order val="89"/>
          <c:tx>
            <c:strRef>
              <c:f>'[capitulo8_Sintesis Macroeconomica1 (1).xlsx]8.1.3'!$O$96</c:f>
              <c:strCache>
                <c:ptCount val="1"/>
              </c:strCache>
            </c:strRef>
          </c:tx>
          <c:spPr>
            <a:solidFill>
              <a:schemeClr val="accent4">
                <a:lumMod val="80000"/>
                <a:lumOff val="2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(1).xlsx]8.1.3'!$Q$96</c:f>
            </c:numRef>
          </c:val>
          <c:extLst>
            <c:ext xmlns:c16="http://schemas.microsoft.com/office/drawing/2014/chart" uri="{C3380CC4-5D6E-409C-BE32-E72D297353CC}">
              <c16:uniqueId val="{00000059-A326-44E0-866F-7E38B0194C4F}"/>
            </c:ext>
          </c:extLst>
        </c:ser>
        <c:ser>
          <c:idx val="90"/>
          <c:order val="90"/>
          <c:tx>
            <c:strRef>
              <c:f>'[capitulo8_Sintesis Macroeconomica1 (1).xlsx]8.1.3'!$O$97</c:f>
              <c:strCache>
                <c:ptCount val="1"/>
              </c:strCache>
            </c:strRef>
          </c:tx>
          <c:spPr>
            <a:solidFill>
              <a:schemeClr val="accent6">
                <a:lumMod val="8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(1).xlsx]8.1.3'!$Q$97</c:f>
            </c:numRef>
          </c:val>
          <c:extLst>
            <c:ext xmlns:c16="http://schemas.microsoft.com/office/drawing/2014/chart" uri="{C3380CC4-5D6E-409C-BE32-E72D297353CC}">
              <c16:uniqueId val="{0000005A-A326-44E0-866F-7E38B0194C4F}"/>
            </c:ext>
          </c:extLst>
        </c:ser>
        <c:ser>
          <c:idx val="91"/>
          <c:order val="91"/>
          <c:tx>
            <c:strRef>
              <c:f>'[capitulo8_Sintesis Macroeconomica1 (1).xlsx]8.1.3'!$O$98</c:f>
              <c:strCache>
                <c:ptCount val="1"/>
              </c:strCache>
            </c:strRef>
          </c:tx>
          <c:spPr>
            <a:solidFill>
              <a:schemeClr val="accent5">
                <a:lumMod val="8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(1).xlsx]8.1.3'!$Q$98</c:f>
            </c:numRef>
          </c:val>
          <c:extLst>
            <c:ext xmlns:c16="http://schemas.microsoft.com/office/drawing/2014/chart" uri="{C3380CC4-5D6E-409C-BE32-E72D297353CC}">
              <c16:uniqueId val="{0000005B-A326-44E0-866F-7E38B0194C4F}"/>
            </c:ext>
          </c:extLst>
        </c:ser>
        <c:ser>
          <c:idx val="92"/>
          <c:order val="92"/>
          <c:tx>
            <c:strRef>
              <c:f>'[capitulo8_Sintesis Macroeconomica1 (1).xlsx]8.1.3'!$O$99</c:f>
              <c:strCache>
                <c:ptCount val="1"/>
                <c:pt idx="0">
                  <c:v>E   -  Captación, depuración y distribución de agua; y saneamiento</c:v>
                </c:pt>
              </c:strCache>
            </c:strRef>
          </c:tx>
          <c:spPr>
            <a:solidFill>
              <a:schemeClr val="accent4">
                <a:lumMod val="8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(1).xlsx]8.1.3'!$Q$99</c:f>
              <c:numCache>
                <c:formatCode>0%</c:formatCode>
                <c:ptCount val="1"/>
                <c:pt idx="0">
                  <c:v>4.6099367043413034E-3</c:v>
                </c:pt>
              </c:numCache>
            </c:numRef>
          </c:val>
          <c:extLst>
            <c:ext xmlns:c16="http://schemas.microsoft.com/office/drawing/2014/chart" uri="{C3380CC4-5D6E-409C-BE32-E72D297353CC}">
              <c16:uniqueId val="{0000005C-A326-44E0-866F-7E38B0194C4F}"/>
            </c:ext>
          </c:extLst>
        </c:ser>
        <c:ser>
          <c:idx val="93"/>
          <c:order val="93"/>
          <c:tx>
            <c:strRef>
              <c:f>'[capitulo8_Sintesis Macroeconomica1 (1).xlsx]8.1.3'!$O$100</c:f>
              <c:strCache>
                <c:ptCount val="1"/>
              </c:strCache>
            </c:strRef>
          </c:tx>
          <c:spPr>
            <a:solidFill>
              <a:schemeClr val="accent6">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(1).xlsx]8.1.3'!$Q$100</c:f>
            </c:numRef>
          </c:val>
          <c:extLst>
            <c:ext xmlns:c16="http://schemas.microsoft.com/office/drawing/2014/chart" uri="{C3380CC4-5D6E-409C-BE32-E72D297353CC}">
              <c16:uniqueId val="{0000005D-A326-44E0-866F-7E38B0194C4F}"/>
            </c:ext>
          </c:extLst>
        </c:ser>
        <c:ser>
          <c:idx val="94"/>
          <c:order val="94"/>
          <c:tx>
            <c:strRef>
              <c:f>'[capitulo8_Sintesis Macroeconomica1 (1).xlsx]8.1.3'!$O$101</c:f>
              <c:strCache>
                <c:ptCount val="1"/>
              </c:strCache>
            </c:strRef>
          </c:tx>
          <c:spPr>
            <a:solidFill>
              <a:schemeClr val="accent5">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(1).xlsx]8.1.3'!$Q$101</c:f>
            </c:numRef>
          </c:val>
          <c:extLst>
            <c:ext xmlns:c16="http://schemas.microsoft.com/office/drawing/2014/chart" uri="{C3380CC4-5D6E-409C-BE32-E72D297353CC}">
              <c16:uniqueId val="{0000005E-A326-44E0-866F-7E38B0194C4F}"/>
            </c:ext>
          </c:extLst>
        </c:ser>
        <c:ser>
          <c:idx val="95"/>
          <c:order val="95"/>
          <c:tx>
            <c:strRef>
              <c:f>'[capitulo8_Sintesis Macroeconomica1 (1).xlsx]8.1.3'!$O$102</c:f>
              <c:strCache>
                <c:ptCount val="1"/>
              </c:strCache>
            </c:strRef>
          </c:tx>
          <c:spPr>
            <a:solidFill>
              <a:schemeClr val="accent4">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(1).xlsx]8.1.3'!$Q$102</c:f>
            </c:numRef>
          </c:val>
          <c:extLst>
            <c:ext xmlns:c16="http://schemas.microsoft.com/office/drawing/2014/chart" uri="{C3380CC4-5D6E-409C-BE32-E72D297353CC}">
              <c16:uniqueId val="{0000005F-A326-44E0-866F-7E38B0194C4F}"/>
            </c:ext>
          </c:extLst>
        </c:ser>
        <c:ser>
          <c:idx val="96"/>
          <c:order val="96"/>
          <c:tx>
            <c:strRef>
              <c:f>'[capitulo8_Sintesis Macroeconomica1 (1).xlsx]8.1.3'!$O$103</c:f>
              <c:strCache>
                <c:ptCount val="1"/>
                <c:pt idx="0">
                  <c:v>F   -  Construcción</c:v>
                </c:pt>
              </c:strCache>
            </c:strRef>
          </c:tx>
          <c:spPr>
            <a:solidFill>
              <a:schemeClr val="accent6">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(1).xlsx]8.1.3'!$Q$103</c:f>
              <c:numCache>
                <c:formatCode>0%</c:formatCode>
                <c:ptCount val="1"/>
                <c:pt idx="0">
                  <c:v>0.10874704353028772</c:v>
                </c:pt>
              </c:numCache>
            </c:numRef>
          </c:val>
          <c:extLst>
            <c:ext xmlns:c16="http://schemas.microsoft.com/office/drawing/2014/chart" uri="{C3380CC4-5D6E-409C-BE32-E72D297353CC}">
              <c16:uniqueId val="{00000060-A326-44E0-866F-7E38B0194C4F}"/>
            </c:ext>
          </c:extLst>
        </c:ser>
        <c:ser>
          <c:idx val="97"/>
          <c:order val="97"/>
          <c:tx>
            <c:strRef>
              <c:f>'[capitulo8_Sintesis Macroeconomica1 (1).xlsx]8.1.3'!$O$104</c:f>
              <c:strCache>
                <c:ptCount val="1"/>
              </c:strCache>
            </c:strRef>
          </c:tx>
          <c:spPr>
            <a:solidFill>
              <a:schemeClr val="accent5">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(1).xlsx]8.1.3'!$Q$104</c:f>
            </c:numRef>
          </c:val>
          <c:extLst>
            <c:ext xmlns:c16="http://schemas.microsoft.com/office/drawing/2014/chart" uri="{C3380CC4-5D6E-409C-BE32-E72D297353CC}">
              <c16:uniqueId val="{00000061-A326-44E0-866F-7E38B0194C4F}"/>
            </c:ext>
          </c:extLst>
        </c:ser>
        <c:ser>
          <c:idx val="98"/>
          <c:order val="98"/>
          <c:tx>
            <c:strRef>
              <c:f>'[capitulo8_Sintesis Macroeconomica1 (1).xlsx]8.1.3'!$O$105</c:f>
              <c:strCache>
                <c:ptCount val="1"/>
              </c:strCache>
            </c:strRef>
          </c:tx>
          <c:spPr>
            <a:solidFill>
              <a:schemeClr val="accent4">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(1).xlsx]8.1.3'!$Q$105</c:f>
            </c:numRef>
          </c:val>
          <c:extLst>
            <c:ext xmlns:c16="http://schemas.microsoft.com/office/drawing/2014/chart" uri="{C3380CC4-5D6E-409C-BE32-E72D297353CC}">
              <c16:uniqueId val="{00000062-A326-44E0-866F-7E38B0194C4F}"/>
            </c:ext>
          </c:extLst>
        </c:ser>
        <c:ser>
          <c:idx val="99"/>
          <c:order val="99"/>
          <c:tx>
            <c:strRef>
              <c:f>'[capitulo8_Sintesis Macroeconomica1 (1).xlsx]8.1.3'!$O$106</c:f>
              <c:strCache>
                <c:ptCount val="1"/>
              </c:strCache>
            </c:strRef>
          </c:tx>
          <c:spPr>
            <a:solidFill>
              <a:schemeClr val="accent6">
                <a:lumMod val="70000"/>
                <a:lumOff val="3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(1).xlsx]8.1.3'!$Q$106</c:f>
            </c:numRef>
          </c:val>
          <c:extLst>
            <c:ext xmlns:c16="http://schemas.microsoft.com/office/drawing/2014/chart" uri="{C3380CC4-5D6E-409C-BE32-E72D297353CC}">
              <c16:uniqueId val="{00000063-A326-44E0-866F-7E38B0194C4F}"/>
            </c:ext>
          </c:extLst>
        </c:ser>
        <c:ser>
          <c:idx val="100"/>
          <c:order val="100"/>
          <c:tx>
            <c:strRef>
              <c:f>'[capitulo8_Sintesis Macroeconomica1 (1).xlsx]8.1.3'!$O$107</c:f>
              <c:strCache>
                <c:ptCount val="1"/>
                <c:pt idx="0">
                  <c:v>G  -  Comercio al por mayor y al por menor;  reparación de los vehículos de motor y de las motocicletas</c:v>
                </c:pt>
              </c:strCache>
            </c:strRef>
          </c:tx>
          <c:spPr>
            <a:solidFill>
              <a:schemeClr val="accent5">
                <a:lumMod val="70000"/>
                <a:lumOff val="3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(1).xlsx]8.1.3'!$Q$107</c:f>
              <c:numCache>
                <c:formatCode>0%</c:formatCode>
                <c:ptCount val="1"/>
                <c:pt idx="0">
                  <c:v>0.10935816237629106</c:v>
                </c:pt>
              </c:numCache>
            </c:numRef>
          </c:val>
          <c:extLst>
            <c:ext xmlns:c16="http://schemas.microsoft.com/office/drawing/2014/chart" uri="{C3380CC4-5D6E-409C-BE32-E72D297353CC}">
              <c16:uniqueId val="{00000064-A326-44E0-866F-7E38B0194C4F}"/>
            </c:ext>
          </c:extLst>
        </c:ser>
        <c:ser>
          <c:idx val="101"/>
          <c:order val="101"/>
          <c:tx>
            <c:strRef>
              <c:f>'[capitulo8_Sintesis Macroeconomica1 (1).xlsx]8.1.3'!$O$108</c:f>
              <c:strCache>
                <c:ptCount val="1"/>
              </c:strCache>
            </c:strRef>
          </c:tx>
          <c:spPr>
            <a:solidFill>
              <a:schemeClr val="accent4">
                <a:lumMod val="70000"/>
                <a:lumOff val="3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(1).xlsx]8.1.3'!$Q$108</c:f>
            </c:numRef>
          </c:val>
          <c:extLst>
            <c:ext xmlns:c16="http://schemas.microsoft.com/office/drawing/2014/chart" uri="{C3380CC4-5D6E-409C-BE32-E72D297353CC}">
              <c16:uniqueId val="{00000065-A326-44E0-866F-7E38B0194C4F}"/>
            </c:ext>
          </c:extLst>
        </c:ser>
        <c:ser>
          <c:idx val="102"/>
          <c:order val="102"/>
          <c:tx>
            <c:strRef>
              <c:f>'[capitulo8_Sintesis Macroeconomica1 (1).xlsx]8.1.3'!$O$109</c:f>
              <c:strCache>
                <c:ptCount val="1"/>
              </c:strCache>
            </c:strRef>
          </c:tx>
          <c:spPr>
            <a:solidFill>
              <a:schemeClr val="accent6">
                <a:lumMod val="7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(1).xlsx]8.1.3'!$Q$109</c:f>
            </c:numRef>
          </c:val>
          <c:extLst>
            <c:ext xmlns:c16="http://schemas.microsoft.com/office/drawing/2014/chart" uri="{C3380CC4-5D6E-409C-BE32-E72D297353CC}">
              <c16:uniqueId val="{00000066-A326-44E0-866F-7E38B0194C4F}"/>
            </c:ext>
          </c:extLst>
        </c:ser>
        <c:ser>
          <c:idx val="103"/>
          <c:order val="103"/>
          <c:tx>
            <c:strRef>
              <c:f>'[capitulo8_Sintesis Macroeconomica1 (1).xlsx]8.1.3'!$O$110</c:f>
              <c:strCache>
                <c:ptCount val="1"/>
              </c:strCache>
            </c:strRef>
          </c:tx>
          <c:spPr>
            <a:solidFill>
              <a:schemeClr val="accent5">
                <a:lumMod val="7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(1).xlsx]8.1.3'!$Q$110</c:f>
            </c:numRef>
          </c:val>
          <c:extLst>
            <c:ext xmlns:c16="http://schemas.microsoft.com/office/drawing/2014/chart" uri="{C3380CC4-5D6E-409C-BE32-E72D297353CC}">
              <c16:uniqueId val="{00000067-A326-44E0-866F-7E38B0194C4F}"/>
            </c:ext>
          </c:extLst>
        </c:ser>
        <c:ser>
          <c:idx val="104"/>
          <c:order val="104"/>
          <c:tx>
            <c:strRef>
              <c:f>'[capitulo8_Sintesis Macroeconomica1 (1).xlsx]8.1.3'!$O$111</c:f>
              <c:strCache>
                <c:ptCount val="1"/>
              </c:strCache>
            </c:strRef>
          </c:tx>
          <c:spPr>
            <a:solidFill>
              <a:schemeClr val="accent4">
                <a:lumMod val="7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(1).xlsx]8.1.3'!$Q$111</c:f>
            </c:numRef>
          </c:val>
          <c:extLst>
            <c:ext xmlns:c16="http://schemas.microsoft.com/office/drawing/2014/chart" uri="{C3380CC4-5D6E-409C-BE32-E72D297353CC}">
              <c16:uniqueId val="{00000068-A326-44E0-866F-7E38B0194C4F}"/>
            </c:ext>
          </c:extLst>
        </c:ser>
        <c:ser>
          <c:idx val="105"/>
          <c:order val="105"/>
          <c:tx>
            <c:strRef>
              <c:f>'[capitulo8_Sintesis Macroeconomica1 (1).xlsx]8.1.3'!$O$112</c:f>
              <c:strCache>
                <c:ptCount val="1"/>
                <c:pt idx="0">
                  <c:v>I    -  Alojamiento y servicios de comida</c:v>
                </c:pt>
              </c:strCache>
            </c:strRef>
          </c:tx>
          <c:spPr>
            <a:solidFill>
              <a:schemeClr val="accent6">
                <a:lumMod val="50000"/>
                <a:lumOff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(1).xlsx]8.1.3'!$Q$112</c:f>
              <c:numCache>
                <c:formatCode>0%</c:formatCode>
                <c:ptCount val="1"/>
                <c:pt idx="0">
                  <c:v>2.0294058189238639E-2</c:v>
                </c:pt>
              </c:numCache>
            </c:numRef>
          </c:val>
          <c:extLst>
            <c:ext xmlns:c16="http://schemas.microsoft.com/office/drawing/2014/chart" uri="{C3380CC4-5D6E-409C-BE32-E72D297353CC}">
              <c16:uniqueId val="{00000069-A326-44E0-866F-7E38B0194C4F}"/>
            </c:ext>
          </c:extLst>
        </c:ser>
        <c:ser>
          <c:idx val="106"/>
          <c:order val="106"/>
          <c:tx>
            <c:strRef>
              <c:f>'[capitulo8_Sintesis Macroeconomica1 (1).xlsx]8.1.3'!$O$113</c:f>
              <c:strCache>
                <c:ptCount val="1"/>
              </c:strCache>
            </c:strRef>
          </c:tx>
          <c:spPr>
            <a:solidFill>
              <a:schemeClr val="accent5">
                <a:lumMod val="50000"/>
                <a:lumOff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(1).xlsx]8.1.3'!$Q$113</c:f>
            </c:numRef>
          </c:val>
          <c:extLst>
            <c:ext xmlns:c16="http://schemas.microsoft.com/office/drawing/2014/chart" uri="{C3380CC4-5D6E-409C-BE32-E72D297353CC}">
              <c16:uniqueId val="{0000006A-A326-44E0-866F-7E38B0194C4F}"/>
            </c:ext>
          </c:extLst>
        </c:ser>
        <c:ser>
          <c:idx val="107"/>
          <c:order val="107"/>
          <c:tx>
            <c:strRef>
              <c:f>'[capitulo8_Sintesis Macroeconomica1 (1).xlsx]8.1.3'!$O$114</c:f>
              <c:strCache>
                <c:ptCount val="1"/>
              </c:strCache>
            </c:strRef>
          </c:tx>
          <c:spPr>
            <a:solidFill>
              <a:schemeClr val="accent4">
                <a:lumMod val="50000"/>
                <a:lumOff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(1).xlsx]8.1.3'!$Q$114</c:f>
            </c:numRef>
          </c:val>
          <c:extLst>
            <c:ext xmlns:c16="http://schemas.microsoft.com/office/drawing/2014/chart" uri="{C3380CC4-5D6E-409C-BE32-E72D297353CC}">
              <c16:uniqueId val="{0000006B-A326-44E0-866F-7E38B0194C4F}"/>
            </c:ext>
          </c:extLst>
        </c:ser>
        <c:ser>
          <c:idx val="108"/>
          <c:order val="108"/>
          <c:tx>
            <c:strRef>
              <c:f>'[capitulo8_Sintesis Macroeconomica1 (1).xlsx]8.1.3'!$O$115</c:f>
              <c:strCache>
                <c:ptCount val="1"/>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(1).xlsx]8.1.3'!$Q$115</c:f>
            </c:numRef>
          </c:val>
          <c:extLst>
            <c:ext xmlns:c16="http://schemas.microsoft.com/office/drawing/2014/chart" uri="{C3380CC4-5D6E-409C-BE32-E72D297353CC}">
              <c16:uniqueId val="{0000006C-A326-44E0-866F-7E38B0194C4F}"/>
            </c:ext>
          </c:extLst>
        </c:ser>
        <c:ser>
          <c:idx val="109"/>
          <c:order val="109"/>
          <c:tx>
            <c:strRef>
              <c:f>'[capitulo8_Sintesis Macroeconomica1 (1).xlsx]8.1.3'!$O$116</c:f>
              <c:strCache>
                <c:ptCount val="1"/>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(1).xlsx]8.1.3'!$Q$116</c:f>
            </c:numRef>
          </c:val>
          <c:extLst>
            <c:ext xmlns:c16="http://schemas.microsoft.com/office/drawing/2014/chart" uri="{C3380CC4-5D6E-409C-BE32-E72D297353CC}">
              <c16:uniqueId val="{0000006D-A326-44E0-866F-7E38B0194C4F}"/>
            </c:ext>
          </c:extLst>
        </c:ser>
        <c:ser>
          <c:idx val="110"/>
          <c:order val="110"/>
          <c:tx>
            <c:strRef>
              <c:f>'[capitulo8_Sintesis Macroeconomica1 (1).xlsx]8.1.3'!$O$117</c:f>
              <c:strCache>
                <c:ptCount val="1"/>
                <c:pt idx="0">
                  <c:v>H  -  Transporte y almacenamiento</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(1).xlsx]8.1.3'!$Q$117</c:f>
              <c:numCache>
                <c:formatCode>0%</c:formatCode>
                <c:ptCount val="1"/>
                <c:pt idx="0">
                  <c:v>5.2405079917420494E-2</c:v>
                </c:pt>
              </c:numCache>
            </c:numRef>
          </c:val>
          <c:extLst>
            <c:ext xmlns:c16="http://schemas.microsoft.com/office/drawing/2014/chart" uri="{C3380CC4-5D6E-409C-BE32-E72D297353CC}">
              <c16:uniqueId val="{0000006E-A326-44E0-866F-7E38B0194C4F}"/>
            </c:ext>
          </c:extLst>
        </c:ser>
        <c:ser>
          <c:idx val="111"/>
          <c:order val="111"/>
          <c:tx>
            <c:strRef>
              <c:f>'[capitulo8_Sintesis Macroeconomica1 (1).xlsx]8.1.3'!$O$118</c:f>
              <c:strCache>
                <c:ptCount val="1"/>
              </c:strCache>
            </c:strRef>
          </c:tx>
          <c:spPr>
            <a:solidFill>
              <a:schemeClr val="accent6">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(1).xlsx]8.1.3'!$Q$118</c:f>
            </c:numRef>
          </c:val>
          <c:extLst>
            <c:ext xmlns:c16="http://schemas.microsoft.com/office/drawing/2014/chart" uri="{C3380CC4-5D6E-409C-BE32-E72D297353CC}">
              <c16:uniqueId val="{0000006F-A326-44E0-866F-7E38B0194C4F}"/>
            </c:ext>
          </c:extLst>
        </c:ser>
        <c:ser>
          <c:idx val="112"/>
          <c:order val="112"/>
          <c:tx>
            <c:strRef>
              <c:f>'[capitulo8_Sintesis Macroeconomica1 (1).xlsx]8.1.3'!$O$119</c:f>
              <c:strCache>
                <c:ptCount val="1"/>
              </c:strCache>
            </c:strRef>
          </c:tx>
          <c:spPr>
            <a:solidFill>
              <a:schemeClr val="accent5">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(1).xlsx]8.1.3'!$Q$119</c:f>
            </c:numRef>
          </c:val>
          <c:extLst>
            <c:ext xmlns:c16="http://schemas.microsoft.com/office/drawing/2014/chart" uri="{C3380CC4-5D6E-409C-BE32-E72D297353CC}">
              <c16:uniqueId val="{00000070-A326-44E0-866F-7E38B0194C4F}"/>
            </c:ext>
          </c:extLst>
        </c:ser>
        <c:ser>
          <c:idx val="113"/>
          <c:order val="113"/>
          <c:tx>
            <c:strRef>
              <c:f>'[capitulo8_Sintesis Macroeconomica1 (1).xlsx]8.1.3'!$O$120</c:f>
              <c:strCache>
                <c:ptCount val="1"/>
              </c:strCache>
            </c:strRef>
          </c:tx>
          <c:spPr>
            <a:solidFill>
              <a:schemeClr val="accent4">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(1).xlsx]8.1.3'!$Q$120</c:f>
            </c:numRef>
          </c:val>
          <c:extLst>
            <c:ext xmlns:c16="http://schemas.microsoft.com/office/drawing/2014/chart" uri="{C3380CC4-5D6E-409C-BE32-E72D297353CC}">
              <c16:uniqueId val="{00000071-A326-44E0-866F-7E38B0194C4F}"/>
            </c:ext>
          </c:extLst>
        </c:ser>
        <c:ser>
          <c:idx val="114"/>
          <c:order val="114"/>
          <c:tx>
            <c:strRef>
              <c:f>'[capitulo8_Sintesis Macroeconomica1 (1).xlsx]8.1.3'!$O$121</c:f>
              <c:strCache>
                <c:ptCount val="1"/>
                <c:pt idx="0">
                  <c:v>J   -  Comunicaciones e información</c:v>
                </c:pt>
              </c:strCache>
            </c:strRef>
          </c:tx>
          <c:spPr>
            <a:solidFill>
              <a:schemeClr val="accent6">
                <a:lumMod val="80000"/>
                <a:lumOff val="2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(1).xlsx]8.1.3'!$Q$121</c:f>
              <c:numCache>
                <c:formatCode>0%</c:formatCode>
                <c:ptCount val="1"/>
                <c:pt idx="0">
                  <c:v>2.317130440007073E-2</c:v>
                </c:pt>
              </c:numCache>
            </c:numRef>
          </c:val>
          <c:extLst>
            <c:ext xmlns:c16="http://schemas.microsoft.com/office/drawing/2014/chart" uri="{C3380CC4-5D6E-409C-BE32-E72D297353CC}">
              <c16:uniqueId val="{00000072-A326-44E0-866F-7E38B0194C4F}"/>
            </c:ext>
          </c:extLst>
        </c:ser>
        <c:ser>
          <c:idx val="115"/>
          <c:order val="115"/>
          <c:tx>
            <c:strRef>
              <c:f>'[capitulo8_Sintesis Macroeconomica1 (1).xlsx]8.1.3'!$O$122</c:f>
              <c:strCache>
                <c:ptCount val="1"/>
              </c:strCache>
            </c:strRef>
          </c:tx>
          <c:spPr>
            <a:solidFill>
              <a:schemeClr val="accent5">
                <a:lumMod val="80000"/>
                <a:lumOff val="2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(1).xlsx]8.1.3'!$Q$122</c:f>
            </c:numRef>
          </c:val>
          <c:extLst>
            <c:ext xmlns:c16="http://schemas.microsoft.com/office/drawing/2014/chart" uri="{C3380CC4-5D6E-409C-BE32-E72D297353CC}">
              <c16:uniqueId val="{00000073-A326-44E0-866F-7E38B0194C4F}"/>
            </c:ext>
          </c:extLst>
        </c:ser>
        <c:ser>
          <c:idx val="116"/>
          <c:order val="116"/>
          <c:tx>
            <c:strRef>
              <c:f>'[capitulo8_Sintesis Macroeconomica1 (1).xlsx]8.1.3'!$O$123</c:f>
              <c:strCache>
                <c:ptCount val="1"/>
              </c:strCache>
            </c:strRef>
          </c:tx>
          <c:spPr>
            <a:solidFill>
              <a:schemeClr val="accent4">
                <a:lumMod val="80000"/>
                <a:lumOff val="2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(1).xlsx]8.1.3'!$Q$123</c:f>
            </c:numRef>
          </c:val>
          <c:extLst>
            <c:ext xmlns:c16="http://schemas.microsoft.com/office/drawing/2014/chart" uri="{C3380CC4-5D6E-409C-BE32-E72D297353CC}">
              <c16:uniqueId val="{00000074-A326-44E0-866F-7E38B0194C4F}"/>
            </c:ext>
          </c:extLst>
        </c:ser>
        <c:ser>
          <c:idx val="117"/>
          <c:order val="117"/>
          <c:tx>
            <c:strRef>
              <c:f>'[capitulo8_Sintesis Macroeconomica1 (1).xlsx]8.1.3'!$O$124</c:f>
              <c:strCache>
                <c:ptCount val="1"/>
              </c:strCache>
            </c:strRef>
          </c:tx>
          <c:spPr>
            <a:solidFill>
              <a:schemeClr val="accent6">
                <a:lumMod val="8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(1).xlsx]8.1.3'!$Q$124</c:f>
            </c:numRef>
          </c:val>
          <c:extLst>
            <c:ext xmlns:c16="http://schemas.microsoft.com/office/drawing/2014/chart" uri="{C3380CC4-5D6E-409C-BE32-E72D297353CC}">
              <c16:uniqueId val="{00000075-A326-44E0-866F-7E38B0194C4F}"/>
            </c:ext>
          </c:extLst>
        </c:ser>
        <c:ser>
          <c:idx val="118"/>
          <c:order val="118"/>
          <c:tx>
            <c:strRef>
              <c:f>'[capitulo8_Sintesis Macroeconomica1 (1).xlsx]8.1.3'!$O$125</c:f>
              <c:strCache>
                <c:ptCount val="1"/>
              </c:strCache>
            </c:strRef>
          </c:tx>
          <c:spPr>
            <a:solidFill>
              <a:schemeClr val="accent5">
                <a:lumMod val="8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(1).xlsx]8.1.3'!$Q$125</c:f>
            </c:numRef>
          </c:val>
          <c:extLst>
            <c:ext xmlns:c16="http://schemas.microsoft.com/office/drawing/2014/chart" uri="{C3380CC4-5D6E-409C-BE32-E72D297353CC}">
              <c16:uniqueId val="{00000076-A326-44E0-866F-7E38B0194C4F}"/>
            </c:ext>
          </c:extLst>
        </c:ser>
        <c:ser>
          <c:idx val="119"/>
          <c:order val="119"/>
          <c:tx>
            <c:strRef>
              <c:f>'[capitulo8_Sintesis Macroeconomica1 (1).xlsx]8.1.3'!$O$126</c:f>
              <c:strCache>
                <c:ptCount val="1"/>
                <c:pt idx="0">
                  <c:v>K  -  Actividades financieras y de seguros</c:v>
                </c:pt>
              </c:strCache>
            </c:strRef>
          </c:tx>
          <c:spPr>
            <a:solidFill>
              <a:schemeClr val="accent4">
                <a:lumMod val="8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(1).xlsx]8.1.3'!$Q$126</c:f>
              <c:numCache>
                <c:formatCode>0%</c:formatCode>
                <c:ptCount val="1"/>
                <c:pt idx="0">
                  <c:v>3.0684046803003642E-2</c:v>
                </c:pt>
              </c:numCache>
            </c:numRef>
          </c:val>
          <c:extLst>
            <c:ext xmlns:c16="http://schemas.microsoft.com/office/drawing/2014/chart" uri="{C3380CC4-5D6E-409C-BE32-E72D297353CC}">
              <c16:uniqueId val="{00000077-A326-44E0-866F-7E38B0194C4F}"/>
            </c:ext>
          </c:extLst>
        </c:ser>
        <c:ser>
          <c:idx val="120"/>
          <c:order val="120"/>
          <c:tx>
            <c:strRef>
              <c:f>'[capitulo8_Sintesis Macroeconomica1 (1).xlsx]8.1.3'!$O$127</c:f>
              <c:strCache>
                <c:ptCount val="1"/>
              </c:strCache>
            </c:strRef>
          </c:tx>
          <c:spPr>
            <a:solidFill>
              <a:schemeClr val="accent6">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(1).xlsx]8.1.3'!$Q$127</c:f>
            </c:numRef>
          </c:val>
          <c:extLst>
            <c:ext xmlns:c16="http://schemas.microsoft.com/office/drawing/2014/chart" uri="{C3380CC4-5D6E-409C-BE32-E72D297353CC}">
              <c16:uniqueId val="{00000078-A326-44E0-866F-7E38B0194C4F}"/>
            </c:ext>
          </c:extLst>
        </c:ser>
        <c:ser>
          <c:idx val="121"/>
          <c:order val="121"/>
          <c:tx>
            <c:strRef>
              <c:f>'[capitulo8_Sintesis Macroeconomica1 (1).xlsx]8.1.3'!$O$128</c:f>
              <c:strCache>
                <c:ptCount val="1"/>
              </c:strCache>
            </c:strRef>
          </c:tx>
          <c:spPr>
            <a:solidFill>
              <a:schemeClr val="accent5">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(1).xlsx]8.1.3'!$Q$128</c:f>
            </c:numRef>
          </c:val>
          <c:extLst>
            <c:ext xmlns:c16="http://schemas.microsoft.com/office/drawing/2014/chart" uri="{C3380CC4-5D6E-409C-BE32-E72D297353CC}">
              <c16:uniqueId val="{00000079-A326-44E0-866F-7E38B0194C4F}"/>
            </c:ext>
          </c:extLst>
        </c:ser>
        <c:ser>
          <c:idx val="122"/>
          <c:order val="122"/>
          <c:tx>
            <c:strRef>
              <c:f>'[capitulo8_Sintesis Macroeconomica1 (1).xlsx]8.1.3'!$O$129</c:f>
              <c:strCache>
                <c:ptCount val="1"/>
              </c:strCache>
            </c:strRef>
          </c:tx>
          <c:spPr>
            <a:solidFill>
              <a:schemeClr val="accent4">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(1).xlsx]8.1.3'!$Q$129</c:f>
            </c:numRef>
          </c:val>
          <c:extLst>
            <c:ext xmlns:c16="http://schemas.microsoft.com/office/drawing/2014/chart" uri="{C3380CC4-5D6E-409C-BE32-E72D297353CC}">
              <c16:uniqueId val="{0000007A-A326-44E0-866F-7E38B0194C4F}"/>
            </c:ext>
          </c:extLst>
        </c:ser>
        <c:ser>
          <c:idx val="123"/>
          <c:order val="123"/>
          <c:tx>
            <c:strRef>
              <c:f>'[capitulo8_Sintesis Macroeconomica1 (1).xlsx]8.1.3'!$O$130</c:f>
              <c:strCache>
                <c:ptCount val="1"/>
              </c:strCache>
            </c:strRef>
          </c:tx>
          <c:spPr>
            <a:solidFill>
              <a:schemeClr val="accent6">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(1).xlsx]8.1.3'!$Q$130</c:f>
            </c:numRef>
          </c:val>
          <c:extLst>
            <c:ext xmlns:c16="http://schemas.microsoft.com/office/drawing/2014/chart" uri="{C3380CC4-5D6E-409C-BE32-E72D297353CC}">
              <c16:uniqueId val="{0000007B-A326-44E0-866F-7E38B0194C4F}"/>
            </c:ext>
          </c:extLst>
        </c:ser>
        <c:ser>
          <c:idx val="124"/>
          <c:order val="124"/>
          <c:tx>
            <c:strRef>
              <c:f>'[capitulo8_Sintesis Macroeconomica1 (1).xlsx]8.1.3'!$O$131</c:f>
              <c:strCache>
                <c:ptCount val="1"/>
              </c:strCache>
            </c:strRef>
          </c:tx>
          <c:spPr>
            <a:solidFill>
              <a:schemeClr val="accent5">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(1).xlsx]8.1.3'!$Q$131</c:f>
            </c:numRef>
          </c:val>
          <c:extLst>
            <c:ext xmlns:c16="http://schemas.microsoft.com/office/drawing/2014/chart" uri="{C3380CC4-5D6E-409C-BE32-E72D297353CC}">
              <c16:uniqueId val="{0000007C-A326-44E0-866F-7E38B0194C4F}"/>
            </c:ext>
          </c:extLst>
        </c:ser>
        <c:ser>
          <c:idx val="125"/>
          <c:order val="125"/>
          <c:tx>
            <c:strRef>
              <c:f>'[capitulo8_Sintesis Macroeconomica1 (1).xlsx]8.1.3'!$O$132</c:f>
              <c:strCache>
                <c:ptCount val="1"/>
                <c:pt idx="0">
                  <c:v>L   -  Actividades inmobiliarias</c:v>
                </c:pt>
              </c:strCache>
            </c:strRef>
          </c:tx>
          <c:spPr>
            <a:solidFill>
              <a:schemeClr val="accent4">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(1).xlsx]8.1.3'!$Q$132</c:f>
              <c:numCache>
                <c:formatCode>0%</c:formatCode>
                <c:ptCount val="1"/>
                <c:pt idx="0">
                  <c:v>5.1088732978089683E-2</c:v>
                </c:pt>
              </c:numCache>
            </c:numRef>
          </c:val>
          <c:extLst>
            <c:ext xmlns:c16="http://schemas.microsoft.com/office/drawing/2014/chart" uri="{C3380CC4-5D6E-409C-BE32-E72D297353CC}">
              <c16:uniqueId val="{0000007D-A326-44E0-866F-7E38B0194C4F}"/>
            </c:ext>
          </c:extLst>
        </c:ser>
        <c:ser>
          <c:idx val="126"/>
          <c:order val="126"/>
          <c:tx>
            <c:strRef>
              <c:f>'[capitulo8_Sintesis Macroeconomica1 (1).xlsx]8.1.3'!$O$133</c:f>
              <c:strCache>
                <c:ptCount val="1"/>
              </c:strCache>
            </c:strRef>
          </c:tx>
          <c:spPr>
            <a:solidFill>
              <a:schemeClr val="accent6">
                <a:lumMod val="70000"/>
                <a:lumOff val="3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(1).xlsx]8.1.3'!$Q$133</c:f>
            </c:numRef>
          </c:val>
          <c:extLst>
            <c:ext xmlns:c16="http://schemas.microsoft.com/office/drawing/2014/chart" uri="{C3380CC4-5D6E-409C-BE32-E72D297353CC}">
              <c16:uniqueId val="{0000007E-A326-44E0-866F-7E38B0194C4F}"/>
            </c:ext>
          </c:extLst>
        </c:ser>
        <c:ser>
          <c:idx val="127"/>
          <c:order val="127"/>
          <c:tx>
            <c:strRef>
              <c:f>'[capitulo8_Sintesis Macroeconomica1 (1).xlsx]8.1.3'!$O$134</c:f>
              <c:strCache>
                <c:ptCount val="1"/>
              </c:strCache>
            </c:strRef>
          </c:tx>
          <c:spPr>
            <a:solidFill>
              <a:schemeClr val="accent5">
                <a:lumMod val="70000"/>
                <a:lumOff val="3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(1).xlsx]8.1.3'!$Q$134</c:f>
            </c:numRef>
          </c:val>
          <c:extLst>
            <c:ext xmlns:c16="http://schemas.microsoft.com/office/drawing/2014/chart" uri="{C3380CC4-5D6E-409C-BE32-E72D297353CC}">
              <c16:uniqueId val="{0000007F-A326-44E0-866F-7E38B0194C4F}"/>
            </c:ext>
          </c:extLst>
        </c:ser>
        <c:ser>
          <c:idx val="128"/>
          <c:order val="128"/>
          <c:tx>
            <c:strRef>
              <c:f>'[capitulo8_Sintesis Macroeconomica1 (1).xlsx]8.1.3'!$O$135</c:f>
              <c:strCache>
                <c:ptCount val="1"/>
              </c:strCache>
            </c:strRef>
          </c:tx>
          <c:spPr>
            <a:solidFill>
              <a:schemeClr val="accent4">
                <a:lumMod val="70000"/>
                <a:lumOff val="3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(1).xlsx]8.1.3'!$Q$135</c:f>
            </c:numRef>
          </c:val>
          <c:extLst>
            <c:ext xmlns:c16="http://schemas.microsoft.com/office/drawing/2014/chart" uri="{C3380CC4-5D6E-409C-BE32-E72D297353CC}">
              <c16:uniqueId val="{00000080-A326-44E0-866F-7E38B0194C4F}"/>
            </c:ext>
          </c:extLst>
        </c:ser>
        <c:ser>
          <c:idx val="129"/>
          <c:order val="129"/>
          <c:tx>
            <c:strRef>
              <c:f>'[capitulo8_Sintesis Macroeconomica1 (1).xlsx]8.1.3'!$O$136</c:f>
              <c:strCache>
                <c:ptCount val="1"/>
                <c:pt idx="0">
                  <c:v>M  - Actividades profesionales, técnicas y administrativas</c:v>
                </c:pt>
              </c:strCache>
            </c:strRef>
          </c:tx>
          <c:spPr>
            <a:solidFill>
              <a:schemeClr val="accent6">
                <a:lumMod val="7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(1).xlsx]8.1.3'!$Q$136</c:f>
              <c:numCache>
                <c:formatCode>0%</c:formatCode>
                <c:ptCount val="1"/>
                <c:pt idx="0">
                  <c:v>6.8613291767019829E-2</c:v>
                </c:pt>
              </c:numCache>
            </c:numRef>
          </c:val>
          <c:extLst>
            <c:ext xmlns:c16="http://schemas.microsoft.com/office/drawing/2014/chart" uri="{C3380CC4-5D6E-409C-BE32-E72D297353CC}">
              <c16:uniqueId val="{00000081-A326-44E0-866F-7E38B0194C4F}"/>
            </c:ext>
          </c:extLst>
        </c:ser>
        <c:ser>
          <c:idx val="130"/>
          <c:order val="130"/>
          <c:tx>
            <c:strRef>
              <c:f>'[capitulo8_Sintesis Macroeconomica1 (1).xlsx]8.1.3'!$O$137</c:f>
              <c:strCache>
                <c:ptCount val="1"/>
              </c:strCache>
            </c:strRef>
          </c:tx>
          <c:spPr>
            <a:solidFill>
              <a:schemeClr val="accent5">
                <a:lumMod val="7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(1).xlsx]8.1.3'!$Q$137</c:f>
            </c:numRef>
          </c:val>
          <c:extLst>
            <c:ext xmlns:c16="http://schemas.microsoft.com/office/drawing/2014/chart" uri="{C3380CC4-5D6E-409C-BE32-E72D297353CC}">
              <c16:uniqueId val="{00000082-A326-44E0-866F-7E38B0194C4F}"/>
            </c:ext>
          </c:extLst>
        </c:ser>
        <c:ser>
          <c:idx val="131"/>
          <c:order val="131"/>
          <c:tx>
            <c:strRef>
              <c:f>'[capitulo8_Sintesis Macroeconomica1 (1).xlsx]8.1.3'!$O$138</c:f>
              <c:strCache>
                <c:ptCount val="1"/>
              </c:strCache>
            </c:strRef>
          </c:tx>
          <c:spPr>
            <a:solidFill>
              <a:schemeClr val="accent4">
                <a:lumMod val="7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(1).xlsx]8.1.3'!$Q$138</c:f>
            </c:numRef>
          </c:val>
          <c:extLst>
            <c:ext xmlns:c16="http://schemas.microsoft.com/office/drawing/2014/chart" uri="{C3380CC4-5D6E-409C-BE32-E72D297353CC}">
              <c16:uniqueId val="{00000083-A326-44E0-866F-7E38B0194C4F}"/>
            </c:ext>
          </c:extLst>
        </c:ser>
        <c:ser>
          <c:idx val="132"/>
          <c:order val="132"/>
          <c:tx>
            <c:strRef>
              <c:f>'[capitulo8_Sintesis Macroeconomica1 (1).xlsx]8.1.3'!$O$139</c:f>
              <c:strCache>
                <c:ptCount val="1"/>
              </c:strCache>
            </c:strRef>
          </c:tx>
          <c:spPr>
            <a:solidFill>
              <a:schemeClr val="accent6">
                <a:lumMod val="50000"/>
                <a:lumOff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(1).xlsx]8.1.3'!$Q$139</c:f>
            </c:numRef>
          </c:val>
          <c:extLst>
            <c:ext xmlns:c16="http://schemas.microsoft.com/office/drawing/2014/chart" uri="{C3380CC4-5D6E-409C-BE32-E72D297353CC}">
              <c16:uniqueId val="{00000084-A326-44E0-866F-7E38B0194C4F}"/>
            </c:ext>
          </c:extLst>
        </c:ser>
        <c:ser>
          <c:idx val="133"/>
          <c:order val="133"/>
          <c:tx>
            <c:strRef>
              <c:f>'[capitulo8_Sintesis Macroeconomica1 (1).xlsx]8.1.3'!$O$140</c:f>
              <c:strCache>
                <c:ptCount val="1"/>
                <c:pt idx="0">
                  <c:v>O   - Administración pública, defensa; planes de seguridad social obligatoria</c:v>
                </c:pt>
              </c:strCache>
            </c:strRef>
          </c:tx>
          <c:spPr>
            <a:solidFill>
              <a:schemeClr val="accent5">
                <a:lumMod val="50000"/>
                <a:lumOff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(1).xlsx]8.1.3'!$Q$140</c:f>
              <c:numCache>
                <c:formatCode>0%</c:formatCode>
                <c:ptCount val="1"/>
                <c:pt idx="0">
                  <c:v>6.7741369714695063E-2</c:v>
                </c:pt>
              </c:numCache>
            </c:numRef>
          </c:val>
          <c:extLst>
            <c:ext xmlns:c16="http://schemas.microsoft.com/office/drawing/2014/chart" uri="{C3380CC4-5D6E-409C-BE32-E72D297353CC}">
              <c16:uniqueId val="{00000085-A326-44E0-866F-7E38B0194C4F}"/>
            </c:ext>
          </c:extLst>
        </c:ser>
        <c:ser>
          <c:idx val="134"/>
          <c:order val="134"/>
          <c:tx>
            <c:strRef>
              <c:f>'[capitulo8_Sintesis Macroeconomica1 (1).xlsx]8.1.3'!$O$141</c:f>
              <c:strCache>
                <c:ptCount val="1"/>
              </c:strCache>
            </c:strRef>
          </c:tx>
          <c:spPr>
            <a:solidFill>
              <a:schemeClr val="accent4">
                <a:lumMod val="50000"/>
                <a:lumOff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(1).xlsx]8.1.3'!$Q$141</c:f>
            </c:numRef>
          </c:val>
          <c:extLst>
            <c:ext xmlns:c16="http://schemas.microsoft.com/office/drawing/2014/chart" uri="{C3380CC4-5D6E-409C-BE32-E72D297353CC}">
              <c16:uniqueId val="{00000086-A326-44E0-866F-7E38B0194C4F}"/>
            </c:ext>
          </c:extLst>
        </c:ser>
        <c:ser>
          <c:idx val="135"/>
          <c:order val="135"/>
          <c:tx>
            <c:strRef>
              <c:f>'[capitulo8_Sintesis Macroeconomica1 (1).xlsx]8.1.3'!$O$142</c:f>
              <c:strCache>
                <c:ptCount val="1"/>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(1).xlsx]8.1.3'!$Q$142</c:f>
            </c:numRef>
          </c:val>
          <c:extLst>
            <c:ext xmlns:c16="http://schemas.microsoft.com/office/drawing/2014/chart" uri="{C3380CC4-5D6E-409C-BE32-E72D297353CC}">
              <c16:uniqueId val="{00000087-A326-44E0-866F-7E38B0194C4F}"/>
            </c:ext>
          </c:extLst>
        </c:ser>
        <c:ser>
          <c:idx val="136"/>
          <c:order val="136"/>
          <c:tx>
            <c:strRef>
              <c:f>'[capitulo8_Sintesis Macroeconomica1 (1).xlsx]8.1.3'!$O$143</c:f>
              <c:strCache>
                <c:ptCount val="1"/>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(1).xlsx]8.1.3'!$Q$143</c:f>
            </c:numRef>
          </c:val>
          <c:extLst>
            <c:ext xmlns:c16="http://schemas.microsoft.com/office/drawing/2014/chart" uri="{C3380CC4-5D6E-409C-BE32-E72D297353CC}">
              <c16:uniqueId val="{00000088-A326-44E0-866F-7E38B0194C4F}"/>
            </c:ext>
          </c:extLst>
        </c:ser>
        <c:ser>
          <c:idx val="137"/>
          <c:order val="137"/>
          <c:tx>
            <c:strRef>
              <c:f>'[capitulo8_Sintesis Macroeconomica1 (1).xlsx]8.1.3'!$O$144</c:f>
              <c:strCache>
                <c:ptCount val="1"/>
                <c:pt idx="0">
                  <c:v>P   - Enseñanza</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(1).xlsx]8.1.3'!$Q$144</c:f>
              <c:numCache>
                <c:formatCode>0%</c:formatCode>
                <c:ptCount val="1"/>
                <c:pt idx="0">
                  <c:v>5.3901308889464497E-2</c:v>
                </c:pt>
              </c:numCache>
            </c:numRef>
          </c:val>
          <c:extLst>
            <c:ext xmlns:c16="http://schemas.microsoft.com/office/drawing/2014/chart" uri="{C3380CC4-5D6E-409C-BE32-E72D297353CC}">
              <c16:uniqueId val="{00000089-A326-44E0-866F-7E38B0194C4F}"/>
            </c:ext>
          </c:extLst>
        </c:ser>
        <c:ser>
          <c:idx val="138"/>
          <c:order val="138"/>
          <c:tx>
            <c:strRef>
              <c:f>'[capitulo8_Sintesis Macroeconomica1 (1).xlsx]8.1.3'!$O$145</c:f>
              <c:strCache>
                <c:ptCount val="1"/>
              </c:strCache>
            </c:strRef>
          </c:tx>
          <c:spPr>
            <a:solidFill>
              <a:schemeClr val="accent6">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(1).xlsx]8.1.3'!$Q$145</c:f>
            </c:numRef>
          </c:val>
          <c:extLst>
            <c:ext xmlns:c16="http://schemas.microsoft.com/office/drawing/2014/chart" uri="{C3380CC4-5D6E-409C-BE32-E72D297353CC}">
              <c16:uniqueId val="{0000008A-A326-44E0-866F-7E38B0194C4F}"/>
            </c:ext>
          </c:extLst>
        </c:ser>
        <c:ser>
          <c:idx val="139"/>
          <c:order val="139"/>
          <c:tx>
            <c:strRef>
              <c:f>'[capitulo8_Sintesis Macroeconomica1 (1).xlsx]8.1.3'!$O$146</c:f>
              <c:strCache>
                <c:ptCount val="1"/>
              </c:strCache>
            </c:strRef>
          </c:tx>
          <c:spPr>
            <a:solidFill>
              <a:schemeClr val="accent5">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(1).xlsx]8.1.3'!$Q$146</c:f>
            </c:numRef>
          </c:val>
          <c:extLst>
            <c:ext xmlns:c16="http://schemas.microsoft.com/office/drawing/2014/chart" uri="{C3380CC4-5D6E-409C-BE32-E72D297353CC}">
              <c16:uniqueId val="{0000008B-A326-44E0-866F-7E38B0194C4F}"/>
            </c:ext>
          </c:extLst>
        </c:ser>
        <c:ser>
          <c:idx val="140"/>
          <c:order val="140"/>
          <c:tx>
            <c:strRef>
              <c:f>'[capitulo8_Sintesis Macroeconomica1 (1).xlsx]8.1.3'!$O$147</c:f>
              <c:strCache>
                <c:ptCount val="1"/>
              </c:strCache>
            </c:strRef>
          </c:tx>
          <c:spPr>
            <a:solidFill>
              <a:schemeClr val="accent4">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(1).xlsx]8.1.3'!$Q$147</c:f>
            </c:numRef>
          </c:val>
          <c:extLst>
            <c:ext xmlns:c16="http://schemas.microsoft.com/office/drawing/2014/chart" uri="{C3380CC4-5D6E-409C-BE32-E72D297353CC}">
              <c16:uniqueId val="{0000008C-A326-44E0-866F-7E38B0194C4F}"/>
            </c:ext>
          </c:extLst>
        </c:ser>
        <c:ser>
          <c:idx val="141"/>
          <c:order val="141"/>
          <c:tx>
            <c:strRef>
              <c:f>'[capitulo8_Sintesis Macroeconomica1 (1).xlsx]8.1.3'!$O$148</c:f>
              <c:strCache>
                <c:ptCount val="1"/>
                <c:pt idx="0">
                  <c:v>Q  -  Servicios sociales y relacionados con la salud humana</c:v>
                </c:pt>
              </c:strCache>
            </c:strRef>
          </c:tx>
          <c:spPr>
            <a:solidFill>
              <a:schemeClr val="accent6">
                <a:lumMod val="80000"/>
                <a:lumOff val="2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(1).xlsx]8.1.3'!$Q$148</c:f>
              <c:numCache>
                <c:formatCode>0%</c:formatCode>
                <c:ptCount val="1"/>
                <c:pt idx="0">
                  <c:v>3.1110791334768375E-2</c:v>
                </c:pt>
              </c:numCache>
            </c:numRef>
          </c:val>
          <c:extLst>
            <c:ext xmlns:c16="http://schemas.microsoft.com/office/drawing/2014/chart" uri="{C3380CC4-5D6E-409C-BE32-E72D297353CC}">
              <c16:uniqueId val="{0000008D-A326-44E0-866F-7E38B0194C4F}"/>
            </c:ext>
          </c:extLst>
        </c:ser>
        <c:ser>
          <c:idx val="142"/>
          <c:order val="142"/>
          <c:tx>
            <c:strRef>
              <c:f>'[capitulo8_Sintesis Macroeconomica1 (1).xlsx]8.1.3'!$O$149</c:f>
              <c:strCache>
                <c:ptCount val="1"/>
              </c:strCache>
            </c:strRef>
          </c:tx>
          <c:spPr>
            <a:solidFill>
              <a:schemeClr val="accent5">
                <a:lumMod val="80000"/>
                <a:lumOff val="2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(1).xlsx]8.1.3'!$Q$149</c:f>
            </c:numRef>
          </c:val>
          <c:extLst>
            <c:ext xmlns:c16="http://schemas.microsoft.com/office/drawing/2014/chart" uri="{C3380CC4-5D6E-409C-BE32-E72D297353CC}">
              <c16:uniqueId val="{0000008E-A326-44E0-866F-7E38B0194C4F}"/>
            </c:ext>
          </c:extLst>
        </c:ser>
        <c:ser>
          <c:idx val="143"/>
          <c:order val="143"/>
          <c:tx>
            <c:strRef>
              <c:f>'[capitulo8_Sintesis Macroeconomica1 (1).xlsx]8.1.3'!$O$150</c:f>
              <c:strCache>
                <c:ptCount val="1"/>
              </c:strCache>
            </c:strRef>
          </c:tx>
          <c:spPr>
            <a:solidFill>
              <a:schemeClr val="accent4">
                <a:lumMod val="80000"/>
                <a:lumOff val="2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(1).xlsx]8.1.3'!$Q$150</c:f>
            </c:numRef>
          </c:val>
          <c:extLst>
            <c:ext xmlns:c16="http://schemas.microsoft.com/office/drawing/2014/chart" uri="{C3380CC4-5D6E-409C-BE32-E72D297353CC}">
              <c16:uniqueId val="{0000008F-A326-44E0-866F-7E38B0194C4F}"/>
            </c:ext>
          </c:extLst>
        </c:ser>
        <c:ser>
          <c:idx val="144"/>
          <c:order val="144"/>
          <c:tx>
            <c:strRef>
              <c:f>'[capitulo8_Sintesis Macroeconomica1 (1).xlsx]8.1.3'!$O$151</c:f>
              <c:strCache>
                <c:ptCount val="1"/>
              </c:strCache>
            </c:strRef>
          </c:tx>
          <c:spPr>
            <a:solidFill>
              <a:schemeClr val="accent6">
                <a:lumMod val="8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(1).xlsx]8.1.3'!$Q$151</c:f>
            </c:numRef>
          </c:val>
          <c:extLst>
            <c:ext xmlns:c16="http://schemas.microsoft.com/office/drawing/2014/chart" uri="{C3380CC4-5D6E-409C-BE32-E72D297353CC}">
              <c16:uniqueId val="{00000090-A326-44E0-866F-7E38B0194C4F}"/>
            </c:ext>
          </c:extLst>
        </c:ser>
        <c:ser>
          <c:idx val="145"/>
          <c:order val="145"/>
          <c:tx>
            <c:strRef>
              <c:f>'[capitulo8_Sintesis Macroeconomica1 (1).xlsx]8.1.3'!$O$152</c:f>
              <c:strCache>
                <c:ptCount val="1"/>
                <c:pt idx="0">
                  <c:v>R-S-U - Entretenimiento, recreación y otras actividades de servicios</c:v>
                </c:pt>
              </c:strCache>
            </c:strRef>
          </c:tx>
          <c:spPr>
            <a:solidFill>
              <a:schemeClr val="accent5">
                <a:lumMod val="8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(1).xlsx]8.1.3'!$Q$152</c:f>
              <c:numCache>
                <c:formatCode>0%</c:formatCode>
                <c:ptCount val="1"/>
                <c:pt idx="0">
                  <c:v>1.7305767169462423E-2</c:v>
                </c:pt>
              </c:numCache>
            </c:numRef>
          </c:val>
          <c:extLst>
            <c:ext xmlns:c16="http://schemas.microsoft.com/office/drawing/2014/chart" uri="{C3380CC4-5D6E-409C-BE32-E72D297353CC}">
              <c16:uniqueId val="{00000091-A326-44E0-866F-7E38B0194C4F}"/>
            </c:ext>
          </c:extLst>
        </c:ser>
        <c:ser>
          <c:idx val="146"/>
          <c:order val="146"/>
          <c:tx>
            <c:strRef>
              <c:f>'[capitulo8_Sintesis Macroeconomica1 (1).xlsx]8.1.3'!$O$153</c:f>
              <c:strCache>
                <c:ptCount val="1"/>
              </c:strCache>
            </c:strRef>
          </c:tx>
          <c:spPr>
            <a:solidFill>
              <a:schemeClr val="accent4">
                <a:lumMod val="8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(1).xlsx]8.1.3'!$Q$153</c:f>
            </c:numRef>
          </c:val>
          <c:extLst>
            <c:ext xmlns:c16="http://schemas.microsoft.com/office/drawing/2014/chart" uri="{C3380CC4-5D6E-409C-BE32-E72D297353CC}">
              <c16:uniqueId val="{00000092-A326-44E0-866F-7E38B0194C4F}"/>
            </c:ext>
          </c:extLst>
        </c:ser>
        <c:ser>
          <c:idx val="147"/>
          <c:order val="147"/>
          <c:tx>
            <c:strRef>
              <c:f>'[capitulo8_Sintesis Macroeconomica1 (1).xlsx]8.1.3'!$O$154</c:f>
              <c:strCache>
                <c:ptCount val="1"/>
              </c:strCache>
            </c:strRef>
          </c:tx>
          <c:spPr>
            <a:solidFill>
              <a:schemeClr val="accent6">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(1).xlsx]8.1.3'!$Q$154</c:f>
            </c:numRef>
          </c:val>
          <c:extLst>
            <c:ext xmlns:c16="http://schemas.microsoft.com/office/drawing/2014/chart" uri="{C3380CC4-5D6E-409C-BE32-E72D297353CC}">
              <c16:uniqueId val="{00000093-A326-44E0-866F-7E38B0194C4F}"/>
            </c:ext>
          </c:extLst>
        </c:ser>
        <c:ser>
          <c:idx val="148"/>
          <c:order val="148"/>
          <c:tx>
            <c:strRef>
              <c:f>'[capitulo8_Sintesis Macroeconomica1 (1).xlsx]8.1.3'!$O$155</c:f>
              <c:strCache>
                <c:ptCount val="1"/>
              </c:strCache>
            </c:strRef>
          </c:tx>
          <c:spPr>
            <a:solidFill>
              <a:schemeClr val="accent5">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(1).xlsx]8.1.3'!$Q$155</c:f>
            </c:numRef>
          </c:val>
          <c:extLst>
            <c:ext xmlns:c16="http://schemas.microsoft.com/office/drawing/2014/chart" uri="{C3380CC4-5D6E-409C-BE32-E72D297353CC}">
              <c16:uniqueId val="{00000094-A326-44E0-866F-7E38B0194C4F}"/>
            </c:ext>
          </c:extLst>
        </c:ser>
        <c:ser>
          <c:idx val="149"/>
          <c:order val="149"/>
          <c:tx>
            <c:strRef>
              <c:f>'[capitulo8_Sintesis Macroeconomica1 (1).xlsx]8.1.3'!$O$156</c:f>
              <c:strCache>
                <c:ptCount val="1"/>
                <c:pt idx="0">
                  <c:v>T  -  Hogares privados con servicio doméstico</c:v>
                </c:pt>
              </c:strCache>
            </c:strRef>
          </c:tx>
          <c:spPr>
            <a:solidFill>
              <a:schemeClr val="accent4">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'[capitulo8_Sintesis Macroeconomica1 (1).xlsx]8.1.3'!$Q$156</c:f>
              <c:numCache>
                <c:formatCode>0%</c:formatCode>
                <c:ptCount val="1"/>
                <c:pt idx="0">
                  <c:v>4.4116634958080098E-3</c:v>
                </c:pt>
              </c:numCache>
            </c:numRef>
          </c:val>
          <c:extLst>
            <c:ext xmlns:c16="http://schemas.microsoft.com/office/drawing/2014/chart" uri="{C3380CC4-5D6E-409C-BE32-E72D297353CC}">
              <c16:uniqueId val="{00000095-A326-44E0-866F-7E38B0194C4F}"/>
            </c:ext>
          </c:extLst>
        </c:ser>
        <c:dLbls>
          <c:showLegendKey val="0"/>
          <c:showVal val="1"/>
          <c:showCatName val="0"/>
          <c:showSerName val="0"/>
          <c:showPercent val="0"/>
          <c:showBubbleSize val="0"/>
        </c:dLbls>
        <c:gapWidth val="182"/>
        <c:axId val="286184592"/>
        <c:axId val="286181456"/>
      </c:barChart>
      <c:catAx>
        <c:axId val="286184592"/>
        <c:scaling>
          <c:orientation val="minMax"/>
        </c:scaling>
        <c:delete val="0"/>
        <c:axPos val="b"/>
        <c:numFmt formatCode="General" sourceLinked="1"/>
        <c:majorTickMark val="none"/>
        <c:minorTickMark val="none"/>
        <c:tickLblPos val="none"/>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286181456"/>
        <c:crosses val="autoZero"/>
        <c:auto val="1"/>
        <c:lblAlgn val="ctr"/>
        <c:lblOffset val="100"/>
        <c:noMultiLvlLbl val="0"/>
      </c:catAx>
      <c:valAx>
        <c:axId val="28618145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one"/>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286184592"/>
        <c:crosses val="autoZero"/>
        <c:crossBetween val="between"/>
      </c:valAx>
      <c:spPr>
        <a:noFill/>
        <a:ln>
          <a:noFill/>
        </a:ln>
        <a:effectLst/>
      </c:spPr>
    </c:plotArea>
    <c:legend>
      <c:legendPos val="b"/>
      <c:layout>
        <c:manualLayout>
          <c:xMode val="edge"/>
          <c:yMode val="edge"/>
          <c:x val="0"/>
          <c:y val="0.44911657384290377"/>
          <c:w val="1"/>
          <c:h val="0.55088350597396696"/>
        </c:manualLayout>
      </c:layout>
      <c:overlay val="0"/>
      <c:spPr>
        <a:noFill/>
        <a:ln>
          <a:noFill/>
        </a:ln>
        <a:effectLst/>
      </c:spPr>
      <c:txPr>
        <a:bodyPr rot="0" spcFirstLastPara="1" vertOverflow="ellipsis" vert="horz" wrap="square" anchor="ctr" anchorCtr="1"/>
        <a:lstStyle/>
        <a:p>
          <a:pPr>
            <a:defRPr sz="7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noFill/>
    <a:ln>
      <a:noFill/>
    </a:ln>
    <a:effectLst/>
  </c:spPr>
  <c:txPr>
    <a:bodyPr/>
    <a:lstStyle/>
    <a:p>
      <a:pPr>
        <a:defRPr>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v>VAB Sector Comercio</c:v>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05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Hoja1!$B$28:$B$36</c:f>
              <c:numCache>
                <c:formatCode>General</c:formatCode>
                <c:ptCount val="9"/>
                <c:pt idx="0">
                  <c:v>2010</c:v>
                </c:pt>
                <c:pt idx="1">
                  <c:v>2011</c:v>
                </c:pt>
                <c:pt idx="2">
                  <c:v>2012</c:v>
                </c:pt>
                <c:pt idx="3">
                  <c:v>2013</c:v>
                </c:pt>
                <c:pt idx="4">
                  <c:v>2014</c:v>
                </c:pt>
                <c:pt idx="5">
                  <c:v>2015</c:v>
                </c:pt>
                <c:pt idx="6">
                  <c:v>2016</c:v>
                </c:pt>
                <c:pt idx="7">
                  <c:v>2017</c:v>
                </c:pt>
                <c:pt idx="8">
                  <c:v>2018</c:v>
                </c:pt>
              </c:numCache>
            </c:numRef>
          </c:cat>
          <c:val>
            <c:numRef>
              <c:f>Hoja1!$H$28:$H$36</c:f>
              <c:numCache>
                <c:formatCode>_-* #,##0\ _€_-;\-* #,##0\ _€_-;_-* "-"??\ _€_-;_-@_-</c:formatCode>
                <c:ptCount val="9"/>
                <c:pt idx="0">
                  <c:v>7241.1040000000003</c:v>
                </c:pt>
                <c:pt idx="1">
                  <c:v>8399.8160000000007</c:v>
                </c:pt>
                <c:pt idx="2">
                  <c:v>9053.7119999999995</c:v>
                </c:pt>
                <c:pt idx="3">
                  <c:v>9976.6460000000006</c:v>
                </c:pt>
                <c:pt idx="4">
                  <c:v>10544.766</c:v>
                </c:pt>
                <c:pt idx="5">
                  <c:v>10218.226000000001</c:v>
                </c:pt>
                <c:pt idx="6">
                  <c:v>9631.8950000000004</c:v>
                </c:pt>
                <c:pt idx="7">
                  <c:v>9960.0930000000008</c:v>
                </c:pt>
                <c:pt idx="8">
                  <c:v>10422.005999999999</c:v>
                </c:pt>
              </c:numCache>
            </c:numRef>
          </c:val>
          <c:extLst>
            <c:ext xmlns:c16="http://schemas.microsoft.com/office/drawing/2014/chart" uri="{C3380CC4-5D6E-409C-BE32-E72D297353CC}">
              <c16:uniqueId val="{00000000-F439-4B9D-AC43-1D98AD9DCFA7}"/>
            </c:ext>
          </c:extLst>
        </c:ser>
        <c:dLbls>
          <c:showLegendKey val="0"/>
          <c:showVal val="1"/>
          <c:showCatName val="0"/>
          <c:showSerName val="0"/>
          <c:showPercent val="0"/>
          <c:showBubbleSize val="0"/>
        </c:dLbls>
        <c:gapWidth val="150"/>
        <c:overlap val="-25"/>
        <c:axId val="286180280"/>
        <c:axId val="286184984"/>
      </c:barChart>
      <c:catAx>
        <c:axId val="28618028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286184984"/>
        <c:crosses val="autoZero"/>
        <c:auto val="1"/>
        <c:lblAlgn val="ctr"/>
        <c:lblOffset val="100"/>
        <c:noMultiLvlLbl val="0"/>
      </c:catAx>
      <c:valAx>
        <c:axId val="286184984"/>
        <c:scaling>
          <c:orientation val="minMax"/>
        </c:scaling>
        <c:delete val="1"/>
        <c:axPos val="b"/>
        <c:numFmt formatCode="_-* #,##0\ _€_-;\-* #,##0\ _€_-;_-* &quot;-&quot;??\ _€_-;_-@_-" sourceLinked="1"/>
        <c:majorTickMark val="none"/>
        <c:minorTickMark val="none"/>
        <c:tickLblPos val="nextTo"/>
        <c:crossAx val="286180280"/>
        <c:crosses val="autoZero"/>
        <c:crossBetween val="between"/>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noFill/>
    <a:ln>
      <a:noFill/>
    </a:ln>
    <a:effectLst/>
  </c:spPr>
  <c:txPr>
    <a:bodyPr/>
    <a:lstStyle/>
    <a:p>
      <a:pPr>
        <a:defRPr sz="1050">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Hoja1!$E$5</c:f>
              <c:strCache>
                <c:ptCount val="1"/>
                <c:pt idx="0">
                  <c:v>Balanza Comercial </c:v>
                </c:pt>
              </c:strCache>
            </c:strRef>
          </c:tx>
          <c:spPr>
            <a:pattFill prst="narHorz">
              <a:fgClr>
                <a:schemeClr val="accent1"/>
              </a:fgClr>
              <a:bgClr>
                <a:schemeClr val="accent1">
                  <a:lumMod val="20000"/>
                  <a:lumOff val="80000"/>
                </a:schemeClr>
              </a:bgClr>
            </a:pattFill>
            <a:ln>
              <a:noFill/>
            </a:ln>
            <a:effectLst>
              <a:innerShdw blurRad="114300">
                <a:schemeClr val="accent1"/>
              </a:innerShdw>
            </a:effectLst>
          </c:spPr>
          <c:invertIfNegative val="0"/>
          <c:cat>
            <c:numRef>
              <c:f>Hoja1!$B$6:$B$14</c:f>
              <c:numCache>
                <c:formatCode>General</c:formatCode>
                <c:ptCount val="9"/>
                <c:pt idx="0">
                  <c:v>2010</c:v>
                </c:pt>
                <c:pt idx="1">
                  <c:v>2011</c:v>
                </c:pt>
                <c:pt idx="2">
                  <c:v>2012</c:v>
                </c:pt>
                <c:pt idx="3">
                  <c:v>2013</c:v>
                </c:pt>
                <c:pt idx="4">
                  <c:v>2014</c:v>
                </c:pt>
                <c:pt idx="5">
                  <c:v>2015</c:v>
                </c:pt>
                <c:pt idx="6">
                  <c:v>2016</c:v>
                </c:pt>
                <c:pt idx="7">
                  <c:v>2017</c:v>
                </c:pt>
                <c:pt idx="8">
                  <c:v>2018</c:v>
                </c:pt>
              </c:numCache>
            </c:numRef>
          </c:cat>
          <c:val>
            <c:numRef>
              <c:f>Hoja1!$E$17:$E$25</c:f>
              <c:numCache>
                <c:formatCode>#,##0</c:formatCode>
                <c:ptCount val="9"/>
                <c:pt idx="0">
                  <c:v>-3139.261</c:v>
                </c:pt>
                <c:pt idx="1">
                  <c:v>-1782.0119999999999</c:v>
                </c:pt>
                <c:pt idx="2">
                  <c:v>-1249.8420000000001</c:v>
                </c:pt>
                <c:pt idx="3">
                  <c:v>-2216.1210000000001</c:v>
                </c:pt>
                <c:pt idx="4">
                  <c:v>-1632.1590000000001</c:v>
                </c:pt>
                <c:pt idx="5">
                  <c:v>-2708.08</c:v>
                </c:pt>
                <c:pt idx="6">
                  <c:v>487.93799999999999</c:v>
                </c:pt>
                <c:pt idx="7">
                  <c:v>-788.56600000000003</c:v>
                </c:pt>
                <c:pt idx="8">
                  <c:v>-220.95</c:v>
                </c:pt>
              </c:numCache>
            </c:numRef>
          </c:val>
          <c:extLst>
            <c:ext xmlns:c16="http://schemas.microsoft.com/office/drawing/2014/chart" uri="{C3380CC4-5D6E-409C-BE32-E72D297353CC}">
              <c16:uniqueId val="{00000000-2660-4F13-BCDD-36EDDEB3C670}"/>
            </c:ext>
          </c:extLst>
        </c:ser>
        <c:dLbls>
          <c:showLegendKey val="0"/>
          <c:showVal val="0"/>
          <c:showCatName val="0"/>
          <c:showSerName val="0"/>
          <c:showPercent val="0"/>
          <c:showBubbleSize val="0"/>
        </c:dLbls>
        <c:gapWidth val="150"/>
        <c:overlap val="100"/>
        <c:axId val="286192040"/>
        <c:axId val="286192432"/>
      </c:barChart>
      <c:catAx>
        <c:axId val="286192040"/>
        <c:scaling>
          <c:orientation val="minMax"/>
        </c:scaling>
        <c:delete val="0"/>
        <c:axPos val="b"/>
        <c:numFmt formatCode="General" sourceLinked="1"/>
        <c:majorTickMark val="none"/>
        <c:minorTickMark val="none"/>
        <c:tickLblPos val="nextTo"/>
        <c:spPr>
          <a:noFill/>
          <a:ln w="19050" cap="flat" cmpd="sng" algn="ctr">
            <a:solidFill>
              <a:schemeClr val="tx1">
                <a:lumMod val="25000"/>
                <a:lumOff val="7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286192432"/>
        <c:crosses val="autoZero"/>
        <c:auto val="1"/>
        <c:lblAlgn val="ctr"/>
        <c:lblOffset val="100"/>
        <c:noMultiLvlLbl val="0"/>
      </c:catAx>
      <c:valAx>
        <c:axId val="286192432"/>
        <c:scaling>
          <c:orientation val="minMax"/>
        </c:scaling>
        <c:delete val="0"/>
        <c:axPos val="l"/>
        <c:majorGridlines>
          <c:spPr>
            <a:ln>
              <a:solidFill>
                <a:schemeClr val="tx1">
                  <a:lumMod val="15000"/>
                  <a:lumOff val="85000"/>
                </a:schemeClr>
              </a:solidFill>
            </a:ln>
            <a:effectLst/>
          </c:spPr>
        </c:majorGridlines>
        <c:title>
          <c:tx>
            <c:rich>
              <a:bodyPr rot="-5400000" spcFirstLastPara="1" vertOverflow="ellipsis" vert="horz" wrap="square" anchor="ctr" anchorCtr="1"/>
              <a:lstStyle/>
              <a:p>
                <a:pPr>
                  <a:defRPr sz="1100" b="1"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s-ES"/>
                  <a:t>Millones de USD </a:t>
                </a:r>
              </a:p>
            </c:rich>
          </c:tx>
          <c:layout/>
          <c:overlay val="0"/>
          <c:spPr>
            <a:noFill/>
            <a:ln>
              <a:noFill/>
            </a:ln>
            <a:effectLst/>
          </c:spPr>
          <c:txPr>
            <a:bodyPr rot="-5400000" spcFirstLastPara="1" vertOverflow="ellipsis" vert="horz" wrap="square" anchor="ctr" anchorCtr="1"/>
            <a:lstStyle/>
            <a:p>
              <a:pPr>
                <a:defRPr sz="1100" b="1"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286192040"/>
        <c:crosses val="autoZero"/>
        <c:crossBetween val="between"/>
      </c:valAx>
      <c:dTable>
        <c:showHorzBorder val="1"/>
        <c:showVertBorder val="1"/>
        <c:showOutline val="1"/>
        <c:showKeys val="1"/>
        <c:spPr>
          <a:noFill/>
          <a:ln w="9525">
            <a:solidFill>
              <a:schemeClr val="tx1">
                <a:lumMod val="15000"/>
                <a:lumOff val="85000"/>
              </a:schemeClr>
            </a:solidFill>
          </a:ln>
          <a:effectLst/>
        </c:spPr>
        <c:txPr>
          <a:bodyPr rot="0" spcFirstLastPara="1" vertOverflow="ellipsis" vert="horz" wrap="square" anchor="ctr" anchorCtr="1"/>
          <a:lstStyle/>
          <a:p>
            <a:pPr rtl="0">
              <a:defRPr sz="11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dTable>
      <c:spPr>
        <a:noFill/>
        <a:ln>
          <a:noFill/>
        </a:ln>
        <a:effectLst/>
      </c:spPr>
    </c:plotArea>
    <c:plotVisOnly val="1"/>
    <c:dispBlanksAs val="gap"/>
    <c:showDLblsOverMax val="0"/>
  </c:chart>
  <c:spPr>
    <a:noFill/>
    <a:ln>
      <a:noFill/>
    </a:ln>
    <a:effectLst/>
  </c:spPr>
  <c:txPr>
    <a:bodyPr/>
    <a:lstStyle/>
    <a:p>
      <a:pPr>
        <a:defRPr sz="1100">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C69E-4E09-9BEB-ED820D6324EA}"/>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C69E-4E09-9BEB-ED820D6324EA}"/>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C69E-4E09-9BEB-ED820D6324EA}"/>
              </c:ext>
            </c:extLst>
          </c:dPt>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Hoja1!$C$7:$C$9</c:f>
              <c:strCache>
                <c:ptCount val="3"/>
                <c:pt idx="0">
                  <c:v>Quito</c:v>
                </c:pt>
                <c:pt idx="1">
                  <c:v>Guayaquil</c:v>
                </c:pt>
                <c:pt idx="2">
                  <c:v>Cuenca</c:v>
                </c:pt>
              </c:strCache>
            </c:strRef>
          </c:cat>
          <c:val>
            <c:numRef>
              <c:f>Hoja1!$D$7:$D$9</c:f>
              <c:numCache>
                <c:formatCode>General</c:formatCode>
                <c:ptCount val="3"/>
                <c:pt idx="0">
                  <c:v>74</c:v>
                </c:pt>
                <c:pt idx="1">
                  <c:v>56</c:v>
                </c:pt>
                <c:pt idx="2">
                  <c:v>51</c:v>
                </c:pt>
              </c:numCache>
            </c:numRef>
          </c:val>
          <c:extLst>
            <c:ext xmlns:c16="http://schemas.microsoft.com/office/drawing/2014/chart" uri="{C3380CC4-5D6E-409C-BE32-E72D297353CC}">
              <c16:uniqueId val="{00000006-C69E-4E09-9BEB-ED820D6324EA}"/>
            </c:ext>
          </c:extLst>
        </c:ser>
        <c:dLbls>
          <c:showLegendKey val="0"/>
          <c:showVal val="0"/>
          <c:showCatName val="0"/>
          <c:showSerName val="0"/>
          <c:showPercent val="1"/>
          <c:showBubbleSize val="0"/>
          <c:showLeaderLines val="1"/>
        </c:dLbls>
        <c:firstSliceAng val="0"/>
      </c:pieChart>
      <c:spPr>
        <a:noFill/>
        <a:ln>
          <a:noFill/>
        </a:ln>
        <a:effectLst/>
      </c:spPr>
    </c:plotArea>
    <c:legend>
      <c:legendPos val="r"/>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noFill/>
    <a:ln>
      <a:noFill/>
    </a:ln>
    <a:effectLst/>
  </c:spPr>
  <c:txPr>
    <a:bodyPr/>
    <a:lstStyle/>
    <a:p>
      <a:pPr>
        <a:defRPr sz="1800">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DC41-4990-B32F-341CD124401A}"/>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DC41-4990-B32F-341CD124401A}"/>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DC41-4990-B32F-341CD124401A}"/>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DC41-4990-B32F-341CD124401A}"/>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DC41-4990-B32F-341CD124401A}"/>
              </c:ext>
            </c:extLst>
          </c:dPt>
          <c:dLbls>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multiLvlStrRef>
              <c:f>Hoja1!$B$49:$C$53</c:f>
              <c:multiLvlStrCache>
                <c:ptCount val="5"/>
                <c:lvl>
                  <c:pt idx="0">
                    <c:v>Tractores (excepto las carretillas tractor de la partida 87.09).</c:v>
                  </c:pt>
                  <c:pt idx="1">
                    <c:v>Vehículos automóviles para transporte de diez o más personas, incluido el conductor.</c:v>
                  </c:pt>
                  <c:pt idx="2">
                    <c:v>Automóviles de turismo y demás vehículos automóviles concebidos principalmente para transporte de personas (excepto los de la partida 87.02), incluidos los del tipo familiar («break» o «station wagon») y los de carreras.</c:v>
                  </c:pt>
                  <c:pt idx="3">
                    <c:v>Vehículos automóviles para transporte de mercancías.</c:v>
                  </c:pt>
                  <c:pt idx="4">
                    <c:v>Vehículos automóviles para usos especiales, excepto los concebidos principalmente para transporte de personas o mercancías (por ejemplo: coches para reparaciones [auxilio mecánico], camiones grúa, camiones de bomberos, camiones hormigonera, coches barrede</c:v>
                  </c:pt>
                </c:lvl>
                <c:lvl>
                  <c:pt idx="0">
                    <c:v>87.01</c:v>
                  </c:pt>
                  <c:pt idx="1">
                    <c:v>87.02</c:v>
                  </c:pt>
                  <c:pt idx="2">
                    <c:v>87.03</c:v>
                  </c:pt>
                  <c:pt idx="3">
                    <c:v>87.04</c:v>
                  </c:pt>
                  <c:pt idx="4">
                    <c:v>87.05</c:v>
                  </c:pt>
                </c:lvl>
              </c:multiLvlStrCache>
            </c:multiLvlStrRef>
          </c:cat>
          <c:val>
            <c:numRef>
              <c:f>Hoja1!$D$49:$D$53</c:f>
              <c:numCache>
                <c:formatCode>General</c:formatCode>
                <c:ptCount val="5"/>
                <c:pt idx="0">
                  <c:v>9</c:v>
                </c:pt>
                <c:pt idx="1">
                  <c:v>41</c:v>
                </c:pt>
                <c:pt idx="2">
                  <c:v>89</c:v>
                </c:pt>
                <c:pt idx="3">
                  <c:v>32</c:v>
                </c:pt>
                <c:pt idx="4">
                  <c:v>10</c:v>
                </c:pt>
              </c:numCache>
            </c:numRef>
          </c:val>
          <c:extLst>
            <c:ext xmlns:c16="http://schemas.microsoft.com/office/drawing/2014/chart" uri="{C3380CC4-5D6E-409C-BE32-E72D297353CC}">
              <c16:uniqueId val="{0000000A-DC41-4990-B32F-341CD124401A}"/>
            </c:ext>
          </c:extLst>
        </c:ser>
        <c:dLbls>
          <c:showLegendKey val="0"/>
          <c:showVal val="0"/>
          <c:showCatName val="0"/>
          <c:showSerName val="0"/>
          <c:showPercent val="1"/>
          <c:showBubbleSize val="0"/>
          <c:showLeaderLines val="1"/>
        </c:dLbls>
        <c:firstSliceAng val="0"/>
      </c:pieChart>
      <c:spPr>
        <a:noFill/>
        <a:ln>
          <a:noFill/>
        </a:ln>
        <a:effectLst/>
      </c:spPr>
    </c:plotArea>
    <c:legend>
      <c:legendPos val="r"/>
      <c:layout>
        <c:manualLayout>
          <c:xMode val="edge"/>
          <c:yMode val="edge"/>
          <c:x val="0.56937292832357478"/>
          <c:y val="5.7458458262112252E-2"/>
          <c:w val="0.4193468385019386"/>
          <c:h val="0.85238733058723526"/>
        </c:manualLayout>
      </c:layout>
      <c:overlay val="0"/>
      <c:spPr>
        <a:noFill/>
        <a:ln>
          <a:noFill/>
        </a:ln>
        <a:effectLst/>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noFill/>
    <a:ln>
      <a:noFill/>
    </a:ln>
    <a:effectLst/>
  </c:spPr>
  <c:txPr>
    <a:bodyPr/>
    <a:lstStyle/>
    <a:p>
      <a:pPr>
        <a:defRPr sz="1600">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6B88-4697-80AA-C06AAA4AFB9B}"/>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6B88-4697-80AA-C06AAA4AFB9B}"/>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6B88-4697-80AA-C06AAA4AFB9B}"/>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6B88-4697-80AA-C06AAA4AFB9B}"/>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6B88-4697-80AA-C06AAA4AFB9B}"/>
              </c:ext>
            </c:extLst>
          </c:dPt>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Hoja1!$B$68:$B$72</c:f>
              <c:strCache>
                <c:ptCount val="5"/>
                <c:pt idx="0">
                  <c:v>Bajo</c:v>
                </c:pt>
                <c:pt idx="1">
                  <c:v>Medio Bajo</c:v>
                </c:pt>
                <c:pt idx="2">
                  <c:v>Medio</c:v>
                </c:pt>
                <c:pt idx="3">
                  <c:v>Medio Alto </c:v>
                </c:pt>
                <c:pt idx="4">
                  <c:v>Alto</c:v>
                </c:pt>
              </c:strCache>
            </c:strRef>
          </c:cat>
          <c:val>
            <c:numRef>
              <c:f>Hoja1!$C$68:$C$72</c:f>
              <c:numCache>
                <c:formatCode>General</c:formatCode>
                <c:ptCount val="5"/>
                <c:pt idx="0">
                  <c:v>0</c:v>
                </c:pt>
                <c:pt idx="1">
                  <c:v>2</c:v>
                </c:pt>
                <c:pt idx="2">
                  <c:v>30</c:v>
                </c:pt>
                <c:pt idx="3">
                  <c:v>101</c:v>
                </c:pt>
                <c:pt idx="4">
                  <c:v>48</c:v>
                </c:pt>
              </c:numCache>
            </c:numRef>
          </c:val>
          <c:extLst>
            <c:ext xmlns:c16="http://schemas.microsoft.com/office/drawing/2014/chart" uri="{C3380CC4-5D6E-409C-BE32-E72D297353CC}">
              <c16:uniqueId val="{0000000A-6B88-4697-80AA-C06AAA4AFB9B}"/>
            </c:ext>
          </c:extLst>
        </c:ser>
        <c:dLbls>
          <c:showLegendKey val="0"/>
          <c:showVal val="0"/>
          <c:showCatName val="0"/>
          <c:showSerName val="0"/>
          <c:showPercent val="1"/>
          <c:showBubbleSize val="0"/>
          <c:showLeaderLines val="1"/>
        </c:dLbls>
        <c:firstSliceAng val="0"/>
      </c:pieChart>
      <c:spPr>
        <a:noFill/>
        <a:ln>
          <a:noFill/>
        </a:ln>
        <a:effectLst/>
      </c:spPr>
    </c:plotArea>
    <c:legend>
      <c:legendPos val="r"/>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noFill/>
    <a:ln>
      <a:noFill/>
    </a:ln>
    <a:effectLst/>
  </c:spPr>
  <c:txPr>
    <a:bodyPr/>
    <a:lstStyle/>
    <a:p>
      <a:pPr>
        <a:defRPr sz="1200">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1F2D-4F74-8BE6-672DDB8E5958}"/>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1F2D-4F74-8BE6-672DDB8E5958}"/>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1F2D-4F74-8BE6-672DDB8E5958}"/>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1F2D-4F74-8BE6-672DDB8E5958}"/>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1F2D-4F74-8BE6-672DDB8E5958}"/>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Hoja1!$B$98:$B$102</c:f>
              <c:strCache>
                <c:ptCount val="5"/>
                <c:pt idx="0">
                  <c:v>Disminución de accesorios complementarios</c:v>
                </c:pt>
                <c:pt idx="1">
                  <c:v>Incremento del financiamiento directo</c:v>
                </c:pt>
                <c:pt idx="2">
                  <c:v>Incremento de seguro automovilístico</c:v>
                </c:pt>
                <c:pt idx="3">
                  <c:v>Implementación de servicio de papeleo (matriculación) </c:v>
                </c:pt>
                <c:pt idx="4">
                  <c:v>Mantenimiento gratis</c:v>
                </c:pt>
              </c:strCache>
            </c:strRef>
          </c:cat>
          <c:val>
            <c:numRef>
              <c:f>Hoja1!$C$98:$C$102</c:f>
              <c:numCache>
                <c:formatCode>General</c:formatCode>
                <c:ptCount val="5"/>
                <c:pt idx="0">
                  <c:v>38</c:v>
                </c:pt>
                <c:pt idx="1">
                  <c:v>66</c:v>
                </c:pt>
                <c:pt idx="2">
                  <c:v>46</c:v>
                </c:pt>
                <c:pt idx="3">
                  <c:v>31</c:v>
                </c:pt>
                <c:pt idx="4">
                  <c:v>0</c:v>
                </c:pt>
              </c:numCache>
            </c:numRef>
          </c:val>
          <c:extLst>
            <c:ext xmlns:c16="http://schemas.microsoft.com/office/drawing/2014/chart" uri="{C3380CC4-5D6E-409C-BE32-E72D297353CC}">
              <c16:uniqueId val="{0000000A-1F2D-4F74-8BE6-672DDB8E5958}"/>
            </c:ext>
          </c:extLst>
        </c:ser>
        <c:dLbls>
          <c:showLegendKey val="0"/>
          <c:showVal val="0"/>
          <c:showCatName val="0"/>
          <c:showSerName val="0"/>
          <c:showPercent val="1"/>
          <c:showBubbleSize val="0"/>
          <c:showLeaderLines val="1"/>
        </c:dLbls>
        <c:firstSliceAng val="0"/>
      </c:pieChart>
      <c:spPr>
        <a:noFill/>
        <a:ln>
          <a:noFill/>
        </a:ln>
        <a:effectLst/>
      </c:spPr>
    </c:plotArea>
    <c:legend>
      <c:legendPos val="r"/>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noFill/>
    <a:ln>
      <a:noFill/>
    </a:ln>
    <a:effectLst/>
  </c:spPr>
  <c:txPr>
    <a:bodyPr/>
    <a:lstStyle/>
    <a:p>
      <a:pPr>
        <a:defRPr>
          <a:latin typeface="Times New Roman" panose="02020603050405020304" pitchFamily="18" charset="0"/>
          <a:cs typeface="Times New Roman" panose="02020603050405020304" pitchFamily="18" charset="0"/>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9">
  <cs:axisTitle>
    <cs:lnRef idx="0"/>
    <cs:fillRef idx="0"/>
    <cs:effectRef idx="0"/>
    <cs:fontRef idx="minor">
      <a:schemeClr val="tx1">
        <a:lumMod val="65000"/>
        <a:lumOff val="35000"/>
      </a:schemeClr>
    </cs:fontRef>
    <cs:defRPr sz="900"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
  <cs:dataPoint3D>
    <cs:lnRef idx="0">
      <cs:styleClr val="auto"/>
    </cs:lnRef>
    <cs:fillRef idx="0">
      <cs:styleClr val="auto"/>
    </cs:fillRef>
    <cs:effectRef idx="0"/>
    <cs:fontRef idx="minor">
      <a:schemeClr val="tx1"/>
    </cs:fontRef>
    <cs:spPr>
      <a:pattFill prst="ltDnDiag">
        <a:fgClr>
          <a:schemeClr val="phClr"/>
        </a:fgClr>
        <a:bgClr>
          <a:schemeClr val="phClr">
            <a:lumMod val="20000"/>
            <a:lumOff val="80000"/>
          </a:schemeClr>
        </a:bgClr>
      </a:pattFill>
      <a:ln>
        <a:solidFill>
          <a:schemeClr val="phClr"/>
        </a:solidFill>
      </a:ln>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spPr>
      <a:ln w="19050" cap="flat" cmpd="sng" algn="ctr">
        <a:solidFill>
          <a:schemeClr val="tx1">
            <a:lumMod val="25000"/>
            <a:lumOff val="75000"/>
          </a:schemeClr>
        </a:solidFill>
        <a:round/>
      </a:ln>
    </cs:spPr>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18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0F9C3FB-95C8-4B28-BF7F-5373D6A5A04A}" type="doc">
      <dgm:prSet loTypeId="urn:microsoft.com/office/officeart/2005/8/layout/arrow6" loCatId="process" qsTypeId="urn:microsoft.com/office/officeart/2005/8/quickstyle/simple1" qsCatId="simple" csTypeId="urn:microsoft.com/office/officeart/2005/8/colors/accent1_2" csCatId="accent1" phldr="1"/>
      <dgm:spPr/>
      <dgm:t>
        <a:bodyPr/>
        <a:lstStyle/>
        <a:p>
          <a:endParaRPr lang="es-ES"/>
        </a:p>
      </dgm:t>
    </dgm:pt>
    <dgm:pt modelId="{52B64AD8-BE85-4932-9E7A-87AFE87CA928}">
      <dgm:prSet phldrT="[Texto]" custT="1"/>
      <dgm:spPr/>
      <dgm:t>
        <a:bodyPr/>
        <a:lstStyle/>
        <a:p>
          <a:r>
            <a:rPr lang="es-ES" sz="2400" dirty="0" smtClean="0"/>
            <a:t>Justificación</a:t>
          </a:r>
          <a:endParaRPr lang="es-ES" sz="2400" dirty="0"/>
        </a:p>
      </dgm:t>
    </dgm:pt>
    <dgm:pt modelId="{24E41766-2C3C-4D29-A644-C36378D4BCD4}" type="parTrans" cxnId="{90AF8AA2-68B0-46F2-BED2-59028831164B}">
      <dgm:prSet/>
      <dgm:spPr/>
      <dgm:t>
        <a:bodyPr/>
        <a:lstStyle/>
        <a:p>
          <a:endParaRPr lang="es-ES"/>
        </a:p>
      </dgm:t>
    </dgm:pt>
    <dgm:pt modelId="{EB4713D3-EC1F-4C8E-B612-8742B66A3257}" type="sibTrans" cxnId="{90AF8AA2-68B0-46F2-BED2-59028831164B}">
      <dgm:prSet/>
      <dgm:spPr/>
      <dgm:t>
        <a:bodyPr/>
        <a:lstStyle/>
        <a:p>
          <a:endParaRPr lang="es-ES"/>
        </a:p>
      </dgm:t>
    </dgm:pt>
    <dgm:pt modelId="{0D682F1C-1FBE-4B46-A859-F5C5A8CBAF0D}">
      <dgm:prSet phldrT="[Texto]" custT="1"/>
      <dgm:spPr/>
      <dgm:t>
        <a:bodyPr/>
        <a:lstStyle/>
        <a:p>
          <a:pPr>
            <a:lnSpc>
              <a:spcPct val="100000"/>
            </a:lnSpc>
            <a:spcAft>
              <a:spcPts val="0"/>
            </a:spcAft>
          </a:pPr>
          <a:r>
            <a:rPr lang="es-EC" sz="1800" dirty="0" smtClean="0"/>
            <a:t>Por lo tanto, este estudio es relevante, puesto que busca generar una perspectiva general sobre el comportamiento y desempeño de las importaciones, en el marco de los parámetros establecidos por el país para el ingreso de vehículos. </a:t>
          </a:r>
          <a:endParaRPr lang="es-ES" sz="1800" dirty="0"/>
        </a:p>
      </dgm:t>
    </dgm:pt>
    <dgm:pt modelId="{0471C6FA-4A67-4F85-8486-F80381EDADA9}" type="parTrans" cxnId="{6E958A85-7E3A-4829-903F-06C7A5BDF1F1}">
      <dgm:prSet/>
      <dgm:spPr/>
      <dgm:t>
        <a:bodyPr/>
        <a:lstStyle/>
        <a:p>
          <a:endParaRPr lang="es-ES"/>
        </a:p>
      </dgm:t>
    </dgm:pt>
    <dgm:pt modelId="{A360459E-F663-4F24-8BE2-6EEEA8EC4466}" type="sibTrans" cxnId="{6E958A85-7E3A-4829-903F-06C7A5BDF1F1}">
      <dgm:prSet/>
      <dgm:spPr/>
      <dgm:t>
        <a:bodyPr/>
        <a:lstStyle/>
        <a:p>
          <a:endParaRPr lang="es-ES"/>
        </a:p>
      </dgm:t>
    </dgm:pt>
    <dgm:pt modelId="{3678DA5F-A2E1-4624-BA70-E5AB1FF261E4}" type="pres">
      <dgm:prSet presAssocID="{00F9C3FB-95C8-4B28-BF7F-5373D6A5A04A}" presName="compositeShape" presStyleCnt="0">
        <dgm:presLayoutVars>
          <dgm:chMax val="2"/>
          <dgm:dir/>
          <dgm:resizeHandles val="exact"/>
        </dgm:presLayoutVars>
      </dgm:prSet>
      <dgm:spPr/>
      <dgm:t>
        <a:bodyPr/>
        <a:lstStyle/>
        <a:p>
          <a:endParaRPr lang="es-ES"/>
        </a:p>
      </dgm:t>
    </dgm:pt>
    <dgm:pt modelId="{10C4EA8B-CEA4-4A53-B082-723C688674D2}" type="pres">
      <dgm:prSet presAssocID="{00F9C3FB-95C8-4B28-BF7F-5373D6A5A04A}" presName="ribbon" presStyleLbl="node1" presStyleIdx="0" presStyleCnt="1" custScaleX="146102" custLinFactNeighborX="508" custLinFactNeighborY="0"/>
      <dgm:spPr/>
    </dgm:pt>
    <dgm:pt modelId="{371C446E-BC69-4F4B-B0D1-B72B605D952F}" type="pres">
      <dgm:prSet presAssocID="{00F9C3FB-95C8-4B28-BF7F-5373D6A5A04A}" presName="leftArrowText" presStyleLbl="node1" presStyleIdx="0" presStyleCnt="1" custLinFactNeighborX="-31330">
        <dgm:presLayoutVars>
          <dgm:chMax val="0"/>
          <dgm:bulletEnabled val="1"/>
        </dgm:presLayoutVars>
      </dgm:prSet>
      <dgm:spPr/>
      <dgm:t>
        <a:bodyPr/>
        <a:lstStyle/>
        <a:p>
          <a:endParaRPr lang="es-ES"/>
        </a:p>
      </dgm:t>
    </dgm:pt>
    <dgm:pt modelId="{899E3E56-4775-4535-B4E0-6097958A16F4}" type="pres">
      <dgm:prSet presAssocID="{00F9C3FB-95C8-4B28-BF7F-5373D6A5A04A}" presName="rightArrowText" presStyleLbl="node1" presStyleIdx="0" presStyleCnt="1" custScaleX="155994" custScaleY="99676" custLinFactNeighborX="26718" custLinFactNeighborY="2259">
        <dgm:presLayoutVars>
          <dgm:chMax val="0"/>
          <dgm:bulletEnabled val="1"/>
        </dgm:presLayoutVars>
      </dgm:prSet>
      <dgm:spPr/>
      <dgm:t>
        <a:bodyPr/>
        <a:lstStyle/>
        <a:p>
          <a:endParaRPr lang="es-ES"/>
        </a:p>
      </dgm:t>
    </dgm:pt>
  </dgm:ptLst>
  <dgm:cxnLst>
    <dgm:cxn modelId="{3A418E9A-05A7-438B-B3E4-E9DCF4250B7B}" type="presOf" srcId="{0D682F1C-1FBE-4B46-A859-F5C5A8CBAF0D}" destId="{899E3E56-4775-4535-B4E0-6097958A16F4}" srcOrd="0" destOrd="0" presId="urn:microsoft.com/office/officeart/2005/8/layout/arrow6"/>
    <dgm:cxn modelId="{6E958A85-7E3A-4829-903F-06C7A5BDF1F1}" srcId="{00F9C3FB-95C8-4B28-BF7F-5373D6A5A04A}" destId="{0D682F1C-1FBE-4B46-A859-F5C5A8CBAF0D}" srcOrd="1" destOrd="0" parTransId="{0471C6FA-4A67-4F85-8486-F80381EDADA9}" sibTransId="{A360459E-F663-4F24-8BE2-6EEEA8EC4466}"/>
    <dgm:cxn modelId="{8BAC3D12-0B5E-46F5-9418-20C726886AFB}" type="presOf" srcId="{00F9C3FB-95C8-4B28-BF7F-5373D6A5A04A}" destId="{3678DA5F-A2E1-4624-BA70-E5AB1FF261E4}" srcOrd="0" destOrd="0" presId="urn:microsoft.com/office/officeart/2005/8/layout/arrow6"/>
    <dgm:cxn modelId="{90AF8AA2-68B0-46F2-BED2-59028831164B}" srcId="{00F9C3FB-95C8-4B28-BF7F-5373D6A5A04A}" destId="{52B64AD8-BE85-4932-9E7A-87AFE87CA928}" srcOrd="0" destOrd="0" parTransId="{24E41766-2C3C-4D29-A644-C36378D4BCD4}" sibTransId="{EB4713D3-EC1F-4C8E-B612-8742B66A3257}"/>
    <dgm:cxn modelId="{612CC22C-82AF-4147-8123-A5E36C7FB909}" type="presOf" srcId="{52B64AD8-BE85-4932-9E7A-87AFE87CA928}" destId="{371C446E-BC69-4F4B-B0D1-B72B605D952F}" srcOrd="0" destOrd="0" presId="urn:microsoft.com/office/officeart/2005/8/layout/arrow6"/>
    <dgm:cxn modelId="{17C893DB-7984-421A-9FA2-F16B94AFA32B}" type="presParOf" srcId="{3678DA5F-A2E1-4624-BA70-E5AB1FF261E4}" destId="{10C4EA8B-CEA4-4A53-B082-723C688674D2}" srcOrd="0" destOrd="0" presId="urn:microsoft.com/office/officeart/2005/8/layout/arrow6"/>
    <dgm:cxn modelId="{8E8FF838-3926-4FAC-A4C4-1D2A6EF8B002}" type="presParOf" srcId="{3678DA5F-A2E1-4624-BA70-E5AB1FF261E4}" destId="{371C446E-BC69-4F4B-B0D1-B72B605D952F}" srcOrd="1" destOrd="0" presId="urn:microsoft.com/office/officeart/2005/8/layout/arrow6"/>
    <dgm:cxn modelId="{26F65D39-2CB1-4874-8EB1-A856D5FBDA33}" type="presParOf" srcId="{3678DA5F-A2E1-4624-BA70-E5AB1FF261E4}" destId="{899E3E56-4775-4535-B4E0-6097958A16F4}" srcOrd="2" destOrd="0" presId="urn:microsoft.com/office/officeart/2005/8/layout/arrow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EF8A796-A578-46DC-AB1F-AB1859BE8D62}" type="doc">
      <dgm:prSet loTypeId="urn:microsoft.com/office/officeart/2005/8/layout/hierarchy2" loCatId="hierarchy" qsTypeId="urn:microsoft.com/office/officeart/2005/8/quickstyle/simple1" qsCatId="simple" csTypeId="urn:microsoft.com/office/officeart/2005/8/colors/colorful3" csCatId="colorful" phldr="1"/>
      <dgm:spPr/>
      <dgm:t>
        <a:bodyPr/>
        <a:lstStyle/>
        <a:p>
          <a:endParaRPr lang="es-ES"/>
        </a:p>
      </dgm:t>
    </dgm:pt>
    <dgm:pt modelId="{F21CD29B-6476-49E9-9CB1-63E4B33B0446}">
      <dgm:prSet phldrT="[Texto]" custT="1"/>
      <dgm:spPr/>
      <dgm:t>
        <a:bodyPr/>
        <a:lstStyle/>
        <a:p>
          <a:r>
            <a:rPr lang="es-ES" sz="2400" dirty="0" smtClean="0"/>
            <a:t>Teorías</a:t>
          </a:r>
          <a:endParaRPr lang="es-ES" sz="2400" dirty="0"/>
        </a:p>
      </dgm:t>
    </dgm:pt>
    <dgm:pt modelId="{7DD7B0DD-DD97-4D0F-BCF1-107CCB5697C4}" type="parTrans" cxnId="{6280067B-BBAD-466A-B065-47C6FB3323F3}">
      <dgm:prSet/>
      <dgm:spPr/>
      <dgm:t>
        <a:bodyPr/>
        <a:lstStyle/>
        <a:p>
          <a:endParaRPr lang="es-ES" sz="2800"/>
        </a:p>
      </dgm:t>
    </dgm:pt>
    <dgm:pt modelId="{CB4D53B8-3D15-454E-81ED-E15F07CA2CED}" type="sibTrans" cxnId="{6280067B-BBAD-466A-B065-47C6FB3323F3}">
      <dgm:prSet/>
      <dgm:spPr/>
      <dgm:t>
        <a:bodyPr/>
        <a:lstStyle/>
        <a:p>
          <a:endParaRPr lang="es-ES" sz="2800"/>
        </a:p>
      </dgm:t>
    </dgm:pt>
    <dgm:pt modelId="{9CA58BBC-7046-40F7-82BB-4C7E188609A7}">
      <dgm:prSet phldrT="[Texto]" custT="1"/>
      <dgm:spPr/>
      <dgm:t>
        <a:bodyPr/>
        <a:lstStyle/>
        <a:p>
          <a:r>
            <a:rPr lang="es-EC" sz="2000" dirty="0" smtClean="0"/>
            <a:t>Teoría de los Aranceles </a:t>
          </a:r>
          <a:endParaRPr lang="es-ES" sz="2000" dirty="0"/>
        </a:p>
      </dgm:t>
    </dgm:pt>
    <dgm:pt modelId="{9FC2591E-16FB-4FD7-9255-4C5F727AB860}" type="parTrans" cxnId="{8D6F82F7-5CD4-460C-9239-839175B0202A}">
      <dgm:prSet custT="1"/>
      <dgm:spPr/>
      <dgm:t>
        <a:bodyPr/>
        <a:lstStyle/>
        <a:p>
          <a:endParaRPr lang="es-ES" sz="800"/>
        </a:p>
      </dgm:t>
    </dgm:pt>
    <dgm:pt modelId="{C9206475-50E1-4063-8BD3-99E4750F2058}" type="sibTrans" cxnId="{8D6F82F7-5CD4-460C-9239-839175B0202A}">
      <dgm:prSet/>
      <dgm:spPr/>
      <dgm:t>
        <a:bodyPr/>
        <a:lstStyle/>
        <a:p>
          <a:endParaRPr lang="es-ES" sz="2800"/>
        </a:p>
      </dgm:t>
    </dgm:pt>
    <dgm:pt modelId="{3481A05C-0A09-4779-BB90-A0DA6549C9CE}">
      <dgm:prSet phldrT="[Texto]" custT="1"/>
      <dgm:spPr/>
      <dgm:t>
        <a:bodyPr/>
        <a:lstStyle/>
        <a:p>
          <a:r>
            <a:rPr lang="es-ES" sz="1600" dirty="0" smtClean="0"/>
            <a:t>Adopta</a:t>
          </a:r>
          <a:r>
            <a:rPr lang="es-ES" sz="1600" baseline="0" dirty="0" smtClean="0"/>
            <a:t> restricciones al comercio</a:t>
          </a:r>
        </a:p>
        <a:p>
          <a:r>
            <a:rPr lang="es-ES" sz="1600" baseline="0" dirty="0" smtClean="0"/>
            <a:t>Fines proteccionistas</a:t>
          </a:r>
        </a:p>
        <a:p>
          <a:r>
            <a:rPr lang="es-ES" sz="1600" baseline="0" dirty="0" smtClean="0"/>
            <a:t>Flexibilidad</a:t>
          </a:r>
        </a:p>
        <a:p>
          <a:r>
            <a:rPr lang="es-ES" sz="1600" baseline="0" dirty="0" smtClean="0"/>
            <a:t>- o + Aranceles</a:t>
          </a:r>
        </a:p>
        <a:p>
          <a:r>
            <a:rPr lang="es-ES" sz="1600" baseline="0" dirty="0" smtClean="0"/>
            <a:t>Recursos fiscales</a:t>
          </a:r>
        </a:p>
      </dgm:t>
    </dgm:pt>
    <dgm:pt modelId="{1D0D48C6-63C9-4022-98F1-8F8EB813A337}" type="parTrans" cxnId="{411A5B9A-B81E-46F2-B279-C5FD3FBA3812}">
      <dgm:prSet custT="1"/>
      <dgm:spPr/>
      <dgm:t>
        <a:bodyPr/>
        <a:lstStyle/>
        <a:p>
          <a:endParaRPr lang="es-ES" sz="800"/>
        </a:p>
      </dgm:t>
    </dgm:pt>
    <dgm:pt modelId="{E67E346A-EE3B-4FB0-ABB3-492D24392F6C}" type="sibTrans" cxnId="{411A5B9A-B81E-46F2-B279-C5FD3FBA3812}">
      <dgm:prSet/>
      <dgm:spPr/>
      <dgm:t>
        <a:bodyPr/>
        <a:lstStyle/>
        <a:p>
          <a:endParaRPr lang="es-ES" sz="2800"/>
        </a:p>
      </dgm:t>
    </dgm:pt>
    <dgm:pt modelId="{B2200D28-0351-42FF-86FF-3E071846429E}">
      <dgm:prSet phldrT="[Texto]" custT="1"/>
      <dgm:spPr/>
      <dgm:t>
        <a:bodyPr/>
        <a:lstStyle/>
        <a:p>
          <a:r>
            <a:rPr lang="es-EC" sz="2000" dirty="0" smtClean="0"/>
            <a:t>Tasa Efectiva de Protección </a:t>
          </a:r>
          <a:endParaRPr lang="es-ES" sz="2000" dirty="0"/>
        </a:p>
      </dgm:t>
    </dgm:pt>
    <dgm:pt modelId="{A8503BA4-DB9C-41CE-865E-22BC817AC605}" type="parTrans" cxnId="{85EE5A79-80C1-4336-B42E-4A15D8D8DB75}">
      <dgm:prSet custT="1"/>
      <dgm:spPr/>
      <dgm:t>
        <a:bodyPr/>
        <a:lstStyle/>
        <a:p>
          <a:endParaRPr lang="es-ES" sz="800"/>
        </a:p>
      </dgm:t>
    </dgm:pt>
    <dgm:pt modelId="{7ABD76C8-21B0-4C42-B814-D519906D7069}" type="sibTrans" cxnId="{85EE5A79-80C1-4336-B42E-4A15D8D8DB75}">
      <dgm:prSet/>
      <dgm:spPr/>
      <dgm:t>
        <a:bodyPr/>
        <a:lstStyle/>
        <a:p>
          <a:endParaRPr lang="es-ES" sz="2800"/>
        </a:p>
      </dgm:t>
    </dgm:pt>
    <dgm:pt modelId="{D4AC5439-79A3-4FAC-BE8E-CBD306B2C298}">
      <dgm:prSet phldrT="[Texto]" custT="1"/>
      <dgm:spPr/>
      <dgm:t>
        <a:bodyPr/>
        <a:lstStyle/>
        <a:p>
          <a:r>
            <a:rPr lang="es-ES" sz="1600" dirty="0" smtClean="0"/>
            <a:t>Protección al sistema productivo</a:t>
          </a:r>
        </a:p>
        <a:p>
          <a:r>
            <a:rPr lang="es-ES" sz="1600" dirty="0" smtClean="0"/>
            <a:t>Desarrollo de industria limitada</a:t>
          </a:r>
        </a:p>
        <a:p>
          <a:r>
            <a:rPr lang="es-ES" sz="1600" dirty="0" smtClean="0"/>
            <a:t>Combinación de políticas</a:t>
          </a:r>
        </a:p>
        <a:p>
          <a:r>
            <a:rPr lang="es-ES" sz="1600" dirty="0" smtClean="0"/>
            <a:t>Demanda de mercado</a:t>
          </a:r>
        </a:p>
      </dgm:t>
    </dgm:pt>
    <dgm:pt modelId="{601C6968-E844-48EC-ADC2-583BCE1FACE3}" type="parTrans" cxnId="{D77BE84E-58E6-4B8A-8606-29652636BEB1}">
      <dgm:prSet custT="1"/>
      <dgm:spPr/>
      <dgm:t>
        <a:bodyPr/>
        <a:lstStyle/>
        <a:p>
          <a:endParaRPr lang="es-ES" sz="800"/>
        </a:p>
      </dgm:t>
    </dgm:pt>
    <dgm:pt modelId="{4EAA3677-8BD0-4BAA-954D-55331142694D}" type="sibTrans" cxnId="{D77BE84E-58E6-4B8A-8606-29652636BEB1}">
      <dgm:prSet/>
      <dgm:spPr/>
      <dgm:t>
        <a:bodyPr/>
        <a:lstStyle/>
        <a:p>
          <a:endParaRPr lang="es-ES" sz="2800"/>
        </a:p>
      </dgm:t>
    </dgm:pt>
    <dgm:pt modelId="{77B843D9-94C7-4B3A-A138-E730AEDBDAF8}" type="pres">
      <dgm:prSet presAssocID="{8EF8A796-A578-46DC-AB1F-AB1859BE8D62}" presName="diagram" presStyleCnt="0">
        <dgm:presLayoutVars>
          <dgm:chPref val="1"/>
          <dgm:dir/>
          <dgm:animOne val="branch"/>
          <dgm:animLvl val="lvl"/>
          <dgm:resizeHandles val="exact"/>
        </dgm:presLayoutVars>
      </dgm:prSet>
      <dgm:spPr/>
      <dgm:t>
        <a:bodyPr/>
        <a:lstStyle/>
        <a:p>
          <a:endParaRPr lang="es-ES"/>
        </a:p>
      </dgm:t>
    </dgm:pt>
    <dgm:pt modelId="{D8DA5FE2-DF7A-4459-8863-68985902768F}" type="pres">
      <dgm:prSet presAssocID="{F21CD29B-6476-49E9-9CB1-63E4B33B0446}" presName="root1" presStyleCnt="0"/>
      <dgm:spPr/>
    </dgm:pt>
    <dgm:pt modelId="{57A9E470-5F77-44F5-BE52-5875A41C95CB}" type="pres">
      <dgm:prSet presAssocID="{F21CD29B-6476-49E9-9CB1-63E4B33B0446}" presName="LevelOneTextNode" presStyleLbl="node0" presStyleIdx="0" presStyleCnt="1">
        <dgm:presLayoutVars>
          <dgm:chPref val="3"/>
        </dgm:presLayoutVars>
      </dgm:prSet>
      <dgm:spPr/>
      <dgm:t>
        <a:bodyPr/>
        <a:lstStyle/>
        <a:p>
          <a:endParaRPr lang="es-ES"/>
        </a:p>
      </dgm:t>
    </dgm:pt>
    <dgm:pt modelId="{3F541FA2-AF7F-47F4-A390-EEE8D1469E2D}" type="pres">
      <dgm:prSet presAssocID="{F21CD29B-6476-49E9-9CB1-63E4B33B0446}" presName="level2hierChild" presStyleCnt="0"/>
      <dgm:spPr/>
    </dgm:pt>
    <dgm:pt modelId="{D66F2A3A-E1FE-4FEC-ACC4-B4DDB701E3C6}" type="pres">
      <dgm:prSet presAssocID="{9FC2591E-16FB-4FD7-9255-4C5F727AB860}" presName="conn2-1" presStyleLbl="parChTrans1D2" presStyleIdx="0" presStyleCnt="2"/>
      <dgm:spPr/>
      <dgm:t>
        <a:bodyPr/>
        <a:lstStyle/>
        <a:p>
          <a:endParaRPr lang="es-ES"/>
        </a:p>
      </dgm:t>
    </dgm:pt>
    <dgm:pt modelId="{62139909-EBA1-4DB5-972A-A66A98B5F9B1}" type="pres">
      <dgm:prSet presAssocID="{9FC2591E-16FB-4FD7-9255-4C5F727AB860}" presName="connTx" presStyleLbl="parChTrans1D2" presStyleIdx="0" presStyleCnt="2"/>
      <dgm:spPr/>
      <dgm:t>
        <a:bodyPr/>
        <a:lstStyle/>
        <a:p>
          <a:endParaRPr lang="es-ES"/>
        </a:p>
      </dgm:t>
    </dgm:pt>
    <dgm:pt modelId="{EF6A08A5-5EEB-4A32-A9B6-8DADA9DC0EA5}" type="pres">
      <dgm:prSet presAssocID="{9CA58BBC-7046-40F7-82BB-4C7E188609A7}" presName="root2" presStyleCnt="0"/>
      <dgm:spPr/>
    </dgm:pt>
    <dgm:pt modelId="{260D6EE9-799F-479C-90BE-FBDF3DDD1F55}" type="pres">
      <dgm:prSet presAssocID="{9CA58BBC-7046-40F7-82BB-4C7E188609A7}" presName="LevelTwoTextNode" presStyleLbl="node2" presStyleIdx="0" presStyleCnt="2">
        <dgm:presLayoutVars>
          <dgm:chPref val="3"/>
        </dgm:presLayoutVars>
      </dgm:prSet>
      <dgm:spPr/>
      <dgm:t>
        <a:bodyPr/>
        <a:lstStyle/>
        <a:p>
          <a:endParaRPr lang="es-ES"/>
        </a:p>
      </dgm:t>
    </dgm:pt>
    <dgm:pt modelId="{1A42EF36-8E25-46EA-B9EA-16BF3AA7E802}" type="pres">
      <dgm:prSet presAssocID="{9CA58BBC-7046-40F7-82BB-4C7E188609A7}" presName="level3hierChild" presStyleCnt="0"/>
      <dgm:spPr/>
    </dgm:pt>
    <dgm:pt modelId="{491D651F-B017-4F90-8723-C7C9EBF33877}" type="pres">
      <dgm:prSet presAssocID="{1D0D48C6-63C9-4022-98F1-8F8EB813A337}" presName="conn2-1" presStyleLbl="parChTrans1D3" presStyleIdx="0" presStyleCnt="2"/>
      <dgm:spPr/>
      <dgm:t>
        <a:bodyPr/>
        <a:lstStyle/>
        <a:p>
          <a:endParaRPr lang="es-ES"/>
        </a:p>
      </dgm:t>
    </dgm:pt>
    <dgm:pt modelId="{1B435355-2AD3-49EC-AA2F-438917D7F69C}" type="pres">
      <dgm:prSet presAssocID="{1D0D48C6-63C9-4022-98F1-8F8EB813A337}" presName="connTx" presStyleLbl="parChTrans1D3" presStyleIdx="0" presStyleCnt="2"/>
      <dgm:spPr/>
      <dgm:t>
        <a:bodyPr/>
        <a:lstStyle/>
        <a:p>
          <a:endParaRPr lang="es-ES"/>
        </a:p>
      </dgm:t>
    </dgm:pt>
    <dgm:pt modelId="{00182470-129B-4ABA-AAEA-93FF4DF96A28}" type="pres">
      <dgm:prSet presAssocID="{3481A05C-0A09-4779-BB90-A0DA6549C9CE}" presName="root2" presStyleCnt="0"/>
      <dgm:spPr/>
    </dgm:pt>
    <dgm:pt modelId="{84FA7DBB-F334-40B7-B300-4FE5098D7DED}" type="pres">
      <dgm:prSet presAssocID="{3481A05C-0A09-4779-BB90-A0DA6549C9CE}" presName="LevelTwoTextNode" presStyleLbl="node3" presStyleIdx="0" presStyleCnt="2" custScaleX="151967" custScaleY="200618">
        <dgm:presLayoutVars>
          <dgm:chPref val="3"/>
        </dgm:presLayoutVars>
      </dgm:prSet>
      <dgm:spPr/>
      <dgm:t>
        <a:bodyPr/>
        <a:lstStyle/>
        <a:p>
          <a:endParaRPr lang="es-ES"/>
        </a:p>
      </dgm:t>
    </dgm:pt>
    <dgm:pt modelId="{86BAB1F3-E2C7-468A-A00D-A0CEFFCF9C0B}" type="pres">
      <dgm:prSet presAssocID="{3481A05C-0A09-4779-BB90-A0DA6549C9CE}" presName="level3hierChild" presStyleCnt="0"/>
      <dgm:spPr/>
    </dgm:pt>
    <dgm:pt modelId="{BAC63250-FF31-4B3F-8B09-2AF9EEE367E7}" type="pres">
      <dgm:prSet presAssocID="{A8503BA4-DB9C-41CE-865E-22BC817AC605}" presName="conn2-1" presStyleLbl="parChTrans1D2" presStyleIdx="1" presStyleCnt="2"/>
      <dgm:spPr/>
      <dgm:t>
        <a:bodyPr/>
        <a:lstStyle/>
        <a:p>
          <a:endParaRPr lang="es-ES"/>
        </a:p>
      </dgm:t>
    </dgm:pt>
    <dgm:pt modelId="{0E458D55-F08A-4B27-9D4D-61A7730A8351}" type="pres">
      <dgm:prSet presAssocID="{A8503BA4-DB9C-41CE-865E-22BC817AC605}" presName="connTx" presStyleLbl="parChTrans1D2" presStyleIdx="1" presStyleCnt="2"/>
      <dgm:spPr/>
      <dgm:t>
        <a:bodyPr/>
        <a:lstStyle/>
        <a:p>
          <a:endParaRPr lang="es-ES"/>
        </a:p>
      </dgm:t>
    </dgm:pt>
    <dgm:pt modelId="{008C9E8B-FC77-47AD-862C-7C25917DD787}" type="pres">
      <dgm:prSet presAssocID="{B2200D28-0351-42FF-86FF-3E071846429E}" presName="root2" presStyleCnt="0"/>
      <dgm:spPr/>
    </dgm:pt>
    <dgm:pt modelId="{803FA65F-FCC5-4579-B771-021176C0EDA2}" type="pres">
      <dgm:prSet presAssocID="{B2200D28-0351-42FF-86FF-3E071846429E}" presName="LevelTwoTextNode" presStyleLbl="node2" presStyleIdx="1" presStyleCnt="2" custLinFactNeighborY="3194">
        <dgm:presLayoutVars>
          <dgm:chPref val="3"/>
        </dgm:presLayoutVars>
      </dgm:prSet>
      <dgm:spPr/>
      <dgm:t>
        <a:bodyPr/>
        <a:lstStyle/>
        <a:p>
          <a:endParaRPr lang="es-ES"/>
        </a:p>
      </dgm:t>
    </dgm:pt>
    <dgm:pt modelId="{253E281B-60EB-426A-9F1B-675745FA3F89}" type="pres">
      <dgm:prSet presAssocID="{B2200D28-0351-42FF-86FF-3E071846429E}" presName="level3hierChild" presStyleCnt="0"/>
      <dgm:spPr/>
    </dgm:pt>
    <dgm:pt modelId="{4A593B08-02E2-4E03-BD59-1A1B3474C40E}" type="pres">
      <dgm:prSet presAssocID="{601C6968-E844-48EC-ADC2-583BCE1FACE3}" presName="conn2-1" presStyleLbl="parChTrans1D3" presStyleIdx="1" presStyleCnt="2"/>
      <dgm:spPr/>
      <dgm:t>
        <a:bodyPr/>
        <a:lstStyle/>
        <a:p>
          <a:endParaRPr lang="es-ES"/>
        </a:p>
      </dgm:t>
    </dgm:pt>
    <dgm:pt modelId="{52981AB0-2C67-44B2-8BD2-30AFAE504916}" type="pres">
      <dgm:prSet presAssocID="{601C6968-E844-48EC-ADC2-583BCE1FACE3}" presName="connTx" presStyleLbl="parChTrans1D3" presStyleIdx="1" presStyleCnt="2"/>
      <dgm:spPr/>
      <dgm:t>
        <a:bodyPr/>
        <a:lstStyle/>
        <a:p>
          <a:endParaRPr lang="es-ES"/>
        </a:p>
      </dgm:t>
    </dgm:pt>
    <dgm:pt modelId="{A1DBDFCE-348F-4EDA-92ED-A219AD3CCCD9}" type="pres">
      <dgm:prSet presAssocID="{D4AC5439-79A3-4FAC-BE8E-CBD306B2C298}" presName="root2" presStyleCnt="0"/>
      <dgm:spPr/>
    </dgm:pt>
    <dgm:pt modelId="{FBA1DEEF-BBE8-4E53-9E83-0384E6A2B492}" type="pres">
      <dgm:prSet presAssocID="{D4AC5439-79A3-4FAC-BE8E-CBD306B2C298}" presName="LevelTwoTextNode" presStyleLbl="node3" presStyleIdx="1" presStyleCnt="2" custScaleX="151967" custScaleY="200618">
        <dgm:presLayoutVars>
          <dgm:chPref val="3"/>
        </dgm:presLayoutVars>
      </dgm:prSet>
      <dgm:spPr/>
      <dgm:t>
        <a:bodyPr/>
        <a:lstStyle/>
        <a:p>
          <a:endParaRPr lang="es-ES"/>
        </a:p>
      </dgm:t>
    </dgm:pt>
    <dgm:pt modelId="{2AE4EF28-FF74-4189-ABA6-3579735E3979}" type="pres">
      <dgm:prSet presAssocID="{D4AC5439-79A3-4FAC-BE8E-CBD306B2C298}" presName="level3hierChild" presStyleCnt="0"/>
      <dgm:spPr/>
    </dgm:pt>
  </dgm:ptLst>
  <dgm:cxnLst>
    <dgm:cxn modelId="{BBC29BE5-1508-4880-9890-E26AC0DC2A9B}" type="presOf" srcId="{1D0D48C6-63C9-4022-98F1-8F8EB813A337}" destId="{491D651F-B017-4F90-8723-C7C9EBF33877}" srcOrd="0" destOrd="0" presId="urn:microsoft.com/office/officeart/2005/8/layout/hierarchy2"/>
    <dgm:cxn modelId="{8D6F82F7-5CD4-460C-9239-839175B0202A}" srcId="{F21CD29B-6476-49E9-9CB1-63E4B33B0446}" destId="{9CA58BBC-7046-40F7-82BB-4C7E188609A7}" srcOrd="0" destOrd="0" parTransId="{9FC2591E-16FB-4FD7-9255-4C5F727AB860}" sibTransId="{C9206475-50E1-4063-8BD3-99E4750F2058}"/>
    <dgm:cxn modelId="{68A9F0C2-1041-4F07-9800-343831AB71B0}" type="presOf" srcId="{A8503BA4-DB9C-41CE-865E-22BC817AC605}" destId="{BAC63250-FF31-4B3F-8B09-2AF9EEE367E7}" srcOrd="0" destOrd="0" presId="urn:microsoft.com/office/officeart/2005/8/layout/hierarchy2"/>
    <dgm:cxn modelId="{FEDCF121-85DE-4EBB-8AA7-35517F55B0F1}" type="presOf" srcId="{601C6968-E844-48EC-ADC2-583BCE1FACE3}" destId="{52981AB0-2C67-44B2-8BD2-30AFAE504916}" srcOrd="1" destOrd="0" presId="urn:microsoft.com/office/officeart/2005/8/layout/hierarchy2"/>
    <dgm:cxn modelId="{C63ADA47-971F-42EB-BFDC-94FD23DBC713}" type="presOf" srcId="{D4AC5439-79A3-4FAC-BE8E-CBD306B2C298}" destId="{FBA1DEEF-BBE8-4E53-9E83-0384E6A2B492}" srcOrd="0" destOrd="0" presId="urn:microsoft.com/office/officeart/2005/8/layout/hierarchy2"/>
    <dgm:cxn modelId="{916D125F-215D-4DE7-8CFA-6448DE64DA42}" type="presOf" srcId="{9CA58BBC-7046-40F7-82BB-4C7E188609A7}" destId="{260D6EE9-799F-479C-90BE-FBDF3DDD1F55}" srcOrd="0" destOrd="0" presId="urn:microsoft.com/office/officeart/2005/8/layout/hierarchy2"/>
    <dgm:cxn modelId="{D77BE84E-58E6-4B8A-8606-29652636BEB1}" srcId="{B2200D28-0351-42FF-86FF-3E071846429E}" destId="{D4AC5439-79A3-4FAC-BE8E-CBD306B2C298}" srcOrd="0" destOrd="0" parTransId="{601C6968-E844-48EC-ADC2-583BCE1FACE3}" sibTransId="{4EAA3677-8BD0-4BAA-954D-55331142694D}"/>
    <dgm:cxn modelId="{E8F9928E-FA5D-45D1-9E52-A1232F750D99}" type="presOf" srcId="{9FC2591E-16FB-4FD7-9255-4C5F727AB860}" destId="{62139909-EBA1-4DB5-972A-A66A98B5F9B1}" srcOrd="1" destOrd="0" presId="urn:microsoft.com/office/officeart/2005/8/layout/hierarchy2"/>
    <dgm:cxn modelId="{411A5B9A-B81E-46F2-B279-C5FD3FBA3812}" srcId="{9CA58BBC-7046-40F7-82BB-4C7E188609A7}" destId="{3481A05C-0A09-4779-BB90-A0DA6549C9CE}" srcOrd="0" destOrd="0" parTransId="{1D0D48C6-63C9-4022-98F1-8F8EB813A337}" sibTransId="{E67E346A-EE3B-4FB0-ABB3-492D24392F6C}"/>
    <dgm:cxn modelId="{1E32E8AA-EDDF-4319-82D3-132A57F11654}" type="presOf" srcId="{601C6968-E844-48EC-ADC2-583BCE1FACE3}" destId="{4A593B08-02E2-4E03-BD59-1A1B3474C40E}" srcOrd="0" destOrd="0" presId="urn:microsoft.com/office/officeart/2005/8/layout/hierarchy2"/>
    <dgm:cxn modelId="{E2B22DA2-171C-4A0C-92A8-474DF5C9D15D}" type="presOf" srcId="{9FC2591E-16FB-4FD7-9255-4C5F727AB860}" destId="{D66F2A3A-E1FE-4FEC-ACC4-B4DDB701E3C6}" srcOrd="0" destOrd="0" presId="urn:microsoft.com/office/officeart/2005/8/layout/hierarchy2"/>
    <dgm:cxn modelId="{2D4514CD-0040-4D67-A615-7C0076F88B5C}" type="presOf" srcId="{3481A05C-0A09-4779-BB90-A0DA6549C9CE}" destId="{84FA7DBB-F334-40B7-B300-4FE5098D7DED}" srcOrd="0" destOrd="0" presId="urn:microsoft.com/office/officeart/2005/8/layout/hierarchy2"/>
    <dgm:cxn modelId="{B2452546-B120-4498-A454-23DD2ABE0288}" type="presOf" srcId="{F21CD29B-6476-49E9-9CB1-63E4B33B0446}" destId="{57A9E470-5F77-44F5-BE52-5875A41C95CB}" srcOrd="0" destOrd="0" presId="urn:microsoft.com/office/officeart/2005/8/layout/hierarchy2"/>
    <dgm:cxn modelId="{8FEC8D2A-2D84-4FD9-8F0C-CF63D9BA8B9E}" type="presOf" srcId="{A8503BA4-DB9C-41CE-865E-22BC817AC605}" destId="{0E458D55-F08A-4B27-9D4D-61A7730A8351}" srcOrd="1" destOrd="0" presId="urn:microsoft.com/office/officeart/2005/8/layout/hierarchy2"/>
    <dgm:cxn modelId="{B2E3C685-54CE-476D-ABC5-55485E529C6D}" type="presOf" srcId="{8EF8A796-A578-46DC-AB1F-AB1859BE8D62}" destId="{77B843D9-94C7-4B3A-A138-E730AEDBDAF8}" srcOrd="0" destOrd="0" presId="urn:microsoft.com/office/officeart/2005/8/layout/hierarchy2"/>
    <dgm:cxn modelId="{6280067B-BBAD-466A-B065-47C6FB3323F3}" srcId="{8EF8A796-A578-46DC-AB1F-AB1859BE8D62}" destId="{F21CD29B-6476-49E9-9CB1-63E4B33B0446}" srcOrd="0" destOrd="0" parTransId="{7DD7B0DD-DD97-4D0F-BCF1-107CCB5697C4}" sibTransId="{CB4D53B8-3D15-454E-81ED-E15F07CA2CED}"/>
    <dgm:cxn modelId="{85EE5A79-80C1-4336-B42E-4A15D8D8DB75}" srcId="{F21CD29B-6476-49E9-9CB1-63E4B33B0446}" destId="{B2200D28-0351-42FF-86FF-3E071846429E}" srcOrd="1" destOrd="0" parTransId="{A8503BA4-DB9C-41CE-865E-22BC817AC605}" sibTransId="{7ABD76C8-21B0-4C42-B814-D519906D7069}"/>
    <dgm:cxn modelId="{AC21C697-1A87-408E-8C29-92157800922D}" type="presOf" srcId="{1D0D48C6-63C9-4022-98F1-8F8EB813A337}" destId="{1B435355-2AD3-49EC-AA2F-438917D7F69C}" srcOrd="1" destOrd="0" presId="urn:microsoft.com/office/officeart/2005/8/layout/hierarchy2"/>
    <dgm:cxn modelId="{22DCC071-C0F6-40DC-B6E7-4F8BF6619CA5}" type="presOf" srcId="{B2200D28-0351-42FF-86FF-3E071846429E}" destId="{803FA65F-FCC5-4579-B771-021176C0EDA2}" srcOrd="0" destOrd="0" presId="urn:microsoft.com/office/officeart/2005/8/layout/hierarchy2"/>
    <dgm:cxn modelId="{4D1FBF06-987A-4634-9ECF-2FBF6D53DD46}" type="presParOf" srcId="{77B843D9-94C7-4B3A-A138-E730AEDBDAF8}" destId="{D8DA5FE2-DF7A-4459-8863-68985902768F}" srcOrd="0" destOrd="0" presId="urn:microsoft.com/office/officeart/2005/8/layout/hierarchy2"/>
    <dgm:cxn modelId="{D9CE4548-B651-4994-816A-DCAA3BFE6A84}" type="presParOf" srcId="{D8DA5FE2-DF7A-4459-8863-68985902768F}" destId="{57A9E470-5F77-44F5-BE52-5875A41C95CB}" srcOrd="0" destOrd="0" presId="urn:microsoft.com/office/officeart/2005/8/layout/hierarchy2"/>
    <dgm:cxn modelId="{C45724D7-AFC7-4455-B4DC-FE2F4CF6679E}" type="presParOf" srcId="{D8DA5FE2-DF7A-4459-8863-68985902768F}" destId="{3F541FA2-AF7F-47F4-A390-EEE8D1469E2D}" srcOrd="1" destOrd="0" presId="urn:microsoft.com/office/officeart/2005/8/layout/hierarchy2"/>
    <dgm:cxn modelId="{CA9CC45B-127C-440A-BACE-FBF4C5CE72B6}" type="presParOf" srcId="{3F541FA2-AF7F-47F4-A390-EEE8D1469E2D}" destId="{D66F2A3A-E1FE-4FEC-ACC4-B4DDB701E3C6}" srcOrd="0" destOrd="0" presId="urn:microsoft.com/office/officeart/2005/8/layout/hierarchy2"/>
    <dgm:cxn modelId="{BA595305-2D40-46A1-A2F8-020B957FDA94}" type="presParOf" srcId="{D66F2A3A-E1FE-4FEC-ACC4-B4DDB701E3C6}" destId="{62139909-EBA1-4DB5-972A-A66A98B5F9B1}" srcOrd="0" destOrd="0" presId="urn:microsoft.com/office/officeart/2005/8/layout/hierarchy2"/>
    <dgm:cxn modelId="{323ADE4C-9586-467F-8F1B-7B218CBD3026}" type="presParOf" srcId="{3F541FA2-AF7F-47F4-A390-EEE8D1469E2D}" destId="{EF6A08A5-5EEB-4A32-A9B6-8DADA9DC0EA5}" srcOrd="1" destOrd="0" presId="urn:microsoft.com/office/officeart/2005/8/layout/hierarchy2"/>
    <dgm:cxn modelId="{712D2832-A3C0-4D79-9770-457B09DC9D33}" type="presParOf" srcId="{EF6A08A5-5EEB-4A32-A9B6-8DADA9DC0EA5}" destId="{260D6EE9-799F-479C-90BE-FBDF3DDD1F55}" srcOrd="0" destOrd="0" presId="urn:microsoft.com/office/officeart/2005/8/layout/hierarchy2"/>
    <dgm:cxn modelId="{5163EF31-0679-4B3A-9141-AAF50868ADE5}" type="presParOf" srcId="{EF6A08A5-5EEB-4A32-A9B6-8DADA9DC0EA5}" destId="{1A42EF36-8E25-46EA-B9EA-16BF3AA7E802}" srcOrd="1" destOrd="0" presId="urn:microsoft.com/office/officeart/2005/8/layout/hierarchy2"/>
    <dgm:cxn modelId="{F9291E5D-BBB0-4C74-B1C1-6002C658F0FD}" type="presParOf" srcId="{1A42EF36-8E25-46EA-B9EA-16BF3AA7E802}" destId="{491D651F-B017-4F90-8723-C7C9EBF33877}" srcOrd="0" destOrd="0" presId="urn:microsoft.com/office/officeart/2005/8/layout/hierarchy2"/>
    <dgm:cxn modelId="{C7643EDF-CDBF-4977-8F01-2808E55F409E}" type="presParOf" srcId="{491D651F-B017-4F90-8723-C7C9EBF33877}" destId="{1B435355-2AD3-49EC-AA2F-438917D7F69C}" srcOrd="0" destOrd="0" presId="urn:microsoft.com/office/officeart/2005/8/layout/hierarchy2"/>
    <dgm:cxn modelId="{6F755CBF-ECD6-4B4F-A383-0646955FBCD7}" type="presParOf" srcId="{1A42EF36-8E25-46EA-B9EA-16BF3AA7E802}" destId="{00182470-129B-4ABA-AAEA-93FF4DF96A28}" srcOrd="1" destOrd="0" presId="urn:microsoft.com/office/officeart/2005/8/layout/hierarchy2"/>
    <dgm:cxn modelId="{5AF686FD-69D4-4139-A456-6B14F9057FB5}" type="presParOf" srcId="{00182470-129B-4ABA-AAEA-93FF4DF96A28}" destId="{84FA7DBB-F334-40B7-B300-4FE5098D7DED}" srcOrd="0" destOrd="0" presId="urn:microsoft.com/office/officeart/2005/8/layout/hierarchy2"/>
    <dgm:cxn modelId="{15406BD1-4A69-420F-9297-353910484AF9}" type="presParOf" srcId="{00182470-129B-4ABA-AAEA-93FF4DF96A28}" destId="{86BAB1F3-E2C7-468A-A00D-A0CEFFCF9C0B}" srcOrd="1" destOrd="0" presId="urn:microsoft.com/office/officeart/2005/8/layout/hierarchy2"/>
    <dgm:cxn modelId="{C93ADFD9-BD34-41E6-B3BD-579A1FAD526C}" type="presParOf" srcId="{3F541FA2-AF7F-47F4-A390-EEE8D1469E2D}" destId="{BAC63250-FF31-4B3F-8B09-2AF9EEE367E7}" srcOrd="2" destOrd="0" presId="urn:microsoft.com/office/officeart/2005/8/layout/hierarchy2"/>
    <dgm:cxn modelId="{4D76D905-0C3B-4839-9B51-A6495D00C2E4}" type="presParOf" srcId="{BAC63250-FF31-4B3F-8B09-2AF9EEE367E7}" destId="{0E458D55-F08A-4B27-9D4D-61A7730A8351}" srcOrd="0" destOrd="0" presId="urn:microsoft.com/office/officeart/2005/8/layout/hierarchy2"/>
    <dgm:cxn modelId="{69910A49-7953-4A32-A01B-60CD71BA1E70}" type="presParOf" srcId="{3F541FA2-AF7F-47F4-A390-EEE8D1469E2D}" destId="{008C9E8B-FC77-47AD-862C-7C25917DD787}" srcOrd="3" destOrd="0" presId="urn:microsoft.com/office/officeart/2005/8/layout/hierarchy2"/>
    <dgm:cxn modelId="{E7874F38-6A18-4FF0-91C2-639C2524FCBB}" type="presParOf" srcId="{008C9E8B-FC77-47AD-862C-7C25917DD787}" destId="{803FA65F-FCC5-4579-B771-021176C0EDA2}" srcOrd="0" destOrd="0" presId="urn:microsoft.com/office/officeart/2005/8/layout/hierarchy2"/>
    <dgm:cxn modelId="{D0DA7306-F799-423A-BC72-9DB3A4A41DEA}" type="presParOf" srcId="{008C9E8B-FC77-47AD-862C-7C25917DD787}" destId="{253E281B-60EB-426A-9F1B-675745FA3F89}" srcOrd="1" destOrd="0" presId="urn:microsoft.com/office/officeart/2005/8/layout/hierarchy2"/>
    <dgm:cxn modelId="{73B34241-EB70-423A-923A-A9D412A2B262}" type="presParOf" srcId="{253E281B-60EB-426A-9F1B-675745FA3F89}" destId="{4A593B08-02E2-4E03-BD59-1A1B3474C40E}" srcOrd="0" destOrd="0" presId="urn:microsoft.com/office/officeart/2005/8/layout/hierarchy2"/>
    <dgm:cxn modelId="{D317AB5A-C132-483B-86D5-E1724BD38569}" type="presParOf" srcId="{4A593B08-02E2-4E03-BD59-1A1B3474C40E}" destId="{52981AB0-2C67-44B2-8BD2-30AFAE504916}" srcOrd="0" destOrd="0" presId="urn:microsoft.com/office/officeart/2005/8/layout/hierarchy2"/>
    <dgm:cxn modelId="{F18BC3D8-122B-4371-A0E9-B39F8C606CCA}" type="presParOf" srcId="{253E281B-60EB-426A-9F1B-675745FA3F89}" destId="{A1DBDFCE-348F-4EDA-92ED-A219AD3CCCD9}" srcOrd="1" destOrd="0" presId="urn:microsoft.com/office/officeart/2005/8/layout/hierarchy2"/>
    <dgm:cxn modelId="{E4D8E491-5C7F-47A0-ADEA-89DAE72DE84A}" type="presParOf" srcId="{A1DBDFCE-348F-4EDA-92ED-A219AD3CCCD9}" destId="{FBA1DEEF-BBE8-4E53-9E83-0384E6A2B492}" srcOrd="0" destOrd="0" presId="urn:microsoft.com/office/officeart/2005/8/layout/hierarchy2"/>
    <dgm:cxn modelId="{24B0ED88-E054-4901-ACA0-339C701119BB}" type="presParOf" srcId="{A1DBDFCE-348F-4EDA-92ED-A219AD3CCCD9}" destId="{2AE4EF28-FF74-4189-ABA6-3579735E3979}"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316E564-EC16-4440-A728-3E3A3BCF9DB9}" type="doc">
      <dgm:prSet loTypeId="urn:microsoft.com/office/officeart/2005/8/layout/orgChart1" loCatId="hierarchy" qsTypeId="urn:microsoft.com/office/officeart/2005/8/quickstyle/simple1" qsCatId="simple" csTypeId="urn:microsoft.com/office/officeart/2005/8/colors/colorful5" csCatId="colorful" phldr="1"/>
      <dgm:spPr/>
      <dgm:t>
        <a:bodyPr/>
        <a:lstStyle/>
        <a:p>
          <a:endParaRPr lang="es-ES"/>
        </a:p>
      </dgm:t>
    </dgm:pt>
    <dgm:pt modelId="{AF2BA5A9-7227-4047-AA73-9CDF29C41F5C}">
      <dgm:prSet phldrT="[Texto]"/>
      <dgm:spPr/>
      <dgm:t>
        <a:bodyPr/>
        <a:lstStyle/>
        <a:p>
          <a:r>
            <a:rPr lang="es-ES" dirty="0" smtClean="0"/>
            <a:t>Metodología </a:t>
          </a:r>
          <a:endParaRPr lang="es-ES" dirty="0"/>
        </a:p>
      </dgm:t>
    </dgm:pt>
    <dgm:pt modelId="{FCE66A68-3FF6-4227-8CCB-F82FA51A8B72}" type="parTrans" cxnId="{27750495-9029-4254-A588-164323016AE6}">
      <dgm:prSet/>
      <dgm:spPr/>
      <dgm:t>
        <a:bodyPr/>
        <a:lstStyle/>
        <a:p>
          <a:endParaRPr lang="es-ES"/>
        </a:p>
      </dgm:t>
    </dgm:pt>
    <dgm:pt modelId="{EADD8BA8-6631-4197-A792-36DED6B728E1}" type="sibTrans" cxnId="{27750495-9029-4254-A588-164323016AE6}">
      <dgm:prSet/>
      <dgm:spPr/>
      <dgm:t>
        <a:bodyPr/>
        <a:lstStyle/>
        <a:p>
          <a:endParaRPr lang="es-ES"/>
        </a:p>
      </dgm:t>
    </dgm:pt>
    <dgm:pt modelId="{D3233148-D4F8-4A7B-A86F-EE19E8566677}" type="asst">
      <dgm:prSet phldrT="[Texto]"/>
      <dgm:spPr/>
      <dgm:t>
        <a:bodyPr/>
        <a:lstStyle/>
        <a:p>
          <a:r>
            <a:rPr lang="es-ES" dirty="0" smtClean="0"/>
            <a:t>Mixto</a:t>
          </a:r>
          <a:endParaRPr lang="es-ES" dirty="0"/>
        </a:p>
      </dgm:t>
    </dgm:pt>
    <dgm:pt modelId="{BFC9A17D-ACDD-4907-B20F-D18617BA59AC}" type="parTrans" cxnId="{82E2BABA-5D19-4EDA-B30D-D6851CB6768B}">
      <dgm:prSet/>
      <dgm:spPr/>
      <dgm:t>
        <a:bodyPr/>
        <a:lstStyle/>
        <a:p>
          <a:endParaRPr lang="es-ES"/>
        </a:p>
      </dgm:t>
    </dgm:pt>
    <dgm:pt modelId="{467D1C48-1C50-4580-8B80-38A61A05F6AF}" type="sibTrans" cxnId="{82E2BABA-5D19-4EDA-B30D-D6851CB6768B}">
      <dgm:prSet/>
      <dgm:spPr/>
      <dgm:t>
        <a:bodyPr/>
        <a:lstStyle/>
        <a:p>
          <a:endParaRPr lang="es-ES"/>
        </a:p>
      </dgm:t>
    </dgm:pt>
    <dgm:pt modelId="{6C0288FA-867B-4A24-9113-F91C57C1EBC7}">
      <dgm:prSet phldrT="[Texto]"/>
      <dgm:spPr/>
      <dgm:t>
        <a:bodyPr/>
        <a:lstStyle/>
        <a:p>
          <a:r>
            <a:rPr lang="es-ES" dirty="0" smtClean="0"/>
            <a:t>Método </a:t>
          </a:r>
          <a:endParaRPr lang="es-ES" dirty="0"/>
        </a:p>
      </dgm:t>
    </dgm:pt>
    <dgm:pt modelId="{5ED27E8F-28D3-4F0B-82F6-10C05087A18F}" type="parTrans" cxnId="{8C917B2A-E73F-4BAE-A77A-262E00CCE18E}">
      <dgm:prSet/>
      <dgm:spPr/>
      <dgm:t>
        <a:bodyPr/>
        <a:lstStyle/>
        <a:p>
          <a:endParaRPr lang="es-ES"/>
        </a:p>
      </dgm:t>
    </dgm:pt>
    <dgm:pt modelId="{6ED8C2B1-9879-4487-B020-E9EBB817E684}" type="sibTrans" cxnId="{8C917B2A-E73F-4BAE-A77A-262E00CCE18E}">
      <dgm:prSet/>
      <dgm:spPr/>
      <dgm:t>
        <a:bodyPr/>
        <a:lstStyle/>
        <a:p>
          <a:endParaRPr lang="es-ES"/>
        </a:p>
      </dgm:t>
    </dgm:pt>
    <dgm:pt modelId="{C1CDBAA7-91D3-4D65-A192-7177823B1CCE}">
      <dgm:prSet phldrT="[Texto]"/>
      <dgm:spPr/>
      <dgm:t>
        <a:bodyPr/>
        <a:lstStyle/>
        <a:p>
          <a:r>
            <a:rPr lang="es-ES" dirty="0" smtClean="0"/>
            <a:t>Tipología</a:t>
          </a:r>
          <a:endParaRPr lang="es-ES" dirty="0"/>
        </a:p>
      </dgm:t>
    </dgm:pt>
    <dgm:pt modelId="{6702FC8A-22CB-4B35-B3A8-02041D745BC1}" type="parTrans" cxnId="{21E60C2A-C9A0-4E02-BD90-FDE0129A1072}">
      <dgm:prSet/>
      <dgm:spPr/>
      <dgm:t>
        <a:bodyPr/>
        <a:lstStyle/>
        <a:p>
          <a:endParaRPr lang="es-ES"/>
        </a:p>
      </dgm:t>
    </dgm:pt>
    <dgm:pt modelId="{C29D6DB4-2171-49CA-8CF4-2CB6CB9F1BAA}" type="sibTrans" cxnId="{21E60C2A-C9A0-4E02-BD90-FDE0129A1072}">
      <dgm:prSet/>
      <dgm:spPr/>
      <dgm:t>
        <a:bodyPr/>
        <a:lstStyle/>
        <a:p>
          <a:endParaRPr lang="es-ES"/>
        </a:p>
      </dgm:t>
    </dgm:pt>
    <dgm:pt modelId="{B34CDB8B-35E6-4A55-A6DF-D9262E7D60EF}" type="asst">
      <dgm:prSet/>
      <dgm:spPr/>
      <dgm:t>
        <a:bodyPr/>
        <a:lstStyle/>
        <a:p>
          <a:r>
            <a:rPr lang="es-ES" dirty="0" smtClean="0"/>
            <a:t>Enfoque </a:t>
          </a:r>
          <a:endParaRPr lang="es-ES" dirty="0"/>
        </a:p>
      </dgm:t>
    </dgm:pt>
    <dgm:pt modelId="{B2968E92-DF4D-4DFC-8B4F-52362929934E}" type="parTrans" cxnId="{2522540E-A628-406C-9F77-7DE41F6F5D23}">
      <dgm:prSet/>
      <dgm:spPr/>
      <dgm:t>
        <a:bodyPr/>
        <a:lstStyle/>
        <a:p>
          <a:endParaRPr lang="es-ES"/>
        </a:p>
      </dgm:t>
    </dgm:pt>
    <dgm:pt modelId="{20ED4ABA-1183-49FF-BD29-3F85236A19BD}" type="sibTrans" cxnId="{2522540E-A628-406C-9F77-7DE41F6F5D23}">
      <dgm:prSet/>
      <dgm:spPr/>
      <dgm:t>
        <a:bodyPr/>
        <a:lstStyle/>
        <a:p>
          <a:endParaRPr lang="es-ES"/>
        </a:p>
      </dgm:t>
    </dgm:pt>
    <dgm:pt modelId="{0485191F-908A-41AA-82AA-5BEDEF91FDF6}">
      <dgm:prSet/>
      <dgm:spPr/>
      <dgm:t>
        <a:bodyPr/>
        <a:lstStyle/>
        <a:p>
          <a:r>
            <a:rPr lang="es-ES" dirty="0" smtClean="0"/>
            <a:t>Inductivo </a:t>
          </a:r>
        </a:p>
        <a:p>
          <a:r>
            <a:rPr lang="es-ES" dirty="0" smtClean="0"/>
            <a:t>Deductivo</a:t>
          </a:r>
          <a:endParaRPr lang="es-ES" dirty="0"/>
        </a:p>
      </dgm:t>
    </dgm:pt>
    <dgm:pt modelId="{DFABFBBF-0D9A-446E-8FE9-03D23C4A5A48}" type="parTrans" cxnId="{0D2FBDCF-5627-48BF-9DC8-82E5085CBBC0}">
      <dgm:prSet/>
      <dgm:spPr/>
      <dgm:t>
        <a:bodyPr/>
        <a:lstStyle/>
        <a:p>
          <a:endParaRPr lang="es-ES"/>
        </a:p>
      </dgm:t>
    </dgm:pt>
    <dgm:pt modelId="{A511432B-FCA8-4D89-BBCD-8885B76825E8}" type="sibTrans" cxnId="{0D2FBDCF-5627-48BF-9DC8-82E5085CBBC0}">
      <dgm:prSet/>
      <dgm:spPr/>
      <dgm:t>
        <a:bodyPr/>
        <a:lstStyle/>
        <a:p>
          <a:endParaRPr lang="es-ES"/>
        </a:p>
      </dgm:t>
    </dgm:pt>
    <dgm:pt modelId="{BBA1E019-0E07-4A6B-A86A-CD01DBA145FC}">
      <dgm:prSet/>
      <dgm:spPr/>
      <dgm:t>
        <a:bodyPr/>
        <a:lstStyle/>
        <a:p>
          <a:r>
            <a:rPr lang="es-ES" dirty="0" smtClean="0"/>
            <a:t>Descriptiva</a:t>
          </a:r>
        </a:p>
        <a:p>
          <a:r>
            <a:rPr lang="es-ES" dirty="0" smtClean="0"/>
            <a:t>No Experimental </a:t>
          </a:r>
          <a:endParaRPr lang="es-ES" dirty="0"/>
        </a:p>
      </dgm:t>
    </dgm:pt>
    <dgm:pt modelId="{988BE533-225E-4AF0-BFFD-FD055E296FF0}" type="parTrans" cxnId="{21814ED9-A91E-4874-9BCB-51FA65C1E39F}">
      <dgm:prSet/>
      <dgm:spPr/>
      <dgm:t>
        <a:bodyPr/>
        <a:lstStyle/>
        <a:p>
          <a:endParaRPr lang="es-ES"/>
        </a:p>
      </dgm:t>
    </dgm:pt>
    <dgm:pt modelId="{0E096F0D-F206-4B48-A2B4-B389DDCAA643}" type="sibTrans" cxnId="{21814ED9-A91E-4874-9BCB-51FA65C1E39F}">
      <dgm:prSet/>
      <dgm:spPr/>
      <dgm:t>
        <a:bodyPr/>
        <a:lstStyle/>
        <a:p>
          <a:endParaRPr lang="es-ES"/>
        </a:p>
      </dgm:t>
    </dgm:pt>
    <dgm:pt modelId="{9CFA28D1-E8ED-40DF-8CF8-63694E87487A}" type="pres">
      <dgm:prSet presAssocID="{5316E564-EC16-4440-A728-3E3A3BCF9DB9}" presName="hierChild1" presStyleCnt="0">
        <dgm:presLayoutVars>
          <dgm:orgChart val="1"/>
          <dgm:chPref val="1"/>
          <dgm:dir/>
          <dgm:animOne val="branch"/>
          <dgm:animLvl val="lvl"/>
          <dgm:resizeHandles/>
        </dgm:presLayoutVars>
      </dgm:prSet>
      <dgm:spPr/>
      <dgm:t>
        <a:bodyPr/>
        <a:lstStyle/>
        <a:p>
          <a:endParaRPr lang="es-ES"/>
        </a:p>
      </dgm:t>
    </dgm:pt>
    <dgm:pt modelId="{D48FB923-60F8-467E-8208-EAD840234428}" type="pres">
      <dgm:prSet presAssocID="{AF2BA5A9-7227-4047-AA73-9CDF29C41F5C}" presName="hierRoot1" presStyleCnt="0">
        <dgm:presLayoutVars>
          <dgm:hierBranch val="init"/>
        </dgm:presLayoutVars>
      </dgm:prSet>
      <dgm:spPr/>
    </dgm:pt>
    <dgm:pt modelId="{7E5982F9-6F8C-4C9D-AC7D-4A53A261D761}" type="pres">
      <dgm:prSet presAssocID="{AF2BA5A9-7227-4047-AA73-9CDF29C41F5C}" presName="rootComposite1" presStyleCnt="0"/>
      <dgm:spPr/>
    </dgm:pt>
    <dgm:pt modelId="{F1F061A4-0431-4AE9-A888-7C86300F5F06}" type="pres">
      <dgm:prSet presAssocID="{AF2BA5A9-7227-4047-AA73-9CDF29C41F5C}" presName="rootText1" presStyleLbl="node0" presStyleIdx="0" presStyleCnt="1">
        <dgm:presLayoutVars>
          <dgm:chPref val="3"/>
        </dgm:presLayoutVars>
      </dgm:prSet>
      <dgm:spPr/>
      <dgm:t>
        <a:bodyPr/>
        <a:lstStyle/>
        <a:p>
          <a:endParaRPr lang="es-ES"/>
        </a:p>
      </dgm:t>
    </dgm:pt>
    <dgm:pt modelId="{0B74BDA3-6B78-4DC3-83F3-D0D905ECF08E}" type="pres">
      <dgm:prSet presAssocID="{AF2BA5A9-7227-4047-AA73-9CDF29C41F5C}" presName="rootConnector1" presStyleLbl="node1" presStyleIdx="0" presStyleCnt="0"/>
      <dgm:spPr/>
      <dgm:t>
        <a:bodyPr/>
        <a:lstStyle/>
        <a:p>
          <a:endParaRPr lang="es-ES"/>
        </a:p>
      </dgm:t>
    </dgm:pt>
    <dgm:pt modelId="{F2F70115-E6A6-4A55-AB49-4A10AE280E39}" type="pres">
      <dgm:prSet presAssocID="{AF2BA5A9-7227-4047-AA73-9CDF29C41F5C}" presName="hierChild2" presStyleCnt="0"/>
      <dgm:spPr/>
    </dgm:pt>
    <dgm:pt modelId="{15DE6B80-4A81-4230-B1DC-1137DEA625EF}" type="pres">
      <dgm:prSet presAssocID="{5ED27E8F-28D3-4F0B-82F6-10C05087A18F}" presName="Name37" presStyleLbl="parChTrans1D2" presStyleIdx="0" presStyleCnt="4"/>
      <dgm:spPr/>
      <dgm:t>
        <a:bodyPr/>
        <a:lstStyle/>
        <a:p>
          <a:endParaRPr lang="es-ES"/>
        </a:p>
      </dgm:t>
    </dgm:pt>
    <dgm:pt modelId="{AFC9E221-C567-4EC7-A6FD-D6BCF79D4084}" type="pres">
      <dgm:prSet presAssocID="{6C0288FA-867B-4A24-9113-F91C57C1EBC7}" presName="hierRoot2" presStyleCnt="0">
        <dgm:presLayoutVars>
          <dgm:hierBranch val="init"/>
        </dgm:presLayoutVars>
      </dgm:prSet>
      <dgm:spPr/>
    </dgm:pt>
    <dgm:pt modelId="{EB59CEAE-5874-40A2-ADAD-50811D662992}" type="pres">
      <dgm:prSet presAssocID="{6C0288FA-867B-4A24-9113-F91C57C1EBC7}" presName="rootComposite" presStyleCnt="0"/>
      <dgm:spPr/>
    </dgm:pt>
    <dgm:pt modelId="{A02DA5F4-5959-4D82-8063-3200C756C444}" type="pres">
      <dgm:prSet presAssocID="{6C0288FA-867B-4A24-9113-F91C57C1EBC7}" presName="rootText" presStyleLbl="node2" presStyleIdx="0" presStyleCnt="2">
        <dgm:presLayoutVars>
          <dgm:chPref val="3"/>
        </dgm:presLayoutVars>
      </dgm:prSet>
      <dgm:spPr/>
      <dgm:t>
        <a:bodyPr/>
        <a:lstStyle/>
        <a:p>
          <a:endParaRPr lang="es-ES"/>
        </a:p>
      </dgm:t>
    </dgm:pt>
    <dgm:pt modelId="{56A8DF4B-C7F9-4BEF-B888-04A37E4DF03C}" type="pres">
      <dgm:prSet presAssocID="{6C0288FA-867B-4A24-9113-F91C57C1EBC7}" presName="rootConnector" presStyleLbl="node2" presStyleIdx="0" presStyleCnt="2"/>
      <dgm:spPr/>
      <dgm:t>
        <a:bodyPr/>
        <a:lstStyle/>
        <a:p>
          <a:endParaRPr lang="es-ES"/>
        </a:p>
      </dgm:t>
    </dgm:pt>
    <dgm:pt modelId="{260303BE-8FC8-413B-A025-F03B075D50BD}" type="pres">
      <dgm:prSet presAssocID="{6C0288FA-867B-4A24-9113-F91C57C1EBC7}" presName="hierChild4" presStyleCnt="0"/>
      <dgm:spPr/>
    </dgm:pt>
    <dgm:pt modelId="{D8240CA6-0E82-47FF-AC5D-0A4E1DB0235F}" type="pres">
      <dgm:prSet presAssocID="{DFABFBBF-0D9A-446E-8FE9-03D23C4A5A48}" presName="Name37" presStyleLbl="parChTrans1D3" presStyleIdx="0" presStyleCnt="2"/>
      <dgm:spPr/>
      <dgm:t>
        <a:bodyPr/>
        <a:lstStyle/>
        <a:p>
          <a:endParaRPr lang="es-ES"/>
        </a:p>
      </dgm:t>
    </dgm:pt>
    <dgm:pt modelId="{C009C8E4-E4E7-49F0-80FD-70CC5D2158E5}" type="pres">
      <dgm:prSet presAssocID="{0485191F-908A-41AA-82AA-5BEDEF91FDF6}" presName="hierRoot2" presStyleCnt="0">
        <dgm:presLayoutVars>
          <dgm:hierBranch val="init"/>
        </dgm:presLayoutVars>
      </dgm:prSet>
      <dgm:spPr/>
    </dgm:pt>
    <dgm:pt modelId="{7A2D8341-2CE9-4604-989A-623A49A76B0B}" type="pres">
      <dgm:prSet presAssocID="{0485191F-908A-41AA-82AA-5BEDEF91FDF6}" presName="rootComposite" presStyleCnt="0"/>
      <dgm:spPr/>
    </dgm:pt>
    <dgm:pt modelId="{DB23B4D8-3073-4E60-9B94-6D862B29404C}" type="pres">
      <dgm:prSet presAssocID="{0485191F-908A-41AA-82AA-5BEDEF91FDF6}" presName="rootText" presStyleLbl="node3" presStyleIdx="0" presStyleCnt="2">
        <dgm:presLayoutVars>
          <dgm:chPref val="3"/>
        </dgm:presLayoutVars>
      </dgm:prSet>
      <dgm:spPr/>
      <dgm:t>
        <a:bodyPr/>
        <a:lstStyle/>
        <a:p>
          <a:endParaRPr lang="es-ES"/>
        </a:p>
      </dgm:t>
    </dgm:pt>
    <dgm:pt modelId="{D43C3B88-36AE-4881-B524-5C1E3129538F}" type="pres">
      <dgm:prSet presAssocID="{0485191F-908A-41AA-82AA-5BEDEF91FDF6}" presName="rootConnector" presStyleLbl="node3" presStyleIdx="0" presStyleCnt="2"/>
      <dgm:spPr/>
      <dgm:t>
        <a:bodyPr/>
        <a:lstStyle/>
        <a:p>
          <a:endParaRPr lang="es-ES"/>
        </a:p>
      </dgm:t>
    </dgm:pt>
    <dgm:pt modelId="{FF389864-CBBE-4DBC-8E92-AD547D2260D8}" type="pres">
      <dgm:prSet presAssocID="{0485191F-908A-41AA-82AA-5BEDEF91FDF6}" presName="hierChild4" presStyleCnt="0"/>
      <dgm:spPr/>
    </dgm:pt>
    <dgm:pt modelId="{7B0FF9BD-8E08-4480-B317-D2C93CF24096}" type="pres">
      <dgm:prSet presAssocID="{0485191F-908A-41AA-82AA-5BEDEF91FDF6}" presName="hierChild5" presStyleCnt="0"/>
      <dgm:spPr/>
    </dgm:pt>
    <dgm:pt modelId="{F2A11766-B0B5-479D-AE6E-A530D7A68986}" type="pres">
      <dgm:prSet presAssocID="{6C0288FA-867B-4A24-9113-F91C57C1EBC7}" presName="hierChild5" presStyleCnt="0"/>
      <dgm:spPr/>
    </dgm:pt>
    <dgm:pt modelId="{FAAEC0E2-4324-42DB-81EB-6B7A5DF98CB6}" type="pres">
      <dgm:prSet presAssocID="{6702FC8A-22CB-4B35-B3A8-02041D745BC1}" presName="Name37" presStyleLbl="parChTrans1D2" presStyleIdx="1" presStyleCnt="4"/>
      <dgm:spPr/>
      <dgm:t>
        <a:bodyPr/>
        <a:lstStyle/>
        <a:p>
          <a:endParaRPr lang="es-ES"/>
        </a:p>
      </dgm:t>
    </dgm:pt>
    <dgm:pt modelId="{09389E72-83D4-42BE-971C-F081CFA83D7D}" type="pres">
      <dgm:prSet presAssocID="{C1CDBAA7-91D3-4D65-A192-7177823B1CCE}" presName="hierRoot2" presStyleCnt="0">
        <dgm:presLayoutVars>
          <dgm:hierBranch val="init"/>
        </dgm:presLayoutVars>
      </dgm:prSet>
      <dgm:spPr/>
    </dgm:pt>
    <dgm:pt modelId="{D47761F4-AE3E-403E-B0BE-3C712AAA0BEA}" type="pres">
      <dgm:prSet presAssocID="{C1CDBAA7-91D3-4D65-A192-7177823B1CCE}" presName="rootComposite" presStyleCnt="0"/>
      <dgm:spPr/>
    </dgm:pt>
    <dgm:pt modelId="{28014F84-B240-4D94-9F45-F4EC717BBBB6}" type="pres">
      <dgm:prSet presAssocID="{C1CDBAA7-91D3-4D65-A192-7177823B1CCE}" presName="rootText" presStyleLbl="node2" presStyleIdx="1" presStyleCnt="2">
        <dgm:presLayoutVars>
          <dgm:chPref val="3"/>
        </dgm:presLayoutVars>
      </dgm:prSet>
      <dgm:spPr/>
      <dgm:t>
        <a:bodyPr/>
        <a:lstStyle/>
        <a:p>
          <a:endParaRPr lang="es-ES"/>
        </a:p>
      </dgm:t>
    </dgm:pt>
    <dgm:pt modelId="{5D98D0D2-C911-4E4C-BB89-0123B3F9A50C}" type="pres">
      <dgm:prSet presAssocID="{C1CDBAA7-91D3-4D65-A192-7177823B1CCE}" presName="rootConnector" presStyleLbl="node2" presStyleIdx="1" presStyleCnt="2"/>
      <dgm:spPr/>
      <dgm:t>
        <a:bodyPr/>
        <a:lstStyle/>
        <a:p>
          <a:endParaRPr lang="es-ES"/>
        </a:p>
      </dgm:t>
    </dgm:pt>
    <dgm:pt modelId="{7FA8B132-8E15-4686-9F0D-2FACEA1E9907}" type="pres">
      <dgm:prSet presAssocID="{C1CDBAA7-91D3-4D65-A192-7177823B1CCE}" presName="hierChild4" presStyleCnt="0"/>
      <dgm:spPr/>
    </dgm:pt>
    <dgm:pt modelId="{7C201900-CFB3-406F-A40E-A625E2383218}" type="pres">
      <dgm:prSet presAssocID="{988BE533-225E-4AF0-BFFD-FD055E296FF0}" presName="Name37" presStyleLbl="parChTrans1D3" presStyleIdx="1" presStyleCnt="2"/>
      <dgm:spPr/>
      <dgm:t>
        <a:bodyPr/>
        <a:lstStyle/>
        <a:p>
          <a:endParaRPr lang="es-ES"/>
        </a:p>
      </dgm:t>
    </dgm:pt>
    <dgm:pt modelId="{8180A757-D19A-4930-90CD-AA8179B3A5F8}" type="pres">
      <dgm:prSet presAssocID="{BBA1E019-0E07-4A6B-A86A-CD01DBA145FC}" presName="hierRoot2" presStyleCnt="0">
        <dgm:presLayoutVars>
          <dgm:hierBranch val="init"/>
        </dgm:presLayoutVars>
      </dgm:prSet>
      <dgm:spPr/>
    </dgm:pt>
    <dgm:pt modelId="{700D0392-C701-4278-BAA1-BC076DDD724C}" type="pres">
      <dgm:prSet presAssocID="{BBA1E019-0E07-4A6B-A86A-CD01DBA145FC}" presName="rootComposite" presStyleCnt="0"/>
      <dgm:spPr/>
    </dgm:pt>
    <dgm:pt modelId="{4E215EE3-C4A1-4EE3-8480-8D6541CC78C0}" type="pres">
      <dgm:prSet presAssocID="{BBA1E019-0E07-4A6B-A86A-CD01DBA145FC}" presName="rootText" presStyleLbl="node3" presStyleIdx="1" presStyleCnt="2">
        <dgm:presLayoutVars>
          <dgm:chPref val="3"/>
        </dgm:presLayoutVars>
      </dgm:prSet>
      <dgm:spPr/>
      <dgm:t>
        <a:bodyPr/>
        <a:lstStyle/>
        <a:p>
          <a:endParaRPr lang="es-ES"/>
        </a:p>
      </dgm:t>
    </dgm:pt>
    <dgm:pt modelId="{1E9F37FF-BC0F-4469-BBF3-5B5D880563E0}" type="pres">
      <dgm:prSet presAssocID="{BBA1E019-0E07-4A6B-A86A-CD01DBA145FC}" presName="rootConnector" presStyleLbl="node3" presStyleIdx="1" presStyleCnt="2"/>
      <dgm:spPr/>
      <dgm:t>
        <a:bodyPr/>
        <a:lstStyle/>
        <a:p>
          <a:endParaRPr lang="es-ES"/>
        </a:p>
      </dgm:t>
    </dgm:pt>
    <dgm:pt modelId="{F27B5114-A88C-4CAA-94EC-892DB81FCECB}" type="pres">
      <dgm:prSet presAssocID="{BBA1E019-0E07-4A6B-A86A-CD01DBA145FC}" presName="hierChild4" presStyleCnt="0"/>
      <dgm:spPr/>
    </dgm:pt>
    <dgm:pt modelId="{1E703EC9-0FC8-4167-A919-4578720903B4}" type="pres">
      <dgm:prSet presAssocID="{BBA1E019-0E07-4A6B-A86A-CD01DBA145FC}" presName="hierChild5" presStyleCnt="0"/>
      <dgm:spPr/>
    </dgm:pt>
    <dgm:pt modelId="{98D304B2-FE0A-4252-9948-8CB79F952001}" type="pres">
      <dgm:prSet presAssocID="{C1CDBAA7-91D3-4D65-A192-7177823B1CCE}" presName="hierChild5" presStyleCnt="0"/>
      <dgm:spPr/>
    </dgm:pt>
    <dgm:pt modelId="{F8984E1D-A3F0-4693-BB3C-FE3F2E284C8D}" type="pres">
      <dgm:prSet presAssocID="{AF2BA5A9-7227-4047-AA73-9CDF29C41F5C}" presName="hierChild3" presStyleCnt="0"/>
      <dgm:spPr/>
    </dgm:pt>
    <dgm:pt modelId="{4B09553C-3B62-465A-A286-4BE994CBDB47}" type="pres">
      <dgm:prSet presAssocID="{B2968E92-DF4D-4DFC-8B4F-52362929934E}" presName="Name111" presStyleLbl="parChTrans1D2" presStyleIdx="2" presStyleCnt="4"/>
      <dgm:spPr/>
      <dgm:t>
        <a:bodyPr/>
        <a:lstStyle/>
        <a:p>
          <a:endParaRPr lang="es-ES"/>
        </a:p>
      </dgm:t>
    </dgm:pt>
    <dgm:pt modelId="{66D39650-52C6-4C69-96A6-3E6F871BA55F}" type="pres">
      <dgm:prSet presAssocID="{B34CDB8B-35E6-4A55-A6DF-D9262E7D60EF}" presName="hierRoot3" presStyleCnt="0">
        <dgm:presLayoutVars>
          <dgm:hierBranch val="init"/>
        </dgm:presLayoutVars>
      </dgm:prSet>
      <dgm:spPr/>
    </dgm:pt>
    <dgm:pt modelId="{DD0E0B0D-B69F-46E7-9695-817E07D5B0EE}" type="pres">
      <dgm:prSet presAssocID="{B34CDB8B-35E6-4A55-A6DF-D9262E7D60EF}" presName="rootComposite3" presStyleCnt="0"/>
      <dgm:spPr/>
    </dgm:pt>
    <dgm:pt modelId="{F83AF01F-8AB7-41A4-A7BD-AC6349A1901F}" type="pres">
      <dgm:prSet presAssocID="{B34CDB8B-35E6-4A55-A6DF-D9262E7D60EF}" presName="rootText3" presStyleLbl="asst1" presStyleIdx="0" presStyleCnt="2">
        <dgm:presLayoutVars>
          <dgm:chPref val="3"/>
        </dgm:presLayoutVars>
      </dgm:prSet>
      <dgm:spPr/>
      <dgm:t>
        <a:bodyPr/>
        <a:lstStyle/>
        <a:p>
          <a:endParaRPr lang="es-ES"/>
        </a:p>
      </dgm:t>
    </dgm:pt>
    <dgm:pt modelId="{BD40B0F7-2983-4D68-97A3-704896EC99AF}" type="pres">
      <dgm:prSet presAssocID="{B34CDB8B-35E6-4A55-A6DF-D9262E7D60EF}" presName="rootConnector3" presStyleLbl="asst1" presStyleIdx="0" presStyleCnt="2"/>
      <dgm:spPr/>
      <dgm:t>
        <a:bodyPr/>
        <a:lstStyle/>
        <a:p>
          <a:endParaRPr lang="es-ES"/>
        </a:p>
      </dgm:t>
    </dgm:pt>
    <dgm:pt modelId="{FBAD6D5F-190F-4214-B65B-CAB9DC3FA73C}" type="pres">
      <dgm:prSet presAssocID="{B34CDB8B-35E6-4A55-A6DF-D9262E7D60EF}" presName="hierChild6" presStyleCnt="0"/>
      <dgm:spPr/>
    </dgm:pt>
    <dgm:pt modelId="{14A7764D-D46D-4679-AB70-57A80FC394C0}" type="pres">
      <dgm:prSet presAssocID="{B34CDB8B-35E6-4A55-A6DF-D9262E7D60EF}" presName="hierChild7" presStyleCnt="0"/>
      <dgm:spPr/>
    </dgm:pt>
    <dgm:pt modelId="{1842C9AA-4080-40BF-A309-A42C9B60B0AD}" type="pres">
      <dgm:prSet presAssocID="{BFC9A17D-ACDD-4907-B20F-D18617BA59AC}" presName="Name111" presStyleLbl="parChTrans1D2" presStyleIdx="3" presStyleCnt="4"/>
      <dgm:spPr/>
      <dgm:t>
        <a:bodyPr/>
        <a:lstStyle/>
        <a:p>
          <a:endParaRPr lang="es-ES"/>
        </a:p>
      </dgm:t>
    </dgm:pt>
    <dgm:pt modelId="{C573492A-A6E6-41AA-8BBA-CC315A07B839}" type="pres">
      <dgm:prSet presAssocID="{D3233148-D4F8-4A7B-A86F-EE19E8566677}" presName="hierRoot3" presStyleCnt="0">
        <dgm:presLayoutVars>
          <dgm:hierBranch val="init"/>
        </dgm:presLayoutVars>
      </dgm:prSet>
      <dgm:spPr/>
    </dgm:pt>
    <dgm:pt modelId="{17FCA47C-DD1E-42F8-B982-8BA411EF179E}" type="pres">
      <dgm:prSet presAssocID="{D3233148-D4F8-4A7B-A86F-EE19E8566677}" presName="rootComposite3" presStyleCnt="0"/>
      <dgm:spPr/>
    </dgm:pt>
    <dgm:pt modelId="{2FF407B1-0A48-47F7-9943-D5AE5AF10E75}" type="pres">
      <dgm:prSet presAssocID="{D3233148-D4F8-4A7B-A86F-EE19E8566677}" presName="rootText3" presStyleLbl="asst1" presStyleIdx="1" presStyleCnt="2">
        <dgm:presLayoutVars>
          <dgm:chPref val="3"/>
        </dgm:presLayoutVars>
      </dgm:prSet>
      <dgm:spPr/>
      <dgm:t>
        <a:bodyPr/>
        <a:lstStyle/>
        <a:p>
          <a:endParaRPr lang="es-ES"/>
        </a:p>
      </dgm:t>
    </dgm:pt>
    <dgm:pt modelId="{E49B3C47-9C4F-43B2-AF94-D4CE1ACA2A03}" type="pres">
      <dgm:prSet presAssocID="{D3233148-D4F8-4A7B-A86F-EE19E8566677}" presName="rootConnector3" presStyleLbl="asst1" presStyleIdx="1" presStyleCnt="2"/>
      <dgm:spPr/>
      <dgm:t>
        <a:bodyPr/>
        <a:lstStyle/>
        <a:p>
          <a:endParaRPr lang="es-ES"/>
        </a:p>
      </dgm:t>
    </dgm:pt>
    <dgm:pt modelId="{085C62E0-F914-402E-92B7-675661D173B7}" type="pres">
      <dgm:prSet presAssocID="{D3233148-D4F8-4A7B-A86F-EE19E8566677}" presName="hierChild6" presStyleCnt="0"/>
      <dgm:spPr/>
    </dgm:pt>
    <dgm:pt modelId="{0A4688DF-97D0-4045-B21F-53C7083142F6}" type="pres">
      <dgm:prSet presAssocID="{D3233148-D4F8-4A7B-A86F-EE19E8566677}" presName="hierChild7" presStyleCnt="0"/>
      <dgm:spPr/>
    </dgm:pt>
  </dgm:ptLst>
  <dgm:cxnLst>
    <dgm:cxn modelId="{B4472F03-DE49-464D-95E2-2CCB9EB04498}" type="presOf" srcId="{5316E564-EC16-4440-A728-3E3A3BCF9DB9}" destId="{9CFA28D1-E8ED-40DF-8CF8-63694E87487A}" srcOrd="0" destOrd="0" presId="urn:microsoft.com/office/officeart/2005/8/layout/orgChart1"/>
    <dgm:cxn modelId="{E0D47BAA-22EA-4AD5-9AF2-2233F094CC3A}" type="presOf" srcId="{6702FC8A-22CB-4B35-B3A8-02041D745BC1}" destId="{FAAEC0E2-4324-42DB-81EB-6B7A5DF98CB6}" srcOrd="0" destOrd="0" presId="urn:microsoft.com/office/officeart/2005/8/layout/orgChart1"/>
    <dgm:cxn modelId="{82E2BABA-5D19-4EDA-B30D-D6851CB6768B}" srcId="{AF2BA5A9-7227-4047-AA73-9CDF29C41F5C}" destId="{D3233148-D4F8-4A7B-A86F-EE19E8566677}" srcOrd="1" destOrd="0" parTransId="{BFC9A17D-ACDD-4907-B20F-D18617BA59AC}" sibTransId="{467D1C48-1C50-4580-8B80-38A61A05F6AF}"/>
    <dgm:cxn modelId="{2B51118E-BC59-4111-B00D-299AF7110F12}" type="presOf" srcId="{0485191F-908A-41AA-82AA-5BEDEF91FDF6}" destId="{DB23B4D8-3073-4E60-9B94-6D862B29404C}" srcOrd="0" destOrd="0" presId="urn:microsoft.com/office/officeart/2005/8/layout/orgChart1"/>
    <dgm:cxn modelId="{68121741-3F1F-4D73-A358-BD6CD06203E3}" type="presOf" srcId="{BBA1E019-0E07-4A6B-A86A-CD01DBA145FC}" destId="{1E9F37FF-BC0F-4469-BBF3-5B5D880563E0}" srcOrd="1" destOrd="0" presId="urn:microsoft.com/office/officeart/2005/8/layout/orgChart1"/>
    <dgm:cxn modelId="{C49D11AC-3130-40DA-9CDC-4C7DE0C68E98}" type="presOf" srcId="{C1CDBAA7-91D3-4D65-A192-7177823B1CCE}" destId="{5D98D0D2-C911-4E4C-BB89-0123B3F9A50C}" srcOrd="1" destOrd="0" presId="urn:microsoft.com/office/officeart/2005/8/layout/orgChart1"/>
    <dgm:cxn modelId="{321D789A-DF43-46D8-969A-60DF5405619C}" type="presOf" srcId="{AF2BA5A9-7227-4047-AA73-9CDF29C41F5C}" destId="{0B74BDA3-6B78-4DC3-83F3-D0D905ECF08E}" srcOrd="1" destOrd="0" presId="urn:microsoft.com/office/officeart/2005/8/layout/orgChart1"/>
    <dgm:cxn modelId="{0D2FBDCF-5627-48BF-9DC8-82E5085CBBC0}" srcId="{6C0288FA-867B-4A24-9113-F91C57C1EBC7}" destId="{0485191F-908A-41AA-82AA-5BEDEF91FDF6}" srcOrd="0" destOrd="0" parTransId="{DFABFBBF-0D9A-446E-8FE9-03D23C4A5A48}" sibTransId="{A511432B-FCA8-4D89-BBCD-8885B76825E8}"/>
    <dgm:cxn modelId="{8CB18DFF-E7CD-4828-9E66-1E7F61B9825B}" type="presOf" srcId="{BBA1E019-0E07-4A6B-A86A-CD01DBA145FC}" destId="{4E215EE3-C4A1-4EE3-8480-8D6541CC78C0}" srcOrd="0" destOrd="0" presId="urn:microsoft.com/office/officeart/2005/8/layout/orgChart1"/>
    <dgm:cxn modelId="{3C081D9A-7EBE-47C6-8968-DB750D29284A}" type="presOf" srcId="{C1CDBAA7-91D3-4D65-A192-7177823B1CCE}" destId="{28014F84-B240-4D94-9F45-F4EC717BBBB6}" srcOrd="0" destOrd="0" presId="urn:microsoft.com/office/officeart/2005/8/layout/orgChart1"/>
    <dgm:cxn modelId="{21E60C2A-C9A0-4E02-BD90-FDE0129A1072}" srcId="{AF2BA5A9-7227-4047-AA73-9CDF29C41F5C}" destId="{C1CDBAA7-91D3-4D65-A192-7177823B1CCE}" srcOrd="3" destOrd="0" parTransId="{6702FC8A-22CB-4B35-B3A8-02041D745BC1}" sibTransId="{C29D6DB4-2171-49CA-8CF4-2CB6CB9F1BAA}"/>
    <dgm:cxn modelId="{5E941331-6ED7-4D56-8D93-1012509C3A4F}" type="presOf" srcId="{DFABFBBF-0D9A-446E-8FE9-03D23C4A5A48}" destId="{D8240CA6-0E82-47FF-AC5D-0A4E1DB0235F}" srcOrd="0" destOrd="0" presId="urn:microsoft.com/office/officeart/2005/8/layout/orgChart1"/>
    <dgm:cxn modelId="{DB1870C5-B9C4-42EB-84F7-60758DA0AC03}" type="presOf" srcId="{5ED27E8F-28D3-4F0B-82F6-10C05087A18F}" destId="{15DE6B80-4A81-4230-B1DC-1137DEA625EF}" srcOrd="0" destOrd="0" presId="urn:microsoft.com/office/officeart/2005/8/layout/orgChart1"/>
    <dgm:cxn modelId="{79F49B97-00F2-4E11-A52F-4F880EC29E96}" type="presOf" srcId="{B34CDB8B-35E6-4A55-A6DF-D9262E7D60EF}" destId="{F83AF01F-8AB7-41A4-A7BD-AC6349A1901F}" srcOrd="0" destOrd="0" presId="urn:microsoft.com/office/officeart/2005/8/layout/orgChart1"/>
    <dgm:cxn modelId="{51254156-D0F8-41C1-8A48-2BA0D3C14C61}" type="presOf" srcId="{B34CDB8B-35E6-4A55-A6DF-D9262E7D60EF}" destId="{BD40B0F7-2983-4D68-97A3-704896EC99AF}" srcOrd="1" destOrd="0" presId="urn:microsoft.com/office/officeart/2005/8/layout/orgChart1"/>
    <dgm:cxn modelId="{68B3F982-961F-49B4-A9B0-3E2D960C346B}" type="presOf" srcId="{0485191F-908A-41AA-82AA-5BEDEF91FDF6}" destId="{D43C3B88-36AE-4881-B524-5C1E3129538F}" srcOrd="1" destOrd="0" presId="urn:microsoft.com/office/officeart/2005/8/layout/orgChart1"/>
    <dgm:cxn modelId="{8C917B2A-E73F-4BAE-A77A-262E00CCE18E}" srcId="{AF2BA5A9-7227-4047-AA73-9CDF29C41F5C}" destId="{6C0288FA-867B-4A24-9113-F91C57C1EBC7}" srcOrd="2" destOrd="0" parTransId="{5ED27E8F-28D3-4F0B-82F6-10C05087A18F}" sibTransId="{6ED8C2B1-9879-4487-B020-E9EBB817E684}"/>
    <dgm:cxn modelId="{4D501A68-CC9D-48CA-9BD0-DBF2CCABACB4}" type="presOf" srcId="{AF2BA5A9-7227-4047-AA73-9CDF29C41F5C}" destId="{F1F061A4-0431-4AE9-A888-7C86300F5F06}" srcOrd="0" destOrd="0" presId="urn:microsoft.com/office/officeart/2005/8/layout/orgChart1"/>
    <dgm:cxn modelId="{FFD5DE1B-9D68-40F5-A39A-108F3616E691}" type="presOf" srcId="{6C0288FA-867B-4A24-9113-F91C57C1EBC7}" destId="{A02DA5F4-5959-4D82-8063-3200C756C444}" srcOrd="0" destOrd="0" presId="urn:microsoft.com/office/officeart/2005/8/layout/orgChart1"/>
    <dgm:cxn modelId="{8686FA2C-07E6-47CB-A62F-99EE4932F1A2}" type="presOf" srcId="{BFC9A17D-ACDD-4907-B20F-D18617BA59AC}" destId="{1842C9AA-4080-40BF-A309-A42C9B60B0AD}" srcOrd="0" destOrd="0" presId="urn:microsoft.com/office/officeart/2005/8/layout/orgChart1"/>
    <dgm:cxn modelId="{D594CC16-7BD9-4067-B526-7AE5CE5EA143}" type="presOf" srcId="{988BE533-225E-4AF0-BFFD-FD055E296FF0}" destId="{7C201900-CFB3-406F-A40E-A625E2383218}" srcOrd="0" destOrd="0" presId="urn:microsoft.com/office/officeart/2005/8/layout/orgChart1"/>
    <dgm:cxn modelId="{2522540E-A628-406C-9F77-7DE41F6F5D23}" srcId="{AF2BA5A9-7227-4047-AA73-9CDF29C41F5C}" destId="{B34CDB8B-35E6-4A55-A6DF-D9262E7D60EF}" srcOrd="0" destOrd="0" parTransId="{B2968E92-DF4D-4DFC-8B4F-52362929934E}" sibTransId="{20ED4ABA-1183-49FF-BD29-3F85236A19BD}"/>
    <dgm:cxn modelId="{726F3BC8-34E1-493A-B20F-806D007E4A24}" type="presOf" srcId="{6C0288FA-867B-4A24-9113-F91C57C1EBC7}" destId="{56A8DF4B-C7F9-4BEF-B888-04A37E4DF03C}" srcOrd="1" destOrd="0" presId="urn:microsoft.com/office/officeart/2005/8/layout/orgChart1"/>
    <dgm:cxn modelId="{27750495-9029-4254-A588-164323016AE6}" srcId="{5316E564-EC16-4440-A728-3E3A3BCF9DB9}" destId="{AF2BA5A9-7227-4047-AA73-9CDF29C41F5C}" srcOrd="0" destOrd="0" parTransId="{FCE66A68-3FF6-4227-8CCB-F82FA51A8B72}" sibTransId="{EADD8BA8-6631-4197-A792-36DED6B728E1}"/>
    <dgm:cxn modelId="{812F448A-068A-4766-9A2D-4AB449BFE8D1}" type="presOf" srcId="{B2968E92-DF4D-4DFC-8B4F-52362929934E}" destId="{4B09553C-3B62-465A-A286-4BE994CBDB47}" srcOrd="0" destOrd="0" presId="urn:microsoft.com/office/officeart/2005/8/layout/orgChart1"/>
    <dgm:cxn modelId="{21814ED9-A91E-4874-9BCB-51FA65C1E39F}" srcId="{C1CDBAA7-91D3-4D65-A192-7177823B1CCE}" destId="{BBA1E019-0E07-4A6B-A86A-CD01DBA145FC}" srcOrd="0" destOrd="0" parTransId="{988BE533-225E-4AF0-BFFD-FD055E296FF0}" sibTransId="{0E096F0D-F206-4B48-A2B4-B389DDCAA643}"/>
    <dgm:cxn modelId="{D137E311-AF3D-47E2-90F4-5192354025D2}" type="presOf" srcId="{D3233148-D4F8-4A7B-A86F-EE19E8566677}" destId="{2FF407B1-0A48-47F7-9943-D5AE5AF10E75}" srcOrd="0" destOrd="0" presId="urn:microsoft.com/office/officeart/2005/8/layout/orgChart1"/>
    <dgm:cxn modelId="{E54C33C3-4E2F-4828-8CA7-235512AA1FCB}" type="presOf" srcId="{D3233148-D4F8-4A7B-A86F-EE19E8566677}" destId="{E49B3C47-9C4F-43B2-AF94-D4CE1ACA2A03}" srcOrd="1" destOrd="0" presId="urn:microsoft.com/office/officeart/2005/8/layout/orgChart1"/>
    <dgm:cxn modelId="{14443A6F-DF55-4D9B-AA1E-90687AFF0522}" type="presParOf" srcId="{9CFA28D1-E8ED-40DF-8CF8-63694E87487A}" destId="{D48FB923-60F8-467E-8208-EAD840234428}" srcOrd="0" destOrd="0" presId="urn:microsoft.com/office/officeart/2005/8/layout/orgChart1"/>
    <dgm:cxn modelId="{D9C23413-FB2E-4BB9-AF2A-427833394789}" type="presParOf" srcId="{D48FB923-60F8-467E-8208-EAD840234428}" destId="{7E5982F9-6F8C-4C9D-AC7D-4A53A261D761}" srcOrd="0" destOrd="0" presId="urn:microsoft.com/office/officeart/2005/8/layout/orgChart1"/>
    <dgm:cxn modelId="{E1A2751F-688C-4693-87AB-288877151523}" type="presParOf" srcId="{7E5982F9-6F8C-4C9D-AC7D-4A53A261D761}" destId="{F1F061A4-0431-4AE9-A888-7C86300F5F06}" srcOrd="0" destOrd="0" presId="urn:microsoft.com/office/officeart/2005/8/layout/orgChart1"/>
    <dgm:cxn modelId="{4617CB21-46F3-424F-8AA1-75E1544C6AEF}" type="presParOf" srcId="{7E5982F9-6F8C-4C9D-AC7D-4A53A261D761}" destId="{0B74BDA3-6B78-4DC3-83F3-D0D905ECF08E}" srcOrd="1" destOrd="0" presId="urn:microsoft.com/office/officeart/2005/8/layout/orgChart1"/>
    <dgm:cxn modelId="{3768C943-6995-4449-8CE6-11B98B5351E8}" type="presParOf" srcId="{D48FB923-60F8-467E-8208-EAD840234428}" destId="{F2F70115-E6A6-4A55-AB49-4A10AE280E39}" srcOrd="1" destOrd="0" presId="urn:microsoft.com/office/officeart/2005/8/layout/orgChart1"/>
    <dgm:cxn modelId="{841B6EBD-F488-4A06-92E7-E3C81224C47F}" type="presParOf" srcId="{F2F70115-E6A6-4A55-AB49-4A10AE280E39}" destId="{15DE6B80-4A81-4230-B1DC-1137DEA625EF}" srcOrd="0" destOrd="0" presId="urn:microsoft.com/office/officeart/2005/8/layout/orgChart1"/>
    <dgm:cxn modelId="{EF330E08-7229-4D3A-BCD7-8AD7A4E44377}" type="presParOf" srcId="{F2F70115-E6A6-4A55-AB49-4A10AE280E39}" destId="{AFC9E221-C567-4EC7-A6FD-D6BCF79D4084}" srcOrd="1" destOrd="0" presId="urn:microsoft.com/office/officeart/2005/8/layout/orgChart1"/>
    <dgm:cxn modelId="{2F3B6D3F-FAD9-4EDF-8FFC-99AC94E1BC04}" type="presParOf" srcId="{AFC9E221-C567-4EC7-A6FD-D6BCF79D4084}" destId="{EB59CEAE-5874-40A2-ADAD-50811D662992}" srcOrd="0" destOrd="0" presId="urn:microsoft.com/office/officeart/2005/8/layout/orgChart1"/>
    <dgm:cxn modelId="{82A89FEA-DF55-45A7-9210-BED1CE4A4CB7}" type="presParOf" srcId="{EB59CEAE-5874-40A2-ADAD-50811D662992}" destId="{A02DA5F4-5959-4D82-8063-3200C756C444}" srcOrd="0" destOrd="0" presId="urn:microsoft.com/office/officeart/2005/8/layout/orgChart1"/>
    <dgm:cxn modelId="{37E1310A-ED8D-4463-A80E-43A9E15EC3FB}" type="presParOf" srcId="{EB59CEAE-5874-40A2-ADAD-50811D662992}" destId="{56A8DF4B-C7F9-4BEF-B888-04A37E4DF03C}" srcOrd="1" destOrd="0" presId="urn:microsoft.com/office/officeart/2005/8/layout/orgChart1"/>
    <dgm:cxn modelId="{4F85B9A7-04F0-4BFC-8018-D47DF0D17465}" type="presParOf" srcId="{AFC9E221-C567-4EC7-A6FD-D6BCF79D4084}" destId="{260303BE-8FC8-413B-A025-F03B075D50BD}" srcOrd="1" destOrd="0" presId="urn:microsoft.com/office/officeart/2005/8/layout/orgChart1"/>
    <dgm:cxn modelId="{580C0588-9CA7-4050-8738-226E2A2A698B}" type="presParOf" srcId="{260303BE-8FC8-413B-A025-F03B075D50BD}" destId="{D8240CA6-0E82-47FF-AC5D-0A4E1DB0235F}" srcOrd="0" destOrd="0" presId="urn:microsoft.com/office/officeart/2005/8/layout/orgChart1"/>
    <dgm:cxn modelId="{B380B81E-232D-47E2-8BE9-BA8FEB59F9C1}" type="presParOf" srcId="{260303BE-8FC8-413B-A025-F03B075D50BD}" destId="{C009C8E4-E4E7-49F0-80FD-70CC5D2158E5}" srcOrd="1" destOrd="0" presId="urn:microsoft.com/office/officeart/2005/8/layout/orgChart1"/>
    <dgm:cxn modelId="{59582135-A1AA-4BF6-8B64-15BCD0876587}" type="presParOf" srcId="{C009C8E4-E4E7-49F0-80FD-70CC5D2158E5}" destId="{7A2D8341-2CE9-4604-989A-623A49A76B0B}" srcOrd="0" destOrd="0" presId="urn:microsoft.com/office/officeart/2005/8/layout/orgChart1"/>
    <dgm:cxn modelId="{8752ED8F-D531-4439-A5F6-8DACB2B21C42}" type="presParOf" srcId="{7A2D8341-2CE9-4604-989A-623A49A76B0B}" destId="{DB23B4D8-3073-4E60-9B94-6D862B29404C}" srcOrd="0" destOrd="0" presId="urn:microsoft.com/office/officeart/2005/8/layout/orgChart1"/>
    <dgm:cxn modelId="{1E2C67E5-78E1-4CC7-A3DA-1567EA496406}" type="presParOf" srcId="{7A2D8341-2CE9-4604-989A-623A49A76B0B}" destId="{D43C3B88-36AE-4881-B524-5C1E3129538F}" srcOrd="1" destOrd="0" presId="urn:microsoft.com/office/officeart/2005/8/layout/orgChart1"/>
    <dgm:cxn modelId="{F420C7AF-60EF-492B-B2D8-171A32F6EC2C}" type="presParOf" srcId="{C009C8E4-E4E7-49F0-80FD-70CC5D2158E5}" destId="{FF389864-CBBE-4DBC-8E92-AD547D2260D8}" srcOrd="1" destOrd="0" presId="urn:microsoft.com/office/officeart/2005/8/layout/orgChart1"/>
    <dgm:cxn modelId="{B2FD7294-EB54-4EE1-A62D-C553BAB7D14F}" type="presParOf" srcId="{C009C8E4-E4E7-49F0-80FD-70CC5D2158E5}" destId="{7B0FF9BD-8E08-4480-B317-D2C93CF24096}" srcOrd="2" destOrd="0" presId="urn:microsoft.com/office/officeart/2005/8/layout/orgChart1"/>
    <dgm:cxn modelId="{859D03A2-25BF-4341-825A-41AB4F893524}" type="presParOf" srcId="{AFC9E221-C567-4EC7-A6FD-D6BCF79D4084}" destId="{F2A11766-B0B5-479D-AE6E-A530D7A68986}" srcOrd="2" destOrd="0" presId="urn:microsoft.com/office/officeart/2005/8/layout/orgChart1"/>
    <dgm:cxn modelId="{B0AFB503-29DE-4855-8BCD-15398239760A}" type="presParOf" srcId="{F2F70115-E6A6-4A55-AB49-4A10AE280E39}" destId="{FAAEC0E2-4324-42DB-81EB-6B7A5DF98CB6}" srcOrd="2" destOrd="0" presId="urn:microsoft.com/office/officeart/2005/8/layout/orgChart1"/>
    <dgm:cxn modelId="{67B3B03F-C363-409D-AA41-35CA8CFC632B}" type="presParOf" srcId="{F2F70115-E6A6-4A55-AB49-4A10AE280E39}" destId="{09389E72-83D4-42BE-971C-F081CFA83D7D}" srcOrd="3" destOrd="0" presId="urn:microsoft.com/office/officeart/2005/8/layout/orgChart1"/>
    <dgm:cxn modelId="{9D7E3178-C380-437A-B650-5087717CAA8B}" type="presParOf" srcId="{09389E72-83D4-42BE-971C-F081CFA83D7D}" destId="{D47761F4-AE3E-403E-B0BE-3C712AAA0BEA}" srcOrd="0" destOrd="0" presId="urn:microsoft.com/office/officeart/2005/8/layout/orgChart1"/>
    <dgm:cxn modelId="{E3A9E790-E371-4932-908E-86134A8274FA}" type="presParOf" srcId="{D47761F4-AE3E-403E-B0BE-3C712AAA0BEA}" destId="{28014F84-B240-4D94-9F45-F4EC717BBBB6}" srcOrd="0" destOrd="0" presId="urn:microsoft.com/office/officeart/2005/8/layout/orgChart1"/>
    <dgm:cxn modelId="{7A6C4FA9-E63D-4BEB-A194-98979684B3A2}" type="presParOf" srcId="{D47761F4-AE3E-403E-B0BE-3C712AAA0BEA}" destId="{5D98D0D2-C911-4E4C-BB89-0123B3F9A50C}" srcOrd="1" destOrd="0" presId="urn:microsoft.com/office/officeart/2005/8/layout/orgChart1"/>
    <dgm:cxn modelId="{FA6F167B-9469-48CF-BBFF-971643441260}" type="presParOf" srcId="{09389E72-83D4-42BE-971C-F081CFA83D7D}" destId="{7FA8B132-8E15-4686-9F0D-2FACEA1E9907}" srcOrd="1" destOrd="0" presId="urn:microsoft.com/office/officeart/2005/8/layout/orgChart1"/>
    <dgm:cxn modelId="{3207ED62-BE22-4174-84CD-9B3EBE665548}" type="presParOf" srcId="{7FA8B132-8E15-4686-9F0D-2FACEA1E9907}" destId="{7C201900-CFB3-406F-A40E-A625E2383218}" srcOrd="0" destOrd="0" presId="urn:microsoft.com/office/officeart/2005/8/layout/orgChart1"/>
    <dgm:cxn modelId="{342671F5-66BC-416E-BC48-FB95A58596E9}" type="presParOf" srcId="{7FA8B132-8E15-4686-9F0D-2FACEA1E9907}" destId="{8180A757-D19A-4930-90CD-AA8179B3A5F8}" srcOrd="1" destOrd="0" presId="urn:microsoft.com/office/officeart/2005/8/layout/orgChart1"/>
    <dgm:cxn modelId="{1FCDF6D0-1AD8-4441-9D6E-5B87AD6D4DC9}" type="presParOf" srcId="{8180A757-D19A-4930-90CD-AA8179B3A5F8}" destId="{700D0392-C701-4278-BAA1-BC076DDD724C}" srcOrd="0" destOrd="0" presId="urn:microsoft.com/office/officeart/2005/8/layout/orgChart1"/>
    <dgm:cxn modelId="{02A44063-7961-4133-944C-522F41C55926}" type="presParOf" srcId="{700D0392-C701-4278-BAA1-BC076DDD724C}" destId="{4E215EE3-C4A1-4EE3-8480-8D6541CC78C0}" srcOrd="0" destOrd="0" presId="urn:microsoft.com/office/officeart/2005/8/layout/orgChart1"/>
    <dgm:cxn modelId="{1ED87FFF-514A-4F22-869B-C787FB759D74}" type="presParOf" srcId="{700D0392-C701-4278-BAA1-BC076DDD724C}" destId="{1E9F37FF-BC0F-4469-BBF3-5B5D880563E0}" srcOrd="1" destOrd="0" presId="urn:microsoft.com/office/officeart/2005/8/layout/orgChart1"/>
    <dgm:cxn modelId="{AB85E3BC-FB13-487A-91F5-D262006E30A3}" type="presParOf" srcId="{8180A757-D19A-4930-90CD-AA8179B3A5F8}" destId="{F27B5114-A88C-4CAA-94EC-892DB81FCECB}" srcOrd="1" destOrd="0" presId="urn:microsoft.com/office/officeart/2005/8/layout/orgChart1"/>
    <dgm:cxn modelId="{E2709B2B-8AFD-4E18-AB39-1BBB302DF1AE}" type="presParOf" srcId="{8180A757-D19A-4930-90CD-AA8179B3A5F8}" destId="{1E703EC9-0FC8-4167-A919-4578720903B4}" srcOrd="2" destOrd="0" presId="urn:microsoft.com/office/officeart/2005/8/layout/orgChart1"/>
    <dgm:cxn modelId="{0EBC35D7-8E04-4E30-ACA2-C40E0D6A1E08}" type="presParOf" srcId="{09389E72-83D4-42BE-971C-F081CFA83D7D}" destId="{98D304B2-FE0A-4252-9948-8CB79F952001}" srcOrd="2" destOrd="0" presId="urn:microsoft.com/office/officeart/2005/8/layout/orgChart1"/>
    <dgm:cxn modelId="{FB6CCDBD-F35E-4C51-8220-85151EF63AF2}" type="presParOf" srcId="{D48FB923-60F8-467E-8208-EAD840234428}" destId="{F8984E1D-A3F0-4693-BB3C-FE3F2E284C8D}" srcOrd="2" destOrd="0" presId="urn:microsoft.com/office/officeart/2005/8/layout/orgChart1"/>
    <dgm:cxn modelId="{C614635E-0D74-4B64-8DB0-516440AD338B}" type="presParOf" srcId="{F8984E1D-A3F0-4693-BB3C-FE3F2E284C8D}" destId="{4B09553C-3B62-465A-A286-4BE994CBDB47}" srcOrd="0" destOrd="0" presId="urn:microsoft.com/office/officeart/2005/8/layout/orgChart1"/>
    <dgm:cxn modelId="{5DB4C209-26DF-416D-BF4B-F832387B9503}" type="presParOf" srcId="{F8984E1D-A3F0-4693-BB3C-FE3F2E284C8D}" destId="{66D39650-52C6-4C69-96A6-3E6F871BA55F}" srcOrd="1" destOrd="0" presId="urn:microsoft.com/office/officeart/2005/8/layout/orgChart1"/>
    <dgm:cxn modelId="{FAFE738B-8A3D-49D8-BE56-4E83849D5934}" type="presParOf" srcId="{66D39650-52C6-4C69-96A6-3E6F871BA55F}" destId="{DD0E0B0D-B69F-46E7-9695-817E07D5B0EE}" srcOrd="0" destOrd="0" presId="urn:microsoft.com/office/officeart/2005/8/layout/orgChart1"/>
    <dgm:cxn modelId="{4FA67A17-8815-432C-9804-BC4D568F40D1}" type="presParOf" srcId="{DD0E0B0D-B69F-46E7-9695-817E07D5B0EE}" destId="{F83AF01F-8AB7-41A4-A7BD-AC6349A1901F}" srcOrd="0" destOrd="0" presId="urn:microsoft.com/office/officeart/2005/8/layout/orgChart1"/>
    <dgm:cxn modelId="{EFB53FA0-7071-428D-B8B2-1F3E2DC9797A}" type="presParOf" srcId="{DD0E0B0D-B69F-46E7-9695-817E07D5B0EE}" destId="{BD40B0F7-2983-4D68-97A3-704896EC99AF}" srcOrd="1" destOrd="0" presId="urn:microsoft.com/office/officeart/2005/8/layout/orgChart1"/>
    <dgm:cxn modelId="{8C13755E-57BC-43D9-ADEF-08A541311A8F}" type="presParOf" srcId="{66D39650-52C6-4C69-96A6-3E6F871BA55F}" destId="{FBAD6D5F-190F-4214-B65B-CAB9DC3FA73C}" srcOrd="1" destOrd="0" presId="urn:microsoft.com/office/officeart/2005/8/layout/orgChart1"/>
    <dgm:cxn modelId="{898E3FC9-A53D-48F7-8062-E1714FF676E8}" type="presParOf" srcId="{66D39650-52C6-4C69-96A6-3E6F871BA55F}" destId="{14A7764D-D46D-4679-AB70-57A80FC394C0}" srcOrd="2" destOrd="0" presId="urn:microsoft.com/office/officeart/2005/8/layout/orgChart1"/>
    <dgm:cxn modelId="{F6946132-26F5-4B6F-B8A0-4F455EFFC1AC}" type="presParOf" srcId="{F8984E1D-A3F0-4693-BB3C-FE3F2E284C8D}" destId="{1842C9AA-4080-40BF-A309-A42C9B60B0AD}" srcOrd="2" destOrd="0" presId="urn:microsoft.com/office/officeart/2005/8/layout/orgChart1"/>
    <dgm:cxn modelId="{CB838139-A490-4021-9B98-13E63E6CCDF5}" type="presParOf" srcId="{F8984E1D-A3F0-4693-BB3C-FE3F2E284C8D}" destId="{C573492A-A6E6-41AA-8BBA-CC315A07B839}" srcOrd="3" destOrd="0" presId="urn:microsoft.com/office/officeart/2005/8/layout/orgChart1"/>
    <dgm:cxn modelId="{B39B4E2C-C2B7-408C-A7FB-E4FD5CA71C8B}" type="presParOf" srcId="{C573492A-A6E6-41AA-8BBA-CC315A07B839}" destId="{17FCA47C-DD1E-42F8-B982-8BA411EF179E}" srcOrd="0" destOrd="0" presId="urn:microsoft.com/office/officeart/2005/8/layout/orgChart1"/>
    <dgm:cxn modelId="{16AA46CB-44D0-4D7C-A2CE-3070DB184CD6}" type="presParOf" srcId="{17FCA47C-DD1E-42F8-B982-8BA411EF179E}" destId="{2FF407B1-0A48-47F7-9943-D5AE5AF10E75}" srcOrd="0" destOrd="0" presId="urn:microsoft.com/office/officeart/2005/8/layout/orgChart1"/>
    <dgm:cxn modelId="{DBB3B569-FE28-4856-93CF-2A3ECCC24FEE}" type="presParOf" srcId="{17FCA47C-DD1E-42F8-B982-8BA411EF179E}" destId="{E49B3C47-9C4F-43B2-AF94-D4CE1ACA2A03}" srcOrd="1" destOrd="0" presId="urn:microsoft.com/office/officeart/2005/8/layout/orgChart1"/>
    <dgm:cxn modelId="{CB14EFCA-652B-438C-89B9-F205B9D4295E}" type="presParOf" srcId="{C573492A-A6E6-41AA-8BBA-CC315A07B839}" destId="{085C62E0-F914-402E-92B7-675661D173B7}" srcOrd="1" destOrd="0" presId="urn:microsoft.com/office/officeart/2005/8/layout/orgChart1"/>
    <dgm:cxn modelId="{4AFDFEDE-54FD-496E-A4CF-954411E5755D}" type="presParOf" srcId="{C573492A-A6E6-41AA-8BBA-CC315A07B839}" destId="{0A4688DF-97D0-4045-B21F-53C7083142F6}"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78AAA44-E8F9-4BF5-90A0-05A1D42E207F}" type="doc">
      <dgm:prSet loTypeId="urn:microsoft.com/office/officeart/2009/3/layout/RandomtoResultProcess" loCatId="process" qsTypeId="urn:microsoft.com/office/officeart/2005/8/quickstyle/simple1" qsCatId="simple" csTypeId="urn:microsoft.com/office/officeart/2005/8/colors/accent1_2" csCatId="accent1" phldr="1"/>
      <dgm:spPr/>
      <dgm:t>
        <a:bodyPr/>
        <a:lstStyle/>
        <a:p>
          <a:endParaRPr lang="es-ES"/>
        </a:p>
      </dgm:t>
    </dgm:pt>
    <dgm:pt modelId="{5FA453CA-E769-412A-922D-7F8371269507}">
      <dgm:prSet phldrT="[Texto]" custT="1"/>
      <dgm:spPr/>
      <dgm:t>
        <a:bodyPr/>
        <a:lstStyle/>
        <a:p>
          <a:r>
            <a:rPr lang="es-ES" sz="4400" dirty="0" smtClean="0"/>
            <a:t>Población </a:t>
          </a:r>
          <a:endParaRPr lang="es-ES" sz="4400" dirty="0"/>
        </a:p>
      </dgm:t>
    </dgm:pt>
    <dgm:pt modelId="{E623510E-0949-46CF-8938-375A09749507}" type="parTrans" cxnId="{B0E39286-79AA-47CA-A40E-F001F5801394}">
      <dgm:prSet/>
      <dgm:spPr/>
      <dgm:t>
        <a:bodyPr/>
        <a:lstStyle/>
        <a:p>
          <a:endParaRPr lang="es-ES"/>
        </a:p>
      </dgm:t>
    </dgm:pt>
    <dgm:pt modelId="{F60A255E-3FF9-40ED-A51F-21469F889E4F}" type="sibTrans" cxnId="{B0E39286-79AA-47CA-A40E-F001F5801394}">
      <dgm:prSet/>
      <dgm:spPr/>
      <dgm:t>
        <a:bodyPr/>
        <a:lstStyle/>
        <a:p>
          <a:endParaRPr lang="es-ES"/>
        </a:p>
      </dgm:t>
    </dgm:pt>
    <dgm:pt modelId="{7AE7317B-502E-4C2B-9CBE-D4AD43C7A756}">
      <dgm:prSet phldrT="[Texto]" custT="1"/>
      <dgm:spPr/>
      <dgm:t>
        <a:bodyPr/>
        <a:lstStyle/>
        <a:p>
          <a:r>
            <a:rPr lang="es-ES" sz="4400" dirty="0" smtClean="0"/>
            <a:t>Muestra </a:t>
          </a:r>
          <a:endParaRPr lang="es-ES" sz="4400" dirty="0"/>
        </a:p>
      </dgm:t>
    </dgm:pt>
    <dgm:pt modelId="{FB13A5D1-05AF-4D36-AFDD-403441983928}" type="parTrans" cxnId="{F9BA28B3-371B-4060-AE40-B99F48AE735A}">
      <dgm:prSet/>
      <dgm:spPr/>
      <dgm:t>
        <a:bodyPr/>
        <a:lstStyle/>
        <a:p>
          <a:endParaRPr lang="es-ES"/>
        </a:p>
      </dgm:t>
    </dgm:pt>
    <dgm:pt modelId="{2B653070-C96F-4A1E-972B-74E29AAA318D}" type="sibTrans" cxnId="{F9BA28B3-371B-4060-AE40-B99F48AE735A}">
      <dgm:prSet/>
      <dgm:spPr/>
      <dgm:t>
        <a:bodyPr/>
        <a:lstStyle/>
        <a:p>
          <a:endParaRPr lang="es-ES"/>
        </a:p>
      </dgm:t>
    </dgm:pt>
    <dgm:pt modelId="{B827A6CB-A0ED-4302-98C5-FF3D1698684A}">
      <dgm:prSet phldrT="[Texto]" custT="1"/>
      <dgm:spPr/>
      <dgm:t>
        <a:bodyPr/>
        <a:lstStyle/>
        <a:p>
          <a:r>
            <a:rPr lang="es-EC" sz="1400" dirty="0" smtClean="0"/>
            <a:t>638 empresas importadoras de vehículos de la ciudad de Quito, Guayaquil y Cuenca comprendidos entre pequeñas y medianas (Pymes), tomadas como referencia para el estudio a nivel Ecuador. </a:t>
          </a:r>
          <a:endParaRPr lang="es-ES" sz="1400" dirty="0"/>
        </a:p>
      </dgm:t>
    </dgm:pt>
    <dgm:pt modelId="{A444AF12-ACA1-4BCA-9503-5A1499257458}" type="parTrans" cxnId="{9E8CED01-0ECD-4249-B14C-8A95986CCC71}">
      <dgm:prSet/>
      <dgm:spPr/>
      <dgm:t>
        <a:bodyPr/>
        <a:lstStyle/>
        <a:p>
          <a:endParaRPr lang="es-ES"/>
        </a:p>
      </dgm:t>
    </dgm:pt>
    <dgm:pt modelId="{280FA068-4D3E-4023-8185-DD1A1BA9A9BA}" type="sibTrans" cxnId="{9E8CED01-0ECD-4249-B14C-8A95986CCC71}">
      <dgm:prSet/>
      <dgm:spPr/>
      <dgm:t>
        <a:bodyPr/>
        <a:lstStyle/>
        <a:p>
          <a:endParaRPr lang="es-ES"/>
        </a:p>
      </dgm:t>
    </dgm:pt>
    <dgm:pt modelId="{DB641598-7CEC-433B-A0CC-D13F1AF16DA9}">
      <dgm:prSet phldrT="[Texto]" custT="1"/>
      <dgm:spPr/>
      <dgm:t>
        <a:bodyPr/>
        <a:lstStyle/>
        <a:p>
          <a:r>
            <a:rPr lang="es-ES" sz="4000" dirty="0" smtClean="0"/>
            <a:t>181</a:t>
          </a:r>
          <a:endParaRPr lang="es-ES" sz="4000" dirty="0"/>
        </a:p>
      </dgm:t>
    </dgm:pt>
    <dgm:pt modelId="{295105E0-F282-4F8C-B9CB-851EE5605918}" type="parTrans" cxnId="{79426F87-DD4D-4CBC-B538-A44C3CAC61B1}">
      <dgm:prSet/>
      <dgm:spPr/>
      <dgm:t>
        <a:bodyPr/>
        <a:lstStyle/>
        <a:p>
          <a:endParaRPr lang="es-ES"/>
        </a:p>
      </dgm:t>
    </dgm:pt>
    <dgm:pt modelId="{401D2D85-0AC8-46E6-BFDC-0541B858A24C}" type="sibTrans" cxnId="{79426F87-DD4D-4CBC-B538-A44C3CAC61B1}">
      <dgm:prSet/>
      <dgm:spPr/>
      <dgm:t>
        <a:bodyPr/>
        <a:lstStyle/>
        <a:p>
          <a:endParaRPr lang="es-ES"/>
        </a:p>
      </dgm:t>
    </dgm:pt>
    <dgm:pt modelId="{01449C7B-0099-4C30-A50B-3AC56909634A}" type="pres">
      <dgm:prSet presAssocID="{478AAA44-E8F9-4BF5-90A0-05A1D42E207F}" presName="Name0" presStyleCnt="0">
        <dgm:presLayoutVars>
          <dgm:dir/>
          <dgm:animOne val="branch"/>
          <dgm:animLvl val="lvl"/>
        </dgm:presLayoutVars>
      </dgm:prSet>
      <dgm:spPr/>
      <dgm:t>
        <a:bodyPr/>
        <a:lstStyle/>
        <a:p>
          <a:endParaRPr lang="es-ES"/>
        </a:p>
      </dgm:t>
    </dgm:pt>
    <dgm:pt modelId="{DA58C86D-9878-41FA-A816-0F1A1C86DE7D}" type="pres">
      <dgm:prSet presAssocID="{5FA453CA-E769-412A-922D-7F8371269507}" presName="chaos" presStyleCnt="0"/>
      <dgm:spPr/>
    </dgm:pt>
    <dgm:pt modelId="{B6AE6BA5-D3F3-4B3F-B32D-8A9BA9CFFC31}" type="pres">
      <dgm:prSet presAssocID="{5FA453CA-E769-412A-922D-7F8371269507}" presName="parTx1" presStyleLbl="revTx" presStyleIdx="0" presStyleCnt="3"/>
      <dgm:spPr/>
      <dgm:t>
        <a:bodyPr/>
        <a:lstStyle/>
        <a:p>
          <a:endParaRPr lang="es-ES"/>
        </a:p>
      </dgm:t>
    </dgm:pt>
    <dgm:pt modelId="{949AD6CC-0DF9-4E4C-8E52-8A67D5F3BE93}" type="pres">
      <dgm:prSet presAssocID="{5FA453CA-E769-412A-922D-7F8371269507}" presName="desTx1" presStyleLbl="revTx" presStyleIdx="1" presStyleCnt="3">
        <dgm:presLayoutVars>
          <dgm:bulletEnabled val="1"/>
        </dgm:presLayoutVars>
      </dgm:prSet>
      <dgm:spPr/>
      <dgm:t>
        <a:bodyPr/>
        <a:lstStyle/>
        <a:p>
          <a:endParaRPr lang="es-ES"/>
        </a:p>
      </dgm:t>
    </dgm:pt>
    <dgm:pt modelId="{CADEAB61-796E-46F4-B8D3-3D6EA76E754C}" type="pres">
      <dgm:prSet presAssocID="{5FA453CA-E769-412A-922D-7F8371269507}" presName="c1" presStyleLbl="node1" presStyleIdx="0" presStyleCnt="19"/>
      <dgm:spPr/>
    </dgm:pt>
    <dgm:pt modelId="{4522D929-2313-4AA1-8598-10A6CACCA620}" type="pres">
      <dgm:prSet presAssocID="{5FA453CA-E769-412A-922D-7F8371269507}" presName="c2" presStyleLbl="node1" presStyleIdx="1" presStyleCnt="19"/>
      <dgm:spPr/>
    </dgm:pt>
    <dgm:pt modelId="{5E070C20-9512-4D1F-8D51-1997E1915B9A}" type="pres">
      <dgm:prSet presAssocID="{5FA453CA-E769-412A-922D-7F8371269507}" presName="c3" presStyleLbl="node1" presStyleIdx="2" presStyleCnt="19"/>
      <dgm:spPr/>
    </dgm:pt>
    <dgm:pt modelId="{1C208A2C-B7D6-4940-B0F8-EDD89F848391}" type="pres">
      <dgm:prSet presAssocID="{5FA453CA-E769-412A-922D-7F8371269507}" presName="c4" presStyleLbl="node1" presStyleIdx="3" presStyleCnt="19"/>
      <dgm:spPr/>
    </dgm:pt>
    <dgm:pt modelId="{77A9F7EA-2EE0-4139-A405-B5DE205800C8}" type="pres">
      <dgm:prSet presAssocID="{5FA453CA-E769-412A-922D-7F8371269507}" presName="c5" presStyleLbl="node1" presStyleIdx="4" presStyleCnt="19"/>
      <dgm:spPr/>
    </dgm:pt>
    <dgm:pt modelId="{DF111646-059F-4509-9780-4D114431BAA6}" type="pres">
      <dgm:prSet presAssocID="{5FA453CA-E769-412A-922D-7F8371269507}" presName="c6" presStyleLbl="node1" presStyleIdx="5" presStyleCnt="19"/>
      <dgm:spPr/>
    </dgm:pt>
    <dgm:pt modelId="{7020E38B-65F4-464B-9D54-5A6610D54B71}" type="pres">
      <dgm:prSet presAssocID="{5FA453CA-E769-412A-922D-7F8371269507}" presName="c7" presStyleLbl="node1" presStyleIdx="6" presStyleCnt="19"/>
      <dgm:spPr/>
    </dgm:pt>
    <dgm:pt modelId="{5BE3365B-F879-440E-8BE6-C11AAB8DFE2A}" type="pres">
      <dgm:prSet presAssocID="{5FA453CA-E769-412A-922D-7F8371269507}" presName="c8" presStyleLbl="node1" presStyleIdx="7" presStyleCnt="19"/>
      <dgm:spPr/>
    </dgm:pt>
    <dgm:pt modelId="{F0C437C6-EF9B-4626-BC3F-3B4D877E2EA4}" type="pres">
      <dgm:prSet presAssocID="{5FA453CA-E769-412A-922D-7F8371269507}" presName="c9" presStyleLbl="node1" presStyleIdx="8" presStyleCnt="19"/>
      <dgm:spPr/>
    </dgm:pt>
    <dgm:pt modelId="{60A34B43-DE24-4F2B-8B5E-34865A62BC0D}" type="pres">
      <dgm:prSet presAssocID="{5FA453CA-E769-412A-922D-7F8371269507}" presName="c10" presStyleLbl="node1" presStyleIdx="9" presStyleCnt="19"/>
      <dgm:spPr/>
    </dgm:pt>
    <dgm:pt modelId="{0DBFF404-9829-40E5-873C-9787ADB6541A}" type="pres">
      <dgm:prSet presAssocID="{5FA453CA-E769-412A-922D-7F8371269507}" presName="c11" presStyleLbl="node1" presStyleIdx="10" presStyleCnt="19"/>
      <dgm:spPr/>
    </dgm:pt>
    <dgm:pt modelId="{7ED066A7-65DE-4758-8A3E-1FD37FD94EAD}" type="pres">
      <dgm:prSet presAssocID="{5FA453CA-E769-412A-922D-7F8371269507}" presName="c12" presStyleLbl="node1" presStyleIdx="11" presStyleCnt="19"/>
      <dgm:spPr/>
    </dgm:pt>
    <dgm:pt modelId="{8535CF30-CAF8-401F-AA25-16912E6B0DF6}" type="pres">
      <dgm:prSet presAssocID="{5FA453CA-E769-412A-922D-7F8371269507}" presName="c13" presStyleLbl="node1" presStyleIdx="12" presStyleCnt="19"/>
      <dgm:spPr/>
    </dgm:pt>
    <dgm:pt modelId="{D41CEB68-A595-4566-BD76-5EB5302E4262}" type="pres">
      <dgm:prSet presAssocID="{5FA453CA-E769-412A-922D-7F8371269507}" presName="c14" presStyleLbl="node1" presStyleIdx="13" presStyleCnt="19"/>
      <dgm:spPr/>
    </dgm:pt>
    <dgm:pt modelId="{0D2DE654-B470-4A40-B6DE-A52FEF9B5897}" type="pres">
      <dgm:prSet presAssocID="{5FA453CA-E769-412A-922D-7F8371269507}" presName="c15" presStyleLbl="node1" presStyleIdx="14" presStyleCnt="19"/>
      <dgm:spPr/>
    </dgm:pt>
    <dgm:pt modelId="{DEE125A2-C4AB-4125-94E7-BE8B0E1822CC}" type="pres">
      <dgm:prSet presAssocID="{5FA453CA-E769-412A-922D-7F8371269507}" presName="c16" presStyleLbl="node1" presStyleIdx="15" presStyleCnt="19"/>
      <dgm:spPr/>
    </dgm:pt>
    <dgm:pt modelId="{664C89EC-AE9F-44A2-AFCD-007A82C19EF1}" type="pres">
      <dgm:prSet presAssocID="{5FA453CA-E769-412A-922D-7F8371269507}" presName="c17" presStyleLbl="node1" presStyleIdx="16" presStyleCnt="19"/>
      <dgm:spPr/>
    </dgm:pt>
    <dgm:pt modelId="{BF840D12-D126-45B2-891C-CCBD1AE45D39}" type="pres">
      <dgm:prSet presAssocID="{5FA453CA-E769-412A-922D-7F8371269507}" presName="c18" presStyleLbl="node1" presStyleIdx="17" presStyleCnt="19"/>
      <dgm:spPr/>
    </dgm:pt>
    <dgm:pt modelId="{61044425-BFA2-4AF9-A8EF-F1591966517D}" type="pres">
      <dgm:prSet presAssocID="{F60A255E-3FF9-40ED-A51F-21469F889E4F}" presName="chevronComposite1" presStyleCnt="0"/>
      <dgm:spPr/>
    </dgm:pt>
    <dgm:pt modelId="{BD2C30CB-FFB2-4C36-BE0F-190CE0912923}" type="pres">
      <dgm:prSet presAssocID="{F60A255E-3FF9-40ED-A51F-21469F889E4F}" presName="chevron1" presStyleLbl="sibTrans2D1" presStyleIdx="0" presStyleCnt="2"/>
      <dgm:spPr/>
    </dgm:pt>
    <dgm:pt modelId="{E20C3130-0411-4589-9093-685848D240D3}" type="pres">
      <dgm:prSet presAssocID="{F60A255E-3FF9-40ED-A51F-21469F889E4F}" presName="spChevron1" presStyleCnt="0"/>
      <dgm:spPr/>
    </dgm:pt>
    <dgm:pt modelId="{79690504-A15D-4CF1-AC51-3DCA0A915D96}" type="pres">
      <dgm:prSet presAssocID="{F60A255E-3FF9-40ED-A51F-21469F889E4F}" presName="overlap" presStyleCnt="0"/>
      <dgm:spPr/>
    </dgm:pt>
    <dgm:pt modelId="{39A2508F-31B1-4340-99CE-4DF1A6D6EE8E}" type="pres">
      <dgm:prSet presAssocID="{F60A255E-3FF9-40ED-A51F-21469F889E4F}" presName="chevronComposite2" presStyleCnt="0"/>
      <dgm:spPr/>
    </dgm:pt>
    <dgm:pt modelId="{EE7200AA-6F5B-4090-9EB4-A45F5C5F46A1}" type="pres">
      <dgm:prSet presAssocID="{F60A255E-3FF9-40ED-A51F-21469F889E4F}" presName="chevron2" presStyleLbl="sibTrans2D1" presStyleIdx="1" presStyleCnt="2"/>
      <dgm:spPr/>
    </dgm:pt>
    <dgm:pt modelId="{FB50213D-96E2-4C7E-9258-51E30317F0E4}" type="pres">
      <dgm:prSet presAssocID="{F60A255E-3FF9-40ED-A51F-21469F889E4F}" presName="spChevron2" presStyleCnt="0"/>
      <dgm:spPr/>
    </dgm:pt>
    <dgm:pt modelId="{09A708C0-DE58-4B32-AA66-F10E8935AB4A}" type="pres">
      <dgm:prSet presAssocID="{B827A6CB-A0ED-4302-98C5-FF3D1698684A}" presName="last" presStyleCnt="0"/>
      <dgm:spPr/>
    </dgm:pt>
    <dgm:pt modelId="{35F1A706-6620-41DC-9302-F5B9E767BEC0}" type="pres">
      <dgm:prSet presAssocID="{B827A6CB-A0ED-4302-98C5-FF3D1698684A}" presName="circleTx" presStyleLbl="node1" presStyleIdx="18" presStyleCnt="19"/>
      <dgm:spPr/>
      <dgm:t>
        <a:bodyPr/>
        <a:lstStyle/>
        <a:p>
          <a:endParaRPr lang="es-ES"/>
        </a:p>
      </dgm:t>
    </dgm:pt>
    <dgm:pt modelId="{AA1D33D0-8A1B-4063-966A-F17778DE5EAD}" type="pres">
      <dgm:prSet presAssocID="{B827A6CB-A0ED-4302-98C5-FF3D1698684A}" presName="desTxN" presStyleLbl="revTx" presStyleIdx="2" presStyleCnt="3">
        <dgm:presLayoutVars>
          <dgm:bulletEnabled val="1"/>
        </dgm:presLayoutVars>
      </dgm:prSet>
      <dgm:spPr/>
      <dgm:t>
        <a:bodyPr/>
        <a:lstStyle/>
        <a:p>
          <a:endParaRPr lang="es-ES"/>
        </a:p>
      </dgm:t>
    </dgm:pt>
    <dgm:pt modelId="{191E9F59-5946-4131-9953-E302FDBF7E95}" type="pres">
      <dgm:prSet presAssocID="{B827A6CB-A0ED-4302-98C5-FF3D1698684A}" presName="spN" presStyleCnt="0"/>
      <dgm:spPr/>
    </dgm:pt>
  </dgm:ptLst>
  <dgm:cxnLst>
    <dgm:cxn modelId="{F9BA28B3-371B-4060-AE40-B99F48AE735A}" srcId="{5FA453CA-E769-412A-922D-7F8371269507}" destId="{7AE7317B-502E-4C2B-9CBE-D4AD43C7A756}" srcOrd="0" destOrd="0" parTransId="{FB13A5D1-05AF-4D36-AFDD-403441983928}" sibTransId="{2B653070-C96F-4A1E-972B-74E29AAA318D}"/>
    <dgm:cxn modelId="{E138431C-11DF-4573-8980-1DECF4C34C88}" type="presOf" srcId="{7AE7317B-502E-4C2B-9CBE-D4AD43C7A756}" destId="{949AD6CC-0DF9-4E4C-8E52-8A67D5F3BE93}" srcOrd="0" destOrd="0" presId="urn:microsoft.com/office/officeart/2009/3/layout/RandomtoResultProcess"/>
    <dgm:cxn modelId="{A69644DD-1309-4A1C-82E1-CA9EECE58EB2}" type="presOf" srcId="{DB641598-7CEC-433B-A0CC-D13F1AF16DA9}" destId="{AA1D33D0-8A1B-4063-966A-F17778DE5EAD}" srcOrd="0" destOrd="0" presId="urn:microsoft.com/office/officeart/2009/3/layout/RandomtoResultProcess"/>
    <dgm:cxn modelId="{63F586D3-6455-4614-A195-AB5A8CEBA9D9}" type="presOf" srcId="{5FA453CA-E769-412A-922D-7F8371269507}" destId="{B6AE6BA5-D3F3-4B3F-B32D-8A9BA9CFFC31}" srcOrd="0" destOrd="0" presId="urn:microsoft.com/office/officeart/2009/3/layout/RandomtoResultProcess"/>
    <dgm:cxn modelId="{6ACBE339-2431-484B-B6EB-0B525958DD50}" type="presOf" srcId="{B827A6CB-A0ED-4302-98C5-FF3D1698684A}" destId="{35F1A706-6620-41DC-9302-F5B9E767BEC0}" srcOrd="0" destOrd="0" presId="urn:microsoft.com/office/officeart/2009/3/layout/RandomtoResultProcess"/>
    <dgm:cxn modelId="{9E8CED01-0ECD-4249-B14C-8A95986CCC71}" srcId="{478AAA44-E8F9-4BF5-90A0-05A1D42E207F}" destId="{B827A6CB-A0ED-4302-98C5-FF3D1698684A}" srcOrd="1" destOrd="0" parTransId="{A444AF12-ACA1-4BCA-9503-5A1499257458}" sibTransId="{280FA068-4D3E-4023-8185-DD1A1BA9A9BA}"/>
    <dgm:cxn modelId="{B0E39286-79AA-47CA-A40E-F001F5801394}" srcId="{478AAA44-E8F9-4BF5-90A0-05A1D42E207F}" destId="{5FA453CA-E769-412A-922D-7F8371269507}" srcOrd="0" destOrd="0" parTransId="{E623510E-0949-46CF-8938-375A09749507}" sibTransId="{F60A255E-3FF9-40ED-A51F-21469F889E4F}"/>
    <dgm:cxn modelId="{AD7C1D28-B8C6-42B2-9641-6A695CAF413D}" type="presOf" srcId="{478AAA44-E8F9-4BF5-90A0-05A1D42E207F}" destId="{01449C7B-0099-4C30-A50B-3AC56909634A}" srcOrd="0" destOrd="0" presId="urn:microsoft.com/office/officeart/2009/3/layout/RandomtoResultProcess"/>
    <dgm:cxn modelId="{79426F87-DD4D-4CBC-B538-A44C3CAC61B1}" srcId="{B827A6CB-A0ED-4302-98C5-FF3D1698684A}" destId="{DB641598-7CEC-433B-A0CC-D13F1AF16DA9}" srcOrd="0" destOrd="0" parTransId="{295105E0-F282-4F8C-B9CB-851EE5605918}" sibTransId="{401D2D85-0AC8-46E6-BFDC-0541B858A24C}"/>
    <dgm:cxn modelId="{89C03D8B-1B7F-42F6-A74D-4834A1F9D3D2}" type="presParOf" srcId="{01449C7B-0099-4C30-A50B-3AC56909634A}" destId="{DA58C86D-9878-41FA-A816-0F1A1C86DE7D}" srcOrd="0" destOrd="0" presId="urn:microsoft.com/office/officeart/2009/3/layout/RandomtoResultProcess"/>
    <dgm:cxn modelId="{86DCD0F8-29A1-4E77-9994-034E1E4B97AC}" type="presParOf" srcId="{DA58C86D-9878-41FA-A816-0F1A1C86DE7D}" destId="{B6AE6BA5-D3F3-4B3F-B32D-8A9BA9CFFC31}" srcOrd="0" destOrd="0" presId="urn:microsoft.com/office/officeart/2009/3/layout/RandomtoResultProcess"/>
    <dgm:cxn modelId="{5243CE91-3586-4B2C-9419-3E925F7FC53B}" type="presParOf" srcId="{DA58C86D-9878-41FA-A816-0F1A1C86DE7D}" destId="{949AD6CC-0DF9-4E4C-8E52-8A67D5F3BE93}" srcOrd="1" destOrd="0" presId="urn:microsoft.com/office/officeart/2009/3/layout/RandomtoResultProcess"/>
    <dgm:cxn modelId="{E60D37D2-B4C1-4F0E-A954-4D1124E94831}" type="presParOf" srcId="{DA58C86D-9878-41FA-A816-0F1A1C86DE7D}" destId="{CADEAB61-796E-46F4-B8D3-3D6EA76E754C}" srcOrd="2" destOrd="0" presId="urn:microsoft.com/office/officeart/2009/3/layout/RandomtoResultProcess"/>
    <dgm:cxn modelId="{8F8FA4BC-8FFB-4136-A8F3-12CEDA27175A}" type="presParOf" srcId="{DA58C86D-9878-41FA-A816-0F1A1C86DE7D}" destId="{4522D929-2313-4AA1-8598-10A6CACCA620}" srcOrd="3" destOrd="0" presId="urn:microsoft.com/office/officeart/2009/3/layout/RandomtoResultProcess"/>
    <dgm:cxn modelId="{85E172E6-3847-4B91-A2C6-C85DD3A863D5}" type="presParOf" srcId="{DA58C86D-9878-41FA-A816-0F1A1C86DE7D}" destId="{5E070C20-9512-4D1F-8D51-1997E1915B9A}" srcOrd="4" destOrd="0" presId="urn:microsoft.com/office/officeart/2009/3/layout/RandomtoResultProcess"/>
    <dgm:cxn modelId="{A0FAAEFF-BA12-45E4-A3F8-4D9EC198248F}" type="presParOf" srcId="{DA58C86D-9878-41FA-A816-0F1A1C86DE7D}" destId="{1C208A2C-B7D6-4940-B0F8-EDD89F848391}" srcOrd="5" destOrd="0" presId="urn:microsoft.com/office/officeart/2009/3/layout/RandomtoResultProcess"/>
    <dgm:cxn modelId="{6A68001E-85D2-4071-83F5-7C292036C3EB}" type="presParOf" srcId="{DA58C86D-9878-41FA-A816-0F1A1C86DE7D}" destId="{77A9F7EA-2EE0-4139-A405-B5DE205800C8}" srcOrd="6" destOrd="0" presId="urn:microsoft.com/office/officeart/2009/3/layout/RandomtoResultProcess"/>
    <dgm:cxn modelId="{CFD0E35D-409D-4F29-8938-8FDC05C679F0}" type="presParOf" srcId="{DA58C86D-9878-41FA-A816-0F1A1C86DE7D}" destId="{DF111646-059F-4509-9780-4D114431BAA6}" srcOrd="7" destOrd="0" presId="urn:microsoft.com/office/officeart/2009/3/layout/RandomtoResultProcess"/>
    <dgm:cxn modelId="{F8CF3950-DD0E-4EF0-BF37-DCFFECCE4477}" type="presParOf" srcId="{DA58C86D-9878-41FA-A816-0F1A1C86DE7D}" destId="{7020E38B-65F4-464B-9D54-5A6610D54B71}" srcOrd="8" destOrd="0" presId="urn:microsoft.com/office/officeart/2009/3/layout/RandomtoResultProcess"/>
    <dgm:cxn modelId="{FBAB655A-60F8-49CA-9D2E-A17B5709AF16}" type="presParOf" srcId="{DA58C86D-9878-41FA-A816-0F1A1C86DE7D}" destId="{5BE3365B-F879-440E-8BE6-C11AAB8DFE2A}" srcOrd="9" destOrd="0" presId="urn:microsoft.com/office/officeart/2009/3/layout/RandomtoResultProcess"/>
    <dgm:cxn modelId="{60206B84-E6C2-405B-BB02-18D4F0E3341B}" type="presParOf" srcId="{DA58C86D-9878-41FA-A816-0F1A1C86DE7D}" destId="{F0C437C6-EF9B-4626-BC3F-3B4D877E2EA4}" srcOrd="10" destOrd="0" presId="urn:microsoft.com/office/officeart/2009/3/layout/RandomtoResultProcess"/>
    <dgm:cxn modelId="{7D6A8790-6FCA-4970-A271-D7696793970F}" type="presParOf" srcId="{DA58C86D-9878-41FA-A816-0F1A1C86DE7D}" destId="{60A34B43-DE24-4F2B-8B5E-34865A62BC0D}" srcOrd="11" destOrd="0" presId="urn:microsoft.com/office/officeart/2009/3/layout/RandomtoResultProcess"/>
    <dgm:cxn modelId="{CE5D50A8-ED5E-447B-9E23-5058B5EF796D}" type="presParOf" srcId="{DA58C86D-9878-41FA-A816-0F1A1C86DE7D}" destId="{0DBFF404-9829-40E5-873C-9787ADB6541A}" srcOrd="12" destOrd="0" presId="urn:microsoft.com/office/officeart/2009/3/layout/RandomtoResultProcess"/>
    <dgm:cxn modelId="{93C699F3-A0F2-45E1-B3B5-E544F174BFFC}" type="presParOf" srcId="{DA58C86D-9878-41FA-A816-0F1A1C86DE7D}" destId="{7ED066A7-65DE-4758-8A3E-1FD37FD94EAD}" srcOrd="13" destOrd="0" presId="urn:microsoft.com/office/officeart/2009/3/layout/RandomtoResultProcess"/>
    <dgm:cxn modelId="{A40C0465-F988-4C68-9D5B-65DA5E42BA8B}" type="presParOf" srcId="{DA58C86D-9878-41FA-A816-0F1A1C86DE7D}" destId="{8535CF30-CAF8-401F-AA25-16912E6B0DF6}" srcOrd="14" destOrd="0" presId="urn:microsoft.com/office/officeart/2009/3/layout/RandomtoResultProcess"/>
    <dgm:cxn modelId="{144ECB48-5EDD-4184-AA32-2FE766C26999}" type="presParOf" srcId="{DA58C86D-9878-41FA-A816-0F1A1C86DE7D}" destId="{D41CEB68-A595-4566-BD76-5EB5302E4262}" srcOrd="15" destOrd="0" presId="urn:microsoft.com/office/officeart/2009/3/layout/RandomtoResultProcess"/>
    <dgm:cxn modelId="{EA929435-EC85-4A26-B4CD-BFF7FE79B64B}" type="presParOf" srcId="{DA58C86D-9878-41FA-A816-0F1A1C86DE7D}" destId="{0D2DE654-B470-4A40-B6DE-A52FEF9B5897}" srcOrd="16" destOrd="0" presId="urn:microsoft.com/office/officeart/2009/3/layout/RandomtoResultProcess"/>
    <dgm:cxn modelId="{F5015414-3479-42C1-BDBE-0BE4379CBBB2}" type="presParOf" srcId="{DA58C86D-9878-41FA-A816-0F1A1C86DE7D}" destId="{DEE125A2-C4AB-4125-94E7-BE8B0E1822CC}" srcOrd="17" destOrd="0" presId="urn:microsoft.com/office/officeart/2009/3/layout/RandomtoResultProcess"/>
    <dgm:cxn modelId="{BCFA1F57-B58E-4EB6-B411-40E2E0B935E9}" type="presParOf" srcId="{DA58C86D-9878-41FA-A816-0F1A1C86DE7D}" destId="{664C89EC-AE9F-44A2-AFCD-007A82C19EF1}" srcOrd="18" destOrd="0" presId="urn:microsoft.com/office/officeart/2009/3/layout/RandomtoResultProcess"/>
    <dgm:cxn modelId="{19039CE3-8CD4-422C-92A4-5AC580C654A9}" type="presParOf" srcId="{DA58C86D-9878-41FA-A816-0F1A1C86DE7D}" destId="{BF840D12-D126-45B2-891C-CCBD1AE45D39}" srcOrd="19" destOrd="0" presId="urn:microsoft.com/office/officeart/2009/3/layout/RandomtoResultProcess"/>
    <dgm:cxn modelId="{E8C0C4C9-5EA1-4472-8C7A-853AE7CE883D}" type="presParOf" srcId="{01449C7B-0099-4C30-A50B-3AC56909634A}" destId="{61044425-BFA2-4AF9-A8EF-F1591966517D}" srcOrd="1" destOrd="0" presId="urn:microsoft.com/office/officeart/2009/3/layout/RandomtoResultProcess"/>
    <dgm:cxn modelId="{07D5E565-71DA-445E-A89F-54779F4FE39D}" type="presParOf" srcId="{61044425-BFA2-4AF9-A8EF-F1591966517D}" destId="{BD2C30CB-FFB2-4C36-BE0F-190CE0912923}" srcOrd="0" destOrd="0" presId="urn:microsoft.com/office/officeart/2009/3/layout/RandomtoResultProcess"/>
    <dgm:cxn modelId="{3EC508C0-9942-4B92-866C-929CECD234A1}" type="presParOf" srcId="{61044425-BFA2-4AF9-A8EF-F1591966517D}" destId="{E20C3130-0411-4589-9093-685848D240D3}" srcOrd="1" destOrd="0" presId="urn:microsoft.com/office/officeart/2009/3/layout/RandomtoResultProcess"/>
    <dgm:cxn modelId="{BA52282F-F19A-49EC-800F-0C3C8240CCD3}" type="presParOf" srcId="{01449C7B-0099-4C30-A50B-3AC56909634A}" destId="{79690504-A15D-4CF1-AC51-3DCA0A915D96}" srcOrd="2" destOrd="0" presId="urn:microsoft.com/office/officeart/2009/3/layout/RandomtoResultProcess"/>
    <dgm:cxn modelId="{4E7AEB66-A5F7-4E73-A424-0F6A985CC6D0}" type="presParOf" srcId="{01449C7B-0099-4C30-A50B-3AC56909634A}" destId="{39A2508F-31B1-4340-99CE-4DF1A6D6EE8E}" srcOrd="3" destOrd="0" presId="urn:microsoft.com/office/officeart/2009/3/layout/RandomtoResultProcess"/>
    <dgm:cxn modelId="{371FA8BE-D662-44FD-966E-86AD619C6B70}" type="presParOf" srcId="{39A2508F-31B1-4340-99CE-4DF1A6D6EE8E}" destId="{EE7200AA-6F5B-4090-9EB4-A45F5C5F46A1}" srcOrd="0" destOrd="0" presId="urn:microsoft.com/office/officeart/2009/3/layout/RandomtoResultProcess"/>
    <dgm:cxn modelId="{A861B9E5-4B52-411D-96CC-A2DF7544851A}" type="presParOf" srcId="{39A2508F-31B1-4340-99CE-4DF1A6D6EE8E}" destId="{FB50213D-96E2-4C7E-9258-51E30317F0E4}" srcOrd="1" destOrd="0" presId="urn:microsoft.com/office/officeart/2009/3/layout/RandomtoResultProcess"/>
    <dgm:cxn modelId="{F6594FD1-DC96-43F8-9EED-7E58FCEEE299}" type="presParOf" srcId="{01449C7B-0099-4C30-A50B-3AC56909634A}" destId="{09A708C0-DE58-4B32-AA66-F10E8935AB4A}" srcOrd="4" destOrd="0" presId="urn:microsoft.com/office/officeart/2009/3/layout/RandomtoResultProcess"/>
    <dgm:cxn modelId="{2CBDE66B-DB7F-4648-9FF6-3462737A06EF}" type="presParOf" srcId="{09A708C0-DE58-4B32-AA66-F10E8935AB4A}" destId="{35F1A706-6620-41DC-9302-F5B9E767BEC0}" srcOrd="0" destOrd="0" presId="urn:microsoft.com/office/officeart/2009/3/layout/RandomtoResultProcess"/>
    <dgm:cxn modelId="{6309116A-DE30-45C7-8973-6E3598806DF3}" type="presParOf" srcId="{09A708C0-DE58-4B32-AA66-F10E8935AB4A}" destId="{AA1D33D0-8A1B-4063-966A-F17778DE5EAD}" srcOrd="1" destOrd="0" presId="urn:microsoft.com/office/officeart/2009/3/layout/RandomtoResultProcess"/>
    <dgm:cxn modelId="{5271CA0E-33BC-4CCB-8620-6512C76F3F8C}" type="presParOf" srcId="{09A708C0-DE58-4B32-AA66-F10E8935AB4A}" destId="{191E9F59-5946-4131-9953-E302FDBF7E95}" srcOrd="2" destOrd="0" presId="urn:microsoft.com/office/officeart/2009/3/layout/RandomtoResult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C4EA8B-CEA4-4A53-B082-723C688674D2}">
      <dsp:nvSpPr>
        <dsp:cNvPr id="0" name=""/>
        <dsp:cNvSpPr/>
      </dsp:nvSpPr>
      <dsp:spPr>
        <a:xfrm>
          <a:off x="-13" y="0"/>
          <a:ext cx="11764396" cy="3220872"/>
        </a:xfrm>
        <a:prstGeom prst="leftRightRibbon">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71C446E-BC69-4F4B-B0D1-B72B605D952F}">
      <dsp:nvSpPr>
        <dsp:cNvPr id="0" name=""/>
        <dsp:cNvSpPr/>
      </dsp:nvSpPr>
      <dsp:spPr>
        <a:xfrm>
          <a:off x="1989849" y="563652"/>
          <a:ext cx="2657219" cy="1578227"/>
        </a:xfrm>
        <a:prstGeom prst="rect">
          <a:avLst/>
        </a:prstGeom>
        <a:noFill/>
        <a:ln w="15875"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85344" rIns="0" bIns="91440" numCol="1" spcCol="1270" anchor="ctr" anchorCtr="0">
          <a:noAutofit/>
        </a:bodyPr>
        <a:lstStyle/>
        <a:p>
          <a:pPr lvl="0" algn="ctr" defTabSz="1066800">
            <a:lnSpc>
              <a:spcPct val="90000"/>
            </a:lnSpc>
            <a:spcBef>
              <a:spcPct val="0"/>
            </a:spcBef>
            <a:spcAft>
              <a:spcPct val="35000"/>
            </a:spcAft>
          </a:pPr>
          <a:r>
            <a:rPr lang="es-ES" sz="2400" kern="1200" dirty="0" smtClean="0"/>
            <a:t>Justificación</a:t>
          </a:r>
          <a:endParaRPr lang="es-ES" sz="2400" kern="1200" dirty="0"/>
        </a:p>
      </dsp:txBody>
      <dsp:txXfrm>
        <a:off x="1989849" y="563652"/>
        <a:ext cx="2657219" cy="1578227"/>
      </dsp:txXfrm>
    </dsp:sp>
    <dsp:sp modelId="{899E3E56-4775-4535-B4E0-6097958A16F4}">
      <dsp:nvSpPr>
        <dsp:cNvPr id="0" name=""/>
        <dsp:cNvSpPr/>
      </dsp:nvSpPr>
      <dsp:spPr>
        <a:xfrm>
          <a:off x="5842019" y="1117201"/>
          <a:ext cx="4898757" cy="1573113"/>
        </a:xfrm>
        <a:prstGeom prst="rect">
          <a:avLst/>
        </a:prstGeom>
        <a:noFill/>
        <a:ln w="15875"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64008" rIns="0" bIns="68580" numCol="1" spcCol="1270" anchor="ctr" anchorCtr="0">
          <a:noAutofit/>
        </a:bodyPr>
        <a:lstStyle/>
        <a:p>
          <a:pPr lvl="0" algn="ctr" defTabSz="800100">
            <a:lnSpc>
              <a:spcPct val="100000"/>
            </a:lnSpc>
            <a:spcBef>
              <a:spcPct val="0"/>
            </a:spcBef>
            <a:spcAft>
              <a:spcPts val="0"/>
            </a:spcAft>
          </a:pPr>
          <a:r>
            <a:rPr lang="es-EC" sz="1800" kern="1200" dirty="0" smtClean="0"/>
            <a:t>Por lo tanto, este estudio es relevante, puesto que busca generar una perspectiva general sobre el comportamiento y desempeño de las importaciones, en el marco de los parámetros establecidos por el país para el ingreso de vehículos. </a:t>
          </a:r>
          <a:endParaRPr lang="es-ES" sz="1800" kern="1200" dirty="0"/>
        </a:p>
      </dsp:txBody>
      <dsp:txXfrm>
        <a:off x="5842019" y="1117201"/>
        <a:ext cx="4898757" cy="157311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A9E470-5F77-44F5-BE52-5875A41C95CB}">
      <dsp:nvSpPr>
        <dsp:cNvPr id="0" name=""/>
        <dsp:cNvSpPr/>
      </dsp:nvSpPr>
      <dsp:spPr>
        <a:xfrm>
          <a:off x="9611" y="1970798"/>
          <a:ext cx="2387250" cy="1193625"/>
        </a:xfrm>
        <a:prstGeom prst="roundRect">
          <a:avLst>
            <a:gd name="adj" fmla="val 100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s-ES" sz="2400" kern="1200" dirty="0" smtClean="0"/>
            <a:t>Teorías</a:t>
          </a:r>
          <a:endParaRPr lang="es-ES" sz="2400" kern="1200" dirty="0"/>
        </a:p>
      </dsp:txBody>
      <dsp:txXfrm>
        <a:off x="44571" y="2005758"/>
        <a:ext cx="2317330" cy="1123705"/>
      </dsp:txXfrm>
    </dsp:sp>
    <dsp:sp modelId="{D66F2A3A-E1FE-4FEC-ACC4-B4DDB701E3C6}">
      <dsp:nvSpPr>
        <dsp:cNvPr id="0" name=""/>
        <dsp:cNvSpPr/>
      </dsp:nvSpPr>
      <dsp:spPr>
        <a:xfrm rot="18394643">
          <a:off x="2073096" y="1903274"/>
          <a:ext cx="1602429" cy="41838"/>
        </a:xfrm>
        <a:custGeom>
          <a:avLst/>
          <a:gdLst/>
          <a:ahLst/>
          <a:cxnLst/>
          <a:rect l="0" t="0" r="0" b="0"/>
          <a:pathLst>
            <a:path>
              <a:moveTo>
                <a:pt x="0" y="20919"/>
              </a:moveTo>
              <a:lnTo>
                <a:pt x="1602429" y="20919"/>
              </a:lnTo>
            </a:path>
          </a:pathLst>
        </a:custGeom>
        <a:noFill/>
        <a:ln w="1587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lang="es-ES" sz="800" kern="1200"/>
        </a:p>
      </dsp:txBody>
      <dsp:txXfrm>
        <a:off x="2834250" y="1884133"/>
        <a:ext cx="80121" cy="80121"/>
      </dsp:txXfrm>
    </dsp:sp>
    <dsp:sp modelId="{260D6EE9-799F-479C-90BE-FBDF3DDD1F55}">
      <dsp:nvSpPr>
        <dsp:cNvPr id="0" name=""/>
        <dsp:cNvSpPr/>
      </dsp:nvSpPr>
      <dsp:spPr>
        <a:xfrm>
          <a:off x="3351761" y="683963"/>
          <a:ext cx="2387250" cy="1193625"/>
        </a:xfrm>
        <a:prstGeom prst="roundRect">
          <a:avLst>
            <a:gd name="adj" fmla="val 10000"/>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s-EC" sz="2000" kern="1200" dirty="0" smtClean="0"/>
            <a:t>Teoría de los Aranceles </a:t>
          </a:r>
          <a:endParaRPr lang="es-ES" sz="2000" kern="1200" dirty="0"/>
        </a:p>
      </dsp:txBody>
      <dsp:txXfrm>
        <a:off x="3386721" y="718923"/>
        <a:ext cx="2317330" cy="1123705"/>
      </dsp:txXfrm>
    </dsp:sp>
    <dsp:sp modelId="{491D651F-B017-4F90-8723-C7C9EBF33877}">
      <dsp:nvSpPr>
        <dsp:cNvPr id="0" name=""/>
        <dsp:cNvSpPr/>
      </dsp:nvSpPr>
      <dsp:spPr>
        <a:xfrm>
          <a:off x="5739011" y="1259856"/>
          <a:ext cx="954900" cy="41838"/>
        </a:xfrm>
        <a:custGeom>
          <a:avLst/>
          <a:gdLst/>
          <a:ahLst/>
          <a:cxnLst/>
          <a:rect l="0" t="0" r="0" b="0"/>
          <a:pathLst>
            <a:path>
              <a:moveTo>
                <a:pt x="0" y="20919"/>
              </a:moveTo>
              <a:lnTo>
                <a:pt x="954900" y="20919"/>
              </a:lnTo>
            </a:path>
          </a:pathLst>
        </a:custGeom>
        <a:noFill/>
        <a:ln w="15875"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lang="es-ES" sz="800" kern="1200"/>
        </a:p>
      </dsp:txBody>
      <dsp:txXfrm>
        <a:off x="6192588" y="1256903"/>
        <a:ext cx="47745" cy="47745"/>
      </dsp:txXfrm>
    </dsp:sp>
    <dsp:sp modelId="{84FA7DBB-F334-40B7-B300-4FE5098D7DED}">
      <dsp:nvSpPr>
        <dsp:cNvPr id="0" name=""/>
        <dsp:cNvSpPr/>
      </dsp:nvSpPr>
      <dsp:spPr>
        <a:xfrm>
          <a:off x="6693911" y="83462"/>
          <a:ext cx="3627832" cy="2394626"/>
        </a:xfrm>
        <a:prstGeom prst="roundRect">
          <a:avLst>
            <a:gd name="adj" fmla="val 10000"/>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ES" sz="1600" kern="1200" dirty="0" smtClean="0"/>
            <a:t>Adopta</a:t>
          </a:r>
          <a:r>
            <a:rPr lang="es-ES" sz="1600" kern="1200" baseline="0" dirty="0" smtClean="0"/>
            <a:t> restricciones al comercio</a:t>
          </a:r>
        </a:p>
        <a:p>
          <a:pPr lvl="0" algn="ctr" defTabSz="711200">
            <a:lnSpc>
              <a:spcPct val="90000"/>
            </a:lnSpc>
            <a:spcBef>
              <a:spcPct val="0"/>
            </a:spcBef>
            <a:spcAft>
              <a:spcPct val="35000"/>
            </a:spcAft>
          </a:pPr>
          <a:r>
            <a:rPr lang="es-ES" sz="1600" kern="1200" baseline="0" dirty="0" smtClean="0"/>
            <a:t>Fines proteccionistas</a:t>
          </a:r>
        </a:p>
        <a:p>
          <a:pPr lvl="0" algn="ctr" defTabSz="711200">
            <a:lnSpc>
              <a:spcPct val="90000"/>
            </a:lnSpc>
            <a:spcBef>
              <a:spcPct val="0"/>
            </a:spcBef>
            <a:spcAft>
              <a:spcPct val="35000"/>
            </a:spcAft>
          </a:pPr>
          <a:r>
            <a:rPr lang="es-ES" sz="1600" kern="1200" baseline="0" dirty="0" smtClean="0"/>
            <a:t>Flexibilidad</a:t>
          </a:r>
        </a:p>
        <a:p>
          <a:pPr lvl="0" algn="ctr" defTabSz="711200">
            <a:lnSpc>
              <a:spcPct val="90000"/>
            </a:lnSpc>
            <a:spcBef>
              <a:spcPct val="0"/>
            </a:spcBef>
            <a:spcAft>
              <a:spcPct val="35000"/>
            </a:spcAft>
          </a:pPr>
          <a:r>
            <a:rPr lang="es-ES" sz="1600" kern="1200" baseline="0" dirty="0" smtClean="0"/>
            <a:t>- o + Aranceles</a:t>
          </a:r>
        </a:p>
        <a:p>
          <a:pPr lvl="0" algn="ctr" defTabSz="711200">
            <a:lnSpc>
              <a:spcPct val="90000"/>
            </a:lnSpc>
            <a:spcBef>
              <a:spcPct val="0"/>
            </a:spcBef>
            <a:spcAft>
              <a:spcPct val="35000"/>
            </a:spcAft>
          </a:pPr>
          <a:r>
            <a:rPr lang="es-ES" sz="1600" kern="1200" baseline="0" dirty="0" smtClean="0"/>
            <a:t>Recursos fiscales</a:t>
          </a:r>
        </a:p>
      </dsp:txBody>
      <dsp:txXfrm>
        <a:off x="6764047" y="153598"/>
        <a:ext cx="3487560" cy="2254354"/>
      </dsp:txXfrm>
    </dsp:sp>
    <dsp:sp modelId="{BAC63250-FF31-4B3F-8B09-2AF9EEE367E7}">
      <dsp:nvSpPr>
        <dsp:cNvPr id="0" name=""/>
        <dsp:cNvSpPr/>
      </dsp:nvSpPr>
      <dsp:spPr>
        <a:xfrm rot="3253180">
          <a:off x="2057709" y="3209171"/>
          <a:ext cx="1633203" cy="41838"/>
        </a:xfrm>
        <a:custGeom>
          <a:avLst/>
          <a:gdLst/>
          <a:ahLst/>
          <a:cxnLst/>
          <a:rect l="0" t="0" r="0" b="0"/>
          <a:pathLst>
            <a:path>
              <a:moveTo>
                <a:pt x="0" y="20919"/>
              </a:moveTo>
              <a:lnTo>
                <a:pt x="1633203" y="20919"/>
              </a:lnTo>
            </a:path>
          </a:pathLst>
        </a:custGeom>
        <a:noFill/>
        <a:ln w="1587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lang="es-ES" sz="800" kern="1200"/>
        </a:p>
      </dsp:txBody>
      <dsp:txXfrm>
        <a:off x="2833481" y="3189261"/>
        <a:ext cx="81660" cy="81660"/>
      </dsp:txXfrm>
    </dsp:sp>
    <dsp:sp modelId="{803FA65F-FCC5-4579-B771-021176C0EDA2}">
      <dsp:nvSpPr>
        <dsp:cNvPr id="0" name=""/>
        <dsp:cNvSpPr/>
      </dsp:nvSpPr>
      <dsp:spPr>
        <a:xfrm>
          <a:off x="3351761" y="3295758"/>
          <a:ext cx="2387250" cy="1193625"/>
        </a:xfrm>
        <a:prstGeom prst="roundRect">
          <a:avLst>
            <a:gd name="adj" fmla="val 10000"/>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s-EC" sz="2000" kern="1200" dirty="0" smtClean="0"/>
            <a:t>Tasa Efectiva de Protección </a:t>
          </a:r>
          <a:endParaRPr lang="es-ES" sz="2000" kern="1200" dirty="0"/>
        </a:p>
      </dsp:txBody>
      <dsp:txXfrm>
        <a:off x="3386721" y="3330718"/>
        <a:ext cx="2317330" cy="1123705"/>
      </dsp:txXfrm>
    </dsp:sp>
    <dsp:sp modelId="{4A593B08-02E2-4E03-BD59-1A1B3474C40E}">
      <dsp:nvSpPr>
        <dsp:cNvPr id="0" name=""/>
        <dsp:cNvSpPr/>
      </dsp:nvSpPr>
      <dsp:spPr>
        <a:xfrm rot="21462821">
          <a:off x="5738631" y="3852589"/>
          <a:ext cx="955660" cy="41838"/>
        </a:xfrm>
        <a:custGeom>
          <a:avLst/>
          <a:gdLst/>
          <a:ahLst/>
          <a:cxnLst/>
          <a:rect l="0" t="0" r="0" b="0"/>
          <a:pathLst>
            <a:path>
              <a:moveTo>
                <a:pt x="0" y="20919"/>
              </a:moveTo>
              <a:lnTo>
                <a:pt x="955660" y="20919"/>
              </a:lnTo>
            </a:path>
          </a:pathLst>
        </a:custGeom>
        <a:noFill/>
        <a:ln w="15875"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lang="es-ES" sz="800" kern="1200"/>
        </a:p>
      </dsp:txBody>
      <dsp:txXfrm>
        <a:off x="6192569" y="3849617"/>
        <a:ext cx="47783" cy="47783"/>
      </dsp:txXfrm>
    </dsp:sp>
    <dsp:sp modelId="{FBA1DEEF-BBE8-4E53-9E83-0384E6A2B492}">
      <dsp:nvSpPr>
        <dsp:cNvPr id="0" name=""/>
        <dsp:cNvSpPr/>
      </dsp:nvSpPr>
      <dsp:spPr>
        <a:xfrm>
          <a:off x="6693911" y="2657133"/>
          <a:ext cx="3627832" cy="2394626"/>
        </a:xfrm>
        <a:prstGeom prst="roundRect">
          <a:avLst>
            <a:gd name="adj" fmla="val 10000"/>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ES" sz="1600" kern="1200" dirty="0" smtClean="0"/>
            <a:t>Protección al sistema productivo</a:t>
          </a:r>
        </a:p>
        <a:p>
          <a:pPr lvl="0" algn="ctr" defTabSz="711200">
            <a:lnSpc>
              <a:spcPct val="90000"/>
            </a:lnSpc>
            <a:spcBef>
              <a:spcPct val="0"/>
            </a:spcBef>
            <a:spcAft>
              <a:spcPct val="35000"/>
            </a:spcAft>
          </a:pPr>
          <a:r>
            <a:rPr lang="es-ES" sz="1600" kern="1200" dirty="0" smtClean="0"/>
            <a:t>Desarrollo de industria limitada</a:t>
          </a:r>
        </a:p>
        <a:p>
          <a:pPr lvl="0" algn="ctr" defTabSz="711200">
            <a:lnSpc>
              <a:spcPct val="90000"/>
            </a:lnSpc>
            <a:spcBef>
              <a:spcPct val="0"/>
            </a:spcBef>
            <a:spcAft>
              <a:spcPct val="35000"/>
            </a:spcAft>
          </a:pPr>
          <a:r>
            <a:rPr lang="es-ES" sz="1600" kern="1200" dirty="0" smtClean="0"/>
            <a:t>Combinación de políticas</a:t>
          </a:r>
        </a:p>
        <a:p>
          <a:pPr lvl="0" algn="ctr" defTabSz="711200">
            <a:lnSpc>
              <a:spcPct val="90000"/>
            </a:lnSpc>
            <a:spcBef>
              <a:spcPct val="0"/>
            </a:spcBef>
            <a:spcAft>
              <a:spcPct val="35000"/>
            </a:spcAft>
          </a:pPr>
          <a:r>
            <a:rPr lang="es-ES" sz="1600" kern="1200" dirty="0" smtClean="0"/>
            <a:t>Demanda de mercado</a:t>
          </a:r>
        </a:p>
      </dsp:txBody>
      <dsp:txXfrm>
        <a:off x="6764047" y="2727269"/>
        <a:ext cx="3487560" cy="225435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42C9AA-4080-40BF-A309-A42C9B60B0AD}">
      <dsp:nvSpPr>
        <dsp:cNvPr id="0" name=""/>
        <dsp:cNvSpPr/>
      </dsp:nvSpPr>
      <dsp:spPr>
        <a:xfrm>
          <a:off x="3713492" y="950649"/>
          <a:ext cx="199528" cy="874126"/>
        </a:xfrm>
        <a:custGeom>
          <a:avLst/>
          <a:gdLst/>
          <a:ahLst/>
          <a:cxnLst/>
          <a:rect l="0" t="0" r="0" b="0"/>
          <a:pathLst>
            <a:path>
              <a:moveTo>
                <a:pt x="0" y="0"/>
              </a:moveTo>
              <a:lnTo>
                <a:pt x="0" y="874126"/>
              </a:lnTo>
              <a:lnTo>
                <a:pt x="199528" y="874126"/>
              </a:lnTo>
            </a:path>
          </a:pathLst>
        </a:custGeom>
        <a:noFill/>
        <a:ln w="15875"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B09553C-3B62-465A-A286-4BE994CBDB47}">
      <dsp:nvSpPr>
        <dsp:cNvPr id="0" name=""/>
        <dsp:cNvSpPr/>
      </dsp:nvSpPr>
      <dsp:spPr>
        <a:xfrm>
          <a:off x="3513963" y="950649"/>
          <a:ext cx="199528" cy="874126"/>
        </a:xfrm>
        <a:custGeom>
          <a:avLst/>
          <a:gdLst/>
          <a:ahLst/>
          <a:cxnLst/>
          <a:rect l="0" t="0" r="0" b="0"/>
          <a:pathLst>
            <a:path>
              <a:moveTo>
                <a:pt x="199528" y="0"/>
              </a:moveTo>
              <a:lnTo>
                <a:pt x="199528" y="874126"/>
              </a:lnTo>
              <a:lnTo>
                <a:pt x="0" y="874126"/>
              </a:lnTo>
            </a:path>
          </a:pathLst>
        </a:custGeom>
        <a:noFill/>
        <a:ln w="15875"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C201900-CFB3-406F-A40E-A625E2383218}">
      <dsp:nvSpPr>
        <dsp:cNvPr id="0" name=""/>
        <dsp:cNvSpPr/>
      </dsp:nvSpPr>
      <dsp:spPr>
        <a:xfrm>
          <a:off x="4103048" y="3649038"/>
          <a:ext cx="285041" cy="874126"/>
        </a:xfrm>
        <a:custGeom>
          <a:avLst/>
          <a:gdLst/>
          <a:ahLst/>
          <a:cxnLst/>
          <a:rect l="0" t="0" r="0" b="0"/>
          <a:pathLst>
            <a:path>
              <a:moveTo>
                <a:pt x="0" y="0"/>
              </a:moveTo>
              <a:lnTo>
                <a:pt x="0" y="874126"/>
              </a:lnTo>
              <a:lnTo>
                <a:pt x="285041" y="874126"/>
              </a:lnTo>
            </a:path>
          </a:pathLst>
        </a:custGeom>
        <a:noFill/>
        <a:ln w="15875"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AAEC0E2-4324-42DB-81EB-6B7A5DF98CB6}">
      <dsp:nvSpPr>
        <dsp:cNvPr id="0" name=""/>
        <dsp:cNvSpPr/>
      </dsp:nvSpPr>
      <dsp:spPr>
        <a:xfrm>
          <a:off x="3713492" y="950649"/>
          <a:ext cx="1149665" cy="1748252"/>
        </a:xfrm>
        <a:custGeom>
          <a:avLst/>
          <a:gdLst/>
          <a:ahLst/>
          <a:cxnLst/>
          <a:rect l="0" t="0" r="0" b="0"/>
          <a:pathLst>
            <a:path>
              <a:moveTo>
                <a:pt x="0" y="0"/>
              </a:moveTo>
              <a:lnTo>
                <a:pt x="0" y="1548723"/>
              </a:lnTo>
              <a:lnTo>
                <a:pt x="1149665" y="1548723"/>
              </a:lnTo>
              <a:lnTo>
                <a:pt x="1149665" y="1748252"/>
              </a:lnTo>
            </a:path>
          </a:pathLst>
        </a:custGeom>
        <a:noFill/>
        <a:ln w="15875"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8240CA6-0E82-47FF-AC5D-0A4E1DB0235F}">
      <dsp:nvSpPr>
        <dsp:cNvPr id="0" name=""/>
        <dsp:cNvSpPr/>
      </dsp:nvSpPr>
      <dsp:spPr>
        <a:xfrm>
          <a:off x="1803717" y="3649038"/>
          <a:ext cx="285041" cy="874126"/>
        </a:xfrm>
        <a:custGeom>
          <a:avLst/>
          <a:gdLst/>
          <a:ahLst/>
          <a:cxnLst/>
          <a:rect l="0" t="0" r="0" b="0"/>
          <a:pathLst>
            <a:path>
              <a:moveTo>
                <a:pt x="0" y="0"/>
              </a:moveTo>
              <a:lnTo>
                <a:pt x="0" y="874126"/>
              </a:lnTo>
              <a:lnTo>
                <a:pt x="285041" y="874126"/>
              </a:lnTo>
            </a:path>
          </a:pathLst>
        </a:custGeom>
        <a:noFill/>
        <a:ln w="15875"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5DE6B80-4A81-4230-B1DC-1137DEA625EF}">
      <dsp:nvSpPr>
        <dsp:cNvPr id="0" name=""/>
        <dsp:cNvSpPr/>
      </dsp:nvSpPr>
      <dsp:spPr>
        <a:xfrm>
          <a:off x="2563826" y="950649"/>
          <a:ext cx="1149665" cy="1748252"/>
        </a:xfrm>
        <a:custGeom>
          <a:avLst/>
          <a:gdLst/>
          <a:ahLst/>
          <a:cxnLst/>
          <a:rect l="0" t="0" r="0" b="0"/>
          <a:pathLst>
            <a:path>
              <a:moveTo>
                <a:pt x="1149665" y="0"/>
              </a:moveTo>
              <a:lnTo>
                <a:pt x="1149665" y="1548723"/>
              </a:lnTo>
              <a:lnTo>
                <a:pt x="0" y="1548723"/>
              </a:lnTo>
              <a:lnTo>
                <a:pt x="0" y="1748252"/>
              </a:lnTo>
            </a:path>
          </a:pathLst>
        </a:custGeom>
        <a:noFill/>
        <a:ln w="15875"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1F061A4-0431-4AE9-A888-7C86300F5F06}">
      <dsp:nvSpPr>
        <dsp:cNvPr id="0" name=""/>
        <dsp:cNvSpPr/>
      </dsp:nvSpPr>
      <dsp:spPr>
        <a:xfrm>
          <a:off x="2763355" y="512"/>
          <a:ext cx="1900274" cy="950137"/>
        </a:xfrm>
        <a:prstGeom prst="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s-ES" sz="2100" kern="1200" dirty="0" smtClean="0"/>
            <a:t>Metodología </a:t>
          </a:r>
          <a:endParaRPr lang="es-ES" sz="2100" kern="1200" dirty="0"/>
        </a:p>
      </dsp:txBody>
      <dsp:txXfrm>
        <a:off x="2763355" y="512"/>
        <a:ext cx="1900274" cy="950137"/>
      </dsp:txXfrm>
    </dsp:sp>
    <dsp:sp modelId="{A02DA5F4-5959-4D82-8063-3200C756C444}">
      <dsp:nvSpPr>
        <dsp:cNvPr id="0" name=""/>
        <dsp:cNvSpPr/>
      </dsp:nvSpPr>
      <dsp:spPr>
        <a:xfrm>
          <a:off x="1613689" y="2698901"/>
          <a:ext cx="1900274" cy="950137"/>
        </a:xfrm>
        <a:prstGeom prst="rect">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s-ES" sz="2100" kern="1200" dirty="0" smtClean="0"/>
            <a:t>Método </a:t>
          </a:r>
          <a:endParaRPr lang="es-ES" sz="2100" kern="1200" dirty="0"/>
        </a:p>
      </dsp:txBody>
      <dsp:txXfrm>
        <a:off x="1613689" y="2698901"/>
        <a:ext cx="1900274" cy="950137"/>
      </dsp:txXfrm>
    </dsp:sp>
    <dsp:sp modelId="{DB23B4D8-3073-4E60-9B94-6D862B29404C}">
      <dsp:nvSpPr>
        <dsp:cNvPr id="0" name=""/>
        <dsp:cNvSpPr/>
      </dsp:nvSpPr>
      <dsp:spPr>
        <a:xfrm>
          <a:off x="2088758" y="4048096"/>
          <a:ext cx="1900274" cy="950137"/>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s-ES" sz="2100" kern="1200" dirty="0" smtClean="0"/>
            <a:t>Inductivo </a:t>
          </a:r>
        </a:p>
        <a:p>
          <a:pPr lvl="0" algn="ctr" defTabSz="933450">
            <a:lnSpc>
              <a:spcPct val="90000"/>
            </a:lnSpc>
            <a:spcBef>
              <a:spcPct val="0"/>
            </a:spcBef>
            <a:spcAft>
              <a:spcPct val="35000"/>
            </a:spcAft>
          </a:pPr>
          <a:r>
            <a:rPr lang="es-ES" sz="2100" kern="1200" dirty="0" smtClean="0"/>
            <a:t>Deductivo</a:t>
          </a:r>
          <a:endParaRPr lang="es-ES" sz="2100" kern="1200" dirty="0"/>
        </a:p>
      </dsp:txBody>
      <dsp:txXfrm>
        <a:off x="2088758" y="4048096"/>
        <a:ext cx="1900274" cy="950137"/>
      </dsp:txXfrm>
    </dsp:sp>
    <dsp:sp modelId="{28014F84-B240-4D94-9F45-F4EC717BBBB6}">
      <dsp:nvSpPr>
        <dsp:cNvPr id="0" name=""/>
        <dsp:cNvSpPr/>
      </dsp:nvSpPr>
      <dsp:spPr>
        <a:xfrm>
          <a:off x="3913021" y="2698901"/>
          <a:ext cx="1900274" cy="950137"/>
        </a:xfrm>
        <a:prstGeom prst="rect">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s-ES" sz="2100" kern="1200" dirty="0" smtClean="0"/>
            <a:t>Tipología</a:t>
          </a:r>
          <a:endParaRPr lang="es-ES" sz="2100" kern="1200" dirty="0"/>
        </a:p>
      </dsp:txBody>
      <dsp:txXfrm>
        <a:off x="3913021" y="2698901"/>
        <a:ext cx="1900274" cy="950137"/>
      </dsp:txXfrm>
    </dsp:sp>
    <dsp:sp modelId="{4E215EE3-C4A1-4EE3-8480-8D6541CC78C0}">
      <dsp:nvSpPr>
        <dsp:cNvPr id="0" name=""/>
        <dsp:cNvSpPr/>
      </dsp:nvSpPr>
      <dsp:spPr>
        <a:xfrm>
          <a:off x="4388090" y="4048096"/>
          <a:ext cx="1900274" cy="950137"/>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s-ES" sz="2100" kern="1200" dirty="0" smtClean="0"/>
            <a:t>Descriptiva</a:t>
          </a:r>
        </a:p>
        <a:p>
          <a:pPr lvl="0" algn="ctr" defTabSz="933450">
            <a:lnSpc>
              <a:spcPct val="90000"/>
            </a:lnSpc>
            <a:spcBef>
              <a:spcPct val="0"/>
            </a:spcBef>
            <a:spcAft>
              <a:spcPct val="35000"/>
            </a:spcAft>
          </a:pPr>
          <a:r>
            <a:rPr lang="es-ES" sz="2100" kern="1200" dirty="0" smtClean="0"/>
            <a:t>No Experimental </a:t>
          </a:r>
          <a:endParaRPr lang="es-ES" sz="2100" kern="1200" dirty="0"/>
        </a:p>
      </dsp:txBody>
      <dsp:txXfrm>
        <a:off x="4388090" y="4048096"/>
        <a:ext cx="1900274" cy="950137"/>
      </dsp:txXfrm>
    </dsp:sp>
    <dsp:sp modelId="{F83AF01F-8AB7-41A4-A7BD-AC6349A1901F}">
      <dsp:nvSpPr>
        <dsp:cNvPr id="0" name=""/>
        <dsp:cNvSpPr/>
      </dsp:nvSpPr>
      <dsp:spPr>
        <a:xfrm>
          <a:off x="1613689" y="1349707"/>
          <a:ext cx="1900274" cy="950137"/>
        </a:xfrm>
        <a:prstGeom prst="rect">
          <a:avLst/>
        </a:prstGeom>
        <a:solidFill>
          <a:schemeClr val="accent6">
            <a:hueOff val="0"/>
            <a:satOff val="0"/>
            <a:lumOff val="0"/>
            <a:alphaOff val="0"/>
          </a:schemeClr>
        </a:solidFill>
        <a:ln w="15875" cap="flat" cmpd="sng" algn="ctr">
          <a:solidFill>
            <a:schemeClr val="l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s-ES" sz="2100" kern="1200" dirty="0" smtClean="0"/>
            <a:t>Enfoque </a:t>
          </a:r>
          <a:endParaRPr lang="es-ES" sz="2100" kern="1200" dirty="0"/>
        </a:p>
      </dsp:txBody>
      <dsp:txXfrm>
        <a:off x="1613689" y="1349707"/>
        <a:ext cx="1900274" cy="950137"/>
      </dsp:txXfrm>
    </dsp:sp>
    <dsp:sp modelId="{2FF407B1-0A48-47F7-9943-D5AE5AF10E75}">
      <dsp:nvSpPr>
        <dsp:cNvPr id="0" name=""/>
        <dsp:cNvSpPr/>
      </dsp:nvSpPr>
      <dsp:spPr>
        <a:xfrm>
          <a:off x="3913021" y="1349707"/>
          <a:ext cx="1900274" cy="950137"/>
        </a:xfrm>
        <a:prstGeom prst="rect">
          <a:avLst/>
        </a:prstGeom>
        <a:solidFill>
          <a:schemeClr val="accent6">
            <a:hueOff val="0"/>
            <a:satOff val="0"/>
            <a:lumOff val="0"/>
            <a:alphaOff val="0"/>
          </a:schemeClr>
        </a:solidFill>
        <a:ln w="15875" cap="flat" cmpd="sng" algn="ctr">
          <a:solidFill>
            <a:schemeClr val="l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s-ES" sz="2100" kern="1200" dirty="0" smtClean="0"/>
            <a:t>Mixto</a:t>
          </a:r>
          <a:endParaRPr lang="es-ES" sz="2100" kern="1200" dirty="0"/>
        </a:p>
      </dsp:txBody>
      <dsp:txXfrm>
        <a:off x="3913021" y="1349707"/>
        <a:ext cx="1900274" cy="95013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AE6BA5-D3F3-4B3F-B32D-8A9BA9CFFC31}">
      <dsp:nvSpPr>
        <dsp:cNvPr id="0" name=""/>
        <dsp:cNvSpPr/>
      </dsp:nvSpPr>
      <dsp:spPr>
        <a:xfrm>
          <a:off x="195729" y="1313340"/>
          <a:ext cx="2920666" cy="9624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5880" tIns="55880" rIns="55880" bIns="55880" numCol="1" spcCol="1270" anchor="ctr" anchorCtr="0">
          <a:noAutofit/>
        </a:bodyPr>
        <a:lstStyle/>
        <a:p>
          <a:pPr lvl="0" algn="ctr" defTabSz="1955800">
            <a:lnSpc>
              <a:spcPct val="90000"/>
            </a:lnSpc>
            <a:spcBef>
              <a:spcPct val="0"/>
            </a:spcBef>
            <a:spcAft>
              <a:spcPct val="35000"/>
            </a:spcAft>
          </a:pPr>
          <a:r>
            <a:rPr lang="es-ES" sz="4400" kern="1200" dirty="0" smtClean="0"/>
            <a:t>Población </a:t>
          </a:r>
          <a:endParaRPr lang="es-ES" sz="4400" kern="1200" dirty="0"/>
        </a:p>
      </dsp:txBody>
      <dsp:txXfrm>
        <a:off x="195729" y="1313340"/>
        <a:ext cx="2920666" cy="962492"/>
      </dsp:txXfrm>
    </dsp:sp>
    <dsp:sp modelId="{949AD6CC-0DF9-4E4C-8E52-8A67D5F3BE93}">
      <dsp:nvSpPr>
        <dsp:cNvPr id="0" name=""/>
        <dsp:cNvSpPr/>
      </dsp:nvSpPr>
      <dsp:spPr>
        <a:xfrm>
          <a:off x="195729" y="3342904"/>
          <a:ext cx="2920666" cy="18032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5880" tIns="55880" rIns="55880" bIns="55880" numCol="1" spcCol="1270" anchor="ctr" anchorCtr="0">
          <a:noAutofit/>
        </a:bodyPr>
        <a:lstStyle/>
        <a:p>
          <a:pPr lvl="0" algn="ctr" defTabSz="1955800">
            <a:lnSpc>
              <a:spcPct val="90000"/>
            </a:lnSpc>
            <a:spcBef>
              <a:spcPct val="0"/>
            </a:spcBef>
            <a:spcAft>
              <a:spcPct val="35000"/>
            </a:spcAft>
          </a:pPr>
          <a:r>
            <a:rPr lang="es-ES" sz="4400" kern="1200" dirty="0" smtClean="0"/>
            <a:t>Muestra </a:t>
          </a:r>
          <a:endParaRPr lang="es-ES" sz="4400" kern="1200" dirty="0"/>
        </a:p>
      </dsp:txBody>
      <dsp:txXfrm>
        <a:off x="195729" y="3342904"/>
        <a:ext cx="2920666" cy="1803241"/>
      </dsp:txXfrm>
    </dsp:sp>
    <dsp:sp modelId="{CADEAB61-796E-46F4-B8D3-3D6EA76E754C}">
      <dsp:nvSpPr>
        <dsp:cNvPr id="0" name=""/>
        <dsp:cNvSpPr/>
      </dsp:nvSpPr>
      <dsp:spPr>
        <a:xfrm>
          <a:off x="192410" y="1020609"/>
          <a:ext cx="232325" cy="232325"/>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522D929-2313-4AA1-8598-10A6CACCA620}">
      <dsp:nvSpPr>
        <dsp:cNvPr id="0" name=""/>
        <dsp:cNvSpPr/>
      </dsp:nvSpPr>
      <dsp:spPr>
        <a:xfrm>
          <a:off x="355038" y="695353"/>
          <a:ext cx="232325" cy="232325"/>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E070C20-9512-4D1F-8D51-1997E1915B9A}">
      <dsp:nvSpPr>
        <dsp:cNvPr id="0" name=""/>
        <dsp:cNvSpPr/>
      </dsp:nvSpPr>
      <dsp:spPr>
        <a:xfrm>
          <a:off x="745345" y="760404"/>
          <a:ext cx="365083" cy="365083"/>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C208A2C-B7D6-4940-B0F8-EDD89F848391}">
      <dsp:nvSpPr>
        <dsp:cNvPr id="0" name=""/>
        <dsp:cNvSpPr/>
      </dsp:nvSpPr>
      <dsp:spPr>
        <a:xfrm>
          <a:off x="1070601" y="402623"/>
          <a:ext cx="232325" cy="232325"/>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7A9F7EA-2EE0-4139-A405-B5DE205800C8}">
      <dsp:nvSpPr>
        <dsp:cNvPr id="0" name=""/>
        <dsp:cNvSpPr/>
      </dsp:nvSpPr>
      <dsp:spPr>
        <a:xfrm>
          <a:off x="1493434" y="272520"/>
          <a:ext cx="232325" cy="232325"/>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F111646-059F-4509-9780-4D114431BAA6}">
      <dsp:nvSpPr>
        <dsp:cNvPr id="0" name=""/>
        <dsp:cNvSpPr/>
      </dsp:nvSpPr>
      <dsp:spPr>
        <a:xfrm>
          <a:off x="2013843" y="500200"/>
          <a:ext cx="232325" cy="232325"/>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020E38B-65F4-464B-9D54-5A6610D54B71}">
      <dsp:nvSpPr>
        <dsp:cNvPr id="0" name=""/>
        <dsp:cNvSpPr/>
      </dsp:nvSpPr>
      <dsp:spPr>
        <a:xfrm>
          <a:off x="2339099" y="662828"/>
          <a:ext cx="365083" cy="365083"/>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BE3365B-F879-440E-8BE6-C11AAB8DFE2A}">
      <dsp:nvSpPr>
        <dsp:cNvPr id="0" name=""/>
        <dsp:cNvSpPr/>
      </dsp:nvSpPr>
      <dsp:spPr>
        <a:xfrm>
          <a:off x="2794458" y="1020609"/>
          <a:ext cx="232325" cy="232325"/>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0C437C6-EF9B-4626-BC3F-3B4D877E2EA4}">
      <dsp:nvSpPr>
        <dsp:cNvPr id="0" name=""/>
        <dsp:cNvSpPr/>
      </dsp:nvSpPr>
      <dsp:spPr>
        <a:xfrm>
          <a:off x="2989611" y="1378391"/>
          <a:ext cx="232325" cy="232325"/>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0A34B43-DE24-4F2B-8B5E-34865A62BC0D}">
      <dsp:nvSpPr>
        <dsp:cNvPr id="0" name=""/>
        <dsp:cNvSpPr/>
      </dsp:nvSpPr>
      <dsp:spPr>
        <a:xfrm>
          <a:off x="1298280" y="695353"/>
          <a:ext cx="597408" cy="597408"/>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DBFF404-9829-40E5-873C-9787ADB6541A}">
      <dsp:nvSpPr>
        <dsp:cNvPr id="0" name=""/>
        <dsp:cNvSpPr/>
      </dsp:nvSpPr>
      <dsp:spPr>
        <a:xfrm>
          <a:off x="29782" y="1931326"/>
          <a:ext cx="232325" cy="232325"/>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ED066A7-65DE-4758-8A3E-1FD37FD94EAD}">
      <dsp:nvSpPr>
        <dsp:cNvPr id="0" name=""/>
        <dsp:cNvSpPr/>
      </dsp:nvSpPr>
      <dsp:spPr>
        <a:xfrm>
          <a:off x="224935" y="2224056"/>
          <a:ext cx="365083" cy="365083"/>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535CF30-CAF8-401F-AA25-16912E6B0DF6}">
      <dsp:nvSpPr>
        <dsp:cNvPr id="0" name=""/>
        <dsp:cNvSpPr/>
      </dsp:nvSpPr>
      <dsp:spPr>
        <a:xfrm>
          <a:off x="712819" y="2484261"/>
          <a:ext cx="531030" cy="531030"/>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41CEB68-A595-4566-BD76-5EB5302E4262}">
      <dsp:nvSpPr>
        <dsp:cNvPr id="0" name=""/>
        <dsp:cNvSpPr/>
      </dsp:nvSpPr>
      <dsp:spPr>
        <a:xfrm>
          <a:off x="1395857" y="2907094"/>
          <a:ext cx="232325" cy="232325"/>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D2DE654-B470-4A40-B6DE-A52FEF9B5897}">
      <dsp:nvSpPr>
        <dsp:cNvPr id="0" name=""/>
        <dsp:cNvSpPr/>
      </dsp:nvSpPr>
      <dsp:spPr>
        <a:xfrm>
          <a:off x="1525959" y="2484261"/>
          <a:ext cx="365083" cy="365083"/>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EE125A2-C4AB-4125-94E7-BE8B0E1822CC}">
      <dsp:nvSpPr>
        <dsp:cNvPr id="0" name=""/>
        <dsp:cNvSpPr/>
      </dsp:nvSpPr>
      <dsp:spPr>
        <a:xfrm>
          <a:off x="1851215" y="2939620"/>
          <a:ext cx="232325" cy="232325"/>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64C89EC-AE9F-44A2-AFCD-007A82C19EF1}">
      <dsp:nvSpPr>
        <dsp:cNvPr id="0" name=""/>
        <dsp:cNvSpPr/>
      </dsp:nvSpPr>
      <dsp:spPr>
        <a:xfrm>
          <a:off x="2143946" y="2419210"/>
          <a:ext cx="531030" cy="531030"/>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F840D12-D126-45B2-891C-CCBD1AE45D39}">
      <dsp:nvSpPr>
        <dsp:cNvPr id="0" name=""/>
        <dsp:cNvSpPr/>
      </dsp:nvSpPr>
      <dsp:spPr>
        <a:xfrm>
          <a:off x="2859509" y="2289108"/>
          <a:ext cx="365083" cy="365083"/>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D2C30CB-FFB2-4C36-BE0F-190CE0912923}">
      <dsp:nvSpPr>
        <dsp:cNvPr id="0" name=""/>
        <dsp:cNvSpPr/>
      </dsp:nvSpPr>
      <dsp:spPr>
        <a:xfrm>
          <a:off x="3224592" y="759863"/>
          <a:ext cx="1072197" cy="2046942"/>
        </a:xfrm>
        <a:prstGeom prst="chevron">
          <a:avLst>
            <a:gd name="adj" fmla="val 6231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E7200AA-6F5B-4090-9EB4-A45F5C5F46A1}">
      <dsp:nvSpPr>
        <dsp:cNvPr id="0" name=""/>
        <dsp:cNvSpPr/>
      </dsp:nvSpPr>
      <dsp:spPr>
        <a:xfrm>
          <a:off x="4101845" y="759863"/>
          <a:ext cx="1072197" cy="2046942"/>
        </a:xfrm>
        <a:prstGeom prst="chevron">
          <a:avLst>
            <a:gd name="adj" fmla="val 6231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5F1A706-6620-41DC-9302-F5B9E767BEC0}">
      <dsp:nvSpPr>
        <dsp:cNvPr id="0" name=""/>
        <dsp:cNvSpPr/>
      </dsp:nvSpPr>
      <dsp:spPr>
        <a:xfrm>
          <a:off x="5393355" y="614649"/>
          <a:ext cx="2485548" cy="2485548"/>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r>
            <a:rPr lang="es-EC" sz="1400" kern="1200" dirty="0" smtClean="0"/>
            <a:t>638 empresas importadoras de vehículos de la ciudad de Quito, Guayaquil y Cuenca comprendidos entre pequeñas y medianas (Pymes), tomadas como referencia para el estudio a nivel Ecuador. </a:t>
          </a:r>
          <a:endParaRPr lang="es-ES" sz="1400" kern="1200" dirty="0"/>
        </a:p>
      </dsp:txBody>
      <dsp:txXfrm>
        <a:off x="5757355" y="978649"/>
        <a:ext cx="1757548" cy="1757548"/>
      </dsp:txXfrm>
    </dsp:sp>
    <dsp:sp modelId="{AA1D33D0-8A1B-4063-966A-F17778DE5EAD}">
      <dsp:nvSpPr>
        <dsp:cNvPr id="0" name=""/>
        <dsp:cNvSpPr/>
      </dsp:nvSpPr>
      <dsp:spPr>
        <a:xfrm>
          <a:off x="5174042" y="3342904"/>
          <a:ext cx="2924175" cy="18032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0800" tIns="50800" rIns="50800" bIns="50800" numCol="1" spcCol="1270" anchor="ctr" anchorCtr="0">
          <a:noAutofit/>
        </a:bodyPr>
        <a:lstStyle/>
        <a:p>
          <a:pPr lvl="0" algn="ctr" defTabSz="1778000">
            <a:lnSpc>
              <a:spcPct val="90000"/>
            </a:lnSpc>
            <a:spcBef>
              <a:spcPct val="0"/>
            </a:spcBef>
            <a:spcAft>
              <a:spcPct val="35000"/>
            </a:spcAft>
          </a:pPr>
          <a:r>
            <a:rPr lang="es-ES" sz="4000" kern="1200" dirty="0" smtClean="0"/>
            <a:t>181</a:t>
          </a:r>
          <a:endParaRPr lang="es-ES" sz="4000" kern="1200" dirty="0"/>
        </a:p>
      </dsp:txBody>
      <dsp:txXfrm>
        <a:off x="5174042" y="3342904"/>
        <a:ext cx="2924175" cy="1803241"/>
      </dsp:txXfrm>
    </dsp:sp>
  </dsp:spTree>
</dsp:drawing>
</file>

<file path=ppt/diagrams/layout1.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9/3/layout/RandomtoResultProcess">
  <dgm:title val=""/>
  <dgm:desc val=""/>
  <dgm:catLst>
    <dgm:cat type="process" pri="1275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clrData>
  <dgm:layoutNode name="Name0">
    <dgm:varLst>
      <dgm:dir/>
      <dgm:animOne val="branch"/>
      <dgm:animLvl val="lvl"/>
    </dgm:varLst>
    <dgm:choose name="Name1">
      <dgm:if name="Name2" func="var" arg="dir" op="equ" val="norm">
        <dgm:alg type="lin">
          <dgm:param type="fallback" val="2D"/>
          <dgm:param type="nodeVertAlign" val="t"/>
        </dgm:alg>
      </dgm:if>
      <dgm:else name="Name3">
        <dgm:alg type="lin">
          <dgm:param type="fallback" val="2D"/>
          <dgm:param type="nodeVertAlign" val="t"/>
          <dgm:param type="linDir" val="fromR"/>
        </dgm:alg>
      </dgm:else>
    </dgm:choose>
    <dgm:shape xmlns:r="http://schemas.openxmlformats.org/officeDocument/2006/relationships" r:blip="">
      <dgm:adjLst/>
    </dgm:shape>
    <dgm:constrLst>
      <dgm:constr type="userH" refType="h" fact="2"/>
      <dgm:constr type="w" for="ch" forName="chaos" refType="userH" fact="0.681"/>
      <dgm:constr type="h" for="ch" forName="chaos" refType="userH"/>
      <dgm:constr type="w" for="ch" forName="middle" refType="userH" fact="0.6"/>
      <dgm:constr type="h" for="ch" forName="middle" refType="userH"/>
      <dgm:constr type="w" for="ch" forName="last" refType="userH" fact="0.6"/>
      <dgm:constr type="h" for="ch" forName="last" refType="userH"/>
      <dgm:constr type="w" for="ch" forName="chevronComposite1" refType="userH" fact="0.22"/>
      <dgm:constr type="h" for="ch" forName="chevronComposite1" refType="userH" fact="0.52"/>
      <dgm:constr type="w" for="ch" forName="chevronComposite2" refType="userH" fact="0.22"/>
      <dgm:constr type="h" for="ch" forName="chevronComposite2" refType="userH" fact="0.52"/>
      <dgm:constr type="w" for="ch" forName="overlap" refType="userH" fact="-0.04"/>
      <dgm:constr type="h" for="ch" forName="overlap" refType="userH" fact="0.06"/>
      <dgm:constr type="primFontSz" for="des" forName="parTx1" op="equ" val="65"/>
      <dgm:constr type="primFontSz" for="des" forName="parTxMid" refType="primFontSz" refFor="des" refForName="parTx1" op="equ"/>
      <dgm:constr type="primFontSz" for="des" forName="circleTx" refType="primFontSz" refFor="des" refForName="parTx1" op="equ"/>
      <dgm:constr type="primFontSz" for="des" forName="desTx1" op="equ" val="65"/>
      <dgm:constr type="primFontSz" for="des" forName="desTxMid" refType="primFontSz" refFor="des" refForName="desTx1" op="equ"/>
      <dgm:constr type="primFontSz" for="des" forName="desTxN" refType="primFontSz" refFor="des" refForName="desTx1" op="equ"/>
    </dgm:constrLst>
    <dgm:forEach name="Name4" axis="ch" ptType="node">
      <dgm:choose name="Name5">
        <dgm:if name="Name6" axis="self" ptType="node" func="pos" op="equ" val="1">
          <dgm:layoutNode name="chaos">
            <dgm:alg type="composite"/>
            <dgm:shape xmlns:r="http://schemas.openxmlformats.org/officeDocument/2006/relationships" r:blip="">
              <dgm:adjLst/>
            </dgm:shape>
            <dgm:presOf/>
            <dgm:constrLst>
              <dgm:constr type="ctrX" for="ch" forName="parTx1" refType="w" fact="0.5"/>
              <dgm:constr type="t" for="ch" forName="parTx1" refType="w" fact="0.32"/>
              <dgm:constr type="w" for="ch" forName="parTx1" refType="w" fact="0.88"/>
              <dgm:constr type="h" for="ch" forName="parTx1" refType="w" fact="0.29"/>
              <dgm:constr type="ctrX" for="ch" forName="desTx1" refType="w" fact="0.5"/>
              <dgm:constr type="b" for="ch" forName="desTx1" refType="h"/>
              <dgm:constr type="w" for="ch" forName="desTx1" refType="w" fact="0.88"/>
              <dgm:constr type="h" for="ch" forName="desTx1" refType="h" fact="0.37"/>
              <dgm:constr type="l" for="ch" forName="c1" refType="w" fact="0.05"/>
              <dgm:constr type="t" for="ch" forName="c1" refType="w" fact="0.23"/>
              <dgm:constr type="w" for="ch" forName="c1" refType="w" fact="0.07"/>
              <dgm:constr type="h" for="ch" forName="c1" refType="w" refFor="ch" refForName="c1"/>
              <dgm:constr type="l" for="ch" forName="c2" refType="w" fact="0.1"/>
              <dgm:constr type="t" for="ch" forName="c2" refType="w" fact="0.13"/>
              <dgm:constr type="w" for="ch" forName="c2" refType="w" fact="0.07"/>
              <dgm:constr type="h" for="ch" forName="c2" refType="w" refFor="ch" refForName="c2"/>
              <dgm:constr type="l" for="ch" forName="c3" refType="w" fact="0.22"/>
              <dgm:constr type="t" for="ch" forName="c3" refType="w" fact="0.15"/>
              <dgm:constr type="w" for="ch" forName="c3" refType="w" fact="0.11"/>
              <dgm:constr type="h" for="ch" forName="c3" refType="w" refFor="ch" refForName="c3"/>
              <dgm:constr type="l" for="ch" forName="c4" refType="w" fact="0.32"/>
              <dgm:constr type="t" for="ch" forName="c4" refType="w" fact="0.04"/>
              <dgm:constr type="w" for="ch" forName="c4" refType="w" fact="0.07"/>
              <dgm:constr type="h" for="ch" forName="c4" refType="w" refFor="ch" refForName="c4"/>
              <dgm:constr type="l" for="ch" forName="c5" refType="w" fact="0.45"/>
              <dgm:constr type="t" for="ch" forName="c5" refType="w" fact="0"/>
              <dgm:constr type="w" for="ch" forName="c5" refType="w" fact="0.07"/>
              <dgm:constr type="h" for="ch" forName="c5" refType="w" refFor="ch" refForName="c5"/>
              <dgm:constr type="l" for="ch" forName="c6" refType="w" fact="0.61"/>
              <dgm:constr type="t" for="ch" forName="c6" refType="w" fact="0.07"/>
              <dgm:constr type="w" for="ch" forName="c6" refType="w" fact="0.07"/>
              <dgm:constr type="h" for="ch" forName="c6" refType="w" refFor="ch" refForName="c6"/>
              <dgm:constr type="l" for="ch" forName="c7" refType="w" fact="0.71"/>
              <dgm:constr type="t" for="ch" forName="c7" refType="w" fact="0.12"/>
              <dgm:constr type="w" for="ch" forName="c7" refType="w" fact="0.11"/>
              <dgm:constr type="h" for="ch" forName="c7" refType="w" refFor="ch" refForName="c7"/>
              <dgm:constr type="l" for="ch" forName="c8" refType="w" fact="0.85"/>
              <dgm:constr type="t" for="ch" forName="c8" refType="w" fact="0.23"/>
              <dgm:constr type="w" for="ch" forName="c8" refType="w" fact="0.07"/>
              <dgm:constr type="h" for="ch" forName="c8" refType="w" refFor="ch" refForName="c8"/>
              <dgm:constr type="l" for="ch" forName="c9" refType="w" fact="0.91"/>
              <dgm:constr type="t" for="ch" forName="c9" refType="w" fact="0.34"/>
              <dgm:constr type="w" for="ch" forName="c9" refType="w" fact="0.07"/>
              <dgm:constr type="h" for="ch" forName="c9" refType="w" refFor="ch" refForName="c9"/>
              <dgm:constr type="l" for="ch" forName="c10" refType="w" fact="0.39"/>
              <dgm:constr type="t" for="ch" forName="c10" refType="w" fact="0.13"/>
              <dgm:constr type="w" for="ch" forName="c10" refType="w" fact="0.18"/>
              <dgm:constr type="h" for="ch" forName="c10" refType="w" refFor="ch" refForName="c10"/>
              <dgm:constr type="l" for="ch" forName="c11" refType="w" fact="0"/>
              <dgm:constr type="t" for="ch" forName="c11" refType="w" fact="0.51"/>
              <dgm:constr type="w" for="ch" forName="c11" refType="w" fact="0.07"/>
              <dgm:constr type="h" for="ch" forName="c11" refType="w" refFor="ch" refForName="c11"/>
              <dgm:constr type="l" for="ch" forName="c12" refType="w" fact="0.06"/>
              <dgm:constr type="t" for="ch" forName="c12" refType="w" fact="0.6"/>
              <dgm:constr type="w" for="ch" forName="c12" refType="w" fact="0.11"/>
              <dgm:constr type="h" for="ch" forName="c12" refType="w" refFor="ch" refForName="c12"/>
              <dgm:constr type="l" for="ch" forName="c13" refType="w" fact="0.21"/>
              <dgm:constr type="t" for="ch" forName="c13" refType="w" fact="0.68"/>
              <dgm:constr type="w" for="ch" forName="c13" refType="w" fact="0.16"/>
              <dgm:constr type="h" for="ch" forName="c13" refType="w" refFor="ch" refForName="c13"/>
              <dgm:constr type="l" for="ch" forName="c14" refType="w" fact="0.42"/>
              <dgm:constr type="t" for="ch" forName="c14" refType="w" fact="0.81"/>
              <dgm:constr type="w" for="ch" forName="c14" refType="w" fact="0.07"/>
              <dgm:constr type="h" for="ch" forName="c14" refType="w" refFor="ch" refForName="c14"/>
              <dgm:constr type="l" for="ch" forName="c15" refType="w" fact="0.46"/>
              <dgm:constr type="t" for="ch" forName="c15" refType="w" fact="0.68"/>
              <dgm:constr type="w" for="ch" forName="c15" refType="w" fact="0.11"/>
              <dgm:constr type="h" for="ch" forName="c15" refType="w" refFor="ch" refForName="c15"/>
              <dgm:constr type="l" for="ch" forName="c16" refType="w" fact="0.56"/>
              <dgm:constr type="t" for="ch" forName="c16" refType="w" fact="0.82"/>
              <dgm:constr type="w" for="ch" forName="c16" refType="w" fact="0.07"/>
              <dgm:constr type="h" for="ch" forName="c16" refType="w" refFor="ch" refForName="c16"/>
              <dgm:constr type="l" for="ch" forName="c17" refType="w" fact="0.65"/>
              <dgm:constr type="t" for="ch" forName="c17" refType="w" fact="0.66"/>
              <dgm:constr type="w" for="ch" forName="c17" refType="w" fact="0.16"/>
              <dgm:constr type="h" for="ch" forName="c17" refType="w" refFor="ch" refForName="c17"/>
              <dgm:constr type="l" for="ch" forName="c18" refType="w" fact="0.87"/>
              <dgm:constr type="t" for="ch" forName="c18" refType="w" fact="0.62"/>
              <dgm:constr type="w" for="ch" forName="c18" refType="w" fact="0.11"/>
              <dgm:constr type="h" for="ch" forName="c18" refType="w" refFor="ch" refForName="c18"/>
            </dgm:constrLst>
            <dgm:layoutNode name="parTx1"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7">
              <dgm:if name="Name8" axis="ch" ptType="node" func="cnt" op="gte" val="1">
                <dgm:layoutNode name="desTx1" styleLbl="revTx">
                  <dgm:varLst>
                    <dgm:bulletEnabled val="1"/>
                  </dgm:varLst>
                  <dgm:choose name="Name9">
                    <dgm:if name="Name10" axis="ch" ptType="node" func="cnt" op="equ" val="1">
                      <dgm:alg type="tx">
                        <dgm:param type="shpTxLTRAlignCh" val="l"/>
                      </dgm:alg>
                    </dgm:if>
                    <dgm:else name="Name11">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2"/>
            </dgm:choose>
            <dgm:layoutNode name="c1" styleLbl="node1">
              <dgm:alg type="sp"/>
              <dgm:shape xmlns:r="http://schemas.openxmlformats.org/officeDocument/2006/relationships" type="ellipse" r:blip="">
                <dgm:adjLst/>
              </dgm:shape>
              <dgm:presOf/>
            </dgm:layoutNode>
            <dgm:layoutNode name="c2" styleLbl="node1">
              <dgm:alg type="sp"/>
              <dgm:shape xmlns:r="http://schemas.openxmlformats.org/officeDocument/2006/relationships" type="ellipse" r:blip="">
                <dgm:adjLst/>
              </dgm:shape>
              <dgm:presOf/>
            </dgm:layoutNode>
            <dgm:layoutNode name="c3" styleLbl="node1">
              <dgm:alg type="sp"/>
              <dgm:shape xmlns:r="http://schemas.openxmlformats.org/officeDocument/2006/relationships" type="ellipse" r:blip="">
                <dgm:adjLst/>
              </dgm:shape>
              <dgm:presOf/>
            </dgm:layoutNode>
            <dgm:layoutNode name="c4" styleLbl="node1">
              <dgm:alg type="sp"/>
              <dgm:shape xmlns:r="http://schemas.openxmlformats.org/officeDocument/2006/relationships" type="ellipse" r:blip="">
                <dgm:adjLst/>
              </dgm:shape>
              <dgm:presOf/>
            </dgm:layoutNode>
            <dgm:layoutNode name="c5" styleLbl="node1">
              <dgm:alg type="sp"/>
              <dgm:shape xmlns:r="http://schemas.openxmlformats.org/officeDocument/2006/relationships" type="ellipse" r:blip="">
                <dgm:adjLst/>
              </dgm:shape>
              <dgm:presOf/>
            </dgm:layoutNode>
            <dgm:layoutNode name="c6" styleLbl="node1">
              <dgm:alg type="sp"/>
              <dgm:shape xmlns:r="http://schemas.openxmlformats.org/officeDocument/2006/relationships" type="ellipse" r:blip="">
                <dgm:adjLst/>
              </dgm:shape>
              <dgm:presOf/>
            </dgm:layoutNode>
            <dgm:layoutNode name="c7" styleLbl="node1">
              <dgm:alg type="sp"/>
              <dgm:shape xmlns:r="http://schemas.openxmlformats.org/officeDocument/2006/relationships" type="ellipse" r:blip="">
                <dgm:adjLst/>
              </dgm:shape>
              <dgm:presOf/>
            </dgm:layoutNode>
            <dgm:layoutNode name="c8" styleLbl="node1">
              <dgm:alg type="sp"/>
              <dgm:shape xmlns:r="http://schemas.openxmlformats.org/officeDocument/2006/relationships" type="ellipse" r:blip="">
                <dgm:adjLst/>
              </dgm:shape>
              <dgm:presOf/>
            </dgm:layoutNode>
            <dgm:layoutNode name="c9" styleLbl="node1">
              <dgm:alg type="sp"/>
              <dgm:shape xmlns:r="http://schemas.openxmlformats.org/officeDocument/2006/relationships" type="ellipse" r:blip="">
                <dgm:adjLst/>
              </dgm:shape>
              <dgm:presOf/>
            </dgm:layoutNode>
            <dgm:layoutNode name="c10" styleLbl="node1">
              <dgm:alg type="sp"/>
              <dgm:shape xmlns:r="http://schemas.openxmlformats.org/officeDocument/2006/relationships" type="ellipse" r:blip="">
                <dgm:adjLst/>
              </dgm:shape>
              <dgm:presOf/>
            </dgm:layoutNode>
            <dgm:layoutNode name="c11" styleLbl="node1">
              <dgm:alg type="sp"/>
              <dgm:shape xmlns:r="http://schemas.openxmlformats.org/officeDocument/2006/relationships" type="ellipse" r:blip="">
                <dgm:adjLst/>
              </dgm:shape>
              <dgm:presOf/>
            </dgm:layoutNode>
            <dgm:layoutNode name="c12" styleLbl="node1">
              <dgm:alg type="sp"/>
              <dgm:shape xmlns:r="http://schemas.openxmlformats.org/officeDocument/2006/relationships" type="ellipse" r:blip="">
                <dgm:adjLst/>
              </dgm:shape>
              <dgm:presOf/>
            </dgm:layoutNode>
            <dgm:layoutNode name="c13" styleLbl="node1">
              <dgm:alg type="sp"/>
              <dgm:shape xmlns:r="http://schemas.openxmlformats.org/officeDocument/2006/relationships" type="ellipse" r:blip="">
                <dgm:adjLst/>
              </dgm:shape>
              <dgm:presOf/>
            </dgm:layoutNode>
            <dgm:layoutNode name="c14" styleLbl="node1">
              <dgm:alg type="sp"/>
              <dgm:shape xmlns:r="http://schemas.openxmlformats.org/officeDocument/2006/relationships" type="ellipse" r:blip="">
                <dgm:adjLst/>
              </dgm:shape>
              <dgm:presOf/>
            </dgm:layoutNode>
            <dgm:layoutNode name="c15" styleLbl="node1">
              <dgm:alg type="sp"/>
              <dgm:shape xmlns:r="http://schemas.openxmlformats.org/officeDocument/2006/relationships" type="ellipse" r:blip="">
                <dgm:adjLst/>
              </dgm:shape>
              <dgm:presOf/>
            </dgm:layoutNode>
            <dgm:layoutNode name="c16" styleLbl="node1">
              <dgm:alg type="sp"/>
              <dgm:shape xmlns:r="http://schemas.openxmlformats.org/officeDocument/2006/relationships" type="ellipse" r:blip="">
                <dgm:adjLst/>
              </dgm:shape>
              <dgm:presOf/>
            </dgm:layoutNode>
            <dgm:layoutNode name="c17" styleLbl="node1">
              <dgm:alg type="sp"/>
              <dgm:shape xmlns:r="http://schemas.openxmlformats.org/officeDocument/2006/relationships" type="ellipse" r:blip="">
                <dgm:adjLst/>
              </dgm:shape>
              <dgm:presOf/>
            </dgm:layoutNode>
            <dgm:layoutNode name="c18" styleLbl="node1">
              <dgm:alg type="sp"/>
              <dgm:shape xmlns:r="http://schemas.openxmlformats.org/officeDocument/2006/relationships" type="ellipse" r:blip="">
                <dgm:adjLst/>
              </dgm:shape>
              <dgm:presOf/>
            </dgm:layoutNode>
          </dgm:layoutNode>
        </dgm:if>
        <dgm:if name="Name13" axis="self" ptType="node" func="revPos" op="equ" val="1">
          <dgm:layoutNode name="last">
            <dgm:alg type="composite"/>
            <dgm:shape xmlns:r="http://schemas.openxmlformats.org/officeDocument/2006/relationships" r:blip="">
              <dgm:adjLst/>
            </dgm:shape>
            <dgm:presOf/>
            <dgm:constrLst>
              <dgm:constr type="ctrX" for="ch" forName="circleTx" refType="w" fact="0.5"/>
              <dgm:constr type="t" for="ch" forName="circleTx" refType="w" fact="0.117"/>
              <dgm:constr type="w" for="ch" forName="circleTx" refType="h" refFor="ch" refForName="circleTx"/>
              <dgm:constr type="h" for="ch" forName="circleTx" refType="w" fact="0.85"/>
              <dgm:constr type="l" for="ch" forName="desTxN"/>
              <dgm:constr type="b" for="ch" forName="desTxN" refType="h"/>
              <dgm:constr type="w" for="ch" forName="desTxN" refType="w"/>
              <dgm:constr type="h" for="ch" forName="desTxN" refType="h" fact="0.37"/>
              <dgm:constr type="ctrX" for="ch" forName="spN" refType="w" fact="0.5"/>
              <dgm:constr type="t" for="ch" forName="spN"/>
              <dgm:constr type="w" for="ch" forName="spN" refType="w" fact="0.93"/>
              <dgm:constr type="h" for="ch" forName="spN" refType="h" fact="0.01"/>
            </dgm:constrLst>
            <dgm:layoutNode name="circleTx" styleLbl="node1">
              <dgm:alg type="tx"/>
              <dgm:shape xmlns:r="http://schemas.openxmlformats.org/officeDocument/2006/relationships" type="ellipse" r:blip="">
                <dgm:adjLst/>
              </dgm:shape>
              <dgm:presOf axis="self" ptType="node"/>
              <dgm:constrLst>
                <dgm:constr type="lMarg"/>
                <dgm:constr type="rMarg"/>
                <dgm:constr type="tMarg"/>
                <dgm:constr type="bMarg"/>
              </dgm:constrLst>
              <dgm:ruleLst>
                <dgm:rule type="primFontSz" val="5" fact="NaN" max="NaN"/>
              </dgm:ruleLst>
            </dgm:layoutNode>
            <dgm:choose name="Name14">
              <dgm:if name="Name15" axis="ch" ptType="node" func="cnt" op="gte" val="1">
                <dgm:layoutNode name="desTxN" styleLbl="revTx">
                  <dgm:varLst>
                    <dgm:bulletEnabled val="1"/>
                  </dgm:varLst>
                  <dgm:choose name="Name16">
                    <dgm:if name="Name17" axis="ch" ptType="node" func="cnt" op="equ" val="1">
                      <dgm:alg type="tx">
                        <dgm:param type="shpTxLTRAlignCh" val="l"/>
                      </dgm:alg>
                    </dgm:if>
                    <dgm:else name="Name18">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9"/>
            </dgm:choose>
            <dgm:layoutNode name="spN">
              <dgm:alg type="sp"/>
              <dgm:shape xmlns:r="http://schemas.openxmlformats.org/officeDocument/2006/relationships" r:blip="">
                <dgm:adjLst/>
              </dgm:shape>
              <dgm:presOf/>
            </dgm:layoutNode>
          </dgm:layoutNode>
        </dgm:if>
        <dgm:else name="Name20">
          <dgm:layoutNode name="middle">
            <dgm:alg type="composite"/>
            <dgm:shape xmlns:r="http://schemas.openxmlformats.org/officeDocument/2006/relationships" r:blip="">
              <dgm:adjLst/>
            </dgm:shape>
            <dgm:presOf/>
            <dgm:constrLst>
              <dgm:constr type="l" for="ch" forName="parTxMid"/>
              <dgm:constr type="t" for="ch" forName="parTxMid" refType="w" fact="0.167"/>
              <dgm:constr type="w" for="ch" forName="parTxMid" refType="w"/>
              <dgm:constr type="h" for="ch" forName="parTxMid" refType="w" fact="0.7"/>
              <dgm:constr type="l" for="ch" forName="desTxMid"/>
              <dgm:constr type="b" for="ch" forName="desTxMid" refType="h"/>
              <dgm:constr type="w" for="ch" forName="desTxMid" refType="w"/>
              <dgm:constr type="h" for="ch" forName="desTxMid" refType="h" fact="0.37"/>
              <dgm:constr type="ctrX" for="ch" forName="spMid" refType="w" fact="0.5"/>
              <dgm:constr type="t" for="ch" forName="spMid"/>
              <dgm:constr type="w" for="ch" forName="spMid" refType="w" fact="0.01"/>
              <dgm:constr type="h" for="ch" forName="spMid" refType="h" fact="0.01"/>
            </dgm:constrLst>
            <dgm:layoutNode name="parTxMid"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1">
              <dgm:if name="Name22" axis="ch" ptType="node" func="cnt" op="gte" val="1">
                <dgm:layoutNode name="desTxMid" styleLbl="revTx">
                  <dgm:varLst>
                    <dgm:bulletEnabled val="1"/>
                  </dgm:varLst>
                  <dgm:choose name="Name23">
                    <dgm:if name="Name24" axis="ch" ptType="node" func="cnt" op="equ" val="1">
                      <dgm:alg type="tx">
                        <dgm:param type="shpTxLTRAlignCh" val="l"/>
                      </dgm:alg>
                    </dgm:if>
                    <dgm:else name="Name25">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26"/>
            </dgm:choose>
            <dgm:layoutNode name="spMid">
              <dgm:alg type="sp"/>
              <dgm:shape xmlns:r="http://schemas.openxmlformats.org/officeDocument/2006/relationships" r:blip="">
                <dgm:adjLst/>
              </dgm:shape>
              <dgm:presOf/>
            </dgm:layoutNode>
          </dgm:layoutNode>
        </dgm:else>
      </dgm:choose>
      <dgm:forEach name="Name27" axis="followSib" ptType="sibTrans" cnt="1">
        <dgm:layoutNode name="chevronComposite1" styleLbl="alignImgPlace1">
          <dgm:alg type="composite"/>
          <dgm:shape xmlns:r="http://schemas.openxmlformats.org/officeDocument/2006/relationships" r:blip="">
            <dgm:adjLst/>
          </dgm:shape>
          <dgm:presOf/>
          <dgm:constrLst>
            <dgm:constr type="l" for="ch" forName="chevron1"/>
            <dgm:constr type="t" for="ch" forName="chevron1" refType="h" fact="0.1923"/>
            <dgm:constr type="w" for="ch" forName="chevron1" refType="w"/>
            <dgm:constr type="b" for="ch" forName="chevron1" refType="h"/>
            <dgm:constr type="l" for="ch" forName="spChevron1"/>
            <dgm:constr type="t" for="ch" forName="spChevron1"/>
            <dgm:constr type="w" for="ch" forName="spChevron1" refType="w" fact="0.01"/>
            <dgm:constr type="h" for="ch" forName="spChevron1" refType="h" fact="0.01"/>
          </dgm:constrLst>
          <dgm:layoutNode name="chevron1">
            <dgm:alg type="sp"/>
            <dgm:choose name="Name28">
              <dgm:if name="Name29" func="var" arg="dir" op="equ" val="norm">
                <dgm:shape xmlns:r="http://schemas.openxmlformats.org/officeDocument/2006/relationships" type="chevron" r:blip="">
                  <dgm:adjLst>
                    <dgm:adj idx="1" val="0.6231"/>
                  </dgm:adjLst>
                </dgm:shape>
              </dgm:if>
              <dgm:else name="Name30">
                <dgm:shape xmlns:r="http://schemas.openxmlformats.org/officeDocument/2006/relationships" rot="180" type="chevron" r:blip="">
                  <dgm:adjLst>
                    <dgm:adj idx="1" val="0.6231"/>
                  </dgm:adjLst>
                </dgm:shape>
              </dgm:else>
            </dgm:choose>
            <dgm:presOf/>
          </dgm:layoutNode>
          <dgm:layoutNode name="spChevron1">
            <dgm:alg type="sp"/>
            <dgm:shape xmlns:r="http://schemas.openxmlformats.org/officeDocument/2006/relationships" r:blip="">
              <dgm:adjLst/>
            </dgm:shape>
            <dgm:presOf/>
          </dgm:layoutNode>
        </dgm:layoutNode>
        <dgm:choose name="Name31">
          <dgm:if name="Name32" axis="root ch" ptType="all node" func="cnt" op="equ" val="2">
            <dgm:layoutNode name="overlap">
              <dgm:alg type="sp"/>
              <dgm:shape xmlns:r="http://schemas.openxmlformats.org/officeDocument/2006/relationships" r:blip="">
                <dgm:adjLst/>
              </dgm:shape>
              <dgm:presOf/>
            </dgm:layoutNode>
            <dgm:layoutNode name="chevronComposite2" styleLbl="alignImgPlace1">
              <dgm:alg type="composite"/>
              <dgm:shape xmlns:r="http://schemas.openxmlformats.org/officeDocument/2006/relationships" r:blip="">
                <dgm:adjLst/>
              </dgm:shape>
              <dgm:presOf/>
              <dgm:constrLst>
                <dgm:constr type="l" for="ch" forName="chevron2"/>
                <dgm:constr type="t" for="ch" forName="chevron2" refType="h" fact="0.1923"/>
                <dgm:constr type="w" for="ch" forName="chevron2" refType="w"/>
                <dgm:constr type="b" for="ch" forName="chevron2" refType="h"/>
                <dgm:constr type="l" for="ch" forName="spChevron2"/>
                <dgm:constr type="t" for="ch" forName="spChevron2"/>
                <dgm:constr type="w" for="ch" forName="spChevron2" refType="w" fact="0.01"/>
                <dgm:constr type="h" for="ch" forName="spChevron2" refType="h" fact="0.01"/>
              </dgm:constrLst>
              <dgm:layoutNode name="chevron2">
                <dgm:alg type="sp"/>
                <dgm:choose name="Name33">
                  <dgm:if name="Name34" func="var" arg="dir" op="equ" val="norm">
                    <dgm:shape xmlns:r="http://schemas.openxmlformats.org/officeDocument/2006/relationships" type="chevron" r:blip="">
                      <dgm:adjLst>
                        <dgm:adj idx="1" val="0.6231"/>
                      </dgm:adjLst>
                    </dgm:shape>
                  </dgm:if>
                  <dgm:else name="Name35">
                    <dgm:shape xmlns:r="http://schemas.openxmlformats.org/officeDocument/2006/relationships" rot="180" type="chevron" r:blip="">
                      <dgm:adjLst>
                        <dgm:adj idx="1" val="0.6231"/>
                      </dgm:adjLst>
                    </dgm:shape>
                  </dgm:else>
                </dgm:choose>
                <dgm:presOf/>
              </dgm:layoutNode>
              <dgm:layoutNode name="spChevron2">
                <dgm:alg type="sp"/>
                <dgm:shape xmlns:r="http://schemas.openxmlformats.org/officeDocument/2006/relationships" r:blip="">
                  <dgm:adjLst/>
                </dgm:shape>
                <dgm:presOf/>
              </dgm:layoutNode>
            </dgm:layoutNode>
          </dgm:if>
          <dgm:else name="Name36"/>
        </dgm:choos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9B0DB195-E9E7-4D6B-AA7A-5AE0983B15EE}" type="datetimeFigureOut">
              <a:rPr lang="es-ES" smtClean="0"/>
              <a:t>28/07/2019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B457A2F-8348-45EC-BDD8-4D07854B3B16}" type="slidenum">
              <a:rPr lang="es-ES" smtClean="0"/>
              <a:t>‹Nº›</a:t>
            </a:fld>
            <a:endParaRPr lang="es-E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11918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B0DB195-E9E7-4D6B-AA7A-5AE0983B15EE}" type="datetimeFigureOut">
              <a:rPr lang="es-ES" smtClean="0"/>
              <a:t>28/07/2019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B457A2F-8348-45EC-BDD8-4D07854B3B16}" type="slidenum">
              <a:rPr lang="es-ES" smtClean="0"/>
              <a:t>‹Nº›</a:t>
            </a:fld>
            <a:endParaRPr lang="es-ES"/>
          </a:p>
        </p:txBody>
      </p:sp>
    </p:spTree>
    <p:extLst>
      <p:ext uri="{BB962C8B-B14F-4D97-AF65-F5344CB8AC3E}">
        <p14:creationId xmlns:p14="http://schemas.microsoft.com/office/powerpoint/2010/main" val="12700067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B0DB195-E9E7-4D6B-AA7A-5AE0983B15EE}" type="datetimeFigureOut">
              <a:rPr lang="es-ES" smtClean="0"/>
              <a:t>28/07/2019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B457A2F-8348-45EC-BDD8-4D07854B3B16}" type="slidenum">
              <a:rPr lang="es-ES" smtClean="0"/>
              <a:t>‹Nº›</a:t>
            </a:fld>
            <a:endParaRPr lang="es-ES"/>
          </a:p>
        </p:txBody>
      </p:sp>
    </p:spTree>
    <p:extLst>
      <p:ext uri="{BB962C8B-B14F-4D97-AF65-F5344CB8AC3E}">
        <p14:creationId xmlns:p14="http://schemas.microsoft.com/office/powerpoint/2010/main" val="36168503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B0DB195-E9E7-4D6B-AA7A-5AE0983B15EE}" type="datetimeFigureOut">
              <a:rPr lang="es-ES" smtClean="0"/>
              <a:t>28/07/2019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B457A2F-8348-45EC-BDD8-4D07854B3B16}" type="slidenum">
              <a:rPr lang="es-ES" smtClean="0"/>
              <a:t>‹Nº›</a:t>
            </a:fld>
            <a:endParaRPr lang="es-ES"/>
          </a:p>
        </p:txBody>
      </p:sp>
    </p:spTree>
    <p:extLst>
      <p:ext uri="{BB962C8B-B14F-4D97-AF65-F5344CB8AC3E}">
        <p14:creationId xmlns:p14="http://schemas.microsoft.com/office/powerpoint/2010/main" val="36914556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9B0DB195-E9E7-4D6B-AA7A-5AE0983B15EE}" type="datetimeFigureOut">
              <a:rPr lang="es-ES" smtClean="0"/>
              <a:t>28/07/2019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B457A2F-8348-45EC-BDD8-4D07854B3B16}" type="slidenum">
              <a:rPr lang="es-ES" smtClean="0"/>
              <a:t>‹Nº›</a:t>
            </a:fld>
            <a:endParaRPr lang="es-E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821384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9B0DB195-E9E7-4D6B-AA7A-5AE0983B15EE}" type="datetimeFigureOut">
              <a:rPr lang="es-ES" smtClean="0"/>
              <a:t>28/07/2019</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EB457A2F-8348-45EC-BDD8-4D07854B3B16}" type="slidenum">
              <a:rPr lang="es-ES" smtClean="0"/>
              <a:t>‹Nº›</a:t>
            </a:fld>
            <a:endParaRPr lang="es-ES"/>
          </a:p>
        </p:txBody>
      </p:sp>
    </p:spTree>
    <p:extLst>
      <p:ext uri="{BB962C8B-B14F-4D97-AF65-F5344CB8AC3E}">
        <p14:creationId xmlns:p14="http://schemas.microsoft.com/office/powerpoint/2010/main" val="3359292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1097280" y="2582335"/>
            <a:ext cx="4937760" cy="3286760"/>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6217920" y="2582334"/>
            <a:ext cx="4937760" cy="3286760"/>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9B0DB195-E9E7-4D6B-AA7A-5AE0983B15EE}" type="datetimeFigureOut">
              <a:rPr lang="es-ES" smtClean="0"/>
              <a:t>28/07/2019</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EB457A2F-8348-45EC-BDD8-4D07854B3B16}" type="slidenum">
              <a:rPr lang="es-ES" smtClean="0"/>
              <a:t>‹Nº›</a:t>
            </a:fld>
            <a:endParaRPr lang="es-ES"/>
          </a:p>
        </p:txBody>
      </p:sp>
    </p:spTree>
    <p:extLst>
      <p:ext uri="{BB962C8B-B14F-4D97-AF65-F5344CB8AC3E}">
        <p14:creationId xmlns:p14="http://schemas.microsoft.com/office/powerpoint/2010/main" val="38383808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9B0DB195-E9E7-4D6B-AA7A-5AE0983B15EE}" type="datetimeFigureOut">
              <a:rPr lang="es-ES" smtClean="0"/>
              <a:t>28/07/2019</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EB457A2F-8348-45EC-BDD8-4D07854B3B16}" type="slidenum">
              <a:rPr lang="es-ES" smtClean="0"/>
              <a:t>‹Nº›</a:t>
            </a:fld>
            <a:endParaRPr lang="es-ES"/>
          </a:p>
        </p:txBody>
      </p:sp>
    </p:spTree>
    <p:extLst>
      <p:ext uri="{BB962C8B-B14F-4D97-AF65-F5344CB8AC3E}">
        <p14:creationId xmlns:p14="http://schemas.microsoft.com/office/powerpoint/2010/main" val="39155611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B0DB195-E9E7-4D6B-AA7A-5AE0983B15EE}" type="datetimeFigureOut">
              <a:rPr lang="es-ES" smtClean="0"/>
              <a:t>28/07/2019</a:t>
            </a:fld>
            <a:endParaRPr lang="es-E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s-ES"/>
          </a:p>
        </p:txBody>
      </p:sp>
      <p:sp>
        <p:nvSpPr>
          <p:cNvPr id="9" name="Slide Number Placeholder 8"/>
          <p:cNvSpPr>
            <a:spLocks noGrp="1"/>
          </p:cNvSpPr>
          <p:nvPr>
            <p:ph type="sldNum" sz="quarter" idx="12"/>
          </p:nvPr>
        </p:nvSpPr>
        <p:spPr/>
        <p:txBody>
          <a:bodyPr/>
          <a:lstStyle/>
          <a:p>
            <a:fld id="{EB457A2F-8348-45EC-BDD8-4D07854B3B16}" type="slidenum">
              <a:rPr lang="es-ES" smtClean="0"/>
              <a:t>‹Nº›</a:t>
            </a:fld>
            <a:endParaRPr lang="es-ES"/>
          </a:p>
        </p:txBody>
      </p:sp>
    </p:spTree>
    <p:extLst>
      <p:ext uri="{BB962C8B-B14F-4D97-AF65-F5344CB8AC3E}">
        <p14:creationId xmlns:p14="http://schemas.microsoft.com/office/powerpoint/2010/main" val="19871755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B0DB195-E9E7-4D6B-AA7A-5AE0983B15EE}" type="datetimeFigureOut">
              <a:rPr lang="es-ES" smtClean="0"/>
              <a:t>28/07/2019</a:t>
            </a:fld>
            <a:endParaRPr lang="es-E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s-E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EB457A2F-8348-45EC-BDD8-4D07854B3B16}" type="slidenum">
              <a:rPr lang="es-ES" smtClean="0"/>
              <a:t>‹Nº›</a:t>
            </a:fld>
            <a:endParaRPr lang="es-ES"/>
          </a:p>
        </p:txBody>
      </p:sp>
    </p:spTree>
    <p:extLst>
      <p:ext uri="{BB962C8B-B14F-4D97-AF65-F5344CB8AC3E}">
        <p14:creationId xmlns:p14="http://schemas.microsoft.com/office/powerpoint/2010/main" val="21929501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9B0DB195-E9E7-4D6B-AA7A-5AE0983B15EE}" type="datetimeFigureOut">
              <a:rPr lang="es-ES" smtClean="0"/>
              <a:t>28/07/2019</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EB457A2F-8348-45EC-BDD8-4D07854B3B16}" type="slidenum">
              <a:rPr lang="es-ES" smtClean="0"/>
              <a:t>‹Nº›</a:t>
            </a:fld>
            <a:endParaRPr lang="es-ES"/>
          </a:p>
        </p:txBody>
      </p:sp>
    </p:spTree>
    <p:extLst>
      <p:ext uri="{BB962C8B-B14F-4D97-AF65-F5344CB8AC3E}">
        <p14:creationId xmlns:p14="http://schemas.microsoft.com/office/powerpoint/2010/main" val="32626969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B0DB195-E9E7-4D6B-AA7A-5AE0983B15EE}" type="datetimeFigureOut">
              <a:rPr lang="es-ES" smtClean="0"/>
              <a:t>28/07/2019</a:t>
            </a:fld>
            <a:endParaRPr lang="es-E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s-E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EB457A2F-8348-45EC-BDD8-4D07854B3B16}" type="slidenum">
              <a:rPr lang="es-ES" smtClean="0"/>
              <a:t>‹Nº›</a:t>
            </a:fld>
            <a:endParaRPr lang="es-E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42418064"/>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3.jpeg"/><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4.png"/><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053152" y="1129554"/>
            <a:ext cx="10058400" cy="4918550"/>
          </a:xfrm>
        </p:spPr>
        <p:txBody>
          <a:bodyPr>
            <a:normAutofit fontScale="85000" lnSpcReduction="20000"/>
          </a:bodyPr>
          <a:lstStyle/>
          <a:p>
            <a:pPr algn="ctr">
              <a:lnSpc>
                <a:spcPct val="120000"/>
              </a:lnSpc>
            </a:pPr>
            <a:r>
              <a:rPr lang="es-EC" b="1" dirty="0"/>
              <a:t>DEPARTAMENTO DE CIENCIAS ECONÓMICAS, ADMINISTRATIVAS Y DE </a:t>
            </a:r>
            <a:r>
              <a:rPr lang="es-EC" b="1" dirty="0" smtClean="0"/>
              <a:t>COMERCIO</a:t>
            </a:r>
            <a:endParaRPr lang="es-ES" dirty="0"/>
          </a:p>
          <a:p>
            <a:pPr algn="ctr">
              <a:lnSpc>
                <a:spcPct val="120000"/>
              </a:lnSpc>
            </a:pPr>
            <a:r>
              <a:rPr lang="es-EC" b="1" dirty="0"/>
              <a:t> </a:t>
            </a:r>
            <a:r>
              <a:rPr lang="es-EC" dirty="0" smtClean="0"/>
              <a:t>CARRERA </a:t>
            </a:r>
            <a:r>
              <a:rPr lang="es-EC" dirty="0"/>
              <a:t>DE INGENIERÍA EN COMERCIO EXTERIOR Y NEGOCIACIÓN INTERNACIONAL </a:t>
            </a:r>
            <a:endParaRPr lang="es-ES" dirty="0"/>
          </a:p>
          <a:p>
            <a:pPr algn="ctr">
              <a:lnSpc>
                <a:spcPct val="120000"/>
              </a:lnSpc>
            </a:pPr>
            <a:r>
              <a:rPr lang="es-EC" dirty="0"/>
              <a:t>PROTOCOLO DE INVESTIGACIÓN </a:t>
            </a:r>
            <a:endParaRPr lang="es-EC" dirty="0" smtClean="0"/>
          </a:p>
          <a:p>
            <a:pPr algn="ctr">
              <a:lnSpc>
                <a:spcPct val="120000"/>
              </a:lnSpc>
            </a:pPr>
            <a:endParaRPr lang="es-EC" dirty="0"/>
          </a:p>
          <a:p>
            <a:pPr algn="ctr">
              <a:lnSpc>
                <a:spcPct val="120000"/>
              </a:lnSpc>
            </a:pPr>
            <a:r>
              <a:rPr lang="es-EC" dirty="0" smtClean="0"/>
              <a:t>Autores :Walter chicaiza</a:t>
            </a:r>
          </a:p>
          <a:p>
            <a:pPr algn="ctr">
              <a:lnSpc>
                <a:spcPct val="120000"/>
              </a:lnSpc>
            </a:pPr>
            <a:r>
              <a:rPr lang="es-EC" dirty="0" smtClean="0"/>
              <a:t>                 Cristian molina</a:t>
            </a:r>
            <a:endParaRPr lang="es-ES" dirty="0"/>
          </a:p>
          <a:p>
            <a:pPr>
              <a:lnSpc>
                <a:spcPct val="120000"/>
              </a:lnSpc>
            </a:pPr>
            <a:r>
              <a:rPr lang="es-EC" b="1" dirty="0"/>
              <a:t>	</a:t>
            </a:r>
            <a:endParaRPr lang="es-ES" b="1" dirty="0"/>
          </a:p>
          <a:p>
            <a:pPr algn="just">
              <a:lnSpc>
                <a:spcPct val="120000"/>
              </a:lnSpc>
            </a:pPr>
            <a:r>
              <a:rPr lang="es-EC" dirty="0" smtClean="0"/>
              <a:t>Tema</a:t>
            </a:r>
            <a:r>
              <a:rPr lang="es-EC" dirty="0"/>
              <a:t>: </a:t>
            </a:r>
            <a:r>
              <a:rPr lang="es-ES" dirty="0"/>
              <a:t>ANÁLISIS ECONÓMICO DE LA IMPORTACIÓN DE VEHÍCULOS PARTIDA 8703 AL ECUADOR: BARRERAS COMERCIALES Y PERSPECTIVAS CON BASE AL ACUERDO MULTIPARTES CON LA UNION EUROPEA, PERÍODO 2010-2018.</a:t>
            </a:r>
          </a:p>
        </p:txBody>
      </p:sp>
      <p:pic>
        <p:nvPicPr>
          <p:cNvPr id="4" name="Picture 1"/>
          <p:cNvPicPr/>
          <p:nvPr/>
        </p:nvPicPr>
        <p:blipFill rotWithShape="1">
          <a:blip r:embed="rId2">
            <a:extLst>
              <a:ext uri="{28A0092B-C50C-407E-A947-70E740481C1C}">
                <a14:useLocalDpi xmlns:a14="http://schemas.microsoft.com/office/drawing/2010/main" val="0"/>
              </a:ext>
            </a:extLst>
          </a:blip>
          <a:srcRect b="35781"/>
          <a:stretch/>
        </p:blipFill>
        <p:spPr bwMode="auto">
          <a:xfrm>
            <a:off x="3382332" y="197446"/>
            <a:ext cx="5400040" cy="932107"/>
          </a:xfrm>
          <a:prstGeom prst="rect">
            <a:avLst/>
          </a:prstGeom>
          <a:noFill/>
          <a:ln>
            <a:noFill/>
          </a:ln>
        </p:spPr>
      </p:pic>
    </p:spTree>
    <p:extLst>
      <p:ext uri="{BB962C8B-B14F-4D97-AF65-F5344CB8AC3E}">
        <p14:creationId xmlns:p14="http://schemas.microsoft.com/office/powerpoint/2010/main" val="3543186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Balanza Comercial </a:t>
            </a:r>
            <a:endParaRPr lang="es-ES" dirty="0"/>
          </a:p>
        </p:txBody>
      </p:sp>
      <p:graphicFrame>
        <p:nvGraphicFramePr>
          <p:cNvPr id="4" name="Gráfico 3"/>
          <p:cNvGraphicFramePr/>
          <p:nvPr>
            <p:extLst>
              <p:ext uri="{D42A27DB-BD31-4B8C-83A1-F6EECF244321}">
                <p14:modId xmlns:p14="http://schemas.microsoft.com/office/powerpoint/2010/main" val="2056899141"/>
              </p:ext>
            </p:extLst>
          </p:nvPr>
        </p:nvGraphicFramePr>
        <p:xfrm>
          <a:off x="1201001" y="1947649"/>
          <a:ext cx="9826390" cy="4030070"/>
        </p:xfrm>
        <a:graphic>
          <a:graphicData uri="http://schemas.openxmlformats.org/drawingml/2006/chart">
            <c:chart xmlns:c="http://schemas.openxmlformats.org/drawingml/2006/chart" xmlns:r="http://schemas.openxmlformats.org/officeDocument/2006/relationships" r:id="rId2"/>
          </a:graphicData>
        </a:graphic>
      </p:graphicFrame>
      <p:sp>
        <p:nvSpPr>
          <p:cNvPr id="5" name="CuadroTexto 4"/>
          <p:cNvSpPr txBox="1"/>
          <p:nvPr/>
        </p:nvSpPr>
        <p:spPr>
          <a:xfrm>
            <a:off x="2151530" y="5977719"/>
            <a:ext cx="4881282" cy="584775"/>
          </a:xfrm>
          <a:prstGeom prst="rect">
            <a:avLst/>
          </a:prstGeom>
          <a:noFill/>
          <a:ln>
            <a:noFill/>
          </a:ln>
        </p:spPr>
        <p:txBody>
          <a:bodyPr wrap="square" rtlCol="0">
            <a:spAutoFit/>
          </a:bodyPr>
          <a:lstStyle/>
          <a:p>
            <a:r>
              <a:rPr lang="es-ES" sz="1400" dirty="0"/>
              <a:t>Fuente: (Banco Central del Ecuador, 2019)</a:t>
            </a:r>
            <a:endParaRPr lang="en-US" sz="1400" dirty="0"/>
          </a:p>
          <a:p>
            <a:endParaRPr lang="en-US" dirty="0"/>
          </a:p>
        </p:txBody>
      </p:sp>
    </p:spTree>
    <p:extLst>
      <p:ext uri="{BB962C8B-B14F-4D97-AF65-F5344CB8AC3E}">
        <p14:creationId xmlns:p14="http://schemas.microsoft.com/office/powerpoint/2010/main" val="29068514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Análisis Sectorial </a:t>
            </a:r>
            <a:endParaRPr lang="es-ES"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1546563535"/>
              </p:ext>
            </p:extLst>
          </p:nvPr>
        </p:nvGraphicFramePr>
        <p:xfrm>
          <a:off x="449277" y="2383511"/>
          <a:ext cx="4996179" cy="3061942"/>
        </p:xfrm>
        <a:graphic>
          <a:graphicData uri="http://schemas.openxmlformats.org/drawingml/2006/table">
            <a:tbl>
              <a:tblPr firstRow="1" firstCol="1" bandRow="1">
                <a:tableStyleId>{5C22544A-7EE6-4342-B048-85BDC9FD1C3A}</a:tableStyleId>
              </a:tblPr>
              <a:tblGrid>
                <a:gridCol w="1665393">
                  <a:extLst>
                    <a:ext uri="{9D8B030D-6E8A-4147-A177-3AD203B41FA5}">
                      <a16:colId xmlns:a16="http://schemas.microsoft.com/office/drawing/2014/main" val="2252097853"/>
                    </a:ext>
                  </a:extLst>
                </a:gridCol>
                <a:gridCol w="1665393">
                  <a:extLst>
                    <a:ext uri="{9D8B030D-6E8A-4147-A177-3AD203B41FA5}">
                      <a16:colId xmlns:a16="http://schemas.microsoft.com/office/drawing/2014/main" val="363686316"/>
                    </a:ext>
                  </a:extLst>
                </a:gridCol>
                <a:gridCol w="1665393">
                  <a:extLst>
                    <a:ext uri="{9D8B030D-6E8A-4147-A177-3AD203B41FA5}">
                      <a16:colId xmlns:a16="http://schemas.microsoft.com/office/drawing/2014/main" val="1340542973"/>
                    </a:ext>
                  </a:extLst>
                </a:gridCol>
              </a:tblGrid>
              <a:tr h="331477">
                <a:tc>
                  <a:txBody>
                    <a:bodyPr/>
                    <a:lstStyle/>
                    <a:p>
                      <a:pPr algn="ctr">
                        <a:lnSpc>
                          <a:spcPct val="107000"/>
                        </a:lnSpc>
                        <a:spcAft>
                          <a:spcPts val="0"/>
                        </a:spcAft>
                      </a:pPr>
                      <a:r>
                        <a:rPr lang="es-ES" sz="1600">
                          <a:effectLst/>
                        </a:rPr>
                        <a:t>Año </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ES" sz="1600">
                          <a:effectLst/>
                        </a:rPr>
                        <a:t>Millones de USD </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ES" sz="1600">
                          <a:effectLst/>
                        </a:rPr>
                        <a:t>Variación %</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70053572"/>
                  </a:ext>
                </a:extLst>
              </a:tr>
              <a:tr h="303385">
                <a:tc>
                  <a:txBody>
                    <a:bodyPr/>
                    <a:lstStyle/>
                    <a:p>
                      <a:pPr algn="ctr">
                        <a:lnSpc>
                          <a:spcPct val="107000"/>
                        </a:lnSpc>
                        <a:spcAft>
                          <a:spcPts val="0"/>
                        </a:spcAft>
                      </a:pPr>
                      <a:r>
                        <a:rPr lang="es-ES" sz="1600">
                          <a:effectLst/>
                        </a:rPr>
                        <a:t>2010</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ES" sz="1600">
                          <a:effectLst/>
                        </a:rPr>
                        <a:t>3.575</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ES" sz="1600">
                          <a:effectLst/>
                        </a:rPr>
                        <a:t>5%</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93350337"/>
                  </a:ext>
                </a:extLst>
              </a:tr>
              <a:tr h="303385">
                <a:tc>
                  <a:txBody>
                    <a:bodyPr/>
                    <a:lstStyle/>
                    <a:p>
                      <a:pPr algn="ctr">
                        <a:lnSpc>
                          <a:spcPct val="107000"/>
                        </a:lnSpc>
                        <a:spcAft>
                          <a:spcPts val="0"/>
                        </a:spcAft>
                      </a:pPr>
                      <a:r>
                        <a:rPr lang="es-ES" sz="1600">
                          <a:effectLst/>
                        </a:rPr>
                        <a:t>2011</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ES" sz="1600">
                          <a:effectLst/>
                        </a:rPr>
                        <a:t>3.692</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ES" sz="1600">
                          <a:effectLst/>
                        </a:rPr>
                        <a:t>3%</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45947798"/>
                  </a:ext>
                </a:extLst>
              </a:tr>
              <a:tr h="303385">
                <a:tc>
                  <a:txBody>
                    <a:bodyPr/>
                    <a:lstStyle/>
                    <a:p>
                      <a:pPr algn="ctr">
                        <a:lnSpc>
                          <a:spcPct val="107000"/>
                        </a:lnSpc>
                        <a:spcAft>
                          <a:spcPts val="0"/>
                        </a:spcAft>
                      </a:pPr>
                      <a:r>
                        <a:rPr lang="es-ES" sz="1600" dirty="0">
                          <a:solidFill>
                            <a:srgbClr val="FF0000"/>
                          </a:solidFill>
                          <a:effectLst/>
                        </a:rPr>
                        <a:t>2012</a:t>
                      </a:r>
                      <a:endParaRPr lang="es-ES" sz="1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ES" sz="1600" dirty="0">
                          <a:solidFill>
                            <a:srgbClr val="FF0000"/>
                          </a:solidFill>
                          <a:effectLst/>
                        </a:rPr>
                        <a:t>3.547</a:t>
                      </a:r>
                      <a:endParaRPr lang="es-ES" sz="1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ES" sz="1600" dirty="0">
                          <a:solidFill>
                            <a:srgbClr val="FF0000"/>
                          </a:solidFill>
                          <a:effectLst/>
                        </a:rPr>
                        <a:t>-4%</a:t>
                      </a:r>
                      <a:endParaRPr lang="es-ES" sz="1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07597453"/>
                  </a:ext>
                </a:extLst>
              </a:tr>
              <a:tr h="303385">
                <a:tc>
                  <a:txBody>
                    <a:bodyPr/>
                    <a:lstStyle/>
                    <a:p>
                      <a:pPr algn="ctr">
                        <a:lnSpc>
                          <a:spcPct val="107000"/>
                        </a:lnSpc>
                        <a:spcAft>
                          <a:spcPts val="0"/>
                        </a:spcAft>
                      </a:pPr>
                      <a:r>
                        <a:rPr lang="es-ES" sz="1600">
                          <a:effectLst/>
                        </a:rPr>
                        <a:t>2013</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ES" sz="1600" dirty="0">
                          <a:effectLst/>
                        </a:rPr>
                        <a:t>3.410</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ES" sz="1600">
                          <a:effectLst/>
                        </a:rPr>
                        <a:t>-4%</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36241540"/>
                  </a:ext>
                </a:extLst>
              </a:tr>
              <a:tr h="303385">
                <a:tc>
                  <a:txBody>
                    <a:bodyPr/>
                    <a:lstStyle/>
                    <a:p>
                      <a:pPr algn="ctr">
                        <a:lnSpc>
                          <a:spcPct val="107000"/>
                        </a:lnSpc>
                        <a:spcAft>
                          <a:spcPts val="0"/>
                        </a:spcAft>
                      </a:pPr>
                      <a:r>
                        <a:rPr lang="es-ES" sz="1600">
                          <a:effectLst/>
                        </a:rPr>
                        <a:t>2014</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ES" sz="1600">
                          <a:effectLst/>
                        </a:rPr>
                        <a:t>3.684</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ES" sz="1600">
                          <a:effectLst/>
                        </a:rPr>
                        <a:t>8%</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20472659"/>
                  </a:ext>
                </a:extLst>
              </a:tr>
              <a:tr h="303385">
                <a:tc>
                  <a:txBody>
                    <a:bodyPr/>
                    <a:lstStyle/>
                    <a:p>
                      <a:pPr algn="ctr">
                        <a:lnSpc>
                          <a:spcPct val="107000"/>
                        </a:lnSpc>
                        <a:spcAft>
                          <a:spcPts val="0"/>
                        </a:spcAft>
                      </a:pPr>
                      <a:r>
                        <a:rPr lang="es-ES" sz="1600">
                          <a:effectLst/>
                        </a:rPr>
                        <a:t>2015</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ES" sz="1600">
                          <a:effectLst/>
                        </a:rPr>
                        <a:t>2.738</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ES" sz="1600">
                          <a:effectLst/>
                        </a:rPr>
                        <a:t>-26%</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39453361"/>
                  </a:ext>
                </a:extLst>
              </a:tr>
              <a:tr h="303385">
                <a:tc>
                  <a:txBody>
                    <a:bodyPr/>
                    <a:lstStyle/>
                    <a:p>
                      <a:pPr algn="ctr">
                        <a:lnSpc>
                          <a:spcPct val="107000"/>
                        </a:lnSpc>
                        <a:spcAft>
                          <a:spcPts val="0"/>
                        </a:spcAft>
                      </a:pPr>
                      <a:r>
                        <a:rPr lang="es-ES" sz="1600">
                          <a:effectLst/>
                        </a:rPr>
                        <a:t>2016</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ES" sz="1600">
                          <a:effectLst/>
                        </a:rPr>
                        <a:t>2.396</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ES" sz="1600">
                          <a:effectLst/>
                        </a:rPr>
                        <a:t>-12%</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93008259"/>
                  </a:ext>
                </a:extLst>
              </a:tr>
              <a:tr h="303385">
                <a:tc>
                  <a:txBody>
                    <a:bodyPr/>
                    <a:lstStyle/>
                    <a:p>
                      <a:pPr algn="ctr">
                        <a:lnSpc>
                          <a:spcPct val="107000"/>
                        </a:lnSpc>
                        <a:spcAft>
                          <a:spcPts val="0"/>
                        </a:spcAft>
                      </a:pPr>
                      <a:r>
                        <a:rPr lang="es-ES" sz="1600" dirty="0">
                          <a:solidFill>
                            <a:srgbClr val="FF0000"/>
                          </a:solidFill>
                          <a:effectLst/>
                        </a:rPr>
                        <a:t>2017</a:t>
                      </a:r>
                      <a:endParaRPr lang="es-ES" sz="1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ES" sz="1600" dirty="0">
                          <a:solidFill>
                            <a:srgbClr val="FF0000"/>
                          </a:solidFill>
                          <a:effectLst/>
                        </a:rPr>
                        <a:t>2.698</a:t>
                      </a:r>
                      <a:endParaRPr lang="es-ES" sz="1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ES" sz="1600" dirty="0">
                          <a:solidFill>
                            <a:srgbClr val="FF0000"/>
                          </a:solidFill>
                          <a:effectLst/>
                        </a:rPr>
                        <a:t>13%</a:t>
                      </a:r>
                      <a:endParaRPr lang="es-ES" sz="1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1133742"/>
                  </a:ext>
                </a:extLst>
              </a:tr>
              <a:tr h="303385">
                <a:tc>
                  <a:txBody>
                    <a:bodyPr/>
                    <a:lstStyle/>
                    <a:p>
                      <a:pPr algn="ctr">
                        <a:lnSpc>
                          <a:spcPct val="107000"/>
                        </a:lnSpc>
                        <a:spcAft>
                          <a:spcPts val="0"/>
                        </a:spcAft>
                      </a:pPr>
                      <a:r>
                        <a:rPr lang="es-ES" sz="1600" dirty="0">
                          <a:effectLst/>
                        </a:rPr>
                        <a:t>2018</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ES" sz="1600" dirty="0">
                          <a:effectLst/>
                        </a:rPr>
                        <a:t>2.790</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ES" sz="1600" dirty="0">
                          <a:effectLst/>
                        </a:rPr>
                        <a:t>3%</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32944560"/>
                  </a:ext>
                </a:extLst>
              </a:tr>
            </a:tbl>
          </a:graphicData>
        </a:graphic>
      </p:graphicFrame>
      <p:sp>
        <p:nvSpPr>
          <p:cNvPr id="5" name="Rectangle 1"/>
          <p:cNvSpPr>
            <a:spLocks noChangeArrowheads="1"/>
          </p:cNvSpPr>
          <p:nvPr/>
        </p:nvSpPr>
        <p:spPr bwMode="auto">
          <a:xfrm>
            <a:off x="365368" y="1737270"/>
            <a:ext cx="521976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354263" algn="l"/>
              </a:tabLst>
              <a:defRPr>
                <a:solidFill>
                  <a:schemeClr val="tx1"/>
                </a:solidFill>
                <a:latin typeface="Arial" panose="020B0604020202020204" pitchFamily="34" charset="0"/>
              </a:defRPr>
            </a:lvl1pPr>
            <a:lvl2pPr eaLnBrk="0" fontAlgn="base" hangingPunct="0">
              <a:spcBef>
                <a:spcPct val="0"/>
              </a:spcBef>
              <a:spcAft>
                <a:spcPct val="0"/>
              </a:spcAft>
              <a:tabLst>
                <a:tab pos="2354263" algn="l"/>
              </a:tabLst>
              <a:defRPr>
                <a:solidFill>
                  <a:schemeClr val="tx1"/>
                </a:solidFill>
                <a:latin typeface="Arial" panose="020B0604020202020204" pitchFamily="34" charset="0"/>
              </a:defRPr>
            </a:lvl2pPr>
            <a:lvl3pPr eaLnBrk="0" fontAlgn="base" hangingPunct="0">
              <a:spcBef>
                <a:spcPct val="0"/>
              </a:spcBef>
              <a:spcAft>
                <a:spcPct val="0"/>
              </a:spcAft>
              <a:tabLst>
                <a:tab pos="2354263" algn="l"/>
              </a:tabLst>
              <a:defRPr>
                <a:solidFill>
                  <a:schemeClr val="tx1"/>
                </a:solidFill>
                <a:latin typeface="Arial" panose="020B0604020202020204" pitchFamily="34" charset="0"/>
              </a:defRPr>
            </a:lvl3pPr>
            <a:lvl4pPr eaLnBrk="0" fontAlgn="base" hangingPunct="0">
              <a:spcBef>
                <a:spcPct val="0"/>
              </a:spcBef>
              <a:spcAft>
                <a:spcPct val="0"/>
              </a:spcAft>
              <a:tabLst>
                <a:tab pos="2354263" algn="l"/>
              </a:tabLst>
              <a:defRPr>
                <a:solidFill>
                  <a:schemeClr val="tx1"/>
                </a:solidFill>
                <a:latin typeface="Arial" panose="020B0604020202020204" pitchFamily="34" charset="0"/>
              </a:defRPr>
            </a:lvl4pPr>
            <a:lvl5pPr eaLnBrk="0" fontAlgn="base" hangingPunct="0">
              <a:spcBef>
                <a:spcPct val="0"/>
              </a:spcBef>
              <a:spcAft>
                <a:spcPct val="0"/>
              </a:spcAft>
              <a:tabLst>
                <a:tab pos="2354263" algn="l"/>
              </a:tabLst>
              <a:defRPr>
                <a:solidFill>
                  <a:schemeClr val="tx1"/>
                </a:solidFill>
                <a:latin typeface="Arial" panose="020B0604020202020204" pitchFamily="34" charset="0"/>
              </a:defRPr>
            </a:lvl5pPr>
            <a:lvl6pPr eaLnBrk="0" fontAlgn="base" hangingPunct="0">
              <a:spcBef>
                <a:spcPct val="0"/>
              </a:spcBef>
              <a:spcAft>
                <a:spcPct val="0"/>
              </a:spcAft>
              <a:tabLst>
                <a:tab pos="2354263" algn="l"/>
              </a:tabLst>
              <a:defRPr>
                <a:solidFill>
                  <a:schemeClr val="tx1"/>
                </a:solidFill>
                <a:latin typeface="Arial" panose="020B0604020202020204" pitchFamily="34" charset="0"/>
              </a:defRPr>
            </a:lvl6pPr>
            <a:lvl7pPr eaLnBrk="0" fontAlgn="base" hangingPunct="0">
              <a:spcBef>
                <a:spcPct val="0"/>
              </a:spcBef>
              <a:spcAft>
                <a:spcPct val="0"/>
              </a:spcAft>
              <a:tabLst>
                <a:tab pos="2354263" algn="l"/>
              </a:tabLst>
              <a:defRPr>
                <a:solidFill>
                  <a:schemeClr val="tx1"/>
                </a:solidFill>
                <a:latin typeface="Arial" panose="020B0604020202020204" pitchFamily="34" charset="0"/>
              </a:defRPr>
            </a:lvl7pPr>
            <a:lvl8pPr eaLnBrk="0" fontAlgn="base" hangingPunct="0">
              <a:spcBef>
                <a:spcPct val="0"/>
              </a:spcBef>
              <a:spcAft>
                <a:spcPct val="0"/>
              </a:spcAft>
              <a:tabLst>
                <a:tab pos="2354263" algn="l"/>
              </a:tabLst>
              <a:defRPr>
                <a:solidFill>
                  <a:schemeClr val="tx1"/>
                </a:solidFill>
                <a:latin typeface="Arial" panose="020B0604020202020204" pitchFamily="34" charset="0"/>
              </a:defRPr>
            </a:lvl8pPr>
            <a:lvl9pPr eaLnBrk="0" fontAlgn="base" hangingPunct="0">
              <a:spcBef>
                <a:spcPct val="0"/>
              </a:spcBef>
              <a:spcAft>
                <a:spcPct val="0"/>
              </a:spcAft>
              <a:tabLst>
                <a:tab pos="2354263" algn="l"/>
              </a:tabLs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tab pos="2354263" algn="l"/>
              </a:tabLst>
            </a:pPr>
            <a:r>
              <a:rPr kumimoji="0" lang="es-EC" altLang="es-ES" b="1" i="0" u="none" strike="noStrike" cap="none" normalizeH="0" baseline="0" dirty="0" smtClean="0" bmk="_Toc11852747">
                <a:ln>
                  <a:noFill/>
                </a:ln>
                <a:solidFill>
                  <a:schemeClr val="tx1"/>
                </a:solidFill>
                <a:effectLst/>
                <a:latin typeface="+mj-lt"/>
                <a:ea typeface="Calibri" panose="020F0502020204030204" pitchFamily="34" charset="0"/>
                <a:cs typeface="Times New Roman" panose="02020603050405020304" pitchFamily="18" charset="0"/>
              </a:rPr>
              <a:t>Ventas de vehículos bajo la partida 87.03 (2010 – 2018)</a:t>
            </a:r>
            <a:endParaRPr kumimoji="0" lang="es-ES" altLang="es-ES" sz="1600" b="0" i="0" u="none" strike="noStrike" cap="none" normalizeH="0" baseline="0" dirty="0" smtClean="0">
              <a:ln>
                <a:noFill/>
              </a:ln>
              <a:solidFill>
                <a:schemeClr val="tx1"/>
              </a:solidFill>
              <a:effectLst/>
              <a:latin typeface="+mj-lt"/>
            </a:endParaRPr>
          </a:p>
        </p:txBody>
      </p:sp>
      <p:graphicFrame>
        <p:nvGraphicFramePr>
          <p:cNvPr id="6" name="Tabla 5"/>
          <p:cNvGraphicFramePr>
            <a:graphicFrameLocks noGrp="1"/>
          </p:cNvGraphicFramePr>
          <p:nvPr>
            <p:extLst>
              <p:ext uri="{D42A27DB-BD31-4B8C-83A1-F6EECF244321}">
                <p14:modId xmlns:p14="http://schemas.microsoft.com/office/powerpoint/2010/main" val="1052021619"/>
              </p:ext>
            </p:extLst>
          </p:nvPr>
        </p:nvGraphicFramePr>
        <p:xfrm>
          <a:off x="5662432" y="2383511"/>
          <a:ext cx="5624268" cy="3061939"/>
        </p:xfrm>
        <a:graphic>
          <a:graphicData uri="http://schemas.openxmlformats.org/drawingml/2006/table">
            <a:tbl>
              <a:tblPr firstRow="1" firstCol="1" bandRow="1">
                <a:tableStyleId>{F5AB1C69-6EDB-4FF4-983F-18BD219EF322}</a:tableStyleId>
              </a:tblPr>
              <a:tblGrid>
                <a:gridCol w="1794142">
                  <a:extLst>
                    <a:ext uri="{9D8B030D-6E8A-4147-A177-3AD203B41FA5}">
                      <a16:colId xmlns:a16="http://schemas.microsoft.com/office/drawing/2014/main" val="2679733716"/>
                    </a:ext>
                  </a:extLst>
                </a:gridCol>
                <a:gridCol w="2034860">
                  <a:extLst>
                    <a:ext uri="{9D8B030D-6E8A-4147-A177-3AD203B41FA5}">
                      <a16:colId xmlns:a16="http://schemas.microsoft.com/office/drawing/2014/main" val="3455579851"/>
                    </a:ext>
                  </a:extLst>
                </a:gridCol>
                <a:gridCol w="1795266">
                  <a:extLst>
                    <a:ext uri="{9D8B030D-6E8A-4147-A177-3AD203B41FA5}">
                      <a16:colId xmlns:a16="http://schemas.microsoft.com/office/drawing/2014/main" val="3269931576"/>
                    </a:ext>
                  </a:extLst>
                </a:gridCol>
              </a:tblGrid>
              <a:tr h="556717">
                <a:tc>
                  <a:txBody>
                    <a:bodyPr/>
                    <a:lstStyle/>
                    <a:p>
                      <a:pPr algn="ctr">
                        <a:lnSpc>
                          <a:spcPct val="107000"/>
                        </a:lnSpc>
                        <a:spcAft>
                          <a:spcPts val="0"/>
                        </a:spcAft>
                      </a:pPr>
                      <a:r>
                        <a:rPr lang="es-ES" sz="1600" dirty="0">
                          <a:effectLst/>
                        </a:rPr>
                        <a:t>Año </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ES" sz="1600" dirty="0">
                          <a:effectLst/>
                        </a:rPr>
                        <a:t>Plazas de Trabajo</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ES" sz="1600">
                          <a:effectLst/>
                        </a:rPr>
                        <a:t>Variación Porcentual</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79887058"/>
                  </a:ext>
                </a:extLst>
              </a:tr>
              <a:tr h="278358">
                <a:tc>
                  <a:txBody>
                    <a:bodyPr/>
                    <a:lstStyle/>
                    <a:p>
                      <a:pPr algn="ctr">
                        <a:lnSpc>
                          <a:spcPct val="107000"/>
                        </a:lnSpc>
                        <a:spcAft>
                          <a:spcPts val="0"/>
                        </a:spcAft>
                      </a:pPr>
                      <a:r>
                        <a:rPr lang="es-ES" sz="1600">
                          <a:effectLst/>
                        </a:rPr>
                        <a:t>2010</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ES" sz="1600">
                          <a:effectLst/>
                        </a:rPr>
                        <a:t>            11.361   </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ES" sz="1600">
                          <a:effectLst/>
                        </a:rPr>
                        <a:t>3%</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11465369"/>
                  </a:ext>
                </a:extLst>
              </a:tr>
              <a:tr h="278358">
                <a:tc>
                  <a:txBody>
                    <a:bodyPr/>
                    <a:lstStyle/>
                    <a:p>
                      <a:pPr algn="ctr">
                        <a:lnSpc>
                          <a:spcPct val="107000"/>
                        </a:lnSpc>
                        <a:spcAft>
                          <a:spcPts val="0"/>
                        </a:spcAft>
                      </a:pPr>
                      <a:r>
                        <a:rPr lang="es-ES" sz="1600">
                          <a:effectLst/>
                        </a:rPr>
                        <a:t>2011</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ES" sz="1600">
                          <a:effectLst/>
                        </a:rPr>
                        <a:t>            11.502   </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ES" sz="1600">
                          <a:effectLst/>
                        </a:rPr>
                        <a:t>1%</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80751629"/>
                  </a:ext>
                </a:extLst>
              </a:tr>
              <a:tr h="278358">
                <a:tc>
                  <a:txBody>
                    <a:bodyPr/>
                    <a:lstStyle/>
                    <a:p>
                      <a:pPr algn="ctr">
                        <a:lnSpc>
                          <a:spcPct val="107000"/>
                        </a:lnSpc>
                        <a:spcAft>
                          <a:spcPts val="0"/>
                        </a:spcAft>
                      </a:pPr>
                      <a:r>
                        <a:rPr lang="es-ES" sz="1600">
                          <a:effectLst/>
                        </a:rPr>
                        <a:t>2012</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ES" sz="1600">
                          <a:effectLst/>
                        </a:rPr>
                        <a:t>            10.505   </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ES" sz="1600">
                          <a:effectLst/>
                        </a:rPr>
                        <a:t>-9%</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25740583"/>
                  </a:ext>
                </a:extLst>
              </a:tr>
              <a:tr h="278358">
                <a:tc>
                  <a:txBody>
                    <a:bodyPr/>
                    <a:lstStyle/>
                    <a:p>
                      <a:pPr algn="ctr">
                        <a:lnSpc>
                          <a:spcPct val="107000"/>
                        </a:lnSpc>
                        <a:spcAft>
                          <a:spcPts val="0"/>
                        </a:spcAft>
                      </a:pPr>
                      <a:r>
                        <a:rPr lang="es-ES" sz="1600">
                          <a:effectLst/>
                        </a:rPr>
                        <a:t>2013</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ES" sz="1600">
                          <a:effectLst/>
                        </a:rPr>
                        <a:t>            10.314   </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ES" sz="1600">
                          <a:effectLst/>
                        </a:rPr>
                        <a:t>-1,8%</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55553244"/>
                  </a:ext>
                </a:extLst>
              </a:tr>
              <a:tr h="278358">
                <a:tc>
                  <a:txBody>
                    <a:bodyPr/>
                    <a:lstStyle/>
                    <a:p>
                      <a:pPr algn="ctr">
                        <a:lnSpc>
                          <a:spcPct val="107000"/>
                        </a:lnSpc>
                        <a:spcAft>
                          <a:spcPts val="0"/>
                        </a:spcAft>
                      </a:pPr>
                      <a:r>
                        <a:rPr lang="es-ES" sz="1600">
                          <a:effectLst/>
                        </a:rPr>
                        <a:t>2014</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ES" sz="1600">
                          <a:effectLst/>
                        </a:rPr>
                        <a:t>            10.742   </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ES" sz="1600">
                          <a:effectLst/>
                        </a:rPr>
                        <a:t>4%</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47617810"/>
                  </a:ext>
                </a:extLst>
              </a:tr>
              <a:tr h="278358">
                <a:tc>
                  <a:txBody>
                    <a:bodyPr/>
                    <a:lstStyle/>
                    <a:p>
                      <a:pPr algn="ctr">
                        <a:lnSpc>
                          <a:spcPct val="107000"/>
                        </a:lnSpc>
                        <a:spcAft>
                          <a:spcPts val="0"/>
                        </a:spcAft>
                      </a:pPr>
                      <a:r>
                        <a:rPr lang="es-ES" sz="1600">
                          <a:effectLst/>
                        </a:rPr>
                        <a:t>2015</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ES" sz="1600">
                          <a:effectLst/>
                        </a:rPr>
                        <a:t>            10.692   </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ES" sz="1600">
                          <a:effectLst/>
                        </a:rPr>
                        <a:t>-0,47%</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34385693"/>
                  </a:ext>
                </a:extLst>
              </a:tr>
              <a:tr h="278358">
                <a:tc>
                  <a:txBody>
                    <a:bodyPr/>
                    <a:lstStyle/>
                    <a:p>
                      <a:pPr algn="ctr">
                        <a:lnSpc>
                          <a:spcPct val="107000"/>
                        </a:lnSpc>
                        <a:spcAft>
                          <a:spcPts val="0"/>
                        </a:spcAft>
                      </a:pPr>
                      <a:r>
                        <a:rPr lang="es-ES" sz="1600">
                          <a:effectLst/>
                        </a:rPr>
                        <a:t>2016</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ES" sz="1600">
                          <a:effectLst/>
                        </a:rPr>
                        <a:t>            10.008   </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ES" sz="1600">
                          <a:effectLst/>
                        </a:rPr>
                        <a:t>-6%</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31381550"/>
                  </a:ext>
                </a:extLst>
              </a:tr>
              <a:tr h="278358">
                <a:tc>
                  <a:txBody>
                    <a:bodyPr/>
                    <a:lstStyle/>
                    <a:p>
                      <a:pPr algn="ctr">
                        <a:lnSpc>
                          <a:spcPct val="107000"/>
                        </a:lnSpc>
                        <a:spcAft>
                          <a:spcPts val="0"/>
                        </a:spcAft>
                      </a:pPr>
                      <a:r>
                        <a:rPr lang="es-ES" sz="1600">
                          <a:effectLst/>
                        </a:rPr>
                        <a:t>2017</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ES" sz="1600">
                          <a:effectLst/>
                        </a:rPr>
                        <a:t>            12.787   </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ES" sz="1600">
                          <a:effectLst/>
                        </a:rPr>
                        <a:t>28%</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49144615"/>
                  </a:ext>
                </a:extLst>
              </a:tr>
              <a:tr h="278358">
                <a:tc>
                  <a:txBody>
                    <a:bodyPr/>
                    <a:lstStyle/>
                    <a:p>
                      <a:pPr algn="ctr">
                        <a:lnSpc>
                          <a:spcPct val="107000"/>
                        </a:lnSpc>
                        <a:spcAft>
                          <a:spcPts val="0"/>
                        </a:spcAft>
                      </a:pPr>
                      <a:r>
                        <a:rPr lang="es-ES" sz="1600">
                          <a:effectLst/>
                        </a:rPr>
                        <a:t>2018</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ES" sz="1600">
                          <a:effectLst/>
                        </a:rPr>
                        <a:t>            13.261   </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ES" sz="1600" dirty="0">
                          <a:effectLst/>
                        </a:rPr>
                        <a:t>4%</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8220178"/>
                  </a:ext>
                </a:extLst>
              </a:tr>
            </a:tbl>
          </a:graphicData>
        </a:graphic>
      </p:graphicFrame>
      <p:sp>
        <p:nvSpPr>
          <p:cNvPr id="7" name="Rectangle 1"/>
          <p:cNvSpPr>
            <a:spLocks noChangeArrowheads="1"/>
          </p:cNvSpPr>
          <p:nvPr/>
        </p:nvSpPr>
        <p:spPr bwMode="auto">
          <a:xfrm>
            <a:off x="5724804" y="1737270"/>
            <a:ext cx="549952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354263" algn="l"/>
              </a:tabLst>
              <a:defRPr>
                <a:solidFill>
                  <a:schemeClr val="tx1"/>
                </a:solidFill>
                <a:latin typeface="Arial" panose="020B0604020202020204" pitchFamily="34" charset="0"/>
              </a:defRPr>
            </a:lvl1pPr>
            <a:lvl2pPr eaLnBrk="0" fontAlgn="base" hangingPunct="0">
              <a:spcBef>
                <a:spcPct val="0"/>
              </a:spcBef>
              <a:spcAft>
                <a:spcPct val="0"/>
              </a:spcAft>
              <a:tabLst>
                <a:tab pos="2354263" algn="l"/>
              </a:tabLst>
              <a:defRPr>
                <a:solidFill>
                  <a:schemeClr val="tx1"/>
                </a:solidFill>
                <a:latin typeface="Arial" panose="020B0604020202020204" pitchFamily="34" charset="0"/>
              </a:defRPr>
            </a:lvl2pPr>
            <a:lvl3pPr eaLnBrk="0" fontAlgn="base" hangingPunct="0">
              <a:spcBef>
                <a:spcPct val="0"/>
              </a:spcBef>
              <a:spcAft>
                <a:spcPct val="0"/>
              </a:spcAft>
              <a:tabLst>
                <a:tab pos="2354263" algn="l"/>
              </a:tabLst>
              <a:defRPr>
                <a:solidFill>
                  <a:schemeClr val="tx1"/>
                </a:solidFill>
                <a:latin typeface="Arial" panose="020B0604020202020204" pitchFamily="34" charset="0"/>
              </a:defRPr>
            </a:lvl3pPr>
            <a:lvl4pPr eaLnBrk="0" fontAlgn="base" hangingPunct="0">
              <a:spcBef>
                <a:spcPct val="0"/>
              </a:spcBef>
              <a:spcAft>
                <a:spcPct val="0"/>
              </a:spcAft>
              <a:tabLst>
                <a:tab pos="2354263" algn="l"/>
              </a:tabLst>
              <a:defRPr>
                <a:solidFill>
                  <a:schemeClr val="tx1"/>
                </a:solidFill>
                <a:latin typeface="Arial" panose="020B0604020202020204" pitchFamily="34" charset="0"/>
              </a:defRPr>
            </a:lvl4pPr>
            <a:lvl5pPr eaLnBrk="0" fontAlgn="base" hangingPunct="0">
              <a:spcBef>
                <a:spcPct val="0"/>
              </a:spcBef>
              <a:spcAft>
                <a:spcPct val="0"/>
              </a:spcAft>
              <a:tabLst>
                <a:tab pos="2354263" algn="l"/>
              </a:tabLst>
              <a:defRPr>
                <a:solidFill>
                  <a:schemeClr val="tx1"/>
                </a:solidFill>
                <a:latin typeface="Arial" panose="020B0604020202020204" pitchFamily="34" charset="0"/>
              </a:defRPr>
            </a:lvl5pPr>
            <a:lvl6pPr eaLnBrk="0" fontAlgn="base" hangingPunct="0">
              <a:spcBef>
                <a:spcPct val="0"/>
              </a:spcBef>
              <a:spcAft>
                <a:spcPct val="0"/>
              </a:spcAft>
              <a:tabLst>
                <a:tab pos="2354263" algn="l"/>
              </a:tabLst>
              <a:defRPr>
                <a:solidFill>
                  <a:schemeClr val="tx1"/>
                </a:solidFill>
                <a:latin typeface="Arial" panose="020B0604020202020204" pitchFamily="34" charset="0"/>
              </a:defRPr>
            </a:lvl6pPr>
            <a:lvl7pPr eaLnBrk="0" fontAlgn="base" hangingPunct="0">
              <a:spcBef>
                <a:spcPct val="0"/>
              </a:spcBef>
              <a:spcAft>
                <a:spcPct val="0"/>
              </a:spcAft>
              <a:tabLst>
                <a:tab pos="2354263" algn="l"/>
              </a:tabLst>
              <a:defRPr>
                <a:solidFill>
                  <a:schemeClr val="tx1"/>
                </a:solidFill>
                <a:latin typeface="Arial" panose="020B0604020202020204" pitchFamily="34" charset="0"/>
              </a:defRPr>
            </a:lvl7pPr>
            <a:lvl8pPr eaLnBrk="0" fontAlgn="base" hangingPunct="0">
              <a:spcBef>
                <a:spcPct val="0"/>
              </a:spcBef>
              <a:spcAft>
                <a:spcPct val="0"/>
              </a:spcAft>
              <a:tabLst>
                <a:tab pos="2354263" algn="l"/>
              </a:tabLst>
              <a:defRPr>
                <a:solidFill>
                  <a:schemeClr val="tx1"/>
                </a:solidFill>
                <a:latin typeface="Arial" panose="020B0604020202020204" pitchFamily="34" charset="0"/>
              </a:defRPr>
            </a:lvl8pPr>
            <a:lvl9pPr eaLnBrk="0" fontAlgn="base" hangingPunct="0">
              <a:spcBef>
                <a:spcPct val="0"/>
              </a:spcBef>
              <a:spcAft>
                <a:spcPct val="0"/>
              </a:spcAft>
              <a:tabLst>
                <a:tab pos="2354263" algn="l"/>
              </a:tabLst>
              <a:defRPr>
                <a:solidFill>
                  <a:schemeClr val="tx1"/>
                </a:solidFill>
                <a:latin typeface="Arial" panose="020B0604020202020204" pitchFamily="34" charset="0"/>
              </a:defRPr>
            </a:lvl9pPr>
          </a:lstStyle>
          <a:p>
            <a:pPr lvl="0" algn="ctr"/>
            <a:r>
              <a:rPr kumimoji="0" lang="es-ES" altLang="es-ES" b="1" i="0" u="none" strike="noStrike" cap="none" normalizeH="0" baseline="0" dirty="0" smtClean="0" bmk="_Toc11852747">
                <a:ln>
                  <a:noFill/>
                </a:ln>
                <a:solidFill>
                  <a:schemeClr val="tx1"/>
                </a:solidFill>
                <a:effectLst/>
                <a:latin typeface="+mj-lt"/>
                <a:ea typeface="Calibri" panose="020F0502020204030204" pitchFamily="34" charset="0"/>
                <a:cs typeface="Times New Roman" panose="02020603050405020304" pitchFamily="18" charset="0"/>
              </a:rPr>
              <a:t>Plazas de trabajo generados por el sector importador de vehículos (2010 – 2018)</a:t>
            </a:r>
            <a:endParaRPr kumimoji="0" lang="es-ES" altLang="es-ES" sz="1600" b="0" i="0" u="none" strike="noStrike" cap="none" normalizeH="0" baseline="0" dirty="0" smtClean="0">
              <a:ln>
                <a:noFill/>
              </a:ln>
              <a:solidFill>
                <a:schemeClr val="tx1"/>
              </a:solidFill>
              <a:effectLst/>
              <a:latin typeface="+mj-lt"/>
            </a:endParaRPr>
          </a:p>
        </p:txBody>
      </p:sp>
      <p:sp>
        <p:nvSpPr>
          <p:cNvPr id="8" name="CuadroTexto 7"/>
          <p:cNvSpPr txBox="1"/>
          <p:nvPr/>
        </p:nvSpPr>
        <p:spPr>
          <a:xfrm>
            <a:off x="564174" y="5722362"/>
            <a:ext cx="4881282" cy="584775"/>
          </a:xfrm>
          <a:prstGeom prst="rect">
            <a:avLst/>
          </a:prstGeom>
          <a:noFill/>
          <a:ln>
            <a:noFill/>
          </a:ln>
        </p:spPr>
        <p:txBody>
          <a:bodyPr wrap="square" rtlCol="0">
            <a:spAutoFit/>
          </a:bodyPr>
          <a:lstStyle/>
          <a:p>
            <a:r>
              <a:rPr lang="es-ES" sz="1400" dirty="0"/>
              <a:t>Fuente: (Banco Central del Ecuador, 2019)</a:t>
            </a:r>
            <a:endParaRPr lang="en-US" sz="1400" dirty="0"/>
          </a:p>
          <a:p>
            <a:endParaRPr lang="en-US" dirty="0"/>
          </a:p>
        </p:txBody>
      </p:sp>
    </p:spTree>
    <p:extLst>
      <p:ext uri="{BB962C8B-B14F-4D97-AF65-F5344CB8AC3E}">
        <p14:creationId xmlns:p14="http://schemas.microsoft.com/office/powerpoint/2010/main" val="20295194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Investigación de Campo </a:t>
            </a:r>
            <a:endParaRPr lang="es-ES" dirty="0"/>
          </a:p>
        </p:txBody>
      </p:sp>
      <p:graphicFrame>
        <p:nvGraphicFramePr>
          <p:cNvPr id="4" name="Gráfico 3"/>
          <p:cNvGraphicFramePr/>
          <p:nvPr>
            <p:extLst>
              <p:ext uri="{D42A27DB-BD31-4B8C-83A1-F6EECF244321}">
                <p14:modId xmlns:p14="http://schemas.microsoft.com/office/powerpoint/2010/main" val="1567773369"/>
              </p:ext>
            </p:extLst>
          </p:nvPr>
        </p:nvGraphicFramePr>
        <p:xfrm>
          <a:off x="897690" y="2493590"/>
          <a:ext cx="4430062" cy="3595949"/>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ángulo 4"/>
          <p:cNvSpPr/>
          <p:nvPr/>
        </p:nvSpPr>
        <p:spPr>
          <a:xfrm>
            <a:off x="658523" y="1869706"/>
            <a:ext cx="4908395" cy="646331"/>
          </a:xfrm>
          <a:prstGeom prst="rect">
            <a:avLst/>
          </a:prstGeom>
        </p:spPr>
        <p:txBody>
          <a:bodyPr wrap="none">
            <a:spAutoFit/>
          </a:bodyPr>
          <a:lstStyle/>
          <a:p>
            <a:pPr>
              <a:lnSpc>
                <a:spcPct val="200000"/>
              </a:lnSpc>
              <a:spcAft>
                <a:spcPts val="0"/>
              </a:spcAft>
            </a:pPr>
            <a:r>
              <a:rPr lang="es-EC" b="1" dirty="0">
                <a:latin typeface="Times New Roman" panose="02020603050405020304" pitchFamily="18" charset="0"/>
                <a:ea typeface="Calibri" panose="020F0502020204030204" pitchFamily="34" charset="0"/>
                <a:cs typeface="Times New Roman" panose="02020603050405020304" pitchFamily="18" charset="0"/>
              </a:rPr>
              <a:t>¿En qué ciudad reside actualmente su empresa?</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6" name="Gráfico 5"/>
          <p:cNvGraphicFramePr/>
          <p:nvPr>
            <p:extLst>
              <p:ext uri="{D42A27DB-BD31-4B8C-83A1-F6EECF244321}">
                <p14:modId xmlns:p14="http://schemas.microsoft.com/office/powerpoint/2010/main" val="1873357219"/>
              </p:ext>
            </p:extLst>
          </p:nvPr>
        </p:nvGraphicFramePr>
        <p:xfrm>
          <a:off x="4599296" y="2516037"/>
          <a:ext cx="7019979" cy="3880379"/>
        </p:xfrm>
        <a:graphic>
          <a:graphicData uri="http://schemas.openxmlformats.org/drawingml/2006/chart">
            <c:chart xmlns:c="http://schemas.openxmlformats.org/drawingml/2006/chart" xmlns:r="http://schemas.openxmlformats.org/officeDocument/2006/relationships" r:id="rId3"/>
          </a:graphicData>
        </a:graphic>
      </p:graphicFrame>
      <p:sp>
        <p:nvSpPr>
          <p:cNvPr id="7" name="Rectángulo 6"/>
          <p:cNvSpPr/>
          <p:nvPr/>
        </p:nvSpPr>
        <p:spPr>
          <a:xfrm>
            <a:off x="5664679" y="2060525"/>
            <a:ext cx="6096000" cy="646331"/>
          </a:xfrm>
          <a:prstGeom prst="rect">
            <a:avLst/>
          </a:prstGeom>
        </p:spPr>
        <p:txBody>
          <a:bodyPr>
            <a:spAutoFit/>
          </a:bodyPr>
          <a:lstStyle/>
          <a:p>
            <a:r>
              <a:rPr lang="es-EC" b="1" dirty="0">
                <a:latin typeface="Times New Roman" panose="02020603050405020304" pitchFamily="18" charset="0"/>
                <a:ea typeface="Calibri" panose="020F0502020204030204" pitchFamily="34" charset="0"/>
              </a:rPr>
              <a:t>¿Bajo qué </a:t>
            </a:r>
            <a:r>
              <a:rPr lang="es-EC" b="1" dirty="0" smtClean="0">
                <a:latin typeface="Times New Roman" panose="02020603050405020304" pitchFamily="18" charset="0"/>
                <a:ea typeface="Calibri" panose="020F0502020204030204" pitchFamily="34" charset="0"/>
              </a:rPr>
              <a:t>partidas </a:t>
            </a:r>
            <a:r>
              <a:rPr lang="es-EC" b="1" dirty="0">
                <a:latin typeface="Times New Roman" panose="02020603050405020304" pitchFamily="18" charset="0"/>
                <a:ea typeface="Calibri" panose="020F0502020204030204" pitchFamily="34" charset="0"/>
              </a:rPr>
              <a:t>arancelarias son importados los vehículos que mayormente comercializa su empresa? </a:t>
            </a:r>
            <a:endParaRPr lang="es-ES" dirty="0"/>
          </a:p>
        </p:txBody>
      </p:sp>
      <p:sp>
        <p:nvSpPr>
          <p:cNvPr id="8" name="CuadroTexto 7"/>
          <p:cNvSpPr txBox="1"/>
          <p:nvPr/>
        </p:nvSpPr>
        <p:spPr>
          <a:xfrm>
            <a:off x="446470" y="5780863"/>
            <a:ext cx="4881282" cy="553998"/>
          </a:xfrm>
          <a:prstGeom prst="rect">
            <a:avLst/>
          </a:prstGeom>
          <a:noFill/>
          <a:ln>
            <a:noFill/>
          </a:ln>
        </p:spPr>
        <p:txBody>
          <a:bodyPr wrap="square" rtlCol="0">
            <a:spAutoFit/>
          </a:bodyPr>
          <a:lstStyle/>
          <a:p>
            <a:r>
              <a:rPr lang="es-EC" sz="1400" dirty="0"/>
              <a:t>Fuente: Investigación de campo </a:t>
            </a:r>
            <a:endParaRPr lang="en-US" sz="1400" dirty="0"/>
          </a:p>
          <a:p>
            <a:endParaRPr lang="en-US" sz="1600" dirty="0"/>
          </a:p>
        </p:txBody>
      </p:sp>
    </p:spTree>
    <p:extLst>
      <p:ext uri="{BB962C8B-B14F-4D97-AF65-F5344CB8AC3E}">
        <p14:creationId xmlns:p14="http://schemas.microsoft.com/office/powerpoint/2010/main" val="39576639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Investigación de Campo </a:t>
            </a:r>
            <a:endParaRPr lang="es-ES" dirty="0"/>
          </a:p>
        </p:txBody>
      </p:sp>
      <p:graphicFrame>
        <p:nvGraphicFramePr>
          <p:cNvPr id="4" name="Gráfico 3"/>
          <p:cNvGraphicFramePr/>
          <p:nvPr>
            <p:extLst>
              <p:ext uri="{D42A27DB-BD31-4B8C-83A1-F6EECF244321}">
                <p14:modId xmlns:p14="http://schemas.microsoft.com/office/powerpoint/2010/main" val="3693642806"/>
              </p:ext>
            </p:extLst>
          </p:nvPr>
        </p:nvGraphicFramePr>
        <p:xfrm>
          <a:off x="670518" y="2660690"/>
          <a:ext cx="5198020" cy="3323855"/>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ángulo 4"/>
          <p:cNvSpPr/>
          <p:nvPr/>
        </p:nvSpPr>
        <p:spPr>
          <a:xfrm>
            <a:off x="891654" y="1737360"/>
            <a:ext cx="5372668" cy="830997"/>
          </a:xfrm>
          <a:prstGeom prst="rect">
            <a:avLst/>
          </a:prstGeom>
        </p:spPr>
        <p:txBody>
          <a:bodyPr wrap="square">
            <a:spAutoFit/>
          </a:bodyPr>
          <a:lstStyle/>
          <a:p>
            <a:pPr algn="just"/>
            <a:r>
              <a:rPr lang="es-EC" sz="1600" b="1" dirty="0">
                <a:latin typeface="Times New Roman" panose="02020603050405020304" pitchFamily="18" charset="0"/>
                <a:ea typeface="Calibri" panose="020F0502020204030204" pitchFamily="34" charset="0"/>
              </a:rPr>
              <a:t>¿Qué nivel de afectación tuvieron las medidas comerciales del gobierno impuestas a través de cupos de importación y salvaguardias?</a:t>
            </a:r>
            <a:endParaRPr lang="es-ES" sz="1600" dirty="0"/>
          </a:p>
        </p:txBody>
      </p:sp>
      <p:sp>
        <p:nvSpPr>
          <p:cNvPr id="7" name="Rectángulo 6"/>
          <p:cNvSpPr/>
          <p:nvPr/>
        </p:nvSpPr>
        <p:spPr>
          <a:xfrm>
            <a:off x="6469948" y="1709101"/>
            <a:ext cx="4891358" cy="584775"/>
          </a:xfrm>
          <a:prstGeom prst="rect">
            <a:avLst/>
          </a:prstGeom>
        </p:spPr>
        <p:txBody>
          <a:bodyPr wrap="square">
            <a:spAutoFit/>
          </a:bodyPr>
          <a:lstStyle/>
          <a:p>
            <a:pPr algn="just">
              <a:spcAft>
                <a:spcPts val="0"/>
              </a:spcAft>
            </a:pPr>
            <a:r>
              <a:rPr lang="es-EC" sz="1600" b="1" dirty="0">
                <a:latin typeface="Times New Roman" panose="02020603050405020304" pitchFamily="18" charset="0"/>
                <a:ea typeface="Calibri" panose="020F0502020204030204" pitchFamily="34" charset="0"/>
                <a:cs typeface="Times New Roman" panose="02020603050405020304" pitchFamily="18" charset="0"/>
              </a:rPr>
              <a:t>¿Cómo ha transferido el incremento de los aranceles y la reducción de cupos de importación a sus clientes?</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8" name="Gráfico 7"/>
          <p:cNvGraphicFramePr/>
          <p:nvPr>
            <p:extLst>
              <p:ext uri="{D42A27DB-BD31-4B8C-83A1-F6EECF244321}">
                <p14:modId xmlns:p14="http://schemas.microsoft.com/office/powerpoint/2010/main" val="2079865154"/>
              </p:ext>
            </p:extLst>
          </p:nvPr>
        </p:nvGraphicFramePr>
        <p:xfrm>
          <a:off x="5868538" y="2293876"/>
          <a:ext cx="5600700" cy="3783002"/>
        </p:xfrm>
        <a:graphic>
          <a:graphicData uri="http://schemas.openxmlformats.org/drawingml/2006/chart">
            <c:chart xmlns:c="http://schemas.openxmlformats.org/drawingml/2006/chart" xmlns:r="http://schemas.openxmlformats.org/officeDocument/2006/relationships" r:id="rId3"/>
          </a:graphicData>
        </a:graphic>
      </p:graphicFrame>
      <p:sp>
        <p:nvSpPr>
          <p:cNvPr id="9" name="CuadroTexto 8"/>
          <p:cNvSpPr txBox="1"/>
          <p:nvPr/>
        </p:nvSpPr>
        <p:spPr>
          <a:xfrm>
            <a:off x="446470" y="5780863"/>
            <a:ext cx="4881282" cy="553998"/>
          </a:xfrm>
          <a:prstGeom prst="rect">
            <a:avLst/>
          </a:prstGeom>
          <a:noFill/>
          <a:ln>
            <a:noFill/>
          </a:ln>
        </p:spPr>
        <p:txBody>
          <a:bodyPr wrap="square" rtlCol="0">
            <a:spAutoFit/>
          </a:bodyPr>
          <a:lstStyle/>
          <a:p>
            <a:r>
              <a:rPr lang="es-EC" sz="1400" dirty="0"/>
              <a:t>Fuente: Investigación de campo </a:t>
            </a:r>
            <a:endParaRPr lang="en-US" sz="1400" dirty="0"/>
          </a:p>
          <a:p>
            <a:endParaRPr lang="en-US" sz="1600" dirty="0"/>
          </a:p>
        </p:txBody>
      </p:sp>
    </p:spTree>
    <p:extLst>
      <p:ext uri="{BB962C8B-B14F-4D97-AF65-F5344CB8AC3E}">
        <p14:creationId xmlns:p14="http://schemas.microsoft.com/office/powerpoint/2010/main" val="4048697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Análisis de Resultados  </a:t>
            </a:r>
            <a:endParaRPr lang="es-ES" dirty="0"/>
          </a:p>
        </p:txBody>
      </p:sp>
      <p:graphicFrame>
        <p:nvGraphicFramePr>
          <p:cNvPr id="5" name="Gráfico 4"/>
          <p:cNvGraphicFramePr/>
          <p:nvPr>
            <p:extLst>
              <p:ext uri="{D42A27DB-BD31-4B8C-83A1-F6EECF244321}">
                <p14:modId xmlns:p14="http://schemas.microsoft.com/office/powerpoint/2010/main" val="3416569750"/>
              </p:ext>
            </p:extLst>
          </p:nvPr>
        </p:nvGraphicFramePr>
        <p:xfrm>
          <a:off x="1992572" y="2565779"/>
          <a:ext cx="7246961" cy="3411940"/>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ángulo 5"/>
          <p:cNvSpPr/>
          <p:nvPr/>
        </p:nvSpPr>
        <p:spPr>
          <a:xfrm>
            <a:off x="3078480" y="1896744"/>
            <a:ext cx="6096000" cy="923330"/>
          </a:xfrm>
          <a:prstGeom prst="rect">
            <a:avLst/>
          </a:prstGeom>
        </p:spPr>
        <p:txBody>
          <a:bodyPr>
            <a:spAutoFit/>
          </a:bodyPr>
          <a:lstStyle/>
          <a:p>
            <a:pPr algn="just">
              <a:spcAft>
                <a:spcPts val="0"/>
              </a:spcAft>
            </a:pPr>
            <a:r>
              <a:rPr lang="es-EC" b="1" dirty="0">
                <a:latin typeface="Times New Roman" panose="02020603050405020304" pitchFamily="18" charset="0"/>
                <a:ea typeface="Calibri" panose="020F0502020204030204" pitchFamily="34" charset="0"/>
                <a:cs typeface="Times New Roman" panose="02020603050405020304" pitchFamily="18" charset="0"/>
              </a:rPr>
              <a:t>¿Qué efectos positivos considera usted que se generaron y se generan a partir de la firma del Acuerdo Multipartes con la Unión Europea? </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CuadroTexto 6"/>
          <p:cNvSpPr txBox="1"/>
          <p:nvPr/>
        </p:nvSpPr>
        <p:spPr>
          <a:xfrm>
            <a:off x="1441552" y="5821204"/>
            <a:ext cx="4881282" cy="553998"/>
          </a:xfrm>
          <a:prstGeom prst="rect">
            <a:avLst/>
          </a:prstGeom>
          <a:noFill/>
          <a:ln>
            <a:noFill/>
          </a:ln>
        </p:spPr>
        <p:txBody>
          <a:bodyPr wrap="square" rtlCol="0">
            <a:spAutoFit/>
          </a:bodyPr>
          <a:lstStyle/>
          <a:p>
            <a:r>
              <a:rPr lang="es-EC" sz="1400" dirty="0"/>
              <a:t>Fuente: Investigación de campo </a:t>
            </a:r>
            <a:endParaRPr lang="en-US" sz="1400" dirty="0"/>
          </a:p>
          <a:p>
            <a:endParaRPr lang="en-US" sz="1600" dirty="0"/>
          </a:p>
        </p:txBody>
      </p:sp>
    </p:spTree>
    <p:extLst>
      <p:ext uri="{BB962C8B-B14F-4D97-AF65-F5344CB8AC3E}">
        <p14:creationId xmlns:p14="http://schemas.microsoft.com/office/powerpoint/2010/main" val="17522076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80" y="286603"/>
            <a:ext cx="10058400" cy="955343"/>
          </a:xfrm>
        </p:spPr>
        <p:txBody>
          <a:bodyPr/>
          <a:lstStyle/>
          <a:p>
            <a:r>
              <a:rPr lang="es-ES" dirty="0" smtClean="0"/>
              <a:t>RESULTADOS  </a:t>
            </a:r>
            <a:endParaRPr lang="es-ES" dirty="0"/>
          </a:p>
        </p:txBody>
      </p:sp>
      <p:sp>
        <p:nvSpPr>
          <p:cNvPr id="3" name="Marcador de contenido 2"/>
          <p:cNvSpPr>
            <a:spLocks noGrp="1"/>
          </p:cNvSpPr>
          <p:nvPr>
            <p:ph idx="1"/>
          </p:nvPr>
        </p:nvSpPr>
        <p:spPr>
          <a:xfrm>
            <a:off x="1045500" y="1241946"/>
            <a:ext cx="10058400" cy="258102"/>
          </a:xfrm>
        </p:spPr>
        <p:txBody>
          <a:bodyPr>
            <a:noAutofit/>
          </a:bodyPr>
          <a:lstStyle/>
          <a:p>
            <a:pPr algn="just"/>
            <a:r>
              <a:rPr lang="es-EC" sz="1900" b="1" dirty="0"/>
              <a:t>Barreras comerciales fijadas para la importación de vehículos en el periodo 2010 – </a:t>
            </a:r>
            <a:r>
              <a:rPr lang="es-EC" sz="1900" b="1" dirty="0" smtClean="0"/>
              <a:t>2018</a:t>
            </a:r>
            <a:endParaRPr lang="es-EC" sz="1900" b="1" dirty="0"/>
          </a:p>
          <a:p>
            <a:pPr algn="just"/>
            <a:endParaRPr lang="es-EC" sz="1900" b="1" dirty="0" smtClean="0"/>
          </a:p>
          <a:p>
            <a:pPr algn="just"/>
            <a:r>
              <a:rPr lang="es-EC" sz="1900" b="1" dirty="0" smtClean="0"/>
              <a:t>Cupos </a:t>
            </a:r>
            <a:r>
              <a:rPr lang="es-EC" sz="1900" b="1" dirty="0"/>
              <a:t>asignados para la importación de vehículos </a:t>
            </a:r>
            <a:r>
              <a:rPr lang="es-EC" sz="1900" b="1" dirty="0" smtClean="0"/>
              <a:t>para </a:t>
            </a:r>
            <a:r>
              <a:rPr lang="es-EC" sz="1900" b="1" dirty="0"/>
              <a:t>los años 2010 – 2018 </a:t>
            </a:r>
            <a:endParaRPr lang="es-ES" sz="1900" dirty="0"/>
          </a:p>
          <a:p>
            <a:pPr algn="just"/>
            <a:endParaRPr lang="es-ES" sz="1900" b="1" dirty="0"/>
          </a:p>
          <a:p>
            <a:pPr algn="just"/>
            <a:endParaRPr lang="es-ES" sz="1900" dirty="0"/>
          </a:p>
        </p:txBody>
      </p:sp>
      <p:graphicFrame>
        <p:nvGraphicFramePr>
          <p:cNvPr id="4" name="Tabla 3"/>
          <p:cNvGraphicFramePr>
            <a:graphicFrameLocks noGrp="1"/>
          </p:cNvGraphicFramePr>
          <p:nvPr>
            <p:extLst>
              <p:ext uri="{D42A27DB-BD31-4B8C-83A1-F6EECF244321}">
                <p14:modId xmlns:p14="http://schemas.microsoft.com/office/powerpoint/2010/main" val="2458532343"/>
              </p:ext>
            </p:extLst>
          </p:nvPr>
        </p:nvGraphicFramePr>
        <p:xfrm>
          <a:off x="1097277" y="2624151"/>
          <a:ext cx="7697099" cy="3131063"/>
        </p:xfrm>
        <a:graphic>
          <a:graphicData uri="http://schemas.openxmlformats.org/drawingml/2006/table">
            <a:tbl>
              <a:tblPr firstRow="1" firstCol="1" bandRow="1">
                <a:tableStyleId>{073A0DAA-6AF3-43AB-8588-CEC1D06C72B9}</a:tableStyleId>
              </a:tblPr>
              <a:tblGrid>
                <a:gridCol w="1511541">
                  <a:extLst>
                    <a:ext uri="{9D8B030D-6E8A-4147-A177-3AD203B41FA5}">
                      <a16:colId xmlns:a16="http://schemas.microsoft.com/office/drawing/2014/main" val="1182020005"/>
                    </a:ext>
                  </a:extLst>
                </a:gridCol>
                <a:gridCol w="1911605">
                  <a:extLst>
                    <a:ext uri="{9D8B030D-6E8A-4147-A177-3AD203B41FA5}">
                      <a16:colId xmlns:a16="http://schemas.microsoft.com/office/drawing/2014/main" val="1164513714"/>
                    </a:ext>
                  </a:extLst>
                </a:gridCol>
                <a:gridCol w="1424651">
                  <a:extLst>
                    <a:ext uri="{9D8B030D-6E8A-4147-A177-3AD203B41FA5}">
                      <a16:colId xmlns:a16="http://schemas.microsoft.com/office/drawing/2014/main" val="146916774"/>
                    </a:ext>
                  </a:extLst>
                </a:gridCol>
                <a:gridCol w="1424651">
                  <a:extLst>
                    <a:ext uri="{9D8B030D-6E8A-4147-A177-3AD203B41FA5}">
                      <a16:colId xmlns:a16="http://schemas.microsoft.com/office/drawing/2014/main" val="2529110795"/>
                    </a:ext>
                  </a:extLst>
                </a:gridCol>
                <a:gridCol w="1424651">
                  <a:extLst>
                    <a:ext uri="{9D8B030D-6E8A-4147-A177-3AD203B41FA5}">
                      <a16:colId xmlns:a16="http://schemas.microsoft.com/office/drawing/2014/main" val="4066107950"/>
                    </a:ext>
                  </a:extLst>
                </a:gridCol>
              </a:tblGrid>
              <a:tr h="701116">
                <a:tc>
                  <a:txBody>
                    <a:bodyPr/>
                    <a:lstStyle/>
                    <a:p>
                      <a:pPr algn="ctr">
                        <a:lnSpc>
                          <a:spcPct val="107000"/>
                        </a:lnSpc>
                        <a:spcAft>
                          <a:spcPts val="0"/>
                        </a:spcAft>
                      </a:pPr>
                      <a:r>
                        <a:rPr lang="es-MX" sz="1600" dirty="0" smtClean="0">
                          <a:effectLst/>
                        </a:rPr>
                        <a:t>Año</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MX" sz="1600">
                          <a:effectLst/>
                        </a:rPr>
                        <a:t>Cantidad de Cupos Otorgados</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ES" sz="1600">
                          <a:effectLst/>
                        </a:rPr>
                        <a:t>Variación %</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ES" sz="1600">
                          <a:effectLst/>
                        </a:rPr>
                        <a:t>Ventas Millones de USD </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ES" sz="1600" dirty="0">
                          <a:effectLst/>
                        </a:rPr>
                        <a:t>Variación %</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56001528"/>
                  </a:ext>
                </a:extLst>
              </a:tr>
              <a:tr h="233705">
                <a:tc>
                  <a:txBody>
                    <a:bodyPr/>
                    <a:lstStyle/>
                    <a:p>
                      <a:pPr algn="ctr">
                        <a:lnSpc>
                          <a:spcPct val="107000"/>
                        </a:lnSpc>
                        <a:spcAft>
                          <a:spcPts val="0"/>
                        </a:spcAft>
                      </a:pPr>
                      <a:r>
                        <a:rPr lang="es-MX" sz="1600">
                          <a:effectLst/>
                        </a:rPr>
                        <a:t>2010</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MX" sz="1600">
                          <a:effectLst/>
                        </a:rPr>
                        <a:t>0</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ES" sz="1600">
                          <a:effectLst/>
                        </a:rPr>
                        <a:t>0,0%</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ES" sz="1600">
                          <a:effectLst/>
                        </a:rPr>
                        <a:t>3.575</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ES" sz="1600">
                          <a:effectLst/>
                        </a:rPr>
                        <a:t>5%</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20479450"/>
                  </a:ext>
                </a:extLst>
              </a:tr>
              <a:tr h="233705">
                <a:tc>
                  <a:txBody>
                    <a:bodyPr/>
                    <a:lstStyle/>
                    <a:p>
                      <a:pPr algn="ctr">
                        <a:lnSpc>
                          <a:spcPct val="107000"/>
                        </a:lnSpc>
                        <a:spcAft>
                          <a:spcPts val="0"/>
                        </a:spcAft>
                      </a:pPr>
                      <a:r>
                        <a:rPr lang="es-MX" sz="1600">
                          <a:effectLst/>
                        </a:rPr>
                        <a:t>2011</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MX" sz="1600">
                          <a:effectLst/>
                        </a:rPr>
                        <a:t>0</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ES" sz="1600">
                          <a:effectLst/>
                        </a:rPr>
                        <a:t>0,0%</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ES" sz="1600">
                          <a:effectLst/>
                        </a:rPr>
                        <a:t>3.692</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ES" sz="1600">
                          <a:effectLst/>
                        </a:rPr>
                        <a:t>3%</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50566161"/>
                  </a:ext>
                </a:extLst>
              </a:tr>
              <a:tr h="233705">
                <a:tc>
                  <a:txBody>
                    <a:bodyPr/>
                    <a:lstStyle/>
                    <a:p>
                      <a:pPr algn="ctr">
                        <a:lnSpc>
                          <a:spcPct val="107000"/>
                        </a:lnSpc>
                        <a:spcAft>
                          <a:spcPts val="0"/>
                        </a:spcAft>
                      </a:pPr>
                      <a:r>
                        <a:rPr lang="es-MX" sz="1600">
                          <a:effectLst/>
                        </a:rPr>
                        <a:t>2012</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MX" sz="1600">
                          <a:effectLst/>
                        </a:rPr>
                        <a:t>48.179</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ES" sz="1600">
                          <a:effectLst/>
                        </a:rPr>
                        <a:t>0,0%</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ES" sz="1600">
                          <a:effectLst/>
                        </a:rPr>
                        <a:t>3.547</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ES" sz="1600">
                          <a:effectLst/>
                        </a:rPr>
                        <a:t>-4%</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49903663"/>
                  </a:ext>
                </a:extLst>
              </a:tr>
              <a:tr h="233705">
                <a:tc>
                  <a:txBody>
                    <a:bodyPr/>
                    <a:lstStyle/>
                    <a:p>
                      <a:pPr algn="ctr">
                        <a:lnSpc>
                          <a:spcPct val="107000"/>
                        </a:lnSpc>
                        <a:spcAft>
                          <a:spcPts val="0"/>
                        </a:spcAft>
                      </a:pPr>
                      <a:r>
                        <a:rPr lang="es-MX" sz="1600">
                          <a:effectLst/>
                        </a:rPr>
                        <a:t>2013</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MX" sz="1600">
                          <a:effectLst/>
                        </a:rPr>
                        <a:t>49.203</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ES" sz="1600">
                          <a:effectLst/>
                        </a:rPr>
                        <a:t>2,1%</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ES" sz="1600">
                          <a:effectLst/>
                        </a:rPr>
                        <a:t>3.410</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ES" sz="1600">
                          <a:effectLst/>
                        </a:rPr>
                        <a:t>-4%</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05958608"/>
                  </a:ext>
                </a:extLst>
              </a:tr>
              <a:tr h="233705">
                <a:tc>
                  <a:txBody>
                    <a:bodyPr/>
                    <a:lstStyle/>
                    <a:p>
                      <a:pPr algn="ctr">
                        <a:lnSpc>
                          <a:spcPct val="107000"/>
                        </a:lnSpc>
                        <a:spcAft>
                          <a:spcPts val="0"/>
                        </a:spcAft>
                      </a:pPr>
                      <a:r>
                        <a:rPr lang="es-MX" sz="1600">
                          <a:effectLst/>
                        </a:rPr>
                        <a:t>2014</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MX" sz="1600">
                          <a:effectLst/>
                        </a:rPr>
                        <a:t>49.000</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ES" sz="1600">
                          <a:effectLst/>
                        </a:rPr>
                        <a:t>-0,4%</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ES" sz="1600">
                          <a:effectLst/>
                        </a:rPr>
                        <a:t>3.684</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ES" sz="1600">
                          <a:effectLst/>
                        </a:rPr>
                        <a:t>8%</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75850858"/>
                  </a:ext>
                </a:extLst>
              </a:tr>
              <a:tr h="233705">
                <a:tc>
                  <a:txBody>
                    <a:bodyPr/>
                    <a:lstStyle/>
                    <a:p>
                      <a:pPr algn="ctr">
                        <a:lnSpc>
                          <a:spcPct val="107000"/>
                        </a:lnSpc>
                        <a:spcAft>
                          <a:spcPts val="0"/>
                        </a:spcAft>
                      </a:pPr>
                      <a:r>
                        <a:rPr lang="es-MX" sz="1600">
                          <a:effectLst/>
                        </a:rPr>
                        <a:t>2015</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MX" sz="1600">
                          <a:effectLst/>
                        </a:rPr>
                        <a:t>25.617</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ES" sz="1600">
                          <a:effectLst/>
                        </a:rPr>
                        <a:t>-47,7%</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ES" sz="1600">
                          <a:effectLst/>
                        </a:rPr>
                        <a:t>2.738</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ES" sz="1600">
                          <a:effectLst/>
                        </a:rPr>
                        <a:t>-26%</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37490714"/>
                  </a:ext>
                </a:extLst>
              </a:tr>
              <a:tr h="233705">
                <a:tc>
                  <a:txBody>
                    <a:bodyPr/>
                    <a:lstStyle/>
                    <a:p>
                      <a:pPr algn="ctr">
                        <a:lnSpc>
                          <a:spcPct val="107000"/>
                        </a:lnSpc>
                        <a:spcAft>
                          <a:spcPts val="0"/>
                        </a:spcAft>
                      </a:pPr>
                      <a:r>
                        <a:rPr lang="es-MX" sz="1600">
                          <a:effectLst/>
                        </a:rPr>
                        <a:t>2016</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MX" sz="1600">
                          <a:effectLst/>
                        </a:rPr>
                        <a:t>23.285</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ES" sz="1600">
                          <a:effectLst/>
                        </a:rPr>
                        <a:t>-9,1%</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ES" sz="1600">
                          <a:effectLst/>
                        </a:rPr>
                        <a:t>2.396</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ES" sz="1600">
                          <a:effectLst/>
                        </a:rPr>
                        <a:t>-12%</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55683245"/>
                  </a:ext>
                </a:extLst>
              </a:tr>
              <a:tr h="233705">
                <a:tc>
                  <a:txBody>
                    <a:bodyPr/>
                    <a:lstStyle/>
                    <a:p>
                      <a:pPr algn="ctr">
                        <a:lnSpc>
                          <a:spcPct val="107000"/>
                        </a:lnSpc>
                        <a:spcAft>
                          <a:spcPts val="0"/>
                        </a:spcAft>
                      </a:pPr>
                      <a:r>
                        <a:rPr lang="es-MX" sz="1600">
                          <a:effectLst/>
                        </a:rPr>
                        <a:t>2017</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MX" sz="1600">
                          <a:effectLst/>
                        </a:rPr>
                        <a:t>0</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ES" sz="1600">
                          <a:effectLst/>
                        </a:rPr>
                        <a:t>0,0%</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ES" sz="1600">
                          <a:effectLst/>
                        </a:rPr>
                        <a:t>2.698</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tabLst>
                          <a:tab pos="116840" algn="l"/>
                          <a:tab pos="862330" algn="r"/>
                        </a:tabLst>
                      </a:pPr>
                      <a:r>
                        <a:rPr lang="es-ES" sz="1600" dirty="0">
                          <a:effectLst/>
                        </a:rPr>
                        <a:t>		</a:t>
                      </a:r>
                      <a:r>
                        <a:rPr lang="es-ES" sz="1600" dirty="0" smtClean="0">
                          <a:effectLst/>
                        </a:rPr>
                        <a:t>   13</a:t>
                      </a:r>
                      <a:r>
                        <a:rPr lang="es-ES" sz="1600" dirty="0">
                          <a:effectLst/>
                        </a:rPr>
                        <a:t>%</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9505645"/>
                  </a:ext>
                </a:extLst>
              </a:tr>
              <a:tr h="233705">
                <a:tc>
                  <a:txBody>
                    <a:bodyPr/>
                    <a:lstStyle/>
                    <a:p>
                      <a:pPr algn="ctr">
                        <a:lnSpc>
                          <a:spcPct val="107000"/>
                        </a:lnSpc>
                        <a:spcAft>
                          <a:spcPts val="0"/>
                        </a:spcAft>
                      </a:pPr>
                      <a:r>
                        <a:rPr lang="es-MX" sz="1600" dirty="0">
                          <a:effectLst/>
                        </a:rPr>
                        <a:t>2018</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MX" sz="1600">
                          <a:effectLst/>
                        </a:rPr>
                        <a:t>0</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ES" sz="1600">
                          <a:effectLst/>
                        </a:rPr>
                        <a:t>0,0%</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ES" sz="1600" dirty="0">
                          <a:effectLst/>
                        </a:rPr>
                        <a:t>2.790</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ES" sz="1600" dirty="0">
                          <a:effectLst/>
                        </a:rPr>
                        <a:t>3%</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2232450"/>
                  </a:ext>
                </a:extLst>
              </a:tr>
            </a:tbl>
          </a:graphicData>
        </a:graphic>
      </p:graphicFrame>
      <p:pic>
        <p:nvPicPr>
          <p:cNvPr id="5126" name="Picture 6"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51576" y="2755069"/>
            <a:ext cx="2345370" cy="1941921"/>
          </a:xfrm>
          <a:prstGeom prst="rect">
            <a:avLst/>
          </a:prstGeom>
          <a:noFill/>
          <a:extLst>
            <a:ext uri="{909E8E84-426E-40DD-AFC4-6F175D3DCCD1}">
              <a14:hiddenFill xmlns:a14="http://schemas.microsoft.com/office/drawing/2010/main">
                <a:solidFill>
                  <a:srgbClr val="FFFFFF"/>
                </a:solidFill>
              </a14:hiddenFill>
            </a:ext>
          </a:extLst>
        </p:spPr>
      </p:pic>
      <p:sp>
        <p:nvSpPr>
          <p:cNvPr id="5" name="Rectángulo 4"/>
          <p:cNvSpPr/>
          <p:nvPr/>
        </p:nvSpPr>
        <p:spPr>
          <a:xfrm>
            <a:off x="1097277" y="5872368"/>
            <a:ext cx="3457228" cy="523220"/>
          </a:xfrm>
          <a:prstGeom prst="rect">
            <a:avLst/>
          </a:prstGeom>
        </p:spPr>
        <p:txBody>
          <a:bodyPr wrap="none">
            <a:spAutoFit/>
          </a:bodyPr>
          <a:lstStyle/>
          <a:p>
            <a:pPr algn="just">
              <a:lnSpc>
                <a:spcPct val="200000"/>
              </a:lnSpc>
              <a:spcAft>
                <a:spcPts val="0"/>
              </a:spcAft>
              <a:tabLst>
                <a:tab pos="2466975" algn="l"/>
              </a:tabLst>
            </a:pPr>
            <a:r>
              <a:rPr lang="es-MX" sz="1400" dirty="0">
                <a:latin typeface="Times New Roman" panose="02020603050405020304" pitchFamily="18" charset="0"/>
                <a:ea typeface="Calibri" panose="020F0502020204030204" pitchFamily="34" charset="0"/>
                <a:cs typeface="Times New Roman" panose="02020603050405020304" pitchFamily="18" charset="0"/>
              </a:rPr>
              <a:t>Fuente: </a:t>
            </a:r>
            <a:r>
              <a:rPr lang="es-ES" sz="1400" dirty="0" smtClean="0">
                <a:latin typeface="Times New Roman" panose="02020603050405020304" pitchFamily="18" charset="0"/>
                <a:ea typeface="Calibri" panose="020F0502020204030204" pitchFamily="34" charset="0"/>
                <a:cs typeface="Times New Roman" panose="02020603050405020304" pitchFamily="18" charset="0"/>
              </a:rPr>
              <a:t>(Comité </a:t>
            </a:r>
            <a:r>
              <a:rPr lang="es-ES" sz="1400" dirty="0">
                <a:latin typeface="Times New Roman" panose="02020603050405020304" pitchFamily="18" charset="0"/>
                <a:ea typeface="Calibri" panose="020F0502020204030204" pitchFamily="34" charset="0"/>
                <a:cs typeface="Times New Roman" panose="02020603050405020304" pitchFamily="18" charset="0"/>
              </a:rPr>
              <a:t>de Comercio Exterior, 2018)</a:t>
            </a:r>
            <a:endParaRPr lang="en-US" sz="1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810205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Imagen relacionada"/>
          <p:cNvPicPr/>
          <p:nvPr/>
        </p:nvPicPr>
        <p:blipFill rotWithShape="1">
          <a:blip r:embed="rId2" cstate="print">
            <a:extLst>
              <a:ext uri="{28A0092B-C50C-407E-A947-70E740481C1C}">
                <a14:useLocalDpi xmlns:a14="http://schemas.microsoft.com/office/drawing/2010/main" val="0"/>
              </a:ext>
            </a:extLst>
          </a:blip>
          <a:srcRect r="15818"/>
          <a:stretch/>
        </p:blipFill>
        <p:spPr bwMode="auto">
          <a:xfrm>
            <a:off x="4502084" y="2065233"/>
            <a:ext cx="2827020" cy="2487930"/>
          </a:xfrm>
          <a:prstGeom prst="rect">
            <a:avLst/>
          </a:prstGeom>
          <a:noFill/>
          <a:ln>
            <a:noFill/>
          </a:ln>
          <a:extLst>
            <a:ext uri="{53640926-AAD7-44D8-BBD7-CCE9431645EC}">
              <a14:shadowObscured xmlns:a14="http://schemas.microsoft.com/office/drawing/2010/main"/>
            </a:ext>
          </a:extLst>
        </p:spPr>
      </p:pic>
      <p:sp>
        <p:nvSpPr>
          <p:cNvPr id="5" name="Cuadro de texto 1137"/>
          <p:cNvSpPr txBox="1"/>
          <p:nvPr/>
        </p:nvSpPr>
        <p:spPr>
          <a:xfrm>
            <a:off x="354842" y="2986290"/>
            <a:ext cx="3094412" cy="711526"/>
          </a:xfrm>
          <a:prstGeom prst="rect">
            <a:avLst/>
          </a:prstGeom>
          <a:solidFill>
            <a:srgbClr val="00B050"/>
          </a:solidFill>
          <a:ln>
            <a:noFill/>
          </a:ln>
        </p:spPr>
        <p:style>
          <a:lnRef idx="2">
            <a:schemeClr val="accent5">
              <a:shade val="50000"/>
            </a:schemeClr>
          </a:lnRef>
          <a:fillRef idx="1">
            <a:schemeClr val="accent5"/>
          </a:fillRef>
          <a:effectRef idx="0">
            <a:schemeClr val="accent5"/>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r>
              <a:rPr lang="es-EC" sz="1400" dirty="0" smtClean="0">
                <a:latin typeface="Times New Roman" panose="02020603050405020304" pitchFamily="18" charset="0"/>
                <a:ea typeface="Calibri" panose="020F0502020204030204" pitchFamily="34" charset="0"/>
                <a:cs typeface="Times New Roman" panose="02020603050405020304" pitchFamily="18" charset="0"/>
              </a:rPr>
              <a:t>Penetrar en el mercado</a:t>
            </a:r>
          </a:p>
          <a:p>
            <a:pPr algn="ctr">
              <a:lnSpc>
                <a:spcPct val="107000"/>
              </a:lnSpc>
              <a:spcAft>
                <a:spcPts val="800"/>
              </a:spcAft>
            </a:pPr>
            <a:r>
              <a:rPr lang="es-EC" sz="1400" dirty="0" smtClean="0">
                <a:latin typeface="Times New Roman" panose="02020603050405020304" pitchFamily="18" charset="0"/>
                <a:ea typeface="Calibri" panose="020F0502020204030204" pitchFamily="34" charset="0"/>
                <a:cs typeface="Times New Roman" panose="02020603050405020304" pitchFamily="18" charset="0"/>
              </a:rPr>
              <a:t>Durabilidad</a:t>
            </a:r>
          </a:p>
          <a:p>
            <a:pPr algn="ctr">
              <a:lnSpc>
                <a:spcPct val="107000"/>
              </a:lnSpc>
              <a:spcAft>
                <a:spcPts val="800"/>
              </a:spcAft>
            </a:pPr>
            <a:endParaRPr lang="es-EC" sz="1400" dirty="0" smtClean="0">
              <a:latin typeface="Times New Roman" panose="02020603050405020304" pitchFamily="18" charset="0"/>
              <a:ea typeface="Calibri" panose="020F0502020204030204" pitchFamily="34" charset="0"/>
              <a:cs typeface="Times New Roman" panose="02020603050405020304" pitchFamily="18" charset="0"/>
            </a:endParaRPr>
          </a:p>
        </p:txBody>
      </p:sp>
      <p:sp>
        <p:nvSpPr>
          <p:cNvPr id="7" name="Cuadro de texto 42"/>
          <p:cNvSpPr txBox="1"/>
          <p:nvPr/>
        </p:nvSpPr>
        <p:spPr>
          <a:xfrm>
            <a:off x="380242" y="4712548"/>
            <a:ext cx="3100127" cy="989316"/>
          </a:xfrm>
          <a:prstGeom prst="rect">
            <a:avLst/>
          </a:prstGeom>
          <a:solidFill>
            <a:srgbClr val="00B050"/>
          </a:solidFill>
          <a:ln>
            <a:noFill/>
          </a:ln>
        </p:spPr>
        <p:style>
          <a:lnRef idx="2">
            <a:schemeClr val="accent5">
              <a:shade val="50000"/>
            </a:schemeClr>
          </a:lnRef>
          <a:fillRef idx="1">
            <a:schemeClr val="accent5"/>
          </a:fillRef>
          <a:effectRef idx="0">
            <a:schemeClr val="accent5"/>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r>
              <a:rPr lang="es-EC" sz="1400" dirty="0">
                <a:effectLst/>
                <a:latin typeface="Times New Roman" panose="02020603050405020304" pitchFamily="18" charset="0"/>
                <a:ea typeface="Calibri" panose="020F0502020204030204" pitchFamily="34" charset="0"/>
                <a:cs typeface="Times New Roman" panose="02020603050405020304" pitchFamily="18" charset="0"/>
              </a:rPr>
              <a:t>Productor de vehículos de gama media y alta, a costos accesibles para los importadores ecuatorianos, diversifica el mercado y mejora la </a:t>
            </a:r>
            <a:r>
              <a:rPr lang="es-EC" sz="1400" dirty="0" smtClean="0">
                <a:effectLst/>
                <a:latin typeface="Times New Roman" panose="02020603050405020304" pitchFamily="18" charset="0"/>
                <a:ea typeface="Calibri" panose="020F0502020204030204" pitchFamily="34" charset="0"/>
                <a:cs typeface="Times New Roman" panose="02020603050405020304" pitchFamily="18" charset="0"/>
              </a:rPr>
              <a:t>competencia.</a:t>
            </a:r>
            <a:endParaRPr lang="es-ES" dirty="0">
              <a:effectLst/>
              <a:ea typeface="Calibri" panose="020F0502020204030204" pitchFamily="34" charset="0"/>
              <a:cs typeface="Times New Roman" panose="02020603050405020304" pitchFamily="18" charset="0"/>
            </a:endParaRPr>
          </a:p>
        </p:txBody>
      </p:sp>
      <p:cxnSp>
        <p:nvCxnSpPr>
          <p:cNvPr id="8" name="Conector angular 7"/>
          <p:cNvCxnSpPr/>
          <p:nvPr/>
        </p:nvCxnSpPr>
        <p:spPr>
          <a:xfrm flipH="1" flipV="1">
            <a:off x="3449889" y="1765513"/>
            <a:ext cx="2296795" cy="1477645"/>
          </a:xfrm>
          <a:prstGeom prst="bentConnector3">
            <a:avLst/>
          </a:prstGeom>
          <a:ln>
            <a:tailEnd type="triangle"/>
          </a:ln>
        </p:spPr>
        <p:style>
          <a:lnRef idx="2">
            <a:schemeClr val="accent6"/>
          </a:lnRef>
          <a:fillRef idx="0">
            <a:schemeClr val="accent6"/>
          </a:fillRef>
          <a:effectRef idx="1">
            <a:schemeClr val="accent6"/>
          </a:effectRef>
          <a:fontRef idx="minor">
            <a:schemeClr val="tx1"/>
          </a:fontRef>
        </p:style>
      </p:cxnSp>
      <p:cxnSp>
        <p:nvCxnSpPr>
          <p:cNvPr id="9" name="Conector angular 8"/>
          <p:cNvCxnSpPr/>
          <p:nvPr/>
        </p:nvCxnSpPr>
        <p:spPr>
          <a:xfrm flipH="1" flipV="1">
            <a:off x="3430278" y="3397156"/>
            <a:ext cx="1828800" cy="711835"/>
          </a:xfrm>
          <a:prstGeom prst="bentConnector3">
            <a:avLst/>
          </a:prstGeom>
          <a:ln>
            <a:tailEnd type="triangle"/>
          </a:ln>
        </p:spPr>
        <p:style>
          <a:lnRef idx="2">
            <a:schemeClr val="accent6"/>
          </a:lnRef>
          <a:fillRef idx="0">
            <a:schemeClr val="accent6"/>
          </a:fillRef>
          <a:effectRef idx="1">
            <a:schemeClr val="accent6"/>
          </a:effectRef>
          <a:fontRef idx="minor">
            <a:schemeClr val="tx1"/>
          </a:fontRef>
        </p:style>
      </p:cxnSp>
      <p:cxnSp>
        <p:nvCxnSpPr>
          <p:cNvPr id="11" name="Conector angular 10"/>
          <p:cNvCxnSpPr/>
          <p:nvPr/>
        </p:nvCxnSpPr>
        <p:spPr>
          <a:xfrm flipH="1">
            <a:off x="3511484" y="3950548"/>
            <a:ext cx="2343150" cy="1524000"/>
          </a:xfrm>
          <a:prstGeom prst="bentConnector3">
            <a:avLst>
              <a:gd name="adj1" fmla="val -673"/>
            </a:avLst>
          </a:prstGeom>
          <a:ln>
            <a:tailEnd type="triangle"/>
          </a:ln>
        </p:spPr>
        <p:style>
          <a:lnRef idx="2">
            <a:schemeClr val="accent6"/>
          </a:lnRef>
          <a:fillRef idx="0">
            <a:schemeClr val="accent6"/>
          </a:fillRef>
          <a:effectRef idx="1">
            <a:schemeClr val="accent6"/>
          </a:effectRef>
          <a:fontRef idx="minor">
            <a:schemeClr val="tx1"/>
          </a:fontRef>
        </p:style>
      </p:cxnSp>
      <p:sp>
        <p:nvSpPr>
          <p:cNvPr id="12" name="Cuadro de texto 39"/>
          <p:cNvSpPr txBox="1"/>
          <p:nvPr/>
        </p:nvSpPr>
        <p:spPr>
          <a:xfrm>
            <a:off x="354842" y="1329051"/>
            <a:ext cx="3071552" cy="866142"/>
          </a:xfrm>
          <a:prstGeom prst="rect">
            <a:avLst/>
          </a:prstGeom>
          <a:solidFill>
            <a:srgbClr val="00B050"/>
          </a:solidFill>
          <a:ln>
            <a:noFill/>
          </a:ln>
        </p:spPr>
        <p:style>
          <a:lnRef idx="2">
            <a:schemeClr val="accent5">
              <a:shade val="50000"/>
            </a:schemeClr>
          </a:lnRef>
          <a:fillRef idx="1">
            <a:schemeClr val="accent5"/>
          </a:fillRef>
          <a:effectRef idx="0">
            <a:schemeClr val="accent5"/>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r>
              <a:rPr lang="es-EC" sz="1400" dirty="0" smtClean="0">
                <a:effectLst/>
                <a:latin typeface="Times New Roman" panose="02020603050405020304" pitchFamily="18" charset="0"/>
                <a:ea typeface="Calibri" panose="020F0502020204030204" pitchFamily="34" charset="0"/>
                <a:cs typeface="Times New Roman" panose="02020603050405020304" pitchFamily="18" charset="0"/>
              </a:rPr>
              <a:t>Planes de desgravación arancelaria </a:t>
            </a:r>
          </a:p>
          <a:p>
            <a:pPr algn="ctr">
              <a:lnSpc>
                <a:spcPct val="107000"/>
              </a:lnSpc>
              <a:spcAft>
                <a:spcPts val="800"/>
              </a:spcAft>
            </a:pPr>
            <a:r>
              <a:rPr lang="es-EC" sz="1400" dirty="0" smtClean="0">
                <a:latin typeface="Times New Roman" panose="02020603050405020304" pitchFamily="18" charset="0"/>
                <a:ea typeface="Calibri" panose="020F0502020204030204" pitchFamily="34" charset="0"/>
                <a:cs typeface="Times New Roman" panose="02020603050405020304" pitchFamily="18" charset="0"/>
              </a:rPr>
              <a:t>Ingreso a menor costo de automotores de gama </a:t>
            </a:r>
            <a:r>
              <a:rPr lang="es-EC" sz="1400" dirty="0" smtClean="0">
                <a:effectLst/>
                <a:latin typeface="Times New Roman" panose="02020603050405020304" pitchFamily="18" charset="0"/>
                <a:ea typeface="Calibri" panose="020F0502020204030204" pitchFamily="34" charset="0"/>
                <a:cs typeface="Times New Roman" panose="02020603050405020304" pitchFamily="18" charset="0"/>
              </a:rPr>
              <a:t> </a:t>
            </a:r>
            <a:endParaRPr lang="es-ES" dirty="0">
              <a:effectLst/>
              <a:ea typeface="Calibri" panose="020F0502020204030204" pitchFamily="34" charset="0"/>
              <a:cs typeface="Times New Roman" panose="02020603050405020304" pitchFamily="18" charset="0"/>
            </a:endParaRPr>
          </a:p>
        </p:txBody>
      </p:sp>
      <p:pic>
        <p:nvPicPr>
          <p:cNvPr id="13" name="Imagen 12" descr="Imagen relacionada"/>
          <p:cNvPicPr/>
          <p:nvPr/>
        </p:nvPicPr>
        <p:blipFill>
          <a:blip r:embed="rId3">
            <a:extLst>
              <a:ext uri="{28A0092B-C50C-407E-A947-70E740481C1C}">
                <a14:useLocalDpi xmlns:a14="http://schemas.microsoft.com/office/drawing/2010/main" val="0"/>
              </a:ext>
            </a:extLst>
          </a:blip>
          <a:srcRect/>
          <a:stretch>
            <a:fillRect/>
          </a:stretch>
        </p:blipFill>
        <p:spPr bwMode="auto">
          <a:xfrm>
            <a:off x="4492559" y="2414483"/>
            <a:ext cx="2676525" cy="2133600"/>
          </a:xfrm>
          <a:prstGeom prst="rect">
            <a:avLst/>
          </a:prstGeom>
          <a:noFill/>
          <a:ln>
            <a:noFill/>
          </a:ln>
        </p:spPr>
      </p:pic>
      <p:sp>
        <p:nvSpPr>
          <p:cNvPr id="17" name="Rectángulo 16"/>
          <p:cNvSpPr/>
          <p:nvPr/>
        </p:nvSpPr>
        <p:spPr>
          <a:xfrm>
            <a:off x="866802" y="248347"/>
            <a:ext cx="9901281" cy="830997"/>
          </a:xfrm>
          <a:prstGeom prst="rect">
            <a:avLst/>
          </a:prstGeom>
        </p:spPr>
        <p:txBody>
          <a:bodyPr wrap="square">
            <a:spAutoFit/>
          </a:bodyPr>
          <a:lstStyle/>
          <a:p>
            <a:pPr algn="ctr">
              <a:spcAft>
                <a:spcPts val="0"/>
              </a:spcAft>
            </a:pPr>
            <a:r>
              <a:rPr lang="es-EC" sz="2400" b="1" dirty="0">
                <a:solidFill>
                  <a:srgbClr val="000000"/>
                </a:solidFill>
                <a:ea typeface="Times New Roman" panose="02020603050405020304" pitchFamily="18" charset="0"/>
                <a:cs typeface="Times New Roman" panose="02020603050405020304" pitchFamily="18" charset="0"/>
              </a:rPr>
              <a:t>Oportunidades </a:t>
            </a:r>
            <a:r>
              <a:rPr lang="es-EC" sz="2400" b="1" dirty="0" smtClean="0">
                <a:solidFill>
                  <a:srgbClr val="000000"/>
                </a:solidFill>
                <a:ea typeface="Times New Roman" panose="02020603050405020304" pitchFamily="18" charset="0"/>
                <a:cs typeface="Times New Roman" panose="02020603050405020304" pitchFamily="18" charset="0"/>
              </a:rPr>
              <a:t>derivadas </a:t>
            </a:r>
            <a:r>
              <a:rPr lang="es-EC" sz="2400" b="1" dirty="0">
                <a:solidFill>
                  <a:srgbClr val="000000"/>
                </a:solidFill>
                <a:ea typeface="Times New Roman" panose="02020603050405020304" pitchFamily="18" charset="0"/>
                <a:cs typeface="Times New Roman" panose="02020603050405020304" pitchFamily="18" charset="0"/>
              </a:rPr>
              <a:t>del Acuerdo Multipartes con la Unión Europea para la importación de vehículos</a:t>
            </a:r>
            <a:endParaRPr lang="es-ES" sz="2400" b="1" dirty="0">
              <a:solidFill>
                <a:srgbClr val="000000"/>
              </a:solidFill>
              <a:ea typeface="Times New Roman" panose="02020603050405020304" pitchFamily="18" charset="0"/>
              <a:cs typeface="Times New Roman" panose="02020603050405020304" pitchFamily="18" charset="0"/>
            </a:endParaRPr>
          </a:p>
        </p:txBody>
      </p:sp>
      <p:sp>
        <p:nvSpPr>
          <p:cNvPr id="18" name="Rectángulo 17"/>
          <p:cNvSpPr/>
          <p:nvPr/>
        </p:nvSpPr>
        <p:spPr>
          <a:xfrm>
            <a:off x="7329104" y="1579695"/>
            <a:ext cx="4900702" cy="2585323"/>
          </a:xfrm>
          <a:prstGeom prst="rect">
            <a:avLst/>
          </a:prstGeom>
        </p:spPr>
        <p:txBody>
          <a:bodyPr wrap="square">
            <a:spAutoFit/>
          </a:bodyPr>
          <a:lstStyle/>
          <a:p>
            <a:pPr indent="450215" algn="just">
              <a:spcAft>
                <a:spcPts val="800"/>
              </a:spcAft>
              <a:tabLst>
                <a:tab pos="4123690" algn="l"/>
              </a:tabLst>
            </a:pPr>
            <a:r>
              <a:rPr lang="es-EC" dirty="0">
                <a:latin typeface="+mj-lt"/>
                <a:ea typeface="Calibri" panose="020F0502020204030204" pitchFamily="34" charset="0"/>
                <a:cs typeface="Times New Roman" panose="02020603050405020304" pitchFamily="18" charset="0"/>
              </a:rPr>
              <a:t>Los automóviles que son objeto de estudio en el presente trabajo de investigación, que se clasifican dentro de la </a:t>
            </a:r>
            <a:r>
              <a:rPr lang="es-EC" dirty="0" smtClean="0">
                <a:latin typeface="+mj-lt"/>
                <a:ea typeface="Calibri" panose="020F0502020204030204" pitchFamily="34" charset="0"/>
                <a:cs typeface="Times New Roman" panose="02020603050405020304" pitchFamily="18" charset="0"/>
              </a:rPr>
              <a:t>partida 8703 para </a:t>
            </a:r>
            <a:r>
              <a:rPr lang="es-EC" dirty="0">
                <a:latin typeface="+mj-lt"/>
                <a:ea typeface="Calibri" panose="020F0502020204030204" pitchFamily="34" charset="0"/>
                <a:cs typeface="Times New Roman" panose="02020603050405020304" pitchFamily="18" charset="0"/>
              </a:rPr>
              <a:t>transporte de personas, tienen una participación importante dentro del segmento de vehículos que conforman la oferta de exportación de la UE hacia el Ecuador, se encuentran bajo un intervalo de aranceles de entre el 5% y el 40% con tiempos de desgravación comprendidos entre 5 y 7 años. </a:t>
            </a:r>
            <a:endParaRPr lang="es-ES" sz="1600" dirty="0">
              <a:effectLst/>
              <a:latin typeface="+mj-lt"/>
              <a:ea typeface="Calibri" panose="020F0502020204030204" pitchFamily="34" charset="0"/>
              <a:cs typeface="Times New Roman" panose="02020603050405020304" pitchFamily="18" charset="0"/>
            </a:endParaRPr>
          </a:p>
        </p:txBody>
      </p:sp>
      <p:sp>
        <p:nvSpPr>
          <p:cNvPr id="2" name="Rectángulo 1"/>
          <p:cNvSpPr/>
          <p:nvPr/>
        </p:nvSpPr>
        <p:spPr>
          <a:xfrm>
            <a:off x="354842" y="5837471"/>
            <a:ext cx="4727576" cy="380938"/>
          </a:xfrm>
          <a:prstGeom prst="rect">
            <a:avLst/>
          </a:prstGeom>
        </p:spPr>
        <p:txBody>
          <a:bodyPr wrap="none">
            <a:spAutoFit/>
          </a:bodyPr>
          <a:lstStyle/>
          <a:p>
            <a:pPr>
              <a:lnSpc>
                <a:spcPct val="150000"/>
              </a:lnSpc>
              <a:spcAft>
                <a:spcPts val="0"/>
              </a:spcAft>
            </a:pPr>
            <a:r>
              <a:rPr lang="es-EC"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Fuente: (Ministerio de Comercio Exterior e Inversiones , 2019)</a:t>
            </a:r>
            <a:endParaRPr lang="en-US" sz="14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ángulo 2"/>
          <p:cNvSpPr/>
          <p:nvPr/>
        </p:nvSpPr>
        <p:spPr>
          <a:xfrm>
            <a:off x="7338629" y="4403759"/>
            <a:ext cx="3916266" cy="261610"/>
          </a:xfrm>
          <a:prstGeom prst="rect">
            <a:avLst/>
          </a:prstGeom>
        </p:spPr>
        <p:txBody>
          <a:bodyPr wrap="square">
            <a:spAutoFit/>
          </a:bodyPr>
          <a:lstStyle/>
          <a:p>
            <a:r>
              <a:rPr lang="es-ES" sz="1100" dirty="0">
                <a:latin typeface="Times New Roman" panose="02020603050405020304" pitchFamily="18" charset="0"/>
                <a:ea typeface="Calibri" panose="020F0502020204030204" pitchFamily="34" charset="0"/>
              </a:rPr>
              <a:t>( Delegación de la Unión Europea en Ecuador, 2018)</a:t>
            </a:r>
            <a:endParaRPr lang="en-US" sz="1100" dirty="0"/>
          </a:p>
        </p:txBody>
      </p:sp>
    </p:spTree>
    <p:extLst>
      <p:ext uri="{BB962C8B-B14F-4D97-AF65-F5344CB8AC3E}">
        <p14:creationId xmlns:p14="http://schemas.microsoft.com/office/powerpoint/2010/main" val="2290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898830" y="1747432"/>
            <a:ext cx="8841958" cy="2554545"/>
          </a:xfrm>
          <a:prstGeom prst="rect">
            <a:avLst/>
          </a:prstGeom>
        </p:spPr>
        <p:txBody>
          <a:bodyPr wrap="square">
            <a:spAutoFit/>
          </a:bodyPr>
          <a:lstStyle/>
          <a:p>
            <a:pPr algn="ctr"/>
            <a:r>
              <a:rPr lang="es-EC" sz="8000" b="1" dirty="0" smtClean="0"/>
              <a:t>Conclusiones y Recomendaciones </a:t>
            </a:r>
            <a:endParaRPr lang="es-ES" sz="8000" b="1" dirty="0"/>
          </a:p>
        </p:txBody>
      </p:sp>
    </p:spTree>
    <p:extLst>
      <p:ext uri="{BB962C8B-B14F-4D97-AF65-F5344CB8AC3E}">
        <p14:creationId xmlns:p14="http://schemas.microsoft.com/office/powerpoint/2010/main" val="38452748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Conector recto 3"/>
          <p:cNvCxnSpPr/>
          <p:nvPr/>
        </p:nvCxnSpPr>
        <p:spPr>
          <a:xfrm>
            <a:off x="2326640" y="3409315"/>
            <a:ext cx="6934200" cy="3175"/>
          </a:xfrm>
          <a:prstGeom prst="line">
            <a:avLst/>
          </a:prstGeom>
          <a:ln/>
        </p:spPr>
        <p:style>
          <a:lnRef idx="2">
            <a:schemeClr val="accent2"/>
          </a:lnRef>
          <a:fillRef idx="1">
            <a:schemeClr val="lt1"/>
          </a:fillRef>
          <a:effectRef idx="0">
            <a:schemeClr val="accent2"/>
          </a:effectRef>
          <a:fontRef idx="minor">
            <a:schemeClr val="dk1"/>
          </a:fontRef>
        </p:style>
      </p:cxnSp>
      <p:cxnSp>
        <p:nvCxnSpPr>
          <p:cNvPr id="5" name="Conector recto 4"/>
          <p:cNvCxnSpPr/>
          <p:nvPr/>
        </p:nvCxnSpPr>
        <p:spPr>
          <a:xfrm>
            <a:off x="3080385" y="1652270"/>
            <a:ext cx="777875" cy="1746250"/>
          </a:xfrm>
          <a:prstGeom prst="line">
            <a:avLst/>
          </a:prstGeom>
        </p:spPr>
        <p:style>
          <a:lnRef idx="2">
            <a:schemeClr val="accent2"/>
          </a:lnRef>
          <a:fillRef idx="1">
            <a:schemeClr val="lt1"/>
          </a:fillRef>
          <a:effectRef idx="0">
            <a:schemeClr val="accent2"/>
          </a:effectRef>
          <a:fontRef idx="minor">
            <a:schemeClr val="dk1"/>
          </a:fontRef>
        </p:style>
      </p:cxnSp>
      <p:cxnSp>
        <p:nvCxnSpPr>
          <p:cNvPr id="6" name="Conector recto 5"/>
          <p:cNvCxnSpPr/>
          <p:nvPr/>
        </p:nvCxnSpPr>
        <p:spPr>
          <a:xfrm flipH="1">
            <a:off x="3080385" y="3399155"/>
            <a:ext cx="777240" cy="1569085"/>
          </a:xfrm>
          <a:prstGeom prst="line">
            <a:avLst/>
          </a:prstGeom>
        </p:spPr>
        <p:style>
          <a:lnRef idx="2">
            <a:schemeClr val="accent2"/>
          </a:lnRef>
          <a:fillRef idx="1">
            <a:schemeClr val="lt1"/>
          </a:fillRef>
          <a:effectRef idx="0">
            <a:schemeClr val="accent2"/>
          </a:effectRef>
          <a:fontRef idx="minor">
            <a:schemeClr val="dk1"/>
          </a:fontRef>
        </p:style>
      </p:cxnSp>
      <p:sp>
        <p:nvSpPr>
          <p:cNvPr id="7" name="Cuadro de texto 1126"/>
          <p:cNvSpPr txBox="1"/>
          <p:nvPr/>
        </p:nvSpPr>
        <p:spPr>
          <a:xfrm>
            <a:off x="1888490" y="1280795"/>
            <a:ext cx="1181100" cy="809625"/>
          </a:xfrm>
          <a:prstGeom prst="rect">
            <a:avLst/>
          </a:prstGeom>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r>
              <a:rPr lang="es-US" sz="1000" dirty="0">
                <a:solidFill>
                  <a:srgbClr val="002060"/>
                </a:solidFill>
                <a:effectLst/>
                <a:ea typeface="Calibri" panose="020F0502020204030204" pitchFamily="34" charset="0"/>
                <a:cs typeface="Times New Roman" panose="02020603050405020304" pitchFamily="18" charset="0"/>
              </a:rPr>
              <a:t>Desconfianza en el sistema de importaciones</a:t>
            </a:r>
            <a:endParaRPr lang="es-ES" sz="1400" dirty="0">
              <a:solidFill>
                <a:srgbClr val="002060"/>
              </a:solidFill>
              <a:effectLst/>
              <a:ea typeface="Calibri" panose="020F0502020204030204" pitchFamily="34" charset="0"/>
              <a:cs typeface="Times New Roman" panose="02020603050405020304" pitchFamily="18" charset="0"/>
            </a:endParaRPr>
          </a:p>
        </p:txBody>
      </p:sp>
      <p:sp>
        <p:nvSpPr>
          <p:cNvPr id="8" name="Cuadro de texto 1127"/>
          <p:cNvSpPr txBox="1"/>
          <p:nvPr/>
        </p:nvSpPr>
        <p:spPr>
          <a:xfrm>
            <a:off x="1888491" y="4605655"/>
            <a:ext cx="1190624" cy="952500"/>
          </a:xfrm>
          <a:prstGeom prst="rect">
            <a:avLst/>
          </a:prstGeom>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es-US" sz="1000" dirty="0">
                <a:solidFill>
                  <a:srgbClr val="002060"/>
                </a:solidFill>
                <a:effectLst/>
                <a:ea typeface="Calibri" panose="020F0502020204030204" pitchFamily="34" charset="0"/>
                <a:cs typeface="Times New Roman" panose="02020603050405020304" pitchFamily="18" charset="0"/>
              </a:rPr>
              <a:t> </a:t>
            </a:r>
            <a:r>
              <a:rPr lang="es-US" sz="1000" dirty="0" smtClean="0">
                <a:solidFill>
                  <a:srgbClr val="002060"/>
                </a:solidFill>
                <a:effectLst/>
                <a:ea typeface="Calibri" panose="020F0502020204030204" pitchFamily="34" charset="0"/>
                <a:cs typeface="Times New Roman" panose="02020603050405020304" pitchFamily="18" charset="0"/>
              </a:rPr>
              <a:t>Deficientes </a:t>
            </a:r>
            <a:r>
              <a:rPr lang="es-US" sz="1000" dirty="0">
                <a:solidFill>
                  <a:srgbClr val="002060"/>
                </a:solidFill>
                <a:effectLst/>
                <a:ea typeface="Calibri" panose="020F0502020204030204" pitchFamily="34" charset="0"/>
                <a:cs typeface="Times New Roman" panose="02020603050405020304" pitchFamily="18" charset="0"/>
              </a:rPr>
              <a:t>políticas económicas para el desarrollo de las importaciones de automóviles </a:t>
            </a:r>
            <a:endParaRPr lang="es-ES" sz="1400" dirty="0">
              <a:solidFill>
                <a:srgbClr val="002060"/>
              </a:solidFill>
              <a:effectLst/>
              <a:ea typeface="Calibri" panose="020F0502020204030204" pitchFamily="34" charset="0"/>
              <a:cs typeface="Times New Roman" panose="02020603050405020304" pitchFamily="18" charset="0"/>
            </a:endParaRPr>
          </a:p>
        </p:txBody>
      </p:sp>
      <p:sp>
        <p:nvSpPr>
          <p:cNvPr id="9" name="Cuadro de texto 1131"/>
          <p:cNvSpPr txBox="1"/>
          <p:nvPr/>
        </p:nvSpPr>
        <p:spPr>
          <a:xfrm>
            <a:off x="2706688" y="3497263"/>
            <a:ext cx="1066800" cy="447675"/>
          </a:xfrm>
          <a:prstGeom prst="rect">
            <a:avLst/>
          </a:prstGeom>
          <a:noFill/>
          <a:ln>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s-US" sz="800" dirty="0">
                <a:solidFill>
                  <a:srgbClr val="002060"/>
                </a:solidFill>
                <a:effectLst/>
                <a:ea typeface="Calibri" panose="020F0502020204030204" pitchFamily="34" charset="0"/>
                <a:cs typeface="Times New Roman" panose="02020603050405020304" pitchFamily="18" charset="0"/>
              </a:rPr>
              <a:t>Carencia de un programa de fortalecimiento sectorial</a:t>
            </a:r>
            <a:endParaRPr lang="es-ES" sz="1400" dirty="0">
              <a:solidFill>
                <a:srgbClr val="002060"/>
              </a:solidFill>
              <a:effectLst/>
              <a:ea typeface="Calibri" panose="020F0502020204030204" pitchFamily="34" charset="0"/>
              <a:cs typeface="Times New Roman" panose="02020603050405020304" pitchFamily="18" charset="0"/>
            </a:endParaRPr>
          </a:p>
        </p:txBody>
      </p:sp>
      <p:cxnSp>
        <p:nvCxnSpPr>
          <p:cNvPr id="10" name="Conector recto 9"/>
          <p:cNvCxnSpPr/>
          <p:nvPr/>
        </p:nvCxnSpPr>
        <p:spPr>
          <a:xfrm flipH="1">
            <a:off x="4455160" y="3405505"/>
            <a:ext cx="777240" cy="1598295"/>
          </a:xfrm>
          <a:prstGeom prst="line">
            <a:avLst/>
          </a:prstGeom>
        </p:spPr>
        <p:style>
          <a:lnRef idx="2">
            <a:schemeClr val="accent2"/>
          </a:lnRef>
          <a:fillRef idx="1">
            <a:schemeClr val="lt1"/>
          </a:fillRef>
          <a:effectRef idx="0">
            <a:schemeClr val="accent2"/>
          </a:effectRef>
          <a:fontRef idx="minor">
            <a:schemeClr val="dk1"/>
          </a:fontRef>
        </p:style>
      </p:cxnSp>
      <p:sp>
        <p:nvSpPr>
          <p:cNvPr id="11" name="Cuadro de texto 8"/>
          <p:cNvSpPr txBox="1"/>
          <p:nvPr/>
        </p:nvSpPr>
        <p:spPr>
          <a:xfrm>
            <a:off x="3340734" y="4596130"/>
            <a:ext cx="1119506" cy="962025"/>
          </a:xfrm>
          <a:prstGeom prst="rect">
            <a:avLst/>
          </a:prstGeom>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0"/>
              </a:spcAft>
            </a:pPr>
            <a:r>
              <a:rPr lang="es-US" sz="1000" dirty="0">
                <a:solidFill>
                  <a:srgbClr val="002060"/>
                </a:solidFill>
                <a:effectLst/>
                <a:ea typeface="Calibri" panose="020F0502020204030204" pitchFamily="34" charset="0"/>
                <a:cs typeface="Times New Roman" panose="02020603050405020304" pitchFamily="18" charset="0"/>
              </a:rPr>
              <a:t> </a:t>
            </a:r>
            <a:r>
              <a:rPr lang="es-US" sz="1000" dirty="0" smtClean="0">
                <a:solidFill>
                  <a:srgbClr val="002060"/>
                </a:solidFill>
                <a:effectLst/>
                <a:ea typeface="Calibri" panose="020F0502020204030204" pitchFamily="34" charset="0"/>
                <a:cs typeface="Times New Roman" panose="02020603050405020304" pitchFamily="18" charset="0"/>
              </a:rPr>
              <a:t>Barreras </a:t>
            </a:r>
            <a:r>
              <a:rPr lang="es-US" sz="1000" dirty="0">
                <a:solidFill>
                  <a:srgbClr val="002060"/>
                </a:solidFill>
                <a:effectLst/>
                <a:ea typeface="Calibri" panose="020F0502020204030204" pitchFamily="34" charset="0"/>
                <a:cs typeface="Times New Roman" panose="02020603050405020304" pitchFamily="18" charset="0"/>
              </a:rPr>
              <a:t>comerciales inflexibles para la importación de automóviles </a:t>
            </a:r>
            <a:endParaRPr lang="es-ES" sz="1400" dirty="0">
              <a:solidFill>
                <a:srgbClr val="002060"/>
              </a:solidFill>
              <a:effectLst/>
              <a:ea typeface="Calibri" panose="020F0502020204030204" pitchFamily="34" charset="0"/>
              <a:cs typeface="Times New Roman" panose="02020603050405020304" pitchFamily="18" charset="0"/>
            </a:endParaRPr>
          </a:p>
        </p:txBody>
      </p:sp>
      <p:cxnSp>
        <p:nvCxnSpPr>
          <p:cNvPr id="12" name="Conector recto 11"/>
          <p:cNvCxnSpPr/>
          <p:nvPr/>
        </p:nvCxnSpPr>
        <p:spPr>
          <a:xfrm flipH="1">
            <a:off x="5838190" y="3433445"/>
            <a:ext cx="777240" cy="1569085"/>
          </a:xfrm>
          <a:prstGeom prst="line">
            <a:avLst/>
          </a:prstGeom>
        </p:spPr>
        <p:style>
          <a:lnRef idx="2">
            <a:schemeClr val="accent2"/>
          </a:lnRef>
          <a:fillRef idx="1">
            <a:schemeClr val="lt1"/>
          </a:fillRef>
          <a:effectRef idx="0">
            <a:schemeClr val="accent2"/>
          </a:effectRef>
          <a:fontRef idx="minor">
            <a:schemeClr val="dk1"/>
          </a:fontRef>
        </p:style>
      </p:cxnSp>
      <p:sp>
        <p:nvSpPr>
          <p:cNvPr id="13" name="Cuadro de texto 10"/>
          <p:cNvSpPr txBox="1"/>
          <p:nvPr/>
        </p:nvSpPr>
        <p:spPr>
          <a:xfrm>
            <a:off x="4716780" y="4605655"/>
            <a:ext cx="1124585" cy="971550"/>
          </a:xfrm>
          <a:prstGeom prst="rect">
            <a:avLst/>
          </a:prstGeom>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es-US" sz="1000" dirty="0" smtClean="0">
                <a:solidFill>
                  <a:srgbClr val="002060"/>
                </a:solidFill>
                <a:effectLst/>
                <a:ea typeface="Calibri" panose="020F0502020204030204" pitchFamily="34" charset="0"/>
                <a:cs typeface="Times New Roman" panose="02020603050405020304" pitchFamily="18" charset="0"/>
              </a:rPr>
              <a:t>Falta </a:t>
            </a:r>
            <a:r>
              <a:rPr lang="es-US" sz="1000" dirty="0">
                <a:solidFill>
                  <a:srgbClr val="002060"/>
                </a:solidFill>
                <a:effectLst/>
                <a:ea typeface="Calibri" panose="020F0502020204030204" pitchFamily="34" charset="0"/>
                <a:cs typeface="Times New Roman" panose="02020603050405020304" pitchFamily="18" charset="0"/>
              </a:rPr>
              <a:t>de acuerdos comerciales especializados para la importación de vehículos </a:t>
            </a:r>
            <a:endParaRPr lang="es-ES" sz="1400" dirty="0">
              <a:solidFill>
                <a:srgbClr val="002060"/>
              </a:solidFill>
              <a:effectLst/>
              <a:ea typeface="Calibri" panose="020F0502020204030204" pitchFamily="34" charset="0"/>
              <a:cs typeface="Times New Roman" panose="02020603050405020304" pitchFamily="18" charset="0"/>
            </a:endParaRPr>
          </a:p>
        </p:txBody>
      </p:sp>
      <p:cxnSp>
        <p:nvCxnSpPr>
          <p:cNvPr id="14" name="Conector recto 13"/>
          <p:cNvCxnSpPr/>
          <p:nvPr/>
        </p:nvCxnSpPr>
        <p:spPr>
          <a:xfrm flipH="1">
            <a:off x="7152640" y="3423920"/>
            <a:ext cx="777240" cy="1569085"/>
          </a:xfrm>
          <a:prstGeom prst="line">
            <a:avLst/>
          </a:prstGeom>
        </p:spPr>
        <p:style>
          <a:lnRef idx="2">
            <a:schemeClr val="accent2"/>
          </a:lnRef>
          <a:fillRef idx="1">
            <a:schemeClr val="lt1"/>
          </a:fillRef>
          <a:effectRef idx="0">
            <a:schemeClr val="accent2"/>
          </a:effectRef>
          <a:fontRef idx="minor">
            <a:schemeClr val="dk1"/>
          </a:fontRef>
        </p:style>
      </p:cxnSp>
      <p:sp>
        <p:nvSpPr>
          <p:cNvPr id="15" name="Cuadro de texto 12"/>
          <p:cNvSpPr txBox="1"/>
          <p:nvPr/>
        </p:nvSpPr>
        <p:spPr>
          <a:xfrm>
            <a:off x="6091555" y="4605655"/>
            <a:ext cx="1068705" cy="958850"/>
          </a:xfrm>
          <a:prstGeom prst="rect">
            <a:avLst/>
          </a:prstGeom>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800"/>
              </a:spcAft>
            </a:pPr>
            <a:r>
              <a:rPr lang="es-US" sz="1000" dirty="0" smtClean="0">
                <a:solidFill>
                  <a:srgbClr val="002060"/>
                </a:solidFill>
                <a:effectLst/>
                <a:ea typeface="Calibri" panose="020F0502020204030204" pitchFamily="34" charset="0"/>
                <a:cs typeface="Times New Roman" panose="02020603050405020304" pitchFamily="18" charset="0"/>
              </a:rPr>
              <a:t>Falta </a:t>
            </a:r>
            <a:r>
              <a:rPr lang="es-US" sz="1000" dirty="0">
                <a:solidFill>
                  <a:srgbClr val="002060"/>
                </a:solidFill>
                <a:effectLst/>
                <a:ea typeface="Calibri" panose="020F0502020204030204" pitchFamily="34" charset="0"/>
                <a:cs typeface="Times New Roman" panose="02020603050405020304" pitchFamily="18" charset="0"/>
              </a:rPr>
              <a:t>de planificación comercial por parte del sector importador de vehículos </a:t>
            </a:r>
            <a:endParaRPr lang="es-ES" sz="1400" dirty="0">
              <a:solidFill>
                <a:srgbClr val="002060"/>
              </a:solidFill>
              <a:effectLst/>
              <a:ea typeface="Calibri" panose="020F0502020204030204" pitchFamily="34" charset="0"/>
              <a:cs typeface="Times New Roman" panose="02020603050405020304" pitchFamily="18" charset="0"/>
            </a:endParaRPr>
          </a:p>
        </p:txBody>
      </p:sp>
      <p:cxnSp>
        <p:nvCxnSpPr>
          <p:cNvPr id="16" name="Conector recto 15"/>
          <p:cNvCxnSpPr/>
          <p:nvPr/>
        </p:nvCxnSpPr>
        <p:spPr>
          <a:xfrm>
            <a:off x="4477385" y="1605915"/>
            <a:ext cx="755015" cy="1791970"/>
          </a:xfrm>
          <a:prstGeom prst="line">
            <a:avLst/>
          </a:prstGeom>
        </p:spPr>
        <p:style>
          <a:lnRef idx="2">
            <a:schemeClr val="accent2"/>
          </a:lnRef>
          <a:fillRef idx="1">
            <a:schemeClr val="lt1"/>
          </a:fillRef>
          <a:effectRef idx="0">
            <a:schemeClr val="accent2"/>
          </a:effectRef>
          <a:fontRef idx="minor">
            <a:schemeClr val="dk1"/>
          </a:fontRef>
        </p:style>
      </p:cxnSp>
      <p:sp>
        <p:nvSpPr>
          <p:cNvPr id="17" name="Cuadro de texto 14"/>
          <p:cNvSpPr txBox="1"/>
          <p:nvPr/>
        </p:nvSpPr>
        <p:spPr>
          <a:xfrm>
            <a:off x="3426460" y="1281430"/>
            <a:ext cx="1050926" cy="790575"/>
          </a:xfrm>
          <a:prstGeom prst="rect">
            <a:avLst/>
          </a:prstGeom>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indent="-90170" algn="ctr">
              <a:lnSpc>
                <a:spcPct val="107000"/>
              </a:lnSpc>
              <a:spcAft>
                <a:spcPts val="800"/>
              </a:spcAft>
            </a:pPr>
            <a:r>
              <a:rPr lang="es-US" sz="1000">
                <a:solidFill>
                  <a:srgbClr val="002060"/>
                </a:solidFill>
                <a:effectLst/>
                <a:ea typeface="Calibri" panose="020F0502020204030204" pitchFamily="34" charset="0"/>
                <a:cs typeface="Times New Roman" panose="02020603050405020304" pitchFamily="18" charset="0"/>
              </a:rPr>
              <a:t>Decrecimiento del desarrollo de las empresas importadoras </a:t>
            </a:r>
            <a:endParaRPr lang="es-ES" sz="1400">
              <a:solidFill>
                <a:srgbClr val="002060"/>
              </a:solidFill>
              <a:effectLst/>
              <a:ea typeface="Calibri" panose="020F0502020204030204" pitchFamily="34" charset="0"/>
              <a:cs typeface="Times New Roman" panose="02020603050405020304" pitchFamily="18" charset="0"/>
            </a:endParaRPr>
          </a:p>
        </p:txBody>
      </p:sp>
      <p:cxnSp>
        <p:nvCxnSpPr>
          <p:cNvPr id="18" name="Conector recto 17"/>
          <p:cNvCxnSpPr/>
          <p:nvPr/>
        </p:nvCxnSpPr>
        <p:spPr>
          <a:xfrm>
            <a:off x="5845175" y="1642745"/>
            <a:ext cx="767715" cy="1755140"/>
          </a:xfrm>
          <a:prstGeom prst="line">
            <a:avLst/>
          </a:prstGeom>
        </p:spPr>
        <p:style>
          <a:lnRef idx="2">
            <a:schemeClr val="accent2"/>
          </a:lnRef>
          <a:fillRef idx="1">
            <a:schemeClr val="lt1"/>
          </a:fillRef>
          <a:effectRef idx="0">
            <a:schemeClr val="accent2"/>
          </a:effectRef>
          <a:fontRef idx="minor">
            <a:schemeClr val="dk1"/>
          </a:fontRef>
        </p:style>
      </p:cxnSp>
      <p:sp>
        <p:nvSpPr>
          <p:cNvPr id="19" name="Cuadro de texto 16"/>
          <p:cNvSpPr txBox="1"/>
          <p:nvPr/>
        </p:nvSpPr>
        <p:spPr>
          <a:xfrm>
            <a:off x="4717415" y="1290955"/>
            <a:ext cx="1120775" cy="800100"/>
          </a:xfrm>
          <a:prstGeom prst="rect">
            <a:avLst/>
          </a:prstGeom>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r>
              <a:rPr lang="es-US" sz="1000">
                <a:solidFill>
                  <a:srgbClr val="002060"/>
                </a:solidFill>
                <a:effectLst/>
                <a:ea typeface="Calibri" panose="020F0502020204030204" pitchFamily="34" charset="0"/>
                <a:cs typeface="Times New Roman" panose="02020603050405020304" pitchFamily="18" charset="0"/>
              </a:rPr>
              <a:t>Inestabilidad del sector importador de vehículos </a:t>
            </a:r>
            <a:endParaRPr lang="es-ES" sz="1400">
              <a:solidFill>
                <a:srgbClr val="002060"/>
              </a:solidFill>
              <a:effectLst/>
              <a:ea typeface="Calibri" panose="020F0502020204030204" pitchFamily="34" charset="0"/>
              <a:cs typeface="Times New Roman" panose="02020603050405020304" pitchFamily="18" charset="0"/>
            </a:endParaRPr>
          </a:p>
        </p:txBody>
      </p:sp>
      <p:cxnSp>
        <p:nvCxnSpPr>
          <p:cNvPr id="20" name="Conector recto 19"/>
          <p:cNvCxnSpPr/>
          <p:nvPr/>
        </p:nvCxnSpPr>
        <p:spPr>
          <a:xfrm>
            <a:off x="7183755" y="1649730"/>
            <a:ext cx="747395" cy="1746250"/>
          </a:xfrm>
          <a:prstGeom prst="line">
            <a:avLst/>
          </a:prstGeom>
        </p:spPr>
        <p:style>
          <a:lnRef idx="2">
            <a:schemeClr val="accent2"/>
          </a:lnRef>
          <a:fillRef idx="1">
            <a:schemeClr val="lt1"/>
          </a:fillRef>
          <a:effectRef idx="0">
            <a:schemeClr val="accent2"/>
          </a:effectRef>
          <a:fontRef idx="minor">
            <a:schemeClr val="dk1"/>
          </a:fontRef>
        </p:style>
      </p:cxnSp>
      <p:sp>
        <p:nvSpPr>
          <p:cNvPr id="21" name="Cuadro de texto 18"/>
          <p:cNvSpPr txBox="1"/>
          <p:nvPr/>
        </p:nvSpPr>
        <p:spPr>
          <a:xfrm>
            <a:off x="6060440" y="1281430"/>
            <a:ext cx="1181100" cy="800100"/>
          </a:xfrm>
          <a:prstGeom prst="rect">
            <a:avLst/>
          </a:prstGeom>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800"/>
              </a:spcAft>
            </a:pPr>
            <a:r>
              <a:rPr lang="es-US" sz="1000">
                <a:solidFill>
                  <a:srgbClr val="002060"/>
                </a:solidFill>
                <a:effectLst/>
                <a:ea typeface="Calibri" panose="020F0502020204030204" pitchFamily="34" charset="0"/>
                <a:cs typeface="Times New Roman" panose="02020603050405020304" pitchFamily="18" charset="0"/>
              </a:rPr>
              <a:t>Decrecimiento de la capacidad económica del sector importador de automóviles </a:t>
            </a:r>
            <a:endParaRPr lang="es-ES" sz="1400">
              <a:solidFill>
                <a:srgbClr val="002060"/>
              </a:solidFill>
              <a:effectLst/>
              <a:ea typeface="Calibri" panose="020F0502020204030204" pitchFamily="34" charset="0"/>
              <a:cs typeface="Times New Roman" panose="02020603050405020304" pitchFamily="18" charset="0"/>
            </a:endParaRPr>
          </a:p>
        </p:txBody>
      </p:sp>
      <p:sp>
        <p:nvSpPr>
          <p:cNvPr id="22" name="Cuadro de texto 23"/>
          <p:cNvSpPr txBox="1"/>
          <p:nvPr/>
        </p:nvSpPr>
        <p:spPr>
          <a:xfrm>
            <a:off x="2464435" y="4110355"/>
            <a:ext cx="1066800" cy="438150"/>
          </a:xfrm>
          <a:prstGeom prst="rect">
            <a:avLst/>
          </a:prstGeom>
          <a:noFill/>
          <a:ln>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s-US" sz="800">
                <a:solidFill>
                  <a:srgbClr val="002060"/>
                </a:solidFill>
                <a:effectLst/>
                <a:ea typeface="Calibri" panose="020F0502020204030204" pitchFamily="34" charset="0"/>
                <a:cs typeface="Times New Roman" panose="02020603050405020304" pitchFamily="18" charset="0"/>
              </a:rPr>
              <a:t>Falta de consensos empresariales </a:t>
            </a:r>
            <a:endParaRPr lang="es-ES" sz="1400">
              <a:solidFill>
                <a:srgbClr val="002060"/>
              </a:solidFill>
              <a:effectLst/>
              <a:ea typeface="Calibri" panose="020F0502020204030204" pitchFamily="34" charset="0"/>
              <a:cs typeface="Times New Roman" panose="02020603050405020304" pitchFamily="18" charset="0"/>
            </a:endParaRPr>
          </a:p>
        </p:txBody>
      </p:sp>
      <p:sp>
        <p:nvSpPr>
          <p:cNvPr id="23" name="Cuadro de texto 24"/>
          <p:cNvSpPr txBox="1"/>
          <p:nvPr/>
        </p:nvSpPr>
        <p:spPr>
          <a:xfrm>
            <a:off x="4068445" y="3662362"/>
            <a:ext cx="1066800" cy="495300"/>
          </a:xfrm>
          <a:prstGeom prst="rect">
            <a:avLst/>
          </a:prstGeom>
          <a:noFill/>
          <a:ln>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s-US" sz="800">
                <a:solidFill>
                  <a:srgbClr val="002060"/>
                </a:solidFill>
                <a:effectLst/>
                <a:ea typeface="Calibri" panose="020F0502020204030204" pitchFamily="34" charset="0"/>
                <a:cs typeface="Times New Roman" panose="02020603050405020304" pitchFamily="18" charset="0"/>
              </a:rPr>
              <a:t>Inestabilidad política </a:t>
            </a:r>
            <a:endParaRPr lang="es-ES" sz="1400">
              <a:solidFill>
                <a:srgbClr val="002060"/>
              </a:solidFill>
              <a:effectLst/>
              <a:ea typeface="Calibri" panose="020F0502020204030204" pitchFamily="34" charset="0"/>
              <a:cs typeface="Times New Roman" panose="02020603050405020304" pitchFamily="18" charset="0"/>
            </a:endParaRPr>
          </a:p>
        </p:txBody>
      </p:sp>
      <p:sp>
        <p:nvSpPr>
          <p:cNvPr id="24" name="Cuadro de texto 25"/>
          <p:cNvSpPr txBox="1"/>
          <p:nvPr/>
        </p:nvSpPr>
        <p:spPr>
          <a:xfrm>
            <a:off x="3870643" y="3930650"/>
            <a:ext cx="1066800" cy="306705"/>
          </a:xfrm>
          <a:prstGeom prst="rect">
            <a:avLst/>
          </a:prstGeom>
          <a:noFill/>
          <a:ln>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s-US" sz="800" dirty="0">
                <a:solidFill>
                  <a:srgbClr val="002060"/>
                </a:solidFill>
                <a:effectLst/>
                <a:ea typeface="Calibri" panose="020F0502020204030204" pitchFamily="34" charset="0"/>
                <a:cs typeface="Times New Roman" panose="02020603050405020304" pitchFamily="18" charset="0"/>
              </a:rPr>
              <a:t>Falta de interés de los órganos de gobierno</a:t>
            </a:r>
            <a:endParaRPr lang="es-ES" sz="1400" dirty="0">
              <a:solidFill>
                <a:srgbClr val="002060"/>
              </a:solidFill>
              <a:effectLst/>
              <a:ea typeface="Calibri" panose="020F0502020204030204" pitchFamily="34" charset="0"/>
              <a:cs typeface="Times New Roman" panose="02020603050405020304" pitchFamily="18" charset="0"/>
            </a:endParaRPr>
          </a:p>
        </p:txBody>
      </p:sp>
      <p:sp>
        <p:nvSpPr>
          <p:cNvPr id="25" name="Cuadro de texto 26"/>
          <p:cNvSpPr txBox="1"/>
          <p:nvPr/>
        </p:nvSpPr>
        <p:spPr>
          <a:xfrm>
            <a:off x="5340985" y="3570287"/>
            <a:ext cx="1133475" cy="342900"/>
          </a:xfrm>
          <a:prstGeom prst="rect">
            <a:avLst/>
          </a:prstGeom>
          <a:noFill/>
          <a:ln>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s-US" sz="800" dirty="0">
                <a:solidFill>
                  <a:srgbClr val="002060"/>
                </a:solidFill>
                <a:effectLst/>
                <a:ea typeface="Calibri" panose="020F0502020204030204" pitchFamily="34" charset="0"/>
                <a:cs typeface="Times New Roman" panose="02020603050405020304" pitchFamily="18" charset="0"/>
              </a:rPr>
              <a:t>Falta de coordinación entre sectores empresariales   </a:t>
            </a:r>
            <a:endParaRPr lang="es-ES" sz="1400" dirty="0">
              <a:solidFill>
                <a:srgbClr val="002060"/>
              </a:solidFill>
              <a:effectLst/>
              <a:ea typeface="Calibri" panose="020F0502020204030204" pitchFamily="34" charset="0"/>
              <a:cs typeface="Times New Roman" panose="02020603050405020304" pitchFamily="18" charset="0"/>
            </a:endParaRPr>
          </a:p>
        </p:txBody>
      </p:sp>
      <p:sp>
        <p:nvSpPr>
          <p:cNvPr id="26" name="Cuadro de texto 27"/>
          <p:cNvSpPr txBox="1"/>
          <p:nvPr/>
        </p:nvSpPr>
        <p:spPr>
          <a:xfrm>
            <a:off x="5133340" y="4203065"/>
            <a:ext cx="1133475" cy="342900"/>
          </a:xfrm>
          <a:prstGeom prst="rect">
            <a:avLst/>
          </a:prstGeom>
          <a:noFill/>
          <a:ln>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s-US" sz="800">
                <a:solidFill>
                  <a:srgbClr val="002060"/>
                </a:solidFill>
                <a:effectLst/>
                <a:ea typeface="Calibri" panose="020F0502020204030204" pitchFamily="34" charset="0"/>
                <a:cs typeface="Times New Roman" panose="02020603050405020304" pitchFamily="18" charset="0"/>
              </a:rPr>
              <a:t>Falta de apoyo estatal  </a:t>
            </a:r>
            <a:endParaRPr lang="es-ES" sz="1400">
              <a:solidFill>
                <a:srgbClr val="002060"/>
              </a:solidFill>
              <a:effectLst/>
              <a:ea typeface="Calibri" panose="020F0502020204030204" pitchFamily="34" charset="0"/>
              <a:cs typeface="Times New Roman" panose="02020603050405020304" pitchFamily="18" charset="0"/>
            </a:endParaRPr>
          </a:p>
        </p:txBody>
      </p:sp>
      <p:sp>
        <p:nvSpPr>
          <p:cNvPr id="27" name="Cuadro de texto 28"/>
          <p:cNvSpPr txBox="1"/>
          <p:nvPr/>
        </p:nvSpPr>
        <p:spPr>
          <a:xfrm>
            <a:off x="6724015" y="3686175"/>
            <a:ext cx="1133475" cy="342900"/>
          </a:xfrm>
          <a:prstGeom prst="rect">
            <a:avLst/>
          </a:prstGeom>
          <a:noFill/>
          <a:ln>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s-US" sz="800" dirty="0">
                <a:solidFill>
                  <a:srgbClr val="002060"/>
                </a:solidFill>
                <a:effectLst/>
                <a:ea typeface="Calibri" panose="020F0502020204030204" pitchFamily="34" charset="0"/>
                <a:cs typeface="Times New Roman" panose="02020603050405020304" pitchFamily="18" charset="0"/>
              </a:rPr>
              <a:t>Falta de marco regulador </a:t>
            </a:r>
            <a:endParaRPr lang="es-ES" sz="1400" dirty="0">
              <a:solidFill>
                <a:srgbClr val="002060"/>
              </a:solidFill>
              <a:effectLst/>
              <a:ea typeface="Calibri" panose="020F0502020204030204" pitchFamily="34" charset="0"/>
              <a:cs typeface="Times New Roman" panose="02020603050405020304" pitchFamily="18" charset="0"/>
            </a:endParaRPr>
          </a:p>
        </p:txBody>
      </p:sp>
      <p:sp>
        <p:nvSpPr>
          <p:cNvPr id="28" name="Cuadro de texto 29"/>
          <p:cNvSpPr txBox="1"/>
          <p:nvPr/>
        </p:nvSpPr>
        <p:spPr>
          <a:xfrm>
            <a:off x="6664642" y="4091622"/>
            <a:ext cx="1133475" cy="342900"/>
          </a:xfrm>
          <a:prstGeom prst="rect">
            <a:avLst/>
          </a:prstGeom>
          <a:noFill/>
          <a:ln>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s-US" sz="800" dirty="0">
                <a:solidFill>
                  <a:srgbClr val="002060"/>
                </a:solidFill>
                <a:effectLst/>
                <a:ea typeface="Calibri" panose="020F0502020204030204" pitchFamily="34" charset="0"/>
                <a:cs typeface="Times New Roman" panose="02020603050405020304" pitchFamily="18" charset="0"/>
              </a:rPr>
              <a:t>Desacuerdos sectoriales  </a:t>
            </a:r>
            <a:endParaRPr lang="es-ES" sz="1400" dirty="0">
              <a:solidFill>
                <a:srgbClr val="002060"/>
              </a:solidFill>
              <a:effectLst/>
              <a:ea typeface="Calibri" panose="020F0502020204030204" pitchFamily="34" charset="0"/>
              <a:cs typeface="Times New Roman" panose="02020603050405020304" pitchFamily="18" charset="0"/>
            </a:endParaRPr>
          </a:p>
        </p:txBody>
      </p:sp>
      <p:sp>
        <p:nvSpPr>
          <p:cNvPr id="29" name="Cuadro de texto 33"/>
          <p:cNvSpPr txBox="1"/>
          <p:nvPr/>
        </p:nvSpPr>
        <p:spPr>
          <a:xfrm>
            <a:off x="2443480" y="2391093"/>
            <a:ext cx="1133475" cy="387350"/>
          </a:xfrm>
          <a:prstGeom prst="rect">
            <a:avLst/>
          </a:prstGeom>
          <a:noFill/>
          <a:ln>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s-US" sz="800" dirty="0">
                <a:solidFill>
                  <a:srgbClr val="002060"/>
                </a:solidFill>
                <a:effectLst/>
                <a:ea typeface="Calibri" panose="020F0502020204030204" pitchFamily="34" charset="0"/>
                <a:cs typeface="Times New Roman" panose="02020603050405020304" pitchFamily="18" charset="0"/>
              </a:rPr>
              <a:t>Condicionadas garantías de importación   </a:t>
            </a:r>
            <a:endParaRPr lang="es-ES" sz="1400" dirty="0">
              <a:solidFill>
                <a:srgbClr val="002060"/>
              </a:solidFill>
              <a:effectLst/>
              <a:ea typeface="Calibri" panose="020F0502020204030204" pitchFamily="34" charset="0"/>
              <a:cs typeface="Times New Roman" panose="02020603050405020304" pitchFamily="18" charset="0"/>
            </a:endParaRPr>
          </a:p>
        </p:txBody>
      </p:sp>
      <p:sp>
        <p:nvSpPr>
          <p:cNvPr id="30" name="Cuadro de texto 34"/>
          <p:cNvSpPr txBox="1"/>
          <p:nvPr/>
        </p:nvSpPr>
        <p:spPr>
          <a:xfrm>
            <a:off x="2723515" y="2919730"/>
            <a:ext cx="1133475" cy="342900"/>
          </a:xfrm>
          <a:prstGeom prst="rect">
            <a:avLst/>
          </a:prstGeom>
          <a:noFill/>
          <a:ln>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s-US" sz="800">
                <a:solidFill>
                  <a:srgbClr val="002060"/>
                </a:solidFill>
                <a:effectLst/>
                <a:ea typeface="Calibri" panose="020F0502020204030204" pitchFamily="34" charset="0"/>
                <a:cs typeface="Times New Roman" panose="02020603050405020304" pitchFamily="18" charset="0"/>
              </a:rPr>
              <a:t>Desiguales relaciones internacionales     </a:t>
            </a:r>
            <a:endParaRPr lang="es-ES" sz="1400">
              <a:solidFill>
                <a:srgbClr val="002060"/>
              </a:solidFill>
              <a:effectLst/>
              <a:ea typeface="Calibri" panose="020F0502020204030204" pitchFamily="34" charset="0"/>
              <a:cs typeface="Times New Roman" panose="02020603050405020304" pitchFamily="18" charset="0"/>
            </a:endParaRPr>
          </a:p>
        </p:txBody>
      </p:sp>
      <p:sp>
        <p:nvSpPr>
          <p:cNvPr id="31" name="Cuadro de texto 35"/>
          <p:cNvSpPr txBox="1"/>
          <p:nvPr/>
        </p:nvSpPr>
        <p:spPr>
          <a:xfrm>
            <a:off x="3782060" y="2345055"/>
            <a:ext cx="1133475" cy="401955"/>
          </a:xfrm>
          <a:prstGeom prst="rect">
            <a:avLst/>
          </a:prstGeom>
          <a:noFill/>
          <a:ln>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s-US" sz="800">
                <a:solidFill>
                  <a:srgbClr val="002060"/>
                </a:solidFill>
                <a:effectLst/>
                <a:ea typeface="Calibri" panose="020F0502020204030204" pitchFamily="34" charset="0"/>
                <a:cs typeface="Times New Roman" panose="02020603050405020304" pitchFamily="18" charset="0"/>
              </a:rPr>
              <a:t>Limitado nivel de diversificación     </a:t>
            </a:r>
            <a:endParaRPr lang="es-ES" sz="1400">
              <a:solidFill>
                <a:srgbClr val="002060"/>
              </a:solidFill>
              <a:effectLst/>
              <a:ea typeface="Calibri" panose="020F0502020204030204" pitchFamily="34" charset="0"/>
              <a:cs typeface="Times New Roman" panose="02020603050405020304" pitchFamily="18" charset="0"/>
            </a:endParaRPr>
          </a:p>
        </p:txBody>
      </p:sp>
      <p:sp>
        <p:nvSpPr>
          <p:cNvPr id="32" name="Cuadro de texto 36"/>
          <p:cNvSpPr txBox="1"/>
          <p:nvPr/>
        </p:nvSpPr>
        <p:spPr>
          <a:xfrm>
            <a:off x="3829050" y="2750503"/>
            <a:ext cx="1200150" cy="416560"/>
          </a:xfrm>
          <a:prstGeom prst="rect">
            <a:avLst/>
          </a:prstGeom>
          <a:noFill/>
          <a:ln>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s-US" sz="800" dirty="0">
                <a:solidFill>
                  <a:srgbClr val="002060"/>
                </a:solidFill>
                <a:effectLst/>
                <a:ea typeface="Calibri" panose="020F0502020204030204" pitchFamily="34" charset="0"/>
                <a:cs typeface="Times New Roman" panose="02020603050405020304" pitchFamily="18" charset="0"/>
              </a:rPr>
              <a:t>Disminución de la oferta de vehículos en el mercado nacional</a:t>
            </a:r>
            <a:endParaRPr lang="es-ES" sz="1400" dirty="0">
              <a:solidFill>
                <a:srgbClr val="002060"/>
              </a:solidFill>
              <a:effectLst/>
              <a:ea typeface="Calibri" panose="020F0502020204030204" pitchFamily="34" charset="0"/>
              <a:cs typeface="Times New Roman" panose="02020603050405020304" pitchFamily="18" charset="0"/>
            </a:endParaRPr>
          </a:p>
        </p:txBody>
      </p:sp>
      <p:sp>
        <p:nvSpPr>
          <p:cNvPr id="33" name="Rectángulo redondeado 32"/>
          <p:cNvSpPr/>
          <p:nvPr/>
        </p:nvSpPr>
        <p:spPr>
          <a:xfrm>
            <a:off x="8255635" y="2607310"/>
            <a:ext cx="2047875" cy="1693545"/>
          </a:xfrm>
          <a:prstGeom prst="roundRect">
            <a:avLst/>
          </a:prstGeom>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ES" sz="4800">
              <a:solidFill>
                <a:srgbClr val="002060"/>
              </a:solidFill>
            </a:endParaRPr>
          </a:p>
        </p:txBody>
      </p:sp>
      <p:sp>
        <p:nvSpPr>
          <p:cNvPr id="35" name="Cuadro de texto 38"/>
          <p:cNvSpPr txBox="1"/>
          <p:nvPr/>
        </p:nvSpPr>
        <p:spPr>
          <a:xfrm>
            <a:off x="5126990" y="2233295"/>
            <a:ext cx="1133475" cy="342900"/>
          </a:xfrm>
          <a:prstGeom prst="rect">
            <a:avLst/>
          </a:prstGeom>
          <a:noFill/>
          <a:ln>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s-US" sz="800" dirty="0">
                <a:solidFill>
                  <a:srgbClr val="002060"/>
                </a:solidFill>
                <a:effectLst/>
                <a:ea typeface="Calibri" panose="020F0502020204030204" pitchFamily="34" charset="0"/>
                <a:cs typeface="Times New Roman" panose="02020603050405020304" pitchFamily="18" charset="0"/>
              </a:rPr>
              <a:t>Limitada competitividad de las empresas del sector </a:t>
            </a:r>
            <a:endParaRPr lang="es-ES" sz="1400" dirty="0">
              <a:solidFill>
                <a:srgbClr val="002060"/>
              </a:solidFill>
              <a:effectLst/>
              <a:ea typeface="Calibri" panose="020F0502020204030204" pitchFamily="34" charset="0"/>
              <a:cs typeface="Times New Roman" panose="02020603050405020304" pitchFamily="18" charset="0"/>
            </a:endParaRPr>
          </a:p>
        </p:txBody>
      </p:sp>
      <p:sp>
        <p:nvSpPr>
          <p:cNvPr id="36" name="Cuadro de texto 40"/>
          <p:cNvSpPr txBox="1"/>
          <p:nvPr/>
        </p:nvSpPr>
        <p:spPr>
          <a:xfrm>
            <a:off x="6441440" y="2223770"/>
            <a:ext cx="1133475" cy="466725"/>
          </a:xfrm>
          <a:prstGeom prst="rect">
            <a:avLst/>
          </a:prstGeom>
          <a:noFill/>
          <a:ln>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s-US" sz="800">
                <a:solidFill>
                  <a:srgbClr val="002060"/>
                </a:solidFill>
                <a:effectLst/>
                <a:ea typeface="Calibri" panose="020F0502020204030204" pitchFamily="34" charset="0"/>
                <a:cs typeface="Times New Roman" panose="02020603050405020304" pitchFamily="18" charset="0"/>
              </a:rPr>
              <a:t> </a:t>
            </a:r>
            <a:endParaRPr lang="es-ES" sz="1400">
              <a:solidFill>
                <a:srgbClr val="002060"/>
              </a:solidFill>
              <a:effectLst/>
              <a:ea typeface="Calibri" panose="020F0502020204030204" pitchFamily="34" charset="0"/>
              <a:cs typeface="Times New Roman" panose="02020603050405020304" pitchFamily="18" charset="0"/>
            </a:endParaRPr>
          </a:p>
        </p:txBody>
      </p:sp>
      <p:sp>
        <p:nvSpPr>
          <p:cNvPr id="37" name="Cuadro de texto 41"/>
          <p:cNvSpPr txBox="1"/>
          <p:nvPr/>
        </p:nvSpPr>
        <p:spPr>
          <a:xfrm>
            <a:off x="6378258" y="2247900"/>
            <a:ext cx="1143000" cy="438150"/>
          </a:xfrm>
          <a:prstGeom prst="rect">
            <a:avLst/>
          </a:prstGeom>
          <a:noFill/>
          <a:ln>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s-US" sz="800" dirty="0">
                <a:solidFill>
                  <a:srgbClr val="002060"/>
                </a:solidFill>
                <a:effectLst/>
                <a:ea typeface="Calibri" panose="020F0502020204030204" pitchFamily="34" charset="0"/>
                <a:cs typeface="Times New Roman" panose="02020603050405020304" pitchFamily="18" charset="0"/>
              </a:rPr>
              <a:t>Desajustes normativos y técnicos     </a:t>
            </a:r>
            <a:endParaRPr lang="es-ES" sz="1400" dirty="0">
              <a:solidFill>
                <a:srgbClr val="002060"/>
              </a:solidFill>
              <a:effectLst/>
              <a:ea typeface="Calibri" panose="020F0502020204030204" pitchFamily="34" charset="0"/>
              <a:cs typeface="Times New Roman" panose="02020603050405020304" pitchFamily="18" charset="0"/>
            </a:endParaRPr>
          </a:p>
        </p:txBody>
      </p:sp>
      <p:sp>
        <p:nvSpPr>
          <p:cNvPr id="38" name="Cuadro de texto 45"/>
          <p:cNvSpPr txBox="1"/>
          <p:nvPr/>
        </p:nvSpPr>
        <p:spPr>
          <a:xfrm>
            <a:off x="8491538" y="2778443"/>
            <a:ext cx="1679575" cy="866775"/>
          </a:xfrm>
          <a:prstGeom prst="rect">
            <a:avLst/>
          </a:prstGeom>
          <a:ln>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r>
              <a:rPr lang="es-EC" sz="1400" dirty="0">
                <a:solidFill>
                  <a:srgbClr val="002060"/>
                </a:solidFill>
                <a:effectLst/>
                <a:ea typeface="Calibri" panose="020F0502020204030204" pitchFamily="34" charset="0"/>
                <a:cs typeface="Times New Roman" panose="02020603050405020304" pitchFamily="18" charset="0"/>
              </a:rPr>
              <a:t>Disminución de las importaciones de vehículos por las barreras comerciales</a:t>
            </a:r>
            <a:endParaRPr lang="es-ES" dirty="0">
              <a:solidFill>
                <a:srgbClr val="002060"/>
              </a:solidFill>
              <a:effectLst/>
              <a:ea typeface="Calibri" panose="020F0502020204030204" pitchFamily="34" charset="0"/>
              <a:cs typeface="Times New Roman" panose="02020603050405020304" pitchFamily="18" charset="0"/>
            </a:endParaRPr>
          </a:p>
        </p:txBody>
      </p:sp>
      <p:sp>
        <p:nvSpPr>
          <p:cNvPr id="39" name="Cuadro de texto 22"/>
          <p:cNvSpPr txBox="1"/>
          <p:nvPr/>
        </p:nvSpPr>
        <p:spPr>
          <a:xfrm>
            <a:off x="5356225" y="2738438"/>
            <a:ext cx="1133475" cy="422910"/>
          </a:xfrm>
          <a:prstGeom prst="rect">
            <a:avLst/>
          </a:prstGeom>
          <a:noFill/>
          <a:ln>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s-US" sz="800" dirty="0">
                <a:solidFill>
                  <a:srgbClr val="002060"/>
                </a:solidFill>
                <a:effectLst/>
                <a:ea typeface="Calibri" panose="020F0502020204030204" pitchFamily="34" charset="0"/>
                <a:cs typeface="Times New Roman" panose="02020603050405020304" pitchFamily="18" charset="0"/>
              </a:rPr>
              <a:t>Deficiente capacidad de respuesta ante cambios del mercado de las empresas </a:t>
            </a:r>
            <a:endParaRPr lang="es-ES" sz="1400" dirty="0">
              <a:solidFill>
                <a:srgbClr val="002060"/>
              </a:solidFill>
              <a:effectLst/>
              <a:ea typeface="Calibri" panose="020F0502020204030204" pitchFamily="34" charset="0"/>
              <a:cs typeface="Times New Roman" panose="02020603050405020304" pitchFamily="18" charset="0"/>
            </a:endParaRPr>
          </a:p>
        </p:txBody>
      </p:sp>
      <p:sp>
        <p:nvSpPr>
          <p:cNvPr id="40" name="Cuadro de texto 30"/>
          <p:cNvSpPr txBox="1"/>
          <p:nvPr/>
        </p:nvSpPr>
        <p:spPr>
          <a:xfrm>
            <a:off x="6787515" y="2745740"/>
            <a:ext cx="1143000" cy="438150"/>
          </a:xfrm>
          <a:prstGeom prst="rect">
            <a:avLst/>
          </a:prstGeom>
          <a:noFill/>
          <a:ln>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s-US" sz="800">
                <a:solidFill>
                  <a:srgbClr val="002060"/>
                </a:solidFill>
                <a:effectLst/>
                <a:ea typeface="Calibri" panose="020F0502020204030204" pitchFamily="34" charset="0"/>
                <a:cs typeface="Times New Roman" panose="02020603050405020304" pitchFamily="18" charset="0"/>
              </a:rPr>
              <a:t>Inestabilidad del mercado     </a:t>
            </a:r>
            <a:endParaRPr lang="es-ES" sz="1400">
              <a:solidFill>
                <a:srgbClr val="002060"/>
              </a:solidFill>
              <a:effectLst/>
              <a:ea typeface="Calibri" panose="020F0502020204030204" pitchFamily="34" charset="0"/>
              <a:cs typeface="Times New Roman" panose="02020603050405020304" pitchFamily="18" charset="0"/>
            </a:endParaRPr>
          </a:p>
        </p:txBody>
      </p:sp>
      <p:sp>
        <p:nvSpPr>
          <p:cNvPr id="45" name="Rectángulo 44"/>
          <p:cNvSpPr/>
          <p:nvPr/>
        </p:nvSpPr>
        <p:spPr>
          <a:xfrm>
            <a:off x="2723515" y="386059"/>
            <a:ext cx="6096000" cy="505972"/>
          </a:xfrm>
          <a:prstGeom prst="rect">
            <a:avLst/>
          </a:prstGeom>
        </p:spPr>
        <p:txBody>
          <a:bodyPr>
            <a:spAutoFit/>
          </a:bodyPr>
          <a:lstStyle/>
          <a:p>
            <a:pPr algn="ctr">
              <a:lnSpc>
                <a:spcPct val="120000"/>
              </a:lnSpc>
            </a:pPr>
            <a:r>
              <a:rPr lang="es-EC" sz="2400" b="1" dirty="0" smtClean="0">
                <a:solidFill>
                  <a:srgbClr val="002060"/>
                </a:solidFill>
                <a:latin typeface="+mj-lt"/>
              </a:rPr>
              <a:t>PROBLEMÁTICA  </a:t>
            </a:r>
            <a:endParaRPr lang="es-ES" sz="2400" dirty="0">
              <a:solidFill>
                <a:srgbClr val="002060"/>
              </a:solidFill>
              <a:latin typeface="+mj-lt"/>
            </a:endParaRPr>
          </a:p>
        </p:txBody>
      </p:sp>
      <p:sp>
        <p:nvSpPr>
          <p:cNvPr id="2" name="CuadroTexto 1"/>
          <p:cNvSpPr txBox="1"/>
          <p:nvPr/>
        </p:nvSpPr>
        <p:spPr>
          <a:xfrm>
            <a:off x="1371600" y="5755341"/>
            <a:ext cx="3083560" cy="738664"/>
          </a:xfrm>
          <a:prstGeom prst="rect">
            <a:avLst/>
          </a:prstGeom>
          <a:noFill/>
          <a:ln>
            <a:noFill/>
          </a:ln>
        </p:spPr>
        <p:txBody>
          <a:bodyPr wrap="square" rtlCol="0">
            <a:spAutoFit/>
          </a:bodyPr>
          <a:lstStyle/>
          <a:p>
            <a:r>
              <a:rPr lang="es-EC" sz="1400" dirty="0"/>
              <a:t>Elaborado por: los autores</a:t>
            </a:r>
            <a:endParaRPr lang="en-US" sz="1400" dirty="0"/>
          </a:p>
          <a:p>
            <a:r>
              <a:rPr lang="es-EC" sz="1400" b="1" dirty="0"/>
              <a:t/>
            </a:r>
            <a:br>
              <a:rPr lang="es-EC" sz="1400" b="1" dirty="0"/>
            </a:br>
            <a:endParaRPr lang="en-US" sz="1400" dirty="0"/>
          </a:p>
        </p:txBody>
      </p:sp>
    </p:spTree>
    <p:extLst>
      <p:ext uri="{BB962C8B-B14F-4D97-AF65-F5344CB8AC3E}">
        <p14:creationId xmlns:p14="http://schemas.microsoft.com/office/powerpoint/2010/main" val="30947604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p:cNvGraphicFramePr/>
          <p:nvPr>
            <p:extLst>
              <p:ext uri="{D42A27DB-BD31-4B8C-83A1-F6EECF244321}">
                <p14:modId xmlns:p14="http://schemas.microsoft.com/office/powerpoint/2010/main" val="1042543576"/>
              </p:ext>
            </p:extLst>
          </p:nvPr>
        </p:nvGraphicFramePr>
        <p:xfrm>
          <a:off x="122830" y="1"/>
          <a:ext cx="11764370" cy="32208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ángulo redondeado 4"/>
          <p:cNvSpPr/>
          <p:nvPr/>
        </p:nvSpPr>
        <p:spPr>
          <a:xfrm>
            <a:off x="2920621" y="3398292"/>
            <a:ext cx="8966579" cy="2797792"/>
          </a:xfrm>
          <a:prstGeom prst="round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285750" lvl="0" indent="-285750">
              <a:buFont typeface="Arial" panose="020B0604020202020204" pitchFamily="34" charset="0"/>
              <a:buChar char="•"/>
            </a:pPr>
            <a:r>
              <a:rPr lang="es-EC" dirty="0">
                <a:solidFill>
                  <a:schemeClr val="bg1"/>
                </a:solidFill>
                <a:latin typeface="+mj-lt"/>
              </a:rPr>
              <a:t>Determinar la situación económica del sector automotriz en el Ecuador en el periodo 2010 – 2018, mediante el método analítico – sintético, descomponiendo a la problemática en partes para identificar las causas, la naturaleza y los efectos de la importación de vehículos 87.03.</a:t>
            </a:r>
            <a:endParaRPr lang="es-ES" dirty="0">
              <a:solidFill>
                <a:schemeClr val="bg1"/>
              </a:solidFill>
              <a:latin typeface="+mj-lt"/>
            </a:endParaRPr>
          </a:p>
          <a:p>
            <a:pPr marL="285750" lvl="0" indent="-285750">
              <a:buFont typeface="Arial" panose="020B0604020202020204" pitchFamily="34" charset="0"/>
              <a:buChar char="•"/>
            </a:pPr>
            <a:r>
              <a:rPr lang="es-EC" dirty="0" smtClean="0">
                <a:solidFill>
                  <a:schemeClr val="bg1"/>
                </a:solidFill>
                <a:latin typeface="+mj-lt"/>
              </a:rPr>
              <a:t>Definir </a:t>
            </a:r>
            <a:r>
              <a:rPr lang="es-EC" dirty="0">
                <a:solidFill>
                  <a:schemeClr val="bg1"/>
                </a:solidFill>
                <a:latin typeface="+mj-lt"/>
              </a:rPr>
              <a:t>las oportunidades y amenazas derivadas del Acuerdo Multipartes con la Unión Europea para la importación de vehículos. </a:t>
            </a:r>
            <a:endParaRPr lang="es-ES" dirty="0">
              <a:solidFill>
                <a:schemeClr val="bg1"/>
              </a:solidFill>
              <a:latin typeface="+mj-lt"/>
            </a:endParaRPr>
          </a:p>
          <a:p>
            <a:pPr marL="285750" lvl="0" indent="-285750">
              <a:buFont typeface="Arial" panose="020B0604020202020204" pitchFamily="34" charset="0"/>
              <a:buChar char="•"/>
            </a:pPr>
            <a:r>
              <a:rPr lang="es-EC" dirty="0">
                <a:solidFill>
                  <a:schemeClr val="bg1"/>
                </a:solidFill>
                <a:latin typeface="+mj-lt"/>
              </a:rPr>
              <a:t>Comparar los niveles de importación de vehículos en el periodo 2010 – 2018. </a:t>
            </a:r>
            <a:endParaRPr lang="es-ES" dirty="0">
              <a:solidFill>
                <a:schemeClr val="bg1"/>
              </a:solidFill>
              <a:latin typeface="+mj-lt"/>
            </a:endParaRPr>
          </a:p>
        </p:txBody>
      </p:sp>
      <p:sp>
        <p:nvSpPr>
          <p:cNvPr id="7" name="Flecha arriba 6"/>
          <p:cNvSpPr/>
          <p:nvPr/>
        </p:nvSpPr>
        <p:spPr>
          <a:xfrm>
            <a:off x="122830" y="3220872"/>
            <a:ext cx="2634018" cy="2975212"/>
          </a:xfrm>
          <a:prstGeom prst="upArrow">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s-ES" sz="2400" b="1" dirty="0" smtClean="0">
                <a:latin typeface="+mj-lt"/>
              </a:rPr>
              <a:t>Objetivos</a:t>
            </a:r>
          </a:p>
          <a:p>
            <a:pPr algn="ctr"/>
            <a:endParaRPr lang="es-ES" sz="2400" b="1" dirty="0">
              <a:latin typeface="+mj-lt"/>
            </a:endParaRPr>
          </a:p>
        </p:txBody>
      </p:sp>
    </p:spTree>
    <p:extLst>
      <p:ext uri="{BB962C8B-B14F-4D97-AF65-F5344CB8AC3E}">
        <p14:creationId xmlns:p14="http://schemas.microsoft.com/office/powerpoint/2010/main" val="768744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15634" y="0"/>
            <a:ext cx="6913966" cy="553251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Diagrama 1"/>
          <p:cNvGraphicFramePr/>
          <p:nvPr>
            <p:extLst>
              <p:ext uri="{D42A27DB-BD31-4B8C-83A1-F6EECF244321}">
                <p14:modId xmlns:p14="http://schemas.microsoft.com/office/powerpoint/2010/main" val="280237345"/>
              </p:ext>
            </p:extLst>
          </p:nvPr>
        </p:nvGraphicFramePr>
        <p:xfrm>
          <a:off x="805218" y="323880"/>
          <a:ext cx="10331355" cy="513522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953784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p:cNvGraphicFramePr/>
          <p:nvPr>
            <p:extLst>
              <p:ext uri="{D42A27DB-BD31-4B8C-83A1-F6EECF244321}">
                <p14:modId xmlns:p14="http://schemas.microsoft.com/office/powerpoint/2010/main" val="889266874"/>
              </p:ext>
            </p:extLst>
          </p:nvPr>
        </p:nvGraphicFramePr>
        <p:xfrm>
          <a:off x="0" y="706017"/>
          <a:ext cx="7902054" cy="49987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050" name="Picture 2" descr="Imagen relacionada"/>
          <p:cNvPicPr>
            <a:picLocks noChangeAspect="1" noChangeArrowheads="1"/>
          </p:cNvPicPr>
          <p:nvPr/>
        </p:nvPicPr>
        <p:blipFill rotWithShape="1">
          <a:blip r:embed="rId7">
            <a:extLst>
              <a:ext uri="{28A0092B-C50C-407E-A947-70E740481C1C}">
                <a14:useLocalDpi xmlns:a14="http://schemas.microsoft.com/office/drawing/2010/main" val="0"/>
              </a:ext>
            </a:extLst>
          </a:blip>
          <a:srcRect l="17295" r="16800" b="14770"/>
          <a:stretch/>
        </p:blipFill>
        <p:spPr bwMode="auto">
          <a:xfrm>
            <a:off x="6741994" y="980806"/>
            <a:ext cx="4831306" cy="44491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85397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p:cNvGraphicFramePr/>
          <p:nvPr>
            <p:extLst>
              <p:ext uri="{D42A27DB-BD31-4B8C-83A1-F6EECF244321}">
                <p14:modId xmlns:p14="http://schemas.microsoft.com/office/powerpoint/2010/main" val="1272539759"/>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Imagen 4"/>
          <p:cNvPicPr/>
          <p:nvPr/>
        </p:nvPicPr>
        <p:blipFill>
          <a:blip r:embed="rId7">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567860" y="4394579"/>
            <a:ext cx="2115830" cy="10372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92432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80" y="286603"/>
            <a:ext cx="10058400" cy="955343"/>
          </a:xfrm>
        </p:spPr>
        <p:txBody>
          <a:bodyPr/>
          <a:lstStyle/>
          <a:p>
            <a:r>
              <a:rPr lang="es-ES" dirty="0" smtClean="0"/>
              <a:t>RESULTADOS</a:t>
            </a:r>
            <a:endParaRPr lang="es-ES" dirty="0"/>
          </a:p>
        </p:txBody>
      </p:sp>
      <p:sp>
        <p:nvSpPr>
          <p:cNvPr id="3" name="Marcador de contenido 2"/>
          <p:cNvSpPr>
            <a:spLocks noGrp="1"/>
          </p:cNvSpPr>
          <p:nvPr>
            <p:ph idx="1"/>
          </p:nvPr>
        </p:nvSpPr>
        <p:spPr>
          <a:xfrm>
            <a:off x="1097280" y="1845733"/>
            <a:ext cx="10058400" cy="3040165"/>
          </a:xfrm>
        </p:spPr>
        <p:txBody>
          <a:bodyPr>
            <a:noAutofit/>
          </a:bodyPr>
          <a:lstStyle/>
          <a:p>
            <a:pPr algn="just"/>
            <a:r>
              <a:rPr lang="es-EC" sz="2400" b="1" dirty="0"/>
              <a:t>Situación económica del sector automotriz en el Ecuador en el periodo 2010 – 2018, mediante el método analítico – sintético, descomponiendo a la problemática en partes para identificar las causas, la naturaleza y los efectos de la importación de vehículos 87.03</a:t>
            </a:r>
            <a:r>
              <a:rPr lang="es-EC" sz="2400" b="1" dirty="0" smtClean="0"/>
              <a:t>.</a:t>
            </a:r>
          </a:p>
          <a:p>
            <a:pPr algn="just"/>
            <a:endParaRPr lang="es-EC" sz="2400" b="1" dirty="0" smtClean="0"/>
          </a:p>
          <a:p>
            <a:pPr algn="just">
              <a:buFont typeface="Wingdings" panose="05000000000000000000" pitchFamily="2" charset="2"/>
              <a:buChar char="q"/>
            </a:pPr>
            <a:r>
              <a:rPr lang="es-EC" sz="2400" dirty="0" smtClean="0"/>
              <a:t>Producto Interno Bruto (PIB)</a:t>
            </a:r>
            <a:endParaRPr lang="es-ES" sz="2400" dirty="0" smtClean="0"/>
          </a:p>
          <a:p>
            <a:pPr algn="just">
              <a:buFont typeface="Wingdings" panose="05000000000000000000" pitchFamily="2" charset="2"/>
              <a:buChar char="q"/>
            </a:pPr>
            <a:r>
              <a:rPr lang="es-EC" sz="2400" dirty="0" smtClean="0"/>
              <a:t>Valor Agregado Bruto (VAB)</a:t>
            </a:r>
          </a:p>
          <a:p>
            <a:pPr algn="just">
              <a:buFont typeface="Wingdings" panose="05000000000000000000" pitchFamily="2" charset="2"/>
              <a:buChar char="q"/>
            </a:pPr>
            <a:r>
              <a:rPr lang="es-EC" sz="2400" dirty="0" smtClean="0"/>
              <a:t>Balanza Comercial </a:t>
            </a:r>
          </a:p>
          <a:p>
            <a:pPr algn="just">
              <a:buFont typeface="Wingdings" panose="05000000000000000000" pitchFamily="2" charset="2"/>
              <a:buChar char="q"/>
            </a:pPr>
            <a:r>
              <a:rPr lang="es-EC" sz="2400" dirty="0" smtClean="0"/>
              <a:t>Análisis Sectorial </a:t>
            </a:r>
          </a:p>
          <a:p>
            <a:pPr algn="just"/>
            <a:endParaRPr lang="es-ES" sz="2400" b="1" dirty="0"/>
          </a:p>
          <a:p>
            <a:pPr algn="just"/>
            <a:endParaRPr lang="es-EC" sz="2400" b="1" dirty="0"/>
          </a:p>
          <a:p>
            <a:pPr algn="just"/>
            <a:endParaRPr lang="es-ES" sz="2400" b="1" dirty="0"/>
          </a:p>
          <a:p>
            <a:pPr algn="just"/>
            <a:endParaRPr lang="es-ES" sz="2400" dirty="0"/>
          </a:p>
        </p:txBody>
      </p:sp>
      <p:pic>
        <p:nvPicPr>
          <p:cNvPr id="3076" name="Picture 4"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87152" y="3152634"/>
            <a:ext cx="5472751" cy="31389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22351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b="1" dirty="0"/>
              <a:t>Producto Interno Bruto (PIB</a:t>
            </a:r>
            <a:r>
              <a:rPr lang="es-EC" b="1" dirty="0" smtClean="0"/>
              <a:t>) </a:t>
            </a:r>
            <a:endParaRPr lang="es-ES" b="1" dirty="0"/>
          </a:p>
        </p:txBody>
      </p:sp>
      <p:graphicFrame>
        <p:nvGraphicFramePr>
          <p:cNvPr id="4" name="Gráfico 3"/>
          <p:cNvGraphicFramePr/>
          <p:nvPr>
            <p:extLst>
              <p:ext uri="{D42A27DB-BD31-4B8C-83A1-F6EECF244321}">
                <p14:modId xmlns:p14="http://schemas.microsoft.com/office/powerpoint/2010/main" val="1034480172"/>
              </p:ext>
            </p:extLst>
          </p:nvPr>
        </p:nvGraphicFramePr>
        <p:xfrm>
          <a:off x="443753" y="2084696"/>
          <a:ext cx="5953323" cy="372925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Gráfico 4"/>
          <p:cNvGraphicFramePr/>
          <p:nvPr>
            <p:extLst>
              <p:ext uri="{D42A27DB-BD31-4B8C-83A1-F6EECF244321}">
                <p14:modId xmlns:p14="http://schemas.microsoft.com/office/powerpoint/2010/main" val="1235662448"/>
              </p:ext>
            </p:extLst>
          </p:nvPr>
        </p:nvGraphicFramePr>
        <p:xfrm>
          <a:off x="6126480" y="2241644"/>
          <a:ext cx="5610225" cy="3415353"/>
        </p:xfrm>
        <a:graphic>
          <a:graphicData uri="http://schemas.openxmlformats.org/drawingml/2006/chart">
            <c:chart xmlns:c="http://schemas.openxmlformats.org/drawingml/2006/chart" xmlns:r="http://schemas.openxmlformats.org/officeDocument/2006/relationships" r:id="rId3"/>
          </a:graphicData>
        </a:graphic>
      </p:graphicFrame>
      <p:sp>
        <p:nvSpPr>
          <p:cNvPr id="3" name="CuadroTexto 2"/>
          <p:cNvSpPr txBox="1"/>
          <p:nvPr/>
        </p:nvSpPr>
        <p:spPr>
          <a:xfrm>
            <a:off x="699247" y="5813946"/>
            <a:ext cx="4881282" cy="584775"/>
          </a:xfrm>
          <a:prstGeom prst="rect">
            <a:avLst/>
          </a:prstGeom>
          <a:noFill/>
          <a:ln>
            <a:noFill/>
          </a:ln>
        </p:spPr>
        <p:txBody>
          <a:bodyPr wrap="square" rtlCol="0">
            <a:spAutoFit/>
          </a:bodyPr>
          <a:lstStyle/>
          <a:p>
            <a:r>
              <a:rPr lang="es-ES" sz="1400" dirty="0"/>
              <a:t>Fuente: (Banco Central del Ecuador, 2019)</a:t>
            </a:r>
            <a:endParaRPr lang="en-US" sz="1400" dirty="0"/>
          </a:p>
          <a:p>
            <a:endParaRPr lang="en-US" dirty="0"/>
          </a:p>
        </p:txBody>
      </p:sp>
    </p:spTree>
    <p:extLst>
      <p:ext uri="{BB962C8B-B14F-4D97-AF65-F5344CB8AC3E}">
        <p14:creationId xmlns:p14="http://schemas.microsoft.com/office/powerpoint/2010/main" val="22978157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80" y="286604"/>
            <a:ext cx="10058400" cy="923632"/>
          </a:xfrm>
        </p:spPr>
        <p:txBody>
          <a:bodyPr/>
          <a:lstStyle/>
          <a:p>
            <a:r>
              <a:rPr lang="es-EC" dirty="0"/>
              <a:t>Valor Agregado Bruto (VAB</a:t>
            </a:r>
            <a:r>
              <a:rPr lang="es-EC" dirty="0" smtClean="0"/>
              <a:t>) </a:t>
            </a:r>
            <a:endParaRPr lang="es-ES" dirty="0"/>
          </a:p>
        </p:txBody>
      </p:sp>
      <p:graphicFrame>
        <p:nvGraphicFramePr>
          <p:cNvPr id="4" name="Gráfico 3"/>
          <p:cNvGraphicFramePr/>
          <p:nvPr>
            <p:extLst>
              <p:ext uri="{D42A27DB-BD31-4B8C-83A1-F6EECF244321}">
                <p14:modId xmlns:p14="http://schemas.microsoft.com/office/powerpoint/2010/main" val="3284777337"/>
              </p:ext>
            </p:extLst>
          </p:nvPr>
        </p:nvGraphicFramePr>
        <p:xfrm>
          <a:off x="328684" y="1737359"/>
          <a:ext cx="5638800" cy="451331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Gráfico 4"/>
          <p:cNvGraphicFramePr/>
          <p:nvPr>
            <p:extLst>
              <p:ext uri="{D42A27DB-BD31-4B8C-83A1-F6EECF244321}">
                <p14:modId xmlns:p14="http://schemas.microsoft.com/office/powerpoint/2010/main" val="4280431184"/>
              </p:ext>
            </p:extLst>
          </p:nvPr>
        </p:nvGraphicFramePr>
        <p:xfrm>
          <a:off x="5967484" y="1737359"/>
          <a:ext cx="5591175" cy="3264947"/>
        </p:xfrm>
        <a:graphic>
          <a:graphicData uri="http://schemas.openxmlformats.org/drawingml/2006/chart">
            <c:chart xmlns:c="http://schemas.openxmlformats.org/drawingml/2006/chart" xmlns:r="http://schemas.openxmlformats.org/officeDocument/2006/relationships" r:id="rId3"/>
          </a:graphicData>
        </a:graphic>
      </p:graphicFrame>
      <p:sp>
        <p:nvSpPr>
          <p:cNvPr id="6" name="CuadroTexto 5"/>
          <p:cNvSpPr txBox="1"/>
          <p:nvPr/>
        </p:nvSpPr>
        <p:spPr>
          <a:xfrm>
            <a:off x="5967484" y="5787051"/>
            <a:ext cx="4881282" cy="584775"/>
          </a:xfrm>
          <a:prstGeom prst="rect">
            <a:avLst/>
          </a:prstGeom>
          <a:noFill/>
          <a:ln>
            <a:noFill/>
          </a:ln>
        </p:spPr>
        <p:txBody>
          <a:bodyPr wrap="square" rtlCol="0">
            <a:spAutoFit/>
          </a:bodyPr>
          <a:lstStyle/>
          <a:p>
            <a:r>
              <a:rPr lang="es-ES" sz="1400" dirty="0"/>
              <a:t>Fuente: (Banco Central del Ecuador, 2019)</a:t>
            </a:r>
            <a:endParaRPr lang="en-US" sz="1400" dirty="0"/>
          </a:p>
          <a:p>
            <a:endParaRPr lang="en-US" dirty="0"/>
          </a:p>
        </p:txBody>
      </p:sp>
    </p:spTree>
    <p:extLst>
      <p:ext uri="{BB962C8B-B14F-4D97-AF65-F5344CB8AC3E}">
        <p14:creationId xmlns:p14="http://schemas.microsoft.com/office/powerpoint/2010/main" val="3858456611"/>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ción">
  <a:themeElements>
    <a:clrScheme name="Retrospección">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ció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ción">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TM02900769[[fn=Retrospección]]</Template>
  <TotalTime>1850</TotalTime>
  <Words>1008</Words>
  <Application>Microsoft Office PowerPoint</Application>
  <PresentationFormat>Panorámica</PresentationFormat>
  <Paragraphs>226</Paragraphs>
  <Slides>17</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17</vt:i4>
      </vt:variant>
    </vt:vector>
  </HeadingPairs>
  <TitlesOfParts>
    <vt:vector size="23" baseType="lpstr">
      <vt:lpstr>Arial</vt:lpstr>
      <vt:lpstr>Calibri</vt:lpstr>
      <vt:lpstr>Calibri Light</vt:lpstr>
      <vt:lpstr>Times New Roman</vt:lpstr>
      <vt:lpstr>Wingdings</vt:lpstr>
      <vt:lpstr>Retrospección</vt:lpstr>
      <vt:lpstr>Presentación de PowerPoint</vt:lpstr>
      <vt:lpstr>Presentación de PowerPoint</vt:lpstr>
      <vt:lpstr>Presentación de PowerPoint</vt:lpstr>
      <vt:lpstr>Presentación de PowerPoint</vt:lpstr>
      <vt:lpstr>Presentación de PowerPoint</vt:lpstr>
      <vt:lpstr>Presentación de PowerPoint</vt:lpstr>
      <vt:lpstr>RESULTADOS</vt:lpstr>
      <vt:lpstr>Producto Interno Bruto (PIB) </vt:lpstr>
      <vt:lpstr>Valor Agregado Bruto (VAB) </vt:lpstr>
      <vt:lpstr>Balanza Comercial </vt:lpstr>
      <vt:lpstr>Análisis Sectorial </vt:lpstr>
      <vt:lpstr>Investigación de Campo </vt:lpstr>
      <vt:lpstr>Investigación de Campo </vt:lpstr>
      <vt:lpstr>Análisis de Resultados  </vt:lpstr>
      <vt:lpstr>RESULTADOS  </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Roberto</dc:creator>
  <cp:lastModifiedBy>Cristian Molina</cp:lastModifiedBy>
  <cp:revision>52</cp:revision>
  <dcterms:created xsi:type="dcterms:W3CDTF">2019-07-10T01:28:41Z</dcterms:created>
  <dcterms:modified xsi:type="dcterms:W3CDTF">2019-07-28T23:27:47Z</dcterms:modified>
</cp:coreProperties>
</file>