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2"/>
  </p:notesMasterIdLst>
  <p:sldIdLst>
    <p:sldId id="256" r:id="rId2"/>
    <p:sldId id="258" r:id="rId3"/>
    <p:sldId id="274" r:id="rId4"/>
    <p:sldId id="257" r:id="rId5"/>
    <p:sldId id="260" r:id="rId6"/>
    <p:sldId id="262" r:id="rId7"/>
    <p:sldId id="263" r:id="rId8"/>
    <p:sldId id="267" r:id="rId9"/>
    <p:sldId id="268" r:id="rId10"/>
    <p:sldId id="269" r:id="rId11"/>
    <p:sldId id="271" r:id="rId12"/>
    <p:sldId id="272" r:id="rId13"/>
    <p:sldId id="273" r:id="rId14"/>
    <p:sldId id="276" r:id="rId15"/>
    <p:sldId id="277" r:id="rId16"/>
    <p:sldId id="278" r:id="rId17"/>
    <p:sldId id="279" r:id="rId18"/>
    <p:sldId id="281" r:id="rId19"/>
    <p:sldId id="282" r:id="rId20"/>
    <p:sldId id="284" r:id="rId21"/>
    <p:sldId id="285" r:id="rId22"/>
    <p:sldId id="286" r:id="rId23"/>
    <p:sldId id="287" r:id="rId24"/>
    <p:sldId id="293" r:id="rId25"/>
    <p:sldId id="294" r:id="rId26"/>
    <p:sldId id="295" r:id="rId27"/>
    <p:sldId id="289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9E3AC-8B85-4E58-A616-5F31D476F89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0FFDF56-E03A-47B6-B2F1-191209764F8C}">
      <dgm:prSet phldrT="[Texto]" custT="1"/>
      <dgm:spPr/>
      <dgm:t>
        <a:bodyPr/>
        <a:lstStyle/>
        <a:p>
          <a:pPr algn="ctr"/>
          <a:r>
            <a:rPr lang="es-ES" sz="1400" b="1" dirty="0">
              <a:solidFill>
                <a:schemeClr val="tx1"/>
              </a:solidFill>
              <a:latin typeface="Book Antiqua" panose="02040602050305030304" pitchFamily="18" charset="0"/>
            </a:rPr>
            <a:t>GET</a:t>
          </a:r>
        </a:p>
        <a:p>
          <a:pPr algn="just"/>
          <a:r>
            <a:rPr lang="es-ES" sz="1400" dirty="0">
              <a:solidFill>
                <a:schemeClr val="tx1"/>
              </a:solidFill>
              <a:latin typeface="Book Antiqua" panose="02040602050305030304" pitchFamily="18" charset="0"/>
            </a:rPr>
            <a:t>Este método recupera la representación de información que corresponde al recurso identificado por el URI de una solicitud, sus códigos de respuesta son 2.05 (</a:t>
          </a:r>
          <a:r>
            <a:rPr lang="es-ES" sz="1400" i="1" dirty="0">
              <a:solidFill>
                <a:schemeClr val="tx1"/>
              </a:solidFill>
              <a:latin typeface="Book Antiqua" panose="02040602050305030304" pitchFamily="18" charset="0"/>
            </a:rPr>
            <a:t>Content</a:t>
          </a:r>
          <a:r>
            <a:rPr lang="es-ES" sz="1400" dirty="0">
              <a:solidFill>
                <a:schemeClr val="tx1"/>
              </a:solidFill>
              <a:latin typeface="Book Antiqua" panose="02040602050305030304" pitchFamily="18" charset="0"/>
            </a:rPr>
            <a:t>) o 2.03 (</a:t>
          </a:r>
          <a:r>
            <a:rPr lang="es-ES" sz="1400" i="1" dirty="0" err="1">
              <a:solidFill>
                <a:schemeClr val="tx1"/>
              </a:solidFill>
              <a:latin typeface="Book Antiqua" panose="02040602050305030304" pitchFamily="18" charset="0"/>
            </a:rPr>
            <a:t>Valid</a:t>
          </a:r>
          <a:r>
            <a:rPr lang="es-ES" sz="1400" i="1" dirty="0">
              <a:solidFill>
                <a:schemeClr val="tx1"/>
              </a:solidFill>
              <a:latin typeface="Book Antiqua" panose="02040602050305030304" pitchFamily="18" charset="0"/>
            </a:rPr>
            <a:t>). </a:t>
          </a:r>
          <a:r>
            <a:rPr lang="es-ES" sz="1400" i="0" dirty="0">
              <a:solidFill>
                <a:schemeClr val="tx1"/>
              </a:solidFill>
              <a:latin typeface="Book Antiqua" panose="02040602050305030304" pitchFamily="18" charset="0"/>
            </a:rPr>
            <a:t>Es seguro e ídem potente.</a:t>
          </a:r>
          <a:endParaRPr lang="es-ES" sz="14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8133413-88B2-4BD8-8BC8-0EE32F694470}" type="parTrans" cxnId="{CA03400D-0FCE-42C8-9AF2-2D5AC9C5F930}">
      <dgm:prSet/>
      <dgm:spPr/>
      <dgm:t>
        <a:bodyPr/>
        <a:lstStyle/>
        <a:p>
          <a:endParaRPr lang="es-ES"/>
        </a:p>
      </dgm:t>
    </dgm:pt>
    <dgm:pt modelId="{81721D4E-49BF-45D9-A964-6D41D900C2C1}" type="sibTrans" cxnId="{CA03400D-0FCE-42C8-9AF2-2D5AC9C5F930}">
      <dgm:prSet/>
      <dgm:spPr/>
      <dgm:t>
        <a:bodyPr/>
        <a:lstStyle/>
        <a:p>
          <a:endParaRPr lang="es-ES"/>
        </a:p>
      </dgm:t>
    </dgm:pt>
    <dgm:pt modelId="{E1CE0B24-C3DA-4573-B588-6AADD375FD6E}">
      <dgm:prSet phldrT="[Texto]" custT="1"/>
      <dgm:spPr/>
      <dgm:t>
        <a:bodyPr/>
        <a:lstStyle/>
        <a:p>
          <a:pPr algn="ctr"/>
          <a:r>
            <a:rPr lang="es-ES" sz="1600" b="1" dirty="0">
              <a:solidFill>
                <a:schemeClr val="tx1"/>
              </a:solidFill>
              <a:latin typeface="Book Antiqua" panose="02040602050305030304" pitchFamily="18" charset="0"/>
            </a:rPr>
            <a:t>POST</a:t>
          </a:r>
          <a:r>
            <a:rPr lang="es-ES" sz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</a:p>
        <a:p>
          <a:pPr algn="just"/>
          <a:r>
            <a:rPr lang="es-ES" sz="1400" dirty="0">
              <a:solidFill>
                <a:schemeClr val="tx1"/>
              </a:solidFill>
              <a:latin typeface="Book Antiqua" panose="02040602050305030304" pitchFamily="18" charset="0"/>
            </a:rPr>
            <a:t>La representación del recurso que se encuentra incluida con la petición debe ser procesada; las respuestas son 2.01 (</a:t>
          </a:r>
          <a:r>
            <a:rPr lang="es-ES" sz="1400" i="1" dirty="0" err="1">
              <a:solidFill>
                <a:schemeClr val="tx1"/>
              </a:solidFill>
              <a:latin typeface="Book Antiqua" panose="02040602050305030304" pitchFamily="18" charset="0"/>
            </a:rPr>
            <a:t>Created</a:t>
          </a:r>
          <a:r>
            <a:rPr lang="es-ES" sz="1400" dirty="0">
              <a:solidFill>
                <a:schemeClr val="tx1"/>
              </a:solidFill>
              <a:latin typeface="Book Antiqua" panose="02040602050305030304" pitchFamily="18" charset="0"/>
            </a:rPr>
            <a:t>) y 2.04 (</a:t>
          </a:r>
          <a:r>
            <a:rPr lang="es-ES" sz="1400" i="1" dirty="0" err="1">
              <a:solidFill>
                <a:schemeClr val="tx1"/>
              </a:solidFill>
              <a:latin typeface="Book Antiqua" panose="02040602050305030304" pitchFamily="18" charset="0"/>
            </a:rPr>
            <a:t>Changed</a:t>
          </a:r>
          <a:r>
            <a:rPr lang="es-ES" sz="1400" i="1" dirty="0">
              <a:solidFill>
                <a:schemeClr val="tx1"/>
              </a:solidFill>
              <a:latin typeface="Book Antiqua" panose="02040602050305030304" pitchFamily="18" charset="0"/>
            </a:rPr>
            <a:t>). </a:t>
          </a:r>
          <a:r>
            <a:rPr lang="es-ES" sz="1400" i="0" dirty="0">
              <a:solidFill>
                <a:schemeClr val="tx1"/>
              </a:solidFill>
              <a:latin typeface="Book Antiqua" panose="02040602050305030304" pitchFamily="18" charset="0"/>
            </a:rPr>
            <a:t>No es seguro y no es ídem potente</a:t>
          </a:r>
          <a:endParaRPr lang="es-ES" sz="14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77598DB-F12C-46E2-91E0-83CA5AB55AD8}" type="parTrans" cxnId="{C5F43EBB-B2BC-4F14-A21D-FF6C4A2EBB07}">
      <dgm:prSet/>
      <dgm:spPr/>
      <dgm:t>
        <a:bodyPr/>
        <a:lstStyle/>
        <a:p>
          <a:endParaRPr lang="es-ES"/>
        </a:p>
      </dgm:t>
    </dgm:pt>
    <dgm:pt modelId="{19A0729D-F1FD-4BDE-A72D-D180F8C7A530}" type="sibTrans" cxnId="{C5F43EBB-B2BC-4F14-A21D-FF6C4A2EBB07}">
      <dgm:prSet/>
      <dgm:spPr/>
      <dgm:t>
        <a:bodyPr/>
        <a:lstStyle/>
        <a:p>
          <a:endParaRPr lang="es-ES"/>
        </a:p>
      </dgm:t>
    </dgm:pt>
    <dgm:pt modelId="{DDEA106E-1DF6-414E-B2EF-95F4A8E0D3C7}">
      <dgm:prSet phldrT="[Texto]" custT="1"/>
      <dgm:spPr/>
      <dgm:t>
        <a:bodyPr/>
        <a:lstStyle/>
        <a:p>
          <a:pPr algn="ctr"/>
          <a:r>
            <a:rPr lang="es-ES" sz="1600" b="1" dirty="0">
              <a:solidFill>
                <a:schemeClr val="tx1"/>
              </a:solidFill>
              <a:latin typeface="Book Antiqua" panose="02040602050305030304" pitchFamily="18" charset="0"/>
            </a:rPr>
            <a:t>PUT</a:t>
          </a:r>
          <a:endParaRPr lang="es-ES" sz="1200" b="1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algn="just"/>
          <a:r>
            <a:rPr lang="es-ES" sz="1400" dirty="0">
              <a:solidFill>
                <a:schemeClr val="tx1"/>
              </a:solidFill>
              <a:latin typeface="Book Antiqua" panose="02040602050305030304" pitchFamily="18" charset="0"/>
            </a:rPr>
            <a:t>Este método solicita que el recurso que identificó el URI de la solicitud se actualice o se cree con la representación de la información incluida en la petición. Las respuestas son 2.01 (</a:t>
          </a:r>
          <a:r>
            <a:rPr lang="es-ES" sz="1400" i="1" dirty="0" err="1">
              <a:solidFill>
                <a:schemeClr val="tx1"/>
              </a:solidFill>
              <a:latin typeface="Book Antiqua" panose="02040602050305030304" pitchFamily="18" charset="0"/>
            </a:rPr>
            <a:t>Created</a:t>
          </a:r>
          <a:r>
            <a:rPr lang="es-ES" sz="1400" dirty="0">
              <a:solidFill>
                <a:schemeClr val="tx1"/>
              </a:solidFill>
              <a:latin typeface="Book Antiqua" panose="02040602050305030304" pitchFamily="18" charset="0"/>
            </a:rPr>
            <a:t>) y 2.04 (</a:t>
          </a:r>
          <a:r>
            <a:rPr lang="es-ES" sz="1400" i="1" dirty="0" err="1">
              <a:solidFill>
                <a:schemeClr val="tx1"/>
              </a:solidFill>
              <a:latin typeface="Book Antiqua" panose="02040602050305030304" pitchFamily="18" charset="0"/>
            </a:rPr>
            <a:t>Changed</a:t>
          </a:r>
          <a:r>
            <a:rPr lang="es-ES" sz="1400" i="1" dirty="0">
              <a:solidFill>
                <a:schemeClr val="tx1"/>
              </a:solidFill>
              <a:latin typeface="Book Antiqua" panose="02040602050305030304" pitchFamily="18" charset="0"/>
            </a:rPr>
            <a:t>). </a:t>
          </a:r>
          <a:r>
            <a:rPr lang="es-ES" sz="1400" i="0" dirty="0">
              <a:solidFill>
                <a:schemeClr val="tx1"/>
              </a:solidFill>
              <a:latin typeface="Book Antiqua" panose="02040602050305030304" pitchFamily="18" charset="0"/>
            </a:rPr>
            <a:t>No es seguro y si es ídem potente.</a:t>
          </a:r>
          <a:endParaRPr lang="es-ES" sz="1400" dirty="0">
            <a:latin typeface="Book Antiqua" panose="02040602050305030304" pitchFamily="18" charset="0"/>
          </a:endParaRPr>
        </a:p>
      </dgm:t>
    </dgm:pt>
    <dgm:pt modelId="{0D5C0FB0-BCD8-4ED1-8962-C28CF6C01D85}" type="parTrans" cxnId="{C2D34DD1-7E9E-45FB-A04D-AB767127A0CE}">
      <dgm:prSet/>
      <dgm:spPr/>
      <dgm:t>
        <a:bodyPr/>
        <a:lstStyle/>
        <a:p>
          <a:endParaRPr lang="es-ES"/>
        </a:p>
      </dgm:t>
    </dgm:pt>
    <dgm:pt modelId="{148BFD4B-DA31-4178-BF73-1E44EB17C0FA}" type="sibTrans" cxnId="{C2D34DD1-7E9E-45FB-A04D-AB767127A0CE}">
      <dgm:prSet/>
      <dgm:spPr/>
      <dgm:t>
        <a:bodyPr/>
        <a:lstStyle/>
        <a:p>
          <a:endParaRPr lang="es-ES"/>
        </a:p>
      </dgm:t>
    </dgm:pt>
    <dgm:pt modelId="{855C69F2-C8EC-4C21-AC0B-C5085E077C0E}">
      <dgm:prSet phldrT="[Texto]" custT="1"/>
      <dgm:spPr/>
      <dgm:t>
        <a:bodyPr/>
        <a:lstStyle/>
        <a:p>
          <a:pPr algn="ctr"/>
          <a:r>
            <a:rPr lang="es-ES" sz="1400" b="1" dirty="0">
              <a:solidFill>
                <a:schemeClr val="tx1"/>
              </a:solidFill>
              <a:latin typeface="Book Antiqua" panose="02040602050305030304" pitchFamily="18" charset="0"/>
            </a:rPr>
            <a:t>DELETE</a:t>
          </a:r>
        </a:p>
        <a:p>
          <a:pPr algn="just"/>
          <a:r>
            <a:rPr lang="es-ES" sz="1400" dirty="0">
              <a:solidFill>
                <a:schemeClr val="tx1"/>
              </a:solidFill>
              <a:latin typeface="Book Antiqua" panose="02040602050305030304" pitchFamily="18" charset="0"/>
            </a:rPr>
            <a:t>Este método solicita que elimine un recurso identificado por el URI de la solicitud. La respuesta es 2.02 </a:t>
          </a:r>
          <a:r>
            <a:rPr lang="es-ES" sz="1400" i="1" dirty="0">
              <a:solidFill>
                <a:schemeClr val="tx1"/>
              </a:solidFill>
              <a:latin typeface="Book Antiqua" panose="02040602050305030304" pitchFamily="18" charset="0"/>
            </a:rPr>
            <a:t>(</a:t>
          </a:r>
          <a:r>
            <a:rPr lang="es-ES" sz="1400" i="1" dirty="0" err="1">
              <a:solidFill>
                <a:schemeClr val="tx1"/>
              </a:solidFill>
              <a:latin typeface="Book Antiqua" panose="02040602050305030304" pitchFamily="18" charset="0"/>
            </a:rPr>
            <a:t>Deleted</a:t>
          </a:r>
          <a:r>
            <a:rPr lang="es-ES" sz="1400" i="1" dirty="0">
              <a:solidFill>
                <a:schemeClr val="tx1"/>
              </a:solidFill>
              <a:latin typeface="Book Antiqua" panose="02040602050305030304" pitchFamily="18" charset="0"/>
            </a:rPr>
            <a:t>). </a:t>
          </a:r>
          <a:r>
            <a:rPr lang="es-ES" sz="1400" i="0" dirty="0">
              <a:solidFill>
                <a:schemeClr val="tx1"/>
              </a:solidFill>
              <a:latin typeface="Book Antiqua" panose="02040602050305030304" pitchFamily="18" charset="0"/>
            </a:rPr>
            <a:t>No es seguro y si es ídem potente.</a:t>
          </a:r>
          <a:endParaRPr lang="es-ES" sz="1400" i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9F6F389-9D2C-4D63-A850-1C7583907CFB}" type="parTrans" cxnId="{7B705655-FCA2-425C-87FB-EBA2407D3F00}">
      <dgm:prSet/>
      <dgm:spPr/>
      <dgm:t>
        <a:bodyPr/>
        <a:lstStyle/>
        <a:p>
          <a:endParaRPr lang="es-ES"/>
        </a:p>
      </dgm:t>
    </dgm:pt>
    <dgm:pt modelId="{7F826DA0-3945-43EE-86F2-5D79DD448D27}" type="sibTrans" cxnId="{7B705655-FCA2-425C-87FB-EBA2407D3F00}">
      <dgm:prSet/>
      <dgm:spPr/>
      <dgm:t>
        <a:bodyPr/>
        <a:lstStyle/>
        <a:p>
          <a:endParaRPr lang="es-ES"/>
        </a:p>
      </dgm:t>
    </dgm:pt>
    <dgm:pt modelId="{80083A60-A202-46A0-BACD-290E2FE1FD0A}" type="pres">
      <dgm:prSet presAssocID="{E439E3AC-8B85-4E58-A616-5F31D476F895}" presName="diagram" presStyleCnt="0">
        <dgm:presLayoutVars>
          <dgm:dir/>
          <dgm:resizeHandles val="exact"/>
        </dgm:presLayoutVars>
      </dgm:prSet>
      <dgm:spPr/>
    </dgm:pt>
    <dgm:pt modelId="{24333365-DE1A-4762-A080-186F4084A40C}" type="pres">
      <dgm:prSet presAssocID="{50FFDF56-E03A-47B6-B2F1-191209764F8C}" presName="node" presStyleLbl="node1" presStyleIdx="0" presStyleCnt="4">
        <dgm:presLayoutVars>
          <dgm:bulletEnabled val="1"/>
        </dgm:presLayoutVars>
      </dgm:prSet>
      <dgm:spPr/>
    </dgm:pt>
    <dgm:pt modelId="{8884BA19-EEBE-4ADB-8E98-4CDE86AE02CB}" type="pres">
      <dgm:prSet presAssocID="{81721D4E-49BF-45D9-A964-6D41D900C2C1}" presName="sibTrans" presStyleCnt="0"/>
      <dgm:spPr/>
    </dgm:pt>
    <dgm:pt modelId="{37D052BC-E2D3-407E-9078-30E539E956AD}" type="pres">
      <dgm:prSet presAssocID="{E1CE0B24-C3DA-4573-B588-6AADD375FD6E}" presName="node" presStyleLbl="node1" presStyleIdx="1" presStyleCnt="4">
        <dgm:presLayoutVars>
          <dgm:bulletEnabled val="1"/>
        </dgm:presLayoutVars>
      </dgm:prSet>
      <dgm:spPr/>
    </dgm:pt>
    <dgm:pt modelId="{2D650C00-8E42-4085-A45D-0093791ED58B}" type="pres">
      <dgm:prSet presAssocID="{19A0729D-F1FD-4BDE-A72D-D180F8C7A530}" presName="sibTrans" presStyleCnt="0"/>
      <dgm:spPr/>
    </dgm:pt>
    <dgm:pt modelId="{1097A47B-0611-4213-ABCF-AC72226E7CF4}" type="pres">
      <dgm:prSet presAssocID="{DDEA106E-1DF6-414E-B2EF-95F4A8E0D3C7}" presName="node" presStyleLbl="node1" presStyleIdx="2" presStyleCnt="4">
        <dgm:presLayoutVars>
          <dgm:bulletEnabled val="1"/>
        </dgm:presLayoutVars>
      </dgm:prSet>
      <dgm:spPr/>
    </dgm:pt>
    <dgm:pt modelId="{F40B1D76-9191-45AF-B819-ACA7EF4245FE}" type="pres">
      <dgm:prSet presAssocID="{148BFD4B-DA31-4178-BF73-1E44EB17C0FA}" presName="sibTrans" presStyleCnt="0"/>
      <dgm:spPr/>
    </dgm:pt>
    <dgm:pt modelId="{1417ED0B-4AA0-4342-973C-2D82561C51D4}" type="pres">
      <dgm:prSet presAssocID="{855C69F2-C8EC-4C21-AC0B-C5085E077C0E}" presName="node" presStyleLbl="node1" presStyleIdx="3" presStyleCnt="4">
        <dgm:presLayoutVars>
          <dgm:bulletEnabled val="1"/>
        </dgm:presLayoutVars>
      </dgm:prSet>
      <dgm:spPr/>
    </dgm:pt>
  </dgm:ptLst>
  <dgm:cxnLst>
    <dgm:cxn modelId="{CA03400D-0FCE-42C8-9AF2-2D5AC9C5F930}" srcId="{E439E3AC-8B85-4E58-A616-5F31D476F895}" destId="{50FFDF56-E03A-47B6-B2F1-191209764F8C}" srcOrd="0" destOrd="0" parTransId="{C8133413-88B2-4BD8-8BC8-0EE32F694470}" sibTransId="{81721D4E-49BF-45D9-A964-6D41D900C2C1}"/>
    <dgm:cxn modelId="{5F0A8E3C-0D52-4B6E-9E73-2321B73DBF56}" type="presOf" srcId="{E439E3AC-8B85-4E58-A616-5F31D476F895}" destId="{80083A60-A202-46A0-BACD-290E2FE1FD0A}" srcOrd="0" destOrd="0" presId="urn:microsoft.com/office/officeart/2005/8/layout/default"/>
    <dgm:cxn modelId="{3F649B68-EACE-4E66-BED5-7F28EA36B60D}" type="presOf" srcId="{E1CE0B24-C3DA-4573-B588-6AADD375FD6E}" destId="{37D052BC-E2D3-407E-9078-30E539E956AD}" srcOrd="0" destOrd="0" presId="urn:microsoft.com/office/officeart/2005/8/layout/default"/>
    <dgm:cxn modelId="{7B705655-FCA2-425C-87FB-EBA2407D3F00}" srcId="{E439E3AC-8B85-4E58-A616-5F31D476F895}" destId="{855C69F2-C8EC-4C21-AC0B-C5085E077C0E}" srcOrd="3" destOrd="0" parTransId="{C9F6F389-9D2C-4D63-A850-1C7583907CFB}" sibTransId="{7F826DA0-3945-43EE-86F2-5D79DD448D27}"/>
    <dgm:cxn modelId="{28B8F980-571D-404F-9BB1-D5090F696904}" type="presOf" srcId="{855C69F2-C8EC-4C21-AC0B-C5085E077C0E}" destId="{1417ED0B-4AA0-4342-973C-2D82561C51D4}" srcOrd="0" destOrd="0" presId="urn:microsoft.com/office/officeart/2005/8/layout/default"/>
    <dgm:cxn modelId="{C5F43EBB-B2BC-4F14-A21D-FF6C4A2EBB07}" srcId="{E439E3AC-8B85-4E58-A616-5F31D476F895}" destId="{E1CE0B24-C3DA-4573-B588-6AADD375FD6E}" srcOrd="1" destOrd="0" parTransId="{477598DB-F12C-46E2-91E0-83CA5AB55AD8}" sibTransId="{19A0729D-F1FD-4BDE-A72D-D180F8C7A530}"/>
    <dgm:cxn modelId="{C2D34DD1-7E9E-45FB-A04D-AB767127A0CE}" srcId="{E439E3AC-8B85-4E58-A616-5F31D476F895}" destId="{DDEA106E-1DF6-414E-B2EF-95F4A8E0D3C7}" srcOrd="2" destOrd="0" parTransId="{0D5C0FB0-BCD8-4ED1-8962-C28CF6C01D85}" sibTransId="{148BFD4B-DA31-4178-BF73-1E44EB17C0FA}"/>
    <dgm:cxn modelId="{C271F1D8-7770-4338-9F9E-BF37E7EFBF4D}" type="presOf" srcId="{50FFDF56-E03A-47B6-B2F1-191209764F8C}" destId="{24333365-DE1A-4762-A080-186F4084A40C}" srcOrd="0" destOrd="0" presId="urn:microsoft.com/office/officeart/2005/8/layout/default"/>
    <dgm:cxn modelId="{6D5839FC-41F5-4452-8459-D9FD5A5F910A}" type="presOf" srcId="{DDEA106E-1DF6-414E-B2EF-95F4A8E0D3C7}" destId="{1097A47B-0611-4213-ABCF-AC72226E7CF4}" srcOrd="0" destOrd="0" presId="urn:microsoft.com/office/officeart/2005/8/layout/default"/>
    <dgm:cxn modelId="{1DE7C361-1693-4A00-B124-EA0628256864}" type="presParOf" srcId="{80083A60-A202-46A0-BACD-290E2FE1FD0A}" destId="{24333365-DE1A-4762-A080-186F4084A40C}" srcOrd="0" destOrd="0" presId="urn:microsoft.com/office/officeart/2005/8/layout/default"/>
    <dgm:cxn modelId="{A2EE1150-67D1-4713-95A3-259460F2E973}" type="presParOf" srcId="{80083A60-A202-46A0-BACD-290E2FE1FD0A}" destId="{8884BA19-EEBE-4ADB-8E98-4CDE86AE02CB}" srcOrd="1" destOrd="0" presId="urn:microsoft.com/office/officeart/2005/8/layout/default"/>
    <dgm:cxn modelId="{AB02DB84-6D7A-428E-9189-66DD859DC415}" type="presParOf" srcId="{80083A60-A202-46A0-BACD-290E2FE1FD0A}" destId="{37D052BC-E2D3-407E-9078-30E539E956AD}" srcOrd="2" destOrd="0" presId="urn:microsoft.com/office/officeart/2005/8/layout/default"/>
    <dgm:cxn modelId="{6B26735B-3B85-4FD4-8CB0-D89457025E82}" type="presParOf" srcId="{80083A60-A202-46A0-BACD-290E2FE1FD0A}" destId="{2D650C00-8E42-4085-A45D-0093791ED58B}" srcOrd="3" destOrd="0" presId="urn:microsoft.com/office/officeart/2005/8/layout/default"/>
    <dgm:cxn modelId="{07FE918B-E75C-4814-847A-BA3C6071E6C1}" type="presParOf" srcId="{80083A60-A202-46A0-BACD-290E2FE1FD0A}" destId="{1097A47B-0611-4213-ABCF-AC72226E7CF4}" srcOrd="4" destOrd="0" presId="urn:microsoft.com/office/officeart/2005/8/layout/default"/>
    <dgm:cxn modelId="{3BA4BF22-333A-46C6-AC4C-50C94DB62067}" type="presParOf" srcId="{80083A60-A202-46A0-BACD-290E2FE1FD0A}" destId="{F40B1D76-9191-45AF-B819-ACA7EF4245FE}" srcOrd="5" destOrd="0" presId="urn:microsoft.com/office/officeart/2005/8/layout/default"/>
    <dgm:cxn modelId="{0285398E-5578-4A78-9E49-2734F5935855}" type="presParOf" srcId="{80083A60-A202-46A0-BACD-290E2FE1FD0A}" destId="{1417ED0B-4AA0-4342-973C-2D82561C51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325EE-1B00-4695-89F0-E910BA92A6A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915C958-4388-4B46-BB2F-EAFB9C94178B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  <a:latin typeface="Book Antiqua" panose="02040602050305030304" pitchFamily="18" charset="0"/>
            </a:rPr>
            <a:t>Lo desarrolló la compañía IBM y Eurotech hoy en día se encuentra en estandarización por el grupo OASIS. Su arquitectura se basa en el modelo cliente y servidor</a:t>
          </a:r>
        </a:p>
        <a:p>
          <a:r>
            <a:rPr lang="es-ES" sz="1600" dirty="0">
              <a:solidFill>
                <a:schemeClr val="tx1"/>
              </a:solidFill>
              <a:latin typeface="Book Antiqua" panose="02040602050305030304" pitchFamily="18" charset="0"/>
            </a:rPr>
            <a:t>Se incluye un concepto que se denomina Publish/Subscribe – Publicar/Subscribir</a:t>
          </a:r>
        </a:p>
      </dgm:t>
    </dgm:pt>
    <dgm:pt modelId="{422369FF-7F9D-40FC-8BF9-1D3758387591}" type="parTrans" cxnId="{25FE8E2E-C707-43E6-9993-D51A1D71567B}">
      <dgm:prSet/>
      <dgm:spPr/>
      <dgm:t>
        <a:bodyPr/>
        <a:lstStyle/>
        <a:p>
          <a:endParaRPr lang="es-ES"/>
        </a:p>
      </dgm:t>
    </dgm:pt>
    <dgm:pt modelId="{04E4B56A-3529-489B-9342-B071DA673D47}" type="sibTrans" cxnId="{25FE8E2E-C707-43E6-9993-D51A1D71567B}">
      <dgm:prSet/>
      <dgm:spPr/>
      <dgm:t>
        <a:bodyPr/>
        <a:lstStyle/>
        <a:p>
          <a:endParaRPr lang="es-ES"/>
        </a:p>
      </dgm:t>
    </dgm:pt>
    <dgm:pt modelId="{78882EB9-3321-4451-9EC7-0A59E7FEDE19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  <a:latin typeface="Book Antiqua" panose="02040602050305030304" pitchFamily="18" charset="0"/>
            </a:rPr>
            <a:t>Es óptimo para aquellos dispositivos que cuentan con memoria y batería limitada, para redes, entornos restringidos e inseguros y redes con ancho de banda y alta latencia.</a:t>
          </a:r>
        </a:p>
        <a:p>
          <a:r>
            <a:rPr lang="es-ES" sz="1600" dirty="0">
              <a:solidFill>
                <a:schemeClr val="tx1"/>
              </a:solidFill>
              <a:latin typeface="Book Antiqua" panose="02040602050305030304" pitchFamily="18" charset="0"/>
            </a:rPr>
            <a:t>Usa protocolo de transporte TCP, además también se usan para comunicaciones M2M</a:t>
          </a:r>
        </a:p>
      </dgm:t>
    </dgm:pt>
    <dgm:pt modelId="{E16D5656-C909-4529-8291-B8DF00632ED3}" type="parTrans" cxnId="{613D7ADE-3E5D-4CEF-8427-E25B42373B3C}">
      <dgm:prSet/>
      <dgm:spPr/>
      <dgm:t>
        <a:bodyPr/>
        <a:lstStyle/>
        <a:p>
          <a:endParaRPr lang="es-ES"/>
        </a:p>
      </dgm:t>
    </dgm:pt>
    <dgm:pt modelId="{22C36B99-8759-4D9C-968D-FF6EB00CF4E0}" type="sibTrans" cxnId="{613D7ADE-3E5D-4CEF-8427-E25B42373B3C}">
      <dgm:prSet/>
      <dgm:spPr/>
      <dgm:t>
        <a:bodyPr/>
        <a:lstStyle/>
        <a:p>
          <a:endParaRPr lang="es-ES"/>
        </a:p>
      </dgm:t>
    </dgm:pt>
    <dgm:pt modelId="{017C66F8-17EB-4430-BC7B-9F56C14C2E71}" type="pres">
      <dgm:prSet presAssocID="{C7A325EE-1B00-4695-89F0-E910BA92A6A0}" presName="Name0" presStyleCnt="0">
        <dgm:presLayoutVars>
          <dgm:chMax val="7"/>
          <dgm:chPref val="7"/>
          <dgm:dir/>
        </dgm:presLayoutVars>
      </dgm:prSet>
      <dgm:spPr/>
    </dgm:pt>
    <dgm:pt modelId="{250FBCD7-6A0D-4D0A-9265-96233BEFB15C}" type="pres">
      <dgm:prSet presAssocID="{C7A325EE-1B00-4695-89F0-E910BA92A6A0}" presName="Name1" presStyleCnt="0"/>
      <dgm:spPr/>
    </dgm:pt>
    <dgm:pt modelId="{6C4F724D-D885-486A-8F6C-D1AAD0CF8EA3}" type="pres">
      <dgm:prSet presAssocID="{C7A325EE-1B00-4695-89F0-E910BA92A6A0}" presName="cycle" presStyleCnt="0"/>
      <dgm:spPr/>
    </dgm:pt>
    <dgm:pt modelId="{87BB434F-1296-4DD3-9912-1B1CEEA20D4A}" type="pres">
      <dgm:prSet presAssocID="{C7A325EE-1B00-4695-89F0-E910BA92A6A0}" presName="srcNode" presStyleLbl="node1" presStyleIdx="0" presStyleCnt="2"/>
      <dgm:spPr/>
    </dgm:pt>
    <dgm:pt modelId="{C17DCCB8-8DC2-4AA9-9361-199A02BBDDC9}" type="pres">
      <dgm:prSet presAssocID="{C7A325EE-1B00-4695-89F0-E910BA92A6A0}" presName="conn" presStyleLbl="parChTrans1D2" presStyleIdx="0" presStyleCnt="1"/>
      <dgm:spPr/>
    </dgm:pt>
    <dgm:pt modelId="{6A59E162-4418-4C74-9B1D-54E89E73D762}" type="pres">
      <dgm:prSet presAssocID="{C7A325EE-1B00-4695-89F0-E910BA92A6A0}" presName="extraNode" presStyleLbl="node1" presStyleIdx="0" presStyleCnt="2"/>
      <dgm:spPr/>
    </dgm:pt>
    <dgm:pt modelId="{09D85C52-515F-4C95-88BB-123675FD1BBA}" type="pres">
      <dgm:prSet presAssocID="{C7A325EE-1B00-4695-89F0-E910BA92A6A0}" presName="dstNode" presStyleLbl="node1" presStyleIdx="0" presStyleCnt="2"/>
      <dgm:spPr/>
    </dgm:pt>
    <dgm:pt modelId="{4619C927-7C51-4231-84E8-211960F859D8}" type="pres">
      <dgm:prSet presAssocID="{B915C958-4388-4B46-BB2F-EAFB9C94178B}" presName="text_1" presStyleLbl="node1" presStyleIdx="0" presStyleCnt="2">
        <dgm:presLayoutVars>
          <dgm:bulletEnabled val="1"/>
        </dgm:presLayoutVars>
      </dgm:prSet>
      <dgm:spPr/>
    </dgm:pt>
    <dgm:pt modelId="{C8E586BC-B51E-4111-AD93-16139BA6420D}" type="pres">
      <dgm:prSet presAssocID="{B915C958-4388-4B46-BB2F-EAFB9C94178B}" presName="accent_1" presStyleCnt="0"/>
      <dgm:spPr/>
    </dgm:pt>
    <dgm:pt modelId="{6DF2761A-2A30-4C89-AC58-6523F9055057}" type="pres">
      <dgm:prSet presAssocID="{B915C958-4388-4B46-BB2F-EAFB9C94178B}" presName="accentRepeatNode" presStyleLbl="solidFgAcc1" presStyleIdx="0" presStyleCnt="2"/>
      <dgm:spPr/>
    </dgm:pt>
    <dgm:pt modelId="{DE137BFF-537A-438D-ABDF-99CC36E6152C}" type="pres">
      <dgm:prSet presAssocID="{78882EB9-3321-4451-9EC7-0A59E7FEDE19}" presName="text_2" presStyleLbl="node1" presStyleIdx="1" presStyleCnt="2">
        <dgm:presLayoutVars>
          <dgm:bulletEnabled val="1"/>
        </dgm:presLayoutVars>
      </dgm:prSet>
      <dgm:spPr/>
    </dgm:pt>
    <dgm:pt modelId="{BDA4C8C3-ACB3-456E-8942-DCE8A4E75F4C}" type="pres">
      <dgm:prSet presAssocID="{78882EB9-3321-4451-9EC7-0A59E7FEDE19}" presName="accent_2" presStyleCnt="0"/>
      <dgm:spPr/>
    </dgm:pt>
    <dgm:pt modelId="{4D33A92D-CB1C-401F-A428-D955EC802E15}" type="pres">
      <dgm:prSet presAssocID="{78882EB9-3321-4451-9EC7-0A59E7FEDE19}" presName="accentRepeatNode" presStyleLbl="solidFgAcc1" presStyleIdx="1" presStyleCnt="2"/>
      <dgm:spPr/>
    </dgm:pt>
  </dgm:ptLst>
  <dgm:cxnLst>
    <dgm:cxn modelId="{13511E06-D959-443C-9E10-74A53D192235}" type="presOf" srcId="{78882EB9-3321-4451-9EC7-0A59E7FEDE19}" destId="{DE137BFF-537A-438D-ABDF-99CC36E6152C}" srcOrd="0" destOrd="0" presId="urn:microsoft.com/office/officeart/2008/layout/VerticalCurvedList"/>
    <dgm:cxn modelId="{A5949426-731B-4072-B6C3-29D757D6C972}" type="presOf" srcId="{C7A325EE-1B00-4695-89F0-E910BA92A6A0}" destId="{017C66F8-17EB-4430-BC7B-9F56C14C2E71}" srcOrd="0" destOrd="0" presId="urn:microsoft.com/office/officeart/2008/layout/VerticalCurvedList"/>
    <dgm:cxn modelId="{25FE8E2E-C707-43E6-9993-D51A1D71567B}" srcId="{C7A325EE-1B00-4695-89F0-E910BA92A6A0}" destId="{B915C958-4388-4B46-BB2F-EAFB9C94178B}" srcOrd="0" destOrd="0" parTransId="{422369FF-7F9D-40FC-8BF9-1D3758387591}" sibTransId="{04E4B56A-3529-489B-9342-B071DA673D47}"/>
    <dgm:cxn modelId="{16283D50-5AA7-4D78-9E74-2A3FB2C5E2C5}" type="presOf" srcId="{B915C958-4388-4B46-BB2F-EAFB9C94178B}" destId="{4619C927-7C51-4231-84E8-211960F859D8}" srcOrd="0" destOrd="0" presId="urn:microsoft.com/office/officeart/2008/layout/VerticalCurvedList"/>
    <dgm:cxn modelId="{B1ACF1A4-DBE2-4A1C-B30E-7E09DC4D6BD5}" type="presOf" srcId="{04E4B56A-3529-489B-9342-B071DA673D47}" destId="{C17DCCB8-8DC2-4AA9-9361-199A02BBDDC9}" srcOrd="0" destOrd="0" presId="urn:microsoft.com/office/officeart/2008/layout/VerticalCurvedList"/>
    <dgm:cxn modelId="{613D7ADE-3E5D-4CEF-8427-E25B42373B3C}" srcId="{C7A325EE-1B00-4695-89F0-E910BA92A6A0}" destId="{78882EB9-3321-4451-9EC7-0A59E7FEDE19}" srcOrd="1" destOrd="0" parTransId="{E16D5656-C909-4529-8291-B8DF00632ED3}" sibTransId="{22C36B99-8759-4D9C-968D-FF6EB00CF4E0}"/>
    <dgm:cxn modelId="{83BB0EC2-4BD6-400D-9A9C-125BE286AA04}" type="presParOf" srcId="{017C66F8-17EB-4430-BC7B-9F56C14C2E71}" destId="{250FBCD7-6A0D-4D0A-9265-96233BEFB15C}" srcOrd="0" destOrd="0" presId="urn:microsoft.com/office/officeart/2008/layout/VerticalCurvedList"/>
    <dgm:cxn modelId="{B2414FAF-2086-4758-BDD1-8E333F4CF847}" type="presParOf" srcId="{250FBCD7-6A0D-4D0A-9265-96233BEFB15C}" destId="{6C4F724D-D885-486A-8F6C-D1AAD0CF8EA3}" srcOrd="0" destOrd="0" presId="urn:microsoft.com/office/officeart/2008/layout/VerticalCurvedList"/>
    <dgm:cxn modelId="{8A8C524A-24EF-48AD-BB67-B1111D5C6AA4}" type="presParOf" srcId="{6C4F724D-D885-486A-8F6C-D1AAD0CF8EA3}" destId="{87BB434F-1296-4DD3-9912-1B1CEEA20D4A}" srcOrd="0" destOrd="0" presId="urn:microsoft.com/office/officeart/2008/layout/VerticalCurvedList"/>
    <dgm:cxn modelId="{63B7D26B-6660-4DD9-B12F-A705EEF57130}" type="presParOf" srcId="{6C4F724D-D885-486A-8F6C-D1AAD0CF8EA3}" destId="{C17DCCB8-8DC2-4AA9-9361-199A02BBDDC9}" srcOrd="1" destOrd="0" presId="urn:microsoft.com/office/officeart/2008/layout/VerticalCurvedList"/>
    <dgm:cxn modelId="{9F14C13B-FFF2-48C9-B600-CC3E1B2E31EF}" type="presParOf" srcId="{6C4F724D-D885-486A-8F6C-D1AAD0CF8EA3}" destId="{6A59E162-4418-4C74-9B1D-54E89E73D762}" srcOrd="2" destOrd="0" presId="urn:microsoft.com/office/officeart/2008/layout/VerticalCurvedList"/>
    <dgm:cxn modelId="{816B5420-2A18-44FD-811F-EE4AF5AD90A2}" type="presParOf" srcId="{6C4F724D-D885-486A-8F6C-D1AAD0CF8EA3}" destId="{09D85C52-515F-4C95-88BB-123675FD1BBA}" srcOrd="3" destOrd="0" presId="urn:microsoft.com/office/officeart/2008/layout/VerticalCurvedList"/>
    <dgm:cxn modelId="{D7DAD5A1-FBE5-4E4F-8DF3-1F422E322688}" type="presParOf" srcId="{250FBCD7-6A0D-4D0A-9265-96233BEFB15C}" destId="{4619C927-7C51-4231-84E8-211960F859D8}" srcOrd="1" destOrd="0" presId="urn:microsoft.com/office/officeart/2008/layout/VerticalCurvedList"/>
    <dgm:cxn modelId="{09F6046D-88DC-4E67-8657-DDC3B254D265}" type="presParOf" srcId="{250FBCD7-6A0D-4D0A-9265-96233BEFB15C}" destId="{C8E586BC-B51E-4111-AD93-16139BA6420D}" srcOrd="2" destOrd="0" presId="urn:microsoft.com/office/officeart/2008/layout/VerticalCurvedList"/>
    <dgm:cxn modelId="{C5D7F36A-F675-4237-800C-3E0CD27C410F}" type="presParOf" srcId="{C8E586BC-B51E-4111-AD93-16139BA6420D}" destId="{6DF2761A-2A30-4C89-AC58-6523F9055057}" srcOrd="0" destOrd="0" presId="urn:microsoft.com/office/officeart/2008/layout/VerticalCurvedList"/>
    <dgm:cxn modelId="{69849A82-6C40-41C9-B1B8-85EBB978C01B}" type="presParOf" srcId="{250FBCD7-6A0D-4D0A-9265-96233BEFB15C}" destId="{DE137BFF-537A-438D-ABDF-99CC36E6152C}" srcOrd="3" destOrd="0" presId="urn:microsoft.com/office/officeart/2008/layout/VerticalCurvedList"/>
    <dgm:cxn modelId="{657CC2CC-81B3-446E-B1B2-582768A5D149}" type="presParOf" srcId="{250FBCD7-6A0D-4D0A-9265-96233BEFB15C}" destId="{BDA4C8C3-ACB3-456E-8942-DCE8A4E75F4C}" srcOrd="4" destOrd="0" presId="urn:microsoft.com/office/officeart/2008/layout/VerticalCurvedList"/>
    <dgm:cxn modelId="{EAF86306-AF8F-4612-B77D-810EFF7AF520}" type="presParOf" srcId="{BDA4C8C3-ACB3-456E-8942-DCE8A4E75F4C}" destId="{4D33A92D-CB1C-401F-A428-D955EC802E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F29BF0-4380-4955-BD8F-1322CC8B4BF3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701C525-72F3-4454-AEA2-67FF4C1065DB}">
      <dgm:prSet phldrT="[Texto]"/>
      <dgm:spPr/>
      <dgm:t>
        <a:bodyPr/>
        <a:lstStyle/>
        <a:p>
          <a:r>
            <a:rPr lang="es-ES" dirty="0"/>
            <a:t>Nivel 0</a:t>
          </a:r>
        </a:p>
      </dgm:t>
    </dgm:pt>
    <dgm:pt modelId="{D51212D2-ED29-4C84-BF5B-D72C7B589841}" type="parTrans" cxnId="{CB89661D-93CA-4F63-804D-07B7253DF913}">
      <dgm:prSet/>
      <dgm:spPr/>
      <dgm:t>
        <a:bodyPr/>
        <a:lstStyle/>
        <a:p>
          <a:endParaRPr lang="es-ES"/>
        </a:p>
      </dgm:t>
    </dgm:pt>
    <dgm:pt modelId="{520C45EE-2E9D-4056-AEE2-FE28AF633AD0}" type="sibTrans" cxnId="{CB89661D-93CA-4F63-804D-07B7253DF913}">
      <dgm:prSet/>
      <dgm:spPr/>
      <dgm:t>
        <a:bodyPr/>
        <a:lstStyle/>
        <a:p>
          <a:endParaRPr lang="es-ES"/>
        </a:p>
      </dgm:t>
    </dgm:pt>
    <dgm:pt modelId="{B30ECCD5-1864-4453-B2CE-A784EB25FB88}">
      <dgm:prSet phldrT="[Texto]" custT="1"/>
      <dgm:spPr/>
      <dgm:t>
        <a:bodyPr/>
        <a:lstStyle/>
        <a:p>
          <a:r>
            <a:rPr lang="es-ES" sz="1800" dirty="0"/>
            <a:t>Transmisión de una ráfaga de mensajes sin que se garantice su llegada.</a:t>
          </a:r>
        </a:p>
      </dgm:t>
    </dgm:pt>
    <dgm:pt modelId="{3769E2D9-AC15-41EA-B7D0-38DC24E6884D}" type="parTrans" cxnId="{7B14CC1B-04FC-44AB-A0E0-55863EC6E052}">
      <dgm:prSet/>
      <dgm:spPr/>
      <dgm:t>
        <a:bodyPr/>
        <a:lstStyle/>
        <a:p>
          <a:endParaRPr lang="es-ES"/>
        </a:p>
      </dgm:t>
    </dgm:pt>
    <dgm:pt modelId="{23BACB37-7C94-4373-A1BE-6AF81874A9DC}" type="sibTrans" cxnId="{7B14CC1B-04FC-44AB-A0E0-55863EC6E052}">
      <dgm:prSet/>
      <dgm:spPr/>
      <dgm:t>
        <a:bodyPr/>
        <a:lstStyle/>
        <a:p>
          <a:endParaRPr lang="es-ES"/>
        </a:p>
      </dgm:t>
    </dgm:pt>
    <dgm:pt modelId="{94CB4F61-54A2-42C7-9C13-51C24C893998}">
      <dgm:prSet phldrT="[Texto]" custT="1"/>
      <dgm:spPr/>
      <dgm:t>
        <a:bodyPr/>
        <a:lstStyle/>
        <a:p>
          <a:r>
            <a:rPr lang="es-ES" sz="1800" dirty="0"/>
            <a:t>Para mensajes con criticidad baja.</a:t>
          </a:r>
        </a:p>
      </dgm:t>
    </dgm:pt>
    <dgm:pt modelId="{E8655943-31C9-4515-B13E-F0063B03976C}" type="parTrans" cxnId="{DF66B467-362B-4AF4-9773-5DD2DDB60E87}">
      <dgm:prSet/>
      <dgm:spPr/>
      <dgm:t>
        <a:bodyPr/>
        <a:lstStyle/>
        <a:p>
          <a:endParaRPr lang="es-ES"/>
        </a:p>
      </dgm:t>
    </dgm:pt>
    <dgm:pt modelId="{D656FCF8-7A32-4240-A56F-5ABAA6979E5F}" type="sibTrans" cxnId="{DF66B467-362B-4AF4-9773-5DD2DDB60E87}">
      <dgm:prSet/>
      <dgm:spPr/>
      <dgm:t>
        <a:bodyPr/>
        <a:lstStyle/>
        <a:p>
          <a:endParaRPr lang="es-ES"/>
        </a:p>
      </dgm:t>
    </dgm:pt>
    <dgm:pt modelId="{9131BFCD-E612-4DA1-BB26-3BF9F6659173}">
      <dgm:prSet phldrT="[Texto]"/>
      <dgm:spPr/>
      <dgm:t>
        <a:bodyPr/>
        <a:lstStyle/>
        <a:p>
          <a:r>
            <a:rPr lang="es-ES" dirty="0"/>
            <a:t>Nivel 1</a:t>
          </a:r>
        </a:p>
      </dgm:t>
    </dgm:pt>
    <dgm:pt modelId="{B91852A9-0FE1-4121-BC9F-0DEDC79367EC}" type="parTrans" cxnId="{C0DCA6B4-607C-43BD-8D58-DEA8123DC40B}">
      <dgm:prSet/>
      <dgm:spPr/>
      <dgm:t>
        <a:bodyPr/>
        <a:lstStyle/>
        <a:p>
          <a:endParaRPr lang="es-ES"/>
        </a:p>
      </dgm:t>
    </dgm:pt>
    <dgm:pt modelId="{362C2F23-DA0A-47DF-AE8D-660AADC8B484}" type="sibTrans" cxnId="{C0DCA6B4-607C-43BD-8D58-DEA8123DC40B}">
      <dgm:prSet/>
      <dgm:spPr/>
      <dgm:t>
        <a:bodyPr/>
        <a:lstStyle/>
        <a:p>
          <a:endParaRPr lang="es-ES"/>
        </a:p>
      </dgm:t>
    </dgm:pt>
    <dgm:pt modelId="{3F6FEBB4-2536-4804-88BF-8CB318EE2FE8}">
      <dgm:prSet phldrT="[Texto]" custT="1"/>
      <dgm:spPr/>
      <dgm:t>
        <a:bodyPr/>
        <a:lstStyle/>
        <a:p>
          <a:r>
            <a:rPr lang="es-ES" sz="1800" dirty="0"/>
            <a:t>Garantiza que el receptor reciba el mensaje al menos una vez</a:t>
          </a:r>
        </a:p>
      </dgm:t>
    </dgm:pt>
    <dgm:pt modelId="{3791C525-3998-4714-BFE3-0EBDF405C2CE}" type="parTrans" cxnId="{091A0104-2870-434A-803A-197FD768A05B}">
      <dgm:prSet/>
      <dgm:spPr/>
      <dgm:t>
        <a:bodyPr/>
        <a:lstStyle/>
        <a:p>
          <a:endParaRPr lang="es-ES"/>
        </a:p>
      </dgm:t>
    </dgm:pt>
    <dgm:pt modelId="{680D8022-65F2-4C86-8F5D-B96C2B806F31}" type="sibTrans" cxnId="{091A0104-2870-434A-803A-197FD768A05B}">
      <dgm:prSet/>
      <dgm:spPr/>
      <dgm:t>
        <a:bodyPr/>
        <a:lstStyle/>
        <a:p>
          <a:endParaRPr lang="es-ES"/>
        </a:p>
      </dgm:t>
    </dgm:pt>
    <dgm:pt modelId="{695907ED-DAB2-40A6-98F6-EB142FE57C12}">
      <dgm:prSet phldrT="[Texto]" custT="1"/>
      <dgm:spPr/>
      <dgm:t>
        <a:bodyPr/>
        <a:lstStyle/>
        <a:p>
          <a:r>
            <a:rPr lang="es-ES" sz="1800" dirty="0"/>
            <a:t>Al recibir y comprender el destinatario envía un PUBACK</a:t>
          </a:r>
        </a:p>
      </dgm:t>
    </dgm:pt>
    <dgm:pt modelId="{54126EB1-B21F-4CE5-BF6D-A1802E6B85AC}" type="parTrans" cxnId="{33231AE8-20A1-4730-A7F7-E1A7B159905F}">
      <dgm:prSet/>
      <dgm:spPr/>
      <dgm:t>
        <a:bodyPr/>
        <a:lstStyle/>
        <a:p>
          <a:endParaRPr lang="es-ES"/>
        </a:p>
      </dgm:t>
    </dgm:pt>
    <dgm:pt modelId="{54260EE7-884A-4569-960E-E11664DEA925}" type="sibTrans" cxnId="{33231AE8-20A1-4730-A7F7-E1A7B159905F}">
      <dgm:prSet/>
      <dgm:spPr/>
      <dgm:t>
        <a:bodyPr/>
        <a:lstStyle/>
        <a:p>
          <a:endParaRPr lang="es-ES"/>
        </a:p>
      </dgm:t>
    </dgm:pt>
    <dgm:pt modelId="{856F9F27-BBF3-4DF9-BCBF-53A1A798BD85}">
      <dgm:prSet phldrT="[Texto]"/>
      <dgm:spPr/>
      <dgm:t>
        <a:bodyPr/>
        <a:lstStyle/>
        <a:p>
          <a:r>
            <a:rPr lang="es-ES" dirty="0"/>
            <a:t>Nivel 2</a:t>
          </a:r>
        </a:p>
      </dgm:t>
    </dgm:pt>
    <dgm:pt modelId="{E3CD9790-BF7C-435F-979B-8BC8020F1A6C}" type="parTrans" cxnId="{17B9D697-51FC-43F1-885F-6E032E33DAA5}">
      <dgm:prSet/>
      <dgm:spPr/>
      <dgm:t>
        <a:bodyPr/>
        <a:lstStyle/>
        <a:p>
          <a:endParaRPr lang="es-ES"/>
        </a:p>
      </dgm:t>
    </dgm:pt>
    <dgm:pt modelId="{5A8F3E24-D83A-4F9E-BAAE-50D8E6F764C8}" type="sibTrans" cxnId="{17B9D697-51FC-43F1-885F-6E032E33DAA5}">
      <dgm:prSet/>
      <dgm:spPr/>
      <dgm:t>
        <a:bodyPr/>
        <a:lstStyle/>
        <a:p>
          <a:endParaRPr lang="es-ES"/>
        </a:p>
      </dgm:t>
    </dgm:pt>
    <dgm:pt modelId="{57C150D5-B8CB-45D9-8EC7-125AF67C80E1}">
      <dgm:prSet phldrT="[Texto]" custT="1"/>
      <dgm:spPr/>
      <dgm:t>
        <a:bodyPr/>
        <a:lstStyle/>
        <a:p>
          <a:r>
            <a:rPr lang="es-ES" sz="1800" dirty="0"/>
            <a:t>Garantiza que el destinatario reciba y decodifique el mensaje</a:t>
          </a:r>
        </a:p>
      </dgm:t>
    </dgm:pt>
    <dgm:pt modelId="{C419E9BA-5CCF-4AD2-8A46-9417A12C48AB}" type="parTrans" cxnId="{98A78C8E-E572-467C-8047-63A86D44623C}">
      <dgm:prSet/>
      <dgm:spPr/>
      <dgm:t>
        <a:bodyPr/>
        <a:lstStyle/>
        <a:p>
          <a:endParaRPr lang="es-ES"/>
        </a:p>
      </dgm:t>
    </dgm:pt>
    <dgm:pt modelId="{BCC3139B-E6C1-4C2E-A2E1-4A04DDDF77A1}" type="sibTrans" cxnId="{98A78C8E-E572-467C-8047-63A86D44623C}">
      <dgm:prSet/>
      <dgm:spPr/>
      <dgm:t>
        <a:bodyPr/>
        <a:lstStyle/>
        <a:p>
          <a:endParaRPr lang="es-ES"/>
        </a:p>
      </dgm:t>
    </dgm:pt>
    <dgm:pt modelId="{5655199B-AE73-45F7-9ADF-45C63B91339A}">
      <dgm:prSet phldrT="[Texto]" custT="1"/>
      <dgm:spPr/>
      <dgm:t>
        <a:bodyPr/>
        <a:lstStyle/>
        <a:p>
          <a:r>
            <a:rPr lang="es-ES" sz="1800" dirty="0"/>
            <a:t>El destinatario recibe y decodifica lo que quiere decir que está presto a recibir el mensaje.</a:t>
          </a:r>
        </a:p>
      </dgm:t>
    </dgm:pt>
    <dgm:pt modelId="{6BE1751E-2BCA-40AD-959B-69352959FF47}" type="parTrans" cxnId="{98968489-AC81-434B-9A2E-8A9CCB444456}">
      <dgm:prSet/>
      <dgm:spPr/>
      <dgm:t>
        <a:bodyPr/>
        <a:lstStyle/>
        <a:p>
          <a:endParaRPr lang="es-ES"/>
        </a:p>
      </dgm:t>
    </dgm:pt>
    <dgm:pt modelId="{F3E9DECA-FDCD-4758-8519-291584057E6D}" type="sibTrans" cxnId="{98968489-AC81-434B-9A2E-8A9CCB444456}">
      <dgm:prSet/>
      <dgm:spPr/>
      <dgm:t>
        <a:bodyPr/>
        <a:lstStyle/>
        <a:p>
          <a:endParaRPr lang="es-ES"/>
        </a:p>
      </dgm:t>
    </dgm:pt>
    <dgm:pt modelId="{65AF2D02-4E89-4BF2-A305-9314A15DAB2E}">
      <dgm:prSet phldrT="[Texto]" custT="1"/>
      <dgm:spPr/>
      <dgm:t>
        <a:bodyPr/>
        <a:lstStyle/>
        <a:p>
          <a:r>
            <a:rPr lang="es-ES" sz="1800" dirty="0" err="1"/>
            <a:t>Fire</a:t>
          </a:r>
          <a:r>
            <a:rPr lang="es-ES" sz="1800" dirty="0"/>
            <a:t> and </a:t>
          </a:r>
          <a:r>
            <a:rPr lang="es-ES" sz="1800" dirty="0" err="1"/>
            <a:t>Forget</a:t>
          </a:r>
          <a:r>
            <a:rPr lang="es-ES" sz="1800" dirty="0"/>
            <a:t> </a:t>
          </a:r>
        </a:p>
      </dgm:t>
    </dgm:pt>
    <dgm:pt modelId="{FE4EE181-4B33-4EB2-928A-918C8114E0D7}" type="parTrans" cxnId="{2091D841-7130-445D-BD7C-61C4BD73D123}">
      <dgm:prSet/>
      <dgm:spPr/>
      <dgm:t>
        <a:bodyPr/>
        <a:lstStyle/>
        <a:p>
          <a:endParaRPr lang="es-ES"/>
        </a:p>
      </dgm:t>
    </dgm:pt>
    <dgm:pt modelId="{DFA4859E-262B-47F1-A597-8461FA7AEF3E}" type="sibTrans" cxnId="{2091D841-7130-445D-BD7C-61C4BD73D123}">
      <dgm:prSet/>
      <dgm:spPr/>
      <dgm:t>
        <a:bodyPr/>
        <a:lstStyle/>
        <a:p>
          <a:endParaRPr lang="es-ES"/>
        </a:p>
      </dgm:t>
    </dgm:pt>
    <dgm:pt modelId="{395D5460-5178-4CDE-8597-D65900BF9D15}">
      <dgm:prSet phldrT="[Texto]" custT="1"/>
      <dgm:spPr/>
      <dgm:t>
        <a:bodyPr/>
        <a:lstStyle/>
        <a:p>
          <a:r>
            <a:rPr lang="es-ES" sz="1800" dirty="0"/>
            <a:t>Almacena y envía el mensaje periódicamente</a:t>
          </a:r>
        </a:p>
      </dgm:t>
    </dgm:pt>
    <dgm:pt modelId="{91E6FB7B-7D83-4168-A0D8-7AA10355BC2D}" type="parTrans" cxnId="{267623F3-C72F-4D5E-A512-1FA246B1F2A0}">
      <dgm:prSet/>
      <dgm:spPr/>
      <dgm:t>
        <a:bodyPr/>
        <a:lstStyle/>
        <a:p>
          <a:endParaRPr lang="es-ES"/>
        </a:p>
      </dgm:t>
    </dgm:pt>
    <dgm:pt modelId="{98474A3C-E168-47F2-923D-DB177B32D284}" type="sibTrans" cxnId="{267623F3-C72F-4D5E-A512-1FA246B1F2A0}">
      <dgm:prSet/>
      <dgm:spPr/>
      <dgm:t>
        <a:bodyPr/>
        <a:lstStyle/>
        <a:p>
          <a:endParaRPr lang="es-ES"/>
        </a:p>
      </dgm:t>
    </dgm:pt>
    <dgm:pt modelId="{80791980-0AE1-41D4-A968-776E71EE615B}">
      <dgm:prSet phldrT="[Texto]" custT="1"/>
      <dgm:spPr/>
      <dgm:t>
        <a:bodyPr/>
        <a:lstStyle/>
        <a:p>
          <a:r>
            <a:rPr lang="es-ES" sz="1800" dirty="0"/>
            <a:t>Envía un acuse de recibo ACK</a:t>
          </a:r>
        </a:p>
      </dgm:t>
    </dgm:pt>
    <dgm:pt modelId="{C410381D-DA9B-4AF5-A185-CA0BDE67AFAA}" type="parTrans" cxnId="{421922C4-0F2D-43D4-BDB6-B388E12AA1A5}">
      <dgm:prSet/>
      <dgm:spPr/>
      <dgm:t>
        <a:bodyPr/>
        <a:lstStyle/>
        <a:p>
          <a:endParaRPr lang="es-ES"/>
        </a:p>
      </dgm:t>
    </dgm:pt>
    <dgm:pt modelId="{1D153D69-9BB5-4FAA-B4F6-D1A8E37A2D6E}" type="sibTrans" cxnId="{421922C4-0F2D-43D4-BDB6-B388E12AA1A5}">
      <dgm:prSet/>
      <dgm:spPr/>
      <dgm:t>
        <a:bodyPr/>
        <a:lstStyle/>
        <a:p>
          <a:endParaRPr lang="es-ES"/>
        </a:p>
      </dgm:t>
    </dgm:pt>
    <dgm:pt modelId="{04730A8A-7B30-4839-A09B-42E4A302AA9E}" type="pres">
      <dgm:prSet presAssocID="{B8F29BF0-4380-4955-BD8F-1322CC8B4BF3}" presName="Name0" presStyleCnt="0">
        <dgm:presLayoutVars>
          <dgm:dir/>
          <dgm:animLvl val="lvl"/>
          <dgm:resizeHandles val="exact"/>
        </dgm:presLayoutVars>
      </dgm:prSet>
      <dgm:spPr/>
    </dgm:pt>
    <dgm:pt modelId="{66911BF6-BD96-46CB-8990-1742E181E83B}" type="pres">
      <dgm:prSet presAssocID="{8701C525-72F3-4454-AEA2-67FF4C1065DB}" presName="composite" presStyleCnt="0"/>
      <dgm:spPr/>
    </dgm:pt>
    <dgm:pt modelId="{692ED1F9-C508-4678-A8EB-7AC76421E9E5}" type="pres">
      <dgm:prSet presAssocID="{8701C525-72F3-4454-AEA2-67FF4C1065D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7153936-918D-40E1-AA5C-6F60DDBBD8C1}" type="pres">
      <dgm:prSet presAssocID="{8701C525-72F3-4454-AEA2-67FF4C1065DB}" presName="desTx" presStyleLbl="alignAccFollowNode1" presStyleIdx="0" presStyleCnt="3">
        <dgm:presLayoutVars>
          <dgm:bulletEnabled val="1"/>
        </dgm:presLayoutVars>
      </dgm:prSet>
      <dgm:spPr/>
    </dgm:pt>
    <dgm:pt modelId="{378FA911-BFB6-47D7-98BD-ABD6F7E8AA93}" type="pres">
      <dgm:prSet presAssocID="{520C45EE-2E9D-4056-AEE2-FE28AF633AD0}" presName="space" presStyleCnt="0"/>
      <dgm:spPr/>
    </dgm:pt>
    <dgm:pt modelId="{49DBA596-7F2E-44AE-8437-8AC6EACA06A9}" type="pres">
      <dgm:prSet presAssocID="{9131BFCD-E612-4DA1-BB26-3BF9F6659173}" presName="composite" presStyleCnt="0"/>
      <dgm:spPr/>
    </dgm:pt>
    <dgm:pt modelId="{C82368DE-E2DB-4977-82BB-D5FD8011B3E0}" type="pres">
      <dgm:prSet presAssocID="{9131BFCD-E612-4DA1-BB26-3BF9F665917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F7E5B98-D979-4BA0-91A1-A18CE67850C9}" type="pres">
      <dgm:prSet presAssocID="{9131BFCD-E612-4DA1-BB26-3BF9F6659173}" presName="desTx" presStyleLbl="alignAccFollowNode1" presStyleIdx="1" presStyleCnt="3">
        <dgm:presLayoutVars>
          <dgm:bulletEnabled val="1"/>
        </dgm:presLayoutVars>
      </dgm:prSet>
      <dgm:spPr/>
    </dgm:pt>
    <dgm:pt modelId="{660BCFF8-A6CF-49F1-9C01-4DEFAE3CC3A1}" type="pres">
      <dgm:prSet presAssocID="{362C2F23-DA0A-47DF-AE8D-660AADC8B484}" presName="space" presStyleCnt="0"/>
      <dgm:spPr/>
    </dgm:pt>
    <dgm:pt modelId="{26AF4581-2B14-4F89-AAE0-A3781FAC8A85}" type="pres">
      <dgm:prSet presAssocID="{856F9F27-BBF3-4DF9-BCBF-53A1A798BD85}" presName="composite" presStyleCnt="0"/>
      <dgm:spPr/>
    </dgm:pt>
    <dgm:pt modelId="{25DBE6DC-DB9D-4C9C-A0E8-8A14C9890AEF}" type="pres">
      <dgm:prSet presAssocID="{856F9F27-BBF3-4DF9-BCBF-53A1A798BD8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55CE92B-130B-4326-B2CB-90A332B8F768}" type="pres">
      <dgm:prSet presAssocID="{856F9F27-BBF3-4DF9-BCBF-53A1A798BD8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91A0104-2870-434A-803A-197FD768A05B}" srcId="{9131BFCD-E612-4DA1-BB26-3BF9F6659173}" destId="{3F6FEBB4-2536-4804-88BF-8CB318EE2FE8}" srcOrd="0" destOrd="0" parTransId="{3791C525-3998-4714-BFE3-0EBDF405C2CE}" sibTransId="{680D8022-65F2-4C86-8F5D-B96C2B806F31}"/>
    <dgm:cxn modelId="{7B14CC1B-04FC-44AB-A0E0-55863EC6E052}" srcId="{8701C525-72F3-4454-AEA2-67FF4C1065DB}" destId="{B30ECCD5-1864-4453-B2CE-A784EB25FB88}" srcOrd="0" destOrd="0" parTransId="{3769E2D9-AC15-41EA-B7D0-38DC24E6884D}" sibTransId="{23BACB37-7C94-4373-A1BE-6AF81874A9DC}"/>
    <dgm:cxn modelId="{1DC3051D-9CCB-46DD-A87C-B4F14FBA5585}" type="presOf" srcId="{3F6FEBB4-2536-4804-88BF-8CB318EE2FE8}" destId="{5F7E5B98-D979-4BA0-91A1-A18CE67850C9}" srcOrd="0" destOrd="0" presId="urn:microsoft.com/office/officeart/2005/8/layout/hList1"/>
    <dgm:cxn modelId="{CB89661D-93CA-4F63-804D-07B7253DF913}" srcId="{B8F29BF0-4380-4955-BD8F-1322CC8B4BF3}" destId="{8701C525-72F3-4454-AEA2-67FF4C1065DB}" srcOrd="0" destOrd="0" parTransId="{D51212D2-ED29-4C84-BF5B-D72C7B589841}" sibTransId="{520C45EE-2E9D-4056-AEE2-FE28AF633AD0}"/>
    <dgm:cxn modelId="{3FCC2224-7FA7-4A61-980B-8A0EC178FA2C}" type="presOf" srcId="{65AF2D02-4E89-4BF2-A305-9314A15DAB2E}" destId="{27153936-918D-40E1-AA5C-6F60DDBBD8C1}" srcOrd="0" destOrd="2" presId="urn:microsoft.com/office/officeart/2005/8/layout/hList1"/>
    <dgm:cxn modelId="{A9A5D729-D7D3-458A-8D3A-26B2E75120B6}" type="presOf" srcId="{B8F29BF0-4380-4955-BD8F-1322CC8B4BF3}" destId="{04730A8A-7B30-4839-A09B-42E4A302AA9E}" srcOrd="0" destOrd="0" presId="urn:microsoft.com/office/officeart/2005/8/layout/hList1"/>
    <dgm:cxn modelId="{FD5D1435-8976-4127-9A34-38DF625EB30D}" type="presOf" srcId="{5655199B-AE73-45F7-9ADF-45C63B91339A}" destId="{355CE92B-130B-4326-B2CB-90A332B8F768}" srcOrd="0" destOrd="1" presId="urn:microsoft.com/office/officeart/2005/8/layout/hList1"/>
    <dgm:cxn modelId="{2091D841-7130-445D-BD7C-61C4BD73D123}" srcId="{8701C525-72F3-4454-AEA2-67FF4C1065DB}" destId="{65AF2D02-4E89-4BF2-A305-9314A15DAB2E}" srcOrd="2" destOrd="0" parTransId="{FE4EE181-4B33-4EB2-928A-918C8114E0D7}" sibTransId="{DFA4859E-262B-47F1-A597-8461FA7AEF3E}"/>
    <dgm:cxn modelId="{98181342-7B43-419B-A276-494F3F256025}" type="presOf" srcId="{695907ED-DAB2-40A6-98F6-EB142FE57C12}" destId="{5F7E5B98-D979-4BA0-91A1-A18CE67850C9}" srcOrd="0" destOrd="1" presId="urn:microsoft.com/office/officeart/2005/8/layout/hList1"/>
    <dgm:cxn modelId="{DF66B467-362B-4AF4-9773-5DD2DDB60E87}" srcId="{8701C525-72F3-4454-AEA2-67FF4C1065DB}" destId="{94CB4F61-54A2-42C7-9C13-51C24C893998}" srcOrd="1" destOrd="0" parTransId="{E8655943-31C9-4515-B13E-F0063B03976C}" sibTransId="{D656FCF8-7A32-4240-A56F-5ABAA6979E5F}"/>
    <dgm:cxn modelId="{8947A24B-8BB3-4699-87A3-5FCB8D109B1F}" type="presOf" srcId="{9131BFCD-E612-4DA1-BB26-3BF9F6659173}" destId="{C82368DE-E2DB-4977-82BB-D5FD8011B3E0}" srcOrd="0" destOrd="0" presId="urn:microsoft.com/office/officeart/2005/8/layout/hList1"/>
    <dgm:cxn modelId="{BA68796E-7948-456D-8CE6-A2BFCBB4DC41}" type="presOf" srcId="{B30ECCD5-1864-4453-B2CE-A784EB25FB88}" destId="{27153936-918D-40E1-AA5C-6F60DDBBD8C1}" srcOrd="0" destOrd="0" presId="urn:microsoft.com/office/officeart/2005/8/layout/hList1"/>
    <dgm:cxn modelId="{C8F0A872-502E-4451-99AE-41FC32982E64}" type="presOf" srcId="{80791980-0AE1-41D4-A968-776E71EE615B}" destId="{355CE92B-130B-4326-B2CB-90A332B8F768}" srcOrd="0" destOrd="2" presId="urn:microsoft.com/office/officeart/2005/8/layout/hList1"/>
    <dgm:cxn modelId="{F1A4DC7F-C040-4DBF-AF98-3628AE0D0D85}" type="presOf" srcId="{57C150D5-B8CB-45D9-8EC7-125AF67C80E1}" destId="{355CE92B-130B-4326-B2CB-90A332B8F768}" srcOrd="0" destOrd="0" presId="urn:microsoft.com/office/officeart/2005/8/layout/hList1"/>
    <dgm:cxn modelId="{98968489-AC81-434B-9A2E-8A9CCB444456}" srcId="{856F9F27-BBF3-4DF9-BCBF-53A1A798BD85}" destId="{5655199B-AE73-45F7-9ADF-45C63B91339A}" srcOrd="1" destOrd="0" parTransId="{6BE1751E-2BCA-40AD-959B-69352959FF47}" sibTransId="{F3E9DECA-FDCD-4758-8519-291584057E6D}"/>
    <dgm:cxn modelId="{98A78C8E-E572-467C-8047-63A86D44623C}" srcId="{856F9F27-BBF3-4DF9-BCBF-53A1A798BD85}" destId="{57C150D5-B8CB-45D9-8EC7-125AF67C80E1}" srcOrd="0" destOrd="0" parTransId="{C419E9BA-5CCF-4AD2-8A46-9417A12C48AB}" sibTransId="{BCC3139B-E6C1-4C2E-A2E1-4A04DDDF77A1}"/>
    <dgm:cxn modelId="{87CDBE8E-EAE2-4302-89FC-72CD30B378C6}" type="presOf" srcId="{395D5460-5178-4CDE-8597-D65900BF9D15}" destId="{5F7E5B98-D979-4BA0-91A1-A18CE67850C9}" srcOrd="0" destOrd="2" presId="urn:microsoft.com/office/officeart/2005/8/layout/hList1"/>
    <dgm:cxn modelId="{DF803C94-6E69-49E8-BBF3-614FE1FE7C5D}" type="presOf" srcId="{856F9F27-BBF3-4DF9-BCBF-53A1A798BD85}" destId="{25DBE6DC-DB9D-4C9C-A0E8-8A14C9890AEF}" srcOrd="0" destOrd="0" presId="urn:microsoft.com/office/officeart/2005/8/layout/hList1"/>
    <dgm:cxn modelId="{17B9D697-51FC-43F1-885F-6E032E33DAA5}" srcId="{B8F29BF0-4380-4955-BD8F-1322CC8B4BF3}" destId="{856F9F27-BBF3-4DF9-BCBF-53A1A798BD85}" srcOrd="2" destOrd="0" parTransId="{E3CD9790-BF7C-435F-979B-8BC8020F1A6C}" sibTransId="{5A8F3E24-D83A-4F9E-BAAE-50D8E6F764C8}"/>
    <dgm:cxn modelId="{C77F31A8-DA82-4853-86E7-3AC0AEED7517}" type="presOf" srcId="{8701C525-72F3-4454-AEA2-67FF4C1065DB}" destId="{692ED1F9-C508-4678-A8EB-7AC76421E9E5}" srcOrd="0" destOrd="0" presId="urn:microsoft.com/office/officeart/2005/8/layout/hList1"/>
    <dgm:cxn modelId="{C0DCA6B4-607C-43BD-8D58-DEA8123DC40B}" srcId="{B8F29BF0-4380-4955-BD8F-1322CC8B4BF3}" destId="{9131BFCD-E612-4DA1-BB26-3BF9F6659173}" srcOrd="1" destOrd="0" parTransId="{B91852A9-0FE1-4121-BC9F-0DEDC79367EC}" sibTransId="{362C2F23-DA0A-47DF-AE8D-660AADC8B484}"/>
    <dgm:cxn modelId="{421922C4-0F2D-43D4-BDB6-B388E12AA1A5}" srcId="{856F9F27-BBF3-4DF9-BCBF-53A1A798BD85}" destId="{80791980-0AE1-41D4-A968-776E71EE615B}" srcOrd="2" destOrd="0" parTransId="{C410381D-DA9B-4AF5-A185-CA0BDE67AFAA}" sibTransId="{1D153D69-9BB5-4FAA-B4F6-D1A8E37A2D6E}"/>
    <dgm:cxn modelId="{33231AE8-20A1-4730-A7F7-E1A7B159905F}" srcId="{9131BFCD-E612-4DA1-BB26-3BF9F6659173}" destId="{695907ED-DAB2-40A6-98F6-EB142FE57C12}" srcOrd="1" destOrd="0" parTransId="{54126EB1-B21F-4CE5-BF6D-A1802E6B85AC}" sibTransId="{54260EE7-884A-4569-960E-E11664DEA925}"/>
    <dgm:cxn modelId="{267623F3-C72F-4D5E-A512-1FA246B1F2A0}" srcId="{9131BFCD-E612-4DA1-BB26-3BF9F6659173}" destId="{395D5460-5178-4CDE-8597-D65900BF9D15}" srcOrd="2" destOrd="0" parTransId="{91E6FB7B-7D83-4168-A0D8-7AA10355BC2D}" sibTransId="{98474A3C-E168-47F2-923D-DB177B32D284}"/>
    <dgm:cxn modelId="{8C0D12FA-7D26-443A-AD42-420A731F6C14}" type="presOf" srcId="{94CB4F61-54A2-42C7-9C13-51C24C893998}" destId="{27153936-918D-40E1-AA5C-6F60DDBBD8C1}" srcOrd="0" destOrd="1" presId="urn:microsoft.com/office/officeart/2005/8/layout/hList1"/>
    <dgm:cxn modelId="{0F1CCEB0-E27B-4F45-9E9F-2A2349EA495D}" type="presParOf" srcId="{04730A8A-7B30-4839-A09B-42E4A302AA9E}" destId="{66911BF6-BD96-46CB-8990-1742E181E83B}" srcOrd="0" destOrd="0" presId="urn:microsoft.com/office/officeart/2005/8/layout/hList1"/>
    <dgm:cxn modelId="{AF8831DC-2D28-45A2-9077-344B261F1AAC}" type="presParOf" srcId="{66911BF6-BD96-46CB-8990-1742E181E83B}" destId="{692ED1F9-C508-4678-A8EB-7AC76421E9E5}" srcOrd="0" destOrd="0" presId="urn:microsoft.com/office/officeart/2005/8/layout/hList1"/>
    <dgm:cxn modelId="{DE17E361-1141-4850-9581-FB4C3C4F3943}" type="presParOf" srcId="{66911BF6-BD96-46CB-8990-1742E181E83B}" destId="{27153936-918D-40E1-AA5C-6F60DDBBD8C1}" srcOrd="1" destOrd="0" presId="urn:microsoft.com/office/officeart/2005/8/layout/hList1"/>
    <dgm:cxn modelId="{3A4EBA87-C5DC-4143-A8B3-951ADC56648A}" type="presParOf" srcId="{04730A8A-7B30-4839-A09B-42E4A302AA9E}" destId="{378FA911-BFB6-47D7-98BD-ABD6F7E8AA93}" srcOrd="1" destOrd="0" presId="urn:microsoft.com/office/officeart/2005/8/layout/hList1"/>
    <dgm:cxn modelId="{2A74D781-F567-4AD3-B821-3E13DD1CA94B}" type="presParOf" srcId="{04730A8A-7B30-4839-A09B-42E4A302AA9E}" destId="{49DBA596-7F2E-44AE-8437-8AC6EACA06A9}" srcOrd="2" destOrd="0" presId="urn:microsoft.com/office/officeart/2005/8/layout/hList1"/>
    <dgm:cxn modelId="{025137B8-F72D-4BC9-86D3-9A23325FDFC5}" type="presParOf" srcId="{49DBA596-7F2E-44AE-8437-8AC6EACA06A9}" destId="{C82368DE-E2DB-4977-82BB-D5FD8011B3E0}" srcOrd="0" destOrd="0" presId="urn:microsoft.com/office/officeart/2005/8/layout/hList1"/>
    <dgm:cxn modelId="{5B14100A-0516-43C2-8F3E-58C7ADD6B165}" type="presParOf" srcId="{49DBA596-7F2E-44AE-8437-8AC6EACA06A9}" destId="{5F7E5B98-D979-4BA0-91A1-A18CE67850C9}" srcOrd="1" destOrd="0" presId="urn:microsoft.com/office/officeart/2005/8/layout/hList1"/>
    <dgm:cxn modelId="{D032CB3C-6FA5-4A25-A13F-FD405E887381}" type="presParOf" srcId="{04730A8A-7B30-4839-A09B-42E4A302AA9E}" destId="{660BCFF8-A6CF-49F1-9C01-4DEFAE3CC3A1}" srcOrd="3" destOrd="0" presId="urn:microsoft.com/office/officeart/2005/8/layout/hList1"/>
    <dgm:cxn modelId="{8CE1339E-E9D5-43AF-85FD-27C35CF2DF86}" type="presParOf" srcId="{04730A8A-7B30-4839-A09B-42E4A302AA9E}" destId="{26AF4581-2B14-4F89-AAE0-A3781FAC8A85}" srcOrd="4" destOrd="0" presId="urn:microsoft.com/office/officeart/2005/8/layout/hList1"/>
    <dgm:cxn modelId="{4890190D-F9C7-4D7C-9DFB-73FF8288A56F}" type="presParOf" srcId="{26AF4581-2B14-4F89-AAE0-A3781FAC8A85}" destId="{25DBE6DC-DB9D-4C9C-A0E8-8A14C9890AEF}" srcOrd="0" destOrd="0" presId="urn:microsoft.com/office/officeart/2005/8/layout/hList1"/>
    <dgm:cxn modelId="{18E87420-0959-40D7-9C78-75A95C87025F}" type="presParOf" srcId="{26AF4581-2B14-4F89-AAE0-A3781FAC8A85}" destId="{355CE92B-130B-4326-B2CB-90A332B8F7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33365-DE1A-4762-A080-186F4084A40C}">
      <dsp:nvSpPr>
        <dsp:cNvPr id="0" name=""/>
        <dsp:cNvSpPr/>
      </dsp:nvSpPr>
      <dsp:spPr>
        <a:xfrm>
          <a:off x="1497006" y="1079"/>
          <a:ext cx="4130655" cy="24783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Book Antiqua" panose="02040602050305030304" pitchFamily="18" charset="0"/>
            </a:rPr>
            <a:t>GET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Book Antiqua" panose="02040602050305030304" pitchFamily="18" charset="0"/>
            </a:rPr>
            <a:t>Este método recupera la representación de información que corresponde al recurso identificado por el URI de una solicitud, sus códigos de respuesta son 2.05 (</a:t>
          </a:r>
          <a:r>
            <a:rPr lang="es-ES" sz="1400" i="1" kern="1200" dirty="0">
              <a:solidFill>
                <a:schemeClr val="tx1"/>
              </a:solidFill>
              <a:latin typeface="Book Antiqua" panose="02040602050305030304" pitchFamily="18" charset="0"/>
            </a:rPr>
            <a:t>Content</a:t>
          </a:r>
          <a:r>
            <a:rPr lang="es-ES" sz="1400" kern="1200" dirty="0">
              <a:solidFill>
                <a:schemeClr val="tx1"/>
              </a:solidFill>
              <a:latin typeface="Book Antiqua" panose="02040602050305030304" pitchFamily="18" charset="0"/>
            </a:rPr>
            <a:t>) o 2.03 (</a:t>
          </a:r>
          <a:r>
            <a:rPr lang="es-ES" sz="1400" i="1" kern="1200" dirty="0" err="1">
              <a:solidFill>
                <a:schemeClr val="tx1"/>
              </a:solidFill>
              <a:latin typeface="Book Antiqua" panose="02040602050305030304" pitchFamily="18" charset="0"/>
            </a:rPr>
            <a:t>Valid</a:t>
          </a:r>
          <a:r>
            <a:rPr lang="es-ES" sz="1400" i="1" kern="1200" dirty="0">
              <a:solidFill>
                <a:schemeClr val="tx1"/>
              </a:solidFill>
              <a:latin typeface="Book Antiqua" panose="02040602050305030304" pitchFamily="18" charset="0"/>
            </a:rPr>
            <a:t>). </a:t>
          </a:r>
          <a:r>
            <a:rPr lang="es-ES" sz="1400" i="0" kern="1200" dirty="0">
              <a:solidFill>
                <a:schemeClr val="tx1"/>
              </a:solidFill>
              <a:latin typeface="Book Antiqua" panose="02040602050305030304" pitchFamily="18" charset="0"/>
            </a:rPr>
            <a:t>Es seguro e ídem potente.</a:t>
          </a:r>
          <a:endParaRPr lang="es-ES" sz="14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1497006" y="1079"/>
        <a:ext cx="4130655" cy="2478393"/>
      </dsp:txXfrm>
    </dsp:sp>
    <dsp:sp modelId="{37D052BC-E2D3-407E-9078-30E539E956AD}">
      <dsp:nvSpPr>
        <dsp:cNvPr id="0" name=""/>
        <dsp:cNvSpPr/>
      </dsp:nvSpPr>
      <dsp:spPr>
        <a:xfrm>
          <a:off x="6040727" y="1079"/>
          <a:ext cx="4130655" cy="2478393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POST</a:t>
          </a:r>
          <a:r>
            <a:rPr lang="es-ES" sz="1200" kern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Book Antiqua" panose="02040602050305030304" pitchFamily="18" charset="0"/>
            </a:rPr>
            <a:t>La representación del recurso que se encuentra incluida con la petición debe ser procesada; las respuestas son 2.01 (</a:t>
          </a:r>
          <a:r>
            <a:rPr lang="es-ES" sz="1400" i="1" kern="1200" dirty="0" err="1">
              <a:solidFill>
                <a:schemeClr val="tx1"/>
              </a:solidFill>
              <a:latin typeface="Book Antiqua" panose="02040602050305030304" pitchFamily="18" charset="0"/>
            </a:rPr>
            <a:t>Created</a:t>
          </a:r>
          <a:r>
            <a:rPr lang="es-ES" sz="1400" kern="1200" dirty="0">
              <a:solidFill>
                <a:schemeClr val="tx1"/>
              </a:solidFill>
              <a:latin typeface="Book Antiqua" panose="02040602050305030304" pitchFamily="18" charset="0"/>
            </a:rPr>
            <a:t>) y 2.04 (</a:t>
          </a:r>
          <a:r>
            <a:rPr lang="es-ES" sz="1400" i="1" kern="1200" dirty="0" err="1">
              <a:solidFill>
                <a:schemeClr val="tx1"/>
              </a:solidFill>
              <a:latin typeface="Book Antiqua" panose="02040602050305030304" pitchFamily="18" charset="0"/>
            </a:rPr>
            <a:t>Changed</a:t>
          </a:r>
          <a:r>
            <a:rPr lang="es-ES" sz="1400" i="1" kern="1200" dirty="0">
              <a:solidFill>
                <a:schemeClr val="tx1"/>
              </a:solidFill>
              <a:latin typeface="Book Antiqua" panose="02040602050305030304" pitchFamily="18" charset="0"/>
            </a:rPr>
            <a:t>). </a:t>
          </a:r>
          <a:r>
            <a:rPr lang="es-ES" sz="1400" i="0" kern="1200" dirty="0">
              <a:solidFill>
                <a:schemeClr val="tx1"/>
              </a:solidFill>
              <a:latin typeface="Book Antiqua" panose="02040602050305030304" pitchFamily="18" charset="0"/>
            </a:rPr>
            <a:t>No es seguro y no es ídem potente</a:t>
          </a:r>
          <a:endParaRPr lang="es-ES" sz="14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040727" y="1079"/>
        <a:ext cx="4130655" cy="2478393"/>
      </dsp:txXfrm>
    </dsp:sp>
    <dsp:sp modelId="{1097A47B-0611-4213-ABCF-AC72226E7CF4}">
      <dsp:nvSpPr>
        <dsp:cNvPr id="0" name=""/>
        <dsp:cNvSpPr/>
      </dsp:nvSpPr>
      <dsp:spPr>
        <a:xfrm>
          <a:off x="1497006" y="2892537"/>
          <a:ext cx="4130655" cy="2478393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PUT</a:t>
          </a:r>
          <a:endParaRPr lang="es-ES" sz="1200" b="1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Book Antiqua" panose="02040602050305030304" pitchFamily="18" charset="0"/>
            </a:rPr>
            <a:t>Este método solicita que el recurso que identificó el URI de la solicitud se actualice o se cree con la representación de la información incluida en la petición. Las respuestas son 2.01 (</a:t>
          </a:r>
          <a:r>
            <a:rPr lang="es-ES" sz="1400" i="1" kern="1200" dirty="0" err="1">
              <a:solidFill>
                <a:schemeClr val="tx1"/>
              </a:solidFill>
              <a:latin typeface="Book Antiqua" panose="02040602050305030304" pitchFamily="18" charset="0"/>
            </a:rPr>
            <a:t>Created</a:t>
          </a:r>
          <a:r>
            <a:rPr lang="es-ES" sz="1400" kern="1200" dirty="0">
              <a:solidFill>
                <a:schemeClr val="tx1"/>
              </a:solidFill>
              <a:latin typeface="Book Antiqua" panose="02040602050305030304" pitchFamily="18" charset="0"/>
            </a:rPr>
            <a:t>) y 2.04 (</a:t>
          </a:r>
          <a:r>
            <a:rPr lang="es-ES" sz="1400" i="1" kern="1200" dirty="0" err="1">
              <a:solidFill>
                <a:schemeClr val="tx1"/>
              </a:solidFill>
              <a:latin typeface="Book Antiqua" panose="02040602050305030304" pitchFamily="18" charset="0"/>
            </a:rPr>
            <a:t>Changed</a:t>
          </a:r>
          <a:r>
            <a:rPr lang="es-ES" sz="1400" i="1" kern="1200" dirty="0">
              <a:solidFill>
                <a:schemeClr val="tx1"/>
              </a:solidFill>
              <a:latin typeface="Book Antiqua" panose="02040602050305030304" pitchFamily="18" charset="0"/>
            </a:rPr>
            <a:t>). </a:t>
          </a:r>
          <a:r>
            <a:rPr lang="es-ES" sz="1400" i="0" kern="1200" dirty="0">
              <a:solidFill>
                <a:schemeClr val="tx1"/>
              </a:solidFill>
              <a:latin typeface="Book Antiqua" panose="02040602050305030304" pitchFamily="18" charset="0"/>
            </a:rPr>
            <a:t>No es seguro y si es ídem potente.</a:t>
          </a:r>
          <a:endParaRPr lang="es-ES" sz="1400" kern="1200" dirty="0">
            <a:latin typeface="Book Antiqua" panose="02040602050305030304" pitchFamily="18" charset="0"/>
          </a:endParaRPr>
        </a:p>
      </dsp:txBody>
      <dsp:txXfrm>
        <a:off x="1497006" y="2892537"/>
        <a:ext cx="4130655" cy="2478393"/>
      </dsp:txXfrm>
    </dsp:sp>
    <dsp:sp modelId="{1417ED0B-4AA0-4342-973C-2D82561C51D4}">
      <dsp:nvSpPr>
        <dsp:cNvPr id="0" name=""/>
        <dsp:cNvSpPr/>
      </dsp:nvSpPr>
      <dsp:spPr>
        <a:xfrm>
          <a:off x="6040727" y="2892537"/>
          <a:ext cx="4130655" cy="247839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Book Antiqua" panose="02040602050305030304" pitchFamily="18" charset="0"/>
            </a:rPr>
            <a:t>DELETE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Book Antiqua" panose="02040602050305030304" pitchFamily="18" charset="0"/>
            </a:rPr>
            <a:t>Este método solicita que elimine un recurso identificado por el URI de la solicitud. La respuesta es 2.02 </a:t>
          </a:r>
          <a:r>
            <a:rPr lang="es-ES" sz="1400" i="1" kern="1200" dirty="0">
              <a:solidFill>
                <a:schemeClr val="tx1"/>
              </a:solidFill>
              <a:latin typeface="Book Antiqua" panose="02040602050305030304" pitchFamily="18" charset="0"/>
            </a:rPr>
            <a:t>(</a:t>
          </a:r>
          <a:r>
            <a:rPr lang="es-ES" sz="1400" i="1" kern="1200" dirty="0" err="1">
              <a:solidFill>
                <a:schemeClr val="tx1"/>
              </a:solidFill>
              <a:latin typeface="Book Antiqua" panose="02040602050305030304" pitchFamily="18" charset="0"/>
            </a:rPr>
            <a:t>Deleted</a:t>
          </a:r>
          <a:r>
            <a:rPr lang="es-ES" sz="1400" i="1" kern="1200" dirty="0">
              <a:solidFill>
                <a:schemeClr val="tx1"/>
              </a:solidFill>
              <a:latin typeface="Book Antiqua" panose="02040602050305030304" pitchFamily="18" charset="0"/>
            </a:rPr>
            <a:t>). </a:t>
          </a:r>
          <a:r>
            <a:rPr lang="es-ES" sz="1400" i="0" kern="1200" dirty="0">
              <a:solidFill>
                <a:schemeClr val="tx1"/>
              </a:solidFill>
              <a:latin typeface="Book Antiqua" panose="02040602050305030304" pitchFamily="18" charset="0"/>
            </a:rPr>
            <a:t>No es seguro y si es ídem potente.</a:t>
          </a:r>
          <a:endParaRPr lang="es-ES" sz="1400" i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040727" y="2892537"/>
        <a:ext cx="4130655" cy="2478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DCCB8-8DC2-4AA9-9361-199A02BBDDC9}">
      <dsp:nvSpPr>
        <dsp:cNvPr id="0" name=""/>
        <dsp:cNvSpPr/>
      </dsp:nvSpPr>
      <dsp:spPr>
        <a:xfrm>
          <a:off x="-5730293" y="-883903"/>
          <a:ext cx="6875383" cy="6875383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9C927-7C51-4231-84E8-211960F859D8}">
      <dsp:nvSpPr>
        <dsp:cNvPr id="0" name=""/>
        <dsp:cNvSpPr/>
      </dsp:nvSpPr>
      <dsp:spPr>
        <a:xfrm>
          <a:off x="938900" y="729668"/>
          <a:ext cx="9549757" cy="14591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8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Book Antiqua" panose="02040602050305030304" pitchFamily="18" charset="0"/>
            </a:rPr>
            <a:t>Lo desarrolló la compañía IBM y Eurotech hoy en día se encuentra en estandarización por el grupo OASIS. Su arquitectura se basa en el modelo cliente y servidor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Book Antiqua" panose="02040602050305030304" pitchFamily="18" charset="0"/>
            </a:rPr>
            <a:t>Se incluye un concepto que se denomina Publish/Subscribe – Publicar/Subscribir</a:t>
          </a:r>
        </a:p>
      </dsp:txBody>
      <dsp:txXfrm>
        <a:off x="938900" y="729668"/>
        <a:ext cx="9549757" cy="1459132"/>
      </dsp:txXfrm>
    </dsp:sp>
    <dsp:sp modelId="{6DF2761A-2A30-4C89-AC58-6523F9055057}">
      <dsp:nvSpPr>
        <dsp:cNvPr id="0" name=""/>
        <dsp:cNvSpPr/>
      </dsp:nvSpPr>
      <dsp:spPr>
        <a:xfrm>
          <a:off x="26942" y="547276"/>
          <a:ext cx="1823915" cy="1823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37BFF-537A-438D-ABDF-99CC36E6152C}">
      <dsp:nvSpPr>
        <dsp:cNvPr id="0" name=""/>
        <dsp:cNvSpPr/>
      </dsp:nvSpPr>
      <dsp:spPr>
        <a:xfrm>
          <a:off x="938900" y="2918775"/>
          <a:ext cx="9549757" cy="145913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8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Book Antiqua" panose="02040602050305030304" pitchFamily="18" charset="0"/>
            </a:rPr>
            <a:t>Es óptimo para aquellos dispositivos que cuentan con memoria y batería limitada, para redes, entornos restringidos e inseguros y redes con ancho de banda y alta latencia.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Book Antiqua" panose="02040602050305030304" pitchFamily="18" charset="0"/>
            </a:rPr>
            <a:t>Usa protocolo de transporte TCP, además también se usan para comunicaciones M2M</a:t>
          </a:r>
        </a:p>
      </dsp:txBody>
      <dsp:txXfrm>
        <a:off x="938900" y="2918775"/>
        <a:ext cx="9549757" cy="1459132"/>
      </dsp:txXfrm>
    </dsp:sp>
    <dsp:sp modelId="{4D33A92D-CB1C-401F-A428-D955EC802E15}">
      <dsp:nvSpPr>
        <dsp:cNvPr id="0" name=""/>
        <dsp:cNvSpPr/>
      </dsp:nvSpPr>
      <dsp:spPr>
        <a:xfrm>
          <a:off x="26942" y="2736384"/>
          <a:ext cx="1823915" cy="1823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ED1F9-C508-4678-A8EB-7AC76421E9E5}">
      <dsp:nvSpPr>
        <dsp:cNvPr id="0" name=""/>
        <dsp:cNvSpPr/>
      </dsp:nvSpPr>
      <dsp:spPr>
        <a:xfrm>
          <a:off x="2540" y="661821"/>
          <a:ext cx="2476500" cy="990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Nivel 0</a:t>
          </a:r>
        </a:p>
      </dsp:txBody>
      <dsp:txXfrm>
        <a:off x="2540" y="661821"/>
        <a:ext cx="2476500" cy="990600"/>
      </dsp:txXfrm>
    </dsp:sp>
    <dsp:sp modelId="{27153936-918D-40E1-AA5C-6F60DDBBD8C1}">
      <dsp:nvSpPr>
        <dsp:cNvPr id="0" name=""/>
        <dsp:cNvSpPr/>
      </dsp:nvSpPr>
      <dsp:spPr>
        <a:xfrm>
          <a:off x="2540" y="1652421"/>
          <a:ext cx="2476500" cy="310442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Transmisión de una ráfaga de mensajes sin que se garantice su llegada.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Para mensajes con criticidad baja.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 err="1"/>
            <a:t>Fire</a:t>
          </a:r>
          <a:r>
            <a:rPr lang="es-ES" sz="1800" kern="1200" dirty="0"/>
            <a:t> and </a:t>
          </a:r>
          <a:r>
            <a:rPr lang="es-ES" sz="1800" kern="1200" dirty="0" err="1"/>
            <a:t>Forget</a:t>
          </a:r>
          <a:r>
            <a:rPr lang="es-ES" sz="1800" kern="1200" dirty="0"/>
            <a:t> </a:t>
          </a:r>
        </a:p>
      </dsp:txBody>
      <dsp:txXfrm>
        <a:off x="2540" y="1652421"/>
        <a:ext cx="2476500" cy="3104423"/>
      </dsp:txXfrm>
    </dsp:sp>
    <dsp:sp modelId="{C82368DE-E2DB-4977-82BB-D5FD8011B3E0}">
      <dsp:nvSpPr>
        <dsp:cNvPr id="0" name=""/>
        <dsp:cNvSpPr/>
      </dsp:nvSpPr>
      <dsp:spPr>
        <a:xfrm>
          <a:off x="2825750" y="661821"/>
          <a:ext cx="2476500" cy="990600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Nivel 1</a:t>
          </a:r>
        </a:p>
      </dsp:txBody>
      <dsp:txXfrm>
        <a:off x="2825750" y="661821"/>
        <a:ext cx="2476500" cy="990600"/>
      </dsp:txXfrm>
    </dsp:sp>
    <dsp:sp modelId="{5F7E5B98-D979-4BA0-91A1-A18CE67850C9}">
      <dsp:nvSpPr>
        <dsp:cNvPr id="0" name=""/>
        <dsp:cNvSpPr/>
      </dsp:nvSpPr>
      <dsp:spPr>
        <a:xfrm>
          <a:off x="2825750" y="1652421"/>
          <a:ext cx="2476500" cy="3104423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Garantiza que el receptor reciba el mensaje al menos una vez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Al recibir y comprender el destinatario envía un PUBACK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Almacena y envía el mensaje periódicamente</a:t>
          </a:r>
        </a:p>
      </dsp:txBody>
      <dsp:txXfrm>
        <a:off x="2825750" y="1652421"/>
        <a:ext cx="2476500" cy="3104423"/>
      </dsp:txXfrm>
    </dsp:sp>
    <dsp:sp modelId="{25DBE6DC-DB9D-4C9C-A0E8-8A14C9890AEF}">
      <dsp:nvSpPr>
        <dsp:cNvPr id="0" name=""/>
        <dsp:cNvSpPr/>
      </dsp:nvSpPr>
      <dsp:spPr>
        <a:xfrm>
          <a:off x="5648960" y="661821"/>
          <a:ext cx="2476500" cy="990600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Nivel 2</a:t>
          </a:r>
        </a:p>
      </dsp:txBody>
      <dsp:txXfrm>
        <a:off x="5648960" y="661821"/>
        <a:ext cx="2476500" cy="990600"/>
      </dsp:txXfrm>
    </dsp:sp>
    <dsp:sp modelId="{355CE92B-130B-4326-B2CB-90A332B8F768}">
      <dsp:nvSpPr>
        <dsp:cNvPr id="0" name=""/>
        <dsp:cNvSpPr/>
      </dsp:nvSpPr>
      <dsp:spPr>
        <a:xfrm>
          <a:off x="5648960" y="1652421"/>
          <a:ext cx="2476500" cy="3104423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Garantiza que el destinatario reciba y decodifique el mensaje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El destinatario recibe y decodifica lo que quiere decir que está presto a recibir el mensaje.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Envía un acuse de recibo ACK</a:t>
          </a:r>
        </a:p>
      </dsp:txBody>
      <dsp:txXfrm>
        <a:off x="5648960" y="1652421"/>
        <a:ext cx="2476500" cy="3104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77F46-68F2-41EB-AA3D-B2AA902B5183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201C-0FD8-4E30-81EE-A8331B4272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85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6201C-0FD8-4E30-81EE-A8331B4272C7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914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28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550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268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043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88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44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42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45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7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81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544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5B22-0D7A-4133-9B1A-E848C164C76F}" type="datetimeFigureOut">
              <a:rPr lang="es-CO" smtClean="0"/>
              <a:t>22/08/2019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0DE65-8E59-4202-AECC-2139050CE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117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5029" y="3200400"/>
            <a:ext cx="10528663" cy="2573383"/>
          </a:xfrm>
        </p:spPr>
        <p:txBody>
          <a:bodyPr>
            <a:normAutofit fontScale="25000" lnSpcReduction="20000"/>
          </a:bodyPr>
          <a:lstStyle/>
          <a:p>
            <a:endParaRPr lang="es-CO" b="1" dirty="0"/>
          </a:p>
          <a:p>
            <a:pPr>
              <a:lnSpc>
                <a:spcPct val="160000"/>
              </a:lnSpc>
            </a:pPr>
            <a:r>
              <a:rPr lang="es-CO" b="1" dirty="0"/>
              <a:t> </a:t>
            </a:r>
          </a:p>
          <a:p>
            <a:pPr>
              <a:lnSpc>
                <a:spcPct val="160000"/>
              </a:lnSpc>
            </a:pPr>
            <a:r>
              <a:rPr lang="es-CO" sz="5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TRABAJO DE TITULACIÓN PREVIO A LA OBTENCIÓN DEL TÍTULO DE MAGÍSTER EN GERENCIA DE SISTEMAS </a:t>
            </a:r>
          </a:p>
          <a:p>
            <a:pPr>
              <a:lnSpc>
                <a:spcPct val="160000"/>
              </a:lnSpc>
            </a:pPr>
            <a:r>
              <a:rPr lang="es-CO" sz="5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TEMA: ANÁLISIS COMPARATIVO DE DESEMPEÑO ENTRE PROTOCOLOS MQTT Y COAP PARA INTERNET DE LAS COSAS (IoT) CON RASPBERRY PI 3 EN AMBIENTES IEEE 802.11 </a:t>
            </a:r>
          </a:p>
          <a:p>
            <a:endParaRPr lang="es-CO" sz="56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es-CO" sz="560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AUTORA: </a:t>
            </a:r>
            <a:r>
              <a:rPr lang="es-CO" sz="5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GUAMÁN OÑA, YESENIA CECIBEL </a:t>
            </a:r>
          </a:p>
          <a:p>
            <a:r>
              <a:rPr lang="es-CO" sz="5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DIRECTOR: ING. SALAZAR CHACÓN, GUSTAVO DAVID</a:t>
            </a:r>
          </a:p>
          <a:p>
            <a:endParaRPr lang="es-CO" sz="56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es-CO" sz="5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SANGOLQUÍ</a:t>
            </a:r>
          </a:p>
          <a:p>
            <a:endParaRPr lang="es-CO" sz="56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es-CO" sz="5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2019</a:t>
            </a: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41" y="569770"/>
            <a:ext cx="5079313" cy="120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380767" y="2103120"/>
            <a:ext cx="98571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VICERRECTORADO DE INVESTIGACIÓN, INNOVACIÓN Y TRANSFERENCIA DE TECNOLOGÍAS</a:t>
            </a:r>
          </a:p>
          <a:p>
            <a:pPr algn="ctr"/>
            <a:endParaRPr lang="es-CO" sz="16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CO" sz="1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CENTRO DE POSGRADOS </a:t>
            </a:r>
            <a:br>
              <a:rPr lang="es-CO" sz="1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br>
              <a:rPr lang="es-CO" sz="1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s-CO" sz="1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MAESTRÍA EN GERENCIA DE SISTEMAS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8184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25850" y="194576"/>
            <a:ext cx="460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Métodos CoAP 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137633"/>
              </p:ext>
            </p:extLst>
          </p:nvPr>
        </p:nvGraphicFramePr>
        <p:xfrm>
          <a:off x="91996" y="1117906"/>
          <a:ext cx="11668389" cy="537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3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70454" r="70473" b="1527"/>
          <a:stretch/>
        </p:blipFill>
        <p:spPr>
          <a:xfrm>
            <a:off x="928373" y="951738"/>
            <a:ext cx="4760685" cy="5123543"/>
          </a:xfrm>
        </p:spPr>
      </p:pic>
      <p:sp>
        <p:nvSpPr>
          <p:cNvPr id="4" name="Rectángulo 3"/>
          <p:cNvSpPr/>
          <p:nvPr/>
        </p:nvSpPr>
        <p:spPr>
          <a:xfrm>
            <a:off x="535014" y="194576"/>
            <a:ext cx="10782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Almacenamiento en caché con CoAP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30729" y="2004217"/>
            <a:ext cx="4124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Book Antiqua" panose="02040602050305030304" pitchFamily="18" charset="0"/>
              </a:rPr>
              <a:t>Modelo </a:t>
            </a:r>
            <a:r>
              <a:rPr lang="es-ES" sz="2400" b="1" dirty="0" err="1">
                <a:latin typeface="Book Antiqua" panose="02040602050305030304" pitchFamily="18" charset="0"/>
              </a:rPr>
              <a:t>Freshness</a:t>
            </a:r>
            <a:r>
              <a:rPr lang="es-ES" sz="2400" b="1" dirty="0">
                <a:latin typeface="Book Antiqua" panose="02040602050305030304" pitchFamily="18" charset="0"/>
              </a:rPr>
              <a:t>:</a:t>
            </a:r>
            <a:r>
              <a:rPr lang="es-ES" sz="2400" dirty="0">
                <a:latin typeface="Book Antiqua" panose="02040602050305030304" pitchFamily="18" charset="0"/>
              </a:rPr>
              <a:t> El término </a:t>
            </a:r>
            <a:r>
              <a:rPr lang="es-ES" sz="2400" i="1" dirty="0" err="1">
                <a:latin typeface="Book Antiqua" panose="02040602050305030304" pitchFamily="18" charset="0"/>
              </a:rPr>
              <a:t>Fresh</a:t>
            </a:r>
            <a:r>
              <a:rPr lang="es-ES" sz="2400" dirty="0">
                <a:latin typeface="Book Antiqua" panose="02040602050305030304" pitchFamily="18" charset="0"/>
              </a:rPr>
              <a:t> se refiere a que, cada vez que en la memoria caché exista una respuesta nueva, ésta se puede usar para atender peticiones posteriores. </a:t>
            </a:r>
            <a:endParaRPr lang="es-CO" sz="2400" dirty="0">
              <a:latin typeface="Book Antiqua" panose="02040602050305030304" pitchFamily="18" charset="0"/>
            </a:endParaRP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9" b="71908"/>
          <a:stretch/>
        </p:blipFill>
        <p:spPr>
          <a:xfrm>
            <a:off x="5926201" y="989448"/>
            <a:ext cx="5628331" cy="504812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648390" y="2009818"/>
            <a:ext cx="4183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Book Antiqua" panose="02040602050305030304" pitchFamily="18" charset="0"/>
              </a:rPr>
              <a:t>Modelo de validación: </a:t>
            </a:r>
            <a:r>
              <a:rPr lang="es-ES" sz="2400" dirty="0">
                <a:latin typeface="Book Antiqua" panose="02040602050305030304" pitchFamily="18" charset="0"/>
              </a:rPr>
              <a:t>Se usa este modelo en caso de que existan varias respuestas en almacenamiento para una solicitud </a:t>
            </a:r>
            <a:r>
              <a:rPr lang="es-ES" sz="2400" i="1" dirty="0">
                <a:latin typeface="Book Antiqua" panose="02040602050305030304" pitchFamily="18" charset="0"/>
              </a:rPr>
              <a:t>GET</a:t>
            </a:r>
            <a:r>
              <a:rPr lang="es-ES" sz="2400" dirty="0">
                <a:latin typeface="Book Antiqua" panose="02040602050305030304" pitchFamily="18" charset="0"/>
              </a:rPr>
              <a:t> y no se puedan utilizar porque no son actuales, en estos casos se puede usar la opción </a:t>
            </a:r>
            <a:r>
              <a:rPr lang="es-ES" sz="2400" i="1" dirty="0">
                <a:latin typeface="Book Antiqua" panose="02040602050305030304" pitchFamily="18" charset="0"/>
              </a:rPr>
              <a:t>E – Tag</a:t>
            </a:r>
            <a:r>
              <a:rPr lang="es-ES" sz="2400" dirty="0">
                <a:latin typeface="Book Antiqua" panose="02040602050305030304" pitchFamily="18" charset="0"/>
              </a:rPr>
              <a:t> dentro de la petición </a:t>
            </a:r>
            <a:r>
              <a:rPr lang="es-ES" sz="2400" i="1" dirty="0">
                <a:latin typeface="Book Antiqua" panose="02040602050305030304" pitchFamily="18" charset="0"/>
              </a:rPr>
              <a:t>GET</a:t>
            </a:r>
            <a:r>
              <a:rPr lang="es-ES" sz="2400" dirty="0">
                <a:latin typeface="Book Antiqua" panose="02040602050305030304" pitchFamily="18" charset="0"/>
              </a:rPr>
              <a:t>.</a:t>
            </a:r>
            <a:endParaRPr lang="es-CO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3692" y="248364"/>
            <a:ext cx="10824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PROTOCOLO MQTT  (Message Queue Telemetry Transport)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27391"/>
              </p:ext>
            </p:extLst>
          </p:nvPr>
        </p:nvGraphicFramePr>
        <p:xfrm>
          <a:off x="838200" y="1734284"/>
          <a:ext cx="10515600" cy="510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5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70454" r="70473" b="1527"/>
          <a:stretch/>
        </p:blipFill>
        <p:spPr>
          <a:xfrm>
            <a:off x="382452" y="1272721"/>
            <a:ext cx="4760685" cy="5123543"/>
          </a:xfrm>
        </p:spPr>
      </p:pic>
      <p:sp>
        <p:nvSpPr>
          <p:cNvPr id="4" name="Rectángulo 3"/>
          <p:cNvSpPr/>
          <p:nvPr/>
        </p:nvSpPr>
        <p:spPr>
          <a:xfrm>
            <a:off x="1894577" y="194576"/>
            <a:ext cx="8063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Modelo Publish / Subscribe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09898" y="1645920"/>
            <a:ext cx="3905794" cy="4010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2058" name="Picture 10" descr="Image result for modelo publish / subscribe mq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90" y="1921328"/>
            <a:ext cx="6494228" cy="38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809898" y="2633529"/>
            <a:ext cx="377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Book Antiqua" panose="02040602050305030304" pitchFamily="18" charset="0"/>
              </a:rPr>
              <a:t>Se compone de sensores, servidor llamado también intermediario o bróker y los clientes.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Book Antiqua" panose="02040602050305030304" pitchFamily="18" charset="0"/>
              </a:rPr>
              <a:t>Todos los mensajes son invisibles al servidor, son datos discretos.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Book Antiqua" panose="02040602050305030304" pitchFamily="18" charset="0"/>
              </a:rPr>
              <a:t>Cada mensaje se publica en un topic, tema o dirección.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latin typeface="Book Antiqua" panose="0204060205030503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38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6739"/>
          <a:stretch/>
        </p:blipFill>
        <p:spPr>
          <a:xfrm>
            <a:off x="1675329" y="2318634"/>
            <a:ext cx="8841342" cy="280200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99750" y="286016"/>
            <a:ext cx="9592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Cabecera de paquetes de control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827" t="91930" r="42453" b="1471"/>
          <a:stretch/>
        </p:blipFill>
        <p:spPr>
          <a:xfrm>
            <a:off x="4389120" y="5120639"/>
            <a:ext cx="3069771" cy="2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55643" y="286016"/>
            <a:ext cx="4480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Niveles de QoS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66299229"/>
              </p:ext>
            </p:extLst>
          </p:nvPr>
        </p:nvGraphicFramePr>
        <p:xfrm>
          <a:off x="2032000" y="11115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1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549178" cy="3948158"/>
          </a:xfrm>
        </p:spPr>
        <p:txBody>
          <a:bodyPr>
            <a:normAutofit fontScale="92500" lnSpcReduction="20000"/>
          </a:bodyPr>
          <a:lstStyle/>
          <a:p>
            <a:r>
              <a:rPr lang="es-CO" dirty="0">
                <a:latin typeface="Book Antiqua" panose="02040602050305030304" pitchFamily="18" charset="0"/>
              </a:rPr>
              <a:t>Droplet o servidor – Digital </a:t>
            </a:r>
            <a:r>
              <a:rPr lang="es-CO" dirty="0" err="1">
                <a:latin typeface="Book Antiqua" panose="02040602050305030304" pitchFamily="18" charset="0"/>
              </a:rPr>
              <a:t>Ocean</a:t>
            </a:r>
            <a:endParaRPr lang="es-CO" dirty="0">
              <a:latin typeface="Book Antiqua" panose="02040602050305030304" pitchFamily="18" charset="0"/>
            </a:endParaRPr>
          </a:p>
          <a:p>
            <a:r>
              <a:rPr lang="es-CO" dirty="0">
                <a:latin typeface="Book Antiqua" panose="02040602050305030304" pitchFamily="18" charset="0"/>
              </a:rPr>
              <a:t>MobaXterm</a:t>
            </a:r>
          </a:p>
          <a:p>
            <a:r>
              <a:rPr lang="es-CO" dirty="0">
                <a:latin typeface="Book Antiqua" panose="02040602050305030304" pitchFamily="18" charset="0"/>
              </a:rPr>
              <a:t>Raspberry Pi 3 B+, localhost</a:t>
            </a:r>
          </a:p>
          <a:p>
            <a:r>
              <a:rPr lang="es-CO" dirty="0">
                <a:latin typeface="Book Antiqua" panose="02040602050305030304" pitchFamily="18" charset="0"/>
              </a:rPr>
              <a:t>Circuito </a:t>
            </a:r>
            <a:r>
              <a:rPr lang="es-CO" dirty="0" err="1">
                <a:latin typeface="Book Antiqua" panose="02040602050305030304" pitchFamily="18" charset="0"/>
              </a:rPr>
              <a:t>optoacoplador</a:t>
            </a:r>
            <a:endParaRPr lang="es-CO" dirty="0">
              <a:latin typeface="Book Antiqua" panose="02040602050305030304" pitchFamily="18" charset="0"/>
            </a:endParaRPr>
          </a:p>
          <a:p>
            <a:r>
              <a:rPr lang="es-CO" dirty="0">
                <a:latin typeface="Book Antiqua" panose="02040602050305030304" pitchFamily="18" charset="0"/>
              </a:rPr>
              <a:t>Node-Red</a:t>
            </a:r>
          </a:p>
          <a:p>
            <a:r>
              <a:rPr lang="es-CO" dirty="0">
                <a:latin typeface="Book Antiqua" panose="02040602050305030304" pitchFamily="18" charset="0"/>
              </a:rPr>
              <a:t>Wireshark</a:t>
            </a:r>
          </a:p>
          <a:p>
            <a:r>
              <a:rPr lang="es-CO" dirty="0">
                <a:latin typeface="Book Antiqua" panose="02040602050305030304" pitchFamily="18" charset="0"/>
              </a:rPr>
              <a:t>Jperf</a:t>
            </a:r>
          </a:p>
          <a:p>
            <a:r>
              <a:rPr lang="es-CO" dirty="0">
                <a:latin typeface="Book Antiqua" panose="02040602050305030304" pitchFamily="18" charset="0"/>
              </a:rPr>
              <a:t>Computador y lámpara doméstica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2227766" y="286016"/>
            <a:ext cx="7736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Materiales y herramientas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Imagen 7" descr="C:\Yesenia\Maestria\Tesis\Avances\Capturas de practica 24 nov 2018\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0213" r="7246" b="16331"/>
          <a:stretch/>
        </p:blipFill>
        <p:spPr bwMode="auto">
          <a:xfrm>
            <a:off x="6096004" y="1864605"/>
            <a:ext cx="5359052" cy="3094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C:\Yesenia\Maestria\Tesis\Avances\Capturas de practica 24 nov 2018\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75" b="40138"/>
          <a:stretch/>
        </p:blipFill>
        <p:spPr bwMode="auto">
          <a:xfrm rot="21285210">
            <a:off x="5688568" y="1809819"/>
            <a:ext cx="5275639" cy="3441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Raspberry Pi 3 Model B+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15078" r="9972" b="11038"/>
          <a:stretch/>
        </p:blipFill>
        <p:spPr bwMode="auto">
          <a:xfrm rot="680695">
            <a:off x="7585687" y="2604035"/>
            <a:ext cx="3230360" cy="2393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C:\Yesenia\Maestria\Tesis\Avances\Capturas de practica 24 nov 2018\20190103_13525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9" t="65230" r="16875" b="5552"/>
          <a:stretch/>
        </p:blipFill>
        <p:spPr bwMode="auto">
          <a:xfrm rot="20839480">
            <a:off x="6701246" y="2853968"/>
            <a:ext cx="2427514" cy="2232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Image result for node re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1"/>
          <a:stretch/>
        </p:blipFill>
        <p:spPr bwMode="auto">
          <a:xfrm rot="968355">
            <a:off x="6966174" y="3049610"/>
            <a:ext cx="4055567" cy="25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ireshark ico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696">
            <a:off x="6609329" y="2926496"/>
            <a:ext cx="4277536" cy="20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52" y="2272570"/>
            <a:ext cx="4890572" cy="305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C:\Yesenia\Maestria\Tesis\Avances\Capitulo 3_Implementacion de protocolos CoAP y MQTT con raspberry pi\20190403_20002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545">
            <a:off x="6485934" y="2734556"/>
            <a:ext cx="4346722" cy="2644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2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2589" r="1618"/>
          <a:stretch/>
        </p:blipFill>
        <p:spPr bwMode="auto">
          <a:xfrm>
            <a:off x="615316" y="1705451"/>
            <a:ext cx="10961370" cy="4525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664167" y="429424"/>
            <a:ext cx="2863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Conexión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1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Yesenia\Maestria\Tesis\Avances\Capitulo 3_Implementacion de protocolos CoAP y MQTT con raspberry pi\Captura CoAP\flujo coa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02" y="1540827"/>
            <a:ext cx="7434398" cy="3971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lamada con línea 2 5"/>
          <p:cNvSpPr/>
          <p:nvPr/>
        </p:nvSpPr>
        <p:spPr>
          <a:xfrm flipH="1">
            <a:off x="401956" y="1267946"/>
            <a:ext cx="1802674" cy="9927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132"/>
              <a:gd name="adj6" fmla="val -415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Book Antiqua" panose="02040602050305030304" pitchFamily="18" charset="0"/>
              </a:rPr>
              <a:t>Inject: </a:t>
            </a:r>
            <a:r>
              <a:rPr lang="es-CO" sz="1600" dirty="0">
                <a:latin typeface="Book Antiqua" panose="02040602050305030304" pitchFamily="18" charset="0"/>
              </a:rPr>
              <a:t>Tipo String </a:t>
            </a:r>
            <a:r>
              <a:rPr lang="es-CO" sz="1600" dirty="0">
                <a:latin typeface="Book Antiqua" panose="02040602050305030304" pitchFamily="18" charset="0"/>
                <a:sym typeface="Wingdings" panose="05000000000000000000" pitchFamily="2" charset="2"/>
              </a:rPr>
              <a:t>“Encendido”</a:t>
            </a:r>
            <a:endParaRPr lang="es-CO" sz="1600" dirty="0">
              <a:latin typeface="Book Antiqua" panose="02040602050305030304" pitchFamily="18" charset="0"/>
            </a:endParaRPr>
          </a:p>
        </p:txBody>
      </p:sp>
      <p:sp>
        <p:nvSpPr>
          <p:cNvPr id="7" name="Llamada con línea 2 6"/>
          <p:cNvSpPr/>
          <p:nvPr/>
        </p:nvSpPr>
        <p:spPr>
          <a:xfrm flipH="1">
            <a:off x="401956" y="3358416"/>
            <a:ext cx="1802674" cy="9927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816"/>
              <a:gd name="adj6" fmla="val -394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Book Antiqua" panose="02040602050305030304" pitchFamily="18" charset="0"/>
              </a:rPr>
              <a:t>Inject: </a:t>
            </a:r>
            <a:r>
              <a:rPr lang="es-CO" sz="1600" dirty="0">
                <a:latin typeface="Book Antiqua" panose="02040602050305030304" pitchFamily="18" charset="0"/>
              </a:rPr>
              <a:t>Tipo String </a:t>
            </a:r>
            <a:r>
              <a:rPr lang="es-CO" sz="1600" dirty="0">
                <a:latin typeface="Book Antiqua" panose="02040602050305030304" pitchFamily="18" charset="0"/>
                <a:sym typeface="Wingdings" panose="05000000000000000000" pitchFamily="2" charset="2"/>
              </a:rPr>
              <a:t>“Apagado”</a:t>
            </a:r>
            <a:endParaRPr lang="es-CO" sz="1600" dirty="0">
              <a:latin typeface="Book Antiqua" panose="02040602050305030304" pitchFamily="18" charset="0"/>
            </a:endParaRPr>
          </a:p>
        </p:txBody>
      </p:sp>
      <p:sp>
        <p:nvSpPr>
          <p:cNvPr id="8" name="Llamada con línea 2 7"/>
          <p:cNvSpPr/>
          <p:nvPr/>
        </p:nvSpPr>
        <p:spPr>
          <a:xfrm flipH="1">
            <a:off x="2664822" y="417421"/>
            <a:ext cx="2696665" cy="9927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2764"/>
              <a:gd name="adj6" fmla="val -217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Book Antiqua" panose="02040602050305030304" pitchFamily="18" charset="0"/>
              </a:rPr>
              <a:t>CoAP Request: </a:t>
            </a:r>
            <a:r>
              <a:rPr lang="es-ES" sz="1600" dirty="0">
                <a:latin typeface="Book Antiqua" panose="02040602050305030304" pitchFamily="18" charset="0"/>
              </a:rPr>
              <a:t>coap://localhost/foco:5683 </a:t>
            </a:r>
            <a:endParaRPr lang="es-CO" sz="1600" dirty="0">
              <a:latin typeface="Book Antiqua" panose="02040602050305030304" pitchFamily="18" charset="0"/>
            </a:endParaRPr>
          </a:p>
        </p:txBody>
      </p:sp>
      <p:sp>
        <p:nvSpPr>
          <p:cNvPr id="9" name="Llamada con línea 2 8"/>
          <p:cNvSpPr/>
          <p:nvPr/>
        </p:nvSpPr>
        <p:spPr>
          <a:xfrm flipH="1">
            <a:off x="888479" y="4650378"/>
            <a:ext cx="1612369" cy="9927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689"/>
              <a:gd name="adj6" fmla="val -761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Book Antiqua" panose="02040602050305030304" pitchFamily="18" charset="0"/>
              </a:rPr>
              <a:t>CoAP in: </a:t>
            </a:r>
            <a:r>
              <a:rPr lang="es-CO" sz="1600" dirty="0">
                <a:latin typeface="Book Antiqua" panose="02040602050305030304" pitchFamily="18" charset="0"/>
              </a:rPr>
              <a:t>servidor  CoAP, método</a:t>
            </a:r>
          </a:p>
        </p:txBody>
      </p:sp>
      <p:sp>
        <p:nvSpPr>
          <p:cNvPr id="10" name="Llamada con línea 2 9"/>
          <p:cNvSpPr/>
          <p:nvPr/>
        </p:nvSpPr>
        <p:spPr>
          <a:xfrm>
            <a:off x="8294454" y="498380"/>
            <a:ext cx="2638005" cy="9927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4412"/>
              <a:gd name="adj6" fmla="val -365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latin typeface="Book Antiqua" panose="02040602050305030304" pitchFamily="18" charset="0"/>
              </a:rPr>
              <a:t>Msg.payload</a:t>
            </a:r>
            <a:r>
              <a:rPr lang="es-CO" sz="1600" b="1" dirty="0">
                <a:latin typeface="Book Antiqua" panose="02040602050305030304" pitchFamily="18" charset="0"/>
              </a:rPr>
              <a:t>: </a:t>
            </a:r>
            <a:r>
              <a:rPr lang="es-CO" sz="1600" dirty="0">
                <a:latin typeface="Book Antiqua" panose="02040602050305030304" pitchFamily="18" charset="0"/>
              </a:rPr>
              <a:t>mensaje True o False en Debug</a:t>
            </a:r>
          </a:p>
        </p:txBody>
      </p:sp>
      <p:sp>
        <p:nvSpPr>
          <p:cNvPr id="11" name="Llamada con línea 2 10"/>
          <p:cNvSpPr/>
          <p:nvPr/>
        </p:nvSpPr>
        <p:spPr>
          <a:xfrm>
            <a:off x="8473064" y="1937963"/>
            <a:ext cx="2830459" cy="9927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3893"/>
              <a:gd name="adj6" fmla="val -41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Book Antiqua" panose="02040602050305030304" pitchFamily="18" charset="0"/>
              </a:rPr>
              <a:t>Change: </a:t>
            </a:r>
            <a:r>
              <a:rPr lang="es-CO" sz="1600" dirty="0">
                <a:latin typeface="Book Antiqua" panose="02040602050305030304" pitchFamily="18" charset="0"/>
              </a:rPr>
              <a:t>cambio de datos, Encendido</a:t>
            </a:r>
            <a:r>
              <a:rPr lang="es-CO" sz="1600" dirty="0">
                <a:latin typeface="Book Antiqua" panose="02040602050305030304" pitchFamily="18" charset="0"/>
                <a:sym typeface="Wingdings" panose="05000000000000000000" pitchFamily="2" charset="2"/>
              </a:rPr>
              <a:t>0; Apagado  1</a:t>
            </a:r>
            <a:endParaRPr lang="es-CO" sz="1600" dirty="0">
              <a:latin typeface="Book Antiqua" panose="02040602050305030304" pitchFamily="18" charset="0"/>
            </a:endParaRPr>
          </a:p>
        </p:txBody>
      </p:sp>
      <p:sp>
        <p:nvSpPr>
          <p:cNvPr id="12" name="Llamada con línea 2 11"/>
          <p:cNvSpPr/>
          <p:nvPr/>
        </p:nvSpPr>
        <p:spPr>
          <a:xfrm>
            <a:off x="9813200" y="3526677"/>
            <a:ext cx="2141109" cy="5343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010"/>
              <a:gd name="adj6" fmla="val -359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Book Antiqua" panose="02040602050305030304" pitchFamily="18" charset="0"/>
              </a:rPr>
              <a:t>PIN: </a:t>
            </a:r>
            <a:r>
              <a:rPr lang="es-CO" sz="1600" dirty="0">
                <a:latin typeface="Book Antiqua" panose="02040602050305030304" pitchFamily="18" charset="0"/>
              </a:rPr>
              <a:t>GPIO 17, PIN 11</a:t>
            </a:r>
          </a:p>
        </p:txBody>
      </p:sp>
      <p:sp>
        <p:nvSpPr>
          <p:cNvPr id="13" name="Llamada con línea 2 12"/>
          <p:cNvSpPr/>
          <p:nvPr/>
        </p:nvSpPr>
        <p:spPr>
          <a:xfrm>
            <a:off x="8456144" y="4656950"/>
            <a:ext cx="3062455" cy="62740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201"/>
              <a:gd name="adj6" fmla="val -52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Book Antiqua" panose="02040602050305030304" pitchFamily="18" charset="0"/>
              </a:rPr>
              <a:t>Function: </a:t>
            </a:r>
            <a:r>
              <a:rPr lang="es-CO" sz="1600" dirty="0">
                <a:latin typeface="Book Antiqua" panose="02040602050305030304" pitchFamily="18" charset="0"/>
              </a:rPr>
              <a:t>msg.res.end(</a:t>
            </a:r>
            <a:r>
              <a:rPr lang="es-CO" sz="1600" dirty="0" err="1">
                <a:latin typeface="Book Antiqua" panose="02040602050305030304" pitchFamily="18" charset="0"/>
              </a:rPr>
              <a:t>msg.req.payload</a:t>
            </a:r>
            <a:r>
              <a:rPr lang="es-CO" sz="1600" dirty="0"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14" name="Llamada con línea 2 13"/>
          <p:cNvSpPr/>
          <p:nvPr/>
        </p:nvSpPr>
        <p:spPr>
          <a:xfrm flipH="1">
            <a:off x="3198997" y="5512526"/>
            <a:ext cx="2463800" cy="11119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173"/>
              <a:gd name="adj6" fmla="val -298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err="1">
                <a:latin typeface="Book Antiqua" panose="02040602050305030304" pitchFamily="18" charset="0"/>
              </a:rPr>
              <a:t>Msg</a:t>
            </a:r>
            <a:r>
              <a:rPr lang="es-CO" sz="1400" b="1" dirty="0">
                <a:latin typeface="Book Antiqua" panose="02040602050305030304" pitchFamily="18" charset="0"/>
              </a:rPr>
              <a:t>: </a:t>
            </a:r>
            <a:r>
              <a:rPr lang="es-CO" sz="1400" dirty="0">
                <a:latin typeface="Book Antiqua" panose="02040602050305030304" pitchFamily="18" charset="0"/>
              </a:rPr>
              <a:t>Recibe el mensaje el servidor como objeto, dentro del objeto un </a:t>
            </a:r>
            <a:r>
              <a:rPr lang="es-CO" sz="1400" dirty="0" err="1">
                <a:latin typeface="Book Antiqua" panose="02040602050305030304" pitchFamily="18" charset="0"/>
              </a:rPr>
              <a:t>array</a:t>
            </a:r>
            <a:r>
              <a:rPr lang="es-CO" sz="1400" dirty="0">
                <a:latin typeface="Book Antiqua" panose="02040602050305030304" pitchFamily="18" charset="0"/>
              </a:rPr>
              <a:t> que indica encendido o apagado. </a:t>
            </a:r>
          </a:p>
        </p:txBody>
      </p:sp>
    </p:spTree>
    <p:extLst>
      <p:ext uri="{BB962C8B-B14F-4D97-AF65-F5344CB8AC3E}">
        <p14:creationId xmlns:p14="http://schemas.microsoft.com/office/powerpoint/2010/main" val="5504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25" y="544755"/>
            <a:ext cx="3184059" cy="571655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3" y="566625"/>
            <a:ext cx="3709942" cy="5694685"/>
          </a:xfrm>
          <a:prstGeom prst="rect">
            <a:avLst/>
          </a:prstGeom>
        </p:spPr>
      </p:pic>
      <p:pic>
        <p:nvPicPr>
          <p:cNvPr id="6" name="Imagen 5" descr="C:\Yesenia\Maestria\Tesis\Avances\Capitulo 3_Implementacion de protocolos CoAP y MQTT con raspberry pi\Captura CoAP\pin 1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41" y="566625"/>
            <a:ext cx="5024575" cy="5694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0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8544" y="2814052"/>
            <a:ext cx="5649686" cy="4351338"/>
          </a:xfrm>
        </p:spPr>
        <p:txBody>
          <a:bodyPr/>
          <a:lstStyle/>
          <a:p>
            <a:r>
              <a:rPr lang="es-CO" sz="2400" dirty="0">
                <a:latin typeface="Book Antiqua" panose="02040602050305030304" pitchFamily="18" charset="0"/>
              </a:rPr>
              <a:t>Capacidad de objetos para conectarse al Internet.</a:t>
            </a:r>
          </a:p>
          <a:p>
            <a:r>
              <a:rPr lang="es-CO" sz="2400" dirty="0">
                <a:latin typeface="Book Antiqua" panose="02040602050305030304" pitchFamily="18" charset="0"/>
              </a:rPr>
              <a:t>Se generan datos, se procesan para obtener información y tomar decisiones.</a:t>
            </a:r>
          </a:p>
          <a:p>
            <a:r>
              <a:rPr lang="es-CO" sz="2400" dirty="0">
                <a:latin typeface="Book Antiqua" panose="02040602050305030304" pitchFamily="18" charset="0"/>
              </a:rPr>
              <a:t>Se está aprovechando en las empresas.</a:t>
            </a:r>
          </a:p>
          <a:p>
            <a:endParaRPr lang="es-CO" sz="2400" dirty="0">
              <a:latin typeface="Book Antiqua" panose="02040602050305030304" pitchFamily="18" charset="0"/>
            </a:endParaRPr>
          </a:p>
          <a:p>
            <a:endParaRPr lang="es-CO" dirty="0">
              <a:latin typeface="Book Antiqua" panose="02040602050305030304" pitchFamily="18" charset="0"/>
            </a:endParaRPr>
          </a:p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838200" y="236765"/>
            <a:ext cx="99672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IoT (Internet of things – Internet de las cosas)</a:t>
            </a:r>
          </a:p>
        </p:txBody>
      </p:sp>
      <p:pic>
        <p:nvPicPr>
          <p:cNvPr id="2050" name="Picture 2" descr="Image result for IO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5093" r="4603" b="13325"/>
          <a:stretch/>
        </p:blipFill>
        <p:spPr bwMode="auto">
          <a:xfrm>
            <a:off x="6328230" y="2121720"/>
            <a:ext cx="5109028" cy="39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29682" t="28790" r="12737" b="10955"/>
          <a:stretch/>
        </p:blipFill>
        <p:spPr>
          <a:xfrm>
            <a:off x="2568389" y="1825625"/>
            <a:ext cx="7265894" cy="409313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997734" y="268060"/>
            <a:ext cx="6407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Flujo Servidor (Cloud)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Llamada con línea 2 6"/>
          <p:cNvSpPr/>
          <p:nvPr/>
        </p:nvSpPr>
        <p:spPr>
          <a:xfrm flipH="1">
            <a:off x="384266" y="1198519"/>
            <a:ext cx="1864659" cy="10892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913"/>
              <a:gd name="adj6" fmla="val -550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err="1">
                <a:latin typeface="Book Antiqua" panose="02040602050305030304" pitchFamily="18" charset="0"/>
              </a:rPr>
              <a:t>MQTT_in</a:t>
            </a:r>
            <a:r>
              <a:rPr lang="es-CO" sz="1400" b="1" dirty="0">
                <a:latin typeface="Book Antiqua" panose="02040602050305030304" pitchFamily="18" charset="0"/>
              </a:rPr>
              <a:t>: </a:t>
            </a:r>
            <a:r>
              <a:rPr lang="es-CO" sz="1400" dirty="0">
                <a:latin typeface="Book Antiqua" panose="02040602050305030304" pitchFamily="18" charset="0"/>
              </a:rPr>
              <a:t>topic /foco/; QoS 2; IP servidor 68.183.142.21:1883</a:t>
            </a:r>
          </a:p>
        </p:txBody>
      </p:sp>
      <p:sp>
        <p:nvSpPr>
          <p:cNvPr id="8" name="Llamada con línea 2 7"/>
          <p:cNvSpPr/>
          <p:nvPr/>
        </p:nvSpPr>
        <p:spPr>
          <a:xfrm flipH="1">
            <a:off x="384266" y="3327586"/>
            <a:ext cx="2004253" cy="10892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937"/>
              <a:gd name="adj6" fmla="val -538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Book Antiqua" panose="02040602050305030304" pitchFamily="18" charset="0"/>
              </a:rPr>
              <a:t>Switch: </a:t>
            </a:r>
            <a:r>
              <a:rPr lang="es-CO" sz="1600" dirty="0" err="1">
                <a:latin typeface="Book Antiqua" panose="02040602050305030304" pitchFamily="18" charset="0"/>
              </a:rPr>
              <a:t>Dashboard</a:t>
            </a:r>
            <a:r>
              <a:rPr lang="es-CO" sz="1600" dirty="0">
                <a:latin typeface="Book Antiqua" panose="02040602050305030304" pitchFamily="18" charset="0"/>
              </a:rPr>
              <a:t>, para ui; booleano true/false</a:t>
            </a:r>
          </a:p>
        </p:txBody>
      </p:sp>
      <p:sp>
        <p:nvSpPr>
          <p:cNvPr id="9" name="Llamada con línea 2 8"/>
          <p:cNvSpPr/>
          <p:nvPr/>
        </p:nvSpPr>
        <p:spPr>
          <a:xfrm flipH="1">
            <a:off x="533913" y="5427778"/>
            <a:ext cx="2678205" cy="1089211"/>
          </a:xfrm>
          <a:prstGeom prst="borderCallout2">
            <a:avLst>
              <a:gd name="adj1" fmla="val 60725"/>
              <a:gd name="adj2" fmla="val -41"/>
              <a:gd name="adj3" fmla="val 61925"/>
              <a:gd name="adj4" fmla="val -13741"/>
              <a:gd name="adj5" fmla="val 29572"/>
              <a:gd name="adj6" fmla="val -971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Book Antiqua" panose="02040602050305030304" pitchFamily="18" charset="0"/>
              </a:rPr>
              <a:t>Change: </a:t>
            </a:r>
            <a:r>
              <a:rPr lang="es-CO" sz="1600" dirty="0">
                <a:latin typeface="Book Antiqua" panose="02040602050305030304" pitchFamily="18" charset="0"/>
              </a:rPr>
              <a:t>cambio de dato true/false </a:t>
            </a:r>
            <a:r>
              <a:rPr lang="es-CO" sz="1600" dirty="0">
                <a:latin typeface="Book Antiqua" panose="02040602050305030304" pitchFamily="18" charset="0"/>
                <a:sym typeface="Wingdings" panose="05000000000000000000" pitchFamily="2" charset="2"/>
              </a:rPr>
              <a:t></a:t>
            </a:r>
            <a:r>
              <a:rPr lang="es-CO" sz="1600" dirty="0">
                <a:latin typeface="Book Antiqua" panose="02040602050305030304" pitchFamily="18" charset="0"/>
              </a:rPr>
              <a:t> String Encendido /Apagado para pantalla</a:t>
            </a:r>
          </a:p>
        </p:txBody>
      </p:sp>
      <p:sp>
        <p:nvSpPr>
          <p:cNvPr id="10" name="Llamada con línea 2 9"/>
          <p:cNvSpPr/>
          <p:nvPr/>
        </p:nvSpPr>
        <p:spPr>
          <a:xfrm>
            <a:off x="10204076" y="5144806"/>
            <a:ext cx="1656229" cy="10892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426"/>
              <a:gd name="adj6" fmla="val -589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latin typeface="Book Antiqua" panose="02040602050305030304" pitchFamily="18" charset="0"/>
              </a:rPr>
              <a:t>UI_text</a:t>
            </a:r>
            <a:r>
              <a:rPr lang="es-CO" sz="1600" dirty="0">
                <a:latin typeface="Book Antiqua" panose="02040602050305030304" pitchFamily="18" charset="0"/>
              </a:rPr>
              <a:t>: Texto en la interfaz de usuario </a:t>
            </a:r>
          </a:p>
        </p:txBody>
      </p:sp>
      <p:sp>
        <p:nvSpPr>
          <p:cNvPr id="11" name="Llamada con línea 2 10"/>
          <p:cNvSpPr/>
          <p:nvPr/>
        </p:nvSpPr>
        <p:spPr>
          <a:xfrm>
            <a:off x="10019178" y="4101737"/>
            <a:ext cx="2026022" cy="7739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237"/>
              <a:gd name="adj6" fmla="val -493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err="1">
                <a:latin typeface="Book Antiqua" panose="02040602050305030304" pitchFamily="18" charset="0"/>
              </a:rPr>
              <a:t>MQTT_out</a:t>
            </a:r>
            <a:r>
              <a:rPr lang="es-CO" sz="1400" b="1" dirty="0">
                <a:latin typeface="Book Antiqua" panose="02040602050305030304" pitchFamily="18" charset="0"/>
              </a:rPr>
              <a:t>: </a:t>
            </a:r>
            <a:r>
              <a:rPr lang="es-CO" sz="1400" dirty="0">
                <a:latin typeface="Book Antiqua" panose="02040602050305030304" pitchFamily="18" charset="0"/>
              </a:rPr>
              <a:t>topic /foco/; IP servidor 68.183.142.21:1883</a:t>
            </a:r>
          </a:p>
        </p:txBody>
      </p:sp>
      <p:sp>
        <p:nvSpPr>
          <p:cNvPr id="13" name="Llamada con línea 2 12"/>
          <p:cNvSpPr/>
          <p:nvPr/>
        </p:nvSpPr>
        <p:spPr>
          <a:xfrm>
            <a:off x="10014153" y="1308416"/>
            <a:ext cx="1841126" cy="9896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6187"/>
              <a:gd name="adj6" fmla="val -1071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err="1">
                <a:latin typeface="Book Antiqua" panose="02040602050305030304" pitchFamily="18" charset="0"/>
              </a:rPr>
              <a:t>Msg.payload</a:t>
            </a:r>
            <a:r>
              <a:rPr lang="es-CO" sz="1400" b="1" dirty="0">
                <a:latin typeface="Book Antiqua" panose="02040602050305030304" pitchFamily="18" charset="0"/>
              </a:rPr>
              <a:t>: </a:t>
            </a:r>
            <a:r>
              <a:rPr lang="es-CO" sz="1400" dirty="0">
                <a:latin typeface="Book Antiqua" panose="02040602050305030304" pitchFamily="18" charset="0"/>
              </a:rPr>
              <a:t>carga útil en debug</a:t>
            </a:r>
          </a:p>
        </p:txBody>
      </p:sp>
    </p:spTree>
    <p:extLst>
      <p:ext uri="{BB962C8B-B14F-4D97-AF65-F5344CB8AC3E}">
        <p14:creationId xmlns:p14="http://schemas.microsoft.com/office/powerpoint/2010/main" val="30928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12491" y="268060"/>
            <a:ext cx="7977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Flujo Localhost (Raspberry)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33215" t="47692"/>
          <a:stretch/>
        </p:blipFill>
        <p:spPr bwMode="auto">
          <a:xfrm>
            <a:off x="3413215" y="2113325"/>
            <a:ext cx="5129893" cy="3451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lamada con línea 2 5"/>
          <p:cNvSpPr/>
          <p:nvPr/>
        </p:nvSpPr>
        <p:spPr>
          <a:xfrm flipH="1">
            <a:off x="1063535" y="2008416"/>
            <a:ext cx="1864659" cy="10892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913"/>
              <a:gd name="adj6" fmla="val -550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err="1">
                <a:latin typeface="Book Antiqua" panose="02040602050305030304" pitchFamily="18" charset="0"/>
              </a:rPr>
              <a:t>MQTT_in</a:t>
            </a:r>
            <a:r>
              <a:rPr lang="es-CO" sz="1400" b="1" dirty="0">
                <a:latin typeface="Book Antiqua" panose="02040602050305030304" pitchFamily="18" charset="0"/>
              </a:rPr>
              <a:t>: </a:t>
            </a:r>
            <a:r>
              <a:rPr lang="es-CO" sz="1400" dirty="0">
                <a:latin typeface="Book Antiqua" panose="02040602050305030304" pitchFamily="18" charset="0"/>
              </a:rPr>
              <a:t>topic /foco/; QoS 2; IP servidor 68.183.142.21:1883</a:t>
            </a:r>
          </a:p>
        </p:txBody>
      </p:sp>
      <p:sp>
        <p:nvSpPr>
          <p:cNvPr id="7" name="Llamada con línea 2 6"/>
          <p:cNvSpPr/>
          <p:nvPr/>
        </p:nvSpPr>
        <p:spPr>
          <a:xfrm>
            <a:off x="8543107" y="3725519"/>
            <a:ext cx="2233749" cy="10892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913"/>
              <a:gd name="adj6" fmla="val -550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err="1">
                <a:latin typeface="Book Antiqua" panose="02040602050305030304" pitchFamily="18" charset="0"/>
              </a:rPr>
              <a:t>Msg.payload</a:t>
            </a:r>
            <a:r>
              <a:rPr lang="es-CO" b="1" dirty="0">
                <a:latin typeface="Book Antiqua" panose="02040602050305030304" pitchFamily="18" charset="0"/>
              </a:rPr>
              <a:t>: </a:t>
            </a:r>
            <a:r>
              <a:rPr lang="es-CO" dirty="0">
                <a:latin typeface="Book Antiqua" panose="02040602050305030304" pitchFamily="18" charset="0"/>
              </a:rPr>
              <a:t>True o False</a:t>
            </a:r>
          </a:p>
        </p:txBody>
      </p:sp>
      <p:sp>
        <p:nvSpPr>
          <p:cNvPr id="8" name="Llamada con línea 2 7"/>
          <p:cNvSpPr/>
          <p:nvPr/>
        </p:nvSpPr>
        <p:spPr>
          <a:xfrm>
            <a:off x="8695507" y="1830211"/>
            <a:ext cx="2233749" cy="10892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913"/>
              <a:gd name="adj6" fmla="val -550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Book Antiqua" panose="02040602050305030304" pitchFamily="18" charset="0"/>
              </a:rPr>
              <a:t>PIN: </a:t>
            </a:r>
            <a:r>
              <a:rPr lang="es-CO" sz="1600" dirty="0">
                <a:latin typeface="Book Antiqua" panose="02040602050305030304" pitchFamily="18" charset="0"/>
              </a:rPr>
              <a:t>GPIO 4 – Pin 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63535" y="4641447"/>
            <a:ext cx="33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Book Antiqua" panose="02040602050305030304" pitchFamily="18" charset="0"/>
              </a:rPr>
              <a:t>Recibe un pulso para enviar al pin, no tiene interfaz de usuario.</a:t>
            </a:r>
          </a:p>
        </p:txBody>
      </p:sp>
    </p:spTree>
    <p:extLst>
      <p:ext uri="{BB962C8B-B14F-4D97-AF65-F5344CB8AC3E}">
        <p14:creationId xmlns:p14="http://schemas.microsoft.com/office/powerpoint/2010/main" val="211734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41490" y="346437"/>
            <a:ext cx="2509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Pruebas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125473" y="1269766"/>
            <a:ext cx="10395967" cy="2043921"/>
            <a:chOff x="1125473" y="1269766"/>
            <a:chExt cx="10395967" cy="2043921"/>
          </a:xfrm>
        </p:grpSpPr>
        <p:sp>
          <p:nvSpPr>
            <p:cNvPr id="5" name="Rectángulo 4"/>
            <p:cNvSpPr/>
            <p:nvPr/>
          </p:nvSpPr>
          <p:spPr>
            <a:xfrm>
              <a:off x="2446000" y="1559361"/>
              <a:ext cx="907544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Conectarse a Internet: Red inalámbrica o Datos.</a:t>
              </a:r>
            </a:p>
          </p:txBody>
        </p:sp>
        <p:pic>
          <p:nvPicPr>
            <p:cNvPr id="8194" name="Picture 2" descr="Image result for che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73" y="1269766"/>
              <a:ext cx="1320527" cy="1320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1125472" y="3657528"/>
            <a:ext cx="8959054" cy="1320527"/>
            <a:chOff x="1125472" y="3657528"/>
            <a:chExt cx="8959054" cy="1320527"/>
          </a:xfrm>
        </p:grpSpPr>
        <p:sp>
          <p:nvSpPr>
            <p:cNvPr id="6" name="Rectángulo 5"/>
            <p:cNvSpPr/>
            <p:nvPr/>
          </p:nvSpPr>
          <p:spPr>
            <a:xfrm>
              <a:off x="2446000" y="4054725"/>
              <a:ext cx="763852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Abrir un explorador.</a:t>
              </a:r>
              <a:endPara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8" name="Picture 2" descr="Image result for che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72" y="3657528"/>
              <a:ext cx="1320527" cy="1320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77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912112" y="953517"/>
            <a:ext cx="8959053" cy="1320527"/>
            <a:chOff x="598604" y="914328"/>
            <a:chExt cx="8959053" cy="1320527"/>
          </a:xfrm>
        </p:grpSpPr>
        <p:pic>
          <p:nvPicPr>
            <p:cNvPr id="4" name="Picture 2" descr="Image result for che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04" y="914328"/>
              <a:ext cx="1320527" cy="1320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ángulo 4"/>
            <p:cNvSpPr/>
            <p:nvPr/>
          </p:nvSpPr>
          <p:spPr>
            <a:xfrm>
              <a:off x="1919131" y="1207021"/>
              <a:ext cx="763852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Digitar la siguiente URL.</a:t>
              </a:r>
              <a:endPara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6" name="Rectángulo 5"/>
          <p:cNvSpPr/>
          <p:nvPr/>
        </p:nvSpPr>
        <p:spPr>
          <a:xfrm>
            <a:off x="422843" y="3109844"/>
            <a:ext cx="112814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http://68.183.142.21:1880/ui </a:t>
            </a:r>
            <a:endParaRPr lang="es-E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2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67800" y="268060"/>
            <a:ext cx="386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46" y="1557150"/>
            <a:ext cx="7227934" cy="20858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17" y="4008749"/>
            <a:ext cx="7045163" cy="20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61" y="4141695"/>
            <a:ext cx="7020219" cy="209182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267800" y="268060"/>
            <a:ext cx="386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0" y="1567927"/>
            <a:ext cx="7454480" cy="219723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64322" y="2343376"/>
            <a:ext cx="172634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>
                <a:latin typeface="Book Antiqua" panose="02040602050305030304" pitchFamily="18" charset="0"/>
              </a:rPr>
              <a:t>Valor óptimo Jitter &lt; 100 ms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706692" y="3581400"/>
            <a:ext cx="2641600" cy="23083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Book Antiqua" panose="02040602050305030304" pitchFamily="18" charset="0"/>
              </a:rPr>
              <a:t>Variación máxima</a:t>
            </a:r>
          </a:p>
          <a:p>
            <a:endParaRPr lang="es-CO" dirty="0">
              <a:latin typeface="Book Antiqua" panose="02040602050305030304" pitchFamily="18" charset="0"/>
            </a:endParaRPr>
          </a:p>
          <a:p>
            <a:r>
              <a:rPr lang="es-CO" b="1" dirty="0">
                <a:latin typeface="Book Antiqua" panose="02040602050305030304" pitchFamily="18" charset="0"/>
              </a:rPr>
              <a:t>Jitter</a:t>
            </a:r>
          </a:p>
          <a:p>
            <a:r>
              <a:rPr lang="es-CO" dirty="0">
                <a:latin typeface="Book Antiqua" panose="02040602050305030304" pitchFamily="18" charset="0"/>
              </a:rPr>
              <a:t>CoAP </a:t>
            </a:r>
            <a:r>
              <a:rPr lang="es-CO" dirty="0">
                <a:latin typeface="Book Antiqua" panose="02040602050305030304" pitchFamily="18" charset="0"/>
                <a:sym typeface="Wingdings" panose="05000000000000000000" pitchFamily="2" charset="2"/>
              </a:rPr>
              <a:t> 0,0</a:t>
            </a:r>
            <a:r>
              <a:rPr lang="es-CO" dirty="0">
                <a:latin typeface="Book Antiqua" panose="02040602050305030304" pitchFamily="18" charset="0"/>
              </a:rPr>
              <a:t>24 ms</a:t>
            </a:r>
          </a:p>
          <a:p>
            <a:r>
              <a:rPr lang="es-CO" dirty="0">
                <a:latin typeface="Book Antiqua" panose="02040602050305030304" pitchFamily="18" charset="0"/>
              </a:rPr>
              <a:t>MQTT </a:t>
            </a:r>
            <a:r>
              <a:rPr lang="es-CO" dirty="0">
                <a:latin typeface="Book Antiqua" panose="02040602050305030304" pitchFamily="18" charset="0"/>
                <a:sym typeface="Wingdings" panose="05000000000000000000" pitchFamily="2" charset="2"/>
              </a:rPr>
              <a:t> 0,0</a:t>
            </a:r>
            <a:r>
              <a:rPr lang="es-CO" dirty="0">
                <a:latin typeface="Book Antiqua" panose="02040602050305030304" pitchFamily="18" charset="0"/>
              </a:rPr>
              <a:t>47 ms</a:t>
            </a:r>
          </a:p>
          <a:p>
            <a:endParaRPr lang="es-CO" dirty="0">
              <a:latin typeface="Book Antiqua" panose="02040602050305030304" pitchFamily="18" charset="0"/>
            </a:endParaRPr>
          </a:p>
          <a:p>
            <a:r>
              <a:rPr lang="es-CO" b="1" dirty="0">
                <a:latin typeface="Book Antiqua" panose="02040602050305030304" pitchFamily="18" charset="0"/>
              </a:rPr>
              <a:t>Delay</a:t>
            </a:r>
          </a:p>
          <a:p>
            <a:r>
              <a:rPr lang="es-CO" dirty="0">
                <a:latin typeface="Book Antiqua" panose="02040602050305030304" pitchFamily="18" charset="0"/>
              </a:rPr>
              <a:t>CoAP y MQTT </a:t>
            </a:r>
            <a:r>
              <a:rPr lang="es-CO" dirty="0">
                <a:latin typeface="Book Antiqua" panose="02040602050305030304" pitchFamily="18" charset="0"/>
                <a:sym typeface="Wingdings" panose="05000000000000000000" pitchFamily="2" charset="2"/>
              </a:rPr>
              <a:t> </a:t>
            </a:r>
            <a:r>
              <a:rPr lang="es-CO" dirty="0">
                <a:latin typeface="Book Antiqua" panose="02040602050305030304" pitchFamily="18" charset="0"/>
              </a:rPr>
              <a:t>50 ms </a:t>
            </a:r>
          </a:p>
        </p:txBody>
      </p:sp>
    </p:spTree>
    <p:extLst>
      <p:ext uri="{BB962C8B-B14F-4D97-AF65-F5344CB8AC3E}">
        <p14:creationId xmlns:p14="http://schemas.microsoft.com/office/powerpoint/2010/main" val="6467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0468" b="6446"/>
          <a:stretch/>
        </p:blipFill>
        <p:spPr>
          <a:xfrm>
            <a:off x="648652" y="104504"/>
            <a:ext cx="5591175" cy="30305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9592"/>
          <a:stretch/>
        </p:blipFill>
        <p:spPr>
          <a:xfrm>
            <a:off x="6330315" y="104504"/>
            <a:ext cx="5353050" cy="32292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" y="3613513"/>
            <a:ext cx="5772150" cy="32575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10608" b="9960"/>
          <a:stretch/>
        </p:blipFill>
        <p:spPr>
          <a:xfrm>
            <a:off x="6186964" y="3594373"/>
            <a:ext cx="54006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C" dirty="0">
                <a:latin typeface="Book Antiqua" panose="02040602050305030304" pitchFamily="18" charset="0"/>
              </a:rPr>
              <a:t>Se concluye que la capa apta para entornos IoT es la de cinco capas; de este modo se puede superar de una forma eficiente la falta de estandarización de protocolos e interoperabilidad de dispositivos, en consecuencia, incrementar los desarrollos y sectores de implementación.</a:t>
            </a:r>
          </a:p>
          <a:p>
            <a:pPr lvl="0" algn="just"/>
            <a:endParaRPr lang="es-CO" dirty="0">
              <a:latin typeface="Book Antiqua" panose="02040602050305030304" pitchFamily="18" charset="0"/>
            </a:endParaRPr>
          </a:p>
          <a:p>
            <a:pPr algn="just"/>
            <a:r>
              <a:rPr lang="es-CO" dirty="0">
                <a:latin typeface="Book Antiqua" panose="02040602050305030304" pitchFamily="18" charset="0"/>
              </a:rPr>
              <a:t>Se concluye que MQTT es el protocolo con mejor desempeño debido a los valores de jitter y delay que se obtuvieron y a su facilidad para implementación en un entorno doméstico.</a:t>
            </a:r>
          </a:p>
          <a:p>
            <a:pPr marL="0" indent="0" algn="just">
              <a:buNone/>
            </a:pPr>
            <a:endParaRPr lang="es-CO" dirty="0">
              <a:latin typeface="Book Antiqua" panose="02040602050305030304" pitchFamily="18" charset="0"/>
            </a:endParaRPr>
          </a:p>
          <a:p>
            <a:pPr lvl="0" algn="just"/>
            <a:r>
              <a:rPr lang="es-EC" dirty="0">
                <a:latin typeface="Book Antiqua" panose="02040602050305030304" pitchFamily="18" charset="0"/>
              </a:rPr>
              <a:t>El protocolo que resultó más sencillo de poner en marcha es MQTT, puesto que este mantiene actualización oportuna y sus librerías no causan inconvenientes en cuanto a su instalación.</a:t>
            </a:r>
            <a:endParaRPr lang="es-CO" dirty="0">
              <a:latin typeface="Book Antiqua" panose="02040602050305030304" pitchFamily="18" charset="0"/>
            </a:endParaRPr>
          </a:p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4125756" y="246828"/>
            <a:ext cx="3940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5832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es-EC" dirty="0">
                <a:latin typeface="Book Antiqua" panose="02040602050305030304" pitchFamily="18" charset="0"/>
              </a:rPr>
              <a:t>Se usaron de varias maneras de implementar CoAP, entre ellas Nodejs, </a:t>
            </a:r>
            <a:r>
              <a:rPr lang="es-EC" dirty="0" err="1">
                <a:latin typeface="Book Antiqua" panose="02040602050305030304" pitchFamily="18" charset="0"/>
              </a:rPr>
              <a:t>Copper</a:t>
            </a:r>
            <a:r>
              <a:rPr lang="es-EC" dirty="0">
                <a:latin typeface="Book Antiqua" panose="02040602050305030304" pitchFamily="18" charset="0"/>
              </a:rPr>
              <a:t>, Californium, </a:t>
            </a:r>
            <a:r>
              <a:rPr lang="es-EC" dirty="0" err="1">
                <a:latin typeface="Book Antiqua" panose="02040602050305030304" pitchFamily="18" charset="0"/>
              </a:rPr>
              <a:t>TxThings</a:t>
            </a:r>
            <a:r>
              <a:rPr lang="es-EC" dirty="0">
                <a:latin typeface="Book Antiqua" panose="02040602050305030304" pitchFamily="18" charset="0"/>
              </a:rPr>
              <a:t>, y </a:t>
            </a:r>
            <a:r>
              <a:rPr lang="es-ES" dirty="0">
                <a:latin typeface="Book Antiqua" panose="02040602050305030304" pitchFamily="18" charset="0"/>
              </a:rPr>
              <a:t>Node-RED</a:t>
            </a:r>
            <a:r>
              <a:rPr lang="es-EC" dirty="0">
                <a:latin typeface="Book Antiqua" panose="02040602050305030304" pitchFamily="18" charset="0"/>
              </a:rPr>
              <a:t>; luego de correcciones y reinstalación de varias de sus librerías, se concluye que Node – Red es la mejor opción puesto que, brinda la posibilidad de programación visual con un ambiente amigable, sin necesidad de conocimientos avanzados en lenguaje Phyton.</a:t>
            </a:r>
          </a:p>
          <a:p>
            <a:pPr lvl="0" algn="just"/>
            <a:endParaRPr lang="es-CO" dirty="0">
              <a:latin typeface="Book Antiqua" panose="02040602050305030304" pitchFamily="18" charset="0"/>
            </a:endParaRPr>
          </a:p>
          <a:p>
            <a:pPr lvl="0" algn="just"/>
            <a:r>
              <a:rPr lang="es-EC" dirty="0">
                <a:latin typeface="Book Antiqua" panose="02040602050305030304" pitchFamily="18" charset="0"/>
              </a:rPr>
              <a:t>Se concluye que CoAP en Node-RED, es limitado en cuanto al tipo de dato de entrada, ya que no es versátil y únicamente acepta datos de tipo String; es por ello que, se limita en la creación de interfaces de usuario.</a:t>
            </a:r>
            <a:endParaRPr lang="es-CO" dirty="0">
              <a:latin typeface="Book Antiqua" panose="02040602050305030304" pitchFamily="18" charset="0"/>
            </a:endParaRPr>
          </a:p>
          <a:p>
            <a:pPr lvl="0" algn="just"/>
            <a:endParaRPr lang="es-CO" dirty="0">
              <a:latin typeface="Book Antiqua" panose="02040602050305030304" pitchFamily="18" charset="0"/>
            </a:endParaRPr>
          </a:p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4125757" y="246828"/>
            <a:ext cx="3940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78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CO" dirty="0">
                <a:latin typeface="Book Antiqua" panose="02040602050305030304" pitchFamily="18" charset="0"/>
              </a:rPr>
              <a:t>En cuanto al uso de Raspberry, se recomienda realizar </a:t>
            </a:r>
            <a:r>
              <a:rPr lang="es-CO" dirty="0" err="1">
                <a:latin typeface="Book Antiqua" panose="02040602050305030304" pitchFamily="18" charset="0"/>
              </a:rPr>
              <a:t>backups</a:t>
            </a:r>
            <a:r>
              <a:rPr lang="es-CO" dirty="0">
                <a:latin typeface="Book Antiqua" panose="02040602050305030304" pitchFamily="18" charset="0"/>
              </a:rPr>
              <a:t> periódicamente; puesto que, al tener problemas de instalación de librerías de protocolos, puede ocasionar conflictos con archivos del sistema operativo del microcomputador, lo que puede forzar a un formateo y en consecuencia pérdida de información.</a:t>
            </a:r>
          </a:p>
          <a:p>
            <a:pPr marL="0" indent="0" algn="just">
              <a:buNone/>
            </a:pPr>
            <a:endParaRPr lang="es-CO" dirty="0">
              <a:latin typeface="Book Antiqua" panose="02040602050305030304" pitchFamily="18" charset="0"/>
            </a:endParaRPr>
          </a:p>
          <a:p>
            <a:pPr lvl="0" algn="just"/>
            <a:r>
              <a:rPr lang="es-EC" dirty="0">
                <a:latin typeface="Book Antiqua" panose="02040602050305030304" pitchFamily="18" charset="0"/>
              </a:rPr>
              <a:t>Se recomienda la implementación de MQTT para emitir órdenes hacia los actuadores; mientras que CoAP para la toma de datos, lectura y mediciones, como por ejemplo de temperatura y humedad.</a:t>
            </a:r>
          </a:p>
          <a:p>
            <a:pPr lvl="0" algn="just"/>
            <a:endParaRPr lang="es-CO" dirty="0">
              <a:latin typeface="Book Antiqua" panose="02040602050305030304" pitchFamily="18" charset="0"/>
            </a:endParaRPr>
          </a:p>
          <a:p>
            <a:pPr lvl="0" algn="just"/>
            <a:r>
              <a:rPr lang="es-EC" dirty="0">
                <a:latin typeface="Book Antiqua" panose="02040602050305030304" pitchFamily="18" charset="0"/>
              </a:rPr>
              <a:t>En caso de requerir implementar CoAP con una plataforma Cloud, se recomienda levantar una infraestructura tunneling y así contrarrestar el reenvío de puertos con NAT.</a:t>
            </a:r>
            <a:endParaRPr lang="es-CO" dirty="0">
              <a:latin typeface="Book Antiqua" panose="02040602050305030304" pitchFamily="18" charset="0"/>
            </a:endParaRPr>
          </a:p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3399151" y="246828"/>
            <a:ext cx="539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3025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01543" y="328638"/>
            <a:ext cx="3988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Problemática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815012" y="1672046"/>
            <a:ext cx="6048375" cy="4051123"/>
            <a:chOff x="5815012" y="1672046"/>
            <a:chExt cx="6048375" cy="405112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t="3341"/>
            <a:stretch/>
          </p:blipFill>
          <p:spPr>
            <a:xfrm>
              <a:off x="5815012" y="1672046"/>
              <a:ext cx="6048375" cy="3461768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5815012" y="5384615"/>
              <a:ext cx="33049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latin typeface="Book Antiqua" panose="02040602050305030304" pitchFamily="18" charset="0"/>
                </a:rPr>
                <a:t>Fuente: Cisco IBSG, abril de 2011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59759" y="1108276"/>
            <a:ext cx="5139704" cy="5306169"/>
            <a:chOff x="359759" y="1108276"/>
            <a:chExt cx="5139704" cy="530616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99" t="35525" r="1111" b="36508"/>
            <a:stretch/>
          </p:blipFill>
          <p:spPr>
            <a:xfrm>
              <a:off x="359759" y="1108276"/>
              <a:ext cx="5139704" cy="5306169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754645" y="2609794"/>
              <a:ext cx="4143926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700" dirty="0">
                  <a:latin typeface="Book Antiqua" panose="02040602050305030304" pitchFamily="18" charset="0"/>
                  <a:sym typeface="Wingdings" panose="05000000000000000000" pitchFamily="2" charset="2"/>
                </a:rPr>
                <a:t>Nace la necesidad de estandarización de protocolos de comunicación.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700" dirty="0">
                  <a:latin typeface="Book Antiqua" panose="02040602050305030304" pitchFamily="18" charset="0"/>
                  <a:sym typeface="Wingdings" panose="05000000000000000000" pitchFamily="2" charset="2"/>
                </a:rPr>
                <a:t>Existen protocolos privados y abiertos que buscan ser los estándares.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700" dirty="0">
                  <a:latin typeface="Book Antiqua" panose="02040602050305030304" pitchFamily="18" charset="0"/>
                  <a:sym typeface="Wingdings" panose="05000000000000000000" pitchFamily="2" charset="2"/>
                </a:rPr>
                <a:t>¿Cómo saber si los protocolos existentes tienen un adecuado desempeño?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700" dirty="0">
                  <a:latin typeface="Book Antiqua" panose="02040602050305030304" pitchFamily="18" charset="0"/>
                  <a:sym typeface="Wingdings" panose="05000000000000000000" pitchFamily="2" charset="2"/>
                </a:rPr>
                <a:t>Estudio comparativo entre protocolos que se usan frecuentemente</a:t>
              </a:r>
              <a:endParaRPr lang="es-CO" sz="1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1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21" y="540612"/>
            <a:ext cx="9256668" cy="57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850">
            <a:off x="7054383" y="900311"/>
            <a:ext cx="3669929" cy="322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Book Antiqua" panose="02040602050305030304" pitchFamily="18" charset="0"/>
              </a:rPr>
              <a:t>Objetivo General</a:t>
            </a:r>
            <a:endParaRPr lang="es-CO" dirty="0">
              <a:latin typeface="Book Antiqua" panose="0204060205030503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56343" y="1770743"/>
            <a:ext cx="4847771" cy="4862286"/>
            <a:chOff x="856343" y="1770743"/>
            <a:chExt cx="4847771" cy="4862286"/>
          </a:xfrm>
        </p:grpSpPr>
        <p:pic>
          <p:nvPicPr>
            <p:cNvPr id="1036" name="Picture 12" descr="Related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" t="2046" r="70664" b="71194"/>
            <a:stretch/>
          </p:blipFill>
          <p:spPr bwMode="auto">
            <a:xfrm>
              <a:off x="856343" y="1770743"/>
              <a:ext cx="4847771" cy="486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1640114" y="2259624"/>
              <a:ext cx="3742294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>
                  <a:latin typeface="Book Antiqua" panose="02040602050305030304" pitchFamily="18" charset="0"/>
                </a:rPr>
                <a:t>Determinar el mejor desempeño entre los protocolos MQTT y CoAP en aplicaciones IoT, a través de un prototipo implementado mediante Raspberry PI 3 en entornos Wireless 802.11 dentro del hogar. </a:t>
              </a:r>
            </a:p>
            <a:p>
              <a:endParaRPr lang="es-CO" dirty="0"/>
            </a:p>
          </p:txBody>
        </p:sp>
      </p:grpSp>
      <p:pic>
        <p:nvPicPr>
          <p:cNvPr id="1038" name="Picture 14" descr="Image result for coa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1840" r="20160" b="26002"/>
          <a:stretch/>
        </p:blipFill>
        <p:spPr bwMode="auto">
          <a:xfrm rot="21267739">
            <a:off x="6897066" y="3423802"/>
            <a:ext cx="2492801" cy="170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4" t="43937" r="16465" b="38455"/>
          <a:stretch/>
        </p:blipFill>
        <p:spPr bwMode="auto">
          <a:xfrm rot="1133352">
            <a:off x="8676275" y="4023797"/>
            <a:ext cx="2988273" cy="76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IEEE 802.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/>
          <a:stretch/>
        </p:blipFill>
        <p:spPr bwMode="auto">
          <a:xfrm>
            <a:off x="7175569" y="5101987"/>
            <a:ext cx="4178231" cy="104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3357">
            <a:off x="10398913" y="2501625"/>
            <a:ext cx="1460500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00329" y="300624"/>
            <a:ext cx="4689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Enfoques de IoT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100" name="Picture 4" descr="Image result for DOMOT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8" r="15989"/>
          <a:stretch/>
        </p:blipFill>
        <p:spPr bwMode="auto">
          <a:xfrm rot="21221840">
            <a:off x="763560" y="1480602"/>
            <a:ext cx="4691538" cy="446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iot en industr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2717" r="23742" b="2467"/>
          <a:stretch/>
        </p:blipFill>
        <p:spPr bwMode="auto">
          <a:xfrm>
            <a:off x="2020976" y="1616662"/>
            <a:ext cx="4233050" cy="429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iot en educ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97711">
            <a:off x="2830889" y="1925828"/>
            <a:ext cx="4199541" cy="382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2" name="Picture 16" descr="Image result for iot en agricultu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81" y="1919266"/>
            <a:ext cx="5389326" cy="3506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Image result for iot en transpor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30" y="1348126"/>
            <a:ext cx="4959172" cy="529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86" y="1348127"/>
            <a:ext cx="8665028" cy="52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92961" y="232554"/>
            <a:ext cx="4931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Desafíos de IoT</a:t>
            </a:r>
          </a:p>
        </p:txBody>
      </p:sp>
      <p:sp>
        <p:nvSpPr>
          <p:cNvPr id="6" name="Elipse 5"/>
          <p:cNvSpPr/>
          <p:nvPr/>
        </p:nvSpPr>
        <p:spPr>
          <a:xfrm>
            <a:off x="530960" y="1303152"/>
            <a:ext cx="1785257" cy="145683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ook Antiqua" panose="02040602050305030304" pitchFamily="18" charset="0"/>
              </a:rPr>
              <a:t>Transición de IPv4 a IPv6 </a:t>
            </a:r>
          </a:p>
        </p:txBody>
      </p:sp>
      <p:sp>
        <p:nvSpPr>
          <p:cNvPr id="7" name="Elipse 6"/>
          <p:cNvSpPr/>
          <p:nvPr/>
        </p:nvSpPr>
        <p:spPr>
          <a:xfrm>
            <a:off x="9855197" y="3614054"/>
            <a:ext cx="1785256" cy="150948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ook Antiqua" panose="02040602050305030304" pitchFamily="18" charset="0"/>
              </a:rPr>
              <a:t>Reducción de costos </a:t>
            </a:r>
          </a:p>
        </p:txBody>
      </p:sp>
      <p:sp>
        <p:nvSpPr>
          <p:cNvPr id="8" name="Elipse 7"/>
          <p:cNvSpPr/>
          <p:nvPr/>
        </p:nvSpPr>
        <p:spPr>
          <a:xfrm>
            <a:off x="530959" y="4851911"/>
            <a:ext cx="1785257" cy="142240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ook Antiqua" panose="02040602050305030304" pitchFamily="18" charset="0"/>
              </a:rPr>
              <a:t>Robustez</a:t>
            </a:r>
          </a:p>
        </p:txBody>
      </p:sp>
      <p:sp>
        <p:nvSpPr>
          <p:cNvPr id="9" name="Llamada con línea 2 8"/>
          <p:cNvSpPr/>
          <p:nvPr/>
        </p:nvSpPr>
        <p:spPr>
          <a:xfrm>
            <a:off x="3855568" y="1464069"/>
            <a:ext cx="4468551" cy="10450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389"/>
              <a:gd name="adj6" fmla="val -31954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ook Antiqua" panose="02040602050305030304" pitchFamily="18" charset="0"/>
              </a:rPr>
              <a:t>Se agotaron en el 2010 las direcciones IPv4, debido al crecimiento de número de dispositivos, se debe usar IPv6</a:t>
            </a:r>
          </a:p>
        </p:txBody>
      </p:sp>
      <p:sp>
        <p:nvSpPr>
          <p:cNvPr id="10" name="Llamada con línea 2 9"/>
          <p:cNvSpPr/>
          <p:nvPr/>
        </p:nvSpPr>
        <p:spPr>
          <a:xfrm flipH="1">
            <a:off x="5486399" y="2968842"/>
            <a:ext cx="3344463" cy="14065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772"/>
              <a:gd name="adj6" fmla="val -34011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dirty="0">
                <a:latin typeface="Book Antiqua" panose="02040602050305030304" pitchFamily="18" charset="0"/>
              </a:rPr>
              <a:t>Menos consumo de energía</a:t>
            </a:r>
          </a:p>
          <a:p>
            <a:pPr algn="just"/>
            <a:r>
              <a:rPr lang="es-CO" dirty="0">
                <a:latin typeface="Book Antiqua" panose="02040602050305030304" pitchFamily="18" charset="0"/>
              </a:rPr>
              <a:t>Movilidad</a:t>
            </a:r>
          </a:p>
          <a:p>
            <a:pPr algn="just"/>
            <a:r>
              <a:rPr lang="es-CO" dirty="0">
                <a:latin typeface="Book Antiqua" panose="02040602050305030304" pitchFamily="18" charset="0"/>
              </a:rPr>
              <a:t>Cuidado de ambiente</a:t>
            </a:r>
          </a:p>
          <a:p>
            <a:pPr algn="just"/>
            <a:r>
              <a:rPr lang="es-CO" dirty="0">
                <a:latin typeface="Book Antiqua" panose="02040602050305030304" pitchFamily="18" charset="0"/>
              </a:rPr>
              <a:t>Entornos en que se use (mejoramiento de procesos)</a:t>
            </a:r>
          </a:p>
        </p:txBody>
      </p:sp>
      <p:sp>
        <p:nvSpPr>
          <p:cNvPr id="11" name="Llamada con línea 2 10"/>
          <p:cNvSpPr/>
          <p:nvPr/>
        </p:nvSpPr>
        <p:spPr>
          <a:xfrm>
            <a:off x="3644934" y="4924482"/>
            <a:ext cx="4294379" cy="13643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134"/>
              <a:gd name="adj6" fmla="val -29691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ook Antiqua" panose="02040602050305030304" pitchFamily="18" charset="0"/>
              </a:rPr>
              <a:t>En hardware debido al procesamiento y condiciones de transmisión, el hardware debe ser compacto y a su vez resistente con su aplicativo o sistema embebido. </a:t>
            </a:r>
          </a:p>
        </p:txBody>
      </p:sp>
      <p:pic>
        <p:nvPicPr>
          <p:cNvPr id="5122" name="Picture 2" descr="Image result for ipv4 e ipv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" b="8083"/>
          <a:stretch/>
        </p:blipFill>
        <p:spPr bwMode="auto">
          <a:xfrm>
            <a:off x="8830356" y="694219"/>
            <a:ext cx="2610095" cy="215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reduccion de costos con i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0510"/>
            <a:ext cx="5225574" cy="134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robustez en io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5637" r="28795" b="5068"/>
          <a:stretch/>
        </p:blipFill>
        <p:spPr bwMode="auto">
          <a:xfrm>
            <a:off x="8324119" y="4778130"/>
            <a:ext cx="1577870" cy="1657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088572" y="1668959"/>
            <a:ext cx="1756230" cy="14370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ook Antiqua" panose="02040602050305030304" pitchFamily="18" charset="0"/>
              </a:rPr>
              <a:t>Seguridad</a:t>
            </a:r>
            <a:r>
              <a:rPr lang="es-CO" dirty="0"/>
              <a:t> </a:t>
            </a:r>
          </a:p>
        </p:txBody>
      </p:sp>
      <p:sp>
        <p:nvSpPr>
          <p:cNvPr id="5" name="Elipse 4"/>
          <p:cNvSpPr/>
          <p:nvPr/>
        </p:nvSpPr>
        <p:spPr>
          <a:xfrm>
            <a:off x="9818914" y="4781997"/>
            <a:ext cx="1756230" cy="15241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ook Antiqua" panose="02040602050305030304" pitchFamily="18" charset="0"/>
              </a:rPr>
              <a:t>Interope-rabilidad</a:t>
            </a:r>
          </a:p>
        </p:txBody>
      </p:sp>
      <p:sp>
        <p:nvSpPr>
          <p:cNvPr id="6" name="Llamada con línea 2 5"/>
          <p:cNvSpPr/>
          <p:nvPr/>
        </p:nvSpPr>
        <p:spPr>
          <a:xfrm>
            <a:off x="4209146" y="1182822"/>
            <a:ext cx="3976912" cy="24093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389"/>
              <a:gd name="adj6" fmla="val -31954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Se presentan riesgos ya que al ser dispositivos que procesan información como la posición geográfica, la confidencialidad del usuario se vería vulnerada, y quienes usan medios tecnológicos para cometer crímenes podrían robar información para su conveniencia</a:t>
            </a:r>
          </a:p>
        </p:txBody>
      </p:sp>
      <p:sp>
        <p:nvSpPr>
          <p:cNvPr id="7" name="Llamada con línea 2 6"/>
          <p:cNvSpPr/>
          <p:nvPr/>
        </p:nvSpPr>
        <p:spPr>
          <a:xfrm flipH="1">
            <a:off x="3995060" y="4499061"/>
            <a:ext cx="4405084" cy="10450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389"/>
              <a:gd name="adj6" fmla="val -31954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Se requiere principalmente buscar soluciones a la falta de estandarización, para la comunicación entre distintos objetos.</a:t>
            </a:r>
          </a:p>
        </p:txBody>
      </p:sp>
      <p:pic>
        <p:nvPicPr>
          <p:cNvPr id="6146" name="Picture 2" descr="Image result for seguridad en io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5" t="10930" r="24472" b="6836"/>
          <a:stretch/>
        </p:blipFill>
        <p:spPr bwMode="auto">
          <a:xfrm>
            <a:off x="8541658" y="818720"/>
            <a:ext cx="3033486" cy="277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interoperabilidad en i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16626" r="22127" b="4762"/>
          <a:stretch/>
        </p:blipFill>
        <p:spPr bwMode="auto">
          <a:xfrm>
            <a:off x="986972" y="4455887"/>
            <a:ext cx="2481673" cy="185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70454" r="70473" b="1527"/>
          <a:stretch/>
        </p:blipFill>
        <p:spPr>
          <a:xfrm>
            <a:off x="168611" y="1404763"/>
            <a:ext cx="4760685" cy="5123543"/>
          </a:xfrm>
        </p:spPr>
      </p:pic>
      <p:sp>
        <p:nvSpPr>
          <p:cNvPr id="4" name="Rectángulo 3"/>
          <p:cNvSpPr/>
          <p:nvPr/>
        </p:nvSpPr>
        <p:spPr>
          <a:xfrm>
            <a:off x="1828799" y="110545"/>
            <a:ext cx="85388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PROTOCOLO CoAP (Constrained </a:t>
            </a:r>
          </a:p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Application Protocol)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990" b="4951"/>
          <a:stretch/>
        </p:blipFill>
        <p:spPr>
          <a:xfrm>
            <a:off x="5094630" y="2326759"/>
            <a:ext cx="6763478" cy="32795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3945" y="2018093"/>
            <a:ext cx="42686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CO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>
              <a:latin typeface="Book Antiqua" panose="02040602050305030304" pitchFamily="18" charset="0"/>
            </a:endParaRPr>
          </a:p>
          <a:p>
            <a:endParaRPr lang="es-CO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Book Antiqua" panose="02040602050305030304" pitchFamily="18" charset="0"/>
              </a:rPr>
              <a:t>Se asemeja a HTTP.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Book Antiqua" panose="02040602050305030304" pitchFamily="18" charset="0"/>
              </a:rPr>
              <a:t>Transmisión de mensajes asíncronos.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Book Antiqua" panose="02040602050305030304" pitchFamily="18" charset="0"/>
              </a:rPr>
              <a:t>Tamaño reducido de las cabeceras.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Book Antiqua" panose="02040602050305030304" pitchFamily="18" charset="0"/>
              </a:rPr>
              <a:t>Uso de URI y URL.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Book Antiqua" panose="02040602050305030304" pitchFamily="18" charset="0"/>
              </a:rPr>
              <a:t>Tipo REST (</a:t>
            </a:r>
            <a:r>
              <a:rPr lang="es-CO" dirty="0" err="1">
                <a:latin typeface="Book Antiqua" panose="02040602050305030304" pitchFamily="18" charset="0"/>
              </a:rPr>
              <a:t>Representational</a:t>
            </a:r>
            <a:r>
              <a:rPr lang="es-CO" dirty="0">
                <a:latin typeface="Book Antiqua" panose="02040602050305030304" pitchFamily="18" charset="0"/>
              </a:rPr>
              <a:t> </a:t>
            </a:r>
            <a:r>
              <a:rPr lang="es-CO" dirty="0" err="1">
                <a:latin typeface="Book Antiqua" panose="02040602050305030304" pitchFamily="18" charset="0"/>
              </a:rPr>
              <a:t>State</a:t>
            </a:r>
            <a:r>
              <a:rPr lang="es-CO" dirty="0">
                <a:latin typeface="Book Antiqua" panose="02040602050305030304" pitchFamily="18" charset="0"/>
              </a:rPr>
              <a:t> Transfer – Representación de estado de transferencia)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Book Antiqua" panose="02040602050305030304" pitchFamily="18" charset="0"/>
              </a:rPr>
              <a:t>Protección de la comunicación y equivalente a claves RSA de 3072 bits </a:t>
            </a:r>
          </a:p>
          <a:p>
            <a:endParaRPr lang="es-CO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41563" y="194576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Mensajes CoAP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31648" y="998023"/>
            <a:ext cx="4762863" cy="4917123"/>
            <a:chOff x="331648" y="998023"/>
            <a:chExt cx="4762863" cy="4917123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99" t="35525" r="1111" b="36508"/>
            <a:stretch/>
          </p:blipFill>
          <p:spPr>
            <a:xfrm>
              <a:off x="331648" y="998023"/>
              <a:ext cx="4762863" cy="4917123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877749" y="2041236"/>
              <a:ext cx="3670663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Confirmable CON: </a:t>
              </a:r>
              <a:r>
                <a:rPr lang="es-C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Mensajes que requieren confirmación de recepción o ACK.</a:t>
              </a:r>
            </a:p>
            <a:p>
              <a:pPr algn="just"/>
              <a:r>
                <a:rPr lang="es-CO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No-Confirmable NON: </a:t>
              </a:r>
              <a:r>
                <a:rPr lang="es-C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se requiere ACK . Se usa para lecturas repetitivas de sensores</a:t>
              </a:r>
            </a:p>
            <a:p>
              <a:pPr algn="just"/>
              <a:r>
                <a:rPr lang="es-CO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Reconocimiento ACK: </a:t>
              </a:r>
              <a:r>
                <a:rPr lang="es-C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 envían para la confirmación de la recepción de un mensaje CON o petición GET.</a:t>
              </a:r>
            </a:p>
            <a:p>
              <a:pPr algn="just"/>
              <a:r>
                <a:rPr lang="es-CO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Reset</a:t>
              </a:r>
              <a:r>
                <a:rPr lang="es-CO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RST: </a:t>
              </a:r>
              <a:r>
                <a:rPr lang="es-C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 responde por la recepción de un mensaje CON o NON.</a:t>
              </a:r>
            </a:p>
          </p:txBody>
        </p:sp>
      </p:grpSp>
      <p:pic>
        <p:nvPicPr>
          <p:cNvPr id="12" name="Imagen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848345" y="1032996"/>
            <a:ext cx="4613731" cy="1975678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971322" y="2864981"/>
            <a:ext cx="2367779" cy="2170169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5"/>
          <a:stretch>
            <a:fillRect/>
          </a:stretch>
        </p:blipFill>
        <p:spPr>
          <a:xfrm>
            <a:off x="5848345" y="4932100"/>
            <a:ext cx="5633906" cy="17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78114</TotalTime>
  <Words>1560</Words>
  <Application>Microsoft Office PowerPoint</Application>
  <PresentationFormat>Panorámica</PresentationFormat>
  <Paragraphs>158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Bookman Old Style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Objetivo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Yesenia Guamán Oña</dc:creator>
  <cp:lastModifiedBy>michelle hinojosa</cp:lastModifiedBy>
  <cp:revision>144</cp:revision>
  <dcterms:created xsi:type="dcterms:W3CDTF">2019-06-05T23:52:30Z</dcterms:created>
  <dcterms:modified xsi:type="dcterms:W3CDTF">2019-08-22T19:03:56Z</dcterms:modified>
</cp:coreProperties>
</file>