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7" r:id="rId3"/>
    <p:sldId id="274" r:id="rId4"/>
    <p:sldId id="328" r:id="rId5"/>
    <p:sldId id="334" r:id="rId6"/>
    <p:sldId id="317" r:id="rId7"/>
    <p:sldId id="316" r:id="rId8"/>
    <p:sldId id="315" r:id="rId9"/>
    <p:sldId id="329" r:id="rId10"/>
    <p:sldId id="314" r:id="rId11"/>
    <p:sldId id="330" r:id="rId12"/>
    <p:sldId id="267" r:id="rId13"/>
    <p:sldId id="268" r:id="rId14"/>
    <p:sldId id="269" r:id="rId15"/>
    <p:sldId id="321" r:id="rId16"/>
    <p:sldId id="270" r:id="rId17"/>
    <p:sldId id="296" r:id="rId18"/>
    <p:sldId id="313" r:id="rId19"/>
    <p:sldId id="281" r:id="rId20"/>
    <p:sldId id="322" r:id="rId21"/>
    <p:sldId id="298" r:id="rId22"/>
    <p:sldId id="324" r:id="rId23"/>
    <p:sldId id="284" r:id="rId24"/>
    <p:sldId id="325" r:id="rId25"/>
    <p:sldId id="286" r:id="rId26"/>
    <p:sldId id="282" r:id="rId27"/>
    <p:sldId id="333" r:id="rId28"/>
    <p:sldId id="327" r:id="rId29"/>
    <p:sldId id="331" r:id="rId30"/>
    <p:sldId id="332" r:id="rId31"/>
    <p:sldId id="294" r:id="rId32"/>
    <p:sldId id="307" r:id="rId33"/>
  </p:sldIdLst>
  <p:sldSz cx="9361488" cy="6300788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AC"/>
    <a:srgbClr val="FFCB25"/>
    <a:srgbClr val="00518E"/>
    <a:srgbClr val="009242"/>
    <a:srgbClr val="00863D"/>
    <a:srgbClr val="307EDC"/>
    <a:srgbClr val="68CEBB"/>
    <a:srgbClr val="EEB500"/>
    <a:srgbClr val="63B8D3"/>
    <a:srgbClr val="008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937" autoAdjust="0"/>
    <p:restoredTop sz="96263" autoAdjust="0"/>
  </p:normalViewPr>
  <p:slideViewPr>
    <p:cSldViewPr>
      <p:cViewPr>
        <p:scale>
          <a:sx n="70" d="100"/>
          <a:sy n="70" d="100"/>
        </p:scale>
        <p:origin x="-175" y="-350"/>
      </p:cViewPr>
      <p:guideLst>
        <p:guide orient="horz" pos="1985"/>
        <p:guide pos="29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02112" y="1957329"/>
            <a:ext cx="7957265" cy="135058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4224" y="3570446"/>
            <a:ext cx="6553042" cy="16102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37EB-924F-4807-A93A-48053B0B82BD}" type="datetimeFigureOut">
              <a:rPr lang="es-EC" smtClean="0"/>
              <a:t>25/09/2019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E294-CF49-4324-8D3A-A7B102A5EC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07276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37EB-924F-4807-A93A-48053B0B82BD}" type="datetimeFigureOut">
              <a:rPr lang="es-EC" smtClean="0"/>
              <a:t>25/09/2019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E294-CF49-4324-8D3A-A7B102A5EC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1131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7078" y="252324"/>
            <a:ext cx="2106335" cy="537608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68074" y="252324"/>
            <a:ext cx="6162980" cy="537608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37EB-924F-4807-A93A-48053B0B82BD}" type="datetimeFigureOut">
              <a:rPr lang="es-EC" smtClean="0"/>
              <a:t>25/09/2019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E294-CF49-4324-8D3A-A7B102A5EC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40410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01364"/>
          <a:ext cx="9361488" cy="5160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CorelDRAW" r:id="rId3" imgW="7748626" imgH="4759452" progId="CorelDRAW.Graphic.12">
                  <p:embed/>
                </p:oleObj>
              </mc:Choice>
              <mc:Fallback>
                <p:oleObj name="CorelDRAW" r:id="rId3" imgW="7748626" imgH="4759452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01364"/>
                        <a:ext cx="9361488" cy="5160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468074" y="5737802"/>
            <a:ext cx="2184348" cy="43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185" dirty="0">
              <a:latin typeface="Arial" charset="0"/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3198509" y="5737802"/>
            <a:ext cx="2964471" cy="43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185" dirty="0">
              <a:latin typeface="Arial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468074" y="5737802"/>
            <a:ext cx="2184348" cy="43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185" dirty="0">
              <a:latin typeface="Arial" charset="0"/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3198509" y="5737802"/>
            <a:ext cx="2964471" cy="43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185" dirty="0">
              <a:latin typeface="Arial" charset="0"/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950"/>
            <a:ext cx="9361488" cy="104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222661" y="239204"/>
            <a:ext cx="811003" cy="7278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C" sz="1693" dirty="0">
              <a:latin typeface="Arial" charset="0"/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0" y="106476"/>
            <a:ext cx="3391914" cy="81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560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01363"/>
          <a:ext cx="9361488" cy="5160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CorelDRAW" r:id="rId3" imgW="7748626" imgH="4759452" progId="CorelDRAW.Graphic.12">
                  <p:embed/>
                </p:oleObj>
              </mc:Choice>
              <mc:Fallback>
                <p:oleObj name="CorelDRAW" r:id="rId3" imgW="7748626" imgH="4759452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01363"/>
                        <a:ext cx="9361488" cy="51602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468074" y="5737801"/>
            <a:ext cx="2184347" cy="43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457200">
              <a:defRPr/>
            </a:pPr>
            <a:endParaRPr lang="es-ES" sz="1185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3198509" y="5737801"/>
            <a:ext cx="2964471" cy="43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457200">
              <a:defRPr/>
            </a:pPr>
            <a:endParaRPr lang="es-ES" sz="1185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468074" y="5737801"/>
            <a:ext cx="2184347" cy="43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457200">
              <a:defRPr/>
            </a:pPr>
            <a:endParaRPr lang="es-ES" sz="1185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3198509" y="5737801"/>
            <a:ext cx="2964471" cy="43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457200">
              <a:defRPr/>
            </a:pPr>
            <a:endParaRPr lang="es-ES" sz="1185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950"/>
            <a:ext cx="9361488" cy="104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222661" y="239203"/>
            <a:ext cx="811003" cy="7278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s-EC" sz="1693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9" y="106475"/>
            <a:ext cx="3391915" cy="81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906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075" y="252324"/>
            <a:ext cx="8425339" cy="105013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075" y="1470189"/>
            <a:ext cx="8425339" cy="41582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60267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9494" y="4048846"/>
            <a:ext cx="7957265" cy="1251407"/>
          </a:xfrm>
          <a:prstGeom prst="rect">
            <a:avLst/>
          </a:prstGeom>
        </p:spPr>
        <p:txBody>
          <a:bodyPr anchor="t"/>
          <a:lstStyle>
            <a:lvl1pPr algn="l">
              <a:defRPr sz="3387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39494" y="2670546"/>
            <a:ext cx="7957265" cy="137829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93"/>
            </a:lvl1pPr>
            <a:lvl2pPr marL="387154" indent="0">
              <a:buNone/>
              <a:defRPr sz="1524"/>
            </a:lvl2pPr>
            <a:lvl3pPr marL="774309" indent="0">
              <a:buNone/>
              <a:defRPr sz="1355"/>
            </a:lvl3pPr>
            <a:lvl4pPr marL="1161463" indent="0">
              <a:buNone/>
              <a:defRPr sz="1185"/>
            </a:lvl4pPr>
            <a:lvl5pPr marL="1548617" indent="0">
              <a:buNone/>
              <a:defRPr sz="1185"/>
            </a:lvl5pPr>
            <a:lvl6pPr marL="1935771" indent="0">
              <a:buNone/>
              <a:defRPr sz="1185"/>
            </a:lvl6pPr>
            <a:lvl7pPr marL="2322926" indent="0">
              <a:buNone/>
              <a:defRPr sz="1185"/>
            </a:lvl7pPr>
            <a:lvl8pPr marL="2710080" indent="0">
              <a:buNone/>
              <a:defRPr sz="1185"/>
            </a:lvl8pPr>
            <a:lvl9pPr marL="3097235" indent="0">
              <a:buNone/>
              <a:defRPr sz="118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50823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075" y="252324"/>
            <a:ext cx="8425339" cy="105013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8079" y="1470189"/>
            <a:ext cx="4134657" cy="4158229"/>
          </a:xfrm>
          <a:prstGeom prst="rect">
            <a:avLst/>
          </a:prstGeom>
        </p:spPr>
        <p:txBody>
          <a:bodyPr/>
          <a:lstStyle>
            <a:lvl1pPr>
              <a:defRPr sz="2372"/>
            </a:lvl1pPr>
            <a:lvl2pPr>
              <a:defRPr sz="2033"/>
            </a:lvl2pPr>
            <a:lvl3pPr>
              <a:defRPr sz="1693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8759" y="1470189"/>
            <a:ext cx="4134657" cy="4158229"/>
          </a:xfrm>
          <a:prstGeom prst="rect">
            <a:avLst/>
          </a:prstGeom>
        </p:spPr>
        <p:txBody>
          <a:bodyPr/>
          <a:lstStyle>
            <a:lvl1pPr>
              <a:defRPr sz="2372"/>
            </a:lvl1pPr>
            <a:lvl2pPr>
              <a:defRPr sz="2033"/>
            </a:lvl2pPr>
            <a:lvl3pPr>
              <a:defRPr sz="1693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0945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075" y="252324"/>
            <a:ext cx="8425339" cy="10501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079" y="1410385"/>
            <a:ext cx="4136284" cy="58778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33" b="1"/>
            </a:lvl1pPr>
            <a:lvl2pPr marL="387154" indent="0">
              <a:buNone/>
              <a:defRPr sz="1693" b="1"/>
            </a:lvl2pPr>
            <a:lvl3pPr marL="774309" indent="0">
              <a:buNone/>
              <a:defRPr sz="1524" b="1"/>
            </a:lvl3pPr>
            <a:lvl4pPr marL="1161463" indent="0">
              <a:buNone/>
              <a:defRPr sz="1355" b="1"/>
            </a:lvl4pPr>
            <a:lvl5pPr marL="1548617" indent="0">
              <a:buNone/>
              <a:defRPr sz="1355" b="1"/>
            </a:lvl5pPr>
            <a:lvl6pPr marL="1935771" indent="0">
              <a:buNone/>
              <a:defRPr sz="1355" b="1"/>
            </a:lvl6pPr>
            <a:lvl7pPr marL="2322926" indent="0">
              <a:buNone/>
              <a:defRPr sz="1355" b="1"/>
            </a:lvl7pPr>
            <a:lvl8pPr marL="2710080" indent="0">
              <a:buNone/>
              <a:defRPr sz="1355" b="1"/>
            </a:lvl8pPr>
            <a:lvl9pPr marL="3097235" indent="0">
              <a:buNone/>
              <a:defRPr sz="1355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8079" y="1998167"/>
            <a:ext cx="4136284" cy="3630246"/>
          </a:xfrm>
          <a:prstGeom prst="rect">
            <a:avLst/>
          </a:prstGeom>
        </p:spPr>
        <p:txBody>
          <a:bodyPr/>
          <a:lstStyle>
            <a:lvl1pPr>
              <a:defRPr sz="2033"/>
            </a:lvl1pPr>
            <a:lvl2pPr>
              <a:defRPr sz="1693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755512" y="1410385"/>
            <a:ext cx="4137908" cy="58778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33" b="1"/>
            </a:lvl1pPr>
            <a:lvl2pPr marL="387154" indent="0">
              <a:buNone/>
              <a:defRPr sz="1693" b="1"/>
            </a:lvl2pPr>
            <a:lvl3pPr marL="774309" indent="0">
              <a:buNone/>
              <a:defRPr sz="1524" b="1"/>
            </a:lvl3pPr>
            <a:lvl4pPr marL="1161463" indent="0">
              <a:buNone/>
              <a:defRPr sz="1355" b="1"/>
            </a:lvl4pPr>
            <a:lvl5pPr marL="1548617" indent="0">
              <a:buNone/>
              <a:defRPr sz="1355" b="1"/>
            </a:lvl5pPr>
            <a:lvl6pPr marL="1935771" indent="0">
              <a:buNone/>
              <a:defRPr sz="1355" b="1"/>
            </a:lvl6pPr>
            <a:lvl7pPr marL="2322926" indent="0">
              <a:buNone/>
              <a:defRPr sz="1355" b="1"/>
            </a:lvl7pPr>
            <a:lvl8pPr marL="2710080" indent="0">
              <a:buNone/>
              <a:defRPr sz="1355" b="1"/>
            </a:lvl8pPr>
            <a:lvl9pPr marL="3097235" indent="0">
              <a:buNone/>
              <a:defRPr sz="1355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55512" y="1998167"/>
            <a:ext cx="4137908" cy="3630246"/>
          </a:xfrm>
          <a:prstGeom prst="rect">
            <a:avLst/>
          </a:prstGeom>
        </p:spPr>
        <p:txBody>
          <a:bodyPr/>
          <a:lstStyle>
            <a:lvl1pPr>
              <a:defRPr sz="2033"/>
            </a:lvl1pPr>
            <a:lvl2pPr>
              <a:defRPr sz="1693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72218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075" y="252324"/>
            <a:ext cx="8425339" cy="105013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89475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137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37EB-924F-4807-A93A-48053B0B82BD}" type="datetimeFigureOut">
              <a:rPr lang="es-EC" smtClean="0"/>
              <a:t>25/09/2019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E294-CF49-4324-8D3A-A7B102A5EC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46525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076" y="250864"/>
            <a:ext cx="3079864" cy="1067634"/>
          </a:xfrm>
          <a:prstGeom prst="rect">
            <a:avLst/>
          </a:prstGeom>
        </p:spPr>
        <p:txBody>
          <a:bodyPr anchor="b"/>
          <a:lstStyle>
            <a:lvl1pPr algn="l">
              <a:defRPr sz="1693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60086" y="250870"/>
            <a:ext cx="5233332" cy="5377548"/>
          </a:xfrm>
          <a:prstGeom prst="rect">
            <a:avLst/>
          </a:prstGeom>
        </p:spPr>
        <p:txBody>
          <a:bodyPr/>
          <a:lstStyle>
            <a:lvl1pPr>
              <a:defRPr sz="2710"/>
            </a:lvl1pPr>
            <a:lvl2pPr>
              <a:defRPr sz="2372"/>
            </a:lvl2pPr>
            <a:lvl3pPr>
              <a:defRPr sz="2033"/>
            </a:lvl3pPr>
            <a:lvl4pPr>
              <a:defRPr sz="1693"/>
            </a:lvl4pPr>
            <a:lvl5pPr>
              <a:defRPr sz="1693"/>
            </a:lvl5pPr>
            <a:lvl6pPr>
              <a:defRPr sz="1693"/>
            </a:lvl6pPr>
            <a:lvl7pPr>
              <a:defRPr sz="1693"/>
            </a:lvl7pPr>
            <a:lvl8pPr>
              <a:defRPr sz="1693"/>
            </a:lvl8pPr>
            <a:lvl9pPr>
              <a:defRPr sz="169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8076" y="1318504"/>
            <a:ext cx="3079864" cy="43099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85"/>
            </a:lvl1pPr>
            <a:lvl2pPr marL="387154" indent="0">
              <a:buNone/>
              <a:defRPr sz="1016"/>
            </a:lvl2pPr>
            <a:lvl3pPr marL="774309" indent="0">
              <a:buNone/>
              <a:defRPr sz="847"/>
            </a:lvl3pPr>
            <a:lvl4pPr marL="1161463" indent="0">
              <a:buNone/>
              <a:defRPr sz="762"/>
            </a:lvl4pPr>
            <a:lvl5pPr marL="1548617" indent="0">
              <a:buNone/>
              <a:defRPr sz="762"/>
            </a:lvl5pPr>
            <a:lvl6pPr marL="1935771" indent="0">
              <a:buNone/>
              <a:defRPr sz="762"/>
            </a:lvl6pPr>
            <a:lvl7pPr marL="2322926" indent="0">
              <a:buNone/>
              <a:defRPr sz="762"/>
            </a:lvl7pPr>
            <a:lvl8pPr marL="2710080" indent="0">
              <a:buNone/>
              <a:defRPr sz="762"/>
            </a:lvl8pPr>
            <a:lvl9pPr marL="3097235" indent="0">
              <a:buNone/>
              <a:defRPr sz="762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68341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4917" y="4410551"/>
            <a:ext cx="5616893" cy="520691"/>
          </a:xfrm>
          <a:prstGeom prst="rect">
            <a:avLst/>
          </a:prstGeom>
        </p:spPr>
        <p:txBody>
          <a:bodyPr anchor="b"/>
          <a:lstStyle>
            <a:lvl1pPr algn="l">
              <a:defRPr sz="1693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34917" y="562987"/>
            <a:ext cx="5616893" cy="37804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10"/>
            </a:lvl1pPr>
            <a:lvl2pPr marL="387154" indent="0">
              <a:buNone/>
              <a:defRPr sz="2372"/>
            </a:lvl2pPr>
            <a:lvl3pPr marL="774309" indent="0">
              <a:buNone/>
              <a:defRPr sz="2033"/>
            </a:lvl3pPr>
            <a:lvl4pPr marL="1161463" indent="0">
              <a:buNone/>
              <a:defRPr sz="1693"/>
            </a:lvl4pPr>
            <a:lvl5pPr marL="1548617" indent="0">
              <a:buNone/>
              <a:defRPr sz="1693"/>
            </a:lvl5pPr>
            <a:lvl6pPr marL="1935771" indent="0">
              <a:buNone/>
              <a:defRPr sz="1693"/>
            </a:lvl6pPr>
            <a:lvl7pPr marL="2322926" indent="0">
              <a:buNone/>
              <a:defRPr sz="1693"/>
            </a:lvl7pPr>
            <a:lvl8pPr marL="2710080" indent="0">
              <a:buNone/>
              <a:defRPr sz="1693"/>
            </a:lvl8pPr>
            <a:lvl9pPr marL="3097235" indent="0">
              <a:buNone/>
              <a:defRPr sz="1693"/>
            </a:lvl9pPr>
          </a:lstStyle>
          <a:p>
            <a:pPr lvl="0"/>
            <a:r>
              <a:rPr lang="es-ES" noProof="0" dirty="0"/>
              <a:t>Haga clic en el icono para agregar una imagen</a:t>
            </a:r>
            <a:endParaRPr lang="es-EC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34917" y="4931245"/>
            <a:ext cx="5616893" cy="739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85"/>
            </a:lvl1pPr>
            <a:lvl2pPr marL="387154" indent="0">
              <a:buNone/>
              <a:defRPr sz="1016"/>
            </a:lvl2pPr>
            <a:lvl3pPr marL="774309" indent="0">
              <a:buNone/>
              <a:defRPr sz="847"/>
            </a:lvl3pPr>
            <a:lvl4pPr marL="1161463" indent="0">
              <a:buNone/>
              <a:defRPr sz="762"/>
            </a:lvl4pPr>
            <a:lvl5pPr marL="1548617" indent="0">
              <a:buNone/>
              <a:defRPr sz="762"/>
            </a:lvl5pPr>
            <a:lvl6pPr marL="1935771" indent="0">
              <a:buNone/>
              <a:defRPr sz="762"/>
            </a:lvl6pPr>
            <a:lvl7pPr marL="2322926" indent="0">
              <a:buNone/>
              <a:defRPr sz="762"/>
            </a:lvl7pPr>
            <a:lvl8pPr marL="2710080" indent="0">
              <a:buNone/>
              <a:defRPr sz="762"/>
            </a:lvl8pPr>
            <a:lvl9pPr marL="3097235" indent="0">
              <a:buNone/>
              <a:defRPr sz="762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5859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075" y="252324"/>
            <a:ext cx="8425339" cy="1050131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68075" y="1470189"/>
            <a:ext cx="8425339" cy="415822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92528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7084" y="252332"/>
            <a:ext cx="2106335" cy="5376089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68076" y="252332"/>
            <a:ext cx="6162980" cy="537608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8969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9494" y="4048841"/>
            <a:ext cx="7957265" cy="12514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39494" y="2670543"/>
            <a:ext cx="7957265" cy="137829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37EB-924F-4807-A93A-48053B0B82BD}" type="datetimeFigureOut">
              <a:rPr lang="es-EC" smtClean="0"/>
              <a:t>25/09/2019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E294-CF49-4324-8D3A-A7B102A5EC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3405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8075" y="1470185"/>
            <a:ext cx="4134657" cy="41582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8757" y="1470185"/>
            <a:ext cx="4134657" cy="41582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37EB-924F-4807-A93A-48053B0B82BD}" type="datetimeFigureOut">
              <a:rPr lang="es-EC" smtClean="0"/>
              <a:t>25/09/2019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E294-CF49-4324-8D3A-A7B102A5EC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8419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075" y="1410385"/>
            <a:ext cx="4136283" cy="58778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8075" y="1998167"/>
            <a:ext cx="4136283" cy="36302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755507" y="1410385"/>
            <a:ext cx="4137908" cy="58778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55507" y="1998167"/>
            <a:ext cx="4137908" cy="36302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37EB-924F-4807-A93A-48053B0B82BD}" type="datetimeFigureOut">
              <a:rPr lang="es-EC" smtClean="0"/>
              <a:t>25/09/2019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E294-CF49-4324-8D3A-A7B102A5EC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49653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37EB-924F-4807-A93A-48053B0B82BD}" type="datetimeFigureOut">
              <a:rPr lang="es-EC" smtClean="0"/>
              <a:t>25/09/2019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E294-CF49-4324-8D3A-A7B102A5EC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90504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37EB-924F-4807-A93A-48053B0B82BD}" type="datetimeFigureOut">
              <a:rPr lang="es-EC" smtClean="0"/>
              <a:t>25/09/2019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E294-CF49-4324-8D3A-A7B102A5EC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6115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075" y="250866"/>
            <a:ext cx="3079865" cy="106763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60081" y="250866"/>
            <a:ext cx="5233332" cy="53775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8075" y="1318499"/>
            <a:ext cx="3079865" cy="43099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37EB-924F-4807-A93A-48053B0B82BD}" type="datetimeFigureOut">
              <a:rPr lang="es-EC" smtClean="0"/>
              <a:t>25/09/2019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E294-CF49-4324-8D3A-A7B102A5EC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5139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4917" y="4410552"/>
            <a:ext cx="5616893" cy="5206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34917" y="562987"/>
            <a:ext cx="5616893" cy="37804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34917" y="4931242"/>
            <a:ext cx="5616893" cy="7394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37EB-924F-4807-A93A-48053B0B82BD}" type="datetimeFigureOut">
              <a:rPr lang="es-EC" smtClean="0"/>
              <a:t>25/09/2019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E294-CF49-4324-8D3A-A7B102A5EC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1016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68075" y="252324"/>
            <a:ext cx="8425339" cy="1050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075" y="1470185"/>
            <a:ext cx="8425339" cy="4158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68074" y="5839897"/>
            <a:ext cx="2184348" cy="335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237EB-924F-4807-A93A-48053B0B82BD}" type="datetimeFigureOut">
              <a:rPr lang="es-EC" smtClean="0"/>
              <a:t>25/09/2019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98509" y="5839897"/>
            <a:ext cx="2964471" cy="335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709066" y="5839897"/>
            <a:ext cx="2184348" cy="335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BE294-CF49-4324-8D3A-A7B102A5EC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0105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8"/>
            <a:ext cx="9361488" cy="57028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s-EC" sz="1693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2" y="5796148"/>
            <a:ext cx="8072659" cy="504646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s-EC" sz="1693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26007" y="5784473"/>
            <a:ext cx="681795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defTabSz="457200">
              <a:defRPr/>
            </a:pPr>
            <a:endParaRPr lang="es-EC" sz="1693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26007" y="5737801"/>
            <a:ext cx="6817959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 defTabSz="457200">
              <a:defRPr/>
            </a:pPr>
            <a:endParaRPr lang="es-EC" sz="1693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078" name="Picture 26" descr="LOGO ESPE ORIGINAL copi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724" y="5466517"/>
            <a:ext cx="2359875" cy="58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99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71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71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71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71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71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387154" algn="r" rtl="0" eaLnBrk="1" fontAlgn="base" hangingPunct="1">
        <a:spcBef>
          <a:spcPct val="0"/>
        </a:spcBef>
        <a:spcAft>
          <a:spcPct val="0"/>
        </a:spcAft>
        <a:defRPr sz="271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774309" algn="r" rtl="0" eaLnBrk="1" fontAlgn="base" hangingPunct="1">
        <a:spcBef>
          <a:spcPct val="0"/>
        </a:spcBef>
        <a:spcAft>
          <a:spcPct val="0"/>
        </a:spcAft>
        <a:defRPr sz="271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161463" algn="r" rtl="0" eaLnBrk="1" fontAlgn="base" hangingPunct="1">
        <a:spcBef>
          <a:spcPct val="0"/>
        </a:spcBef>
        <a:spcAft>
          <a:spcPct val="0"/>
        </a:spcAft>
        <a:defRPr sz="271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548617" algn="r" rtl="0" eaLnBrk="1" fontAlgn="base" hangingPunct="1">
        <a:spcBef>
          <a:spcPct val="0"/>
        </a:spcBef>
        <a:spcAft>
          <a:spcPct val="0"/>
        </a:spcAft>
        <a:defRPr sz="271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90366" indent="-290366" algn="l" rtl="0" eaLnBrk="1" fontAlgn="base" hangingPunct="1">
        <a:spcBef>
          <a:spcPct val="20000"/>
        </a:spcBef>
        <a:spcAft>
          <a:spcPct val="0"/>
        </a:spcAft>
        <a:buChar char="•"/>
        <a:defRPr sz="2033">
          <a:solidFill>
            <a:schemeClr val="bg1"/>
          </a:solidFill>
          <a:latin typeface="+mn-lt"/>
          <a:ea typeface="+mn-ea"/>
          <a:cs typeface="+mn-cs"/>
        </a:defRPr>
      </a:lvl1pPr>
      <a:lvl2pPr marL="629126" indent="-241972" algn="l" rtl="0" eaLnBrk="1" fontAlgn="base" hangingPunct="1">
        <a:spcBef>
          <a:spcPct val="20000"/>
        </a:spcBef>
        <a:spcAft>
          <a:spcPct val="0"/>
        </a:spcAft>
        <a:buChar char="–"/>
        <a:defRPr sz="2033">
          <a:solidFill>
            <a:schemeClr val="bg1"/>
          </a:solidFill>
          <a:latin typeface="+mn-lt"/>
        </a:defRPr>
      </a:lvl2pPr>
      <a:lvl3pPr marL="967886" indent="-193578" algn="l" rtl="0" eaLnBrk="1" fontAlgn="base" hangingPunct="1">
        <a:spcBef>
          <a:spcPct val="20000"/>
        </a:spcBef>
        <a:spcAft>
          <a:spcPct val="0"/>
        </a:spcAft>
        <a:buChar char="•"/>
        <a:defRPr sz="2033">
          <a:solidFill>
            <a:schemeClr val="bg1"/>
          </a:solidFill>
          <a:latin typeface="+mn-lt"/>
        </a:defRPr>
      </a:lvl3pPr>
      <a:lvl4pPr marL="1355040" indent="-193578" algn="l" rtl="0" eaLnBrk="1" fontAlgn="base" hangingPunct="1">
        <a:spcBef>
          <a:spcPct val="20000"/>
        </a:spcBef>
        <a:spcAft>
          <a:spcPct val="0"/>
        </a:spcAft>
        <a:buChar char="–"/>
        <a:defRPr sz="2033">
          <a:solidFill>
            <a:schemeClr val="bg1"/>
          </a:solidFill>
          <a:latin typeface="+mn-lt"/>
        </a:defRPr>
      </a:lvl4pPr>
      <a:lvl5pPr marL="1742194" indent="-193578" algn="l" rtl="0" eaLnBrk="1" fontAlgn="base" hangingPunct="1">
        <a:spcBef>
          <a:spcPct val="20000"/>
        </a:spcBef>
        <a:spcAft>
          <a:spcPct val="0"/>
        </a:spcAft>
        <a:buChar char="»"/>
        <a:defRPr sz="2033">
          <a:solidFill>
            <a:schemeClr val="bg1"/>
          </a:solidFill>
          <a:latin typeface="+mn-lt"/>
        </a:defRPr>
      </a:lvl5pPr>
      <a:lvl6pPr marL="2129349" indent="-193578" algn="l" rtl="0" eaLnBrk="1" fontAlgn="base" hangingPunct="1">
        <a:spcBef>
          <a:spcPct val="20000"/>
        </a:spcBef>
        <a:spcAft>
          <a:spcPct val="0"/>
        </a:spcAft>
        <a:buChar char="»"/>
        <a:defRPr sz="2033">
          <a:solidFill>
            <a:schemeClr val="bg1"/>
          </a:solidFill>
          <a:latin typeface="+mn-lt"/>
        </a:defRPr>
      </a:lvl6pPr>
      <a:lvl7pPr marL="2516502" indent="-193578" algn="l" rtl="0" eaLnBrk="1" fontAlgn="base" hangingPunct="1">
        <a:spcBef>
          <a:spcPct val="20000"/>
        </a:spcBef>
        <a:spcAft>
          <a:spcPct val="0"/>
        </a:spcAft>
        <a:buChar char="»"/>
        <a:defRPr sz="2033">
          <a:solidFill>
            <a:schemeClr val="bg1"/>
          </a:solidFill>
          <a:latin typeface="+mn-lt"/>
        </a:defRPr>
      </a:lvl7pPr>
      <a:lvl8pPr marL="2903657" indent="-193578" algn="l" rtl="0" eaLnBrk="1" fontAlgn="base" hangingPunct="1">
        <a:spcBef>
          <a:spcPct val="20000"/>
        </a:spcBef>
        <a:spcAft>
          <a:spcPct val="0"/>
        </a:spcAft>
        <a:buChar char="»"/>
        <a:defRPr sz="2033">
          <a:solidFill>
            <a:schemeClr val="bg1"/>
          </a:solidFill>
          <a:latin typeface="+mn-lt"/>
        </a:defRPr>
      </a:lvl8pPr>
      <a:lvl9pPr marL="3290812" indent="-193578" algn="l" rtl="0" eaLnBrk="1" fontAlgn="base" hangingPunct="1">
        <a:spcBef>
          <a:spcPct val="20000"/>
        </a:spcBef>
        <a:spcAft>
          <a:spcPct val="0"/>
        </a:spcAft>
        <a:buChar char="»"/>
        <a:defRPr sz="2033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774309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1pPr>
      <a:lvl2pPr marL="387154" algn="l" defTabSz="774309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2pPr>
      <a:lvl3pPr marL="774309" algn="l" defTabSz="774309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3pPr>
      <a:lvl4pPr marL="1161463" algn="l" defTabSz="774309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548617" algn="l" defTabSz="774309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1935771" algn="l" defTabSz="774309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322926" algn="l" defTabSz="774309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710080" algn="l" defTabSz="774309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097235" algn="l" defTabSz="774309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4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1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microsoft.com/office/2007/relationships/hdphoto" Target="../media/hdphoto3.wdp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image" Target="../media/image1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6" Type="http://schemas.microsoft.com/office/2007/relationships/hdphoto" Target="../media/hdphoto7.wdp"/><Relationship Id="rId5" Type="http://schemas.openxmlformats.org/officeDocument/2006/relationships/image" Target="../media/image28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40218" y="909595"/>
            <a:ext cx="8684931" cy="72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742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DEPARTAMENTO DE CIENCIAS DE LA VIDA Y LA AGRICULTURA </a:t>
            </a:r>
          </a:p>
          <a:p>
            <a:pPr algn="ctr" defTabSz="7742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CARRERA DE INGENIERÍA EN BIOTECNOLOGÍA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310160" y="1612378"/>
            <a:ext cx="7302932" cy="601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742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TRABAJO DE </a:t>
            </a:r>
            <a:r>
              <a:rPr lang="es-EC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TITULACIÓN PREVIO A LA OBTENCIÓN DEL TÍTULO DE INGENIERA EN BIOTECNOLOGÍA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92312" y="2286298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742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TEMA: “</a:t>
            </a:r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DETERMINACIÓN DE LA PRESENCIA Y CARACTERIZACIÓN MOLECULAR DE </a:t>
            </a:r>
            <a:r>
              <a:rPr lang="es-EC" sz="2000" b="1" i="1" dirty="0" smtClean="0">
                <a:latin typeface="Times New Roman" pitchFamily="18" charset="0"/>
                <a:cs typeface="Times New Roman" pitchFamily="18" charset="0"/>
              </a:rPr>
              <a:t>Nosema sp</a:t>
            </a:r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. MEDIANTE PCR DÚPLEX EN ABEJAS SIN AGUIJÓN (HYMENOPTERA: MELIPONINI)   DE LAS PROVINCIAS DE ORELLANA Y LOJA – ECUADOR</a:t>
            </a:r>
            <a:r>
              <a:rPr lang="es-EC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s-EC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534542" y="4230514"/>
            <a:ext cx="51142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DIRECTOR: </a:t>
            </a:r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s-EC" sz="1400" b="1" dirty="0">
                <a:latin typeface="Times New Roman" pitchFamily="18" charset="0"/>
                <a:cs typeface="Times New Roman" pitchFamily="18" charset="0"/>
              </a:rPr>
              <a:t>. RON ROMÁN </a:t>
            </a:r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JORGE WASHINGTON </a:t>
            </a:r>
            <a:r>
              <a:rPr lang="es-EC" sz="1400" b="1" dirty="0" err="1">
                <a:latin typeface="Times New Roman" pitchFamily="18" charset="0"/>
                <a:cs typeface="Times New Roman" pitchFamily="18" charset="0"/>
              </a:rPr>
              <a:t>Ph.D</a:t>
            </a:r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EC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514833" y="4563800"/>
            <a:ext cx="1327608" cy="690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74222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847"/>
              </a:spcAft>
            </a:pPr>
            <a:r>
              <a:rPr lang="es-EC" sz="1400" b="1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SANGOLQUÍ </a:t>
            </a:r>
          </a:p>
          <a:p>
            <a:pPr algn="ctr" defTabSz="774222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847"/>
              </a:spcAft>
            </a:pPr>
            <a:r>
              <a:rPr lang="es-EC" sz="1400" b="1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2019</a:t>
            </a:r>
            <a:endParaRPr lang="es-EC" sz="1400" b="1" dirty="0">
              <a:solidFill>
                <a:srgbClr val="00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9467" y="91223"/>
            <a:ext cx="4251366" cy="747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422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67" y="190606"/>
            <a:ext cx="2676148" cy="648106"/>
          </a:xfrm>
          <a:prstGeom prst="rect">
            <a:avLst/>
          </a:prstGeom>
        </p:spPr>
      </p:pic>
      <p:pic>
        <p:nvPicPr>
          <p:cNvPr id="10" name="Picture 4" descr="http://decv.espe.edu.ec/wp-content/uploads/2015/01/sello-biot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255" y="21431"/>
            <a:ext cx="970154" cy="96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4"/>
          <p:cNvSpPr/>
          <p:nvPr/>
        </p:nvSpPr>
        <p:spPr>
          <a:xfrm>
            <a:off x="2124132" y="3798466"/>
            <a:ext cx="575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742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AUTORA: GUAITA GAVILANES MARÍA GABRIELA</a:t>
            </a:r>
            <a:endParaRPr lang="es-EC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88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51 Rectángulo"/>
          <p:cNvSpPr/>
          <p:nvPr/>
        </p:nvSpPr>
        <p:spPr>
          <a:xfrm>
            <a:off x="3226622" y="3942482"/>
            <a:ext cx="2822274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C" sz="2200" b="1" dirty="0" smtClean="0">
                <a:latin typeface="Times New Roman" pitchFamily="18" charset="0"/>
                <a:cs typeface="Times New Roman" pitchFamily="18" charset="0"/>
              </a:rPr>
              <a:t>Afectación </a:t>
            </a:r>
            <a:r>
              <a:rPr lang="es-EC" sz="2200" b="1" dirty="0">
                <a:latin typeface="Times New Roman" pitchFamily="18" charset="0"/>
                <a:cs typeface="Times New Roman" pitchFamily="18" charset="0"/>
              </a:rPr>
              <a:t>económica </a:t>
            </a: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787" y="1373125"/>
            <a:ext cx="3113109" cy="22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47 Hexágono"/>
          <p:cNvSpPr/>
          <p:nvPr/>
        </p:nvSpPr>
        <p:spPr>
          <a:xfrm>
            <a:off x="1440384" y="2993802"/>
            <a:ext cx="1742636" cy="1380728"/>
          </a:xfrm>
          <a:prstGeom prst="hexagon">
            <a:avLst/>
          </a:prstGeom>
          <a:solidFill>
            <a:srgbClr val="FFCB25"/>
          </a:solidFill>
          <a:ln>
            <a:solidFill>
              <a:srgbClr val="F4C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43 Hexágono"/>
          <p:cNvSpPr/>
          <p:nvPr/>
        </p:nvSpPr>
        <p:spPr>
          <a:xfrm>
            <a:off x="7114572" y="1638226"/>
            <a:ext cx="1742636" cy="1380728"/>
          </a:xfrm>
          <a:prstGeom prst="hexagon">
            <a:avLst/>
          </a:prstGeom>
          <a:solidFill>
            <a:srgbClr val="FFCB25"/>
          </a:solidFill>
          <a:ln>
            <a:solidFill>
              <a:srgbClr val="F4C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42 Hexágono"/>
          <p:cNvSpPr/>
          <p:nvPr/>
        </p:nvSpPr>
        <p:spPr>
          <a:xfrm>
            <a:off x="3730196" y="4361954"/>
            <a:ext cx="1742636" cy="1380728"/>
          </a:xfrm>
          <a:prstGeom prst="hexagon">
            <a:avLst/>
          </a:prstGeom>
          <a:solidFill>
            <a:srgbClr val="FFCB25"/>
          </a:solidFill>
          <a:ln>
            <a:solidFill>
              <a:srgbClr val="F4C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="" xmlns:a16="http://schemas.microsoft.com/office/drawing/2014/main" id="{461774E5-87D4-4417-B0DB-E024288EB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0871" y="5625"/>
            <a:ext cx="2681989" cy="6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defTabSz="870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3048" b="1" i="1" kern="0" dirty="0">
                <a:solidFill>
                  <a:srgbClr val="000000"/>
                </a:solidFill>
                <a:latin typeface="+mj-lt"/>
              </a:rPr>
              <a:t>Introducción</a:t>
            </a:r>
          </a:p>
        </p:txBody>
      </p:sp>
      <p:sp>
        <p:nvSpPr>
          <p:cNvPr id="4" name="3 Rectángulo"/>
          <p:cNvSpPr/>
          <p:nvPr/>
        </p:nvSpPr>
        <p:spPr>
          <a:xfrm>
            <a:off x="-12305" y="594941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79" name="78 Hexágono"/>
          <p:cNvSpPr/>
          <p:nvPr/>
        </p:nvSpPr>
        <p:spPr>
          <a:xfrm>
            <a:off x="361175" y="1613074"/>
            <a:ext cx="1742636" cy="1380728"/>
          </a:xfrm>
          <a:prstGeom prst="hexagon">
            <a:avLst/>
          </a:prstGeom>
          <a:solidFill>
            <a:srgbClr val="FFCB25"/>
          </a:solidFill>
          <a:ln>
            <a:solidFill>
              <a:srgbClr val="F4C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84 Elipse"/>
          <p:cNvSpPr/>
          <p:nvPr/>
        </p:nvSpPr>
        <p:spPr>
          <a:xfrm>
            <a:off x="3342687" y="913010"/>
            <a:ext cx="369542" cy="7846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89 Rectángulo"/>
          <p:cNvSpPr/>
          <p:nvPr/>
        </p:nvSpPr>
        <p:spPr>
          <a:xfrm>
            <a:off x="3812434" y="4723735"/>
            <a:ext cx="155042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Distribución</a:t>
            </a:r>
          </a:p>
          <a:p>
            <a:pPr algn="ctr"/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mundial</a:t>
            </a:r>
          </a:p>
        </p:txBody>
      </p:sp>
      <p:sp>
        <p:nvSpPr>
          <p:cNvPr id="81" name="CuadroTexto 1"/>
          <p:cNvSpPr txBox="1"/>
          <p:nvPr/>
        </p:nvSpPr>
        <p:spPr>
          <a:xfrm>
            <a:off x="3380338" y="847879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600" b="1" dirty="0" smtClean="0">
                <a:latin typeface="Times New Roman" pitchFamily="18" charset="0"/>
                <a:cs typeface="Times New Roman" pitchFamily="18" charset="0"/>
              </a:rPr>
              <a:t>Nosemosis</a:t>
            </a:r>
            <a:endParaRPr lang="es-EC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97 Rectángulo"/>
          <p:cNvSpPr/>
          <p:nvPr/>
        </p:nvSpPr>
        <p:spPr>
          <a:xfrm>
            <a:off x="632757" y="1566218"/>
            <a:ext cx="1194559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s-EC" sz="2200" b="1" i="1" dirty="0" smtClean="0">
                <a:latin typeface="Times New Roman" pitchFamily="18" charset="0"/>
                <a:cs typeface="Times New Roman" pitchFamily="18" charset="0"/>
              </a:rPr>
              <a:t>Nosema </a:t>
            </a:r>
          </a:p>
          <a:p>
            <a:pPr algn="ctr"/>
            <a:r>
              <a:rPr lang="es-EC" sz="2200" b="1" i="1" dirty="0" smtClean="0">
                <a:latin typeface="Times New Roman" pitchFamily="18" charset="0"/>
                <a:cs typeface="Times New Roman" pitchFamily="18" charset="0"/>
              </a:rPr>
              <a:t>apis</a:t>
            </a:r>
          </a:p>
          <a:p>
            <a:pPr algn="ctr"/>
            <a:r>
              <a:rPr lang="es-EC" sz="2200" b="1" i="1" dirty="0" smtClean="0">
                <a:latin typeface="Times New Roman" pitchFamily="18" charset="0"/>
                <a:cs typeface="Times New Roman" pitchFamily="18" charset="0"/>
              </a:rPr>
              <a:t>Nosema </a:t>
            </a:r>
          </a:p>
          <a:p>
            <a:pPr algn="ctr"/>
            <a:r>
              <a:rPr lang="es-EC" sz="2200" b="1" i="1" dirty="0" smtClean="0">
                <a:latin typeface="Times New Roman" pitchFamily="18" charset="0"/>
                <a:cs typeface="Times New Roman" pitchFamily="18" charset="0"/>
              </a:rPr>
              <a:t>ceranae</a:t>
            </a:r>
          </a:p>
        </p:txBody>
      </p:sp>
      <p:sp>
        <p:nvSpPr>
          <p:cNvPr id="99" name="98 Rectángulo"/>
          <p:cNvSpPr/>
          <p:nvPr/>
        </p:nvSpPr>
        <p:spPr>
          <a:xfrm>
            <a:off x="7057008" y="2070274"/>
            <a:ext cx="1795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latin typeface="Times New Roman" pitchFamily="18" charset="0"/>
                <a:cs typeface="Times New Roman" pitchFamily="18" charset="0"/>
              </a:rPr>
              <a:t>Disentería</a:t>
            </a:r>
            <a:endParaRPr lang="es-EC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3734897" y="3459912"/>
            <a:ext cx="1574470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Abejas melíferas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44 Hexágono"/>
          <p:cNvSpPr/>
          <p:nvPr/>
        </p:nvSpPr>
        <p:spPr>
          <a:xfrm>
            <a:off x="6034934" y="2993802"/>
            <a:ext cx="1742636" cy="1380728"/>
          </a:xfrm>
          <a:prstGeom prst="hexagon">
            <a:avLst/>
          </a:prstGeom>
          <a:solidFill>
            <a:srgbClr val="FFCB25"/>
          </a:solidFill>
          <a:ln>
            <a:solidFill>
              <a:srgbClr val="F4C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93 Rectángulo"/>
          <p:cNvSpPr/>
          <p:nvPr/>
        </p:nvSpPr>
        <p:spPr>
          <a:xfrm>
            <a:off x="6020972" y="3294410"/>
            <a:ext cx="18861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>
                <a:latin typeface="Times New Roman" pitchFamily="18" charset="0"/>
                <a:cs typeface="Times New Roman" pitchFamily="18" charset="0"/>
              </a:rPr>
              <a:t>Disminuye </a:t>
            </a:r>
            <a:r>
              <a:rPr lang="es-EC" sz="2400" b="1" dirty="0" smtClean="0">
                <a:latin typeface="Times New Roman" pitchFamily="18" charset="0"/>
                <a:cs typeface="Times New Roman" pitchFamily="18" charset="0"/>
              </a:rPr>
              <a:t>población</a:t>
            </a:r>
            <a:endParaRPr lang="es-EC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992" y="5454650"/>
            <a:ext cx="2425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46 Rectángulo"/>
          <p:cNvSpPr/>
          <p:nvPr/>
        </p:nvSpPr>
        <p:spPr>
          <a:xfrm>
            <a:off x="1440385" y="3296151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Diferentes Temperaturas</a:t>
            </a:r>
          </a:p>
        </p:txBody>
      </p:sp>
      <p:sp>
        <p:nvSpPr>
          <p:cNvPr id="49" name="48 Rectángulo"/>
          <p:cNvSpPr/>
          <p:nvPr/>
        </p:nvSpPr>
        <p:spPr>
          <a:xfrm>
            <a:off x="288256" y="6041747"/>
            <a:ext cx="66372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(Gómez-Moracho, 2015; </a:t>
            </a:r>
            <a:r>
              <a:rPr lang="es-EC" sz="1200" dirty="0" err="1">
                <a:latin typeface="Times New Roman" pitchFamily="18" charset="0"/>
                <a:cs typeface="Times New Roman" pitchFamily="18" charset="0"/>
              </a:rPr>
              <a:t>Higes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 et al., 2008; Rangel et al., 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2016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s-EC" sz="1200" dirty="0" err="1" smtClean="0">
                <a:latin typeface="Times New Roman" pitchFamily="18" charset="0"/>
                <a:cs typeface="Times New Roman" pitchFamily="18" charset="0"/>
              </a:rPr>
              <a:t>Dade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, 2009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12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43" grpId="0" animBg="1"/>
      <p:bldP spid="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678" y="5687222"/>
            <a:ext cx="1512168" cy="35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="" xmlns:a16="http://schemas.microsoft.com/office/drawing/2014/main" id="{461774E5-87D4-4417-B0DB-E024288EB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0871" y="5625"/>
            <a:ext cx="2681989" cy="6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defTabSz="870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3048" b="1" i="1" kern="0" dirty="0">
                <a:solidFill>
                  <a:srgbClr val="000000"/>
                </a:solidFill>
                <a:latin typeface="+mj-lt"/>
              </a:rPr>
              <a:t>Justificación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71" t="19224" r="29453" b="16161"/>
          <a:stretch/>
        </p:blipFill>
        <p:spPr bwMode="auto">
          <a:xfrm>
            <a:off x="3240584" y="2435128"/>
            <a:ext cx="3199623" cy="328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664520" y="1783983"/>
            <a:ext cx="439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b="1" dirty="0">
                <a:solidFill>
                  <a:srgbClr val="164884"/>
                </a:solidFill>
                <a:latin typeface="Times New Roman" pitchFamily="18" charset="0"/>
                <a:cs typeface="Times New Roman" pitchFamily="18" charset="0"/>
              </a:rPr>
              <a:t>Abejas </a:t>
            </a:r>
            <a:r>
              <a:rPr lang="es-EC" sz="3600" b="1" dirty="0" smtClean="0">
                <a:solidFill>
                  <a:srgbClr val="164884"/>
                </a:solidFill>
                <a:latin typeface="Times New Roman" pitchFamily="18" charset="0"/>
                <a:cs typeface="Times New Roman" pitchFamily="18" charset="0"/>
              </a:rPr>
              <a:t>sin aguijón</a:t>
            </a:r>
            <a:endParaRPr lang="es-EC" sz="3600" b="1" dirty="0">
              <a:solidFill>
                <a:srgbClr val="16488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991958" y="735221"/>
            <a:ext cx="39210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Nosema</a:t>
            </a:r>
            <a:r>
              <a:rPr lang="es-EC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spp</a:t>
            </a:r>
            <a:r>
              <a:rPr lang="es-EC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s-EC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992" y="5454650"/>
            <a:ext cx="2425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Rectángulo"/>
          <p:cNvSpPr/>
          <p:nvPr/>
        </p:nvSpPr>
        <p:spPr>
          <a:xfrm>
            <a:off x="288256" y="6041747"/>
            <a:ext cx="6913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(Coloma, 1986; 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Ramírez, 2012; Arana, 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2015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s-EC" sz="1200" dirty="0" err="1" smtClean="0">
                <a:latin typeface="Times New Roman" pitchFamily="18" charset="0"/>
                <a:cs typeface="Times New Roman" pitchFamily="18" charset="0"/>
              </a:rPr>
              <a:t>Vit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, et al., 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2015; 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García-Olivares, 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2015; Ramírez, 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2016)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-12305" y="594941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57909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="" xmlns:a16="http://schemas.microsoft.com/office/drawing/2014/main" id="{461774E5-87D4-4417-B0DB-E024288EB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0871" y="5625"/>
            <a:ext cx="2681989" cy="6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defTabSz="870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3048" b="1" i="1" kern="0" dirty="0" smtClean="0">
                <a:solidFill>
                  <a:srgbClr val="000000"/>
                </a:solidFill>
                <a:latin typeface="+mj-lt"/>
              </a:rPr>
              <a:t>Objetivos</a:t>
            </a:r>
            <a:endParaRPr lang="es-ES" altLang="es-ES" sz="3048" b="1" i="1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26167" y="846138"/>
            <a:ext cx="2958432" cy="586983"/>
          </a:xfrm>
        </p:spPr>
        <p:txBody>
          <a:bodyPr lIns="87083" tIns="43542" rIns="87083" bIns="43542"/>
          <a:lstStyle/>
          <a:p>
            <a:pPr algn="l"/>
            <a:r>
              <a:rPr lang="es-ES" sz="237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Objetivo General</a:t>
            </a: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432272" y="2070274"/>
            <a:ext cx="8568952" cy="2069750"/>
          </a:xfrm>
          <a:prstGeom prst="rect">
            <a:avLst/>
          </a:prstGeom>
        </p:spPr>
        <p:txBody>
          <a:bodyPr lIns="87083" tIns="43542" rIns="87083" bIns="43542">
            <a:noAutofit/>
          </a:bodyPr>
          <a:lstStyle>
            <a:lvl1pPr marL="290366" indent="-29036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33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9126" indent="-241972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33">
                <a:solidFill>
                  <a:schemeClr val="bg1"/>
                </a:solidFill>
                <a:latin typeface="+mn-lt"/>
              </a:defRPr>
            </a:lvl2pPr>
            <a:lvl3pPr marL="967886" indent="-19357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33">
                <a:solidFill>
                  <a:schemeClr val="bg1"/>
                </a:solidFill>
                <a:latin typeface="+mn-lt"/>
              </a:defRPr>
            </a:lvl3pPr>
            <a:lvl4pPr marL="1355040" indent="-19357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33">
                <a:solidFill>
                  <a:schemeClr val="bg1"/>
                </a:solidFill>
                <a:latin typeface="+mn-lt"/>
              </a:defRPr>
            </a:lvl4pPr>
            <a:lvl5pPr marL="1742194" indent="-19357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33">
                <a:solidFill>
                  <a:schemeClr val="bg1"/>
                </a:solidFill>
                <a:latin typeface="+mn-lt"/>
              </a:defRPr>
            </a:lvl5pPr>
            <a:lvl6pPr marL="2129349" indent="-19357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33">
                <a:solidFill>
                  <a:schemeClr val="bg1"/>
                </a:solidFill>
                <a:latin typeface="+mn-lt"/>
              </a:defRPr>
            </a:lvl6pPr>
            <a:lvl7pPr marL="2516502" indent="-19357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33">
                <a:solidFill>
                  <a:schemeClr val="bg1"/>
                </a:solidFill>
                <a:latin typeface="+mn-lt"/>
              </a:defRPr>
            </a:lvl7pPr>
            <a:lvl8pPr marL="2903657" indent="-19357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33">
                <a:solidFill>
                  <a:schemeClr val="bg1"/>
                </a:solidFill>
                <a:latin typeface="+mn-lt"/>
              </a:defRPr>
            </a:lvl8pPr>
            <a:lvl9pPr marL="3290812" indent="-19357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33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s-EC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Determinar la </a:t>
            </a:r>
            <a:r>
              <a:rPr lang="es-EC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presencia</a:t>
            </a:r>
            <a:r>
              <a:rPr lang="es-EC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 caracterizar </a:t>
            </a:r>
            <a:r>
              <a:rPr lang="es-EC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molecularmente</a:t>
            </a:r>
            <a:r>
              <a:rPr lang="es-EC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Nosema</a:t>
            </a:r>
            <a:r>
              <a:rPr lang="es-EC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sp. </a:t>
            </a:r>
            <a:r>
              <a:rPr lang="es-EC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mediante </a:t>
            </a:r>
            <a:r>
              <a:rPr lang="es-EC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PCR dúplex </a:t>
            </a:r>
            <a:r>
              <a:rPr lang="es-EC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C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abejas sin aguijón </a:t>
            </a:r>
            <a:r>
              <a:rPr lang="es-EC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(Hymenoptera: Meliponini) de las provincias de Orellana y Loja – Ecuador</a:t>
            </a:r>
            <a:r>
              <a:rPr lang="es-EC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E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12305" y="594941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992" y="5454650"/>
            <a:ext cx="2425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33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="" xmlns:a16="http://schemas.microsoft.com/office/drawing/2014/main" id="{461774E5-87D4-4417-B0DB-E024288EB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0871" y="5625"/>
            <a:ext cx="2681989" cy="6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defTabSz="870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3048" b="1" i="1" kern="0" dirty="0" smtClean="0">
                <a:solidFill>
                  <a:srgbClr val="000000"/>
                </a:solidFill>
                <a:latin typeface="+mj-lt"/>
              </a:rPr>
              <a:t>Objetivos</a:t>
            </a:r>
            <a:endParaRPr lang="es-ES" altLang="es-ES" sz="3048" b="1" i="1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26166" y="846138"/>
            <a:ext cx="3606505" cy="586983"/>
          </a:xfrm>
        </p:spPr>
        <p:txBody>
          <a:bodyPr lIns="87083" tIns="43542" rIns="87083" bIns="43542"/>
          <a:lstStyle/>
          <a:p>
            <a:pPr algn="l"/>
            <a:r>
              <a:rPr lang="es-ES" sz="237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Objetivos Específicos</a:t>
            </a:r>
            <a:endParaRPr lang="es-ES" sz="237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584400" y="1638221"/>
            <a:ext cx="73448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EC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Determinar</a:t>
            </a:r>
            <a:r>
              <a:rPr lang="es-EC" sz="2200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s-EC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prevalencia</a:t>
            </a:r>
            <a:r>
              <a:rPr lang="es-EC" sz="22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s-EC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Nosema</a:t>
            </a:r>
            <a:r>
              <a:rPr lang="es-EC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sp.</a:t>
            </a:r>
            <a:r>
              <a:rPr lang="es-EC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por </a:t>
            </a:r>
            <a:r>
              <a:rPr lang="es-EC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provincia </a:t>
            </a:r>
            <a:r>
              <a:rPr lang="es-EC" sz="2200" dirty="0" smtClean="0">
                <a:latin typeface="Times New Roman" pitchFamily="18" charset="0"/>
                <a:cs typeface="Times New Roman" pitchFamily="18" charset="0"/>
              </a:rPr>
              <a:t>a nivel de meliponario </a:t>
            </a:r>
            <a:r>
              <a:rPr lang="es-EC" sz="2200" dirty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C" sz="2200" dirty="0" smtClean="0">
                <a:latin typeface="Times New Roman" pitchFamily="18" charset="0"/>
                <a:cs typeface="Times New Roman" pitchFamily="18" charset="0"/>
              </a:rPr>
              <a:t>nido, </a:t>
            </a:r>
            <a:r>
              <a:rPr lang="es-EC" sz="2200" dirty="0">
                <a:latin typeface="Times New Roman" pitchFamily="18" charset="0"/>
                <a:cs typeface="Times New Roman" pitchFamily="18" charset="0"/>
              </a:rPr>
              <a:t>a través de la aplicación de una </a:t>
            </a:r>
            <a:r>
              <a:rPr lang="es-EC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PCR dúplex</a:t>
            </a:r>
            <a:r>
              <a:rPr lang="es-EC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2200" dirty="0">
                <a:latin typeface="Times New Roman" pitchFamily="18" charset="0"/>
                <a:cs typeface="Times New Roman" pitchFamily="18" charset="0"/>
              </a:rPr>
              <a:t>en abejas sin aguijón de las zonas de estudio</a:t>
            </a:r>
            <a:r>
              <a:rPr lang="es-EC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-12305" y="5949414"/>
            <a:ext cx="406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992" y="5454650"/>
            <a:ext cx="2425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2" y="1566218"/>
            <a:ext cx="1152128" cy="1229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66" y="3018032"/>
            <a:ext cx="8096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620404" y="3107064"/>
            <a:ext cx="7272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C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Caracterizar</a:t>
            </a:r>
            <a:r>
              <a:rPr lang="es-EC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Nosema </a:t>
            </a:r>
            <a:r>
              <a:rPr lang="es-EC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sp. </a:t>
            </a:r>
            <a:r>
              <a:rPr lang="es-EC" sz="2200" dirty="0">
                <a:latin typeface="Times New Roman" pitchFamily="18" charset="0"/>
                <a:cs typeface="Times New Roman" pitchFamily="18" charset="0"/>
              </a:rPr>
              <a:t>por medio de análisis </a:t>
            </a:r>
            <a:r>
              <a:rPr lang="es-EC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moleculares y bioinformáticos</a:t>
            </a:r>
            <a:r>
              <a:rPr lang="es-EC" sz="2200" dirty="0">
                <a:latin typeface="Times New Roman" pitchFamily="18" charset="0"/>
                <a:cs typeface="Times New Roman" pitchFamily="18" charset="0"/>
              </a:rPr>
              <a:t> en abejas sin aguijón</a:t>
            </a:r>
            <a:r>
              <a:rPr lang="es-EC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EC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635122" y="4346654"/>
            <a:ext cx="729409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C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Determinar</a:t>
            </a:r>
            <a:r>
              <a:rPr lang="es-EC" sz="2200" dirty="0">
                <a:latin typeface="Times New Roman" pitchFamily="18" charset="0"/>
                <a:cs typeface="Times New Roman" pitchFamily="18" charset="0"/>
              </a:rPr>
              <a:t> los posibles </a:t>
            </a:r>
            <a:r>
              <a:rPr lang="es-EC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factores de riesgo </a:t>
            </a:r>
            <a:r>
              <a:rPr lang="es-EC" sz="2200" dirty="0">
                <a:latin typeface="Times New Roman" pitchFamily="18" charset="0"/>
                <a:cs typeface="Times New Roman" pitchFamily="18" charset="0"/>
              </a:rPr>
              <a:t>implicados en la introducción y/o mantenimiento de </a:t>
            </a:r>
            <a:r>
              <a:rPr lang="es-EC" sz="2200" i="1" dirty="0">
                <a:latin typeface="Times New Roman" pitchFamily="18" charset="0"/>
                <a:cs typeface="Times New Roman" pitchFamily="18" charset="0"/>
              </a:rPr>
              <a:t>Nosema </a:t>
            </a:r>
            <a:r>
              <a:rPr lang="es-EC" sz="2200" dirty="0">
                <a:latin typeface="Times New Roman" pitchFamily="18" charset="0"/>
                <a:cs typeface="Times New Roman" pitchFamily="18" charset="0"/>
              </a:rPr>
              <a:t>sp. en las zonas de estudio.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80" y="3700736"/>
            <a:ext cx="890587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6"/>
          <a:stretch/>
        </p:blipFill>
        <p:spPr bwMode="auto">
          <a:xfrm>
            <a:off x="320824" y="4470305"/>
            <a:ext cx="1198251" cy="84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19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C:\Users\gaby_ru\Documents\UU\TESIS M3G\RESULTADOS\map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504" y="1075924"/>
            <a:ext cx="4570037" cy="505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56 Rectángulo"/>
          <p:cNvSpPr/>
          <p:nvPr/>
        </p:nvSpPr>
        <p:spPr>
          <a:xfrm>
            <a:off x="2520504" y="6046872"/>
            <a:ext cx="4570037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C" sz="900" b="1" dirty="0">
                <a:latin typeface="Times New Roman" pitchFamily="18" charset="0"/>
                <a:cs typeface="Times New Roman" pitchFamily="18" charset="0"/>
              </a:rPr>
              <a:t>Figura 8</a:t>
            </a:r>
            <a:r>
              <a:rPr lang="es-EC" sz="9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s-EC" sz="900" dirty="0" smtClean="0">
                <a:latin typeface="Times New Roman" pitchFamily="18" charset="0"/>
                <a:cs typeface="Times New Roman" pitchFamily="18" charset="0"/>
              </a:rPr>
              <a:t> Zonas de estudio. Provincias de Orellana y Loja – Ecuador.</a:t>
            </a:r>
            <a:endParaRPr lang="es-EC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557E79F6-3B45-4D4A-9FDB-F7D18029E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840" y="17067"/>
            <a:ext cx="4253416" cy="6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83" tIns="43542" rIns="87083" bIns="43542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defTabSz="77422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3048" b="1" i="1" kern="0" dirty="0">
                <a:solidFill>
                  <a:srgbClr val="000000"/>
                </a:solidFill>
                <a:latin typeface="+mj-lt"/>
              </a:rPr>
              <a:t>Materiales y Métodos</a:t>
            </a:r>
          </a:p>
        </p:txBody>
      </p:sp>
      <p:sp>
        <p:nvSpPr>
          <p:cNvPr id="11" name="CuadroTexto 3"/>
          <p:cNvSpPr txBox="1"/>
          <p:nvPr/>
        </p:nvSpPr>
        <p:spPr>
          <a:xfrm>
            <a:off x="3600624" y="630114"/>
            <a:ext cx="2271776" cy="461665"/>
          </a:xfrm>
          <a:prstGeom prst="rect">
            <a:avLst/>
          </a:prstGeom>
          <a:solidFill>
            <a:srgbClr val="0062AC"/>
          </a:solidFill>
        </p:spPr>
        <p:txBody>
          <a:bodyPr wrap="none" rtlCol="0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Zona de estudio</a:t>
            </a:r>
            <a:endParaRPr lang="es-EC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77215" y="2142282"/>
            <a:ext cx="1448478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base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Agosto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2018 </a:t>
            </a:r>
          </a:p>
          <a:p>
            <a:pPr algn="ctr" fontAlgn="base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Marzo 2019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-12305" y="594941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uadroTexto 5"/>
          <p:cNvSpPr txBox="1"/>
          <p:nvPr/>
        </p:nvSpPr>
        <p:spPr>
          <a:xfrm>
            <a:off x="5472832" y="2802548"/>
            <a:ext cx="117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buFont typeface="Wingdings" pitchFamily="2" charset="2"/>
              <a:buChar char="ü"/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Orellana</a:t>
            </a:r>
            <a:endParaRPr lang="es-EC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168576" y="5241528"/>
            <a:ext cx="6543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r">
              <a:buFont typeface="Wingdings" pitchFamily="2" charset="2"/>
              <a:buChar char="ü"/>
            </a:pPr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Loja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992" y="5454650"/>
            <a:ext cx="2425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47 Rectángulo"/>
              <p:cNvSpPr/>
              <p:nvPr/>
            </p:nvSpPr>
            <p:spPr>
              <a:xfrm>
                <a:off x="7145094" y="4166747"/>
                <a:ext cx="2069797" cy="646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Wingdings" pitchFamily="2" charset="2"/>
                  <a:buChar char="ü"/>
                </a:pPr>
                <a:r>
                  <a:rPr lang="es-EC" b="1" dirty="0" smtClean="0">
                    <a:latin typeface="Times New Roman" pitchFamily="18" charset="0"/>
                    <a:cs typeface="Times New Roman" pitchFamily="18" charset="0"/>
                  </a:rPr>
                  <a:t>20 Meliponarios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es-EC" b="1" dirty="0" smtClean="0">
                    <a:latin typeface="Times New Roman" pitchFamily="18" charset="0"/>
                    <a:cs typeface="Times New Roman" pitchFamily="18" charset="0"/>
                  </a:rPr>
                  <a:t>48 </a:t>
                </a:r>
                <a:r>
                  <a:rPr lang="es-EC" b="1" dirty="0">
                    <a:latin typeface="Times New Roman" pitchFamily="18" charset="0"/>
                    <a:cs typeface="Times New Roman" pitchFamily="18" charset="0"/>
                  </a:rPr>
                  <a:t>Nidos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s-EC" b="1" i="1"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es-EC" b="1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s-EC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8" name="4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094" y="4166747"/>
                <a:ext cx="2069797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765" t="-4717" r="-2353" b="-141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50 Rectángulo"/>
              <p:cNvSpPr/>
              <p:nvPr/>
            </p:nvSpPr>
            <p:spPr>
              <a:xfrm>
                <a:off x="7173949" y="2395180"/>
                <a:ext cx="2012089" cy="646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Wingdings" pitchFamily="2" charset="2"/>
                  <a:buChar char="ü"/>
                </a:pPr>
                <a:r>
                  <a:rPr lang="es-EC" b="1" dirty="0" smtClean="0">
                    <a:latin typeface="Times New Roman" pitchFamily="18" charset="0"/>
                    <a:cs typeface="Times New Roman" pitchFamily="18" charset="0"/>
                  </a:rPr>
                  <a:t>6 Meliponarios 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es-EC" b="1" dirty="0" smtClean="0">
                    <a:latin typeface="Times New Roman" pitchFamily="18" charset="0"/>
                    <a:cs typeface="Times New Roman" pitchFamily="18" charset="0"/>
                  </a:rPr>
                  <a:t>34 </a:t>
                </a:r>
                <a:r>
                  <a:rPr lang="es-EC" b="1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s-EC" b="1" dirty="0" smtClean="0">
                    <a:latin typeface="Times New Roman" pitchFamily="18" charset="0"/>
                    <a:cs typeface="Times New Roman" pitchFamily="18" charset="0"/>
                  </a:rPr>
                  <a:t>idos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s-EC" b="1" i="1"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es-EC" b="1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s-EC" b="1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s-EC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" name="50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949" y="2395180"/>
                <a:ext cx="2012089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2121" t="-4717" r="-1515" b="-141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CuadroTexto 3"/>
          <p:cNvSpPr txBox="1"/>
          <p:nvPr/>
        </p:nvSpPr>
        <p:spPr>
          <a:xfrm>
            <a:off x="7822021" y="1745367"/>
            <a:ext cx="748923" cy="430887"/>
          </a:xfrm>
          <a:prstGeom prst="rect">
            <a:avLst/>
          </a:prstGeom>
          <a:solidFill>
            <a:srgbClr val="63B8D3"/>
          </a:solidFill>
        </p:spPr>
        <p:txBody>
          <a:bodyPr wrap="none" rtlCol="0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200" b="1" dirty="0" smtClean="0">
                <a:latin typeface="Times New Roman" pitchFamily="18" charset="0"/>
                <a:cs typeface="Times New Roman" pitchFamily="18" charset="0"/>
              </a:rPr>
              <a:t>Loja</a:t>
            </a:r>
            <a:endParaRPr lang="es-EC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CuadroTexto 3"/>
          <p:cNvSpPr txBox="1"/>
          <p:nvPr/>
        </p:nvSpPr>
        <p:spPr>
          <a:xfrm>
            <a:off x="7584536" y="3519998"/>
            <a:ext cx="1245597" cy="430887"/>
          </a:xfrm>
          <a:prstGeom prst="rect">
            <a:avLst/>
          </a:prstGeom>
          <a:solidFill>
            <a:srgbClr val="63B8D3"/>
          </a:solidFill>
        </p:spPr>
        <p:txBody>
          <a:bodyPr wrap="none" rtlCol="0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200" b="1" dirty="0" smtClean="0">
                <a:latin typeface="Times New Roman" pitchFamily="18" charset="0"/>
                <a:cs typeface="Times New Roman" pitchFamily="18" charset="0"/>
              </a:rPr>
              <a:t>Orellana</a:t>
            </a:r>
            <a:endParaRPr lang="es-EC" sz="22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55 Rectángulo"/>
              <p:cNvSpPr/>
              <p:nvPr/>
            </p:nvSpPr>
            <p:spPr>
              <a:xfrm>
                <a:off x="574465" y="2928235"/>
                <a:ext cx="1653979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s-EC" sz="2400" b="1" dirty="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s-EC" sz="2400" b="1" i="1"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es-EC" sz="2400" b="1" i="1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s-EC" sz="2400" b="1" i="0" smtClean="0">
                        <a:latin typeface="Cambria Math"/>
                      </a:rPr>
                      <m:t>=</m:t>
                    </m:r>
                    <m:r>
                      <a:rPr lang="es-EC" sz="2400" b="1" i="0" smtClean="0">
                        <a:latin typeface="Cambria Math"/>
                      </a:rPr>
                      <m:t>𝟖𝟐</m:t>
                    </m:r>
                  </m:oMath>
                </a14:m>
                <a:endParaRPr lang="es-EC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6" name="5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65" y="2928235"/>
                <a:ext cx="1653979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5109" t="-8974" b="-2692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uadroTexto 3"/>
          <p:cNvSpPr txBox="1"/>
          <p:nvPr/>
        </p:nvSpPr>
        <p:spPr>
          <a:xfrm>
            <a:off x="820287" y="1711395"/>
            <a:ext cx="1196161" cy="430887"/>
          </a:xfrm>
          <a:prstGeom prst="rect">
            <a:avLst/>
          </a:prstGeom>
          <a:solidFill>
            <a:srgbClr val="63B8D3"/>
          </a:solidFill>
        </p:spPr>
        <p:txBody>
          <a:bodyPr wrap="none" rtlCol="0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200" b="1" dirty="0" smtClean="0">
                <a:latin typeface="Times New Roman" pitchFamily="18" charset="0"/>
                <a:cs typeface="Times New Roman" pitchFamily="18" charset="0"/>
              </a:rPr>
              <a:t>Periodo </a:t>
            </a:r>
            <a:endParaRPr lang="es-EC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42819" y="3438426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Abejas sin aguijón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0802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2" grpId="0"/>
      <p:bldP spid="48" grpId="0" animBg="1"/>
      <p:bldP spid="51" grpId="0" animBg="1"/>
      <p:bldP spid="52" grpId="0" animBg="1"/>
      <p:bldP spid="54" grpId="0" animBg="1"/>
      <p:bldP spid="56" grpId="0" animBg="1"/>
      <p:bldP spid="17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992" y="5454650"/>
            <a:ext cx="2425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557E79F6-3B45-4D4A-9FDB-F7D18029E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840" y="17067"/>
            <a:ext cx="4253416" cy="6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83" tIns="43542" rIns="87083" bIns="43542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defTabSz="77422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3048" b="1" i="1" kern="0" dirty="0">
                <a:solidFill>
                  <a:srgbClr val="000000"/>
                </a:solidFill>
                <a:latin typeface="+mj-lt"/>
              </a:rPr>
              <a:t>Materiales y Métodos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-12305" y="594941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" name="Picture 2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3" r="10016" b="32969"/>
          <a:stretch/>
        </p:blipFill>
        <p:spPr bwMode="auto">
          <a:xfrm>
            <a:off x="2765857" y="1861768"/>
            <a:ext cx="1698863" cy="1766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96" y="1839863"/>
            <a:ext cx="1800200" cy="172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53 Rectángulo redondeado"/>
          <p:cNvSpPr/>
          <p:nvPr/>
        </p:nvSpPr>
        <p:spPr>
          <a:xfrm>
            <a:off x="2862714" y="1346609"/>
            <a:ext cx="1602006" cy="476726"/>
          </a:xfrm>
          <a:prstGeom prst="roundRect">
            <a:avLst/>
          </a:prstGeom>
          <a:solidFill>
            <a:srgbClr val="63B8D3"/>
          </a:solidFill>
        </p:spPr>
        <p:txBody>
          <a:bodyPr wrap="none" rtlCol="0">
            <a:spAutoFit/>
          </a:bodyPr>
          <a:lstStyle/>
          <a:p>
            <a:r>
              <a:rPr lang="es-EC" sz="2200" b="1" dirty="0">
                <a:latin typeface="Times New Roman" pitchFamily="18" charset="0"/>
                <a:cs typeface="Times New Roman" pitchFamily="18" charset="0"/>
              </a:rPr>
              <a:t>Pool abejas</a:t>
            </a:r>
          </a:p>
        </p:txBody>
      </p:sp>
      <p:sp>
        <p:nvSpPr>
          <p:cNvPr id="56" name="55 Rectángulo redondeado"/>
          <p:cNvSpPr/>
          <p:nvPr/>
        </p:nvSpPr>
        <p:spPr>
          <a:xfrm>
            <a:off x="1152352" y="1346609"/>
            <a:ext cx="809341" cy="476726"/>
          </a:xfrm>
          <a:prstGeom prst="roundRect">
            <a:avLst/>
          </a:prstGeom>
          <a:solidFill>
            <a:srgbClr val="63B8D3"/>
          </a:solidFill>
        </p:spPr>
        <p:txBody>
          <a:bodyPr wrap="none" rtlCol="0">
            <a:spAutoFit/>
          </a:bodyPr>
          <a:lstStyle/>
          <a:p>
            <a:r>
              <a:rPr lang="es-EC" sz="2200" b="1" dirty="0">
                <a:latin typeface="Times New Roman" pitchFamily="18" charset="0"/>
                <a:cs typeface="Times New Roman" pitchFamily="18" charset="0"/>
              </a:rPr>
              <a:t>Nido</a:t>
            </a:r>
          </a:p>
        </p:txBody>
      </p:sp>
      <p:sp>
        <p:nvSpPr>
          <p:cNvPr id="59" name="CuadroTexto 3"/>
          <p:cNvSpPr txBox="1"/>
          <p:nvPr/>
        </p:nvSpPr>
        <p:spPr>
          <a:xfrm>
            <a:off x="1414266" y="702122"/>
            <a:ext cx="2834430" cy="461665"/>
          </a:xfrm>
          <a:prstGeom prst="rect">
            <a:avLst/>
          </a:prstGeom>
          <a:solidFill>
            <a:srgbClr val="0062AC"/>
          </a:solidFill>
        </p:spPr>
        <p:txBody>
          <a:bodyPr wrap="none" rtlCol="0">
            <a:spAutoFit/>
          </a:bodyPr>
          <a:lstStyle>
            <a:defPPr>
              <a:defRPr lang="es-EC"/>
            </a:defPPr>
            <a:lvl1pPr>
              <a:defRPr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s-EC" dirty="0"/>
              <a:t>Colecta de </a:t>
            </a:r>
            <a:r>
              <a:rPr lang="es-EC" dirty="0" smtClean="0"/>
              <a:t>muestras</a:t>
            </a:r>
            <a:endParaRPr lang="es-EC" dirty="0"/>
          </a:p>
        </p:txBody>
      </p:sp>
      <p:pic>
        <p:nvPicPr>
          <p:cNvPr id="64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28" y="4207965"/>
            <a:ext cx="1343274" cy="189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64 Rectángulo redondeado"/>
          <p:cNvSpPr/>
          <p:nvPr/>
        </p:nvSpPr>
        <p:spPr>
          <a:xfrm>
            <a:off x="792312" y="3681780"/>
            <a:ext cx="1642506" cy="476726"/>
          </a:xfrm>
          <a:prstGeom prst="roundRect">
            <a:avLst/>
          </a:prstGeom>
          <a:solidFill>
            <a:srgbClr val="63B8D3"/>
          </a:solidFill>
        </p:spPr>
        <p:txBody>
          <a:bodyPr wrap="none" rtlCol="0">
            <a:spAutoFit/>
          </a:bodyPr>
          <a:lstStyle/>
          <a:p>
            <a:r>
              <a:rPr lang="es-EC" sz="2200" b="1" dirty="0">
                <a:latin typeface="Times New Roman" pitchFamily="18" charset="0"/>
                <a:cs typeface="Times New Roman" pitchFamily="18" charset="0"/>
              </a:rPr>
              <a:t>Almacenaje</a:t>
            </a:r>
          </a:p>
        </p:txBody>
      </p:sp>
      <p:sp>
        <p:nvSpPr>
          <p:cNvPr id="66" name="65 Rectángulo"/>
          <p:cNvSpPr/>
          <p:nvPr/>
        </p:nvSpPr>
        <p:spPr>
          <a:xfrm>
            <a:off x="2952552" y="4702379"/>
            <a:ext cx="14009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dirty="0">
                <a:latin typeface="Times New Roman" pitchFamily="18" charset="0"/>
                <a:cs typeface="Times New Roman" pitchFamily="18" charset="0"/>
              </a:rPr>
              <a:t>Laboratorio de Biotecnología  Animal - ESPE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446462" y="2277587"/>
            <a:ext cx="10983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600" b="1" dirty="0" smtClean="0">
                <a:latin typeface="Times New Roman" pitchFamily="18" charset="0"/>
                <a:cs typeface="Times New Roman" pitchFamily="18" charset="0"/>
              </a:rPr>
              <a:t>4 - 100 </a:t>
            </a:r>
          </a:p>
          <a:p>
            <a:pPr algn="ctr"/>
            <a:r>
              <a:rPr lang="es-EC" sz="1600" b="1" dirty="0" smtClean="0">
                <a:latin typeface="Times New Roman" pitchFamily="18" charset="0"/>
                <a:cs typeface="Times New Roman" pitchFamily="18" charset="0"/>
              </a:rPr>
              <a:t>individuos</a:t>
            </a:r>
            <a:endParaRPr lang="es-EC" sz="1600" dirty="0"/>
          </a:p>
        </p:txBody>
      </p:sp>
      <p:sp>
        <p:nvSpPr>
          <p:cNvPr id="67" name="66 Rectángulo"/>
          <p:cNvSpPr/>
          <p:nvPr/>
        </p:nvSpPr>
        <p:spPr>
          <a:xfrm>
            <a:off x="2459969" y="3942482"/>
            <a:ext cx="2217584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C" sz="900" b="1" dirty="0">
                <a:latin typeface="Times New Roman" pitchFamily="18" charset="0"/>
                <a:cs typeface="Times New Roman" pitchFamily="18" charset="0"/>
              </a:rPr>
              <a:t>Figura 9</a:t>
            </a:r>
            <a:r>
              <a:rPr lang="es-EC" sz="9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s-EC" sz="900" dirty="0" smtClean="0">
                <a:latin typeface="Times New Roman" pitchFamily="18" charset="0"/>
                <a:cs typeface="Times New Roman" pitchFamily="18" charset="0"/>
              </a:rPr>
              <a:t> Proceso de colecta de muestras. A. Entrada del nido, B. Abejas en la red entomológica, C. </a:t>
            </a:r>
            <a:r>
              <a:rPr lang="es-EC" sz="9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EC" sz="900" dirty="0" smtClean="0">
                <a:latin typeface="Times New Roman" pitchFamily="18" charset="0"/>
                <a:cs typeface="Times New Roman" pitchFamily="18" charset="0"/>
              </a:rPr>
              <a:t>bejas en etanol 70%.</a:t>
            </a:r>
            <a:endParaRPr lang="es-EC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67 Rectángulo"/>
          <p:cNvSpPr/>
          <p:nvPr/>
        </p:nvSpPr>
        <p:spPr>
          <a:xfrm>
            <a:off x="648296" y="1823335"/>
            <a:ext cx="314510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s-EC" dirty="0" smtClean="0"/>
              <a:t>A</a:t>
            </a:r>
            <a:endParaRPr lang="es-EC" dirty="0"/>
          </a:p>
        </p:txBody>
      </p:sp>
      <p:sp>
        <p:nvSpPr>
          <p:cNvPr id="69" name="68 Rectángulo"/>
          <p:cNvSpPr/>
          <p:nvPr/>
        </p:nvSpPr>
        <p:spPr>
          <a:xfrm>
            <a:off x="2744074" y="1861768"/>
            <a:ext cx="314510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s-EC" dirty="0"/>
              <a:t>B</a:t>
            </a:r>
          </a:p>
        </p:txBody>
      </p:sp>
      <p:sp>
        <p:nvSpPr>
          <p:cNvPr id="70" name="69 Rectángulo"/>
          <p:cNvSpPr/>
          <p:nvPr/>
        </p:nvSpPr>
        <p:spPr>
          <a:xfrm>
            <a:off x="1965092" y="4207965"/>
            <a:ext cx="314510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s-EC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1 Rectángulo"/>
              <p:cNvSpPr/>
              <p:nvPr/>
            </p:nvSpPr>
            <p:spPr>
              <a:xfrm>
                <a:off x="6121331" y="2747890"/>
                <a:ext cx="2448272" cy="17543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s-EC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Tetragonisca</a:t>
                </a:r>
                <a:r>
                  <a:rPr lang="es-EC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solidFill>
                              <a:prstClr val="black"/>
                            </a:solidFill>
                            <a:latin typeface="Cambria Math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solidFill>
                              <a:prstClr val="black"/>
                            </a:solidFill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s-EC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s-EC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8)</a:t>
                </a:r>
              </a:p>
              <a:p>
                <a:r>
                  <a:rPr lang="es-EC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Scaptotrigona</a:t>
                </a:r>
                <a:r>
                  <a:rPr lang="es-EC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C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solidFill>
                              <a:prstClr val="black"/>
                            </a:solidFill>
                            <a:latin typeface="Cambria Math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solidFill>
                              <a:prstClr val="black"/>
                            </a:solidFill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s-EC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s-EC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8)</a:t>
                </a:r>
              </a:p>
              <a:p>
                <a:r>
                  <a:rPr lang="es-EC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Melipona</a:t>
                </a:r>
                <a:r>
                  <a:rPr lang="es-EC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C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solidFill>
                              <a:prstClr val="black"/>
                            </a:solidFill>
                            <a:latin typeface="Cambria Math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solidFill>
                              <a:prstClr val="black"/>
                            </a:solidFill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s-EC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s-EC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12)</a:t>
                </a:r>
              </a:p>
              <a:p>
                <a:r>
                  <a:rPr lang="es-EC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Nannotrigona </a:t>
                </a:r>
                <a:r>
                  <a:rPr lang="es-EC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solidFill>
                              <a:prstClr val="black"/>
                            </a:solidFill>
                            <a:latin typeface="Cambria Math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solidFill>
                              <a:prstClr val="black"/>
                            </a:solidFill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s-EC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s-EC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5)</a:t>
                </a:r>
              </a:p>
              <a:p>
                <a:r>
                  <a:rPr lang="es-EC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Cephalotrigona</a:t>
                </a:r>
                <a:r>
                  <a:rPr lang="es-EC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C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solidFill>
                              <a:prstClr val="black"/>
                            </a:solidFill>
                            <a:latin typeface="Cambria Math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solidFill>
                              <a:prstClr val="black"/>
                            </a:solidFill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s-EC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1</a:t>
                </a:r>
                <a:r>
                  <a:rPr lang="es-EC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algn="ctr"/>
                <a:r>
                  <a:rPr lang="es-EC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Total </a:t>
                </a:r>
                <a:r>
                  <a:rPr lang="es-EC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s-EC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es-EC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s-EC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s-EC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34</a:t>
                </a:r>
                <a:r>
                  <a:rPr lang="es-EC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s-EC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2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331" y="2747890"/>
                <a:ext cx="2448272" cy="1754326"/>
              </a:xfrm>
              <a:prstGeom prst="rect">
                <a:avLst/>
              </a:prstGeom>
              <a:blipFill rotWithShape="1">
                <a:blip r:embed="rId6"/>
                <a:stretch>
                  <a:fillRect l="-1733" t="-1379" b="-413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22 Rectángulo"/>
              <p:cNvSpPr/>
              <p:nvPr/>
            </p:nvSpPr>
            <p:spPr>
              <a:xfrm>
                <a:off x="6581326" y="4581262"/>
                <a:ext cx="158897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s-EC" dirty="0" smtClean="0">
                    <a:latin typeface="Times New Roman" pitchFamily="18" charset="0"/>
                    <a:cs typeface="Times New Roman" pitchFamily="18" charset="0"/>
                  </a:rPr>
                  <a:t>N/I </a:t>
                </a:r>
                <a:r>
                  <a:rPr lang="es-EC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s-EC" b="1" i="1"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es-EC" b="1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s-EC" b="1" dirty="0">
                    <a:latin typeface="Times New Roman" pitchFamily="18" charset="0"/>
                    <a:cs typeface="Times New Roman" pitchFamily="18" charset="0"/>
                  </a:rPr>
                  <a:t> = 48</a:t>
                </a:r>
                <a:r>
                  <a:rPr lang="es-EC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3" name="2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326" y="4581262"/>
                <a:ext cx="1588974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3053" t="-6452" b="-2419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uadroTexto 3"/>
          <p:cNvSpPr txBox="1"/>
          <p:nvPr/>
        </p:nvSpPr>
        <p:spPr>
          <a:xfrm>
            <a:off x="5977315" y="1350194"/>
            <a:ext cx="2735877" cy="461665"/>
          </a:xfrm>
          <a:prstGeom prst="rect">
            <a:avLst/>
          </a:prstGeom>
          <a:solidFill>
            <a:srgbClr val="0062AC"/>
          </a:solidFill>
        </p:spPr>
        <p:txBody>
          <a:bodyPr wrap="none" rtlCol="0">
            <a:spAutoFit/>
          </a:bodyPr>
          <a:lstStyle>
            <a:defPPr>
              <a:defRPr lang="es-EC"/>
            </a:defPPr>
            <a:lvl1pPr>
              <a:defRPr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s-EC" dirty="0"/>
              <a:t>Géneros estudiados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6442733" y="2354055"/>
            <a:ext cx="18453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dirty="0">
                <a:latin typeface="Times New Roman" pitchFamily="18" charset="0"/>
                <a:cs typeface="Times New Roman" pitchFamily="18" charset="0"/>
              </a:rPr>
              <a:t>(Prado et al., 2018)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25 Rectángulo"/>
              <p:cNvSpPr/>
              <p:nvPr/>
            </p:nvSpPr>
            <p:spPr>
              <a:xfrm>
                <a:off x="6442733" y="1858364"/>
                <a:ext cx="1653979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s-EC" sz="2400" b="1" dirty="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s-EC" sz="2400" b="1" i="1"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es-EC" sz="2400" b="1" i="1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s-EC" sz="2400" b="1" i="0" smtClean="0">
                        <a:latin typeface="Cambria Math"/>
                      </a:rPr>
                      <m:t>=</m:t>
                    </m:r>
                    <m:r>
                      <a:rPr lang="es-EC" sz="2400" b="1" i="0" smtClean="0">
                        <a:latin typeface="Cambria Math"/>
                      </a:rPr>
                      <m:t>𝟖𝟐</m:t>
                    </m:r>
                  </m:oMath>
                </a14:m>
                <a:endParaRPr lang="es-EC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2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733" y="1858364"/>
                <a:ext cx="1653979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5495" t="-8974" b="-2692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98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992" y="5454650"/>
            <a:ext cx="2425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557E79F6-3B45-4D4A-9FDB-F7D18029E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840" y="17067"/>
            <a:ext cx="4253416" cy="6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83" tIns="43542" rIns="87083" bIns="43542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defTabSz="77422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3048" b="1" i="1" kern="0" dirty="0">
                <a:solidFill>
                  <a:srgbClr val="000000"/>
                </a:solidFill>
                <a:latin typeface="+mj-lt"/>
              </a:rPr>
              <a:t>Materiales y Métodos</a:t>
            </a:r>
          </a:p>
        </p:txBody>
      </p:sp>
      <p:sp>
        <p:nvSpPr>
          <p:cNvPr id="13" name="CuadroTexto 3"/>
          <p:cNvSpPr txBox="1"/>
          <p:nvPr/>
        </p:nvSpPr>
        <p:spPr>
          <a:xfrm>
            <a:off x="864320" y="774130"/>
            <a:ext cx="2732479" cy="461665"/>
          </a:xfrm>
          <a:prstGeom prst="rect">
            <a:avLst/>
          </a:prstGeom>
          <a:solidFill>
            <a:srgbClr val="0062AC"/>
          </a:solidFill>
        </p:spPr>
        <p:txBody>
          <a:bodyPr wrap="none" rtlCol="0">
            <a:spAutoFit/>
          </a:bodyPr>
          <a:lstStyle>
            <a:defPPr>
              <a:defRPr lang="es-EC"/>
            </a:defPPr>
            <a:lvl1pPr>
              <a:defRPr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s-EC" dirty="0" smtClean="0"/>
              <a:t>Extracción </a:t>
            </a:r>
            <a:r>
              <a:rPr lang="es-EC" dirty="0"/>
              <a:t>de ADN</a:t>
            </a:r>
          </a:p>
        </p:txBody>
      </p:sp>
      <p:pic>
        <p:nvPicPr>
          <p:cNvPr id="14" name="Picture 8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025" y="1572296"/>
            <a:ext cx="692582" cy="71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793963" y="1689358"/>
            <a:ext cx="19690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[4 – 20]</a:t>
            </a:r>
          </a:p>
          <a:p>
            <a:pPr algn="ctr"/>
            <a:r>
              <a:rPr lang="es-EC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Abdomen abejas </a:t>
            </a:r>
            <a:endParaRPr lang="es-EC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504280" y="2286298"/>
            <a:ext cx="3384376" cy="338554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C" sz="1600" dirty="0" err="1">
                <a:latin typeface="Times New Roman" pitchFamily="18" charset="0"/>
                <a:cs typeface="Times New Roman" pitchFamily="18" charset="0"/>
              </a:rPr>
              <a:t>Wizard</a:t>
            </a:r>
            <a:r>
              <a:rPr lang="es-EC" sz="1600" dirty="0">
                <a:latin typeface="Times New Roman" pitchFamily="18" charset="0"/>
                <a:cs typeface="Times New Roman" pitchFamily="18" charset="0"/>
              </a:rPr>
              <a:t>® </a:t>
            </a:r>
            <a:r>
              <a:rPr lang="es-EC" sz="1600" dirty="0" err="1">
                <a:latin typeface="Times New Roman" pitchFamily="18" charset="0"/>
                <a:cs typeface="Times New Roman" pitchFamily="18" charset="0"/>
              </a:rPr>
              <a:t>Genomic</a:t>
            </a:r>
            <a:r>
              <a:rPr lang="es-EC" sz="1600" dirty="0">
                <a:latin typeface="Times New Roman" pitchFamily="18" charset="0"/>
                <a:cs typeface="Times New Roman" pitchFamily="18" charset="0"/>
              </a:rPr>
              <a:t> DNA </a:t>
            </a:r>
            <a:r>
              <a:rPr lang="es-EC" sz="1600" dirty="0" err="1">
                <a:latin typeface="Times New Roman" pitchFamily="18" charset="0"/>
                <a:cs typeface="Times New Roman" pitchFamily="18" charset="0"/>
              </a:rPr>
              <a:t>Purification</a:t>
            </a:r>
            <a:r>
              <a:rPr lang="es-EC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6" name="65 Flecha derecha"/>
          <p:cNvSpPr/>
          <p:nvPr/>
        </p:nvSpPr>
        <p:spPr>
          <a:xfrm>
            <a:off x="1142106" y="2779321"/>
            <a:ext cx="2108724" cy="404039"/>
          </a:xfrm>
          <a:prstGeom prst="rightArrow">
            <a:avLst>
              <a:gd name="adj1" fmla="val 83349"/>
              <a:gd name="adj2" fmla="val 24727"/>
            </a:avLst>
          </a:prstGeom>
          <a:noFill/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1600" b="1" dirty="0" smtClean="0">
                <a:latin typeface="Times New Roman" pitchFamily="18" charset="0"/>
                <a:cs typeface="Times New Roman" pitchFamily="18" charset="0"/>
              </a:rPr>
              <a:t>Calidad - Integridad </a:t>
            </a:r>
          </a:p>
        </p:txBody>
      </p:sp>
      <p:sp>
        <p:nvSpPr>
          <p:cNvPr id="57" name="CuadroTexto 3"/>
          <p:cNvSpPr txBox="1"/>
          <p:nvPr/>
        </p:nvSpPr>
        <p:spPr>
          <a:xfrm>
            <a:off x="5581289" y="779841"/>
            <a:ext cx="1835759" cy="461665"/>
          </a:xfrm>
          <a:prstGeom prst="rect">
            <a:avLst/>
          </a:prstGeom>
          <a:solidFill>
            <a:srgbClr val="0062AC"/>
          </a:solidFill>
        </p:spPr>
        <p:txBody>
          <a:bodyPr wrap="none" rtlCol="0">
            <a:spAutoFit/>
          </a:bodyPr>
          <a:lstStyle>
            <a:defPPr>
              <a:defRPr lang="es-EC"/>
            </a:defPPr>
            <a:lvl1pPr>
              <a:defRPr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s-EC" dirty="0" smtClean="0"/>
              <a:t>PCR </a:t>
            </a:r>
            <a:r>
              <a:rPr lang="es-EC" dirty="0"/>
              <a:t>Dúplex</a:t>
            </a:r>
          </a:p>
        </p:txBody>
      </p:sp>
      <p:sp>
        <p:nvSpPr>
          <p:cNvPr id="60" name="59 Rectángulo"/>
          <p:cNvSpPr/>
          <p:nvPr/>
        </p:nvSpPr>
        <p:spPr>
          <a:xfrm>
            <a:off x="5328816" y="1371680"/>
            <a:ext cx="24572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dirty="0" smtClean="0">
                <a:latin typeface="Times New Roman" pitchFamily="18" charset="0"/>
                <a:cs typeface="Times New Roman" pitchFamily="18" charset="0"/>
              </a:rPr>
              <a:t>(Sandoval Morejón, 2018</a:t>
            </a:r>
            <a:r>
              <a:rPr lang="es-EC" sz="16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5" name="64 Rectángulo"/>
          <p:cNvSpPr/>
          <p:nvPr/>
        </p:nvSpPr>
        <p:spPr>
          <a:xfrm>
            <a:off x="5112792" y="1855991"/>
            <a:ext cx="30117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Subunidad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mayor de </a:t>
            </a:r>
            <a:endParaRPr lang="es-EC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ARN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polimerasa II </a:t>
            </a:r>
            <a:endParaRPr lang="es-EC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C" b="1" dirty="0">
                <a:latin typeface="Times New Roman" pitchFamily="18" charset="0"/>
                <a:cs typeface="Times New Roman" pitchFamily="18" charset="0"/>
              </a:rPr>
              <a:t>RPB1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4" name="43 Rectángulo"/>
          <p:cNvSpPr/>
          <p:nvPr/>
        </p:nvSpPr>
        <p:spPr>
          <a:xfrm>
            <a:off x="-12305" y="594941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CuadroTexto 3"/>
          <p:cNvSpPr txBox="1"/>
          <p:nvPr/>
        </p:nvSpPr>
        <p:spPr>
          <a:xfrm>
            <a:off x="785799" y="3510434"/>
            <a:ext cx="2807179" cy="461665"/>
          </a:xfrm>
          <a:prstGeom prst="rect">
            <a:avLst/>
          </a:prstGeom>
          <a:solidFill>
            <a:srgbClr val="0062AC"/>
          </a:solidFill>
        </p:spPr>
        <p:txBody>
          <a:bodyPr wrap="none" rtlCol="0">
            <a:spAutoFit/>
          </a:bodyPr>
          <a:lstStyle>
            <a:defPPr>
              <a:defRPr lang="es-EC"/>
            </a:defPPr>
            <a:lvl1pPr>
              <a:defRPr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s-EC" dirty="0" smtClean="0"/>
              <a:t>Análisis </a:t>
            </a:r>
            <a:r>
              <a:rPr lang="es-EC" dirty="0"/>
              <a:t>filogenético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1155209" y="4230514"/>
            <a:ext cx="2133918" cy="430887"/>
          </a:xfrm>
          <a:prstGeom prst="rect">
            <a:avLst/>
          </a:prstGeom>
          <a:solidFill>
            <a:srgbClr val="63B8D3"/>
          </a:solidFill>
        </p:spPr>
        <p:txBody>
          <a:bodyPr wrap="none" rtlCol="0">
            <a:spAutoFit/>
          </a:bodyPr>
          <a:lstStyle/>
          <a:p>
            <a:r>
              <a:rPr lang="es-EC" sz="2200" b="1" dirty="0">
                <a:latin typeface="Times New Roman" pitchFamily="18" charset="0"/>
                <a:cs typeface="Times New Roman" pitchFamily="18" charset="0"/>
              </a:rPr>
              <a:t>Análisis BLAST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1008336" y="5110912"/>
            <a:ext cx="2411238" cy="430887"/>
          </a:xfrm>
          <a:prstGeom prst="rect">
            <a:avLst/>
          </a:prstGeom>
          <a:solidFill>
            <a:srgbClr val="63B8D3"/>
          </a:solidFill>
        </p:spPr>
        <p:txBody>
          <a:bodyPr wrap="none" rtlCol="0">
            <a:spAutoFit/>
          </a:bodyPr>
          <a:lstStyle/>
          <a:p>
            <a:r>
              <a:rPr lang="es-EC" sz="2200" b="1" dirty="0">
                <a:latin typeface="Times New Roman" pitchFamily="18" charset="0"/>
                <a:cs typeface="Times New Roman" pitchFamily="18" charset="0"/>
              </a:rPr>
              <a:t>Árbol filogenético 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1224360" y="4662562"/>
            <a:ext cx="19976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dirty="0" smtClean="0">
                <a:latin typeface="Times New Roman" pitchFamily="18" charset="0"/>
                <a:cs typeface="Times New Roman" pitchFamily="18" charset="0"/>
              </a:rPr>
              <a:t>Base datos GenBank</a:t>
            </a:r>
            <a:endParaRPr lang="es-EC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1 Título"/>
          <p:cNvSpPr txBox="1">
            <a:spLocks/>
          </p:cNvSpPr>
          <p:nvPr/>
        </p:nvSpPr>
        <p:spPr>
          <a:xfrm>
            <a:off x="5104562" y="3510434"/>
            <a:ext cx="2672526" cy="461665"/>
          </a:xfrm>
          <a:prstGeom prst="rect">
            <a:avLst/>
          </a:prstGeom>
          <a:solidFill>
            <a:srgbClr val="0062AC"/>
          </a:solidFill>
        </p:spPr>
        <p:txBody>
          <a:bodyPr wrap="none" rtlCol="0">
            <a:spAutoFit/>
          </a:bodyPr>
          <a:lstStyle>
            <a:defPPr>
              <a:defRPr lang="es-EC"/>
            </a:defPPr>
            <a:lvl1pPr>
              <a:defRPr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s-ES" dirty="0" smtClean="0"/>
              <a:t>Análisis </a:t>
            </a:r>
            <a:r>
              <a:rPr lang="es-ES" dirty="0"/>
              <a:t>estadístico</a:t>
            </a:r>
          </a:p>
        </p:txBody>
      </p:sp>
      <p:sp>
        <p:nvSpPr>
          <p:cNvPr id="38" name="CuadroTexto 3"/>
          <p:cNvSpPr txBox="1"/>
          <p:nvPr/>
        </p:nvSpPr>
        <p:spPr>
          <a:xfrm>
            <a:off x="5688856" y="4231675"/>
            <a:ext cx="1590244" cy="430887"/>
          </a:xfrm>
          <a:prstGeom prst="rect">
            <a:avLst/>
          </a:prstGeom>
          <a:solidFill>
            <a:srgbClr val="63B8D3"/>
          </a:solidFill>
        </p:spPr>
        <p:txBody>
          <a:bodyPr wrap="none" rtlCol="0">
            <a:spAutoFit/>
          </a:bodyPr>
          <a:lstStyle>
            <a:defPPr>
              <a:defRPr lang="es-EC"/>
            </a:defPPr>
            <a:lvl1pPr>
              <a:defRPr sz="2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s-EC" dirty="0">
                <a:solidFill>
                  <a:schemeClr val="tx1"/>
                </a:solidFill>
              </a:rPr>
              <a:t>Prevalencia</a:t>
            </a:r>
          </a:p>
        </p:txBody>
      </p:sp>
      <p:sp>
        <p:nvSpPr>
          <p:cNvPr id="39" name="CuadroTexto 3"/>
          <p:cNvSpPr txBox="1"/>
          <p:nvPr/>
        </p:nvSpPr>
        <p:spPr>
          <a:xfrm>
            <a:off x="5438623" y="5023763"/>
            <a:ext cx="2122441" cy="430887"/>
          </a:xfrm>
          <a:prstGeom prst="rect">
            <a:avLst/>
          </a:prstGeom>
          <a:solidFill>
            <a:srgbClr val="63B8D3"/>
          </a:solidFill>
        </p:spPr>
        <p:txBody>
          <a:bodyPr wrap="none" rtlCol="0">
            <a:spAutoFit/>
          </a:bodyPr>
          <a:lstStyle>
            <a:defPPr>
              <a:defRPr lang="es-EC"/>
            </a:defPPr>
            <a:lvl1pPr>
              <a:defRPr sz="2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s-EC" dirty="0">
                <a:solidFill>
                  <a:schemeClr val="tx1"/>
                </a:solidFill>
              </a:rPr>
              <a:t>Factor de riesgo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976888" y="4662562"/>
            <a:ext cx="9380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b="1" dirty="0">
                <a:latin typeface="Times New Roman" pitchFamily="18" charset="0"/>
                <a:cs typeface="Times New Roman" pitchFamily="18" charset="0"/>
              </a:rPr>
              <a:t>N.C. 95%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660592" y="1268894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Muestra </a:t>
            </a:r>
            <a:endParaRPr lang="es-EC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983" y="5630838"/>
            <a:ext cx="1508370" cy="3998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26956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66" grpId="0" animBg="1"/>
      <p:bldP spid="65" grpId="0"/>
      <p:bldP spid="28" grpId="0" animBg="1"/>
      <p:bldP spid="30" grpId="0" animBg="1"/>
      <p:bldP spid="31" grpId="0"/>
      <p:bldP spid="38" grpId="0" animBg="1"/>
      <p:bldP spid="39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="" xmlns:a16="http://schemas.microsoft.com/office/drawing/2014/main" id="{461774E5-87D4-4417-B0DB-E024288EB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0871" y="5625"/>
            <a:ext cx="2681989" cy="6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defTabSz="870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3048" b="1" i="1" kern="0" dirty="0" smtClean="0">
                <a:solidFill>
                  <a:srgbClr val="000000"/>
                </a:solidFill>
                <a:latin typeface="+mj-lt"/>
              </a:rPr>
              <a:t>Hipótesis</a:t>
            </a:r>
            <a:endParaRPr lang="es-ES" altLang="es-ES" sz="3048" b="1" i="1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12305" y="594941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576288" y="2438235"/>
            <a:ext cx="582169" cy="586983"/>
          </a:xfrm>
          <a:prstGeom prst="rect">
            <a:avLst/>
          </a:prstGeom>
        </p:spPr>
        <p:txBody>
          <a:bodyPr lIns="87083" tIns="43542" rIns="87083" bIns="43542"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71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71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71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71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71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387154" algn="r" rtl="0" eaLnBrk="1" fontAlgn="base" hangingPunct="1">
              <a:spcBef>
                <a:spcPct val="0"/>
              </a:spcBef>
              <a:spcAft>
                <a:spcPct val="0"/>
              </a:spcAft>
              <a:defRPr sz="271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774309" algn="r" rtl="0" eaLnBrk="1" fontAlgn="base" hangingPunct="1">
              <a:spcBef>
                <a:spcPct val="0"/>
              </a:spcBef>
              <a:spcAft>
                <a:spcPct val="0"/>
              </a:spcAft>
              <a:defRPr sz="271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161463" algn="r" rtl="0" eaLnBrk="1" fontAlgn="base" hangingPunct="1">
              <a:spcBef>
                <a:spcPct val="0"/>
              </a:spcBef>
              <a:spcAft>
                <a:spcPct val="0"/>
              </a:spcAft>
              <a:defRPr sz="271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548617" algn="r" rtl="0" eaLnBrk="1" fontAlgn="base" hangingPunct="1">
              <a:spcBef>
                <a:spcPct val="0"/>
              </a:spcBef>
              <a:spcAft>
                <a:spcPct val="0"/>
              </a:spcAft>
              <a:defRPr sz="271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S" sz="237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Hi</a:t>
            </a:r>
            <a:endParaRPr lang="es-ES" sz="237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1374481" y="2214290"/>
            <a:ext cx="7554735" cy="1512168"/>
          </a:xfrm>
          <a:prstGeom prst="rect">
            <a:avLst/>
          </a:prstGeom>
        </p:spPr>
        <p:txBody>
          <a:bodyPr lIns="87083" tIns="43542" rIns="87083" bIns="43542">
            <a:noAutofit/>
          </a:bodyPr>
          <a:lstStyle>
            <a:lvl1pPr marL="290366" indent="-29036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33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9126" indent="-241972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33">
                <a:solidFill>
                  <a:schemeClr val="bg1"/>
                </a:solidFill>
                <a:latin typeface="+mn-lt"/>
              </a:defRPr>
            </a:lvl2pPr>
            <a:lvl3pPr marL="967886" indent="-19357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33">
                <a:solidFill>
                  <a:schemeClr val="bg1"/>
                </a:solidFill>
                <a:latin typeface="+mn-lt"/>
              </a:defRPr>
            </a:lvl3pPr>
            <a:lvl4pPr marL="1355040" indent="-19357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33">
                <a:solidFill>
                  <a:schemeClr val="bg1"/>
                </a:solidFill>
                <a:latin typeface="+mn-lt"/>
              </a:defRPr>
            </a:lvl4pPr>
            <a:lvl5pPr marL="1742194" indent="-19357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33">
                <a:solidFill>
                  <a:schemeClr val="bg1"/>
                </a:solidFill>
                <a:latin typeface="+mn-lt"/>
              </a:defRPr>
            </a:lvl5pPr>
            <a:lvl6pPr marL="2129349" indent="-19357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33">
                <a:solidFill>
                  <a:schemeClr val="bg1"/>
                </a:solidFill>
                <a:latin typeface="+mn-lt"/>
              </a:defRPr>
            </a:lvl6pPr>
            <a:lvl7pPr marL="2516502" indent="-19357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33">
                <a:solidFill>
                  <a:schemeClr val="bg1"/>
                </a:solidFill>
                <a:latin typeface="+mn-lt"/>
              </a:defRPr>
            </a:lvl7pPr>
            <a:lvl8pPr marL="2903657" indent="-19357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33">
                <a:solidFill>
                  <a:schemeClr val="bg1"/>
                </a:solidFill>
                <a:latin typeface="+mn-lt"/>
              </a:defRPr>
            </a:lvl8pPr>
            <a:lvl9pPr marL="3290812" indent="-19357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33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es-EC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Nosema</a:t>
            </a:r>
            <a:r>
              <a:rPr lang="es-EC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s-EC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EC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esta </a:t>
            </a:r>
            <a:r>
              <a:rPr lang="es-EC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presente</a:t>
            </a:r>
            <a:r>
              <a:rPr lang="es-EC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infectando </a:t>
            </a:r>
            <a:r>
              <a:rPr lang="es-EC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abejas </a:t>
            </a:r>
            <a:r>
              <a:rPr lang="es-EC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 aguijón</a:t>
            </a:r>
            <a:r>
              <a:rPr lang="es-EC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s-EC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las provincias de Orellana y Loja – </a:t>
            </a:r>
            <a:r>
              <a:rPr lang="es-EC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Ecuador</a:t>
            </a:r>
            <a:r>
              <a:rPr lang="es-EC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ES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992" y="5454650"/>
            <a:ext cx="2425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08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291" y="5382642"/>
            <a:ext cx="2476197" cy="87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="" xmlns:a16="http://schemas.microsoft.com/office/drawing/2014/main" id="{461774E5-87D4-4417-B0DB-E024288EB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688" y="5625"/>
            <a:ext cx="5136173" cy="6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defTabSz="870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3048" b="1" i="1" kern="0" dirty="0" smtClean="0">
                <a:solidFill>
                  <a:srgbClr val="000000"/>
                </a:solidFill>
                <a:latin typeface="+mj-lt"/>
              </a:rPr>
              <a:t>Resultados y Discusión</a:t>
            </a:r>
            <a:endParaRPr lang="es-ES" altLang="es-ES" sz="3048" b="1" i="1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229468" y="702122"/>
            <a:ext cx="2619628" cy="461665"/>
          </a:xfrm>
          <a:prstGeom prst="rect">
            <a:avLst/>
          </a:prstGeom>
          <a:solidFill>
            <a:srgbClr val="0062AC"/>
          </a:solidFill>
        </p:spPr>
        <p:txBody>
          <a:bodyPr wrap="none" rtlCol="0">
            <a:spAutoFit/>
          </a:bodyPr>
          <a:lstStyle>
            <a:defPPr>
              <a:defRPr lang="es-EC"/>
            </a:defPPr>
            <a:lvl1pPr>
              <a:defRPr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s-ES" dirty="0"/>
              <a:t>Análisis molecular</a:t>
            </a:r>
          </a:p>
        </p:txBody>
      </p:sp>
      <p:sp>
        <p:nvSpPr>
          <p:cNvPr id="3" name="2 Rectángulo"/>
          <p:cNvSpPr/>
          <p:nvPr/>
        </p:nvSpPr>
        <p:spPr>
          <a:xfrm>
            <a:off x="720304" y="5534542"/>
            <a:ext cx="78488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C" sz="900" b="1" dirty="0">
                <a:latin typeface="Times New Roman" pitchFamily="18" charset="0"/>
                <a:cs typeface="Times New Roman" pitchFamily="18" charset="0"/>
              </a:rPr>
              <a:t>Figura </a:t>
            </a:r>
            <a:r>
              <a:rPr lang="es-EC" sz="9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s-EC" sz="9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s-EC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900" dirty="0">
                <a:latin typeface="Times New Roman" pitchFamily="18" charset="0"/>
                <a:cs typeface="Times New Roman" pitchFamily="18" charset="0"/>
              </a:rPr>
              <a:t>Electroforesis en gel de agarosa al </a:t>
            </a:r>
            <a:r>
              <a:rPr lang="es-EC" sz="900" dirty="0" smtClean="0">
                <a:latin typeface="Times New Roman" pitchFamily="18" charset="0"/>
                <a:cs typeface="Times New Roman" pitchFamily="18" charset="0"/>
              </a:rPr>
              <a:t>1.5</a:t>
            </a:r>
            <a:r>
              <a:rPr lang="es-EC" sz="900" dirty="0">
                <a:latin typeface="Times New Roman" pitchFamily="18" charset="0"/>
                <a:cs typeface="Times New Roman" pitchFamily="18" charset="0"/>
              </a:rPr>
              <a:t>% de productos de PCR </a:t>
            </a:r>
            <a:r>
              <a:rPr lang="es-EC" sz="900" dirty="0" smtClean="0">
                <a:latin typeface="Times New Roman" pitchFamily="18" charset="0"/>
                <a:cs typeface="Times New Roman" pitchFamily="18" charset="0"/>
              </a:rPr>
              <a:t>dúplex. </a:t>
            </a:r>
            <a:r>
              <a:rPr lang="es-EC" sz="9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s-EC" sz="9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s-EC" sz="900" dirty="0">
                <a:latin typeface="Times New Roman" pitchFamily="18" charset="0"/>
                <a:cs typeface="Times New Roman" pitchFamily="18" charset="0"/>
              </a:rPr>
              <a:t> Marcador molecular de 100pb; </a:t>
            </a:r>
            <a:r>
              <a:rPr lang="es-EC" sz="900" b="1" dirty="0" smtClean="0">
                <a:latin typeface="Times New Roman" pitchFamily="18" charset="0"/>
                <a:cs typeface="Times New Roman" pitchFamily="18" charset="0"/>
              </a:rPr>
              <a:t>C+:</a:t>
            </a:r>
            <a:r>
              <a:rPr lang="es-EC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900" dirty="0">
                <a:latin typeface="Times New Roman" pitchFamily="18" charset="0"/>
                <a:cs typeface="Times New Roman" pitchFamily="18" charset="0"/>
              </a:rPr>
              <a:t>control positivo (</a:t>
            </a:r>
            <a:r>
              <a:rPr lang="es-EC" sz="900" i="1" dirty="0">
                <a:latin typeface="Times New Roman" pitchFamily="18" charset="0"/>
                <a:cs typeface="Times New Roman" pitchFamily="18" charset="0"/>
              </a:rPr>
              <a:t>N. </a:t>
            </a:r>
            <a:r>
              <a:rPr lang="es-EC" sz="900" i="1" dirty="0" smtClean="0">
                <a:latin typeface="Times New Roman" pitchFamily="18" charset="0"/>
                <a:cs typeface="Times New Roman" pitchFamily="18" charset="0"/>
              </a:rPr>
              <a:t>apis </a:t>
            </a:r>
            <a:r>
              <a:rPr lang="es-EC" sz="900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C" sz="900" i="1" dirty="0" smtClean="0">
                <a:latin typeface="Times New Roman" pitchFamily="18" charset="0"/>
                <a:cs typeface="Times New Roman" pitchFamily="18" charset="0"/>
              </a:rPr>
              <a:t> N. ceranae</a:t>
            </a:r>
            <a:r>
              <a:rPr lang="es-EC" sz="900" dirty="0" smtClean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s-EC" sz="900" b="1" dirty="0">
                <a:latin typeface="Times New Roman" pitchFamily="18" charset="0"/>
                <a:cs typeface="Times New Roman" pitchFamily="18" charset="0"/>
              </a:rPr>
              <a:t>MP: </a:t>
            </a:r>
            <a:r>
              <a:rPr lang="es-EC" sz="900" dirty="0">
                <a:latin typeface="Times New Roman" pitchFamily="18" charset="0"/>
                <a:cs typeface="Times New Roman" pitchFamily="18" charset="0"/>
              </a:rPr>
              <a:t>Muestras de </a:t>
            </a:r>
            <a:r>
              <a:rPr lang="es-EC" sz="900" dirty="0" smtClean="0">
                <a:latin typeface="Times New Roman" pitchFamily="18" charset="0"/>
                <a:cs typeface="Times New Roman" pitchFamily="18" charset="0"/>
              </a:rPr>
              <a:t>ADN; </a:t>
            </a:r>
            <a:r>
              <a:rPr lang="es-EC" sz="900" b="1" dirty="0" smtClean="0">
                <a:latin typeface="Times New Roman" pitchFamily="18" charset="0"/>
                <a:cs typeface="Times New Roman" pitchFamily="18" charset="0"/>
              </a:rPr>
              <a:t>C-</a:t>
            </a:r>
            <a:r>
              <a:rPr lang="es-EC" sz="9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s-EC" sz="900" dirty="0">
                <a:latin typeface="Times New Roman" pitchFamily="18" charset="0"/>
                <a:cs typeface="Times New Roman" pitchFamily="18" charset="0"/>
              </a:rPr>
              <a:t> Control </a:t>
            </a:r>
            <a:r>
              <a:rPr lang="es-EC" sz="900" dirty="0" smtClean="0">
                <a:latin typeface="Times New Roman" pitchFamily="18" charset="0"/>
                <a:cs typeface="Times New Roman" pitchFamily="18" charset="0"/>
              </a:rPr>
              <a:t>negativo. </a:t>
            </a:r>
            <a:r>
              <a:rPr lang="es-EC" sz="900" b="1" dirty="0" smtClean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s-EC" sz="900" dirty="0" smtClean="0">
                <a:latin typeface="Times New Roman" pitchFamily="18" charset="0"/>
                <a:cs typeface="Times New Roman" pitchFamily="18" charset="0"/>
              </a:rPr>
              <a:t> Muestras sospechosas: MP12. </a:t>
            </a:r>
            <a:r>
              <a:rPr lang="es-EC" sz="9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s-EC" sz="900" dirty="0">
                <a:latin typeface="Times New Roman" pitchFamily="18" charset="0"/>
                <a:cs typeface="Times New Roman" pitchFamily="18" charset="0"/>
              </a:rPr>
              <a:t>Muestras sospechosas</a:t>
            </a:r>
            <a:r>
              <a:rPr lang="es-EC" sz="900" dirty="0" smtClean="0">
                <a:latin typeface="Times New Roman" pitchFamily="18" charset="0"/>
                <a:cs typeface="Times New Roman" pitchFamily="18" charset="0"/>
              </a:rPr>
              <a:t>: .MP55  </a:t>
            </a:r>
            <a:r>
              <a:rPr lang="es-EC" sz="9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s-EC" sz="900" dirty="0">
                <a:latin typeface="Times New Roman" pitchFamily="18" charset="0"/>
                <a:cs typeface="Times New Roman" pitchFamily="18" charset="0"/>
              </a:rPr>
              <a:t>Muestras sospechosas</a:t>
            </a:r>
            <a:r>
              <a:rPr lang="es-EC" sz="900" dirty="0" smtClean="0">
                <a:latin typeface="Times New Roman" pitchFamily="18" charset="0"/>
                <a:cs typeface="Times New Roman" pitchFamily="18" charset="0"/>
              </a:rPr>
              <a:t>: MP 16, 54, 61.</a:t>
            </a:r>
            <a:endParaRPr lang="es-EC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120904" y="1278186"/>
            <a:ext cx="2111475" cy="141577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Fragmento amplificado</a:t>
            </a:r>
            <a:endParaRPr lang="es-EC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sz="1400" b="1" i="1" dirty="0" smtClean="0">
                <a:latin typeface="Times New Roman" pitchFamily="18" charset="0"/>
                <a:cs typeface="Times New Roman" pitchFamily="18" charset="0"/>
              </a:rPr>
              <a:t>Nosema apis</a:t>
            </a:r>
          </a:p>
          <a:p>
            <a:pPr algn="ctr"/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297pb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≈ 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300 pb</a:t>
            </a:r>
          </a:p>
          <a:p>
            <a:pPr algn="ctr"/>
            <a:endParaRPr lang="es-EC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sz="1400" b="1" i="1" dirty="0" smtClean="0">
                <a:latin typeface="Times New Roman" pitchFamily="18" charset="0"/>
                <a:cs typeface="Times New Roman" pitchFamily="18" charset="0"/>
              </a:rPr>
              <a:t>Nosema ceranae</a:t>
            </a:r>
          </a:p>
          <a:p>
            <a:pPr algn="ctr"/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662 </a:t>
            </a:r>
            <a:r>
              <a:rPr lang="es-EC" sz="1400" dirty="0" err="1" smtClean="0">
                <a:latin typeface="Times New Roman" pitchFamily="18" charset="0"/>
                <a:cs typeface="Times New Roman" pitchFamily="18" charset="0"/>
              </a:rPr>
              <a:t>pb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-12305" y="594941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0" y="731739"/>
            <a:ext cx="3430718" cy="216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2" y="2963987"/>
            <a:ext cx="5153328" cy="257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24 Rectángulo"/>
          <p:cNvSpPr/>
          <p:nvPr/>
        </p:nvSpPr>
        <p:spPr>
          <a:xfrm>
            <a:off x="751552" y="731739"/>
            <a:ext cx="314510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s-EC" dirty="0" smtClean="0">
                <a:solidFill>
                  <a:schemeClr val="bg1"/>
                </a:solidFill>
              </a:rPr>
              <a:t>A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3271832" y="2994142"/>
            <a:ext cx="314510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s-EC" dirty="0" smtClean="0">
                <a:solidFill>
                  <a:schemeClr val="bg1"/>
                </a:solidFill>
              </a:rPr>
              <a:t>C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587933" y="1732881"/>
            <a:ext cx="1532971" cy="769441"/>
          </a:xfrm>
          <a:prstGeom prst="rect">
            <a:avLst/>
          </a:prstGeom>
          <a:solidFill>
            <a:srgbClr val="63B8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200" b="1" dirty="0">
                <a:latin typeface="Times New Roman" pitchFamily="18" charset="0"/>
                <a:cs typeface="Times New Roman" pitchFamily="18" charset="0"/>
              </a:rPr>
              <a:t>PCR </a:t>
            </a:r>
          </a:p>
          <a:p>
            <a:pPr algn="ctr"/>
            <a:r>
              <a:rPr lang="es-EC" sz="2200" b="1" dirty="0">
                <a:latin typeface="Times New Roman" pitchFamily="18" charset="0"/>
                <a:cs typeface="Times New Roman" pitchFamily="18" charset="0"/>
              </a:rPr>
              <a:t>Dúplex</a:t>
            </a: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0" y="2963987"/>
            <a:ext cx="2376264" cy="259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25 Rectángulo"/>
          <p:cNvSpPr/>
          <p:nvPr/>
        </p:nvSpPr>
        <p:spPr>
          <a:xfrm>
            <a:off x="786831" y="2954695"/>
            <a:ext cx="314510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s-EC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1584400" y="6041747"/>
            <a:ext cx="55922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Gisder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2013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Sandoval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Morejón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2018)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292" y="4416053"/>
            <a:ext cx="2667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43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="" xmlns:a16="http://schemas.microsoft.com/office/drawing/2014/main" id="{461774E5-87D4-4417-B0DB-E024288EB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688" y="5625"/>
            <a:ext cx="5136173" cy="6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defTabSz="870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3048" b="1" i="1" kern="0" dirty="0" smtClean="0">
                <a:solidFill>
                  <a:srgbClr val="000000"/>
                </a:solidFill>
                <a:latin typeface="+mj-lt"/>
              </a:rPr>
              <a:t>Resultados y Discusión</a:t>
            </a:r>
            <a:endParaRPr lang="es-ES" altLang="es-ES" sz="3048" b="1" i="1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Imagen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12" y="990154"/>
            <a:ext cx="5454674" cy="280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831638" y="3797006"/>
            <a:ext cx="534334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900" b="1" dirty="0">
                <a:latin typeface="Times New Roman" pitchFamily="18" charset="0"/>
                <a:cs typeface="Times New Roman" pitchFamily="18" charset="0"/>
              </a:rPr>
              <a:t>Figura </a:t>
            </a:r>
            <a:r>
              <a:rPr lang="es-EC" sz="9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s-EC" sz="9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s-EC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900" dirty="0">
                <a:latin typeface="Times New Roman" pitchFamily="18" charset="0"/>
                <a:cs typeface="Times New Roman" pitchFamily="18" charset="0"/>
              </a:rPr>
              <a:t>Electroforesis en gel de agarosa al 1,5% de productos de PCR </a:t>
            </a:r>
            <a:r>
              <a:rPr lang="es-EC" sz="900" dirty="0" smtClean="0">
                <a:latin typeface="Times New Roman" pitchFamily="18" charset="0"/>
                <a:cs typeface="Times New Roman" pitchFamily="18" charset="0"/>
              </a:rPr>
              <a:t>convencional de </a:t>
            </a:r>
            <a:r>
              <a:rPr lang="es-EC" sz="900" i="1" dirty="0">
                <a:latin typeface="Times New Roman" pitchFamily="18" charset="0"/>
                <a:cs typeface="Times New Roman" pitchFamily="18" charset="0"/>
              </a:rPr>
              <a:t>N. </a:t>
            </a:r>
            <a:r>
              <a:rPr lang="es-EC" sz="900" i="1" dirty="0" smtClean="0">
                <a:latin typeface="Times New Roman" pitchFamily="18" charset="0"/>
                <a:cs typeface="Times New Roman" pitchFamily="18" charset="0"/>
              </a:rPr>
              <a:t>apis</a:t>
            </a:r>
            <a:r>
              <a:rPr lang="es-EC" sz="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EC" sz="9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s-EC" sz="9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s-EC" sz="900" dirty="0">
                <a:latin typeface="Times New Roman" pitchFamily="18" charset="0"/>
                <a:cs typeface="Times New Roman" pitchFamily="18" charset="0"/>
              </a:rPr>
              <a:t> Marcador molecular de 100pb; </a:t>
            </a:r>
            <a:r>
              <a:rPr lang="es-EC" sz="900" b="1" dirty="0">
                <a:latin typeface="Times New Roman" pitchFamily="18" charset="0"/>
                <a:cs typeface="Times New Roman" pitchFamily="18" charset="0"/>
              </a:rPr>
              <a:t>C+1 y C+2:</a:t>
            </a:r>
            <a:r>
              <a:rPr lang="es-EC" sz="900" dirty="0">
                <a:latin typeface="Times New Roman" pitchFamily="18" charset="0"/>
                <a:cs typeface="Times New Roman" pitchFamily="18" charset="0"/>
              </a:rPr>
              <a:t> control positivo (</a:t>
            </a:r>
            <a:r>
              <a:rPr lang="es-EC" sz="900" i="1" dirty="0">
                <a:latin typeface="Times New Roman" pitchFamily="18" charset="0"/>
                <a:cs typeface="Times New Roman" pitchFamily="18" charset="0"/>
              </a:rPr>
              <a:t>N. apis</a:t>
            </a:r>
            <a:r>
              <a:rPr lang="es-EC" sz="900" dirty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s-EC" sz="900" b="1" dirty="0">
                <a:latin typeface="Times New Roman" pitchFamily="18" charset="0"/>
                <a:cs typeface="Times New Roman" pitchFamily="18" charset="0"/>
              </a:rPr>
              <a:t>MP: </a:t>
            </a:r>
            <a:r>
              <a:rPr lang="es-EC" sz="900" dirty="0">
                <a:latin typeface="Times New Roman" pitchFamily="18" charset="0"/>
                <a:cs typeface="Times New Roman" pitchFamily="18" charset="0"/>
              </a:rPr>
              <a:t>Muestras de </a:t>
            </a:r>
            <a:r>
              <a:rPr lang="es-EC" sz="900" dirty="0" smtClean="0">
                <a:latin typeface="Times New Roman" pitchFamily="18" charset="0"/>
                <a:cs typeface="Times New Roman" pitchFamily="18" charset="0"/>
              </a:rPr>
              <a:t>ADN;</a:t>
            </a:r>
            <a:r>
              <a:rPr lang="es-EC" sz="900" b="1" dirty="0" smtClean="0">
                <a:latin typeface="Times New Roman" pitchFamily="18" charset="0"/>
                <a:cs typeface="Times New Roman" pitchFamily="18" charset="0"/>
              </a:rPr>
              <a:t>C-</a:t>
            </a:r>
            <a:r>
              <a:rPr lang="es-EC" sz="9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s-EC" sz="900" dirty="0">
                <a:latin typeface="Times New Roman" pitchFamily="18" charset="0"/>
                <a:cs typeface="Times New Roman" pitchFamily="18" charset="0"/>
              </a:rPr>
              <a:t> Control </a:t>
            </a:r>
            <a:r>
              <a:rPr lang="es-EC" sz="900" dirty="0" smtClean="0">
                <a:latin typeface="Times New Roman" pitchFamily="18" charset="0"/>
                <a:cs typeface="Times New Roman" pitchFamily="18" charset="0"/>
              </a:rPr>
              <a:t>negativo</a:t>
            </a:r>
            <a:endParaRPr lang="es-EC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-12305" y="594941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992" y="5454650"/>
            <a:ext cx="2425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946071" y="4518546"/>
            <a:ext cx="7407081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PCR convencional se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confirmó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presencia de </a:t>
            </a:r>
            <a:r>
              <a:rPr lang="es-EC" i="1" dirty="0" smtClean="0">
                <a:latin typeface="Times New Roman" pitchFamily="18" charset="0"/>
                <a:cs typeface="Times New Roman" pitchFamily="18" charset="0"/>
              </a:rPr>
              <a:t>Nosema </a:t>
            </a:r>
            <a:r>
              <a:rPr lang="es-EC" i="1" dirty="0">
                <a:latin typeface="Times New Roman" pitchFamily="18" charset="0"/>
                <a:cs typeface="Times New Roman" pitchFamily="18" charset="0"/>
              </a:rPr>
              <a:t>apis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 en las muestras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MP: 12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54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55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de abejas sin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aguijón.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6275447" y="1062162"/>
            <a:ext cx="2619628" cy="461665"/>
          </a:xfrm>
          <a:prstGeom prst="rect">
            <a:avLst/>
          </a:prstGeom>
          <a:solidFill>
            <a:srgbClr val="0062AC"/>
          </a:solidFill>
        </p:spPr>
        <p:txBody>
          <a:bodyPr wrap="none" rtlCol="0">
            <a:spAutoFit/>
          </a:bodyPr>
          <a:lstStyle>
            <a:defPPr>
              <a:defRPr lang="es-EC"/>
            </a:defPPr>
            <a:lvl1pPr>
              <a:defRPr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s-ES" dirty="0"/>
              <a:t>Análisis molecular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6192912" y="2728798"/>
            <a:ext cx="288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b="1" i="1" dirty="0" smtClean="0">
                <a:latin typeface="Times New Roman" pitchFamily="18" charset="0"/>
                <a:cs typeface="Times New Roman" pitchFamily="18" charset="0"/>
              </a:rPr>
              <a:t>Nosema apis</a:t>
            </a:r>
          </a:p>
          <a:p>
            <a:pPr algn="ctr"/>
            <a:r>
              <a:rPr lang="es-EC" sz="16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ragmento amplificado</a:t>
            </a:r>
          </a:p>
          <a:p>
            <a:pPr algn="ctr"/>
            <a:r>
              <a:rPr lang="es-EC" sz="1600" b="1" dirty="0" smtClean="0">
                <a:latin typeface="Times New Roman" pitchFamily="18" charset="0"/>
                <a:cs typeface="Times New Roman" pitchFamily="18" charset="0"/>
              </a:rPr>
              <a:t>297pb </a:t>
            </a:r>
            <a:r>
              <a:rPr lang="es-EC" sz="1600" b="1" dirty="0">
                <a:latin typeface="Times New Roman" pitchFamily="18" charset="0"/>
                <a:cs typeface="Times New Roman" pitchFamily="18" charset="0"/>
              </a:rPr>
              <a:t>≈ </a:t>
            </a:r>
            <a:r>
              <a:rPr lang="es-EC" sz="1600" b="1" dirty="0" smtClean="0">
                <a:latin typeface="Times New Roman" pitchFamily="18" charset="0"/>
                <a:cs typeface="Times New Roman" pitchFamily="18" charset="0"/>
              </a:rPr>
              <a:t>300 pb</a:t>
            </a:r>
            <a:endParaRPr lang="es-EC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6696968" y="1854250"/>
            <a:ext cx="1944216" cy="769441"/>
          </a:xfrm>
          <a:prstGeom prst="rect">
            <a:avLst/>
          </a:prstGeom>
          <a:solidFill>
            <a:srgbClr val="63B8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200" b="1" dirty="0">
                <a:latin typeface="Times New Roman" pitchFamily="18" charset="0"/>
                <a:cs typeface="Times New Roman" pitchFamily="18" charset="0"/>
              </a:rPr>
              <a:t>PCR </a:t>
            </a:r>
          </a:p>
          <a:p>
            <a:pPr algn="ctr"/>
            <a:r>
              <a:rPr lang="es-EC" sz="2200" b="1" dirty="0" smtClean="0">
                <a:latin typeface="Times New Roman" pitchFamily="18" charset="0"/>
                <a:cs typeface="Times New Roman" pitchFamily="18" charset="0"/>
              </a:rPr>
              <a:t>convencional</a:t>
            </a:r>
            <a:endParaRPr lang="es-EC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66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78725" y="1134170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dirty="0" smtClean="0">
                <a:latin typeface="Times New Roman" pitchFamily="18" charset="0"/>
                <a:cs typeface="Times New Roman" pitchFamily="18" charset="0"/>
              </a:rPr>
              <a:t>“Mejoramiento de la meliponicultura en Ecuador, a través de investigación científica aplicada, transferencia de tecnología y capacitación” </a:t>
            </a:r>
            <a:endParaRPr lang="es-EC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493510" y="3856605"/>
            <a:ext cx="2123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Proyecto de sinergia 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787760" y="3412297"/>
            <a:ext cx="16914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CVGP-0025-2017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472" y="4470614"/>
            <a:ext cx="848728" cy="78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2">
            <a:extLst>
              <a:ext uri="{FF2B5EF4-FFF2-40B4-BE49-F238E27FC236}">
                <a16:creationId xmlns:lc="http://schemas.openxmlformats.org/drawingml/2006/lockedCanvas" xmlns:a16="http://schemas.microsoft.com/office/drawing/2014/main" xmlns="" id="{114A3735-09CF-4C5A-874A-7BCF986FE08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676" y="4558277"/>
            <a:ext cx="1413085" cy="561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33">
            <a:extLst>
              <a:ext uri="{FF2B5EF4-FFF2-40B4-BE49-F238E27FC236}">
                <a16:creationId xmlns:lc="http://schemas.openxmlformats.org/drawingml/2006/lockedCanvas" xmlns:a16="http://schemas.microsoft.com/office/drawing/2014/main" xmlns="" id="{C00BC25E-591E-42B9-BAE6-1384C7BF3A4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95" y="4512304"/>
            <a:ext cx="2629954" cy="608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34">
            <a:extLst>
              <a:ext uri="{FF2B5EF4-FFF2-40B4-BE49-F238E27FC236}">
                <a16:creationId xmlns:lc="http://schemas.openxmlformats.org/drawingml/2006/lockedCanvas" xmlns:a16="http://schemas.microsoft.com/office/drawing/2014/main" xmlns="" id="{085549DB-1920-4B82-9CCE-BC21EA5F24A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563" y="4512304"/>
            <a:ext cx="1749646" cy="70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992" y="5454650"/>
            <a:ext cx="2425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69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r="9939" b="14451"/>
          <a:stretch/>
        </p:blipFill>
        <p:spPr bwMode="auto">
          <a:xfrm>
            <a:off x="144240" y="1421226"/>
            <a:ext cx="6454483" cy="244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="" xmlns:a16="http://schemas.microsoft.com/office/drawing/2014/main" id="{461774E5-87D4-4417-B0DB-E024288EB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688" y="5625"/>
            <a:ext cx="5136173" cy="6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defTabSz="870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3048" b="1" i="1" kern="0" dirty="0" smtClean="0">
                <a:solidFill>
                  <a:srgbClr val="000000"/>
                </a:solidFill>
                <a:latin typeface="+mj-lt"/>
              </a:rPr>
              <a:t>Resultados y Discusión</a:t>
            </a:r>
            <a:endParaRPr lang="es-ES" altLang="es-ES" sz="3048" b="1" i="1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2232" y="1208532"/>
            <a:ext cx="55644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b="1" dirty="0" smtClean="0">
                <a:latin typeface="Times New Roman" pitchFamily="18" charset="0"/>
                <a:cs typeface="Times New Roman" pitchFamily="18" charset="0"/>
              </a:rPr>
              <a:t>Tabla </a:t>
            </a:r>
            <a:r>
              <a:rPr lang="es-EC" sz="12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s-EC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 Prevalencia general de </a:t>
            </a:r>
            <a:r>
              <a:rPr lang="es-EC" sz="1200" i="1" dirty="0" smtClean="0">
                <a:latin typeface="Times New Roman" pitchFamily="18" charset="0"/>
                <a:cs typeface="Times New Roman" pitchFamily="18" charset="0"/>
              </a:rPr>
              <a:t>Nosema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 spp. determinada en abejas sin aguijón.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915285" y="4073431"/>
            <a:ext cx="2343125" cy="877163"/>
          </a:xfrm>
          <a:prstGeom prst="rect">
            <a:avLst/>
          </a:prstGeom>
          <a:ln w="19050">
            <a:solidFill>
              <a:srgbClr val="EEB5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1700" b="1" dirty="0">
                <a:latin typeface="Times New Roman" pitchFamily="18" charset="0"/>
                <a:cs typeface="Times New Roman" pitchFamily="18" charset="0"/>
              </a:rPr>
              <a:t>No se detectó </a:t>
            </a:r>
            <a:endParaRPr lang="es-EC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sz="1700" b="1" i="1" dirty="0">
                <a:latin typeface="Times New Roman" pitchFamily="18" charset="0"/>
                <a:cs typeface="Times New Roman" pitchFamily="18" charset="0"/>
              </a:rPr>
              <a:t>Nosema ceranae</a:t>
            </a:r>
            <a:endParaRPr lang="es-EC" sz="17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sz="17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Abejas sin aguijón</a:t>
            </a:r>
            <a:r>
              <a:rPr lang="es-EC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s-EC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1008336" y="3222402"/>
            <a:ext cx="5331818" cy="216024"/>
          </a:xfrm>
          <a:prstGeom prst="rect">
            <a:avLst/>
          </a:prstGeom>
          <a:noFill/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1039401" y="2073324"/>
            <a:ext cx="5300753" cy="21297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endParaRPr lang="es-EC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1 Título"/>
          <p:cNvSpPr txBox="1">
            <a:spLocks/>
          </p:cNvSpPr>
          <p:nvPr/>
        </p:nvSpPr>
        <p:spPr>
          <a:xfrm>
            <a:off x="178343" y="630114"/>
            <a:ext cx="3566297" cy="461665"/>
          </a:xfrm>
          <a:prstGeom prst="rect">
            <a:avLst/>
          </a:prstGeom>
          <a:solidFill>
            <a:srgbClr val="0062AC"/>
          </a:solidFill>
        </p:spPr>
        <p:txBody>
          <a:bodyPr wrap="none" rtlCol="0">
            <a:spAutoFit/>
          </a:bodyPr>
          <a:lstStyle>
            <a:defPPr>
              <a:defRPr lang="es-EC"/>
            </a:defPPr>
            <a:lvl1pPr>
              <a:defRPr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s-ES" dirty="0"/>
              <a:t>Prevalencia por provincia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-12305" y="594941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162" y="1567200"/>
            <a:ext cx="2105193" cy="2416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6912992" y="846138"/>
            <a:ext cx="2313778" cy="615553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1700" b="1" i="1" dirty="0" smtClean="0">
                <a:latin typeface="Times New Roman" pitchFamily="18" charset="0"/>
                <a:cs typeface="Times New Roman" pitchFamily="18" charset="0"/>
              </a:rPr>
              <a:t>Nosema </a:t>
            </a:r>
            <a:r>
              <a:rPr lang="es-EC" sz="17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EC" sz="1700" b="1" i="1" dirty="0" smtClean="0">
                <a:latin typeface="Times New Roman" pitchFamily="18" charset="0"/>
                <a:cs typeface="Times New Roman" pitchFamily="18" charset="0"/>
              </a:rPr>
              <a:t>pis</a:t>
            </a:r>
            <a:r>
              <a:rPr lang="es-EC" sz="17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es-EC" sz="17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Abejas sin aguijón</a:t>
            </a:r>
            <a:endParaRPr lang="es-EC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33 Elipse"/>
          <p:cNvSpPr/>
          <p:nvPr/>
        </p:nvSpPr>
        <p:spPr>
          <a:xfrm>
            <a:off x="8178290" y="1944302"/>
            <a:ext cx="1031717" cy="947917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endParaRPr lang="es-EC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992" y="5454650"/>
            <a:ext cx="2425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5689198" y="6041747"/>
            <a:ext cx="143981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C" sz="1200" dirty="0" err="1">
                <a:latin typeface="Times New Roman" pitchFamily="18" charset="0"/>
                <a:cs typeface="Times New Roman" pitchFamily="18" charset="0"/>
              </a:rPr>
              <a:t>Porrini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 et al., 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2017)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360" y="3822970"/>
            <a:ext cx="4248472" cy="227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39 Rectángulo"/>
          <p:cNvSpPr/>
          <p:nvPr/>
        </p:nvSpPr>
        <p:spPr>
          <a:xfrm>
            <a:off x="1281620" y="5943898"/>
            <a:ext cx="53433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900" b="1" dirty="0">
                <a:latin typeface="Times New Roman" pitchFamily="18" charset="0"/>
                <a:cs typeface="Times New Roman" pitchFamily="18" charset="0"/>
              </a:rPr>
              <a:t>Figura </a:t>
            </a:r>
            <a:r>
              <a:rPr lang="es-EC" sz="9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s-EC" sz="9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s-EC" sz="900" dirty="0" smtClean="0">
                <a:latin typeface="Times New Roman" pitchFamily="18" charset="0"/>
                <a:cs typeface="Times New Roman" pitchFamily="18" charset="0"/>
              </a:rPr>
              <a:t>Distribución de meliponarios en el cantón Francisco de Orellana, Ecuador.</a:t>
            </a:r>
            <a:endParaRPr lang="es-EC" sz="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0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31" grpId="0" animBg="1"/>
      <p:bldP spid="34" grpId="0" animBg="1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105" y="1346519"/>
            <a:ext cx="2895775" cy="420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="" xmlns:a16="http://schemas.microsoft.com/office/drawing/2014/main" id="{461774E5-87D4-4417-B0DB-E024288EB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688" y="5625"/>
            <a:ext cx="5136173" cy="6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defTabSz="870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3048" b="1" i="1" kern="0" dirty="0" smtClean="0">
                <a:solidFill>
                  <a:srgbClr val="000000"/>
                </a:solidFill>
                <a:latin typeface="+mj-lt"/>
              </a:rPr>
              <a:t>Resultados y Discusión</a:t>
            </a:r>
            <a:endParaRPr lang="es-ES" altLang="es-ES" sz="3048" b="1" i="1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-12305" y="594941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19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992" y="5454650"/>
            <a:ext cx="2425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2" b="12969"/>
          <a:stretch/>
        </p:blipFill>
        <p:spPr bwMode="auto">
          <a:xfrm>
            <a:off x="720304" y="2358306"/>
            <a:ext cx="1657777" cy="1114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67 Rectángulo"/>
          <p:cNvSpPr/>
          <p:nvPr/>
        </p:nvSpPr>
        <p:spPr>
          <a:xfrm>
            <a:off x="2930685" y="6041747"/>
            <a:ext cx="4054315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es-EC" sz="105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C" sz="1050" dirty="0" err="1" smtClean="0">
                <a:latin typeface="Times New Roman" pitchFamily="18" charset="0"/>
                <a:cs typeface="Times New Roman" pitchFamily="18" charset="0"/>
              </a:rPr>
              <a:t>Graystock</a:t>
            </a:r>
            <a:r>
              <a:rPr lang="es-EC" sz="105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C" sz="1050" dirty="0" smtClean="0">
                <a:latin typeface="Times New Roman" pitchFamily="18" charset="0"/>
                <a:cs typeface="Times New Roman" pitchFamily="18" charset="0"/>
              </a:rPr>
              <a:t>2015; Gamboa, 2015</a:t>
            </a:r>
            <a:r>
              <a:rPr lang="es-EC" sz="105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s-EC" sz="1050" dirty="0" err="1">
                <a:latin typeface="Times New Roman" pitchFamily="18" charset="0"/>
                <a:cs typeface="Times New Roman" pitchFamily="18" charset="0"/>
              </a:rPr>
              <a:t>Porrini</a:t>
            </a:r>
            <a:r>
              <a:rPr lang="es-EC" sz="1050" dirty="0">
                <a:latin typeface="Times New Roman" pitchFamily="18" charset="0"/>
                <a:cs typeface="Times New Roman" pitchFamily="18" charset="0"/>
              </a:rPr>
              <a:t> et al., </a:t>
            </a:r>
            <a:r>
              <a:rPr lang="es-EC" sz="1050" dirty="0" smtClean="0">
                <a:latin typeface="Times New Roman" pitchFamily="18" charset="0"/>
                <a:cs typeface="Times New Roman" pitchFamily="18" charset="0"/>
              </a:rPr>
              <a:t>2017; </a:t>
            </a:r>
            <a:r>
              <a:rPr lang="es-EC" sz="1050" dirty="0">
                <a:latin typeface="Times New Roman" pitchFamily="18" charset="0"/>
                <a:cs typeface="Times New Roman" pitchFamily="18" charset="0"/>
              </a:rPr>
              <a:t>Colla et </a:t>
            </a:r>
            <a:r>
              <a:rPr lang="es-EC" sz="1050" dirty="0" smtClean="0">
                <a:latin typeface="Times New Roman" pitchFamily="18" charset="0"/>
                <a:cs typeface="Times New Roman" pitchFamily="18" charset="0"/>
              </a:rPr>
              <a:t>al., 2006)</a:t>
            </a:r>
            <a:endParaRPr lang="es-EC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972617" y="3444294"/>
            <a:ext cx="123463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300" i="1" dirty="0" err="1" smtClean="0">
                <a:latin typeface="Times New Roman" pitchFamily="18" charset="0"/>
                <a:cs typeface="Times New Roman" pitchFamily="18" charset="0"/>
              </a:rPr>
              <a:t>Bombus</a:t>
            </a:r>
            <a:r>
              <a:rPr lang="es-EC" sz="1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300" i="1" dirty="0" err="1" smtClean="0">
                <a:latin typeface="Times New Roman" pitchFamily="18" charset="0"/>
                <a:cs typeface="Times New Roman" pitchFamily="18" charset="0"/>
              </a:rPr>
              <a:t>atratus</a:t>
            </a:r>
            <a:endParaRPr lang="es-EC" sz="13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24 Conector recto de flecha"/>
          <p:cNvCxnSpPr/>
          <p:nvPr/>
        </p:nvCxnSpPr>
        <p:spPr>
          <a:xfrm flipH="1">
            <a:off x="2378081" y="1682713"/>
            <a:ext cx="1600775" cy="71036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flipH="1" flipV="1">
            <a:off x="2442159" y="3026005"/>
            <a:ext cx="2085715" cy="5138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 flipH="1" flipV="1">
            <a:off x="2376488" y="3472580"/>
            <a:ext cx="2592289" cy="57271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Rectángulo"/>
          <p:cNvSpPr/>
          <p:nvPr/>
        </p:nvSpPr>
        <p:spPr>
          <a:xfrm rot="19963263">
            <a:off x="2465897" y="1744994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Colombia</a:t>
            </a:r>
            <a:endParaRPr lang="es-EC" dirty="0"/>
          </a:p>
        </p:txBody>
      </p:sp>
      <p:sp>
        <p:nvSpPr>
          <p:cNvPr id="34" name="33 Rectángulo"/>
          <p:cNvSpPr/>
          <p:nvPr/>
        </p:nvSpPr>
        <p:spPr>
          <a:xfrm rot="830217">
            <a:off x="2665764" y="3315678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Uruguay</a:t>
            </a:r>
            <a:endParaRPr lang="es-EC" dirty="0"/>
          </a:p>
        </p:txBody>
      </p:sp>
      <p:sp>
        <p:nvSpPr>
          <p:cNvPr id="35" name="34 Rectángulo"/>
          <p:cNvSpPr/>
          <p:nvPr/>
        </p:nvSpPr>
        <p:spPr>
          <a:xfrm rot="767744">
            <a:off x="2691713" y="2835996"/>
            <a:ext cx="1103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Argentina</a:t>
            </a:r>
            <a:endParaRPr lang="es-EC" dirty="0"/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08" y="3185341"/>
            <a:ext cx="1685711" cy="110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38 Rectángulo"/>
          <p:cNvSpPr/>
          <p:nvPr/>
        </p:nvSpPr>
        <p:spPr>
          <a:xfrm>
            <a:off x="7166184" y="4238445"/>
            <a:ext cx="1438214" cy="29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EC" sz="1300" i="1" dirty="0" err="1" smtClean="0">
                <a:latin typeface="Times New Roman" pitchFamily="18" charset="0"/>
                <a:cs typeface="Times New Roman" pitchFamily="18" charset="0"/>
              </a:rPr>
              <a:t>Polybia</a:t>
            </a:r>
            <a:r>
              <a:rPr lang="es-EC" sz="1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300" i="1" dirty="0" err="1" smtClean="0">
                <a:latin typeface="Times New Roman" pitchFamily="18" charset="0"/>
                <a:cs typeface="Times New Roman" pitchFamily="18" charset="0"/>
              </a:rPr>
              <a:t>scutellaris</a:t>
            </a:r>
            <a:endParaRPr lang="es-EC" sz="13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39 Conector recto de flecha"/>
          <p:cNvCxnSpPr>
            <a:endCxn id="38" idx="1"/>
          </p:cNvCxnSpPr>
          <p:nvPr/>
        </p:nvCxnSpPr>
        <p:spPr>
          <a:xfrm flipV="1">
            <a:off x="4673489" y="3736682"/>
            <a:ext cx="2274719" cy="64795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Rectángulo"/>
          <p:cNvSpPr/>
          <p:nvPr/>
        </p:nvSpPr>
        <p:spPr>
          <a:xfrm rot="20616478">
            <a:off x="5550908" y="3907186"/>
            <a:ext cx="1103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Argentina</a:t>
            </a:r>
            <a:endParaRPr lang="es-EC" dirty="0"/>
          </a:p>
        </p:txBody>
      </p:sp>
      <p:sp>
        <p:nvSpPr>
          <p:cNvPr id="58" name="57 Rectángulo"/>
          <p:cNvSpPr/>
          <p:nvPr/>
        </p:nvSpPr>
        <p:spPr>
          <a:xfrm>
            <a:off x="382156" y="4373837"/>
            <a:ext cx="2294121" cy="892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2600" b="1" dirty="0" smtClean="0">
                <a:latin typeface="Times New Roman" pitchFamily="18" charset="0"/>
                <a:cs typeface="Times New Roman" pitchFamily="18" charset="0"/>
              </a:rPr>
              <a:t>Formas </a:t>
            </a:r>
          </a:p>
          <a:p>
            <a:pPr algn="ctr"/>
            <a:r>
              <a:rPr lang="es-EC" sz="2600" b="1" dirty="0" smtClean="0">
                <a:latin typeface="Times New Roman" pitchFamily="18" charset="0"/>
                <a:cs typeface="Times New Roman" pitchFamily="18" charset="0"/>
              </a:rPr>
              <a:t> interacción </a:t>
            </a:r>
            <a:endParaRPr lang="es-EC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62 Rectángulo"/>
          <p:cNvSpPr/>
          <p:nvPr/>
        </p:nvSpPr>
        <p:spPr>
          <a:xfrm>
            <a:off x="3600624" y="5454650"/>
            <a:ext cx="2199641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América del Sur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3672632" y="630114"/>
            <a:ext cx="18950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4000" b="1" i="1" dirty="0" smtClean="0">
                <a:latin typeface="Times New Roman" pitchFamily="18" charset="0"/>
                <a:cs typeface="Times New Roman" pitchFamily="18" charset="0"/>
              </a:rPr>
              <a:t>Nosema</a:t>
            </a:r>
            <a:endParaRPr lang="es-EC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464" y="854148"/>
            <a:ext cx="2073696" cy="1516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9" name="48 Conector recto de flecha"/>
          <p:cNvCxnSpPr/>
          <p:nvPr/>
        </p:nvCxnSpPr>
        <p:spPr>
          <a:xfrm>
            <a:off x="5460756" y="1024530"/>
            <a:ext cx="1092196" cy="49003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37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34" grpId="0"/>
      <p:bldP spid="35" grpId="0"/>
      <p:bldP spid="39" grpId="0"/>
      <p:bldP spid="41" grpId="0"/>
      <p:bldP spid="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984" y="5299356"/>
            <a:ext cx="2476197" cy="87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="" xmlns:a16="http://schemas.microsoft.com/office/drawing/2014/main" id="{461774E5-87D4-4417-B0DB-E024288EB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688" y="5625"/>
            <a:ext cx="5136173" cy="6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defTabSz="870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3048" b="1" i="1" kern="0" dirty="0" smtClean="0">
                <a:solidFill>
                  <a:srgbClr val="000000"/>
                </a:solidFill>
                <a:latin typeface="+mj-lt"/>
              </a:rPr>
              <a:t>Resultados y Discusión</a:t>
            </a:r>
            <a:endParaRPr lang="es-ES" altLang="es-ES" sz="3048" b="1" i="1" kern="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7"/>
          <a:stretch/>
        </p:blipFill>
        <p:spPr bwMode="auto">
          <a:xfrm>
            <a:off x="1009800" y="1624016"/>
            <a:ext cx="7346280" cy="3758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008336" y="1191968"/>
            <a:ext cx="7058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200" b="1" dirty="0">
                <a:latin typeface="Times New Roman" pitchFamily="18" charset="0"/>
                <a:cs typeface="Times New Roman" pitchFamily="18" charset="0"/>
              </a:rPr>
              <a:t>Tabla </a:t>
            </a:r>
            <a:r>
              <a:rPr lang="es-EC" sz="12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Comparación 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de la prevalencia de </a:t>
            </a:r>
            <a:r>
              <a:rPr lang="es-EC" sz="1200" i="1" dirty="0">
                <a:latin typeface="Times New Roman" pitchFamily="18" charset="0"/>
                <a:cs typeface="Times New Roman" pitchFamily="18" charset="0"/>
              </a:rPr>
              <a:t>Nosema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 spp. en 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varios géneros 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de abejas sin aguijón 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Ecuador, Argentina y Brasil. </a:t>
            </a:r>
          </a:p>
        </p:txBody>
      </p:sp>
      <p:sp>
        <p:nvSpPr>
          <p:cNvPr id="35" name="1 Título"/>
          <p:cNvSpPr txBox="1">
            <a:spLocks/>
          </p:cNvSpPr>
          <p:nvPr/>
        </p:nvSpPr>
        <p:spPr>
          <a:xfrm>
            <a:off x="393399" y="672505"/>
            <a:ext cx="3207225" cy="461665"/>
          </a:xfrm>
          <a:prstGeom prst="rect">
            <a:avLst/>
          </a:prstGeom>
          <a:solidFill>
            <a:srgbClr val="0062AC"/>
          </a:solidFill>
        </p:spPr>
        <p:txBody>
          <a:bodyPr wrap="none" rtlCol="0">
            <a:spAutoFit/>
          </a:bodyPr>
          <a:lstStyle>
            <a:defPPr>
              <a:defRPr lang="es-EC"/>
            </a:defPPr>
            <a:lvl1pPr>
              <a:defRPr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s-ES" dirty="0"/>
              <a:t>Prevalencia por género</a:t>
            </a:r>
          </a:p>
        </p:txBody>
      </p:sp>
      <p:sp>
        <p:nvSpPr>
          <p:cNvPr id="36" name="35 Rectángulo"/>
          <p:cNvSpPr/>
          <p:nvPr/>
        </p:nvSpPr>
        <p:spPr>
          <a:xfrm>
            <a:off x="-12305" y="594941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36 Elipse"/>
          <p:cNvSpPr/>
          <p:nvPr/>
        </p:nvSpPr>
        <p:spPr>
          <a:xfrm>
            <a:off x="2356096" y="3147042"/>
            <a:ext cx="1892600" cy="47395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endParaRPr lang="es-EC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40 Elipse"/>
          <p:cNvSpPr/>
          <p:nvPr/>
        </p:nvSpPr>
        <p:spPr>
          <a:xfrm>
            <a:off x="1100902" y="3233260"/>
            <a:ext cx="1134498" cy="334972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Rectángulo"/>
          <p:cNvSpPr/>
          <p:nvPr/>
        </p:nvSpPr>
        <p:spPr>
          <a:xfrm>
            <a:off x="1945904" y="4396198"/>
            <a:ext cx="338184" cy="623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Rectángulo"/>
          <p:cNvSpPr/>
          <p:nvPr/>
        </p:nvSpPr>
        <p:spPr>
          <a:xfrm>
            <a:off x="1081649" y="2430314"/>
            <a:ext cx="1274448" cy="25889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2" name="41 Rectángulo"/>
          <p:cNvSpPr/>
          <p:nvPr/>
        </p:nvSpPr>
        <p:spPr>
          <a:xfrm>
            <a:off x="576288" y="5456391"/>
            <a:ext cx="3313099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América del Sur analiza más de cinco géneros conocidos y 48 N/I.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7188104" y="3407453"/>
            <a:ext cx="1239983" cy="32155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endParaRPr lang="es-EC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2410474" y="2358306"/>
            <a:ext cx="1049062" cy="936104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endParaRPr lang="es-EC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1083272" y="2358306"/>
            <a:ext cx="1134498" cy="936104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21 Elipse"/>
          <p:cNvSpPr/>
          <p:nvPr/>
        </p:nvSpPr>
        <p:spPr>
          <a:xfrm>
            <a:off x="5223732" y="2358306"/>
            <a:ext cx="1049062" cy="936104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endParaRPr lang="es-EC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4248696" y="5454650"/>
            <a:ext cx="4824537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Contribuyen con información sobre </a:t>
            </a:r>
            <a:r>
              <a:rPr lang="es-EC" i="1" dirty="0" smtClean="0">
                <a:latin typeface="Times New Roman" pitchFamily="18" charset="0"/>
                <a:cs typeface="Times New Roman" pitchFamily="18" charset="0"/>
              </a:rPr>
              <a:t>Nosema apis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presente en géneros </a:t>
            </a:r>
            <a:r>
              <a:rPr lang="es-EC" i="1" dirty="0" smtClean="0">
                <a:latin typeface="Times New Roman" pitchFamily="18" charset="0"/>
                <a:cs typeface="Times New Roman" pitchFamily="18" charset="0"/>
              </a:rPr>
              <a:t>Tetragonisca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s-EC" i="1" dirty="0" smtClean="0">
                <a:latin typeface="Times New Roman" pitchFamily="18" charset="0"/>
                <a:cs typeface="Times New Roman" pitchFamily="18" charset="0"/>
              </a:rPr>
              <a:t>Scaptotrigona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9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1" grpId="0" animBg="1"/>
      <p:bldP spid="17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41 Rectángulo"/>
          <p:cNvSpPr/>
          <p:nvPr/>
        </p:nvSpPr>
        <p:spPr>
          <a:xfrm>
            <a:off x="1381329" y="4992405"/>
            <a:ext cx="6310798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C" sz="1000" b="1" dirty="0">
                <a:latin typeface="Times New Roman" pitchFamily="18" charset="0"/>
                <a:cs typeface="Times New Roman" pitchFamily="18" charset="0"/>
              </a:rPr>
              <a:t>Figura </a:t>
            </a:r>
            <a:r>
              <a:rPr lang="es-EC" sz="1000" b="1" dirty="0" smtClean="0"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es-EC" sz="1000" dirty="0" smtClean="0">
                <a:latin typeface="Times New Roman" pitchFamily="18" charset="0"/>
                <a:cs typeface="Times New Roman" pitchFamily="18" charset="0"/>
              </a:rPr>
              <a:t>Alineamiento </a:t>
            </a:r>
            <a:r>
              <a:rPr lang="es-EC" sz="1000" dirty="0">
                <a:latin typeface="Times New Roman" pitchFamily="18" charset="0"/>
                <a:cs typeface="Times New Roman" pitchFamily="18" charset="0"/>
              </a:rPr>
              <a:t>múltiple de las secuencias del fragmento (297 </a:t>
            </a:r>
            <a:r>
              <a:rPr lang="es-EC" sz="1000" dirty="0" err="1"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s-EC" sz="1000" dirty="0">
                <a:latin typeface="Times New Roman" pitchFamily="18" charset="0"/>
                <a:cs typeface="Times New Roman" pitchFamily="18" charset="0"/>
              </a:rPr>
              <a:t>) del gen RPB1. 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="" xmlns:a16="http://schemas.microsoft.com/office/drawing/2014/main" id="{461774E5-87D4-4417-B0DB-E024288EB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688" y="5625"/>
            <a:ext cx="5136173" cy="6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defTabSz="870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3048" b="1" i="1" kern="0" dirty="0" smtClean="0">
                <a:solidFill>
                  <a:srgbClr val="000000"/>
                </a:solidFill>
                <a:latin typeface="+mj-lt"/>
              </a:rPr>
              <a:t>Resultados y Discusión</a:t>
            </a:r>
            <a:endParaRPr lang="es-ES" altLang="es-ES" sz="3048" b="1" i="1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-12305" y="594941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21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24 Grupo"/>
          <p:cNvGrpSpPr/>
          <p:nvPr/>
        </p:nvGrpSpPr>
        <p:grpSpPr>
          <a:xfrm>
            <a:off x="6888086" y="5469854"/>
            <a:ext cx="2424774" cy="745631"/>
            <a:chOff x="7889658" y="6083559"/>
            <a:chExt cx="2797310" cy="958528"/>
          </a:xfrm>
        </p:grpSpPr>
        <p:sp>
          <p:nvSpPr>
            <p:cNvPr id="26" name="25 Rectángulo"/>
            <p:cNvSpPr/>
            <p:nvPr/>
          </p:nvSpPr>
          <p:spPr>
            <a:xfrm>
              <a:off x="7920160" y="6083559"/>
              <a:ext cx="2736304" cy="90047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77417" tIns="38708" rIns="77417" bIns="38708" rtlCol="0" anchor="ctr"/>
            <a:lstStyle/>
            <a:p>
              <a:pPr algn="ctr" defTabSz="77422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 sz="1693" b="1" dirty="0">
                <a:solidFill>
                  <a:srgbClr val="000000"/>
                </a:solidFill>
              </a:endParaRPr>
            </a:p>
          </p:txBody>
        </p:sp>
        <p:pic>
          <p:nvPicPr>
            <p:cNvPr id="27" name="Imagen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9658" y="6321424"/>
              <a:ext cx="2797310" cy="720663"/>
            </a:xfrm>
            <a:prstGeom prst="rect">
              <a:avLst/>
            </a:prstGeom>
          </p:spPr>
        </p:pic>
      </p:grpSp>
      <p:sp>
        <p:nvSpPr>
          <p:cNvPr id="7" name="6 Rectángulo"/>
          <p:cNvSpPr/>
          <p:nvPr/>
        </p:nvSpPr>
        <p:spPr>
          <a:xfrm>
            <a:off x="5575766" y="6041747"/>
            <a:ext cx="13372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C" sz="1200" dirty="0" err="1" smtClean="0">
                <a:latin typeface="Times New Roman" pitchFamily="18" charset="0"/>
                <a:cs typeface="Times New Roman" pitchFamily="18" charset="0"/>
              </a:rPr>
              <a:t>Chen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et al., 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2009)</a:t>
            </a:r>
            <a:endParaRPr lang="es-EC" sz="1200" dirty="0"/>
          </a:p>
        </p:txBody>
      </p:sp>
      <p:sp>
        <p:nvSpPr>
          <p:cNvPr id="28" name="1 Título"/>
          <p:cNvSpPr txBox="1">
            <a:spLocks/>
          </p:cNvSpPr>
          <p:nvPr/>
        </p:nvSpPr>
        <p:spPr>
          <a:xfrm>
            <a:off x="144240" y="672505"/>
            <a:ext cx="2807179" cy="461665"/>
          </a:xfrm>
          <a:prstGeom prst="rect">
            <a:avLst/>
          </a:prstGeom>
          <a:solidFill>
            <a:srgbClr val="0062AC"/>
          </a:solidFill>
        </p:spPr>
        <p:txBody>
          <a:bodyPr wrap="none" rtlCol="0">
            <a:spAutoFit/>
          </a:bodyPr>
          <a:lstStyle>
            <a:defPPr>
              <a:defRPr lang="es-EC"/>
            </a:defPPr>
            <a:lvl1pPr>
              <a:defRPr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s-ES" dirty="0"/>
              <a:t>Análisis </a:t>
            </a:r>
            <a:r>
              <a:rPr lang="es-ES" dirty="0" smtClean="0"/>
              <a:t>filogenético</a:t>
            </a:r>
            <a:endParaRPr lang="es-ES" dirty="0"/>
          </a:p>
        </p:txBody>
      </p:sp>
      <p:pic>
        <p:nvPicPr>
          <p:cNvPr id="41" name="Imagen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76"/>
          <a:stretch/>
        </p:blipFill>
        <p:spPr bwMode="auto">
          <a:xfrm>
            <a:off x="630257" y="2794725"/>
            <a:ext cx="8154943" cy="222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39 Rectángulo"/>
          <p:cNvSpPr/>
          <p:nvPr/>
        </p:nvSpPr>
        <p:spPr>
          <a:xfrm>
            <a:off x="2808536" y="1351935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Análisis por  BLAST</a:t>
            </a:r>
          </a:p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Correspondencia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s-EC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Nosema apis</a:t>
            </a:r>
            <a:r>
              <a:rPr lang="es-EC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(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99.66%)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2951419" y="2287459"/>
            <a:ext cx="3697035" cy="430887"/>
          </a:xfrm>
          <a:prstGeom prst="rect">
            <a:avLst/>
          </a:prstGeom>
          <a:solidFill>
            <a:srgbClr val="63B8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Región altamente conservada </a:t>
            </a:r>
          </a:p>
        </p:txBody>
      </p:sp>
      <p:sp>
        <p:nvSpPr>
          <p:cNvPr id="45" name="44 Elipse"/>
          <p:cNvSpPr/>
          <p:nvPr/>
        </p:nvSpPr>
        <p:spPr>
          <a:xfrm>
            <a:off x="6048896" y="2718346"/>
            <a:ext cx="504056" cy="1944216"/>
          </a:xfrm>
          <a:prstGeom prst="ellipse">
            <a:avLst/>
          </a:prstGeom>
          <a:noFill/>
          <a:ln w="28575">
            <a:solidFill>
              <a:srgbClr val="006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6" name="45 Elipse"/>
          <p:cNvSpPr/>
          <p:nvPr/>
        </p:nvSpPr>
        <p:spPr>
          <a:xfrm>
            <a:off x="576288" y="2794725"/>
            <a:ext cx="1962255" cy="1147757"/>
          </a:xfrm>
          <a:prstGeom prst="ellipse">
            <a:avLst/>
          </a:prstGeom>
          <a:noFill/>
          <a:ln w="28575">
            <a:solidFill>
              <a:srgbClr val="006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7" name="46 Elipse"/>
          <p:cNvSpPr/>
          <p:nvPr/>
        </p:nvSpPr>
        <p:spPr>
          <a:xfrm>
            <a:off x="504280" y="3870474"/>
            <a:ext cx="3024335" cy="580436"/>
          </a:xfrm>
          <a:prstGeom prst="ellipse">
            <a:avLst/>
          </a:prstGeom>
          <a:noFill/>
          <a:ln w="28575">
            <a:solidFill>
              <a:srgbClr val="006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28 Rectángulo"/>
          <p:cNvSpPr/>
          <p:nvPr/>
        </p:nvSpPr>
        <p:spPr>
          <a:xfrm>
            <a:off x="2016448" y="5310634"/>
            <a:ext cx="4824537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Variación de nucleótidos de </a:t>
            </a:r>
            <a:r>
              <a:rPr lang="es-EC" i="1" dirty="0" smtClean="0">
                <a:latin typeface="Times New Roman" pitchFamily="18" charset="0"/>
                <a:cs typeface="Times New Roman" pitchFamily="18" charset="0"/>
              </a:rPr>
              <a:t>Nosema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spp. en diferentes hospederos.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10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5" grpId="0" animBg="1"/>
      <p:bldP spid="46" grpId="0" animBg="1"/>
      <p:bldP spid="47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/>
        </p:nvSpPr>
        <p:spPr>
          <a:xfrm>
            <a:off x="7345040" y="4041616"/>
            <a:ext cx="288032" cy="1773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angle 2">
            <a:extLst>
              <a:ext uri="{FF2B5EF4-FFF2-40B4-BE49-F238E27FC236}">
                <a16:creationId xmlns="" xmlns:a16="http://schemas.microsoft.com/office/drawing/2014/main" id="{461774E5-87D4-4417-B0DB-E024288EB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688" y="5625"/>
            <a:ext cx="5136173" cy="6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defTabSz="870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3048" b="1" i="1" kern="0" dirty="0" smtClean="0">
                <a:solidFill>
                  <a:srgbClr val="000000"/>
                </a:solidFill>
                <a:latin typeface="+mj-lt"/>
              </a:rPr>
              <a:t>Resultados y Discusión</a:t>
            </a:r>
            <a:endParaRPr lang="es-ES" altLang="es-ES" sz="3048" b="1" i="1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36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36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3" name="12 Imagen" descr="C:\Users\gaby_ru\Documents\UU\TESIS M3G\RESULTADOS\SECUENCIACION\ENSAYOS\PRUEBA4-ARBOL2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" t="3540" r="4275" b="8672"/>
          <a:stretch/>
        </p:blipFill>
        <p:spPr bwMode="auto">
          <a:xfrm>
            <a:off x="1445630" y="947763"/>
            <a:ext cx="6259450" cy="48723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440383" y="5814690"/>
            <a:ext cx="623689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C" sz="1000" b="1" dirty="0">
                <a:latin typeface="Times New Roman" pitchFamily="18" charset="0"/>
                <a:cs typeface="Times New Roman" pitchFamily="18" charset="0"/>
              </a:rPr>
              <a:t>Figura </a:t>
            </a:r>
            <a:r>
              <a:rPr lang="es-EC" sz="10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s-EC" sz="1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s-EC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000" dirty="0">
                <a:latin typeface="Times New Roman" pitchFamily="18" charset="0"/>
                <a:cs typeface="Times New Roman" pitchFamily="18" charset="0"/>
              </a:rPr>
              <a:t>Árbol filogenético de </a:t>
            </a:r>
            <a:r>
              <a:rPr lang="es-EC" sz="1000" i="1" dirty="0">
                <a:latin typeface="Times New Roman" pitchFamily="18" charset="0"/>
                <a:cs typeface="Times New Roman" pitchFamily="18" charset="0"/>
              </a:rPr>
              <a:t>Nosema</a:t>
            </a:r>
            <a:r>
              <a:rPr lang="es-EC" sz="1000" dirty="0">
                <a:latin typeface="Times New Roman" pitchFamily="18" charset="0"/>
                <a:cs typeface="Times New Roman" pitchFamily="18" charset="0"/>
              </a:rPr>
              <a:t> spp. basado en un fragmento </a:t>
            </a:r>
            <a:r>
              <a:rPr lang="es-EC" sz="1000" dirty="0" smtClean="0"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es-EC" sz="1000" dirty="0">
                <a:latin typeface="Times New Roman" pitchFamily="18" charset="0"/>
                <a:cs typeface="Times New Roman" pitchFamily="18" charset="0"/>
              </a:rPr>
              <a:t>gen </a:t>
            </a:r>
            <a:r>
              <a:rPr lang="es-EC" sz="1000" dirty="0" smtClean="0">
                <a:latin typeface="Times New Roman" pitchFamily="18" charset="0"/>
                <a:cs typeface="Times New Roman" pitchFamily="18" charset="0"/>
              </a:rPr>
              <a:t>RPB1. </a:t>
            </a:r>
          </a:p>
          <a:p>
            <a:pPr algn="just"/>
            <a:r>
              <a:rPr lang="es-EC" sz="1000" dirty="0" smtClean="0">
                <a:latin typeface="Times New Roman" pitchFamily="18" charset="0"/>
                <a:cs typeface="Times New Roman" pitchFamily="18" charset="0"/>
              </a:rPr>
              <a:t>Análisis </a:t>
            </a:r>
            <a:r>
              <a:rPr lang="es-EC" sz="10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C" sz="1000" dirty="0" smtClean="0">
                <a:latin typeface="Times New Roman" pitchFamily="18" charset="0"/>
                <a:cs typeface="Times New Roman" pitchFamily="18" charset="0"/>
              </a:rPr>
              <a:t>MV. </a:t>
            </a:r>
            <a:r>
              <a:rPr lang="es-EC" sz="1000" dirty="0" err="1" smtClean="0">
                <a:latin typeface="Times New Roman" pitchFamily="18" charset="0"/>
                <a:cs typeface="Times New Roman" pitchFamily="18" charset="0"/>
              </a:rPr>
              <a:t>Outgroup</a:t>
            </a:r>
            <a:r>
              <a:rPr lang="es-EC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000" dirty="0" smtClean="0"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es-EC" sz="1000" i="1" dirty="0" err="1">
                <a:latin typeface="Times New Roman" pitchFamily="18" charset="0"/>
                <a:cs typeface="Times New Roman" pitchFamily="18" charset="0"/>
              </a:rPr>
              <a:t>Trachipleistophora</a:t>
            </a:r>
            <a:r>
              <a:rPr lang="es-EC" sz="1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000" i="1" dirty="0" err="1">
                <a:latin typeface="Times New Roman" pitchFamily="18" charset="0"/>
                <a:cs typeface="Times New Roman" pitchFamily="18" charset="0"/>
              </a:rPr>
              <a:t>hominis</a:t>
            </a:r>
            <a:r>
              <a:rPr lang="es-EC" sz="1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EC" sz="1000" i="1" dirty="0" err="1" smtClean="0">
                <a:latin typeface="Times New Roman" pitchFamily="18" charset="0"/>
                <a:cs typeface="Times New Roman" pitchFamily="18" charset="0"/>
              </a:rPr>
              <a:t>Bootstrap</a:t>
            </a:r>
            <a:r>
              <a:rPr lang="es-EC" sz="10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s-EC" sz="1000" dirty="0">
                <a:latin typeface="Times New Roman" pitchFamily="18" charset="0"/>
                <a:cs typeface="Times New Roman" pitchFamily="18" charset="0"/>
              </a:rPr>
              <a:t>ubican en las ramas del árbol.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-12305" y="594941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22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057008" y="947763"/>
            <a:ext cx="288032" cy="243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24 Rectángulo"/>
          <p:cNvSpPr/>
          <p:nvPr/>
        </p:nvSpPr>
        <p:spPr>
          <a:xfrm>
            <a:off x="6840984" y="3177520"/>
            <a:ext cx="288032" cy="1773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26" name="25 Grupo"/>
          <p:cNvGrpSpPr/>
          <p:nvPr/>
        </p:nvGrpSpPr>
        <p:grpSpPr>
          <a:xfrm>
            <a:off x="6888086" y="5469854"/>
            <a:ext cx="2424774" cy="745631"/>
            <a:chOff x="7889658" y="6083559"/>
            <a:chExt cx="2797310" cy="958528"/>
          </a:xfrm>
        </p:grpSpPr>
        <p:sp>
          <p:nvSpPr>
            <p:cNvPr id="27" name="26 Rectángulo"/>
            <p:cNvSpPr/>
            <p:nvPr/>
          </p:nvSpPr>
          <p:spPr>
            <a:xfrm>
              <a:off x="7920160" y="6083559"/>
              <a:ext cx="2736304" cy="90047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77417" tIns="38708" rIns="77417" bIns="38708" rtlCol="0" anchor="ctr"/>
            <a:lstStyle/>
            <a:p>
              <a:pPr algn="ctr" defTabSz="77422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 sz="1693" b="1" dirty="0">
                <a:solidFill>
                  <a:srgbClr val="000000"/>
                </a:solidFill>
              </a:endParaRPr>
            </a:p>
          </p:txBody>
        </p:sp>
        <p:pic>
          <p:nvPicPr>
            <p:cNvPr id="28" name="Imagen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9658" y="6321424"/>
              <a:ext cx="2797310" cy="720663"/>
            </a:xfrm>
            <a:prstGeom prst="rect">
              <a:avLst/>
            </a:prstGeom>
          </p:spPr>
        </p:pic>
      </p:grpSp>
      <p:sp>
        <p:nvSpPr>
          <p:cNvPr id="29" name="1 Título"/>
          <p:cNvSpPr txBox="1">
            <a:spLocks/>
          </p:cNvSpPr>
          <p:nvPr/>
        </p:nvSpPr>
        <p:spPr>
          <a:xfrm>
            <a:off x="144240" y="672505"/>
            <a:ext cx="2807179" cy="461665"/>
          </a:xfrm>
          <a:prstGeom prst="rect">
            <a:avLst/>
          </a:prstGeom>
          <a:solidFill>
            <a:srgbClr val="0062AC"/>
          </a:solidFill>
        </p:spPr>
        <p:txBody>
          <a:bodyPr wrap="none" rtlCol="0">
            <a:spAutoFit/>
          </a:bodyPr>
          <a:lstStyle>
            <a:defPPr>
              <a:defRPr lang="es-EC"/>
            </a:defPPr>
            <a:lvl1pPr>
              <a:defRPr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s-ES" dirty="0"/>
              <a:t>Análisis </a:t>
            </a:r>
            <a:r>
              <a:rPr lang="es-ES" dirty="0" smtClean="0"/>
              <a:t>filogenético</a:t>
            </a:r>
            <a:endParaRPr lang="es-ES" dirty="0"/>
          </a:p>
        </p:txBody>
      </p:sp>
      <p:sp>
        <p:nvSpPr>
          <p:cNvPr id="30" name="29 Elipse"/>
          <p:cNvSpPr/>
          <p:nvPr/>
        </p:nvSpPr>
        <p:spPr>
          <a:xfrm>
            <a:off x="3744640" y="3822589"/>
            <a:ext cx="1548172" cy="983989"/>
          </a:xfrm>
          <a:prstGeom prst="ellipse">
            <a:avLst/>
          </a:prstGeom>
          <a:noFill/>
          <a:ln w="28575">
            <a:solidFill>
              <a:srgbClr val="006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3 Rectángulo"/>
          <p:cNvSpPr/>
          <p:nvPr/>
        </p:nvSpPr>
        <p:spPr>
          <a:xfrm>
            <a:off x="359042" y="1710234"/>
            <a:ext cx="23775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Gen RPB1</a:t>
            </a:r>
          </a:p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Método evolución MV</a:t>
            </a:r>
          </a:p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Modelo </a:t>
            </a:r>
            <a:r>
              <a:rPr lang="es-EC" b="1" dirty="0" err="1" smtClean="0">
                <a:latin typeface="Times New Roman" pitchFamily="18" charset="0"/>
                <a:cs typeface="Times New Roman" pitchFamily="18" charset="0"/>
              </a:rPr>
              <a:t>kimura</a:t>
            </a:r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 2P</a:t>
            </a:r>
          </a:p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1000 repeticiones</a:t>
            </a:r>
            <a:endParaRPr lang="es-EC" dirty="0"/>
          </a:p>
        </p:txBody>
      </p:sp>
      <p:sp>
        <p:nvSpPr>
          <p:cNvPr id="32" name="31 Rectángulo"/>
          <p:cNvSpPr/>
          <p:nvPr/>
        </p:nvSpPr>
        <p:spPr>
          <a:xfrm>
            <a:off x="7248831" y="2214290"/>
            <a:ext cx="2040425" cy="120032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Correspondencia de las 4 muestras del estudio con </a:t>
            </a:r>
            <a:r>
              <a:rPr lang="es-EC" i="1" dirty="0" smtClean="0">
                <a:latin typeface="Times New Roman" pitchFamily="18" charset="0"/>
                <a:cs typeface="Times New Roman" pitchFamily="18" charset="0"/>
              </a:rPr>
              <a:t>Nosema apis</a:t>
            </a:r>
            <a:endParaRPr lang="es-EC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50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="" xmlns:a16="http://schemas.microsoft.com/office/drawing/2014/main" id="{461774E5-87D4-4417-B0DB-E024288EB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688" y="5625"/>
            <a:ext cx="5136173" cy="6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defTabSz="870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3048" b="1" i="1" kern="0" dirty="0" smtClean="0">
                <a:solidFill>
                  <a:srgbClr val="000000"/>
                </a:solidFill>
                <a:latin typeface="+mj-lt"/>
              </a:rPr>
              <a:t>Resultados y Discusión</a:t>
            </a:r>
            <a:endParaRPr lang="es-ES" altLang="es-ES" sz="3048" b="1" i="1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50486" y="702122"/>
            <a:ext cx="2553135" cy="461665"/>
          </a:xfrm>
          <a:prstGeom prst="rect">
            <a:avLst/>
          </a:prstGeom>
          <a:solidFill>
            <a:srgbClr val="0062AC"/>
          </a:solidFill>
        </p:spPr>
        <p:txBody>
          <a:bodyPr wrap="none" rtlCol="0">
            <a:spAutoFit/>
          </a:bodyPr>
          <a:lstStyle>
            <a:defPPr>
              <a:defRPr lang="es-EC"/>
            </a:defPPr>
            <a:lvl1pPr>
              <a:defRPr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s-ES" dirty="0" smtClean="0"/>
              <a:t>Factores de riesgo</a:t>
            </a:r>
            <a:endParaRPr lang="es-E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11" b="12717"/>
          <a:stretch/>
        </p:blipFill>
        <p:spPr bwMode="auto">
          <a:xfrm>
            <a:off x="1989811" y="1737289"/>
            <a:ext cx="6435349" cy="357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047136" y="1491068"/>
            <a:ext cx="60595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000" b="1" dirty="0">
                <a:latin typeface="Times New Roman" pitchFamily="18" charset="0"/>
                <a:cs typeface="Times New Roman" pitchFamily="18" charset="0"/>
              </a:rPr>
              <a:t>Tabla </a:t>
            </a:r>
            <a:r>
              <a:rPr lang="es-EC" sz="10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s-EC" sz="1000" dirty="0" smtClean="0">
                <a:latin typeface="Times New Roman" pitchFamily="18" charset="0"/>
                <a:cs typeface="Times New Roman" pitchFamily="18" charset="0"/>
              </a:rPr>
              <a:t>Variables </a:t>
            </a:r>
            <a:r>
              <a:rPr lang="es-EC" sz="1000" dirty="0">
                <a:latin typeface="Times New Roman" pitchFamily="18" charset="0"/>
                <a:cs typeface="Times New Roman" pitchFamily="18" charset="0"/>
              </a:rPr>
              <a:t>de análisis como posibles factores de riesgo </a:t>
            </a:r>
            <a:r>
              <a:rPr lang="es-EC" sz="1000" dirty="0" smtClean="0">
                <a:latin typeface="Times New Roman" pitchFamily="18" charset="0"/>
                <a:cs typeface="Times New Roman" pitchFamily="18" charset="0"/>
              </a:rPr>
              <a:t>implicados en la presencia de </a:t>
            </a:r>
            <a:r>
              <a:rPr lang="es-EC" sz="1000" i="1" dirty="0" smtClean="0">
                <a:latin typeface="Times New Roman" pitchFamily="18" charset="0"/>
                <a:cs typeface="Times New Roman" pitchFamily="18" charset="0"/>
              </a:rPr>
              <a:t>Nosema</a:t>
            </a:r>
            <a:r>
              <a:rPr lang="es-EC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000" dirty="0">
                <a:latin typeface="Times New Roman" pitchFamily="18" charset="0"/>
                <a:cs typeface="Times New Roman" pitchFamily="18" charset="0"/>
              </a:rPr>
              <a:t>spp. 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-12305" y="594941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23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26 Grupo"/>
          <p:cNvGrpSpPr/>
          <p:nvPr/>
        </p:nvGrpSpPr>
        <p:grpSpPr>
          <a:xfrm>
            <a:off x="6888086" y="5469854"/>
            <a:ext cx="2424774" cy="745631"/>
            <a:chOff x="7889658" y="6083559"/>
            <a:chExt cx="2797310" cy="958528"/>
          </a:xfrm>
        </p:grpSpPr>
        <p:sp>
          <p:nvSpPr>
            <p:cNvPr id="29" name="28 Rectángulo"/>
            <p:cNvSpPr/>
            <p:nvPr/>
          </p:nvSpPr>
          <p:spPr>
            <a:xfrm>
              <a:off x="7920160" y="6083559"/>
              <a:ext cx="2736304" cy="90047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77417" tIns="38708" rIns="77417" bIns="38708" rtlCol="0" anchor="ctr"/>
            <a:lstStyle/>
            <a:p>
              <a:pPr algn="ctr" defTabSz="77422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 sz="1693" b="1" dirty="0">
                <a:solidFill>
                  <a:srgbClr val="000000"/>
                </a:solidFill>
              </a:endParaRPr>
            </a:p>
          </p:txBody>
        </p:sp>
        <p:pic>
          <p:nvPicPr>
            <p:cNvPr id="32" name="Imagen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9658" y="6321424"/>
              <a:ext cx="2797310" cy="720663"/>
            </a:xfrm>
            <a:prstGeom prst="rect">
              <a:avLst/>
            </a:prstGeom>
          </p:spPr>
        </p:pic>
      </p:grpSp>
      <p:sp>
        <p:nvSpPr>
          <p:cNvPr id="3" name="2 Rectángulo"/>
          <p:cNvSpPr/>
          <p:nvPr/>
        </p:nvSpPr>
        <p:spPr>
          <a:xfrm>
            <a:off x="323362" y="3573731"/>
            <a:ext cx="1338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Variables</a:t>
            </a:r>
          </a:p>
          <a:p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p valor &lt; 0.05</a:t>
            </a:r>
            <a:endParaRPr lang="es-EC" sz="1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1" t="22314" r="6772" b="50000"/>
          <a:stretch/>
        </p:blipFill>
        <p:spPr bwMode="auto">
          <a:xfrm>
            <a:off x="2174873" y="5038389"/>
            <a:ext cx="2464551" cy="2722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300284" y="2792095"/>
            <a:ext cx="1276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Análisis de regresión</a:t>
            </a:r>
            <a:endParaRPr lang="es-EC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43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="" xmlns:a16="http://schemas.microsoft.com/office/drawing/2014/main" id="{461774E5-87D4-4417-B0DB-E024288EB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688" y="5625"/>
            <a:ext cx="5136173" cy="6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defTabSz="870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3048" b="1" i="1" kern="0" dirty="0" smtClean="0">
                <a:solidFill>
                  <a:srgbClr val="000000"/>
                </a:solidFill>
                <a:latin typeface="+mj-lt"/>
              </a:rPr>
              <a:t>Resultados y Discusión</a:t>
            </a:r>
            <a:endParaRPr lang="es-ES" altLang="es-ES" sz="3048" b="1" i="1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384600" y="5995580"/>
            <a:ext cx="3610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(INAMHI, 2017;  </a:t>
            </a:r>
            <a:r>
              <a:rPr lang="es-EC" sz="1200" dirty="0" err="1" smtClean="0">
                <a:latin typeface="Times New Roman" pitchFamily="18" charset="0"/>
                <a:cs typeface="Times New Roman" pitchFamily="18" charset="0"/>
              </a:rPr>
              <a:t>Fenoy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 2007; </a:t>
            </a:r>
            <a:r>
              <a:rPr lang="es-EC" sz="1200" dirty="0" err="1" smtClean="0">
                <a:latin typeface="Times New Roman" pitchFamily="18" charset="0"/>
                <a:cs typeface="Times New Roman" pitchFamily="18" charset="0"/>
              </a:rPr>
              <a:t>Ozgor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s-EC" sz="1200" dirty="0" err="1">
                <a:latin typeface="Times New Roman" pitchFamily="18" charset="0"/>
                <a:cs typeface="Times New Roman" pitchFamily="18" charset="0"/>
              </a:rPr>
              <a:t>Keskin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, 2015)</a:t>
            </a:r>
          </a:p>
          <a:p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870979" y="1050705"/>
            <a:ext cx="1728192" cy="430887"/>
          </a:xfrm>
          <a:prstGeom prst="rect">
            <a:avLst/>
          </a:prstGeom>
          <a:solidFill>
            <a:srgbClr val="63B8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Humedad 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-12305" y="594941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24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26 Grupo"/>
          <p:cNvGrpSpPr/>
          <p:nvPr/>
        </p:nvGrpSpPr>
        <p:grpSpPr>
          <a:xfrm>
            <a:off x="6888086" y="5469854"/>
            <a:ext cx="2424774" cy="745631"/>
            <a:chOff x="7889658" y="6083559"/>
            <a:chExt cx="2797310" cy="958528"/>
          </a:xfrm>
        </p:grpSpPr>
        <p:sp>
          <p:nvSpPr>
            <p:cNvPr id="29" name="28 Rectángulo"/>
            <p:cNvSpPr/>
            <p:nvPr/>
          </p:nvSpPr>
          <p:spPr>
            <a:xfrm>
              <a:off x="7920160" y="6083559"/>
              <a:ext cx="2736304" cy="90047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77417" tIns="38708" rIns="77417" bIns="38708" rtlCol="0" anchor="ctr"/>
            <a:lstStyle/>
            <a:p>
              <a:pPr algn="ctr" defTabSz="77422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 sz="1693" b="1" dirty="0">
                <a:solidFill>
                  <a:srgbClr val="000000"/>
                </a:solidFill>
              </a:endParaRPr>
            </a:p>
          </p:txBody>
        </p:sp>
        <p:pic>
          <p:nvPicPr>
            <p:cNvPr id="32" name="Imagen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9658" y="6321424"/>
              <a:ext cx="2797310" cy="720663"/>
            </a:xfrm>
            <a:prstGeom prst="rect">
              <a:avLst/>
            </a:prstGeom>
          </p:spPr>
        </p:pic>
      </p:grp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20" y="1632543"/>
            <a:ext cx="3513384" cy="403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3384600" y="3504584"/>
            <a:ext cx="118139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400" b="1" dirty="0" err="1" smtClean="0">
                <a:latin typeface="Times New Roman" pitchFamily="18" charset="0"/>
                <a:cs typeface="Times New Roman" pitchFamily="18" charset="0"/>
              </a:rPr>
              <a:t>Hr</a:t>
            </a:r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 90</a:t>
            </a:r>
            <a:r>
              <a:rPr lang="es-EC" sz="1400" b="1" dirty="0">
                <a:latin typeface="Times New Roman" pitchFamily="18" charset="0"/>
                <a:cs typeface="Times New Roman" pitchFamily="18" charset="0"/>
              </a:rPr>
              <a:t>% </a:t>
            </a:r>
            <a:endParaRPr lang="es-EC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648296" y="5228753"/>
            <a:ext cx="118864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EC" sz="1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Hr</a:t>
            </a:r>
            <a:r>
              <a:rPr lang="es-EC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70% </a:t>
            </a:r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150486" y="702122"/>
            <a:ext cx="2553135" cy="461665"/>
          </a:xfrm>
          <a:prstGeom prst="rect">
            <a:avLst/>
          </a:prstGeom>
          <a:solidFill>
            <a:srgbClr val="0062AC"/>
          </a:solidFill>
        </p:spPr>
        <p:txBody>
          <a:bodyPr wrap="none" rtlCol="0">
            <a:spAutoFit/>
          </a:bodyPr>
          <a:lstStyle>
            <a:defPPr>
              <a:defRPr lang="es-EC"/>
            </a:defPPr>
            <a:lvl1pPr>
              <a:defRPr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s-ES" dirty="0" smtClean="0"/>
              <a:t>Factores de riesgo</a:t>
            </a:r>
            <a:endParaRPr lang="es-ES" dirty="0"/>
          </a:p>
        </p:txBody>
      </p:sp>
      <p:sp>
        <p:nvSpPr>
          <p:cNvPr id="35" name="34 Elipse"/>
          <p:cNvSpPr/>
          <p:nvPr/>
        </p:nvSpPr>
        <p:spPr>
          <a:xfrm>
            <a:off x="2610514" y="2458135"/>
            <a:ext cx="2062844" cy="1494185"/>
          </a:xfrm>
          <a:prstGeom prst="ellipse">
            <a:avLst/>
          </a:prstGeom>
          <a:noFill/>
          <a:ln w="28575">
            <a:solidFill>
              <a:srgbClr val="006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0"/>
          <a:stretch/>
        </p:blipFill>
        <p:spPr bwMode="auto">
          <a:xfrm>
            <a:off x="5015878" y="1851423"/>
            <a:ext cx="3744416" cy="311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9" name="38 Conector recto"/>
          <p:cNvCxnSpPr/>
          <p:nvPr/>
        </p:nvCxnSpPr>
        <p:spPr>
          <a:xfrm>
            <a:off x="8353152" y="2692764"/>
            <a:ext cx="0" cy="19117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Rectángulo"/>
          <p:cNvSpPr/>
          <p:nvPr/>
        </p:nvSpPr>
        <p:spPr>
          <a:xfrm>
            <a:off x="7862152" y="2273469"/>
            <a:ext cx="982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err="1" smtClean="0">
                <a:latin typeface="Times New Roman" pitchFamily="18" charset="0"/>
                <a:cs typeface="Times New Roman" pitchFamily="18" charset="0"/>
              </a:rPr>
              <a:t>Hr</a:t>
            </a:r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 80%</a:t>
            </a:r>
            <a:endParaRPr lang="es-EC" b="1" dirty="0"/>
          </a:p>
        </p:txBody>
      </p:sp>
      <p:sp>
        <p:nvSpPr>
          <p:cNvPr id="42" name="41 Rectángulo"/>
          <p:cNvSpPr/>
          <p:nvPr/>
        </p:nvSpPr>
        <p:spPr>
          <a:xfrm>
            <a:off x="2736528" y="5168359"/>
            <a:ext cx="4206325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Humedad influye en la presencia de </a:t>
            </a:r>
            <a:r>
              <a:rPr lang="es-EC" i="1" dirty="0" smtClean="0">
                <a:latin typeface="Times New Roman" pitchFamily="18" charset="0"/>
                <a:cs typeface="Times New Roman" pitchFamily="18" charset="0"/>
              </a:rPr>
              <a:t>Nosema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spp.</a:t>
            </a:r>
            <a:endParaRPr lang="es-EC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4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0" grpId="0"/>
      <p:bldP spid="4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="" xmlns:a16="http://schemas.microsoft.com/office/drawing/2014/main" id="{461774E5-87D4-4417-B0DB-E024288EB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688" y="5625"/>
            <a:ext cx="5136173" cy="6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defTabSz="870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3048" b="1" i="1" kern="0" dirty="0" smtClean="0">
                <a:solidFill>
                  <a:srgbClr val="000000"/>
                </a:solidFill>
                <a:latin typeface="+mj-lt"/>
              </a:rPr>
              <a:t>Resultados y Discusión</a:t>
            </a:r>
            <a:endParaRPr lang="es-ES" altLang="es-ES" sz="3048" b="1" i="1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671328" y="1543676"/>
            <a:ext cx="2205595" cy="430887"/>
          </a:xfrm>
          <a:prstGeom prst="rect">
            <a:avLst/>
          </a:prstGeom>
          <a:solidFill>
            <a:srgbClr val="63B8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Género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2016448" y="2430314"/>
            <a:ext cx="626469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C" sz="3200" b="1" i="1" dirty="0">
                <a:latin typeface="Times New Roman" pitchFamily="18" charset="0"/>
                <a:cs typeface="Times New Roman" pitchFamily="18" charset="0"/>
              </a:rPr>
              <a:t>Scaptotrigona</a:t>
            </a:r>
            <a:r>
              <a:rPr lang="es-EC" sz="3200" b="1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s-EC" sz="3200" b="1" i="1" dirty="0">
                <a:latin typeface="Times New Roman" pitchFamily="18" charset="0"/>
                <a:cs typeface="Times New Roman" pitchFamily="18" charset="0"/>
              </a:rPr>
              <a:t>Tetragonisca</a:t>
            </a:r>
            <a:r>
              <a:rPr lang="es-EC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s-EC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Susceptibles </a:t>
            </a: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s-EC" sz="2400" i="1" dirty="0">
                <a:latin typeface="Times New Roman" pitchFamily="18" charset="0"/>
                <a:cs typeface="Times New Roman" pitchFamily="18" charset="0"/>
              </a:rPr>
              <a:t>Nosema apis</a:t>
            </a:r>
            <a:endParaRPr lang="es-EC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-12305" y="594941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26 Grupo"/>
          <p:cNvGrpSpPr/>
          <p:nvPr/>
        </p:nvGrpSpPr>
        <p:grpSpPr>
          <a:xfrm>
            <a:off x="6888086" y="5469854"/>
            <a:ext cx="2424774" cy="745631"/>
            <a:chOff x="7889658" y="6083559"/>
            <a:chExt cx="2797310" cy="958528"/>
          </a:xfrm>
        </p:grpSpPr>
        <p:sp>
          <p:nvSpPr>
            <p:cNvPr id="29" name="28 Rectángulo"/>
            <p:cNvSpPr/>
            <p:nvPr/>
          </p:nvSpPr>
          <p:spPr>
            <a:xfrm>
              <a:off x="7920160" y="6083559"/>
              <a:ext cx="2736304" cy="90047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77417" tIns="38708" rIns="77417" bIns="38708" rtlCol="0" anchor="ctr"/>
            <a:lstStyle/>
            <a:p>
              <a:pPr algn="ctr" defTabSz="77422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 sz="1693" b="1" dirty="0">
                <a:solidFill>
                  <a:srgbClr val="000000"/>
                </a:solidFill>
              </a:endParaRPr>
            </a:p>
          </p:txBody>
        </p:sp>
        <p:pic>
          <p:nvPicPr>
            <p:cNvPr id="32" name="Imagen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9658" y="6321424"/>
              <a:ext cx="2797310" cy="720663"/>
            </a:xfrm>
            <a:prstGeom prst="rect">
              <a:avLst/>
            </a:prstGeom>
          </p:spPr>
        </p:pic>
      </p:grpSp>
      <p:sp>
        <p:nvSpPr>
          <p:cNvPr id="33" name="1 Título"/>
          <p:cNvSpPr txBox="1">
            <a:spLocks/>
          </p:cNvSpPr>
          <p:nvPr/>
        </p:nvSpPr>
        <p:spPr>
          <a:xfrm>
            <a:off x="150486" y="702122"/>
            <a:ext cx="2553135" cy="461665"/>
          </a:xfrm>
          <a:prstGeom prst="rect">
            <a:avLst/>
          </a:prstGeom>
          <a:solidFill>
            <a:srgbClr val="0062AC"/>
          </a:solidFill>
        </p:spPr>
        <p:txBody>
          <a:bodyPr wrap="none" rtlCol="0">
            <a:spAutoFit/>
          </a:bodyPr>
          <a:lstStyle>
            <a:defPPr>
              <a:defRPr lang="es-EC"/>
            </a:defPPr>
            <a:lvl1pPr>
              <a:defRPr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s-ES" dirty="0" smtClean="0"/>
              <a:t>Factores de riesgo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445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6888086" y="5469854"/>
            <a:ext cx="2424774" cy="745631"/>
            <a:chOff x="7889658" y="6083559"/>
            <a:chExt cx="2797310" cy="958528"/>
          </a:xfrm>
        </p:grpSpPr>
        <p:sp>
          <p:nvSpPr>
            <p:cNvPr id="8" name="7 Rectángulo"/>
            <p:cNvSpPr/>
            <p:nvPr/>
          </p:nvSpPr>
          <p:spPr>
            <a:xfrm>
              <a:off x="7920160" y="6083559"/>
              <a:ext cx="2736304" cy="90047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77417" tIns="38708" rIns="77417" bIns="38708" rtlCol="0" anchor="ctr"/>
            <a:lstStyle/>
            <a:p>
              <a:pPr algn="ctr" defTabSz="77422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 sz="1693" b="1" dirty="0">
                <a:solidFill>
                  <a:srgbClr val="000000"/>
                </a:solidFill>
              </a:endParaRPr>
            </a:p>
          </p:txBody>
        </p:sp>
        <p:pic>
          <p:nvPicPr>
            <p:cNvPr id="12" name="Imagen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9658" y="6321424"/>
              <a:ext cx="2797310" cy="720663"/>
            </a:xfrm>
            <a:prstGeom prst="rect">
              <a:avLst/>
            </a:prstGeom>
          </p:spPr>
        </p:pic>
      </p:grpSp>
      <p:sp>
        <p:nvSpPr>
          <p:cNvPr id="3" name="2 Rectángulo"/>
          <p:cNvSpPr/>
          <p:nvPr/>
        </p:nvSpPr>
        <p:spPr>
          <a:xfrm>
            <a:off x="1584400" y="1206178"/>
            <a:ext cx="7416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s-EC" dirty="0">
                <a:latin typeface="Times New Roman" pitchFamily="18" charset="0"/>
                <a:cs typeface="Times New Roman" pitchFamily="18" charset="0"/>
              </a:rPr>
              <a:t>Por primera vez, se detectó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microsporidio</a:t>
            </a:r>
            <a:r>
              <a:rPr lang="es-EC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b="1" i="1" dirty="0" smtClean="0">
                <a:latin typeface="Times New Roman" pitchFamily="18" charset="0"/>
                <a:cs typeface="Times New Roman" pitchFamily="18" charset="0"/>
              </a:rPr>
              <a:t>Nosema </a:t>
            </a:r>
            <a:r>
              <a:rPr lang="es-EC" b="1" i="1" dirty="0">
                <a:latin typeface="Times New Roman" pitchFamily="18" charset="0"/>
                <a:cs typeface="Times New Roman" pitchFamily="18" charset="0"/>
              </a:rPr>
              <a:t>apis</a:t>
            </a:r>
            <a:r>
              <a:rPr lang="es-EC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en las </a:t>
            </a:r>
            <a:r>
              <a:rPr lang="es-EC" b="1" dirty="0">
                <a:latin typeface="Times New Roman" pitchFamily="18" charset="0"/>
                <a:cs typeface="Times New Roman" pitchFamily="18" charset="0"/>
              </a:rPr>
              <a:t>abejas sin aguijón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de los géneros </a:t>
            </a:r>
            <a:r>
              <a:rPr lang="es-EC" b="1" i="1" dirty="0">
                <a:latin typeface="Times New Roman" pitchFamily="18" charset="0"/>
                <a:cs typeface="Times New Roman" pitchFamily="18" charset="0"/>
              </a:rPr>
              <a:t>Tetragonisca</a:t>
            </a:r>
            <a:r>
              <a:rPr lang="es-EC" b="1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s-EC" b="1" i="1" dirty="0">
                <a:latin typeface="Times New Roman" pitchFamily="18" charset="0"/>
                <a:cs typeface="Times New Roman" pitchFamily="18" charset="0"/>
              </a:rPr>
              <a:t>Scaptotrigona</a:t>
            </a:r>
            <a:r>
              <a:rPr lang="es-EC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de Ecuador. Con una </a:t>
            </a:r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prevalencia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en Orellana del</a:t>
            </a:r>
            <a:r>
              <a:rPr lang="es-EC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11.72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% en nidos y un 33.33% en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meliponarios. </a:t>
            </a:r>
          </a:p>
          <a:p>
            <a:pPr algn="just"/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C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s-EC" dirty="0">
                <a:latin typeface="Times New Roman" pitchFamily="18" charset="0"/>
                <a:cs typeface="Times New Roman" pitchFamily="18" charset="0"/>
              </a:rPr>
              <a:t>El análisis filogenético basado en la secuencia del </a:t>
            </a:r>
            <a:r>
              <a:rPr lang="es-EC" b="1" dirty="0">
                <a:latin typeface="Times New Roman" pitchFamily="18" charset="0"/>
                <a:cs typeface="Times New Roman" pitchFamily="18" charset="0"/>
              </a:rPr>
              <a:t>gen RPB1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(297 </a:t>
            </a:r>
            <a:r>
              <a:rPr lang="es-EC" dirty="0" err="1"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) confirmó la </a:t>
            </a:r>
            <a:r>
              <a:rPr lang="es-EC" b="1" dirty="0">
                <a:latin typeface="Times New Roman" pitchFamily="18" charset="0"/>
                <a:cs typeface="Times New Roman" pitchFamily="18" charset="0"/>
              </a:rPr>
              <a:t>correspondencia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 de las muestras positivas del estudio con </a:t>
            </a:r>
            <a:r>
              <a:rPr lang="es-EC" b="1" i="1" dirty="0">
                <a:latin typeface="Times New Roman" pitchFamily="18" charset="0"/>
                <a:cs typeface="Times New Roman" pitchFamily="18" charset="0"/>
              </a:rPr>
              <a:t>Nosema apis</a:t>
            </a:r>
            <a:r>
              <a:rPr lang="es-EC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de abejas melíferas, al ubicar todas las secuencias en un mismo </a:t>
            </a:r>
            <a:r>
              <a:rPr lang="es-EC" dirty="0" err="1">
                <a:latin typeface="Times New Roman" pitchFamily="18" charset="0"/>
                <a:cs typeface="Times New Roman" pitchFamily="18" charset="0"/>
              </a:rPr>
              <a:t>clado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s-EC" i="1" dirty="0" err="1">
                <a:latin typeface="Times New Roman" pitchFamily="18" charset="0"/>
                <a:cs typeface="Times New Roman" pitchFamily="18" charset="0"/>
              </a:rPr>
              <a:t>bootstrap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99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%).</a:t>
            </a:r>
          </a:p>
          <a:p>
            <a:pPr algn="just"/>
            <a:r>
              <a:rPr lang="es-EC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s-EC" dirty="0">
                <a:latin typeface="Times New Roman" pitchFamily="18" charset="0"/>
                <a:cs typeface="Times New Roman" pitchFamily="18" charset="0"/>
              </a:rPr>
              <a:t>Los posibles factores de riesgo para la aparición de </a:t>
            </a:r>
            <a:r>
              <a:rPr lang="es-EC" i="1" dirty="0">
                <a:latin typeface="Times New Roman" pitchFamily="18" charset="0"/>
                <a:cs typeface="Times New Roman" pitchFamily="18" charset="0"/>
              </a:rPr>
              <a:t>N. apis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 en abejas sin aguijón fueron la </a:t>
            </a:r>
            <a:r>
              <a:rPr lang="es-EC" b="1" dirty="0">
                <a:latin typeface="Times New Roman" pitchFamily="18" charset="0"/>
                <a:cs typeface="Times New Roman" pitchFamily="18" charset="0"/>
              </a:rPr>
              <a:t>humedad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y los </a:t>
            </a:r>
            <a:r>
              <a:rPr lang="es-EC" b="1" dirty="0">
                <a:latin typeface="Times New Roman" pitchFamily="18" charset="0"/>
                <a:cs typeface="Times New Roman" pitchFamily="18" charset="0"/>
              </a:rPr>
              <a:t>géneros estudiados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461774E5-87D4-4417-B0DB-E024288EB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688" y="5625"/>
            <a:ext cx="5136173" cy="6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defTabSz="870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3048" b="1" i="1" kern="0" dirty="0" smtClean="0">
                <a:solidFill>
                  <a:srgbClr val="000000"/>
                </a:solidFill>
                <a:latin typeface="+mj-lt"/>
              </a:rPr>
              <a:t>Conclusiones</a:t>
            </a:r>
            <a:endParaRPr lang="es-ES" altLang="es-ES" sz="3048" b="1" i="1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12305" y="594941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26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66" y="2730000"/>
            <a:ext cx="8096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80" y="3412704"/>
            <a:ext cx="890587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6"/>
          <a:stretch/>
        </p:blipFill>
        <p:spPr bwMode="auto">
          <a:xfrm>
            <a:off x="359064" y="4182273"/>
            <a:ext cx="1198251" cy="84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3" y="960537"/>
            <a:ext cx="1245961" cy="142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96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6888086" y="5469854"/>
            <a:ext cx="2424774" cy="745631"/>
            <a:chOff x="7889658" y="6083559"/>
            <a:chExt cx="2797310" cy="958528"/>
          </a:xfrm>
        </p:grpSpPr>
        <p:sp>
          <p:nvSpPr>
            <p:cNvPr id="8" name="7 Rectángulo"/>
            <p:cNvSpPr/>
            <p:nvPr/>
          </p:nvSpPr>
          <p:spPr>
            <a:xfrm>
              <a:off x="7920160" y="6083559"/>
              <a:ext cx="2736304" cy="90047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77417" tIns="38708" rIns="77417" bIns="38708" rtlCol="0" anchor="ctr"/>
            <a:lstStyle/>
            <a:p>
              <a:pPr algn="ctr" defTabSz="77422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 sz="1693" b="1" dirty="0">
                <a:solidFill>
                  <a:srgbClr val="000000"/>
                </a:solidFill>
              </a:endParaRPr>
            </a:p>
          </p:txBody>
        </p:sp>
        <p:pic>
          <p:nvPicPr>
            <p:cNvPr id="12" name="Imagen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9658" y="6321424"/>
              <a:ext cx="2797310" cy="720663"/>
            </a:xfrm>
            <a:prstGeom prst="rect">
              <a:avLst/>
            </a:prstGeom>
          </p:spPr>
        </p:pic>
      </p:grp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461774E5-87D4-4417-B0DB-E024288EB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688" y="5625"/>
            <a:ext cx="5136173" cy="6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defTabSz="870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3048" b="1" i="1" kern="0" dirty="0" smtClean="0">
                <a:solidFill>
                  <a:srgbClr val="000000"/>
                </a:solidFill>
                <a:latin typeface="+mj-lt"/>
              </a:rPr>
              <a:t>Recomendaciones</a:t>
            </a:r>
            <a:endParaRPr lang="es-ES" altLang="es-ES" sz="3048" b="1" i="1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088456" y="1307217"/>
            <a:ext cx="6912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Estudio de </a:t>
            </a:r>
            <a:r>
              <a:rPr lang="es-EC" b="1" i="1" dirty="0">
                <a:latin typeface="Times New Roman" pitchFamily="18" charset="0"/>
                <a:cs typeface="Times New Roman" pitchFamily="18" charset="0"/>
              </a:rPr>
              <a:t>Nosema</a:t>
            </a:r>
            <a:r>
              <a:rPr lang="es-EC" b="1" dirty="0">
                <a:latin typeface="Times New Roman" pitchFamily="18" charset="0"/>
                <a:cs typeface="Times New Roman" pitchFamily="18" charset="0"/>
              </a:rPr>
              <a:t> spp.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 con el análisis de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muestras de abejas sin aguijón de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otros cantones de la provincia de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Loja y provincias aledañas.</a:t>
            </a:r>
          </a:p>
          <a:p>
            <a:pPr algn="just"/>
            <a:endParaRPr lang="es-EC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C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Estudio de </a:t>
            </a:r>
            <a:r>
              <a:rPr lang="es-EC" b="1" i="1" dirty="0">
                <a:latin typeface="Times New Roman" pitchFamily="18" charset="0"/>
                <a:cs typeface="Times New Roman" pitchFamily="18" charset="0"/>
              </a:rPr>
              <a:t>Nosema</a:t>
            </a:r>
            <a:r>
              <a:rPr lang="es-EC" b="1" dirty="0">
                <a:latin typeface="Times New Roman" pitchFamily="18" charset="0"/>
                <a:cs typeface="Times New Roman" pitchFamily="18" charset="0"/>
              </a:rPr>
              <a:t> spp. en abejas melíferas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de las provincias de </a:t>
            </a:r>
            <a:r>
              <a:rPr lang="es-EC" b="1" dirty="0">
                <a:latin typeface="Times New Roman" pitchFamily="18" charset="0"/>
                <a:cs typeface="Times New Roman" pitchFamily="18" charset="0"/>
              </a:rPr>
              <a:t>Orellana y </a:t>
            </a:r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Loja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, para comprender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la epidemiología de </a:t>
            </a:r>
            <a:r>
              <a:rPr lang="es-EC" i="1" dirty="0">
                <a:latin typeface="Times New Roman" pitchFamily="18" charset="0"/>
                <a:cs typeface="Times New Roman" pitchFamily="18" charset="0"/>
              </a:rPr>
              <a:t>Nosema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 spp. 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entre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ambos grupos.</a:t>
            </a:r>
          </a:p>
          <a:p>
            <a:pPr algn="just"/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12305" y="594941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27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2362" y="3294410"/>
            <a:ext cx="1667791" cy="121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7" y="1062162"/>
            <a:ext cx="1567148" cy="121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19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992" y="5454650"/>
            <a:ext cx="2425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="" xmlns:a16="http://schemas.microsoft.com/office/drawing/2014/main" id="{461774E5-87D4-4417-B0DB-E024288EB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0871" y="5625"/>
            <a:ext cx="2681989" cy="6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defTabSz="870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3048" b="1" i="1" kern="0" dirty="0">
                <a:solidFill>
                  <a:srgbClr val="000000"/>
                </a:solidFill>
                <a:latin typeface="+mj-lt"/>
              </a:rPr>
              <a:t>Introducción</a:t>
            </a:r>
          </a:p>
        </p:txBody>
      </p:sp>
      <p:sp>
        <p:nvSpPr>
          <p:cNvPr id="45" name="CuadroTexto 11"/>
          <p:cNvSpPr txBox="1"/>
          <p:nvPr/>
        </p:nvSpPr>
        <p:spPr>
          <a:xfrm>
            <a:off x="1728415" y="630114"/>
            <a:ext cx="6192689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4000" b="1" dirty="0" smtClean="0">
                <a:latin typeface="Times New Roman" pitchFamily="18" charset="0"/>
                <a:cs typeface="Times New Roman" pitchFamily="18" charset="0"/>
              </a:rPr>
              <a:t>Meliponicultura</a:t>
            </a:r>
            <a:endParaRPr lang="es-EC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288256" y="6041747"/>
            <a:ext cx="66437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(Baquero 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s-EC" sz="1200" dirty="0" err="1">
                <a:latin typeface="Times New Roman" pitchFamily="18" charset="0"/>
                <a:cs typeface="Times New Roman" pitchFamily="18" charset="0"/>
              </a:rPr>
              <a:t>Stamatti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2007; Nogueira 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Neto, 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1997)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-11826" y="595870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2" b="13965"/>
          <a:stretch/>
        </p:blipFill>
        <p:spPr bwMode="auto">
          <a:xfrm>
            <a:off x="3167991" y="1893905"/>
            <a:ext cx="3168937" cy="360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Rectángulo"/>
          <p:cNvSpPr/>
          <p:nvPr/>
        </p:nvSpPr>
        <p:spPr>
          <a:xfrm>
            <a:off x="3090657" y="5511850"/>
            <a:ext cx="324627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900" b="1" dirty="0">
                <a:latin typeface="Times New Roman" pitchFamily="18" charset="0"/>
                <a:cs typeface="Times New Roman" pitchFamily="18" charset="0"/>
              </a:rPr>
              <a:t>Figura </a:t>
            </a:r>
            <a:r>
              <a:rPr lang="es-EC" sz="9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s-EC" sz="900" dirty="0" smtClean="0">
                <a:latin typeface="Times New Roman" pitchFamily="18" charset="0"/>
                <a:cs typeface="Times New Roman" pitchFamily="18" charset="0"/>
              </a:rPr>
              <a:t> Nido silvestre ubicado en la provincia de Loja. </a:t>
            </a:r>
            <a:endParaRPr lang="es-EC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968603" y="1338000"/>
            <a:ext cx="5712312" cy="60016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Abejas sin aguijón</a:t>
            </a:r>
            <a:endParaRPr lang="es-EC" sz="3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28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461774E5-87D4-4417-B0DB-E024288EB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688" y="5625"/>
            <a:ext cx="5136173" cy="6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defTabSz="870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3048" b="1" i="1" kern="0" dirty="0" smtClean="0">
                <a:solidFill>
                  <a:srgbClr val="000000"/>
                </a:solidFill>
                <a:latin typeface="+mj-lt"/>
              </a:rPr>
              <a:t>Agradecimientos</a:t>
            </a:r>
            <a:endParaRPr lang="es-ES" altLang="es-ES" sz="3048" b="1" i="1" kern="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532" y="802086"/>
            <a:ext cx="1181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96" y="802086"/>
            <a:ext cx="1733799" cy="10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6666002" y="1638226"/>
            <a:ext cx="2664295" cy="6155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200" b="1" dirty="0" smtClean="0">
                <a:latin typeface="Times New Roman" pitchFamily="18" charset="0"/>
                <a:cs typeface="Times New Roman" pitchFamily="18" charset="0"/>
              </a:rPr>
              <a:t>Dra. María </a:t>
            </a:r>
            <a:r>
              <a:rPr lang="es-EC" sz="1200" b="1" dirty="0">
                <a:latin typeface="Times New Roman" pitchFamily="18" charset="0"/>
                <a:cs typeface="Times New Roman" pitchFamily="18" charset="0"/>
              </a:rPr>
              <a:t>Augusta Chávez, </a:t>
            </a:r>
            <a:r>
              <a:rPr lang="es-EC" sz="1200" b="1" dirty="0" err="1">
                <a:latin typeface="Times New Roman" pitchFamily="18" charset="0"/>
                <a:cs typeface="Times New Roman" pitchFamily="18" charset="0"/>
              </a:rPr>
              <a:t>M.Sc</a:t>
            </a:r>
            <a:r>
              <a:rPr lang="es-EC" sz="12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s-EC" sz="1100" dirty="0">
                <a:latin typeface="Times New Roman" pitchFamily="18" charset="0"/>
                <a:cs typeface="Times New Roman" pitchFamily="18" charset="0"/>
              </a:rPr>
              <a:t>Carrera de Ingeniería en </a:t>
            </a:r>
            <a:r>
              <a:rPr lang="es-EC" sz="1100" dirty="0" smtClean="0">
                <a:latin typeface="Times New Roman" pitchFamily="18" charset="0"/>
                <a:cs typeface="Times New Roman" pitchFamily="18" charset="0"/>
              </a:rPr>
              <a:t>Biotecnología</a:t>
            </a:r>
          </a:p>
          <a:p>
            <a:pPr algn="ctr"/>
            <a:r>
              <a:rPr lang="es-EC" sz="1100" dirty="0" smtClean="0">
                <a:latin typeface="Times New Roman" pitchFamily="18" charset="0"/>
                <a:cs typeface="Times New Roman" pitchFamily="18" charset="0"/>
              </a:rPr>
              <a:t>Matriz </a:t>
            </a:r>
            <a:r>
              <a:rPr lang="es-EC" sz="1100" dirty="0">
                <a:latin typeface="Times New Roman" pitchFamily="18" charset="0"/>
                <a:cs typeface="Times New Roman" pitchFamily="18" charset="0"/>
              </a:rPr>
              <a:t>Sangolquí </a:t>
            </a:r>
            <a:r>
              <a:rPr lang="es-EC" sz="1100" dirty="0" smtClean="0">
                <a:latin typeface="Times New Roman" pitchFamily="18" charset="0"/>
                <a:cs typeface="Times New Roman" pitchFamily="18" charset="0"/>
              </a:rPr>
              <a:t>– ESPE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4104680" y="4158506"/>
            <a:ext cx="525658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Tesistas y </a:t>
            </a:r>
            <a:r>
              <a:rPr lang="es-EC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Pasantes 2018 </a:t>
            </a:r>
            <a:r>
              <a:rPr lang="es-EC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- 2019</a:t>
            </a:r>
          </a:p>
          <a:p>
            <a:pPr algn="ctr"/>
            <a:r>
              <a:rPr lang="es-EC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Laboratorio </a:t>
            </a:r>
            <a:r>
              <a:rPr lang="es-EC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 Biotecnología  </a:t>
            </a:r>
            <a:r>
              <a:rPr lang="es-EC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Animal - ESPE </a:t>
            </a:r>
            <a:endParaRPr lang="es-EC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535824" y="3438426"/>
            <a:ext cx="446256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Tesistas y </a:t>
            </a:r>
            <a:r>
              <a:rPr lang="es-EC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Técnicos 2018 - 2019</a:t>
            </a:r>
          </a:p>
          <a:p>
            <a:pPr algn="ctr"/>
            <a:r>
              <a:rPr lang="es-EC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Laboratorio </a:t>
            </a:r>
            <a:r>
              <a:rPr lang="es-EC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 Inmunología y </a:t>
            </a:r>
            <a:r>
              <a:rPr lang="es-EC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Virología - ESPE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331515" y="1092709"/>
            <a:ext cx="242964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b="1" dirty="0">
                <a:latin typeface="Times New Roman" pitchFamily="18" charset="0"/>
                <a:cs typeface="Times New Roman" pitchFamily="18" charset="0"/>
              </a:rPr>
              <a:t>Dr. Jorge Ron Román, </a:t>
            </a:r>
            <a:r>
              <a:rPr lang="es-EC" sz="1200" b="1" dirty="0" err="1">
                <a:latin typeface="Times New Roman" pitchFamily="18" charset="0"/>
                <a:cs typeface="Times New Roman" pitchFamily="18" charset="0"/>
              </a:rPr>
              <a:t>Ph.D</a:t>
            </a:r>
            <a:r>
              <a:rPr lang="es-EC" sz="1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s-EC" sz="1100" dirty="0">
                <a:latin typeface="Times New Roman" pitchFamily="18" charset="0"/>
                <a:cs typeface="Times New Roman" pitchFamily="18" charset="0"/>
              </a:rPr>
              <a:t>Carrera de Ingeniería </a:t>
            </a:r>
            <a:r>
              <a:rPr lang="es-EC" sz="1100" dirty="0" smtClean="0">
                <a:latin typeface="Times New Roman" pitchFamily="18" charset="0"/>
                <a:cs typeface="Times New Roman" pitchFamily="18" charset="0"/>
              </a:rPr>
              <a:t>Agropecuaria</a:t>
            </a:r>
          </a:p>
          <a:p>
            <a:pPr algn="ctr"/>
            <a:r>
              <a:rPr lang="es-EC" sz="1100" dirty="0" smtClean="0">
                <a:latin typeface="Times New Roman" pitchFamily="18" charset="0"/>
                <a:cs typeface="Times New Roman" pitchFamily="18" charset="0"/>
              </a:rPr>
              <a:t>IASA </a:t>
            </a:r>
            <a:r>
              <a:rPr lang="es-EC" sz="1100" dirty="0">
                <a:latin typeface="Times New Roman" pitchFamily="18" charset="0"/>
                <a:cs typeface="Times New Roman" pitchFamily="18" charset="0"/>
              </a:rPr>
              <a:t>I - ESPE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202543" y="656021"/>
            <a:ext cx="2687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itchFamily="18" charset="0"/>
                <a:cs typeface="Times New Roman" pitchFamily="18" charset="0"/>
              </a:rPr>
              <a:t>Colaboradores científicos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994815" y="2782223"/>
            <a:ext cx="328632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b="1" dirty="0">
                <a:latin typeface="Times New Roman" pitchFamily="18" charset="0"/>
                <a:cs typeface="Times New Roman" pitchFamily="18" charset="0"/>
              </a:rPr>
              <a:t>Ing. </a:t>
            </a:r>
            <a:r>
              <a:rPr lang="es-EC" sz="1200" b="1" dirty="0" err="1">
                <a:latin typeface="Times New Roman" pitchFamily="18" charset="0"/>
                <a:cs typeface="Times New Roman" pitchFamily="18" charset="0"/>
              </a:rPr>
              <a:t>Dayana</a:t>
            </a:r>
            <a:r>
              <a:rPr lang="es-EC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200" b="1" dirty="0" smtClean="0">
                <a:latin typeface="Times New Roman" pitchFamily="18" charset="0"/>
                <a:cs typeface="Times New Roman" pitchFamily="18" charset="0"/>
              </a:rPr>
              <a:t>Sandoval e Ing</a:t>
            </a:r>
            <a:r>
              <a:rPr lang="es-EC" sz="1200" b="1" dirty="0">
                <a:latin typeface="Times New Roman" pitchFamily="18" charset="0"/>
                <a:cs typeface="Times New Roman" pitchFamily="18" charset="0"/>
              </a:rPr>
              <a:t>. Cristina </a:t>
            </a:r>
            <a:r>
              <a:rPr lang="es-EC" sz="1200" b="1" dirty="0" err="1" smtClean="0">
                <a:latin typeface="Times New Roman" pitchFamily="18" charset="0"/>
                <a:cs typeface="Times New Roman" pitchFamily="18" charset="0"/>
              </a:rPr>
              <a:t>Cholota</a:t>
            </a:r>
            <a:endParaRPr lang="es-EC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sz="1100" dirty="0" smtClean="0">
                <a:latin typeface="Times New Roman" pitchFamily="18" charset="0"/>
                <a:cs typeface="Times New Roman" pitchFamily="18" charset="0"/>
              </a:rPr>
              <a:t>Técnicos del Laboratorio de Biotecnología Animal </a:t>
            </a:r>
            <a:endParaRPr lang="es-EC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816648" y="1670745"/>
            <a:ext cx="263333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b="1" dirty="0">
                <a:latin typeface="Times New Roman" pitchFamily="18" charset="0"/>
                <a:cs typeface="Times New Roman" pitchFamily="18" charset="0"/>
              </a:rPr>
              <a:t>Lcda. Sarah Martín Solano, </a:t>
            </a:r>
            <a:r>
              <a:rPr lang="es-EC" sz="1200" b="1" dirty="0" err="1">
                <a:latin typeface="Times New Roman" pitchFamily="18" charset="0"/>
                <a:cs typeface="Times New Roman" pitchFamily="18" charset="0"/>
              </a:rPr>
              <a:t>Ph.D</a:t>
            </a:r>
            <a:r>
              <a:rPr lang="es-EC" sz="1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s-EC" sz="1100" dirty="0">
                <a:latin typeface="Times New Roman" pitchFamily="18" charset="0"/>
                <a:cs typeface="Times New Roman" pitchFamily="18" charset="0"/>
              </a:rPr>
              <a:t>Carrera de Ingeniería en </a:t>
            </a:r>
            <a:r>
              <a:rPr lang="es-EC" sz="1100" dirty="0" smtClean="0">
                <a:latin typeface="Times New Roman" pitchFamily="18" charset="0"/>
                <a:cs typeface="Times New Roman" pitchFamily="18" charset="0"/>
              </a:rPr>
              <a:t>Biotecnología</a:t>
            </a:r>
          </a:p>
          <a:p>
            <a:pPr algn="ctr"/>
            <a:r>
              <a:rPr lang="es-EC" sz="1100" dirty="0" smtClean="0">
                <a:latin typeface="Times New Roman" pitchFamily="18" charset="0"/>
                <a:cs typeface="Times New Roman" pitchFamily="18" charset="0"/>
              </a:rPr>
              <a:t>Matriz </a:t>
            </a:r>
            <a:r>
              <a:rPr lang="es-EC" sz="1100" dirty="0">
                <a:latin typeface="Times New Roman" pitchFamily="18" charset="0"/>
                <a:cs typeface="Times New Roman" pitchFamily="18" charset="0"/>
              </a:rPr>
              <a:t>Sangolquí – ESPE</a:t>
            </a:r>
          </a:p>
        </p:txBody>
      </p:sp>
      <p:grpSp>
        <p:nvGrpSpPr>
          <p:cNvPr id="22" name="21 Grupo"/>
          <p:cNvGrpSpPr/>
          <p:nvPr/>
        </p:nvGrpSpPr>
        <p:grpSpPr>
          <a:xfrm>
            <a:off x="6888086" y="5469854"/>
            <a:ext cx="2424774" cy="745631"/>
            <a:chOff x="7889658" y="6083559"/>
            <a:chExt cx="2797310" cy="958528"/>
          </a:xfrm>
        </p:grpSpPr>
        <p:sp>
          <p:nvSpPr>
            <p:cNvPr id="23" name="22 Rectángulo"/>
            <p:cNvSpPr/>
            <p:nvPr/>
          </p:nvSpPr>
          <p:spPr>
            <a:xfrm>
              <a:off x="7920160" y="6083559"/>
              <a:ext cx="2736304" cy="90047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77417" tIns="38708" rIns="77417" bIns="38708" rtlCol="0" anchor="ctr"/>
            <a:lstStyle/>
            <a:p>
              <a:pPr algn="ctr" defTabSz="77422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C" sz="1693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4" name="Imagen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9658" y="6321424"/>
              <a:ext cx="2797310" cy="720663"/>
            </a:xfrm>
            <a:prstGeom prst="rect">
              <a:avLst/>
            </a:prstGeom>
          </p:spPr>
        </p:pic>
      </p:grpSp>
      <p:pic>
        <p:nvPicPr>
          <p:cNvPr id="25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64" y="4502718"/>
            <a:ext cx="2426420" cy="663900"/>
          </a:xfrm>
          <a:prstGeom prst="rect">
            <a:avLst/>
          </a:prstGeom>
        </p:spPr>
      </p:pic>
      <p:pic>
        <p:nvPicPr>
          <p:cNvPr id="18" name="Picture 32">
            <a:extLst>
              <a:ext uri="{FF2B5EF4-FFF2-40B4-BE49-F238E27FC236}">
                <a16:creationId xmlns:lc="http://schemas.openxmlformats.org/drawingml/2006/lockedCanvas" xmlns:a16="http://schemas.microsoft.com/office/drawing/2014/main" xmlns="" id="{114A3735-09CF-4C5A-874A-7BCF986FE08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384" y="2894316"/>
            <a:ext cx="1291331" cy="472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33">
            <a:extLst>
              <a:ext uri="{FF2B5EF4-FFF2-40B4-BE49-F238E27FC236}">
                <a16:creationId xmlns:lc="http://schemas.openxmlformats.org/drawingml/2006/lockedCanvas" xmlns:a16="http://schemas.microsoft.com/office/drawing/2014/main" xmlns="" id="{C00BC25E-591E-42B9-BAE6-1384C7BF3A4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54" y="2003670"/>
            <a:ext cx="2629954" cy="608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34">
            <a:extLst>
              <a:ext uri="{FF2B5EF4-FFF2-40B4-BE49-F238E27FC236}">
                <a16:creationId xmlns:lc="http://schemas.openxmlformats.org/drawingml/2006/lockedCanvas" xmlns:a16="http://schemas.microsoft.com/office/drawing/2014/main" xmlns="" id="{085549DB-1920-4B82-9CCE-BC21EA5F24A3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52" y="3597747"/>
            <a:ext cx="1749646" cy="704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5472832" y="2286298"/>
            <a:ext cx="22372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b="1" dirty="0" smtClean="0">
                <a:latin typeface="Times New Roman" pitchFamily="18" charset="0"/>
                <a:cs typeface="Times New Roman" pitchFamily="18" charset="0"/>
              </a:rPr>
              <a:t>Dr. Claude </a:t>
            </a:r>
            <a:r>
              <a:rPr lang="es-EC" sz="1200" b="1" dirty="0" err="1" smtClean="0">
                <a:latin typeface="Times New Roman" pitchFamily="18" charset="0"/>
                <a:cs typeface="Times New Roman" pitchFamily="18" charset="0"/>
              </a:rPr>
              <a:t>Saegerman</a:t>
            </a:r>
            <a:r>
              <a:rPr lang="es-EC" sz="1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C" sz="1200" b="1" dirty="0" err="1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s-EC" sz="1200" b="1" dirty="0" smtClean="0">
                <a:latin typeface="Times New Roman" pitchFamily="18" charset="0"/>
                <a:cs typeface="Times New Roman" pitchFamily="18" charset="0"/>
              </a:rPr>
              <a:t>. D.</a:t>
            </a:r>
            <a:endParaRPr lang="es-EC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sz="1200" dirty="0" err="1">
                <a:latin typeface="Times New Roman" pitchFamily="18" charset="0"/>
                <a:cs typeface="Times New Roman" pitchFamily="18" charset="0"/>
              </a:rPr>
              <a:t>Université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s-EC" sz="1200" dirty="0" err="1">
                <a:latin typeface="Times New Roman" pitchFamily="18" charset="0"/>
                <a:cs typeface="Times New Roman" pitchFamily="18" charset="0"/>
              </a:rPr>
              <a:t>Liège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898071" y="4866392"/>
            <a:ext cx="1980029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EC" sz="3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¡</a:t>
            </a:r>
            <a:r>
              <a:rPr lang="es-EC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Amigos!</a:t>
            </a:r>
            <a:endParaRPr lang="es-EC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24360" y="1926258"/>
            <a:ext cx="705687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3800" b="1" dirty="0" smtClean="0">
                <a:latin typeface="Times New Roman" pitchFamily="18" charset="0"/>
                <a:cs typeface="Times New Roman" pitchFamily="18" charset="0"/>
              </a:rPr>
              <a:t>Gracias </a:t>
            </a:r>
          </a:p>
        </p:txBody>
      </p:sp>
      <p:pic>
        <p:nvPicPr>
          <p:cNvPr id="5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6" y="5454650"/>
            <a:ext cx="2424774" cy="56059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5019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1557690" y="5655866"/>
            <a:ext cx="6363414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C" sz="900" b="1" dirty="0">
                <a:latin typeface="Times New Roman" pitchFamily="18" charset="0"/>
                <a:cs typeface="Times New Roman" pitchFamily="18" charset="0"/>
              </a:rPr>
              <a:t>Figura </a:t>
            </a:r>
            <a:r>
              <a:rPr lang="es-EC" sz="9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s-EC" sz="900" dirty="0" smtClean="0">
                <a:latin typeface="Times New Roman" pitchFamily="18" charset="0"/>
                <a:cs typeface="Times New Roman" pitchFamily="18" charset="0"/>
              </a:rPr>
              <a:t> Meliponario ubicado en la provincia de Loja. </a:t>
            </a:r>
            <a:endParaRPr lang="es-EC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992" y="5454650"/>
            <a:ext cx="2425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="" xmlns:a16="http://schemas.microsoft.com/office/drawing/2014/main" id="{461774E5-87D4-4417-B0DB-E024288EB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0871" y="5625"/>
            <a:ext cx="2681989" cy="6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defTabSz="870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3048" b="1" i="1" kern="0" dirty="0">
                <a:solidFill>
                  <a:srgbClr val="000000"/>
                </a:solidFill>
                <a:latin typeface="+mj-lt"/>
              </a:rPr>
              <a:t>Introducción</a:t>
            </a:r>
          </a:p>
        </p:txBody>
      </p:sp>
      <p:sp>
        <p:nvSpPr>
          <p:cNvPr id="45" name="CuadroTexto 11"/>
          <p:cNvSpPr txBox="1"/>
          <p:nvPr/>
        </p:nvSpPr>
        <p:spPr>
          <a:xfrm>
            <a:off x="1728415" y="630114"/>
            <a:ext cx="6192689" cy="7848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4500" b="1" dirty="0" smtClean="0">
                <a:latin typeface="Times New Roman" pitchFamily="18" charset="0"/>
                <a:cs typeface="Times New Roman" pitchFamily="18" charset="0"/>
              </a:rPr>
              <a:t>Meliponicultura</a:t>
            </a:r>
            <a:endParaRPr lang="es-EC" sz="4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288256" y="6041747"/>
            <a:ext cx="66437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(Baquero 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s-EC" sz="1200" dirty="0" err="1">
                <a:latin typeface="Times New Roman" pitchFamily="18" charset="0"/>
                <a:cs typeface="Times New Roman" pitchFamily="18" charset="0"/>
              </a:rPr>
              <a:t>Stamatti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2007; Nogueira 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Neto, 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1997)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-11826" y="595870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74"/>
          <a:stretch/>
        </p:blipFill>
        <p:spPr bwMode="auto">
          <a:xfrm>
            <a:off x="1557690" y="1422202"/>
            <a:ext cx="6435422" cy="420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29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="" xmlns:a16="http://schemas.microsoft.com/office/drawing/2014/main" id="{461774E5-87D4-4417-B0DB-E024288EB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0871" y="5625"/>
            <a:ext cx="2681989" cy="6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defTabSz="870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3048" b="1" i="1" kern="0" dirty="0" smtClean="0">
                <a:solidFill>
                  <a:srgbClr val="000000"/>
                </a:solidFill>
                <a:latin typeface="+mj-lt"/>
              </a:rPr>
              <a:t>Introducción </a:t>
            </a:r>
            <a:endParaRPr lang="es-ES" altLang="es-ES" sz="3048" b="1" i="1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288256" y="6041747"/>
            <a:ext cx="66437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C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Ramírez </a:t>
            </a:r>
            <a:r>
              <a:rPr lang="es-EC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et al., </a:t>
            </a:r>
            <a:r>
              <a:rPr lang="es-EC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2012;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Baquero &amp; </a:t>
            </a:r>
            <a:r>
              <a:rPr lang="es-EC" sz="1200" dirty="0" err="1">
                <a:latin typeface="Times New Roman" pitchFamily="18" charset="0"/>
                <a:cs typeface="Times New Roman" pitchFamily="18" charset="0"/>
              </a:rPr>
              <a:t>Stamatti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2007)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-11826" y="595870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616" y="997649"/>
            <a:ext cx="3240360" cy="445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071" r="18009" b="3958"/>
          <a:stretch/>
        </p:blipFill>
        <p:spPr bwMode="auto">
          <a:xfrm>
            <a:off x="2659505" y="3373913"/>
            <a:ext cx="2021239" cy="2072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88256" y="1203851"/>
            <a:ext cx="237626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600" dirty="0" smtClean="0">
                <a:solidFill>
                  <a:srgbClr val="0070C0"/>
                </a:solidFill>
                <a:latin typeface="Britannic Bold" pitchFamily="34" charset="0"/>
              </a:rPr>
              <a:t>Propiedades </a:t>
            </a:r>
          </a:p>
          <a:p>
            <a:pPr algn="ctr"/>
            <a:endParaRPr lang="es-EC" sz="2800" dirty="0">
              <a:solidFill>
                <a:srgbClr val="0070C0"/>
              </a:solidFill>
              <a:latin typeface="Britannic Bold" pitchFamily="34" charset="0"/>
            </a:endParaRPr>
          </a:p>
          <a:p>
            <a:pPr algn="ctr"/>
            <a:endParaRPr lang="es-EC" sz="2800" dirty="0" smtClean="0">
              <a:solidFill>
                <a:srgbClr val="0070C0"/>
              </a:solidFill>
              <a:latin typeface="Britannic Bold" pitchFamily="34" charset="0"/>
            </a:endParaRPr>
          </a:p>
          <a:p>
            <a:pPr algn="ctr"/>
            <a:endParaRPr lang="es-EC" sz="2800" dirty="0">
              <a:solidFill>
                <a:srgbClr val="0070C0"/>
              </a:solidFill>
              <a:latin typeface="Britannic Bold" pitchFamily="34" charset="0"/>
            </a:endParaRPr>
          </a:p>
          <a:p>
            <a:pPr algn="ctr"/>
            <a:endParaRPr lang="es-EC" sz="2800" dirty="0" smtClean="0">
              <a:solidFill>
                <a:srgbClr val="0070C0"/>
              </a:solidFill>
              <a:latin typeface="Britannic Bold" pitchFamily="34" charset="0"/>
            </a:endParaRPr>
          </a:p>
          <a:p>
            <a:pPr algn="ctr"/>
            <a:endParaRPr lang="es-EC" dirty="0" smtClean="0">
              <a:solidFill>
                <a:srgbClr val="0070C0"/>
              </a:solidFill>
              <a:latin typeface="Britannic Bold" pitchFamily="34" charset="0"/>
            </a:endParaRPr>
          </a:p>
          <a:p>
            <a:pPr algn="ctr"/>
            <a:r>
              <a:rPr lang="es-EC" sz="2600" dirty="0" smtClean="0">
                <a:solidFill>
                  <a:srgbClr val="0070C0"/>
                </a:solidFill>
                <a:latin typeface="Britannic Bold" pitchFamily="34" charset="0"/>
              </a:rPr>
              <a:t>medicinales</a:t>
            </a:r>
            <a:endParaRPr lang="es-EC" sz="2600" dirty="0">
              <a:solidFill>
                <a:srgbClr val="0070C0"/>
              </a:solidFill>
              <a:latin typeface="Britannic Bold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45" y="1779920"/>
            <a:ext cx="757332" cy="1903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992" y="5454650"/>
            <a:ext cx="2425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CuadroTexto 11"/>
          <p:cNvSpPr txBox="1"/>
          <p:nvPr/>
        </p:nvSpPr>
        <p:spPr>
          <a:xfrm>
            <a:off x="4117897" y="523553"/>
            <a:ext cx="2070000" cy="538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2900" b="1" dirty="0" smtClean="0">
                <a:latin typeface="Times New Roman" pitchFamily="18" charset="0"/>
                <a:cs typeface="Times New Roman" pitchFamily="18" charset="0"/>
              </a:rPr>
              <a:t>Productos</a:t>
            </a:r>
            <a:endParaRPr lang="es-EC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659505" y="5454650"/>
            <a:ext cx="410947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C" sz="900" b="1" dirty="0">
                <a:latin typeface="Times New Roman" pitchFamily="18" charset="0"/>
                <a:cs typeface="Times New Roman" pitchFamily="18" charset="0"/>
              </a:rPr>
              <a:t>Figura 3</a:t>
            </a:r>
            <a:r>
              <a:rPr lang="es-EC" sz="9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s-EC" sz="900" dirty="0" smtClean="0">
                <a:latin typeface="Times New Roman" pitchFamily="18" charset="0"/>
                <a:cs typeface="Times New Roman" pitchFamily="18" charset="0"/>
              </a:rPr>
              <a:t> Extracción de miel y cera en meliponarios del Ecuador. </a:t>
            </a:r>
          </a:p>
          <a:p>
            <a:pPr algn="ctr"/>
            <a:r>
              <a:rPr lang="es-EC" sz="9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EC" sz="900" dirty="0" smtClean="0">
                <a:latin typeface="Times New Roman" pitchFamily="18" charset="0"/>
                <a:cs typeface="Times New Roman" pitchFamily="18" charset="0"/>
              </a:rPr>
              <a:t>. Miel y cera (Loja). </a:t>
            </a:r>
            <a:r>
              <a:rPr lang="es-EC" sz="9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s-EC" sz="900" dirty="0" smtClean="0">
                <a:latin typeface="Times New Roman" pitchFamily="18" charset="0"/>
                <a:cs typeface="Times New Roman" pitchFamily="18" charset="0"/>
              </a:rPr>
              <a:t>. Miel (Orellana)</a:t>
            </a:r>
            <a:endParaRPr lang="es-EC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633027" y="3357126"/>
            <a:ext cx="31451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C" dirty="0" smtClean="0"/>
              <a:t>B</a:t>
            </a:r>
            <a:endParaRPr lang="es-EC" dirty="0"/>
          </a:p>
        </p:txBody>
      </p:sp>
      <p:sp>
        <p:nvSpPr>
          <p:cNvPr id="18" name="17 Rectángulo"/>
          <p:cNvSpPr/>
          <p:nvPr/>
        </p:nvSpPr>
        <p:spPr>
          <a:xfrm>
            <a:off x="6475929" y="990154"/>
            <a:ext cx="27937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C" b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es-EC" dirty="0"/>
          </a:p>
        </p:txBody>
      </p:sp>
      <p:sp>
        <p:nvSpPr>
          <p:cNvPr id="17" name="CuadroTexto 11"/>
          <p:cNvSpPr txBox="1"/>
          <p:nvPr/>
        </p:nvSpPr>
        <p:spPr>
          <a:xfrm>
            <a:off x="7267007" y="2121664"/>
            <a:ext cx="1662209" cy="18928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3300" b="1" dirty="0" smtClean="0">
                <a:latin typeface="Times New Roman" pitchFamily="18" charset="0"/>
                <a:cs typeface="Times New Roman" pitchFamily="18" charset="0"/>
              </a:rPr>
              <a:t>Crianza</a:t>
            </a:r>
          </a:p>
          <a:p>
            <a:pPr algn="ctr"/>
            <a:r>
              <a:rPr lang="es-EC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Abejas sin aguijón</a:t>
            </a:r>
            <a:endParaRPr lang="es-EC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291576" y="3942482"/>
            <a:ext cx="621416" cy="338554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600" dirty="0" smtClean="0"/>
              <a:t>Miel</a:t>
            </a:r>
            <a:endParaRPr lang="es-EC" sz="1600" dirty="0"/>
          </a:p>
        </p:txBody>
      </p:sp>
      <p:cxnSp>
        <p:nvCxnSpPr>
          <p:cNvPr id="19" name="18 Conector recto de flecha"/>
          <p:cNvCxnSpPr/>
          <p:nvPr/>
        </p:nvCxnSpPr>
        <p:spPr>
          <a:xfrm flipH="1">
            <a:off x="5472832" y="3541792"/>
            <a:ext cx="250309" cy="40069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H="1">
            <a:off x="3888656" y="4612040"/>
            <a:ext cx="432048" cy="16927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/>
        </p:nvSpPr>
        <p:spPr>
          <a:xfrm>
            <a:off x="6291576" y="4756056"/>
            <a:ext cx="621416" cy="33855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600" dirty="0" smtClean="0"/>
              <a:t>Cera</a:t>
            </a:r>
            <a:endParaRPr lang="es-EC" sz="1600" dirty="0"/>
          </a:p>
        </p:txBody>
      </p:sp>
      <p:cxnSp>
        <p:nvCxnSpPr>
          <p:cNvPr id="22" name="21 Conector recto de flecha"/>
          <p:cNvCxnSpPr/>
          <p:nvPr/>
        </p:nvCxnSpPr>
        <p:spPr>
          <a:xfrm>
            <a:off x="2790282" y="4950594"/>
            <a:ext cx="31451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flipH="1">
            <a:off x="5723141" y="5094610"/>
            <a:ext cx="456029" cy="9211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59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100 Rectángulo"/>
          <p:cNvSpPr/>
          <p:nvPr/>
        </p:nvSpPr>
        <p:spPr>
          <a:xfrm>
            <a:off x="1152353" y="5511850"/>
            <a:ext cx="5976664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C" sz="900" b="1" dirty="0">
                <a:latin typeface="Times New Roman" pitchFamily="18" charset="0"/>
                <a:cs typeface="Times New Roman" pitchFamily="18" charset="0"/>
              </a:rPr>
              <a:t>Figura </a:t>
            </a:r>
            <a:r>
              <a:rPr lang="es-EC" sz="9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s-EC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900" dirty="0">
                <a:latin typeface="Times New Roman" pitchFamily="18" charset="0"/>
                <a:cs typeface="Times New Roman" pitchFamily="18" charset="0"/>
              </a:rPr>
              <a:t>Áreas de distribución </a:t>
            </a:r>
            <a:r>
              <a:rPr lang="es-EC" sz="900" dirty="0" smtClean="0">
                <a:latin typeface="Times New Roman" pitchFamily="18" charset="0"/>
                <a:cs typeface="Times New Roman" pitchFamily="18" charset="0"/>
              </a:rPr>
              <a:t>mundial de </a:t>
            </a:r>
            <a:r>
              <a:rPr lang="es-EC" sz="900" dirty="0">
                <a:latin typeface="Times New Roman" pitchFamily="18" charset="0"/>
                <a:cs typeface="Times New Roman" pitchFamily="18" charset="0"/>
              </a:rPr>
              <a:t>las abejas sin </a:t>
            </a:r>
            <a:r>
              <a:rPr lang="es-EC" sz="900" dirty="0" smtClean="0">
                <a:latin typeface="Times New Roman" pitchFamily="18" charset="0"/>
                <a:cs typeface="Times New Roman" pitchFamily="18" charset="0"/>
              </a:rPr>
              <a:t>aguijón. </a:t>
            </a:r>
            <a:r>
              <a:rPr lang="es-EC" sz="900" b="1" dirty="0" smtClean="0">
                <a:latin typeface="Times New Roman" pitchFamily="18" charset="0"/>
                <a:cs typeface="Times New Roman" pitchFamily="18" charset="0"/>
              </a:rPr>
              <a:t>Fuente</a:t>
            </a:r>
            <a:r>
              <a:rPr lang="es-EC" sz="9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C" sz="900" dirty="0" smtClean="0">
                <a:latin typeface="Times New Roman" pitchFamily="18" charset="0"/>
                <a:cs typeface="Times New Roman" pitchFamily="18" charset="0"/>
              </a:rPr>
              <a:t>(Aguilar, 2013)</a:t>
            </a:r>
            <a:endParaRPr lang="es-EC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992" y="5454650"/>
            <a:ext cx="2425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="" xmlns:a16="http://schemas.microsoft.com/office/drawing/2014/main" id="{461774E5-87D4-4417-B0DB-E024288EB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0871" y="5625"/>
            <a:ext cx="2681989" cy="6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defTabSz="870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3048" b="1" i="1" kern="0" dirty="0">
                <a:solidFill>
                  <a:srgbClr val="000000"/>
                </a:solidFill>
                <a:latin typeface="+mj-lt"/>
              </a:rPr>
              <a:t>Introducción</a:t>
            </a:r>
          </a:p>
        </p:txBody>
      </p:sp>
      <p:sp>
        <p:nvSpPr>
          <p:cNvPr id="45" name="CuadroTexto 11"/>
          <p:cNvSpPr txBox="1"/>
          <p:nvPr/>
        </p:nvSpPr>
        <p:spPr>
          <a:xfrm>
            <a:off x="2456664" y="633594"/>
            <a:ext cx="402428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3200" b="1" dirty="0" smtClean="0">
                <a:latin typeface="Times New Roman" pitchFamily="18" charset="0"/>
                <a:cs typeface="Times New Roman" pitchFamily="18" charset="0"/>
              </a:rPr>
              <a:t>Abejas sin aguijón</a:t>
            </a:r>
            <a:endParaRPr lang="es-EC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288256" y="6041747"/>
            <a:ext cx="66437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(Camargo 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&amp; Pedro, 2013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-11826" y="595870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52" y="1220987"/>
            <a:ext cx="7235653" cy="430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Elipse"/>
          <p:cNvSpPr/>
          <p:nvPr/>
        </p:nvSpPr>
        <p:spPr>
          <a:xfrm>
            <a:off x="1280032" y="3774590"/>
            <a:ext cx="1168464" cy="8159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6875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291" y="5382642"/>
            <a:ext cx="2476197" cy="87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="" xmlns:a16="http://schemas.microsoft.com/office/drawing/2014/main" id="{461774E5-87D4-4417-B0DB-E024288EB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0871" y="5625"/>
            <a:ext cx="2681989" cy="6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defTabSz="870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3048" b="1" i="1" kern="0" dirty="0">
                <a:solidFill>
                  <a:srgbClr val="000000"/>
                </a:solidFill>
                <a:latin typeface="+mj-lt"/>
              </a:rPr>
              <a:t>Introducción</a:t>
            </a:r>
          </a:p>
        </p:txBody>
      </p:sp>
      <p:sp>
        <p:nvSpPr>
          <p:cNvPr id="35" name="34 Rectángulo"/>
          <p:cNvSpPr/>
          <p:nvPr/>
        </p:nvSpPr>
        <p:spPr>
          <a:xfrm>
            <a:off x="288256" y="6041747"/>
            <a:ext cx="6643701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(Hurtado Burillo, 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2015; Nogueira 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Neto, 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1997; </a:t>
            </a:r>
            <a:r>
              <a:rPr lang="es-EC" sz="1200" dirty="0" err="1" smtClean="0">
                <a:latin typeface="Times New Roman" pitchFamily="18" charset="0"/>
                <a:cs typeface="Times New Roman" pitchFamily="18" charset="0"/>
              </a:rPr>
              <a:t>Porrini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et al., 2017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-11826" y="595870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uadroTexto 11"/>
          <p:cNvSpPr txBox="1"/>
          <p:nvPr/>
        </p:nvSpPr>
        <p:spPr>
          <a:xfrm>
            <a:off x="2456664" y="633594"/>
            <a:ext cx="402428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3200" b="1" dirty="0" smtClean="0">
                <a:latin typeface="Times New Roman" pitchFamily="18" charset="0"/>
                <a:cs typeface="Times New Roman" pitchFamily="18" charset="0"/>
              </a:rPr>
              <a:t>Abejas sin aguijón</a:t>
            </a:r>
            <a:endParaRPr lang="es-EC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967" y="1382635"/>
            <a:ext cx="781594" cy="143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408" y="2626655"/>
            <a:ext cx="798153" cy="130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726" y="1406473"/>
            <a:ext cx="4897333" cy="252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" name="89 Rectángulo"/>
          <p:cNvSpPr/>
          <p:nvPr/>
        </p:nvSpPr>
        <p:spPr>
          <a:xfrm>
            <a:off x="1473577" y="4230514"/>
            <a:ext cx="277511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EC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Enemigos naturales</a:t>
            </a:r>
            <a:endParaRPr lang="es-EC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91 Rectángulo"/>
          <p:cNvSpPr/>
          <p:nvPr/>
        </p:nvSpPr>
        <p:spPr>
          <a:xfrm>
            <a:off x="2082431" y="5226541"/>
            <a:ext cx="130216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Hormigas</a:t>
            </a:r>
          </a:p>
        </p:txBody>
      </p:sp>
      <p:sp>
        <p:nvSpPr>
          <p:cNvPr id="93" name="92 Rectángulo"/>
          <p:cNvSpPr/>
          <p:nvPr/>
        </p:nvSpPr>
        <p:spPr>
          <a:xfrm>
            <a:off x="3443221" y="5226541"/>
            <a:ext cx="949491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Ácaros</a:t>
            </a:r>
            <a:endParaRPr lang="es-EC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93 Rectángulo"/>
          <p:cNvSpPr/>
          <p:nvPr/>
        </p:nvSpPr>
        <p:spPr>
          <a:xfrm>
            <a:off x="5715514" y="5214710"/>
            <a:ext cx="2406621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Hongo microscópico</a:t>
            </a:r>
          </a:p>
          <a:p>
            <a:pPr algn="ctr"/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Género </a:t>
            </a:r>
            <a:r>
              <a:rPr lang="es-EC" sz="2000" b="1" i="1" dirty="0" smtClean="0">
                <a:latin typeface="Times New Roman" pitchFamily="18" charset="0"/>
                <a:cs typeface="Times New Roman" pitchFamily="18" charset="0"/>
              </a:rPr>
              <a:t>Nosema</a:t>
            </a:r>
            <a:endParaRPr lang="es-EC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14 Conector recto de flecha"/>
          <p:cNvCxnSpPr/>
          <p:nvPr/>
        </p:nvCxnSpPr>
        <p:spPr>
          <a:xfrm flipH="1">
            <a:off x="1473577" y="4676542"/>
            <a:ext cx="1121947" cy="54999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Rectángulo"/>
          <p:cNvSpPr/>
          <p:nvPr/>
        </p:nvSpPr>
        <p:spPr>
          <a:xfrm>
            <a:off x="1997483" y="3927674"/>
            <a:ext cx="5203541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C" sz="900" b="1" dirty="0">
                <a:latin typeface="Times New Roman" pitchFamily="18" charset="0"/>
                <a:cs typeface="Times New Roman" pitchFamily="18" charset="0"/>
              </a:rPr>
              <a:t>Figura 5</a:t>
            </a:r>
            <a:r>
              <a:rPr lang="es-EC" sz="900" dirty="0" smtClean="0">
                <a:latin typeface="Times New Roman" pitchFamily="18" charset="0"/>
                <a:cs typeface="Times New Roman" pitchFamily="18" charset="0"/>
              </a:rPr>
              <a:t> Flora de la provincia de Loja– Ecuador. </a:t>
            </a:r>
            <a:endParaRPr lang="es-EC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6052" y="2142282"/>
            <a:ext cx="1734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Polinizadores generalistas </a:t>
            </a:r>
            <a:endParaRPr lang="es-EC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7524" y="2777099"/>
            <a:ext cx="579604" cy="107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30" y="1461907"/>
            <a:ext cx="848514" cy="138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30 Rectángulo"/>
          <p:cNvSpPr/>
          <p:nvPr/>
        </p:nvSpPr>
        <p:spPr>
          <a:xfrm>
            <a:off x="7685856" y="2815499"/>
            <a:ext cx="756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>
                <a:solidFill>
                  <a:srgbClr val="164884"/>
                </a:solidFill>
              </a:rPr>
              <a:t>60</a:t>
            </a:r>
            <a:r>
              <a:rPr lang="es-EC" sz="2400" b="1" dirty="0" smtClean="0">
                <a:solidFill>
                  <a:srgbClr val="164884"/>
                </a:solidFill>
              </a:rPr>
              <a:t>%</a:t>
            </a:r>
            <a:endParaRPr lang="es-EC" sz="2400" b="1" dirty="0">
              <a:solidFill>
                <a:srgbClr val="164884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6212697" y="4290328"/>
            <a:ext cx="151836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EC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Patógenos</a:t>
            </a:r>
            <a:endParaRPr lang="es-EC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67410" y="5241930"/>
            <a:ext cx="94128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itchFamily="18" charset="0"/>
                <a:cs typeface="Times New Roman" pitchFamily="18" charset="0"/>
              </a:rPr>
              <a:t>Fóridos</a:t>
            </a:r>
            <a:endParaRPr lang="es-EC" dirty="0"/>
          </a:p>
        </p:txBody>
      </p:sp>
      <p:cxnSp>
        <p:nvCxnSpPr>
          <p:cNvPr id="29" name="28 Conector recto de flecha"/>
          <p:cNvCxnSpPr/>
          <p:nvPr/>
        </p:nvCxnSpPr>
        <p:spPr>
          <a:xfrm flipH="1">
            <a:off x="2808535" y="4650368"/>
            <a:ext cx="1" cy="57617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>
            <a:endCxn id="93" idx="0"/>
          </p:cNvCxnSpPr>
          <p:nvPr/>
        </p:nvCxnSpPr>
        <p:spPr>
          <a:xfrm>
            <a:off x="3096568" y="4676542"/>
            <a:ext cx="821399" cy="54999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 flipH="1">
            <a:off x="6885291" y="4704429"/>
            <a:ext cx="2" cy="40587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99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2" grpId="0" animBg="1"/>
      <p:bldP spid="93" grpId="0" animBg="1"/>
      <p:bldP spid="94" grpId="0" animBg="1"/>
      <p:bldP spid="2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Rectángulo"/>
          <p:cNvSpPr/>
          <p:nvPr/>
        </p:nvSpPr>
        <p:spPr>
          <a:xfrm>
            <a:off x="3827355" y="3078386"/>
            <a:ext cx="194968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C" sz="900" b="1" dirty="0">
                <a:latin typeface="Times New Roman" pitchFamily="18" charset="0"/>
                <a:cs typeface="Times New Roman" pitchFamily="18" charset="0"/>
              </a:rPr>
              <a:t>Figura </a:t>
            </a:r>
            <a:r>
              <a:rPr lang="es-EC" sz="900" b="1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s-EC" sz="900" dirty="0" smtClean="0">
                <a:latin typeface="Times New Roman" pitchFamily="18" charset="0"/>
                <a:cs typeface="Times New Roman" pitchFamily="18" charset="0"/>
              </a:rPr>
              <a:t> Espora de </a:t>
            </a:r>
            <a:r>
              <a:rPr lang="es-EC" sz="900" i="1" dirty="0" smtClean="0">
                <a:latin typeface="Times New Roman" pitchFamily="18" charset="0"/>
                <a:cs typeface="Times New Roman" pitchFamily="18" charset="0"/>
              </a:rPr>
              <a:t>Nosema apis. </a:t>
            </a:r>
          </a:p>
          <a:p>
            <a:pPr algn="ctr"/>
            <a:r>
              <a:rPr lang="es-EC" sz="900" b="1" dirty="0" smtClean="0">
                <a:latin typeface="Times New Roman" pitchFamily="18" charset="0"/>
                <a:cs typeface="Times New Roman" pitchFamily="18" charset="0"/>
              </a:rPr>
              <a:t>Fuente: </a:t>
            </a:r>
            <a:r>
              <a:rPr lang="es-EC" sz="900" b="1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s-EC" sz="900" dirty="0" err="1" smtClean="0">
                <a:latin typeface="Times New Roman" pitchFamily="18" charset="0"/>
                <a:cs typeface="Times New Roman" pitchFamily="18" charset="0"/>
              </a:rPr>
              <a:t>Fenoy</a:t>
            </a:r>
            <a:r>
              <a:rPr lang="es-EC" sz="900" dirty="0" smtClean="0">
                <a:latin typeface="Times New Roman" pitchFamily="18" charset="0"/>
                <a:cs typeface="Times New Roman" pitchFamily="18" charset="0"/>
              </a:rPr>
              <a:t>, 2007)</a:t>
            </a:r>
            <a:endParaRPr lang="es-EC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="" xmlns:a16="http://schemas.microsoft.com/office/drawing/2014/main" id="{461774E5-87D4-4417-B0DB-E024288EB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0871" y="5625"/>
            <a:ext cx="2681989" cy="6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defTabSz="870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3048" b="1" i="1" kern="0" dirty="0">
                <a:solidFill>
                  <a:srgbClr val="000000"/>
                </a:solidFill>
                <a:latin typeface="+mj-lt"/>
              </a:rPr>
              <a:t>Introducción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241981" y="1872942"/>
            <a:ext cx="1031051" cy="830997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es-EC" sz="24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Reino</a:t>
            </a:r>
          </a:p>
          <a:p>
            <a:r>
              <a:rPr lang="es-EC" sz="24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Fungi </a:t>
            </a:r>
            <a:endParaRPr lang="es-EC" sz="2400" b="1" dirty="0">
              <a:solidFill>
                <a:srgbClr val="0092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152352" y="1684922"/>
            <a:ext cx="241170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600" dirty="0">
                <a:latin typeface="Times New Roman" pitchFamily="18" charset="0"/>
                <a:cs typeface="Times New Roman" pitchFamily="18" charset="0"/>
              </a:rPr>
              <a:t>Parásitos intracelulares obligados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3312592" y="6028707"/>
            <a:ext cx="35401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C" sz="1200" dirty="0" err="1" smtClean="0">
                <a:latin typeface="Times New Roman" pitchFamily="18" charset="0"/>
                <a:cs typeface="Times New Roman" pitchFamily="18" charset="0"/>
              </a:rPr>
              <a:t>Sinpoo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et al.,  2018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s-EC" sz="1200" dirty="0" err="1">
                <a:latin typeface="Times New Roman" pitchFamily="18" charset="0"/>
                <a:cs typeface="Times New Roman" pitchFamily="18" charset="0"/>
              </a:rPr>
              <a:t>Tsai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 et al., 2003)</a:t>
            </a:r>
          </a:p>
        </p:txBody>
      </p:sp>
      <p:sp>
        <p:nvSpPr>
          <p:cNvPr id="4" name="3 Rectángulo"/>
          <p:cNvSpPr/>
          <p:nvPr/>
        </p:nvSpPr>
        <p:spPr>
          <a:xfrm>
            <a:off x="-12305" y="594941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1" name="CuadroTexto 11"/>
          <p:cNvSpPr txBox="1"/>
          <p:nvPr/>
        </p:nvSpPr>
        <p:spPr>
          <a:xfrm>
            <a:off x="2670585" y="630114"/>
            <a:ext cx="3378311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EC" dirty="0"/>
              <a:t>Género </a:t>
            </a:r>
            <a:r>
              <a:rPr lang="es-EC" i="1" dirty="0"/>
              <a:t>Nosema</a:t>
            </a:r>
          </a:p>
        </p:txBody>
      </p:sp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712" y="1825034"/>
            <a:ext cx="808268" cy="131594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712" y="3438426"/>
            <a:ext cx="2620751" cy="1916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5025758" y="5244143"/>
            <a:ext cx="1574470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Abejas melíferas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1872432" y="4211365"/>
            <a:ext cx="223067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EC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Hospederos</a:t>
            </a:r>
            <a:endParaRPr lang="es-EC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6437399" y="3998521"/>
            <a:ext cx="631892" cy="792088"/>
          </a:xfrm>
          <a:prstGeom prst="ellipse">
            <a:avLst/>
          </a:prstGeom>
          <a:noFill/>
          <a:ln w="38100">
            <a:solidFill>
              <a:srgbClr val="006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992" y="5454650"/>
            <a:ext cx="2425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48 Rectángulo"/>
          <p:cNvSpPr/>
          <p:nvPr/>
        </p:nvSpPr>
        <p:spPr>
          <a:xfrm>
            <a:off x="3384600" y="1248569"/>
            <a:ext cx="217803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EC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Microsporidios</a:t>
            </a:r>
            <a:endParaRPr lang="es-EC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089639" y="3555232"/>
            <a:ext cx="1749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dirty="0" smtClean="0">
                <a:solidFill>
                  <a:srgbClr val="0062AC"/>
                </a:solidFill>
                <a:latin typeface="Times New Roman" pitchFamily="18" charset="0"/>
                <a:cs typeface="Times New Roman" pitchFamily="18" charset="0"/>
              </a:rPr>
              <a:t>Distribuidos </a:t>
            </a:r>
            <a:endParaRPr lang="es-EC" b="1" dirty="0">
              <a:solidFill>
                <a:srgbClr val="0062A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b="1" dirty="0" smtClean="0">
                <a:solidFill>
                  <a:srgbClr val="0062AC"/>
                </a:solidFill>
                <a:latin typeface="Times New Roman" pitchFamily="18" charset="0"/>
                <a:cs typeface="Times New Roman" pitchFamily="18" charset="0"/>
              </a:rPr>
              <a:t>A nivel mundial</a:t>
            </a:r>
            <a:endParaRPr lang="es-EC" b="1" dirty="0">
              <a:solidFill>
                <a:srgbClr val="0062AC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089639" y="4861178"/>
            <a:ext cx="18710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Vertebrados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Invertebrados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04681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08944" y="2719895"/>
            <a:ext cx="1239552" cy="90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080344" y="2188156"/>
            <a:ext cx="153118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Alimentos </a:t>
            </a:r>
          </a:p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Agua </a:t>
            </a:r>
          </a:p>
          <a:p>
            <a:pPr algn="ctr"/>
            <a:endParaRPr lang="es-EC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C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C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Contaminada</a:t>
            </a:r>
            <a:endParaRPr lang="es-EC" b="1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461774E5-87D4-4417-B0DB-E024288EB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0871" y="5625"/>
            <a:ext cx="2681989" cy="6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defTabSz="870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3048" b="1" i="1" kern="0" dirty="0">
                <a:solidFill>
                  <a:srgbClr val="000000"/>
                </a:solidFill>
                <a:latin typeface="+mj-lt"/>
              </a:rPr>
              <a:t>Introducción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88256" y="6041747"/>
            <a:ext cx="66437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C" sz="1200" dirty="0" err="1" smtClean="0">
                <a:latin typeface="Times New Roman" pitchFamily="18" charset="0"/>
                <a:cs typeface="Times New Roman" pitchFamily="18" charset="0"/>
              </a:rPr>
              <a:t>Higes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et al., 2007; </a:t>
            </a:r>
            <a:r>
              <a:rPr lang="es-EC" sz="1200" dirty="0" err="1">
                <a:latin typeface="Times New Roman" pitchFamily="18" charset="0"/>
                <a:cs typeface="Times New Roman" pitchFamily="18" charset="0"/>
              </a:rPr>
              <a:t>Higes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 et al., 2008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s-EC" sz="1200" dirty="0" err="1" smtClean="0">
                <a:latin typeface="Times New Roman" pitchFamily="18" charset="0"/>
                <a:cs typeface="Times New Roman" pitchFamily="18" charset="0"/>
              </a:rPr>
              <a:t>Joost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, 2013)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-11826" y="595870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026"/>
          <a:stretch/>
        </p:blipFill>
        <p:spPr bwMode="auto">
          <a:xfrm>
            <a:off x="3312592" y="567880"/>
            <a:ext cx="2760398" cy="1079192"/>
          </a:xfrm>
          <a:prstGeom prst="snip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974" y="1591487"/>
            <a:ext cx="2760398" cy="3594184"/>
          </a:xfrm>
          <a:prstGeom prst="snip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45 Rectángulo"/>
          <p:cNvSpPr/>
          <p:nvPr/>
        </p:nvSpPr>
        <p:spPr>
          <a:xfrm>
            <a:off x="309982" y="990154"/>
            <a:ext cx="2138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Transmisión</a:t>
            </a:r>
            <a:endParaRPr lang="es-EC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728916" y="1303625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Fecal - Oral</a:t>
            </a:r>
            <a:endParaRPr lang="es-EC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992" y="5454650"/>
            <a:ext cx="2425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20 Flecha derecha"/>
          <p:cNvSpPr/>
          <p:nvPr/>
        </p:nvSpPr>
        <p:spPr>
          <a:xfrm rot="9382305">
            <a:off x="5944245" y="4503745"/>
            <a:ext cx="738630" cy="448684"/>
          </a:xfrm>
          <a:prstGeom prst="rightArrow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281189" y="3942482"/>
            <a:ext cx="11673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5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Esporas</a:t>
            </a:r>
          </a:p>
          <a:p>
            <a:pPr algn="ctr"/>
            <a:r>
              <a:rPr lang="es-EC" sz="1500" b="1" dirty="0" smtClean="0">
                <a:solidFill>
                  <a:srgbClr val="00518E"/>
                </a:solidFill>
                <a:latin typeface="Times New Roman" pitchFamily="18" charset="0"/>
                <a:cs typeface="Times New Roman" pitchFamily="18" charset="0"/>
              </a:rPr>
              <a:t>ambientales</a:t>
            </a:r>
            <a:endParaRPr lang="es-EC" sz="1500" b="1" dirty="0">
              <a:solidFill>
                <a:srgbClr val="00518E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4248696" y="1259022"/>
            <a:ext cx="10358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Intestino medio</a:t>
            </a:r>
            <a:endParaRPr lang="es-EC" sz="1400" b="1" i="1" dirty="0"/>
          </a:p>
        </p:txBody>
      </p:sp>
      <p:sp>
        <p:nvSpPr>
          <p:cNvPr id="34" name="33 Flecha derecha"/>
          <p:cNvSpPr/>
          <p:nvPr/>
        </p:nvSpPr>
        <p:spPr>
          <a:xfrm rot="2168053">
            <a:off x="5928986" y="1636922"/>
            <a:ext cx="743975" cy="448684"/>
          </a:xfrm>
          <a:prstGeom prst="rightArrow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40 Flecha derecha"/>
          <p:cNvSpPr/>
          <p:nvPr/>
        </p:nvSpPr>
        <p:spPr>
          <a:xfrm rot="20088675">
            <a:off x="2460262" y="1595260"/>
            <a:ext cx="732465" cy="448684"/>
          </a:xfrm>
          <a:prstGeom prst="rightArrow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026"/>
          <a:stretch/>
        </p:blipFill>
        <p:spPr bwMode="auto">
          <a:xfrm>
            <a:off x="3216490" y="4736669"/>
            <a:ext cx="2760398" cy="1079192"/>
          </a:xfrm>
          <a:prstGeom prst="snip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25 Rectángulo"/>
          <p:cNvSpPr/>
          <p:nvPr/>
        </p:nvSpPr>
        <p:spPr>
          <a:xfrm>
            <a:off x="4338191" y="5518834"/>
            <a:ext cx="10358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Heces</a:t>
            </a:r>
            <a:endParaRPr lang="es-EC" sz="1400" b="1" i="1" dirty="0"/>
          </a:p>
        </p:txBody>
      </p:sp>
      <p:sp>
        <p:nvSpPr>
          <p:cNvPr id="6" name="5 Elipse"/>
          <p:cNvSpPr/>
          <p:nvPr/>
        </p:nvSpPr>
        <p:spPr>
          <a:xfrm>
            <a:off x="4582816" y="862972"/>
            <a:ext cx="457967" cy="445813"/>
          </a:xfrm>
          <a:prstGeom prst="ellipse">
            <a:avLst/>
          </a:prstGeom>
          <a:noFill/>
          <a:ln w="38100">
            <a:solidFill>
              <a:srgbClr val="006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/>
          <a:stretch/>
        </p:blipFill>
        <p:spPr bwMode="auto">
          <a:xfrm>
            <a:off x="2940353" y="4405686"/>
            <a:ext cx="1633003" cy="162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28 Flecha derecha"/>
          <p:cNvSpPr/>
          <p:nvPr/>
        </p:nvSpPr>
        <p:spPr>
          <a:xfrm rot="12689381">
            <a:off x="2223133" y="4534402"/>
            <a:ext cx="738630" cy="448684"/>
          </a:xfrm>
          <a:prstGeom prst="rightArrow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30 Elipse"/>
          <p:cNvSpPr/>
          <p:nvPr/>
        </p:nvSpPr>
        <p:spPr>
          <a:xfrm>
            <a:off x="6129762" y="3482424"/>
            <a:ext cx="711222" cy="388050"/>
          </a:xfrm>
          <a:prstGeom prst="ellipse">
            <a:avLst/>
          </a:prstGeom>
          <a:noFill/>
          <a:ln w="38100">
            <a:solidFill>
              <a:srgbClr val="006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5" name="34 Elipse"/>
          <p:cNvSpPr/>
          <p:nvPr/>
        </p:nvSpPr>
        <p:spPr>
          <a:xfrm>
            <a:off x="5549517" y="5478697"/>
            <a:ext cx="367596" cy="388050"/>
          </a:xfrm>
          <a:prstGeom prst="ellipse">
            <a:avLst/>
          </a:prstGeom>
          <a:noFill/>
          <a:ln w="38100">
            <a:solidFill>
              <a:srgbClr val="006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6" name="35 Rectángulo"/>
          <p:cNvSpPr/>
          <p:nvPr/>
        </p:nvSpPr>
        <p:spPr>
          <a:xfrm>
            <a:off x="3528616" y="2557487"/>
            <a:ext cx="2168624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2800" b="1" dirty="0" smtClean="0">
                <a:latin typeface="Times New Roman" pitchFamily="18" charset="0"/>
                <a:cs typeface="Times New Roman" pitchFamily="18" charset="0"/>
              </a:rPr>
              <a:t>Ciclo biológico</a:t>
            </a:r>
            <a:endParaRPr lang="es-EC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sz="2800" b="1" i="1" dirty="0" smtClean="0">
                <a:latin typeface="Times New Roman" pitchFamily="18" charset="0"/>
                <a:cs typeface="Times New Roman" pitchFamily="18" charset="0"/>
              </a:rPr>
              <a:t>Nosema</a:t>
            </a:r>
            <a:r>
              <a:rPr lang="es-EC" sz="2800" b="1" dirty="0" smtClean="0">
                <a:latin typeface="Times New Roman" pitchFamily="18" charset="0"/>
                <a:cs typeface="Times New Roman" pitchFamily="18" charset="0"/>
              </a:rPr>
              <a:t> spp.</a:t>
            </a:r>
            <a:endParaRPr lang="es-EC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51178" y="2853070"/>
            <a:ext cx="124489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Hospedero</a:t>
            </a:r>
            <a:endParaRPr lang="es-EC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5904880" y="3204399"/>
            <a:ext cx="1010148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Hospedero</a:t>
            </a:r>
          </a:p>
          <a:p>
            <a:endParaRPr lang="es-EC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es-EC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Infectan</a:t>
            </a:r>
            <a:endParaRPr lang="es-EC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38 Elipse"/>
          <p:cNvSpPr/>
          <p:nvPr/>
        </p:nvSpPr>
        <p:spPr>
          <a:xfrm>
            <a:off x="8425160" y="4778568"/>
            <a:ext cx="711222" cy="388050"/>
          </a:xfrm>
          <a:prstGeom prst="ellipse">
            <a:avLst/>
          </a:prstGeom>
          <a:noFill/>
          <a:ln w="38100">
            <a:solidFill>
              <a:srgbClr val="006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0" name="39 Rectángulo"/>
          <p:cNvSpPr/>
          <p:nvPr/>
        </p:nvSpPr>
        <p:spPr>
          <a:xfrm>
            <a:off x="7849096" y="5094610"/>
            <a:ext cx="101341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Destructiva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55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21" grpId="0" animBg="1"/>
      <p:bldP spid="2" grpId="0"/>
      <p:bldP spid="24" grpId="0"/>
      <p:bldP spid="34" grpId="0" animBg="1"/>
      <p:bldP spid="41" grpId="0" animBg="1"/>
      <p:bldP spid="26" grpId="0"/>
      <p:bldP spid="6" grpId="0" animBg="1"/>
      <p:bldP spid="29" grpId="0" animBg="1"/>
      <p:bldP spid="31" grpId="0" animBg="1"/>
      <p:bldP spid="35" grpId="0" animBg="1"/>
      <p:bldP spid="38" grpId="0"/>
      <p:bldP spid="39" grpId="0" animBg="1"/>
      <p:bldP spid="40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pe">
  <a:themeElements>
    <a:clrScheme name="Personalizado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FFFFFF"/>
      </a:accent3>
      <a:accent4>
        <a:srgbClr val="F9B639"/>
      </a:accent4>
      <a:accent5>
        <a:srgbClr val="FFFFFF"/>
      </a:accent5>
      <a:accent6>
        <a:srgbClr val="FA8D3D"/>
      </a:accent6>
      <a:hlink>
        <a:srgbClr val="FFDE66"/>
      </a:hlink>
      <a:folHlink>
        <a:srgbClr val="D490C5"/>
      </a:folHlink>
    </a:clrScheme>
    <a:fontScheme name="Personalizado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Espe" id="{ABB033B5-82A1-467E-B2A3-FEDE27612C9C}" vid="{A5FEC8C9-70B5-4E79-A3BC-92A64177B4E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4801</TotalTime>
  <Words>1607</Words>
  <Application>Microsoft Office PowerPoint</Application>
  <PresentationFormat>Personalizado</PresentationFormat>
  <Paragraphs>331</Paragraphs>
  <Slides>31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4" baseType="lpstr">
      <vt:lpstr>Tema de Office</vt:lpstr>
      <vt:lpstr>Espe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Objetivo General</vt:lpstr>
      <vt:lpstr>Objetivos Específicos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 Gabriela Guaita</dc:creator>
  <cp:lastModifiedBy>MaGaby Guaita</cp:lastModifiedBy>
  <cp:revision>1974</cp:revision>
  <dcterms:created xsi:type="dcterms:W3CDTF">2019-07-02T21:26:01Z</dcterms:created>
  <dcterms:modified xsi:type="dcterms:W3CDTF">2019-09-25T22:20:05Z</dcterms:modified>
</cp:coreProperties>
</file>