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0" r:id="rId1"/>
  </p:sldMasterIdLst>
  <p:notesMasterIdLst>
    <p:notesMasterId r:id="rId20"/>
  </p:notesMasterIdLst>
  <p:sldIdLst>
    <p:sldId id="257" r:id="rId2"/>
    <p:sldId id="400" r:id="rId3"/>
    <p:sldId id="357" r:id="rId4"/>
    <p:sldId id="359" r:id="rId5"/>
    <p:sldId id="361" r:id="rId6"/>
    <p:sldId id="360" r:id="rId7"/>
    <p:sldId id="376" r:id="rId8"/>
    <p:sldId id="362" r:id="rId9"/>
    <p:sldId id="401" r:id="rId10"/>
    <p:sldId id="363" r:id="rId11"/>
    <p:sldId id="364" r:id="rId12"/>
    <p:sldId id="380" r:id="rId13"/>
    <p:sldId id="389" r:id="rId14"/>
    <p:sldId id="368" r:id="rId15"/>
    <p:sldId id="378" r:id="rId16"/>
    <p:sldId id="375" r:id="rId17"/>
    <p:sldId id="403" r:id="rId18"/>
    <p:sldId id="402"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p:cViewPr varScale="1">
        <p:scale>
          <a:sx n="74" d="100"/>
          <a:sy n="74" d="100"/>
        </p:scale>
        <p:origin x="13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Tabulaci&#243;n%20y%20gr&#225;ficos%20Chasipanta%20Silva%20Encuestas%20aprobad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1\Downloads\Tabulaci&#243;n%20y%20gr&#225;ficos%20Chasipanta%20Silva%20Encuestas%20aprobadas%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Tabulaci&#243;n%20y%20gr&#225;ficos%20Chasipanta%20Silva%20Encuestas%20aprobada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F:\Tabulaci&#243;n%20y%20gr&#225;ficos%20Chasipanta%20Silva%20Encuestas%20aprobad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Downloads\Tabulaci&#243;n%20y%20gr&#225;ficos%20Chasipanta%20Silva%20Encuestas%20aprobadas%20(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1\Documents\Tesis\Tabulaci&#243;n%20y%20gr&#225;ficos%20Chasipanta%20Silva%20Encuestas%20aprobadas%20(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ES" dirty="0"/>
              <a:t>Actividad económica a la que pertenece </a:t>
            </a:r>
            <a:r>
              <a:rPr lang="es-ES" dirty="0" smtClean="0"/>
              <a:t>las</a:t>
            </a:r>
            <a:r>
              <a:rPr lang="es-ES" baseline="0" dirty="0" smtClean="0"/>
              <a:t> </a:t>
            </a:r>
            <a:r>
              <a:rPr lang="es-ES" baseline="0" dirty="0" err="1" smtClean="0"/>
              <a:t>Mipymes</a:t>
            </a:r>
            <a:r>
              <a:rPr lang="es-ES" baseline="0" dirty="0" smtClean="0"/>
              <a:t> </a:t>
            </a:r>
            <a:endParaRPr lang="es-419" dirty="0"/>
          </a:p>
        </c:rich>
      </c:tx>
      <c:layout>
        <c:manualLayout>
          <c:xMode val="edge"/>
          <c:yMode val="edge"/>
          <c:x val="0.18200606971606295"/>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ES"/>
        </a:p>
      </c:txPr>
    </c:title>
    <c:autoTitleDeleted val="0"/>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766551315971751E-2"/>
          <c:y val="0.15277776280337982"/>
          <c:w val="0.62303521434820652"/>
          <c:h val="0.84722222222222221"/>
        </c:manualLayout>
      </c:layout>
      <c:pie3DChart>
        <c:varyColors val="1"/>
        <c:ser>
          <c:idx val="0"/>
          <c:order val="0"/>
          <c:explosion val="13"/>
          <c:dPt>
            <c:idx val="0"/>
            <c:bubble3D val="0"/>
            <c:explosion val="3"/>
            <c:spPr>
              <a:solidFill>
                <a:schemeClr val="accent1"/>
              </a:solidFill>
              <a:ln>
                <a:noFill/>
              </a:ln>
              <a:effectLst/>
              <a:sp3d/>
            </c:spPr>
            <c:extLst xmlns:c16r2="http://schemas.microsoft.com/office/drawing/2015/06/chart">
              <c:ext xmlns:c16="http://schemas.microsoft.com/office/drawing/2014/chart" uri="{C3380CC4-5D6E-409C-BE32-E72D297353CC}">
                <c16:uniqueId val="{00000001-C722-409B-A74D-A67FECC24579}"/>
              </c:ext>
            </c:extLst>
          </c:dPt>
          <c:dPt>
            <c:idx val="1"/>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2-C722-409B-A74D-A67FECC24579}"/>
              </c:ext>
            </c:extLst>
          </c:dPt>
          <c:dPt>
            <c:idx val="2"/>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3-C722-409B-A74D-A67FECC24579}"/>
              </c:ext>
            </c:extLst>
          </c:dPt>
          <c:dPt>
            <c:idx val="3"/>
            <c:bubble3D val="0"/>
            <c:spPr>
              <a:solidFill>
                <a:schemeClr val="accent1">
                  <a:lumMod val="60000"/>
                </a:schemeClr>
              </a:solidFill>
              <a:ln>
                <a:noFill/>
              </a:ln>
              <a:effectLst/>
              <a:sp3d/>
            </c:spPr>
            <c:extLst xmlns:c16r2="http://schemas.microsoft.com/office/drawing/2015/06/chart">
              <c:ext xmlns:c16="http://schemas.microsoft.com/office/drawing/2014/chart" uri="{C3380CC4-5D6E-409C-BE32-E72D297353CC}">
                <c16:uniqueId val="{00000004-C722-409B-A74D-A67FECC24579}"/>
              </c:ext>
            </c:extLst>
          </c:dPt>
          <c:dPt>
            <c:idx val="4"/>
            <c:bubble3D val="0"/>
            <c:spPr>
              <a:solidFill>
                <a:schemeClr val="accent3">
                  <a:lumMod val="60000"/>
                </a:schemeClr>
              </a:solidFill>
              <a:ln>
                <a:noFill/>
              </a:ln>
              <a:effectLst/>
              <a:sp3d/>
            </c:spPr>
            <c:extLst xmlns:c16r2="http://schemas.microsoft.com/office/drawing/2015/06/chart">
              <c:ext xmlns:c16="http://schemas.microsoft.com/office/drawing/2014/chart" uri="{C3380CC4-5D6E-409C-BE32-E72D297353CC}">
                <c16:uniqueId val="{00000005-C722-409B-A74D-A67FECC24579}"/>
              </c:ext>
            </c:extLst>
          </c:dPt>
          <c:dLbls>
            <c:dLbl>
              <c:idx val="0"/>
              <c:layout/>
              <c:tx>
                <c:rich>
                  <a:bodyPr/>
                  <a:lstStyle/>
                  <a:p>
                    <a:fld id="{7633D2E6-290B-400B-80FA-09A764A5E413}" type="VALUE">
                      <a:rPr lang="en-US"/>
                      <a:pPr/>
                      <a:t>[VALOR]</a:t>
                    </a:fld>
                    <a:endParaRPr lang="es-ES"/>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C722-409B-A74D-A67FECC24579}"/>
                </c:ext>
                <c:ext xmlns:c15="http://schemas.microsoft.com/office/drawing/2012/chart" uri="{CE6537A1-D6FC-4f65-9D91-7224C49458BB}">
                  <c15:layout/>
                  <c15:dlblFieldTable/>
                  <c15:showDataLabelsRange val="0"/>
                </c:ext>
              </c:extLst>
            </c:dLbl>
            <c:dLbl>
              <c:idx val="1"/>
              <c:layout/>
              <c:tx>
                <c:rich>
                  <a:bodyPr/>
                  <a:lstStyle/>
                  <a:p>
                    <a:fld id="{C0068464-0BD2-431C-BB9F-74FC06A29730}" type="VALUE">
                      <a:rPr lang="en-US"/>
                      <a:pPr/>
                      <a:t>[VALOR]</a:t>
                    </a:fld>
                    <a:endParaRPr lang="es-ES"/>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2-C722-409B-A74D-A67FECC24579}"/>
                </c:ext>
                <c:ext xmlns:c15="http://schemas.microsoft.com/office/drawing/2012/chart" uri="{CE6537A1-D6FC-4f65-9D91-7224C49458BB}">
                  <c15:layout/>
                  <c15:dlblFieldTable/>
                  <c15:showDataLabelsRange val="0"/>
                </c:ext>
              </c:extLst>
            </c:dLbl>
            <c:dLbl>
              <c:idx val="2"/>
              <c:layout/>
              <c:tx>
                <c:rich>
                  <a:bodyPr/>
                  <a:lstStyle/>
                  <a:p>
                    <a:fld id="{FD0E7769-26AA-4457-9D6D-458E365E0E08}" type="VALUE">
                      <a:rPr lang="en-US"/>
                      <a:pPr/>
                      <a:t>[VALOR]</a:t>
                    </a:fld>
                    <a:endParaRPr lang="es-ES"/>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C722-409B-A74D-A67FECC24579}"/>
                </c:ext>
                <c:ext xmlns:c15="http://schemas.microsoft.com/office/drawing/2012/chart" uri="{CE6537A1-D6FC-4f65-9D91-7224C49458BB}">
                  <c15:layout/>
                  <c15:dlblFieldTable/>
                  <c15:showDataLabelsRange val="0"/>
                </c:ext>
              </c:extLst>
            </c:dLbl>
            <c:dLbl>
              <c:idx val="3"/>
              <c:layout/>
              <c:tx>
                <c:rich>
                  <a:bodyPr/>
                  <a:lstStyle/>
                  <a:p>
                    <a:fld id="{7E6C7898-B575-4EC3-B0FF-B59F3B1A1A85}" type="VALUE">
                      <a:rPr lang="en-US"/>
                      <a:pPr/>
                      <a:t>[VALOR]</a:t>
                    </a:fld>
                    <a:endParaRPr lang="es-ES"/>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4-C722-409B-A74D-A67FECC24579}"/>
                </c:ext>
                <c:ext xmlns:c15="http://schemas.microsoft.com/office/drawing/2012/chart" uri="{CE6537A1-D6FC-4f65-9D91-7224C49458BB}">
                  <c15:layout/>
                  <c15:dlblFieldTable/>
                  <c15:showDataLabelsRange val="0"/>
                </c:ext>
              </c:extLst>
            </c:dLbl>
            <c:dLbl>
              <c:idx val="4"/>
              <c:layout/>
              <c:tx>
                <c:rich>
                  <a:bodyPr/>
                  <a:lstStyle/>
                  <a:p>
                    <a:fld id="{6D406B89-067C-46FA-AF09-79A4003D5215}" type="VALUE">
                      <a:rPr lang="en-US"/>
                      <a:pPr/>
                      <a:t>[VALOR]</a:t>
                    </a:fld>
                    <a:endParaRPr lang="es-ES"/>
                  </a:p>
                </c:rich>
              </c:tx>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C722-409B-A74D-A67FECC24579}"/>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showLegendKey val="0"/>
            <c:showVal val="1"/>
            <c:showCatName val="0"/>
            <c:showSerName val="0"/>
            <c:showPercent val="1"/>
            <c:showBubbleSize val="0"/>
            <c:showLeaderLines val="1"/>
            <c:leaderLines>
              <c:spPr>
                <a:ln w="12700" cap="rnd" cmpd="sng" algn="ctr">
                  <a:solidFill>
                    <a:schemeClr val="tx1"/>
                  </a:solidFill>
                  <a:prstDash val="solid"/>
                  <a:round/>
                </a:ln>
                <a:effectLst/>
              </c:spPr>
            </c:leaderLines>
            <c:extLst xmlns:c16r2="http://schemas.microsoft.com/office/drawing/2015/06/chart">
              <c:ext xmlns:c15="http://schemas.microsoft.com/office/drawing/2012/chart" uri="{CE6537A1-D6FC-4f65-9D91-7224C49458BB}"/>
            </c:extLst>
          </c:dLbls>
          <c:cat>
            <c:strRef>
              <c:f>Gráficos!$A$2:$A$6</c:f>
              <c:strCache>
                <c:ptCount val="5"/>
                <c:pt idx="0">
                  <c:v>Comercio al detalle</c:v>
                </c:pt>
                <c:pt idx="1">
                  <c:v>Servicios</c:v>
                </c:pt>
                <c:pt idx="2">
                  <c:v>Agricultura</c:v>
                </c:pt>
                <c:pt idx="3">
                  <c:v>Manufactura</c:v>
                </c:pt>
                <c:pt idx="4">
                  <c:v>Construccion</c:v>
                </c:pt>
              </c:strCache>
            </c:strRef>
          </c:cat>
          <c:val>
            <c:numRef>
              <c:f>Gráficos!$D$2:$D$6</c:f>
              <c:numCache>
                <c:formatCode>0.00%</c:formatCode>
                <c:ptCount val="5"/>
                <c:pt idx="0">
                  <c:v>0.34308510638297873</c:v>
                </c:pt>
                <c:pt idx="1">
                  <c:v>0.55851063829787229</c:v>
                </c:pt>
                <c:pt idx="2">
                  <c:v>2.3936170212765957E-2</c:v>
                </c:pt>
                <c:pt idx="3">
                  <c:v>3.9893617021276598E-2</c:v>
                </c:pt>
                <c:pt idx="4">
                  <c:v>3.4574468085106384E-2</c:v>
                </c:pt>
              </c:numCache>
            </c:numRef>
          </c:val>
          <c:extLst xmlns:c16r2="http://schemas.microsoft.com/office/drawing/2015/06/chart">
            <c:ext xmlns:c16="http://schemas.microsoft.com/office/drawing/2014/chart" uri="{C3380CC4-5D6E-409C-BE32-E72D297353CC}">
              <c16:uniqueId val="{00000006-C722-409B-A74D-A67FECC24579}"/>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w="12700" cap="rnd" cmpd="sng" algn="ctr">
      <a:noFill/>
      <a:prstDash val="solid"/>
    </a:ln>
    <a:effectLst/>
  </c:spPr>
  <c:txPr>
    <a:bodyPr/>
    <a:lstStyle/>
    <a:p>
      <a:pPr>
        <a:defRPr sz="12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791642424007344E-2"/>
          <c:y val="0.17361091227232958"/>
          <c:w val="0.65506535820953415"/>
          <c:h val="0.76388928656645194"/>
        </c:manualLayout>
      </c:layout>
      <c:pie3DChart>
        <c:varyColors val="1"/>
        <c:ser>
          <c:idx val="0"/>
          <c:order val="0"/>
          <c:explosion val="3"/>
          <c:dPt>
            <c:idx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F21-4A30-97A0-BEAAC23CDFE1}"/>
              </c:ext>
            </c:extLst>
          </c:dPt>
          <c:dPt>
            <c:idx val="1"/>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3-4F21-4A30-97A0-BEAAC23CDFE1}"/>
              </c:ext>
            </c:extLst>
          </c:dPt>
          <c:dPt>
            <c:idx val="2"/>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5-4F21-4A30-97A0-BEAAC23CDFE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xmlns:c16r2="http://schemas.microsoft.com/office/drawing/2015/06/chart">
              <c:ext xmlns:c15="http://schemas.microsoft.com/office/drawing/2012/chart" uri="{CE6537A1-D6FC-4f65-9D91-7224C49458BB}">
                <c15:layout/>
              </c:ext>
            </c:extLst>
          </c:dLbls>
          <c:cat>
            <c:strRef>
              <c:f>Gráficos!$A$61:$A$63</c:f>
              <c:strCache>
                <c:ptCount val="3"/>
                <c:pt idx="0">
                  <c:v>1- 9</c:v>
                </c:pt>
                <c:pt idx="1">
                  <c:v>10-49</c:v>
                </c:pt>
                <c:pt idx="2">
                  <c:v>50-199</c:v>
                </c:pt>
              </c:strCache>
            </c:strRef>
          </c:cat>
          <c:val>
            <c:numRef>
              <c:f>Gráficos!$D$61:$D$63</c:f>
              <c:numCache>
                <c:formatCode>0.00%</c:formatCode>
                <c:ptCount val="3"/>
                <c:pt idx="0">
                  <c:v>0.57446808510638303</c:v>
                </c:pt>
                <c:pt idx="1">
                  <c:v>0.40957446808510639</c:v>
                </c:pt>
                <c:pt idx="2">
                  <c:v>1.5957446808510637E-2</c:v>
                </c:pt>
              </c:numCache>
            </c:numRef>
          </c:val>
          <c:extLst xmlns:c16r2="http://schemas.microsoft.com/office/drawing/2015/06/chart">
            <c:ext xmlns:c16="http://schemas.microsoft.com/office/drawing/2014/chart" uri="{C3380CC4-5D6E-409C-BE32-E72D297353CC}">
              <c16:uniqueId val="{00000000-8CE2-430D-BB64-C9A23454B613}"/>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w="12700" cap="rnd" cmpd="sng" algn="ctr">
      <a:noFill/>
      <a:prstDash val="solid"/>
    </a:ln>
    <a:effectLst/>
  </c:spPr>
  <c:txPr>
    <a:bodyPr/>
    <a:lstStyle/>
    <a:p>
      <a:pPr>
        <a:defRPr sz="14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6"/>
          <c:dPt>
            <c:idx val="2"/>
            <c:bubble3D val="0"/>
            <c:explosion val="8"/>
            <c:extLst xmlns:c16r2="http://schemas.microsoft.com/office/drawing/2015/06/chart">
              <c:ext xmlns:c16="http://schemas.microsoft.com/office/drawing/2014/chart" uri="{C3380CC4-5D6E-409C-BE32-E72D297353CC}">
                <c16:uniqueId val="{00000001-11DC-4496-937A-0DF33F3616CE}"/>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'[Tabulación y gráficos Chasipanta Silva Encuestas aprobadas (1).xlsx]Gráficos'!$A$41:$A$44</c:f>
              <c:strCache>
                <c:ptCount val="4"/>
                <c:pt idx="0">
                  <c:v>Menos de 2</c:v>
                </c:pt>
                <c:pt idx="1">
                  <c:v>2 y 4 </c:v>
                </c:pt>
                <c:pt idx="2">
                  <c:v>5 y 7 </c:v>
                </c:pt>
                <c:pt idx="3">
                  <c:v>8 o mas</c:v>
                </c:pt>
              </c:strCache>
            </c:strRef>
          </c:cat>
          <c:val>
            <c:numRef>
              <c:f>'[Tabulación y gráficos Chasipanta Silva Encuestas aprobadas (1).xlsx]Gráficos'!$D$41:$D$44</c:f>
              <c:numCache>
                <c:formatCode>0.00%</c:formatCode>
                <c:ptCount val="4"/>
                <c:pt idx="0">
                  <c:v>9.3085106382978719E-2</c:v>
                </c:pt>
                <c:pt idx="1">
                  <c:v>0.18617021276595744</c:v>
                </c:pt>
                <c:pt idx="2">
                  <c:v>0.44414893617021278</c:v>
                </c:pt>
                <c:pt idx="3">
                  <c:v>0.27659574468085107</c:v>
                </c:pt>
              </c:numCache>
            </c:numRef>
          </c:val>
          <c:extLst xmlns:c16r2="http://schemas.microsoft.com/office/drawing/2015/06/chart">
            <c:ext xmlns:c16="http://schemas.microsoft.com/office/drawing/2014/chart" uri="{C3380CC4-5D6E-409C-BE32-E72D297353CC}">
              <c16:uniqueId val="{00000002-11DC-4496-937A-0DF33F3616CE}"/>
            </c:ext>
          </c:extLst>
        </c:ser>
        <c:dLbls>
          <c:showLegendKey val="0"/>
          <c:showVal val="0"/>
          <c:showCatName val="0"/>
          <c:showSerName val="0"/>
          <c:showPercent val="1"/>
          <c:showBubbleSize val="0"/>
          <c:showLeaderLines val="1"/>
        </c:dLbls>
      </c:pie3DChart>
    </c:plotArea>
    <c:legend>
      <c:legendPos val="r"/>
      <c:layout>
        <c:manualLayout>
          <c:xMode val="edge"/>
          <c:yMode val="edge"/>
          <c:x val="0.68180563270747696"/>
          <c:y val="0.31643492603385948"/>
          <c:w val="0.27586573714031776"/>
          <c:h val="0.35808556883992948"/>
        </c:manualLayout>
      </c:layout>
      <c:overlay val="0"/>
    </c:legend>
    <c:plotVisOnly val="1"/>
    <c:dispBlanksAs val="gap"/>
    <c:showDLblsOverMax val="0"/>
  </c:chart>
  <c:txPr>
    <a:bodyPr/>
    <a:lstStyle/>
    <a:p>
      <a:pPr>
        <a:defRPr sz="12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295915308636556E-2"/>
          <c:y val="0.13103539627640004"/>
          <c:w val="0.70276168125223903"/>
          <c:h val="0.76285132582726223"/>
        </c:manualLayout>
      </c:layout>
      <c:pie3DChart>
        <c:varyColors val="1"/>
        <c:ser>
          <c:idx val="0"/>
          <c:order val="0"/>
          <c:explosion val="16"/>
          <c:dPt>
            <c:idx val="0"/>
            <c:bubble3D val="0"/>
            <c:spPr>
              <a:solidFill>
                <a:schemeClr val="accent4">
                  <a:shade val="76000"/>
                </a:schemeClr>
              </a:solidFill>
              <a:ln>
                <a:noFill/>
              </a:ln>
              <a:effectLst/>
              <a:sp3d/>
            </c:spPr>
            <c:extLst xmlns:c16r2="http://schemas.microsoft.com/office/drawing/2015/06/chart">
              <c:ext xmlns:c16="http://schemas.microsoft.com/office/drawing/2014/chart" uri="{C3380CC4-5D6E-409C-BE32-E72D297353CC}">
                <c16:uniqueId val="{00000001-D779-4A64-ADE1-E240B29F7309}"/>
              </c:ext>
            </c:extLst>
          </c:dPt>
          <c:dPt>
            <c:idx val="1"/>
            <c:bubble3D val="0"/>
            <c:explosion val="8"/>
            <c:spPr>
              <a:solidFill>
                <a:schemeClr val="accent4">
                  <a:tint val="77000"/>
                </a:schemeClr>
              </a:solidFill>
              <a:ln>
                <a:noFill/>
              </a:ln>
              <a:effectLst/>
              <a:sp3d/>
            </c:spPr>
            <c:extLst xmlns:c16r2="http://schemas.microsoft.com/office/drawing/2015/06/chart">
              <c:ext xmlns:c16="http://schemas.microsoft.com/office/drawing/2014/chart" uri="{C3380CC4-5D6E-409C-BE32-E72D297353CC}">
                <c16:uniqueId val="{00000001-92CA-4D5E-9129-CEC9B88BD49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1"/>
            <c:leaderLines>
              <c:spPr>
                <a:ln w="12700" cap="rnd" cmpd="sng" algn="ctr">
                  <a:solidFill>
                    <a:schemeClr val="tx1"/>
                  </a:solidFill>
                  <a:prstDash val="solid"/>
                  <a:round/>
                </a:ln>
                <a:effectLst/>
              </c:spPr>
            </c:leaderLines>
            <c:extLst xmlns:c16r2="http://schemas.microsoft.com/office/drawing/2015/06/chart">
              <c:ext xmlns:c15="http://schemas.microsoft.com/office/drawing/2012/chart" uri="{CE6537A1-D6FC-4f65-9D91-7224C49458BB}">
                <c15:layout/>
              </c:ext>
            </c:extLst>
          </c:dLbls>
          <c:cat>
            <c:strRef>
              <c:f>Gráficos!$A$82:$A$83</c:f>
              <c:strCache>
                <c:ptCount val="2"/>
                <c:pt idx="0">
                  <c:v>Sí</c:v>
                </c:pt>
                <c:pt idx="1">
                  <c:v>No</c:v>
                </c:pt>
              </c:strCache>
            </c:strRef>
          </c:cat>
          <c:val>
            <c:numRef>
              <c:f>Gráficos!$D$82:$D$83</c:f>
              <c:numCache>
                <c:formatCode>0.00%</c:formatCode>
                <c:ptCount val="2"/>
                <c:pt idx="0">
                  <c:v>0.83244680851063835</c:v>
                </c:pt>
                <c:pt idx="1">
                  <c:v>0.16755319148936171</c:v>
                </c:pt>
              </c:numCache>
            </c:numRef>
          </c:val>
          <c:extLst xmlns:c16r2="http://schemas.microsoft.com/office/drawing/2015/06/chart">
            <c:ext xmlns:c16="http://schemas.microsoft.com/office/drawing/2014/chart" uri="{C3380CC4-5D6E-409C-BE32-E72D297353CC}">
              <c16:uniqueId val="{00000002-92CA-4D5E-9129-CEC9B88BD493}"/>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w="12700" cap="rnd" cmpd="sng" algn="ctr">
      <a:noFill/>
      <a:prstDash val="solid"/>
    </a:ln>
    <a:effectLst/>
  </c:spPr>
  <c:txPr>
    <a:bodyPr/>
    <a:lstStyle/>
    <a:p>
      <a:pPr>
        <a:defRPr sz="1200"/>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1416747564088735E-2"/>
          <c:y val="0.17824083989501313"/>
          <c:w val="0.6374608486439195"/>
          <c:h val="0.8217592592592593"/>
        </c:manualLayout>
      </c:layout>
      <c:pie3DChart>
        <c:varyColors val="1"/>
        <c:ser>
          <c:idx val="0"/>
          <c:order val="0"/>
          <c:explosion val="10"/>
          <c:dLbls>
            <c:dLbl>
              <c:idx val="0"/>
              <c:layout>
                <c:manualLayout>
                  <c:x val="-3.0337118664187077E-2"/>
                  <c:y val="-5.13425196850393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5DE-4C45-9983-A4B0E20E7976}"/>
                </c:ext>
                <c:ext xmlns:c15="http://schemas.microsoft.com/office/drawing/2012/chart" uri="{CE6537A1-D6FC-4f65-9D91-7224C49458BB}">
                  <c15:layout/>
                </c:ext>
              </c:extLst>
            </c:dLbl>
            <c:dLbl>
              <c:idx val="1"/>
              <c:layout>
                <c:manualLayout>
                  <c:x val="1.4129939237047424E-2"/>
                  <c:y val="-1.07880314960629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DE-4C45-9983-A4B0E20E7976}"/>
                </c:ext>
                <c:ext xmlns:c15="http://schemas.microsoft.com/office/drawing/2012/chart" uri="{CE6537A1-D6FC-4f65-9D91-7224C49458BB}">
                  <c15:layout/>
                </c:ext>
              </c:extLst>
            </c:dLbl>
            <c:dLbl>
              <c:idx val="3"/>
              <c:layout>
                <c:manualLayout>
                  <c:x val="-6.037445319335083E-2"/>
                  <c:y val="-3.4090113735783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5DE-4C45-9983-A4B0E20E797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Gráficos!$A$99:$A$102</c:f>
              <c:strCache>
                <c:ptCount val="4"/>
                <c:pt idx="0">
                  <c:v>Por horas</c:v>
                </c:pt>
                <c:pt idx="1">
                  <c:v>Medio tiempo</c:v>
                </c:pt>
                <c:pt idx="2">
                  <c:v>Jornada completa</c:v>
                </c:pt>
                <c:pt idx="3">
                  <c:v>Eventual </c:v>
                </c:pt>
              </c:strCache>
            </c:strRef>
          </c:cat>
          <c:val>
            <c:numRef>
              <c:f>Gráficos!$D$99:$D$102</c:f>
              <c:numCache>
                <c:formatCode>0.00%</c:formatCode>
                <c:ptCount val="4"/>
                <c:pt idx="0">
                  <c:v>3.9893617021276598E-2</c:v>
                </c:pt>
                <c:pt idx="1">
                  <c:v>1.0638297872340425E-2</c:v>
                </c:pt>
                <c:pt idx="2">
                  <c:v>0.93617021276595747</c:v>
                </c:pt>
                <c:pt idx="3">
                  <c:v>1.3297872340425532E-2</c:v>
                </c:pt>
              </c:numCache>
            </c:numRef>
          </c:val>
          <c:extLst xmlns:c16r2="http://schemas.microsoft.com/office/drawing/2015/06/chart">
            <c:ext xmlns:c16="http://schemas.microsoft.com/office/drawing/2014/chart" uri="{C3380CC4-5D6E-409C-BE32-E72D297353CC}">
              <c16:uniqueId val="{00000003-D5DE-4C45-9983-A4B0E20E7976}"/>
            </c:ext>
          </c:extLst>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2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200" b="1" i="0" u="none" strike="noStrike" baseline="0">
                <a:effectLst/>
              </a:rPr>
              <a:t>Ingresos por ventas mensuales </a:t>
            </a:r>
            <a:endParaRPr lang="es-419" sz="1200"/>
          </a:p>
        </c:rich>
      </c:tx>
      <c:layout>
        <c:manualLayout>
          <c:xMode val="edge"/>
          <c:yMode val="edge"/>
          <c:x val="0.23469444444444446"/>
          <c:y val="2.777777777777777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3.1424540682414695E-2"/>
          <c:y val="0.1969400699912511"/>
          <c:w val="0.6593884514435695"/>
          <c:h val="0.69859689413823267"/>
        </c:manualLayout>
      </c:layout>
      <c:pie3DChart>
        <c:varyColors val="1"/>
        <c:ser>
          <c:idx val="0"/>
          <c:order val="0"/>
          <c:explosion val="20"/>
          <c:dPt>
            <c:idx val="0"/>
            <c:bubble3D val="0"/>
            <c:explosion val="12"/>
            <c:extLst xmlns:c16r2="http://schemas.microsoft.com/office/drawing/2015/06/chart">
              <c:ext xmlns:c16="http://schemas.microsoft.com/office/drawing/2014/chart" uri="{C3380CC4-5D6E-409C-BE32-E72D297353CC}">
                <c16:uniqueId val="{00000001-9DC8-4FBC-9D89-6D82CE42A31E}"/>
              </c:ext>
            </c:extLst>
          </c:dPt>
          <c:dPt>
            <c:idx val="1"/>
            <c:bubble3D val="0"/>
            <c:explosion val="11"/>
            <c:extLst xmlns:c16r2="http://schemas.microsoft.com/office/drawing/2015/06/chart">
              <c:ext xmlns:c16="http://schemas.microsoft.com/office/drawing/2014/chart" uri="{C3380CC4-5D6E-409C-BE32-E72D297353CC}">
                <c16:uniqueId val="{00000003-9DC8-4FBC-9D89-6D82CE42A31E}"/>
              </c:ext>
            </c:extLst>
          </c:dPt>
          <c:dPt>
            <c:idx val="2"/>
            <c:bubble3D val="0"/>
            <c:explosion val="14"/>
            <c:extLst xmlns:c16r2="http://schemas.microsoft.com/office/drawing/2015/06/chart">
              <c:ext xmlns:c16="http://schemas.microsoft.com/office/drawing/2014/chart" uri="{C3380CC4-5D6E-409C-BE32-E72D297353CC}">
                <c16:uniqueId val="{00000005-9DC8-4FBC-9D89-6D82CE42A31E}"/>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'[Tabulación y gráficos Chasipanta Silva Encuestas aprobadas (1).xlsx]Gráficos'!$A$235:$A$243</c:f>
              <c:strCache>
                <c:ptCount val="9"/>
                <c:pt idx="0">
                  <c:v>menor 1500</c:v>
                </c:pt>
                <c:pt idx="1">
                  <c:v>1500 a 3500</c:v>
                </c:pt>
                <c:pt idx="2">
                  <c:v>3501 a 5500</c:v>
                </c:pt>
                <c:pt idx="3">
                  <c:v>5501 a 7500</c:v>
                </c:pt>
                <c:pt idx="4">
                  <c:v>7501 a 9500</c:v>
                </c:pt>
                <c:pt idx="5">
                  <c:v>9501 a 11500</c:v>
                </c:pt>
                <c:pt idx="6">
                  <c:v>11501 a 13500</c:v>
                </c:pt>
                <c:pt idx="7">
                  <c:v>13501 a 15500</c:v>
                </c:pt>
                <c:pt idx="8">
                  <c:v>mas de 15500</c:v>
                </c:pt>
              </c:strCache>
            </c:strRef>
          </c:cat>
          <c:val>
            <c:numRef>
              <c:f>'[Tabulación y gráficos Chasipanta Silva Encuestas aprobadas (1).xlsx]Gráficos'!$D$235:$D$243</c:f>
              <c:numCache>
                <c:formatCode>0.00%</c:formatCode>
                <c:ptCount val="9"/>
                <c:pt idx="0">
                  <c:v>0.18617021276595744</c:v>
                </c:pt>
                <c:pt idx="1">
                  <c:v>0.19680851063829788</c:v>
                </c:pt>
                <c:pt idx="2">
                  <c:v>0.2978723404255319</c:v>
                </c:pt>
                <c:pt idx="3">
                  <c:v>0.10638297872340426</c:v>
                </c:pt>
                <c:pt idx="4">
                  <c:v>5.8510638297872342E-2</c:v>
                </c:pt>
                <c:pt idx="5">
                  <c:v>2.3936170212765957E-2</c:v>
                </c:pt>
                <c:pt idx="6">
                  <c:v>3.4574468085106384E-2</c:v>
                </c:pt>
                <c:pt idx="7">
                  <c:v>1.8617021276595744E-2</c:v>
                </c:pt>
                <c:pt idx="8">
                  <c:v>7.7127659574468085E-2</c:v>
                </c:pt>
              </c:numCache>
            </c:numRef>
          </c:val>
          <c:extLst xmlns:c16r2="http://schemas.microsoft.com/office/drawing/2015/06/chart">
            <c:ext xmlns:c16="http://schemas.microsoft.com/office/drawing/2014/chart" uri="{C3380CC4-5D6E-409C-BE32-E72D297353CC}">
              <c16:uniqueId val="{00000006-9DC8-4FBC-9D89-6D82CE42A31E}"/>
            </c:ext>
          </c:extLst>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Gráficos!$C$418</c:f>
              <c:strCache>
                <c:ptCount val="1"/>
                <c:pt idx="0">
                  <c:v>Frecuencia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Gráficos!$A$419:$B$430</c:f>
              <c:multiLvlStrCache>
                <c:ptCount val="12"/>
                <c:lvl>
                  <c:pt idx="0">
                    <c:v>0-25%</c:v>
                  </c:pt>
                  <c:pt idx="1">
                    <c:v>26-50%</c:v>
                  </c:pt>
                  <c:pt idx="2">
                    <c:v>51-75%</c:v>
                  </c:pt>
                  <c:pt idx="3">
                    <c:v>76-100%</c:v>
                  </c:pt>
                  <c:pt idx="4">
                    <c:v>0-25%</c:v>
                  </c:pt>
                  <c:pt idx="5">
                    <c:v>26-50%</c:v>
                  </c:pt>
                  <c:pt idx="6">
                    <c:v>51-75%</c:v>
                  </c:pt>
                  <c:pt idx="7">
                    <c:v>76-100%</c:v>
                  </c:pt>
                  <c:pt idx="8">
                    <c:v>0-25%</c:v>
                  </c:pt>
                  <c:pt idx="9">
                    <c:v>26-50%</c:v>
                  </c:pt>
                  <c:pt idx="10">
                    <c:v>51-75%</c:v>
                  </c:pt>
                  <c:pt idx="11">
                    <c:v>76-100%</c:v>
                  </c:pt>
                </c:lvl>
                <c:lvl>
                  <c:pt idx="0">
                    <c:v>Reinvierte</c:v>
                  </c:pt>
                  <c:pt idx="4">
                    <c:v>Empleados</c:v>
                  </c:pt>
                  <c:pt idx="8">
                    <c:v>Familia</c:v>
                  </c:pt>
                </c:lvl>
              </c:multiLvlStrCache>
            </c:multiLvlStrRef>
          </c:cat>
          <c:val>
            <c:numRef>
              <c:f>Gráficos!$C$419:$C$430</c:f>
              <c:numCache>
                <c:formatCode>General</c:formatCode>
                <c:ptCount val="12"/>
                <c:pt idx="0">
                  <c:v>210</c:v>
                </c:pt>
                <c:pt idx="1">
                  <c:v>69</c:v>
                </c:pt>
                <c:pt idx="2">
                  <c:v>48</c:v>
                </c:pt>
                <c:pt idx="3">
                  <c:v>50</c:v>
                </c:pt>
                <c:pt idx="4">
                  <c:v>75</c:v>
                </c:pt>
                <c:pt idx="5">
                  <c:v>0</c:v>
                </c:pt>
                <c:pt idx="6">
                  <c:v>0</c:v>
                </c:pt>
                <c:pt idx="7">
                  <c:v>0</c:v>
                </c:pt>
                <c:pt idx="8">
                  <c:v>28</c:v>
                </c:pt>
                <c:pt idx="9">
                  <c:v>49</c:v>
                </c:pt>
                <c:pt idx="10">
                  <c:v>136</c:v>
                </c:pt>
                <c:pt idx="11">
                  <c:v>125</c:v>
                </c:pt>
              </c:numCache>
            </c:numRef>
          </c:val>
          <c:extLst xmlns:c16r2="http://schemas.microsoft.com/office/drawing/2015/06/chart">
            <c:ext xmlns:c16="http://schemas.microsoft.com/office/drawing/2014/chart" uri="{C3380CC4-5D6E-409C-BE32-E72D297353CC}">
              <c16:uniqueId val="{00000000-D8B8-43C1-B28F-EC5BBE0A04D3}"/>
            </c:ext>
          </c:extLst>
        </c:ser>
        <c:dLbls>
          <c:showLegendKey val="0"/>
          <c:showVal val="0"/>
          <c:showCatName val="0"/>
          <c:showSerName val="0"/>
          <c:showPercent val="0"/>
          <c:showBubbleSize val="0"/>
        </c:dLbls>
        <c:gapWidth val="219"/>
        <c:overlap val="-27"/>
        <c:axId val="296197928"/>
        <c:axId val="296200280"/>
      </c:barChart>
      <c:catAx>
        <c:axId val="29619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96200280"/>
        <c:crosses val="autoZero"/>
        <c:auto val="1"/>
        <c:lblAlgn val="ctr"/>
        <c:lblOffset val="100"/>
        <c:noMultiLvlLbl val="0"/>
      </c:catAx>
      <c:valAx>
        <c:axId val="296200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9619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F2CFD-2434-4AA5-8607-327EAD48E4D2}" type="doc">
      <dgm:prSet loTypeId="urn:microsoft.com/office/officeart/2005/8/layout/radial4" loCatId="relationship" qsTypeId="urn:microsoft.com/office/officeart/2005/8/quickstyle/simple4" qsCatId="simple" csTypeId="urn:microsoft.com/office/officeart/2005/8/colors/colorful5" csCatId="colorful" phldr="1"/>
      <dgm:spPr/>
      <dgm:t>
        <a:bodyPr/>
        <a:lstStyle/>
        <a:p>
          <a:endParaRPr lang="es-ES"/>
        </a:p>
      </dgm:t>
    </dgm:pt>
    <dgm:pt modelId="{98FFDE65-E608-4762-822F-82E3AAC1A1F6}">
      <dgm:prSet phldrT="[Texto]" custT="1"/>
      <dgm:spPr/>
      <dgm:t>
        <a:bodyPr/>
        <a:lstStyle/>
        <a:p>
          <a:pPr algn="ctr"/>
          <a:r>
            <a:rPr lang="es-ES" sz="1400" b="1" u="sng" dirty="0" smtClean="0"/>
            <a:t>OBJETIVO GENERAL</a:t>
          </a:r>
          <a:r>
            <a:rPr lang="es-ES" sz="1400" b="1" dirty="0" smtClean="0"/>
            <a:t>:</a:t>
          </a:r>
          <a:r>
            <a:rPr lang="es-ES" sz="1200" dirty="0" smtClean="0"/>
            <a:t>	</a:t>
          </a:r>
        </a:p>
        <a:p>
          <a:pPr algn="just"/>
          <a:r>
            <a:rPr lang="es-419" sz="1200" dirty="0" smtClean="0"/>
            <a:t>Determinar la incidencia de las </a:t>
          </a:r>
          <a:r>
            <a:rPr lang="es-419" sz="1200" dirty="0" err="1" smtClean="0"/>
            <a:t>Mipymes</a:t>
          </a:r>
          <a:r>
            <a:rPr lang="es-419" sz="1200" dirty="0" smtClean="0"/>
            <a:t> en la economía del cantón Quito</a:t>
          </a:r>
          <a:endParaRPr lang="es-ES" sz="1200" dirty="0"/>
        </a:p>
      </dgm:t>
    </dgm:pt>
    <dgm:pt modelId="{0619E3F2-8E27-487B-BCBE-5D458DF181A1}" type="parTrans" cxnId="{812A0E13-630C-4A20-A4FE-663A982716F0}">
      <dgm:prSet/>
      <dgm:spPr/>
      <dgm:t>
        <a:bodyPr/>
        <a:lstStyle/>
        <a:p>
          <a:endParaRPr lang="es-ES"/>
        </a:p>
      </dgm:t>
    </dgm:pt>
    <dgm:pt modelId="{D9311ABF-F861-4193-8607-2531FEB3D9F8}" type="sibTrans" cxnId="{812A0E13-630C-4A20-A4FE-663A982716F0}">
      <dgm:prSet/>
      <dgm:spPr/>
      <dgm:t>
        <a:bodyPr/>
        <a:lstStyle/>
        <a:p>
          <a:endParaRPr lang="es-ES"/>
        </a:p>
      </dgm:t>
    </dgm:pt>
    <dgm:pt modelId="{8BD8F9A9-EABD-4EEA-B364-648D503EC255}">
      <dgm:prSet phldrT="[Texto]"/>
      <dgm:spPr/>
      <dgm:t>
        <a:bodyPr/>
        <a:lstStyle/>
        <a:p>
          <a:r>
            <a:rPr lang="es-ES" dirty="0" smtClean="0"/>
            <a:t>Fundamentar teóricamente </a:t>
          </a:r>
          <a:endParaRPr lang="es-ES" dirty="0"/>
        </a:p>
      </dgm:t>
    </dgm:pt>
    <dgm:pt modelId="{7D6B5821-EE97-4C4B-837D-D324A2C4A3C6}" type="parTrans" cxnId="{E1332FAE-CD6D-4065-ADED-4FE2A0B22531}">
      <dgm:prSet/>
      <dgm:spPr/>
      <dgm:t>
        <a:bodyPr/>
        <a:lstStyle/>
        <a:p>
          <a:endParaRPr lang="es-ES"/>
        </a:p>
      </dgm:t>
    </dgm:pt>
    <dgm:pt modelId="{9A222AA0-CB28-4FEE-9936-E0A8940D5F2C}" type="sibTrans" cxnId="{E1332FAE-CD6D-4065-ADED-4FE2A0B22531}">
      <dgm:prSet/>
      <dgm:spPr/>
      <dgm:t>
        <a:bodyPr/>
        <a:lstStyle/>
        <a:p>
          <a:endParaRPr lang="es-ES"/>
        </a:p>
      </dgm:t>
    </dgm:pt>
    <dgm:pt modelId="{8696AC2B-4243-4729-9F0B-BC1F2327BE8E}">
      <dgm:prSet phldrT="[Texto]"/>
      <dgm:spPr/>
      <dgm:t>
        <a:bodyPr/>
        <a:lstStyle/>
        <a:p>
          <a:r>
            <a:rPr lang="es-419" dirty="0" smtClean="0"/>
            <a:t>Realizar un diagnóstico</a:t>
          </a:r>
          <a:endParaRPr lang="es-ES" dirty="0"/>
        </a:p>
      </dgm:t>
    </dgm:pt>
    <dgm:pt modelId="{BA1A8D71-B0E8-4F59-BA1D-96CAAFA4D364}" type="parTrans" cxnId="{B58BFE77-C498-410E-934E-0A07A28AA376}">
      <dgm:prSet/>
      <dgm:spPr/>
      <dgm:t>
        <a:bodyPr/>
        <a:lstStyle/>
        <a:p>
          <a:endParaRPr lang="es-ES"/>
        </a:p>
      </dgm:t>
    </dgm:pt>
    <dgm:pt modelId="{1BAC5D97-4EC8-4E25-A8B4-7B5F5847E6A8}" type="sibTrans" cxnId="{B58BFE77-C498-410E-934E-0A07A28AA376}">
      <dgm:prSet/>
      <dgm:spPr/>
      <dgm:t>
        <a:bodyPr/>
        <a:lstStyle/>
        <a:p>
          <a:endParaRPr lang="es-ES"/>
        </a:p>
      </dgm:t>
    </dgm:pt>
    <dgm:pt modelId="{248340CB-4486-476C-8216-AFB3DD1532F3}">
      <dgm:prSet phldrT="[Texto]"/>
      <dgm:spPr/>
      <dgm:t>
        <a:bodyPr/>
        <a:lstStyle/>
        <a:p>
          <a:r>
            <a:rPr lang="es-419" dirty="0" smtClean="0"/>
            <a:t>Establecer relación entre variables</a:t>
          </a:r>
          <a:endParaRPr lang="es-ES" dirty="0"/>
        </a:p>
      </dgm:t>
    </dgm:pt>
    <dgm:pt modelId="{7CFAB21B-F406-4C0D-A67E-ADD7951C2644}" type="parTrans" cxnId="{F6D155F9-D6B6-4487-8DEB-5211BE1A671C}">
      <dgm:prSet/>
      <dgm:spPr/>
      <dgm:t>
        <a:bodyPr/>
        <a:lstStyle/>
        <a:p>
          <a:endParaRPr lang="es-ES"/>
        </a:p>
      </dgm:t>
    </dgm:pt>
    <dgm:pt modelId="{4F64CA30-295B-4F8E-AFC1-6D832085917D}" type="sibTrans" cxnId="{F6D155F9-D6B6-4487-8DEB-5211BE1A671C}">
      <dgm:prSet/>
      <dgm:spPr/>
      <dgm:t>
        <a:bodyPr/>
        <a:lstStyle/>
        <a:p>
          <a:endParaRPr lang="es-ES"/>
        </a:p>
      </dgm:t>
    </dgm:pt>
    <dgm:pt modelId="{FF58810F-3FEA-428B-BDE5-BAEDF602B105}">
      <dgm:prSet phldrT="[Texto]"/>
      <dgm:spPr/>
      <dgm:t>
        <a:bodyPr/>
        <a:lstStyle/>
        <a:p>
          <a:r>
            <a:rPr lang="es-419" dirty="0" smtClean="0"/>
            <a:t>Formular conclusiones y recomendaciones</a:t>
          </a:r>
          <a:endParaRPr lang="es-ES" dirty="0"/>
        </a:p>
      </dgm:t>
    </dgm:pt>
    <dgm:pt modelId="{D84398D4-CC36-4DA8-BEE8-AE0AAEBE76AC}" type="parTrans" cxnId="{E3F6FC36-667D-49B3-B36C-E78AB521AC68}">
      <dgm:prSet/>
      <dgm:spPr/>
      <dgm:t>
        <a:bodyPr/>
        <a:lstStyle/>
        <a:p>
          <a:endParaRPr lang="es-ES"/>
        </a:p>
      </dgm:t>
    </dgm:pt>
    <dgm:pt modelId="{F0E00963-59B9-4193-B4CC-6E36863564DE}" type="sibTrans" cxnId="{E3F6FC36-667D-49B3-B36C-E78AB521AC68}">
      <dgm:prSet/>
      <dgm:spPr/>
      <dgm:t>
        <a:bodyPr/>
        <a:lstStyle/>
        <a:p>
          <a:endParaRPr lang="es-ES"/>
        </a:p>
      </dgm:t>
    </dgm:pt>
    <dgm:pt modelId="{B626CC58-A3E6-43F8-B2C7-5AC6021FB879}" type="pres">
      <dgm:prSet presAssocID="{BF6F2CFD-2434-4AA5-8607-327EAD48E4D2}" presName="cycle" presStyleCnt="0">
        <dgm:presLayoutVars>
          <dgm:chMax val="1"/>
          <dgm:dir/>
          <dgm:animLvl val="ctr"/>
          <dgm:resizeHandles val="exact"/>
        </dgm:presLayoutVars>
      </dgm:prSet>
      <dgm:spPr/>
      <dgm:t>
        <a:bodyPr/>
        <a:lstStyle/>
        <a:p>
          <a:endParaRPr lang="es-ES"/>
        </a:p>
      </dgm:t>
    </dgm:pt>
    <dgm:pt modelId="{5FC391DB-EFF6-49DC-BC4B-9C269F49A9CD}" type="pres">
      <dgm:prSet presAssocID="{98FFDE65-E608-4762-822F-82E3AAC1A1F6}" presName="centerShape" presStyleLbl="node0" presStyleIdx="0" presStyleCnt="1" custScaleX="106413"/>
      <dgm:spPr/>
      <dgm:t>
        <a:bodyPr/>
        <a:lstStyle/>
        <a:p>
          <a:endParaRPr lang="es-ES"/>
        </a:p>
      </dgm:t>
    </dgm:pt>
    <dgm:pt modelId="{4254FEAE-34AB-4F74-914B-5005F55B1FE7}" type="pres">
      <dgm:prSet presAssocID="{7D6B5821-EE97-4C4B-837D-D324A2C4A3C6}" presName="parTrans" presStyleLbl="bgSibTrans2D1" presStyleIdx="0" presStyleCnt="4"/>
      <dgm:spPr/>
      <dgm:t>
        <a:bodyPr/>
        <a:lstStyle/>
        <a:p>
          <a:endParaRPr lang="es-ES"/>
        </a:p>
      </dgm:t>
    </dgm:pt>
    <dgm:pt modelId="{660FF525-4D93-40D8-87A6-7A9BE4D91EF2}" type="pres">
      <dgm:prSet presAssocID="{8BD8F9A9-EABD-4EEA-B364-648D503EC255}" presName="node" presStyleLbl="node1" presStyleIdx="0" presStyleCnt="4">
        <dgm:presLayoutVars>
          <dgm:bulletEnabled val="1"/>
        </dgm:presLayoutVars>
      </dgm:prSet>
      <dgm:spPr/>
      <dgm:t>
        <a:bodyPr/>
        <a:lstStyle/>
        <a:p>
          <a:endParaRPr lang="es-ES"/>
        </a:p>
      </dgm:t>
    </dgm:pt>
    <dgm:pt modelId="{47FF2B2D-2F6C-4187-9914-FEDEA937270B}" type="pres">
      <dgm:prSet presAssocID="{BA1A8D71-B0E8-4F59-BA1D-96CAAFA4D364}" presName="parTrans" presStyleLbl="bgSibTrans2D1" presStyleIdx="1" presStyleCnt="4"/>
      <dgm:spPr/>
      <dgm:t>
        <a:bodyPr/>
        <a:lstStyle/>
        <a:p>
          <a:endParaRPr lang="es-ES"/>
        </a:p>
      </dgm:t>
    </dgm:pt>
    <dgm:pt modelId="{D1798B1B-E0CD-4401-AAFF-FDA352B48F6B}" type="pres">
      <dgm:prSet presAssocID="{8696AC2B-4243-4729-9F0B-BC1F2327BE8E}" presName="node" presStyleLbl="node1" presStyleIdx="1" presStyleCnt="4">
        <dgm:presLayoutVars>
          <dgm:bulletEnabled val="1"/>
        </dgm:presLayoutVars>
      </dgm:prSet>
      <dgm:spPr/>
      <dgm:t>
        <a:bodyPr/>
        <a:lstStyle/>
        <a:p>
          <a:endParaRPr lang="es-ES"/>
        </a:p>
      </dgm:t>
    </dgm:pt>
    <dgm:pt modelId="{1CF7BD0F-55C1-4414-B26D-C7A45ADCF2A2}" type="pres">
      <dgm:prSet presAssocID="{7CFAB21B-F406-4C0D-A67E-ADD7951C2644}" presName="parTrans" presStyleLbl="bgSibTrans2D1" presStyleIdx="2" presStyleCnt="4"/>
      <dgm:spPr/>
      <dgm:t>
        <a:bodyPr/>
        <a:lstStyle/>
        <a:p>
          <a:endParaRPr lang="es-ES"/>
        </a:p>
      </dgm:t>
    </dgm:pt>
    <dgm:pt modelId="{EF99A851-0075-45E3-8AEF-0AE20726C842}" type="pres">
      <dgm:prSet presAssocID="{248340CB-4486-476C-8216-AFB3DD1532F3}" presName="node" presStyleLbl="node1" presStyleIdx="2" presStyleCnt="4">
        <dgm:presLayoutVars>
          <dgm:bulletEnabled val="1"/>
        </dgm:presLayoutVars>
      </dgm:prSet>
      <dgm:spPr/>
      <dgm:t>
        <a:bodyPr/>
        <a:lstStyle/>
        <a:p>
          <a:endParaRPr lang="es-ES"/>
        </a:p>
      </dgm:t>
    </dgm:pt>
    <dgm:pt modelId="{280C3F6C-874D-4672-B705-B63041519DF3}" type="pres">
      <dgm:prSet presAssocID="{D84398D4-CC36-4DA8-BEE8-AE0AAEBE76AC}" presName="parTrans" presStyleLbl="bgSibTrans2D1" presStyleIdx="3" presStyleCnt="4"/>
      <dgm:spPr/>
      <dgm:t>
        <a:bodyPr/>
        <a:lstStyle/>
        <a:p>
          <a:endParaRPr lang="es-ES"/>
        </a:p>
      </dgm:t>
    </dgm:pt>
    <dgm:pt modelId="{DB4490A4-D5EC-4375-9393-87FE435AE883}" type="pres">
      <dgm:prSet presAssocID="{FF58810F-3FEA-428B-BDE5-BAEDF602B105}" presName="node" presStyleLbl="node1" presStyleIdx="3" presStyleCnt="4">
        <dgm:presLayoutVars>
          <dgm:bulletEnabled val="1"/>
        </dgm:presLayoutVars>
      </dgm:prSet>
      <dgm:spPr/>
      <dgm:t>
        <a:bodyPr/>
        <a:lstStyle/>
        <a:p>
          <a:endParaRPr lang="es-ES"/>
        </a:p>
      </dgm:t>
    </dgm:pt>
  </dgm:ptLst>
  <dgm:cxnLst>
    <dgm:cxn modelId="{091EFDF3-1004-42A1-A3E8-3C8A1E98265B}" type="presOf" srcId="{BA1A8D71-B0E8-4F59-BA1D-96CAAFA4D364}" destId="{47FF2B2D-2F6C-4187-9914-FEDEA937270B}" srcOrd="0" destOrd="0" presId="urn:microsoft.com/office/officeart/2005/8/layout/radial4"/>
    <dgm:cxn modelId="{1EBEBCF4-399E-4216-9120-A533DE02F9B2}" type="presOf" srcId="{FF58810F-3FEA-428B-BDE5-BAEDF602B105}" destId="{DB4490A4-D5EC-4375-9393-87FE435AE883}" srcOrd="0" destOrd="0" presId="urn:microsoft.com/office/officeart/2005/8/layout/radial4"/>
    <dgm:cxn modelId="{9FD6F408-F8E1-4CAE-B0C0-1F789F20154A}" type="presOf" srcId="{248340CB-4486-476C-8216-AFB3DD1532F3}" destId="{EF99A851-0075-45E3-8AEF-0AE20726C842}" srcOrd="0" destOrd="0" presId="urn:microsoft.com/office/officeart/2005/8/layout/radial4"/>
    <dgm:cxn modelId="{E3F6FC36-667D-49B3-B36C-E78AB521AC68}" srcId="{98FFDE65-E608-4762-822F-82E3AAC1A1F6}" destId="{FF58810F-3FEA-428B-BDE5-BAEDF602B105}" srcOrd="3" destOrd="0" parTransId="{D84398D4-CC36-4DA8-BEE8-AE0AAEBE76AC}" sibTransId="{F0E00963-59B9-4193-B4CC-6E36863564DE}"/>
    <dgm:cxn modelId="{3C678177-61BD-46EB-87F5-CAAE341EFE84}" type="presOf" srcId="{98FFDE65-E608-4762-822F-82E3AAC1A1F6}" destId="{5FC391DB-EFF6-49DC-BC4B-9C269F49A9CD}" srcOrd="0" destOrd="0" presId="urn:microsoft.com/office/officeart/2005/8/layout/radial4"/>
    <dgm:cxn modelId="{B58BFE77-C498-410E-934E-0A07A28AA376}" srcId="{98FFDE65-E608-4762-822F-82E3AAC1A1F6}" destId="{8696AC2B-4243-4729-9F0B-BC1F2327BE8E}" srcOrd="1" destOrd="0" parTransId="{BA1A8D71-B0E8-4F59-BA1D-96CAAFA4D364}" sibTransId="{1BAC5D97-4EC8-4E25-A8B4-7B5F5847E6A8}"/>
    <dgm:cxn modelId="{A48101FC-8FEC-44DC-A6A3-E42A5EAC9C06}" type="presOf" srcId="{8696AC2B-4243-4729-9F0B-BC1F2327BE8E}" destId="{D1798B1B-E0CD-4401-AAFF-FDA352B48F6B}" srcOrd="0" destOrd="0" presId="urn:microsoft.com/office/officeart/2005/8/layout/radial4"/>
    <dgm:cxn modelId="{1B27D97B-8F22-4CBC-A3C0-7635B9A04D91}" type="presOf" srcId="{D84398D4-CC36-4DA8-BEE8-AE0AAEBE76AC}" destId="{280C3F6C-874D-4672-B705-B63041519DF3}" srcOrd="0" destOrd="0" presId="urn:microsoft.com/office/officeart/2005/8/layout/radial4"/>
    <dgm:cxn modelId="{F3B2FB75-6D6C-4615-AF86-3FCB342DFE1E}" type="presOf" srcId="{8BD8F9A9-EABD-4EEA-B364-648D503EC255}" destId="{660FF525-4D93-40D8-87A6-7A9BE4D91EF2}" srcOrd="0" destOrd="0" presId="urn:microsoft.com/office/officeart/2005/8/layout/radial4"/>
    <dgm:cxn modelId="{CA12940A-E4E5-4FDE-BEF1-DB390A0363B7}" type="presOf" srcId="{7D6B5821-EE97-4C4B-837D-D324A2C4A3C6}" destId="{4254FEAE-34AB-4F74-914B-5005F55B1FE7}" srcOrd="0" destOrd="0" presId="urn:microsoft.com/office/officeart/2005/8/layout/radial4"/>
    <dgm:cxn modelId="{F6D155F9-D6B6-4487-8DEB-5211BE1A671C}" srcId="{98FFDE65-E608-4762-822F-82E3AAC1A1F6}" destId="{248340CB-4486-476C-8216-AFB3DD1532F3}" srcOrd="2" destOrd="0" parTransId="{7CFAB21B-F406-4C0D-A67E-ADD7951C2644}" sibTransId="{4F64CA30-295B-4F8E-AFC1-6D832085917D}"/>
    <dgm:cxn modelId="{1E7671E8-9DF6-4ADA-9DE3-334A915B675C}" type="presOf" srcId="{7CFAB21B-F406-4C0D-A67E-ADD7951C2644}" destId="{1CF7BD0F-55C1-4414-B26D-C7A45ADCF2A2}" srcOrd="0" destOrd="0" presId="urn:microsoft.com/office/officeart/2005/8/layout/radial4"/>
    <dgm:cxn modelId="{4F6F7C75-ADE5-4D92-8D42-938134855040}" type="presOf" srcId="{BF6F2CFD-2434-4AA5-8607-327EAD48E4D2}" destId="{B626CC58-A3E6-43F8-B2C7-5AC6021FB879}" srcOrd="0" destOrd="0" presId="urn:microsoft.com/office/officeart/2005/8/layout/radial4"/>
    <dgm:cxn modelId="{812A0E13-630C-4A20-A4FE-663A982716F0}" srcId="{BF6F2CFD-2434-4AA5-8607-327EAD48E4D2}" destId="{98FFDE65-E608-4762-822F-82E3AAC1A1F6}" srcOrd="0" destOrd="0" parTransId="{0619E3F2-8E27-487B-BCBE-5D458DF181A1}" sibTransId="{D9311ABF-F861-4193-8607-2531FEB3D9F8}"/>
    <dgm:cxn modelId="{E1332FAE-CD6D-4065-ADED-4FE2A0B22531}" srcId="{98FFDE65-E608-4762-822F-82E3AAC1A1F6}" destId="{8BD8F9A9-EABD-4EEA-B364-648D503EC255}" srcOrd="0" destOrd="0" parTransId="{7D6B5821-EE97-4C4B-837D-D324A2C4A3C6}" sibTransId="{9A222AA0-CB28-4FEE-9936-E0A8940D5F2C}"/>
    <dgm:cxn modelId="{D31EA53A-C85A-47B2-A680-C37BFBBF23BE}" type="presParOf" srcId="{B626CC58-A3E6-43F8-B2C7-5AC6021FB879}" destId="{5FC391DB-EFF6-49DC-BC4B-9C269F49A9CD}" srcOrd="0" destOrd="0" presId="urn:microsoft.com/office/officeart/2005/8/layout/radial4"/>
    <dgm:cxn modelId="{4C342078-4335-4DBC-A359-11E4738BDCC5}" type="presParOf" srcId="{B626CC58-A3E6-43F8-B2C7-5AC6021FB879}" destId="{4254FEAE-34AB-4F74-914B-5005F55B1FE7}" srcOrd="1" destOrd="0" presId="urn:microsoft.com/office/officeart/2005/8/layout/radial4"/>
    <dgm:cxn modelId="{12B3C987-9BE8-42CB-9C7E-1C4AA29580AC}" type="presParOf" srcId="{B626CC58-A3E6-43F8-B2C7-5AC6021FB879}" destId="{660FF525-4D93-40D8-87A6-7A9BE4D91EF2}" srcOrd="2" destOrd="0" presId="urn:microsoft.com/office/officeart/2005/8/layout/radial4"/>
    <dgm:cxn modelId="{4F325556-5774-427F-85C0-DD472469DD34}" type="presParOf" srcId="{B626CC58-A3E6-43F8-B2C7-5AC6021FB879}" destId="{47FF2B2D-2F6C-4187-9914-FEDEA937270B}" srcOrd="3" destOrd="0" presId="urn:microsoft.com/office/officeart/2005/8/layout/radial4"/>
    <dgm:cxn modelId="{649B6761-9348-48C8-97FB-BD2753424E21}" type="presParOf" srcId="{B626CC58-A3E6-43F8-B2C7-5AC6021FB879}" destId="{D1798B1B-E0CD-4401-AAFF-FDA352B48F6B}" srcOrd="4" destOrd="0" presId="urn:microsoft.com/office/officeart/2005/8/layout/radial4"/>
    <dgm:cxn modelId="{AD6B9DA7-075C-42C4-9F11-2D4CC1414F48}" type="presParOf" srcId="{B626CC58-A3E6-43F8-B2C7-5AC6021FB879}" destId="{1CF7BD0F-55C1-4414-B26D-C7A45ADCF2A2}" srcOrd="5" destOrd="0" presId="urn:microsoft.com/office/officeart/2005/8/layout/radial4"/>
    <dgm:cxn modelId="{8AEC502B-C4D1-4026-AC56-3F4F91F16A7F}" type="presParOf" srcId="{B626CC58-A3E6-43F8-B2C7-5AC6021FB879}" destId="{EF99A851-0075-45E3-8AEF-0AE20726C842}" srcOrd="6" destOrd="0" presId="urn:microsoft.com/office/officeart/2005/8/layout/radial4"/>
    <dgm:cxn modelId="{B7FF086F-D624-4F4E-8B1F-E2933508D14B}" type="presParOf" srcId="{B626CC58-A3E6-43F8-B2C7-5AC6021FB879}" destId="{280C3F6C-874D-4672-B705-B63041519DF3}" srcOrd="7" destOrd="0" presId="urn:microsoft.com/office/officeart/2005/8/layout/radial4"/>
    <dgm:cxn modelId="{7BB35EEB-065C-4FB0-AF25-6CEB94BB66D2}" type="presParOf" srcId="{B626CC58-A3E6-43F8-B2C7-5AC6021FB879}" destId="{DB4490A4-D5EC-4375-9393-87FE435AE88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AD4A1-F731-4E3D-81C3-6722C38CF98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C647307D-5FC1-46F2-8F30-C185C29FBD4D}">
      <dgm:prSet phldrT="[Texto]"/>
      <dgm:spPr/>
      <dgm:t>
        <a:bodyPr/>
        <a:lstStyle/>
        <a:p>
          <a:r>
            <a:rPr lang="es-ES" dirty="0" smtClean="0"/>
            <a:t>Economía local</a:t>
          </a:r>
          <a:endParaRPr lang="es-ES" dirty="0"/>
        </a:p>
      </dgm:t>
    </dgm:pt>
    <dgm:pt modelId="{43B98487-354F-450C-B40C-DC29D990D475}" type="parTrans" cxnId="{CBB5E3F7-7731-4C52-8A75-092568D9DA8B}">
      <dgm:prSet/>
      <dgm:spPr/>
      <dgm:t>
        <a:bodyPr/>
        <a:lstStyle/>
        <a:p>
          <a:endParaRPr lang="es-ES"/>
        </a:p>
      </dgm:t>
    </dgm:pt>
    <dgm:pt modelId="{90499F6B-A8C4-4E6B-9C37-9AD6891DCFD0}" type="sibTrans" cxnId="{CBB5E3F7-7731-4C52-8A75-092568D9DA8B}">
      <dgm:prSet/>
      <dgm:spPr/>
      <dgm:t>
        <a:bodyPr/>
        <a:lstStyle/>
        <a:p>
          <a:endParaRPr lang="es-ES"/>
        </a:p>
      </dgm:t>
    </dgm:pt>
    <dgm:pt modelId="{AA7F7C79-AFDC-4DB8-8679-E1B3DC066D47}">
      <dgm:prSet phldrT="[Texto]" custT="1"/>
      <dgm:spPr/>
      <dgm:t>
        <a:bodyPr/>
        <a:lstStyle/>
        <a:p>
          <a:pPr algn="just"/>
          <a:r>
            <a:rPr lang="es-419" sz="2000" dirty="0" smtClean="0"/>
            <a:t>desarrollo local que es un proceso  de construcción de capacidades y derechos ciudadanos en ámbitos territoriales y político-administrativos en la planificación, de diseño de estrategias y proyectos de desarrollo con base a los recursos, necesidades e iniciativas locales. </a:t>
          </a:r>
          <a:endParaRPr lang="es-ES" sz="2000" dirty="0"/>
        </a:p>
      </dgm:t>
    </dgm:pt>
    <dgm:pt modelId="{65E01E40-0698-4746-9029-DA86A9625F95}" type="parTrans" cxnId="{A7A2868C-83A7-4D75-A006-AE2CF36828EA}">
      <dgm:prSet/>
      <dgm:spPr/>
      <dgm:t>
        <a:bodyPr/>
        <a:lstStyle/>
        <a:p>
          <a:endParaRPr lang="es-ES"/>
        </a:p>
      </dgm:t>
    </dgm:pt>
    <dgm:pt modelId="{91F9ADF8-D5D5-408F-AE14-562A948BB293}" type="sibTrans" cxnId="{A7A2868C-83A7-4D75-A006-AE2CF36828EA}">
      <dgm:prSet/>
      <dgm:spPr/>
      <dgm:t>
        <a:bodyPr/>
        <a:lstStyle/>
        <a:p>
          <a:endParaRPr lang="es-ES"/>
        </a:p>
      </dgm:t>
    </dgm:pt>
    <dgm:pt modelId="{94DCAFD7-FDD6-44C0-BB4D-2E2E2BE69C79}">
      <dgm:prSet phldrT="[Texto]"/>
      <dgm:spPr/>
      <dgm:t>
        <a:bodyPr/>
        <a:lstStyle/>
        <a:p>
          <a:r>
            <a:rPr lang="es-419" dirty="0" smtClean="0"/>
            <a:t>Teoría del Crecimiento Económico de </a:t>
          </a:r>
          <a:r>
            <a:rPr lang="es-419" dirty="0" err="1" smtClean="0"/>
            <a:t>Solow</a:t>
          </a:r>
          <a:endParaRPr lang="es-ES" dirty="0"/>
        </a:p>
      </dgm:t>
    </dgm:pt>
    <dgm:pt modelId="{6C8A9168-8B4A-49BD-9EB9-959F492059E9}" type="parTrans" cxnId="{3D1BB071-77C8-4234-B9B6-182A0F1EEC61}">
      <dgm:prSet/>
      <dgm:spPr/>
      <dgm:t>
        <a:bodyPr/>
        <a:lstStyle/>
        <a:p>
          <a:endParaRPr lang="es-ES"/>
        </a:p>
      </dgm:t>
    </dgm:pt>
    <dgm:pt modelId="{51AD72F5-53A8-494E-A679-BCFA5C6838C3}" type="sibTrans" cxnId="{3D1BB071-77C8-4234-B9B6-182A0F1EEC61}">
      <dgm:prSet/>
      <dgm:spPr/>
      <dgm:t>
        <a:bodyPr/>
        <a:lstStyle/>
        <a:p>
          <a:endParaRPr lang="es-ES"/>
        </a:p>
      </dgm:t>
    </dgm:pt>
    <dgm:pt modelId="{CB2A6E35-3EB9-4FFA-8A7E-535B5D7EE61D}">
      <dgm:prSet phldrT="[Texto]"/>
      <dgm:spPr/>
      <dgm:t>
        <a:bodyPr/>
        <a:lstStyle/>
        <a:p>
          <a:r>
            <a:rPr lang="es-EC" dirty="0" smtClean="0"/>
            <a:t>Este autor, explica que la acumulación de capital físico no puede sostener por si solo el crecimiento, por lo tanto,  si bien la acumulación de capital es importante, no puede explicar el notable aumento del producto por persona experimentado a lo largo del tiempo por la mayoría de los países occidentales, ni las diferencias que se visualizan en el producto por persona de distintos países. </a:t>
          </a:r>
          <a:endParaRPr lang="es-ES" dirty="0"/>
        </a:p>
      </dgm:t>
    </dgm:pt>
    <dgm:pt modelId="{0BADF91B-ECEB-459D-8958-285AD8575EBD}" type="parTrans" cxnId="{809E4B3A-B5E9-450C-8606-323F868CFD15}">
      <dgm:prSet/>
      <dgm:spPr/>
      <dgm:t>
        <a:bodyPr/>
        <a:lstStyle/>
        <a:p>
          <a:endParaRPr lang="es-ES"/>
        </a:p>
      </dgm:t>
    </dgm:pt>
    <dgm:pt modelId="{9AB66931-CA41-4B2D-BF09-D30624DF20D8}" type="sibTrans" cxnId="{809E4B3A-B5E9-450C-8606-323F868CFD15}">
      <dgm:prSet/>
      <dgm:spPr/>
      <dgm:t>
        <a:bodyPr/>
        <a:lstStyle/>
        <a:p>
          <a:endParaRPr lang="es-ES"/>
        </a:p>
      </dgm:t>
    </dgm:pt>
    <dgm:pt modelId="{24567304-4537-4A21-8558-68C33845834F}">
      <dgm:prSet/>
      <dgm:spPr/>
      <dgm:t>
        <a:bodyPr/>
        <a:lstStyle/>
        <a:p>
          <a:r>
            <a:rPr lang="es-EC" dirty="0" smtClean="0"/>
            <a:t>También manifiesta  cómo crece la producción nacional con la intervención del capital dotado, la tasa de ahorro y la producción nacional.  </a:t>
          </a:r>
          <a:endParaRPr lang="es-ES" dirty="0"/>
        </a:p>
      </dgm:t>
    </dgm:pt>
    <dgm:pt modelId="{02376755-6B6B-4207-9023-D65E8A75023D}" type="parTrans" cxnId="{BDBF5139-ECD8-466F-9884-B2FE90DDC245}">
      <dgm:prSet/>
      <dgm:spPr/>
      <dgm:t>
        <a:bodyPr/>
        <a:lstStyle/>
        <a:p>
          <a:endParaRPr lang="es-ES"/>
        </a:p>
      </dgm:t>
    </dgm:pt>
    <dgm:pt modelId="{97FAE8B5-0F02-4F5E-B3D6-6FD70F3B28A1}" type="sibTrans" cxnId="{BDBF5139-ECD8-466F-9884-B2FE90DDC245}">
      <dgm:prSet/>
      <dgm:spPr/>
      <dgm:t>
        <a:bodyPr/>
        <a:lstStyle/>
        <a:p>
          <a:endParaRPr lang="es-ES"/>
        </a:p>
      </dgm:t>
    </dgm:pt>
    <dgm:pt modelId="{AF59E5E8-FAD5-4971-BD7D-54DA62E530DC}" type="pres">
      <dgm:prSet presAssocID="{B19AD4A1-F731-4E3D-81C3-6722C38CF984}" presName="linear" presStyleCnt="0">
        <dgm:presLayoutVars>
          <dgm:animLvl val="lvl"/>
          <dgm:resizeHandles val="exact"/>
        </dgm:presLayoutVars>
      </dgm:prSet>
      <dgm:spPr/>
      <dgm:t>
        <a:bodyPr/>
        <a:lstStyle/>
        <a:p>
          <a:endParaRPr lang="es-ES"/>
        </a:p>
      </dgm:t>
    </dgm:pt>
    <dgm:pt modelId="{4D5685A2-871F-491E-BE6B-C1FC70C41031}" type="pres">
      <dgm:prSet presAssocID="{C647307D-5FC1-46F2-8F30-C185C29FBD4D}" presName="parentText" presStyleLbl="node1" presStyleIdx="0" presStyleCnt="2" custLinFactNeighborX="388" custLinFactNeighborY="3382">
        <dgm:presLayoutVars>
          <dgm:chMax val="0"/>
          <dgm:bulletEnabled val="1"/>
        </dgm:presLayoutVars>
      </dgm:prSet>
      <dgm:spPr/>
      <dgm:t>
        <a:bodyPr/>
        <a:lstStyle/>
        <a:p>
          <a:endParaRPr lang="es-ES"/>
        </a:p>
      </dgm:t>
    </dgm:pt>
    <dgm:pt modelId="{07E88B7F-1CEC-49B1-BC59-171CB1423ACA}" type="pres">
      <dgm:prSet presAssocID="{C647307D-5FC1-46F2-8F30-C185C29FBD4D}" presName="childText" presStyleLbl="revTx" presStyleIdx="0" presStyleCnt="2">
        <dgm:presLayoutVars>
          <dgm:bulletEnabled val="1"/>
        </dgm:presLayoutVars>
      </dgm:prSet>
      <dgm:spPr/>
      <dgm:t>
        <a:bodyPr/>
        <a:lstStyle/>
        <a:p>
          <a:endParaRPr lang="es-ES"/>
        </a:p>
      </dgm:t>
    </dgm:pt>
    <dgm:pt modelId="{CA0D54E5-54C2-4682-B52F-972A09301DB9}" type="pres">
      <dgm:prSet presAssocID="{94DCAFD7-FDD6-44C0-BB4D-2E2E2BE69C79}" presName="parentText" presStyleLbl="node1" presStyleIdx="1" presStyleCnt="2" custLinFactNeighborX="-6699" custLinFactNeighborY="-2260">
        <dgm:presLayoutVars>
          <dgm:chMax val="0"/>
          <dgm:bulletEnabled val="1"/>
        </dgm:presLayoutVars>
      </dgm:prSet>
      <dgm:spPr/>
      <dgm:t>
        <a:bodyPr/>
        <a:lstStyle/>
        <a:p>
          <a:endParaRPr lang="es-ES"/>
        </a:p>
      </dgm:t>
    </dgm:pt>
    <dgm:pt modelId="{AD2C06AE-D697-469E-9399-E1F0236B4068}" type="pres">
      <dgm:prSet presAssocID="{94DCAFD7-FDD6-44C0-BB4D-2E2E2BE69C79}" presName="childText" presStyleLbl="revTx" presStyleIdx="1" presStyleCnt="2">
        <dgm:presLayoutVars>
          <dgm:bulletEnabled val="1"/>
        </dgm:presLayoutVars>
      </dgm:prSet>
      <dgm:spPr/>
      <dgm:t>
        <a:bodyPr/>
        <a:lstStyle/>
        <a:p>
          <a:endParaRPr lang="es-ES"/>
        </a:p>
      </dgm:t>
    </dgm:pt>
  </dgm:ptLst>
  <dgm:cxnLst>
    <dgm:cxn modelId="{BDBF5139-ECD8-466F-9884-B2FE90DDC245}" srcId="{94DCAFD7-FDD6-44C0-BB4D-2E2E2BE69C79}" destId="{24567304-4537-4A21-8558-68C33845834F}" srcOrd="1" destOrd="0" parTransId="{02376755-6B6B-4207-9023-D65E8A75023D}" sibTransId="{97FAE8B5-0F02-4F5E-B3D6-6FD70F3B28A1}"/>
    <dgm:cxn modelId="{AA992B61-925B-4EB9-B851-D295C8006928}" type="presOf" srcId="{AA7F7C79-AFDC-4DB8-8679-E1B3DC066D47}" destId="{07E88B7F-1CEC-49B1-BC59-171CB1423ACA}" srcOrd="0" destOrd="0" presId="urn:microsoft.com/office/officeart/2005/8/layout/vList2"/>
    <dgm:cxn modelId="{CBB5E3F7-7731-4C52-8A75-092568D9DA8B}" srcId="{B19AD4A1-F731-4E3D-81C3-6722C38CF984}" destId="{C647307D-5FC1-46F2-8F30-C185C29FBD4D}" srcOrd="0" destOrd="0" parTransId="{43B98487-354F-450C-B40C-DC29D990D475}" sibTransId="{90499F6B-A8C4-4E6B-9C37-9AD6891DCFD0}"/>
    <dgm:cxn modelId="{E713128E-B8D6-42D3-B378-6B4BE8F7E2EB}" type="presOf" srcId="{CB2A6E35-3EB9-4FFA-8A7E-535B5D7EE61D}" destId="{AD2C06AE-D697-469E-9399-E1F0236B4068}" srcOrd="0" destOrd="0" presId="urn:microsoft.com/office/officeart/2005/8/layout/vList2"/>
    <dgm:cxn modelId="{658F19AB-70A4-4908-B532-3380D87E1085}" type="presOf" srcId="{24567304-4537-4A21-8558-68C33845834F}" destId="{AD2C06AE-D697-469E-9399-E1F0236B4068}" srcOrd="0" destOrd="1" presId="urn:microsoft.com/office/officeart/2005/8/layout/vList2"/>
    <dgm:cxn modelId="{B097BA75-7716-461B-9766-6847BB863F8F}" type="presOf" srcId="{B19AD4A1-F731-4E3D-81C3-6722C38CF984}" destId="{AF59E5E8-FAD5-4971-BD7D-54DA62E530DC}" srcOrd="0" destOrd="0" presId="urn:microsoft.com/office/officeart/2005/8/layout/vList2"/>
    <dgm:cxn modelId="{809E4B3A-B5E9-450C-8606-323F868CFD15}" srcId="{94DCAFD7-FDD6-44C0-BB4D-2E2E2BE69C79}" destId="{CB2A6E35-3EB9-4FFA-8A7E-535B5D7EE61D}" srcOrd="0" destOrd="0" parTransId="{0BADF91B-ECEB-459D-8958-285AD8575EBD}" sibTransId="{9AB66931-CA41-4B2D-BF09-D30624DF20D8}"/>
    <dgm:cxn modelId="{A7A2868C-83A7-4D75-A006-AE2CF36828EA}" srcId="{C647307D-5FC1-46F2-8F30-C185C29FBD4D}" destId="{AA7F7C79-AFDC-4DB8-8679-E1B3DC066D47}" srcOrd="0" destOrd="0" parTransId="{65E01E40-0698-4746-9029-DA86A9625F95}" sibTransId="{91F9ADF8-D5D5-408F-AE14-562A948BB293}"/>
    <dgm:cxn modelId="{06D0A6A8-8274-4073-9A52-DBD3FA688C27}" type="presOf" srcId="{94DCAFD7-FDD6-44C0-BB4D-2E2E2BE69C79}" destId="{CA0D54E5-54C2-4682-B52F-972A09301DB9}" srcOrd="0" destOrd="0" presId="urn:microsoft.com/office/officeart/2005/8/layout/vList2"/>
    <dgm:cxn modelId="{3D1BB071-77C8-4234-B9B6-182A0F1EEC61}" srcId="{B19AD4A1-F731-4E3D-81C3-6722C38CF984}" destId="{94DCAFD7-FDD6-44C0-BB4D-2E2E2BE69C79}" srcOrd="1" destOrd="0" parTransId="{6C8A9168-8B4A-49BD-9EB9-959F492059E9}" sibTransId="{51AD72F5-53A8-494E-A679-BCFA5C6838C3}"/>
    <dgm:cxn modelId="{3E938F59-5AD3-4474-B108-0B69C700C813}" type="presOf" srcId="{C647307D-5FC1-46F2-8F30-C185C29FBD4D}" destId="{4D5685A2-871F-491E-BE6B-C1FC70C41031}" srcOrd="0" destOrd="0" presId="urn:microsoft.com/office/officeart/2005/8/layout/vList2"/>
    <dgm:cxn modelId="{4668A054-9CE8-4060-8FDC-3F7F4AF1EE33}" type="presParOf" srcId="{AF59E5E8-FAD5-4971-BD7D-54DA62E530DC}" destId="{4D5685A2-871F-491E-BE6B-C1FC70C41031}" srcOrd="0" destOrd="0" presId="urn:microsoft.com/office/officeart/2005/8/layout/vList2"/>
    <dgm:cxn modelId="{CB679A78-CEF6-4C65-B94B-030DDF228F6D}" type="presParOf" srcId="{AF59E5E8-FAD5-4971-BD7D-54DA62E530DC}" destId="{07E88B7F-1CEC-49B1-BC59-171CB1423ACA}" srcOrd="1" destOrd="0" presId="urn:microsoft.com/office/officeart/2005/8/layout/vList2"/>
    <dgm:cxn modelId="{F639CB90-A128-4C79-B279-6538FEBD0077}" type="presParOf" srcId="{AF59E5E8-FAD5-4971-BD7D-54DA62E530DC}" destId="{CA0D54E5-54C2-4682-B52F-972A09301DB9}" srcOrd="2" destOrd="0" presId="urn:microsoft.com/office/officeart/2005/8/layout/vList2"/>
    <dgm:cxn modelId="{CE558A84-0831-4B42-B07D-6B0291DE83F4}" type="presParOf" srcId="{AF59E5E8-FAD5-4971-BD7D-54DA62E530DC}" destId="{AD2C06AE-D697-469E-9399-E1F0236B406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AD4A1-F731-4E3D-81C3-6722C38CF98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C647307D-5FC1-46F2-8F30-C185C29FBD4D}">
      <dgm:prSet phldrT="[Texto]" custT="1"/>
      <dgm:spPr/>
      <dgm:t>
        <a:bodyPr/>
        <a:lstStyle/>
        <a:p>
          <a:r>
            <a:rPr lang="es-ES" sz="2000" b="1" dirty="0" smtClean="0"/>
            <a:t>TEORIA RELATIVA AL EMPLEO</a:t>
          </a:r>
          <a:endParaRPr lang="es-ES" sz="2000" b="1" dirty="0"/>
        </a:p>
      </dgm:t>
    </dgm:pt>
    <dgm:pt modelId="{43B98487-354F-450C-B40C-DC29D990D475}" type="parTrans" cxnId="{CBB5E3F7-7731-4C52-8A75-092568D9DA8B}">
      <dgm:prSet/>
      <dgm:spPr/>
      <dgm:t>
        <a:bodyPr/>
        <a:lstStyle/>
        <a:p>
          <a:endParaRPr lang="es-ES"/>
        </a:p>
      </dgm:t>
    </dgm:pt>
    <dgm:pt modelId="{90499F6B-A8C4-4E6B-9C37-9AD6891DCFD0}" type="sibTrans" cxnId="{CBB5E3F7-7731-4C52-8A75-092568D9DA8B}">
      <dgm:prSet/>
      <dgm:spPr/>
      <dgm:t>
        <a:bodyPr/>
        <a:lstStyle/>
        <a:p>
          <a:endParaRPr lang="es-ES"/>
        </a:p>
      </dgm:t>
    </dgm:pt>
    <dgm:pt modelId="{AA7F7C79-AFDC-4DB8-8679-E1B3DC066D47}">
      <dgm:prSet phldrT="[Texto]" custT="1"/>
      <dgm:spPr/>
      <dgm:t>
        <a:bodyPr/>
        <a:lstStyle/>
        <a:p>
          <a:pPr algn="just"/>
          <a:r>
            <a:rPr lang="es-EC" sz="2000" dirty="0" smtClean="0"/>
            <a:t>. </a:t>
          </a:r>
          <a:r>
            <a:rPr lang="es-EC" dirty="0" smtClean="0"/>
            <a:t>Para Marshall, la teoría del empleo se determina por los rendimientos crecientes dentro de las fuerzas de producción (el trabajo, las maquinarias y equipos). Es decir, en la medida en que se incrementan los rendimientos, se presenta mayor ocupación, así como la mejora o el aumento de los salarios, coincidiendo con los clásicos en que el empleo estaba determinado por la producción.</a:t>
          </a:r>
          <a:endParaRPr lang="es-ES" sz="2000" dirty="0"/>
        </a:p>
      </dgm:t>
    </dgm:pt>
    <dgm:pt modelId="{65E01E40-0698-4746-9029-DA86A9625F95}" type="parTrans" cxnId="{A7A2868C-83A7-4D75-A006-AE2CF36828EA}">
      <dgm:prSet/>
      <dgm:spPr/>
      <dgm:t>
        <a:bodyPr/>
        <a:lstStyle/>
        <a:p>
          <a:endParaRPr lang="es-ES"/>
        </a:p>
      </dgm:t>
    </dgm:pt>
    <dgm:pt modelId="{91F9ADF8-D5D5-408F-AE14-562A948BB293}" type="sibTrans" cxnId="{A7A2868C-83A7-4D75-A006-AE2CF36828EA}">
      <dgm:prSet/>
      <dgm:spPr/>
      <dgm:t>
        <a:bodyPr/>
        <a:lstStyle/>
        <a:p>
          <a:endParaRPr lang="es-ES"/>
        </a:p>
      </dgm:t>
    </dgm:pt>
    <dgm:pt modelId="{AF59E5E8-FAD5-4971-BD7D-54DA62E530DC}" type="pres">
      <dgm:prSet presAssocID="{B19AD4A1-F731-4E3D-81C3-6722C38CF984}" presName="linear" presStyleCnt="0">
        <dgm:presLayoutVars>
          <dgm:animLvl val="lvl"/>
          <dgm:resizeHandles val="exact"/>
        </dgm:presLayoutVars>
      </dgm:prSet>
      <dgm:spPr/>
      <dgm:t>
        <a:bodyPr/>
        <a:lstStyle/>
        <a:p>
          <a:endParaRPr lang="es-ES"/>
        </a:p>
      </dgm:t>
    </dgm:pt>
    <dgm:pt modelId="{4D5685A2-871F-491E-BE6B-C1FC70C41031}" type="pres">
      <dgm:prSet presAssocID="{C647307D-5FC1-46F2-8F30-C185C29FBD4D}" presName="parentText" presStyleLbl="node1" presStyleIdx="0" presStyleCnt="1" custLinFactY="-200000" custLinFactNeighborY="-224805">
        <dgm:presLayoutVars>
          <dgm:chMax val="0"/>
          <dgm:bulletEnabled val="1"/>
        </dgm:presLayoutVars>
      </dgm:prSet>
      <dgm:spPr/>
      <dgm:t>
        <a:bodyPr/>
        <a:lstStyle/>
        <a:p>
          <a:endParaRPr lang="es-ES"/>
        </a:p>
      </dgm:t>
    </dgm:pt>
    <dgm:pt modelId="{07E88B7F-1CEC-49B1-BC59-171CB1423ACA}" type="pres">
      <dgm:prSet presAssocID="{C647307D-5FC1-46F2-8F30-C185C29FBD4D}" presName="childText" presStyleLbl="revTx" presStyleIdx="0" presStyleCnt="1" custScaleY="132803" custLinFactNeighborY="-47069">
        <dgm:presLayoutVars>
          <dgm:bulletEnabled val="1"/>
        </dgm:presLayoutVars>
      </dgm:prSet>
      <dgm:spPr/>
      <dgm:t>
        <a:bodyPr/>
        <a:lstStyle/>
        <a:p>
          <a:endParaRPr lang="es-ES"/>
        </a:p>
      </dgm:t>
    </dgm:pt>
  </dgm:ptLst>
  <dgm:cxnLst>
    <dgm:cxn modelId="{B097BA75-7716-461B-9766-6847BB863F8F}" type="presOf" srcId="{B19AD4A1-F731-4E3D-81C3-6722C38CF984}" destId="{AF59E5E8-FAD5-4971-BD7D-54DA62E530DC}" srcOrd="0" destOrd="0" presId="urn:microsoft.com/office/officeart/2005/8/layout/vList2"/>
    <dgm:cxn modelId="{3E938F59-5AD3-4474-B108-0B69C700C813}" type="presOf" srcId="{C647307D-5FC1-46F2-8F30-C185C29FBD4D}" destId="{4D5685A2-871F-491E-BE6B-C1FC70C41031}" srcOrd="0" destOrd="0" presId="urn:microsoft.com/office/officeart/2005/8/layout/vList2"/>
    <dgm:cxn modelId="{AA992B61-925B-4EB9-B851-D295C8006928}" type="presOf" srcId="{AA7F7C79-AFDC-4DB8-8679-E1B3DC066D47}" destId="{07E88B7F-1CEC-49B1-BC59-171CB1423ACA}" srcOrd="0" destOrd="0" presId="urn:microsoft.com/office/officeart/2005/8/layout/vList2"/>
    <dgm:cxn modelId="{CBB5E3F7-7731-4C52-8A75-092568D9DA8B}" srcId="{B19AD4A1-F731-4E3D-81C3-6722C38CF984}" destId="{C647307D-5FC1-46F2-8F30-C185C29FBD4D}" srcOrd="0" destOrd="0" parTransId="{43B98487-354F-450C-B40C-DC29D990D475}" sibTransId="{90499F6B-A8C4-4E6B-9C37-9AD6891DCFD0}"/>
    <dgm:cxn modelId="{A7A2868C-83A7-4D75-A006-AE2CF36828EA}" srcId="{C647307D-5FC1-46F2-8F30-C185C29FBD4D}" destId="{AA7F7C79-AFDC-4DB8-8679-E1B3DC066D47}" srcOrd="0" destOrd="0" parTransId="{65E01E40-0698-4746-9029-DA86A9625F95}" sibTransId="{91F9ADF8-D5D5-408F-AE14-562A948BB293}"/>
    <dgm:cxn modelId="{4668A054-9CE8-4060-8FDC-3F7F4AF1EE33}" type="presParOf" srcId="{AF59E5E8-FAD5-4971-BD7D-54DA62E530DC}" destId="{4D5685A2-871F-491E-BE6B-C1FC70C41031}" srcOrd="0" destOrd="0" presId="urn:microsoft.com/office/officeart/2005/8/layout/vList2"/>
    <dgm:cxn modelId="{CB679A78-CEF6-4C65-B94B-030DDF228F6D}" type="presParOf" srcId="{AF59E5E8-FAD5-4971-BD7D-54DA62E530DC}" destId="{07E88B7F-1CEC-49B1-BC59-171CB1423AC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5FFDF6-AEAB-4DFF-8340-5B970CCAD70D}"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BBD49ED1-32F3-4BBA-A263-9BFD41044BF6}">
      <dgm:prSet phldrT="[Texto]"/>
      <dgm:spPr/>
      <dgm:t>
        <a:bodyPr/>
        <a:lstStyle/>
        <a:p>
          <a:r>
            <a:rPr lang="es-ES" dirty="0" smtClean="0"/>
            <a:t>Diseño de investigación:</a:t>
          </a:r>
        </a:p>
        <a:p>
          <a:r>
            <a:rPr lang="es-ES" dirty="0" smtClean="0"/>
            <a:t>No experimental.</a:t>
          </a:r>
          <a:endParaRPr lang="es-ES" dirty="0"/>
        </a:p>
      </dgm:t>
    </dgm:pt>
    <dgm:pt modelId="{A51AD775-B311-4A41-996C-ADE06C462698}" type="parTrans" cxnId="{C1515D41-8E7C-499C-9D4C-AF663346454E}">
      <dgm:prSet/>
      <dgm:spPr/>
      <dgm:t>
        <a:bodyPr/>
        <a:lstStyle/>
        <a:p>
          <a:endParaRPr lang="es-ES"/>
        </a:p>
      </dgm:t>
    </dgm:pt>
    <dgm:pt modelId="{830AAE7D-8BEA-4BEA-81E1-DBDFFC1B71AA}" type="sibTrans" cxnId="{C1515D41-8E7C-499C-9D4C-AF663346454E}">
      <dgm:prSet/>
      <dgm:spPr/>
      <dgm:t>
        <a:bodyPr/>
        <a:lstStyle/>
        <a:p>
          <a:endParaRPr lang="es-ES"/>
        </a:p>
      </dgm:t>
    </dgm:pt>
    <dgm:pt modelId="{DC74F1EA-C37B-4549-B7A9-9DD79BE8C0B4}">
      <dgm:prSet phldrT="[Texto]"/>
      <dgm:spPr/>
      <dgm:t>
        <a:bodyPr/>
        <a:lstStyle/>
        <a:p>
          <a:r>
            <a:rPr lang="es-ES" dirty="0" smtClean="0"/>
            <a:t>Alcance de la investigación:</a:t>
          </a:r>
        </a:p>
        <a:p>
          <a:r>
            <a:rPr lang="es-ES" dirty="0" smtClean="0"/>
            <a:t>Descriptivo.</a:t>
          </a:r>
          <a:endParaRPr lang="es-ES" dirty="0"/>
        </a:p>
      </dgm:t>
    </dgm:pt>
    <dgm:pt modelId="{535E4B53-7108-4901-9CB0-DF4D9ADB06B7}" type="parTrans" cxnId="{7BC4FC82-A1A0-4D8B-A8FE-F57C316D0429}">
      <dgm:prSet/>
      <dgm:spPr/>
      <dgm:t>
        <a:bodyPr/>
        <a:lstStyle/>
        <a:p>
          <a:endParaRPr lang="es-ES"/>
        </a:p>
      </dgm:t>
    </dgm:pt>
    <dgm:pt modelId="{F492D031-74AD-476C-80E8-197DA93C8686}" type="sibTrans" cxnId="{7BC4FC82-A1A0-4D8B-A8FE-F57C316D0429}">
      <dgm:prSet/>
      <dgm:spPr/>
      <dgm:t>
        <a:bodyPr/>
        <a:lstStyle/>
        <a:p>
          <a:endParaRPr lang="es-ES"/>
        </a:p>
      </dgm:t>
    </dgm:pt>
    <dgm:pt modelId="{A3EBFC5A-2912-43AC-979C-3C38BFDA7E92}">
      <dgm:prSet phldrT="[Texto]"/>
      <dgm:spPr/>
      <dgm:t>
        <a:bodyPr/>
        <a:lstStyle/>
        <a:p>
          <a:r>
            <a:rPr lang="es-ES" dirty="0" smtClean="0"/>
            <a:t>Población :</a:t>
          </a:r>
        </a:p>
        <a:p>
          <a:r>
            <a:rPr lang="es-EC" dirty="0" smtClean="0"/>
            <a:t>Micro, pequeñas y medianas empresas de la provincia de Pichincha, Cantón Quito.</a:t>
          </a:r>
          <a:endParaRPr lang="es-ES" dirty="0"/>
        </a:p>
      </dgm:t>
    </dgm:pt>
    <dgm:pt modelId="{E87C6AF2-07BC-4B96-AAB2-46DF51BFDD8F}" type="parTrans" cxnId="{05E1087C-3AEB-4023-8159-657961B00FB5}">
      <dgm:prSet/>
      <dgm:spPr/>
      <dgm:t>
        <a:bodyPr/>
        <a:lstStyle/>
        <a:p>
          <a:endParaRPr lang="es-ES"/>
        </a:p>
      </dgm:t>
    </dgm:pt>
    <dgm:pt modelId="{92128EAE-B6F9-47E6-8F98-83078A2D1744}" type="sibTrans" cxnId="{05E1087C-3AEB-4023-8159-657961B00FB5}">
      <dgm:prSet/>
      <dgm:spPr/>
      <dgm:t>
        <a:bodyPr/>
        <a:lstStyle/>
        <a:p>
          <a:endParaRPr lang="es-ES"/>
        </a:p>
      </dgm:t>
    </dgm:pt>
    <dgm:pt modelId="{652144F4-05CD-4278-9679-D04B7F7E8345}" type="pres">
      <dgm:prSet presAssocID="{965FFDF6-AEAB-4DFF-8340-5B970CCAD70D}" presName="outerComposite" presStyleCnt="0">
        <dgm:presLayoutVars>
          <dgm:chMax val="5"/>
          <dgm:dir/>
          <dgm:resizeHandles val="exact"/>
        </dgm:presLayoutVars>
      </dgm:prSet>
      <dgm:spPr/>
      <dgm:t>
        <a:bodyPr/>
        <a:lstStyle/>
        <a:p>
          <a:endParaRPr lang="es-ES"/>
        </a:p>
      </dgm:t>
    </dgm:pt>
    <dgm:pt modelId="{9B63BED1-D686-48DB-A212-02D5125C4B72}" type="pres">
      <dgm:prSet presAssocID="{965FFDF6-AEAB-4DFF-8340-5B970CCAD70D}" presName="dummyMaxCanvas" presStyleCnt="0">
        <dgm:presLayoutVars/>
      </dgm:prSet>
      <dgm:spPr/>
      <dgm:t>
        <a:bodyPr/>
        <a:lstStyle/>
        <a:p>
          <a:endParaRPr lang="es-ES"/>
        </a:p>
      </dgm:t>
    </dgm:pt>
    <dgm:pt modelId="{FDE57B12-A2E1-4CA8-8154-461A3F535DDA}" type="pres">
      <dgm:prSet presAssocID="{965FFDF6-AEAB-4DFF-8340-5B970CCAD70D}" presName="ThreeNodes_1" presStyleLbl="node1" presStyleIdx="0" presStyleCnt="3">
        <dgm:presLayoutVars>
          <dgm:bulletEnabled val="1"/>
        </dgm:presLayoutVars>
      </dgm:prSet>
      <dgm:spPr/>
      <dgm:t>
        <a:bodyPr/>
        <a:lstStyle/>
        <a:p>
          <a:endParaRPr lang="es-ES"/>
        </a:p>
      </dgm:t>
    </dgm:pt>
    <dgm:pt modelId="{63D28D71-29D7-4CEE-9A54-3DACF7C4AB53}" type="pres">
      <dgm:prSet presAssocID="{965FFDF6-AEAB-4DFF-8340-5B970CCAD70D}" presName="ThreeNodes_2" presStyleLbl="node1" presStyleIdx="1" presStyleCnt="3">
        <dgm:presLayoutVars>
          <dgm:bulletEnabled val="1"/>
        </dgm:presLayoutVars>
      </dgm:prSet>
      <dgm:spPr/>
      <dgm:t>
        <a:bodyPr/>
        <a:lstStyle/>
        <a:p>
          <a:endParaRPr lang="es-ES"/>
        </a:p>
      </dgm:t>
    </dgm:pt>
    <dgm:pt modelId="{3F8C32A4-79C0-46E0-9F8D-287A170D1E65}" type="pres">
      <dgm:prSet presAssocID="{965FFDF6-AEAB-4DFF-8340-5B970CCAD70D}" presName="ThreeNodes_3" presStyleLbl="node1" presStyleIdx="2" presStyleCnt="3">
        <dgm:presLayoutVars>
          <dgm:bulletEnabled val="1"/>
        </dgm:presLayoutVars>
      </dgm:prSet>
      <dgm:spPr/>
      <dgm:t>
        <a:bodyPr/>
        <a:lstStyle/>
        <a:p>
          <a:endParaRPr lang="es-ES"/>
        </a:p>
      </dgm:t>
    </dgm:pt>
    <dgm:pt modelId="{60613B35-5023-493C-AF99-519C734975FF}" type="pres">
      <dgm:prSet presAssocID="{965FFDF6-AEAB-4DFF-8340-5B970CCAD70D}" presName="ThreeConn_1-2" presStyleLbl="fgAccFollowNode1" presStyleIdx="0" presStyleCnt="2">
        <dgm:presLayoutVars>
          <dgm:bulletEnabled val="1"/>
        </dgm:presLayoutVars>
      </dgm:prSet>
      <dgm:spPr/>
      <dgm:t>
        <a:bodyPr/>
        <a:lstStyle/>
        <a:p>
          <a:endParaRPr lang="es-ES"/>
        </a:p>
      </dgm:t>
    </dgm:pt>
    <dgm:pt modelId="{178F62E3-4526-4106-A3CE-0AC01D400FC1}" type="pres">
      <dgm:prSet presAssocID="{965FFDF6-AEAB-4DFF-8340-5B970CCAD70D}" presName="ThreeConn_2-3" presStyleLbl="fgAccFollowNode1" presStyleIdx="1" presStyleCnt="2">
        <dgm:presLayoutVars>
          <dgm:bulletEnabled val="1"/>
        </dgm:presLayoutVars>
      </dgm:prSet>
      <dgm:spPr/>
      <dgm:t>
        <a:bodyPr/>
        <a:lstStyle/>
        <a:p>
          <a:endParaRPr lang="es-ES"/>
        </a:p>
      </dgm:t>
    </dgm:pt>
    <dgm:pt modelId="{DD6FC9BB-D1C3-4171-A767-040A975F36CC}" type="pres">
      <dgm:prSet presAssocID="{965FFDF6-AEAB-4DFF-8340-5B970CCAD70D}" presName="ThreeNodes_1_text" presStyleLbl="node1" presStyleIdx="2" presStyleCnt="3">
        <dgm:presLayoutVars>
          <dgm:bulletEnabled val="1"/>
        </dgm:presLayoutVars>
      </dgm:prSet>
      <dgm:spPr/>
      <dgm:t>
        <a:bodyPr/>
        <a:lstStyle/>
        <a:p>
          <a:endParaRPr lang="es-ES"/>
        </a:p>
      </dgm:t>
    </dgm:pt>
    <dgm:pt modelId="{2EE24E0B-162B-4CFE-82F8-A19CC2DF6925}" type="pres">
      <dgm:prSet presAssocID="{965FFDF6-AEAB-4DFF-8340-5B970CCAD70D}" presName="ThreeNodes_2_text" presStyleLbl="node1" presStyleIdx="2" presStyleCnt="3">
        <dgm:presLayoutVars>
          <dgm:bulletEnabled val="1"/>
        </dgm:presLayoutVars>
      </dgm:prSet>
      <dgm:spPr/>
      <dgm:t>
        <a:bodyPr/>
        <a:lstStyle/>
        <a:p>
          <a:endParaRPr lang="es-ES"/>
        </a:p>
      </dgm:t>
    </dgm:pt>
    <dgm:pt modelId="{B776EEF4-D0FF-4F38-9846-F2A225638948}" type="pres">
      <dgm:prSet presAssocID="{965FFDF6-AEAB-4DFF-8340-5B970CCAD70D}" presName="ThreeNodes_3_text" presStyleLbl="node1" presStyleIdx="2" presStyleCnt="3">
        <dgm:presLayoutVars>
          <dgm:bulletEnabled val="1"/>
        </dgm:presLayoutVars>
      </dgm:prSet>
      <dgm:spPr/>
      <dgm:t>
        <a:bodyPr/>
        <a:lstStyle/>
        <a:p>
          <a:endParaRPr lang="es-ES"/>
        </a:p>
      </dgm:t>
    </dgm:pt>
  </dgm:ptLst>
  <dgm:cxnLst>
    <dgm:cxn modelId="{05E1087C-3AEB-4023-8159-657961B00FB5}" srcId="{965FFDF6-AEAB-4DFF-8340-5B970CCAD70D}" destId="{A3EBFC5A-2912-43AC-979C-3C38BFDA7E92}" srcOrd="2" destOrd="0" parTransId="{E87C6AF2-07BC-4B96-AAB2-46DF51BFDD8F}" sibTransId="{92128EAE-B6F9-47E6-8F98-83078A2D1744}"/>
    <dgm:cxn modelId="{9E414AFC-1463-4928-8B85-718B8D15AD6C}" type="presOf" srcId="{DC74F1EA-C37B-4549-B7A9-9DD79BE8C0B4}" destId="{63D28D71-29D7-4CEE-9A54-3DACF7C4AB53}" srcOrd="0" destOrd="0" presId="urn:microsoft.com/office/officeart/2005/8/layout/vProcess5"/>
    <dgm:cxn modelId="{923FCF49-104F-4950-9A0D-8547485CFF83}" type="presOf" srcId="{BBD49ED1-32F3-4BBA-A263-9BFD41044BF6}" destId="{FDE57B12-A2E1-4CA8-8154-461A3F535DDA}" srcOrd="0" destOrd="0" presId="urn:microsoft.com/office/officeart/2005/8/layout/vProcess5"/>
    <dgm:cxn modelId="{64C2FF23-42D0-4B75-B615-3ED46E1C56D1}" type="presOf" srcId="{A3EBFC5A-2912-43AC-979C-3C38BFDA7E92}" destId="{3F8C32A4-79C0-46E0-9F8D-287A170D1E65}" srcOrd="0" destOrd="0" presId="urn:microsoft.com/office/officeart/2005/8/layout/vProcess5"/>
    <dgm:cxn modelId="{7BC4FC82-A1A0-4D8B-A8FE-F57C316D0429}" srcId="{965FFDF6-AEAB-4DFF-8340-5B970CCAD70D}" destId="{DC74F1EA-C37B-4549-B7A9-9DD79BE8C0B4}" srcOrd="1" destOrd="0" parTransId="{535E4B53-7108-4901-9CB0-DF4D9ADB06B7}" sibTransId="{F492D031-74AD-476C-80E8-197DA93C8686}"/>
    <dgm:cxn modelId="{BFED3902-5FEB-4C87-8440-F4E5C47A9D3E}" type="presOf" srcId="{BBD49ED1-32F3-4BBA-A263-9BFD41044BF6}" destId="{DD6FC9BB-D1C3-4171-A767-040A975F36CC}" srcOrd="1" destOrd="0" presId="urn:microsoft.com/office/officeart/2005/8/layout/vProcess5"/>
    <dgm:cxn modelId="{6B7EF048-1FD0-4914-8C28-0F4616527569}" type="presOf" srcId="{F492D031-74AD-476C-80E8-197DA93C8686}" destId="{178F62E3-4526-4106-A3CE-0AC01D400FC1}" srcOrd="0" destOrd="0" presId="urn:microsoft.com/office/officeart/2005/8/layout/vProcess5"/>
    <dgm:cxn modelId="{C1515D41-8E7C-499C-9D4C-AF663346454E}" srcId="{965FFDF6-AEAB-4DFF-8340-5B970CCAD70D}" destId="{BBD49ED1-32F3-4BBA-A263-9BFD41044BF6}" srcOrd="0" destOrd="0" parTransId="{A51AD775-B311-4A41-996C-ADE06C462698}" sibTransId="{830AAE7D-8BEA-4BEA-81E1-DBDFFC1B71AA}"/>
    <dgm:cxn modelId="{6C0D9A7E-0535-4D89-9F98-6DE9366BCF13}" type="presOf" srcId="{965FFDF6-AEAB-4DFF-8340-5B970CCAD70D}" destId="{652144F4-05CD-4278-9679-D04B7F7E8345}" srcOrd="0" destOrd="0" presId="urn:microsoft.com/office/officeart/2005/8/layout/vProcess5"/>
    <dgm:cxn modelId="{4200F5D9-871B-48E1-BB2C-7340DF3243AB}" type="presOf" srcId="{A3EBFC5A-2912-43AC-979C-3C38BFDA7E92}" destId="{B776EEF4-D0FF-4F38-9846-F2A225638948}" srcOrd="1" destOrd="0" presId="urn:microsoft.com/office/officeart/2005/8/layout/vProcess5"/>
    <dgm:cxn modelId="{E590F67C-4AC9-4896-86AB-F2A9566C1BA7}" type="presOf" srcId="{DC74F1EA-C37B-4549-B7A9-9DD79BE8C0B4}" destId="{2EE24E0B-162B-4CFE-82F8-A19CC2DF6925}" srcOrd="1" destOrd="0" presId="urn:microsoft.com/office/officeart/2005/8/layout/vProcess5"/>
    <dgm:cxn modelId="{A212BC20-44F9-44E5-B8A5-2AB78B63A92B}" type="presOf" srcId="{830AAE7D-8BEA-4BEA-81E1-DBDFFC1B71AA}" destId="{60613B35-5023-493C-AF99-519C734975FF}" srcOrd="0" destOrd="0" presId="urn:microsoft.com/office/officeart/2005/8/layout/vProcess5"/>
    <dgm:cxn modelId="{96FF7FFE-C2AF-425C-8A30-788A22115949}" type="presParOf" srcId="{652144F4-05CD-4278-9679-D04B7F7E8345}" destId="{9B63BED1-D686-48DB-A212-02D5125C4B72}" srcOrd="0" destOrd="0" presId="urn:microsoft.com/office/officeart/2005/8/layout/vProcess5"/>
    <dgm:cxn modelId="{23F4C4F8-1927-4A5F-B271-B4ABCD1B31A1}" type="presParOf" srcId="{652144F4-05CD-4278-9679-D04B7F7E8345}" destId="{FDE57B12-A2E1-4CA8-8154-461A3F535DDA}" srcOrd="1" destOrd="0" presId="urn:microsoft.com/office/officeart/2005/8/layout/vProcess5"/>
    <dgm:cxn modelId="{F1600BD6-86A5-4972-82C4-3A9B160488DA}" type="presParOf" srcId="{652144F4-05CD-4278-9679-D04B7F7E8345}" destId="{63D28D71-29D7-4CEE-9A54-3DACF7C4AB53}" srcOrd="2" destOrd="0" presId="urn:microsoft.com/office/officeart/2005/8/layout/vProcess5"/>
    <dgm:cxn modelId="{FFA18298-F0E3-4467-8862-19AF73F827AD}" type="presParOf" srcId="{652144F4-05CD-4278-9679-D04B7F7E8345}" destId="{3F8C32A4-79C0-46E0-9F8D-287A170D1E65}" srcOrd="3" destOrd="0" presId="urn:microsoft.com/office/officeart/2005/8/layout/vProcess5"/>
    <dgm:cxn modelId="{3D39F055-7EFB-4561-86CC-0C6D891A4BE6}" type="presParOf" srcId="{652144F4-05CD-4278-9679-D04B7F7E8345}" destId="{60613B35-5023-493C-AF99-519C734975FF}" srcOrd="4" destOrd="0" presId="urn:microsoft.com/office/officeart/2005/8/layout/vProcess5"/>
    <dgm:cxn modelId="{D397A311-4200-4E7C-9676-B67D5A61E19A}" type="presParOf" srcId="{652144F4-05CD-4278-9679-D04B7F7E8345}" destId="{178F62E3-4526-4106-A3CE-0AC01D400FC1}" srcOrd="5" destOrd="0" presId="urn:microsoft.com/office/officeart/2005/8/layout/vProcess5"/>
    <dgm:cxn modelId="{E32EF2DE-35D0-4745-9546-207CDEBE5C91}" type="presParOf" srcId="{652144F4-05CD-4278-9679-D04B7F7E8345}" destId="{DD6FC9BB-D1C3-4171-A767-040A975F36CC}" srcOrd="6" destOrd="0" presId="urn:microsoft.com/office/officeart/2005/8/layout/vProcess5"/>
    <dgm:cxn modelId="{DECF081C-0C34-4B13-894C-09B6B85D9EB3}" type="presParOf" srcId="{652144F4-05CD-4278-9679-D04B7F7E8345}" destId="{2EE24E0B-162B-4CFE-82F8-A19CC2DF6925}" srcOrd="7" destOrd="0" presId="urn:microsoft.com/office/officeart/2005/8/layout/vProcess5"/>
    <dgm:cxn modelId="{E80F884E-B74A-4475-9FEF-0A76D70A7701}" type="presParOf" srcId="{652144F4-05CD-4278-9679-D04B7F7E8345}" destId="{B776EEF4-D0FF-4F38-9846-F2A22563894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329838-51E6-4F05-A1BF-D5D533A04B75}" type="doc">
      <dgm:prSet loTypeId="urn:microsoft.com/office/officeart/2005/8/layout/arrow6" loCatId="process" qsTypeId="urn:microsoft.com/office/officeart/2005/8/quickstyle/simple4" qsCatId="simple" csTypeId="urn:microsoft.com/office/officeart/2005/8/colors/colorful5" csCatId="colorful" phldr="1"/>
      <dgm:spPr/>
      <dgm:t>
        <a:bodyPr/>
        <a:lstStyle/>
        <a:p>
          <a:endParaRPr lang="es-ES"/>
        </a:p>
      </dgm:t>
    </dgm:pt>
    <dgm:pt modelId="{BC958D59-A1FA-4D43-A9A4-9300B75F34BA}">
      <dgm:prSet phldrT="[Texto]"/>
      <dgm:spPr/>
      <dgm:t>
        <a:bodyPr/>
        <a:lstStyle/>
        <a:p>
          <a:r>
            <a:rPr lang="es-ES" dirty="0" smtClean="0">
              <a:solidFill>
                <a:schemeClr val="tx1"/>
              </a:solidFill>
            </a:rPr>
            <a:t>Instrumentos de recolección de Datos </a:t>
          </a:r>
          <a:endParaRPr lang="es-ES" dirty="0">
            <a:solidFill>
              <a:schemeClr val="tx1"/>
            </a:solidFill>
          </a:endParaRPr>
        </a:p>
      </dgm:t>
    </dgm:pt>
    <dgm:pt modelId="{4712B8B0-70E6-4696-917C-445838D7269F}" type="parTrans" cxnId="{7DF46A7F-A1A2-45C8-AA08-7A7B25ABCE55}">
      <dgm:prSet/>
      <dgm:spPr/>
      <dgm:t>
        <a:bodyPr/>
        <a:lstStyle/>
        <a:p>
          <a:endParaRPr lang="es-ES">
            <a:solidFill>
              <a:schemeClr val="tx1"/>
            </a:solidFill>
          </a:endParaRPr>
        </a:p>
      </dgm:t>
    </dgm:pt>
    <dgm:pt modelId="{23554336-5B76-4835-895C-58814CB2A350}" type="sibTrans" cxnId="{7DF46A7F-A1A2-45C8-AA08-7A7B25ABCE55}">
      <dgm:prSet/>
      <dgm:spPr/>
      <dgm:t>
        <a:bodyPr/>
        <a:lstStyle/>
        <a:p>
          <a:endParaRPr lang="es-ES">
            <a:solidFill>
              <a:schemeClr val="tx1"/>
            </a:solidFill>
          </a:endParaRPr>
        </a:p>
      </dgm:t>
    </dgm:pt>
    <dgm:pt modelId="{96FDEC51-5583-4015-9B5F-D3296FB34CED}">
      <dgm:prSet phldrT="[Texto]"/>
      <dgm:spPr/>
      <dgm:t>
        <a:bodyPr/>
        <a:lstStyle/>
        <a:p>
          <a:r>
            <a:rPr lang="es-ES" dirty="0" smtClean="0">
              <a:solidFill>
                <a:schemeClr val="tx1"/>
              </a:solidFill>
            </a:rPr>
            <a:t>La encuesta</a:t>
          </a:r>
          <a:endParaRPr lang="es-ES" dirty="0">
            <a:solidFill>
              <a:schemeClr val="tx1"/>
            </a:solidFill>
          </a:endParaRPr>
        </a:p>
      </dgm:t>
    </dgm:pt>
    <dgm:pt modelId="{3DF5C0E9-49D4-4484-BECF-DE719EF4FB8A}" type="parTrans" cxnId="{8174AD4E-7292-4C24-86FB-9828E2970D8D}">
      <dgm:prSet/>
      <dgm:spPr/>
      <dgm:t>
        <a:bodyPr/>
        <a:lstStyle/>
        <a:p>
          <a:endParaRPr lang="es-ES">
            <a:solidFill>
              <a:schemeClr val="tx1"/>
            </a:solidFill>
          </a:endParaRPr>
        </a:p>
      </dgm:t>
    </dgm:pt>
    <dgm:pt modelId="{8CBA4638-EEB7-4688-8229-F218F6B8249E}" type="sibTrans" cxnId="{8174AD4E-7292-4C24-86FB-9828E2970D8D}">
      <dgm:prSet/>
      <dgm:spPr/>
      <dgm:t>
        <a:bodyPr/>
        <a:lstStyle/>
        <a:p>
          <a:endParaRPr lang="es-ES">
            <a:solidFill>
              <a:schemeClr val="tx1"/>
            </a:solidFill>
          </a:endParaRPr>
        </a:p>
      </dgm:t>
    </dgm:pt>
    <dgm:pt modelId="{04DEB93B-8B6B-4D95-AC98-823FBA5758CB}" type="pres">
      <dgm:prSet presAssocID="{0D329838-51E6-4F05-A1BF-D5D533A04B75}" presName="compositeShape" presStyleCnt="0">
        <dgm:presLayoutVars>
          <dgm:chMax val="2"/>
          <dgm:dir/>
          <dgm:resizeHandles val="exact"/>
        </dgm:presLayoutVars>
      </dgm:prSet>
      <dgm:spPr/>
      <dgm:t>
        <a:bodyPr/>
        <a:lstStyle/>
        <a:p>
          <a:endParaRPr lang="es-ES"/>
        </a:p>
      </dgm:t>
    </dgm:pt>
    <dgm:pt modelId="{92D524F8-7A66-4176-ACAC-52D5FC19ECC1}" type="pres">
      <dgm:prSet presAssocID="{0D329838-51E6-4F05-A1BF-D5D533A04B75}" presName="ribbon" presStyleLbl="node1" presStyleIdx="0" presStyleCnt="1" custScaleX="110630" custLinFactNeighborX="-2893" custLinFactNeighborY="-12823"/>
      <dgm:spPr/>
    </dgm:pt>
    <dgm:pt modelId="{84E8EC83-3A15-49B1-8534-803EB6696899}" type="pres">
      <dgm:prSet presAssocID="{0D329838-51E6-4F05-A1BF-D5D533A04B75}" presName="leftArrowText" presStyleLbl="node1" presStyleIdx="0" presStyleCnt="1">
        <dgm:presLayoutVars>
          <dgm:chMax val="0"/>
          <dgm:bulletEnabled val="1"/>
        </dgm:presLayoutVars>
      </dgm:prSet>
      <dgm:spPr/>
      <dgm:t>
        <a:bodyPr/>
        <a:lstStyle/>
        <a:p>
          <a:endParaRPr lang="es-ES"/>
        </a:p>
      </dgm:t>
    </dgm:pt>
    <dgm:pt modelId="{1C6BC0F3-EB12-4A8D-A9CD-0AF96E6CE670}" type="pres">
      <dgm:prSet presAssocID="{0D329838-51E6-4F05-A1BF-D5D533A04B75}" presName="rightArrowText" presStyleLbl="node1" presStyleIdx="0" presStyleCnt="1">
        <dgm:presLayoutVars>
          <dgm:chMax val="0"/>
          <dgm:bulletEnabled val="1"/>
        </dgm:presLayoutVars>
      </dgm:prSet>
      <dgm:spPr/>
      <dgm:t>
        <a:bodyPr/>
        <a:lstStyle/>
        <a:p>
          <a:endParaRPr lang="es-ES"/>
        </a:p>
      </dgm:t>
    </dgm:pt>
  </dgm:ptLst>
  <dgm:cxnLst>
    <dgm:cxn modelId="{B13EF89C-4FCE-494E-81D1-EE9890BAF234}" type="presOf" srcId="{0D329838-51E6-4F05-A1BF-D5D533A04B75}" destId="{04DEB93B-8B6B-4D95-AC98-823FBA5758CB}" srcOrd="0" destOrd="0" presId="urn:microsoft.com/office/officeart/2005/8/layout/arrow6"/>
    <dgm:cxn modelId="{3DB01214-91B0-433E-B0FA-D2E3A54AAD7D}" type="presOf" srcId="{96FDEC51-5583-4015-9B5F-D3296FB34CED}" destId="{1C6BC0F3-EB12-4A8D-A9CD-0AF96E6CE670}" srcOrd="0" destOrd="0" presId="urn:microsoft.com/office/officeart/2005/8/layout/arrow6"/>
    <dgm:cxn modelId="{7DF46A7F-A1A2-45C8-AA08-7A7B25ABCE55}" srcId="{0D329838-51E6-4F05-A1BF-D5D533A04B75}" destId="{BC958D59-A1FA-4D43-A9A4-9300B75F34BA}" srcOrd="0" destOrd="0" parTransId="{4712B8B0-70E6-4696-917C-445838D7269F}" sibTransId="{23554336-5B76-4835-895C-58814CB2A350}"/>
    <dgm:cxn modelId="{793163DD-FC9F-4282-9B66-8223E5A04817}" type="presOf" srcId="{BC958D59-A1FA-4D43-A9A4-9300B75F34BA}" destId="{84E8EC83-3A15-49B1-8534-803EB6696899}" srcOrd="0" destOrd="0" presId="urn:microsoft.com/office/officeart/2005/8/layout/arrow6"/>
    <dgm:cxn modelId="{8174AD4E-7292-4C24-86FB-9828E2970D8D}" srcId="{0D329838-51E6-4F05-A1BF-D5D533A04B75}" destId="{96FDEC51-5583-4015-9B5F-D3296FB34CED}" srcOrd="1" destOrd="0" parTransId="{3DF5C0E9-49D4-4484-BECF-DE719EF4FB8A}" sibTransId="{8CBA4638-EEB7-4688-8229-F218F6B8249E}"/>
    <dgm:cxn modelId="{F5FC09E8-E5BF-43BA-8C2A-E2A8FD503CF6}" type="presParOf" srcId="{04DEB93B-8B6B-4D95-AC98-823FBA5758CB}" destId="{92D524F8-7A66-4176-ACAC-52D5FC19ECC1}" srcOrd="0" destOrd="0" presId="urn:microsoft.com/office/officeart/2005/8/layout/arrow6"/>
    <dgm:cxn modelId="{1C00D532-DF6E-492B-B0B7-AF04B513B090}" type="presParOf" srcId="{04DEB93B-8B6B-4D95-AC98-823FBA5758CB}" destId="{84E8EC83-3A15-49B1-8534-803EB6696899}" srcOrd="1" destOrd="0" presId="urn:microsoft.com/office/officeart/2005/8/layout/arrow6"/>
    <dgm:cxn modelId="{44511400-7924-4F6B-8303-E2455DA51A07}" type="presParOf" srcId="{04DEB93B-8B6B-4D95-AC98-823FBA5758CB}" destId="{1C6BC0F3-EB12-4A8D-A9CD-0AF96E6CE67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ACC5C7-C711-4F44-8B65-B252C7A21168}" type="doc">
      <dgm:prSet loTypeId="urn:microsoft.com/office/officeart/2009/3/layout/PlusandMinus" loCatId="relationship" qsTypeId="urn:microsoft.com/office/officeart/2005/8/quickstyle/3d3" qsCatId="3D" csTypeId="urn:microsoft.com/office/officeart/2005/8/colors/colorful5" csCatId="colorful" phldr="1"/>
      <dgm:spPr/>
      <dgm:t>
        <a:bodyPr/>
        <a:lstStyle/>
        <a:p>
          <a:endParaRPr lang="es-ES"/>
        </a:p>
      </dgm:t>
    </dgm:pt>
    <dgm:pt modelId="{56516814-541C-4F58-9045-4A7E882B0591}">
      <dgm:prSet phldrT="[Texto]"/>
      <dgm:spPr/>
      <dgm:t>
        <a:bodyPr/>
        <a:lstStyle/>
        <a:p>
          <a:r>
            <a:rPr lang="es-EC" dirty="0" smtClean="0"/>
            <a:t>H</a:t>
          </a:r>
          <a:r>
            <a:rPr lang="es-EC" baseline="-25000" dirty="0" smtClean="0"/>
            <a:t>1</a:t>
          </a:r>
          <a:r>
            <a:rPr lang="es-EC" dirty="0" smtClean="0"/>
            <a:t>: Las </a:t>
          </a:r>
          <a:r>
            <a:rPr lang="es-EC" dirty="0" err="1" smtClean="0"/>
            <a:t>Mipymes</a:t>
          </a:r>
          <a:r>
            <a:rPr lang="es-EC" dirty="0" smtClean="0"/>
            <a:t> tuvieron impacto en la economía local del cantón Quito, provincia Pichincha, durante el periodo 2015 -2017.</a:t>
          </a:r>
          <a:endParaRPr lang="es-ES" dirty="0"/>
        </a:p>
      </dgm:t>
    </dgm:pt>
    <dgm:pt modelId="{DEDE9A6C-66AD-4B6F-94C6-8F39B25552B8}" type="parTrans" cxnId="{F00F24F7-3124-44FA-95E8-A435B2298DE5}">
      <dgm:prSet/>
      <dgm:spPr/>
      <dgm:t>
        <a:bodyPr/>
        <a:lstStyle/>
        <a:p>
          <a:endParaRPr lang="es-ES"/>
        </a:p>
      </dgm:t>
    </dgm:pt>
    <dgm:pt modelId="{DAAA297A-B38C-4186-A0E6-B67ADB7627B0}" type="sibTrans" cxnId="{F00F24F7-3124-44FA-95E8-A435B2298DE5}">
      <dgm:prSet/>
      <dgm:spPr/>
      <dgm:t>
        <a:bodyPr/>
        <a:lstStyle/>
        <a:p>
          <a:endParaRPr lang="es-ES"/>
        </a:p>
      </dgm:t>
    </dgm:pt>
    <dgm:pt modelId="{CF940BB4-0FC5-4743-AE6B-1285736B28E9}">
      <dgm:prSet phldrT="[Texto]"/>
      <dgm:spPr/>
      <dgm:t>
        <a:bodyPr/>
        <a:lstStyle/>
        <a:p>
          <a:r>
            <a:rPr lang="es-EC" dirty="0" smtClean="0"/>
            <a:t>H</a:t>
          </a:r>
          <a:r>
            <a:rPr lang="es-EC" baseline="-25000" dirty="0" smtClean="0"/>
            <a:t>0</a:t>
          </a:r>
          <a:r>
            <a:rPr lang="es-EC" dirty="0" smtClean="0"/>
            <a:t>: Las </a:t>
          </a:r>
          <a:r>
            <a:rPr lang="es-EC" dirty="0" err="1" smtClean="0"/>
            <a:t>Mipymes</a:t>
          </a:r>
          <a:r>
            <a:rPr lang="es-EC" dirty="0" smtClean="0"/>
            <a:t> no tuvieron impacto en la economía local del cantón Quito, provincia Pichincha, durante el periodo 2015 -2017.</a:t>
          </a:r>
          <a:endParaRPr lang="es-ES" dirty="0" smtClean="0"/>
        </a:p>
      </dgm:t>
    </dgm:pt>
    <dgm:pt modelId="{0BE7D27A-4557-4837-9979-0B184D1E8312}" type="parTrans" cxnId="{A27E98BA-3148-442B-BE5C-5EFBCA65D2AB}">
      <dgm:prSet/>
      <dgm:spPr/>
      <dgm:t>
        <a:bodyPr/>
        <a:lstStyle/>
        <a:p>
          <a:endParaRPr lang="es-ES"/>
        </a:p>
      </dgm:t>
    </dgm:pt>
    <dgm:pt modelId="{1CE0A152-4238-4817-B5CD-42A9635CD3CC}" type="sibTrans" cxnId="{A27E98BA-3148-442B-BE5C-5EFBCA65D2AB}">
      <dgm:prSet/>
      <dgm:spPr/>
      <dgm:t>
        <a:bodyPr/>
        <a:lstStyle/>
        <a:p>
          <a:endParaRPr lang="es-ES"/>
        </a:p>
      </dgm:t>
    </dgm:pt>
    <dgm:pt modelId="{E8B04DC6-B40D-42FF-8B5D-DCDEAD440B1F}" type="pres">
      <dgm:prSet presAssocID="{F4ACC5C7-C711-4F44-8B65-B252C7A21168}" presName="Name0" presStyleCnt="0">
        <dgm:presLayoutVars>
          <dgm:chMax val="2"/>
          <dgm:chPref val="2"/>
          <dgm:dir/>
          <dgm:animOne/>
          <dgm:resizeHandles val="exact"/>
        </dgm:presLayoutVars>
      </dgm:prSet>
      <dgm:spPr/>
      <dgm:t>
        <a:bodyPr/>
        <a:lstStyle/>
        <a:p>
          <a:endParaRPr lang="es-ES"/>
        </a:p>
      </dgm:t>
    </dgm:pt>
    <dgm:pt modelId="{700F83CE-FCDA-46DF-840A-3C8383001E83}" type="pres">
      <dgm:prSet presAssocID="{F4ACC5C7-C711-4F44-8B65-B252C7A21168}" presName="Background" presStyleLbl="bgImgPlace1" presStyleIdx="0" presStyleCnt="1"/>
      <dgm:spPr/>
    </dgm:pt>
    <dgm:pt modelId="{DAEBFA77-87A3-403F-A12F-D161EFF350D1}" type="pres">
      <dgm:prSet presAssocID="{F4ACC5C7-C711-4F44-8B65-B252C7A21168}" presName="ParentText1" presStyleLbl="revTx" presStyleIdx="0" presStyleCnt="2">
        <dgm:presLayoutVars>
          <dgm:chMax val="0"/>
          <dgm:chPref val="0"/>
          <dgm:bulletEnabled val="1"/>
        </dgm:presLayoutVars>
      </dgm:prSet>
      <dgm:spPr/>
      <dgm:t>
        <a:bodyPr/>
        <a:lstStyle/>
        <a:p>
          <a:endParaRPr lang="es-ES"/>
        </a:p>
      </dgm:t>
    </dgm:pt>
    <dgm:pt modelId="{7F9619A4-E31E-4F1F-9845-17CAC5AA749A}" type="pres">
      <dgm:prSet presAssocID="{F4ACC5C7-C711-4F44-8B65-B252C7A21168}" presName="ParentText2" presStyleLbl="revTx" presStyleIdx="1" presStyleCnt="2">
        <dgm:presLayoutVars>
          <dgm:chMax val="0"/>
          <dgm:chPref val="0"/>
          <dgm:bulletEnabled val="1"/>
        </dgm:presLayoutVars>
      </dgm:prSet>
      <dgm:spPr/>
      <dgm:t>
        <a:bodyPr/>
        <a:lstStyle/>
        <a:p>
          <a:endParaRPr lang="es-ES"/>
        </a:p>
      </dgm:t>
    </dgm:pt>
    <dgm:pt modelId="{0A419FB6-2F7B-4A4F-9D5E-2DCF1EDEE1C0}" type="pres">
      <dgm:prSet presAssocID="{F4ACC5C7-C711-4F44-8B65-B252C7A21168}" presName="Plus" presStyleLbl="alignNode1" presStyleIdx="0" presStyleCnt="2"/>
      <dgm:spPr/>
    </dgm:pt>
    <dgm:pt modelId="{47746FD9-71BD-4E02-A9C8-39542CA65ECC}" type="pres">
      <dgm:prSet presAssocID="{F4ACC5C7-C711-4F44-8B65-B252C7A21168}" presName="Minus" presStyleLbl="alignNode1" presStyleIdx="1" presStyleCnt="2"/>
      <dgm:spPr/>
    </dgm:pt>
    <dgm:pt modelId="{63D0F4A5-6527-40C5-8195-51A4D6D1EA59}" type="pres">
      <dgm:prSet presAssocID="{F4ACC5C7-C711-4F44-8B65-B252C7A21168}" presName="Divider" presStyleLbl="parChTrans1D1" presStyleIdx="0" presStyleCnt="1"/>
      <dgm:spPr/>
    </dgm:pt>
  </dgm:ptLst>
  <dgm:cxnLst>
    <dgm:cxn modelId="{E669E01D-0185-4A07-8C36-77D32BA860A9}" type="presOf" srcId="{56516814-541C-4F58-9045-4A7E882B0591}" destId="{DAEBFA77-87A3-403F-A12F-D161EFF350D1}" srcOrd="0" destOrd="0" presId="urn:microsoft.com/office/officeart/2009/3/layout/PlusandMinus"/>
    <dgm:cxn modelId="{7386B86C-DF3F-4F4C-9977-2E7FEE46C940}" type="presOf" srcId="{CF940BB4-0FC5-4743-AE6B-1285736B28E9}" destId="{7F9619A4-E31E-4F1F-9845-17CAC5AA749A}" srcOrd="0" destOrd="0" presId="urn:microsoft.com/office/officeart/2009/3/layout/PlusandMinus"/>
    <dgm:cxn modelId="{F00F24F7-3124-44FA-95E8-A435B2298DE5}" srcId="{F4ACC5C7-C711-4F44-8B65-B252C7A21168}" destId="{56516814-541C-4F58-9045-4A7E882B0591}" srcOrd="0" destOrd="0" parTransId="{DEDE9A6C-66AD-4B6F-94C6-8F39B25552B8}" sibTransId="{DAAA297A-B38C-4186-A0E6-B67ADB7627B0}"/>
    <dgm:cxn modelId="{A27E98BA-3148-442B-BE5C-5EFBCA65D2AB}" srcId="{F4ACC5C7-C711-4F44-8B65-B252C7A21168}" destId="{CF940BB4-0FC5-4743-AE6B-1285736B28E9}" srcOrd="1" destOrd="0" parTransId="{0BE7D27A-4557-4837-9979-0B184D1E8312}" sibTransId="{1CE0A152-4238-4817-B5CD-42A9635CD3CC}"/>
    <dgm:cxn modelId="{8479D838-393B-4409-A4AD-E2ECD23F3C77}" type="presOf" srcId="{F4ACC5C7-C711-4F44-8B65-B252C7A21168}" destId="{E8B04DC6-B40D-42FF-8B5D-DCDEAD440B1F}" srcOrd="0" destOrd="0" presId="urn:microsoft.com/office/officeart/2009/3/layout/PlusandMinus"/>
    <dgm:cxn modelId="{F344F94C-79C6-42FE-B710-808C5B1739D3}" type="presParOf" srcId="{E8B04DC6-B40D-42FF-8B5D-DCDEAD440B1F}" destId="{700F83CE-FCDA-46DF-840A-3C8383001E83}" srcOrd="0" destOrd="0" presId="urn:microsoft.com/office/officeart/2009/3/layout/PlusandMinus"/>
    <dgm:cxn modelId="{46259B65-B7A3-4917-A8E9-3902BD351128}" type="presParOf" srcId="{E8B04DC6-B40D-42FF-8B5D-DCDEAD440B1F}" destId="{DAEBFA77-87A3-403F-A12F-D161EFF350D1}" srcOrd="1" destOrd="0" presId="urn:microsoft.com/office/officeart/2009/3/layout/PlusandMinus"/>
    <dgm:cxn modelId="{F3789D6F-7A9C-423E-BD6C-0D8B25DCD6E1}" type="presParOf" srcId="{E8B04DC6-B40D-42FF-8B5D-DCDEAD440B1F}" destId="{7F9619A4-E31E-4F1F-9845-17CAC5AA749A}" srcOrd="2" destOrd="0" presId="urn:microsoft.com/office/officeart/2009/3/layout/PlusandMinus"/>
    <dgm:cxn modelId="{9543FF3F-F4BF-437D-93B8-53647C13D93D}" type="presParOf" srcId="{E8B04DC6-B40D-42FF-8B5D-DCDEAD440B1F}" destId="{0A419FB6-2F7B-4A4F-9D5E-2DCF1EDEE1C0}" srcOrd="3" destOrd="0" presId="urn:microsoft.com/office/officeart/2009/3/layout/PlusandMinus"/>
    <dgm:cxn modelId="{1A03CE21-3859-4691-8D8C-6CC4F838DA1B}" type="presParOf" srcId="{E8B04DC6-B40D-42FF-8B5D-DCDEAD440B1F}" destId="{47746FD9-71BD-4E02-A9C8-39542CA65ECC}" srcOrd="4" destOrd="0" presId="urn:microsoft.com/office/officeart/2009/3/layout/PlusandMinus"/>
    <dgm:cxn modelId="{B121716E-A1B0-4DAA-A2D1-9437666552A9}" type="presParOf" srcId="{E8B04DC6-B40D-42FF-8B5D-DCDEAD440B1F}" destId="{63D0F4A5-6527-40C5-8195-51A4D6D1EA5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D4D3CE-8C4A-41EB-AB11-21F4BCF5B584}"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A8B620B9-40A2-45E2-A345-6194F1917751}">
      <dgm:prSet phldrT="[Texto]"/>
      <dgm:spPr/>
      <dgm:t>
        <a:bodyPr/>
        <a:lstStyle/>
        <a:p>
          <a:r>
            <a:rPr lang="es-EC" u="none" dirty="0" smtClean="0"/>
            <a:t>Que el Estado promueva políticas que permitan a las </a:t>
          </a:r>
          <a:r>
            <a:rPr lang="es-EC" u="none" dirty="0" err="1" smtClean="0"/>
            <a:t>Mipymes</a:t>
          </a:r>
          <a:r>
            <a:rPr lang="es-EC" u="none" dirty="0" smtClean="0"/>
            <a:t> crecer, desarrollase y mantenerse en el mercado, pues aportan en la generación del empleo formal; participan en los mercados financieros y contribuyen con sus impuesto al presupuesto estatal. </a:t>
          </a:r>
          <a:endParaRPr lang="es-ES" dirty="0"/>
        </a:p>
      </dgm:t>
    </dgm:pt>
    <dgm:pt modelId="{76FBCD49-B622-400D-8077-3EACDB631CB1}" type="parTrans" cxnId="{68FA8F54-5377-4AAA-A3FD-C16D58337F0F}">
      <dgm:prSet/>
      <dgm:spPr/>
      <dgm:t>
        <a:bodyPr/>
        <a:lstStyle/>
        <a:p>
          <a:endParaRPr lang="es-ES"/>
        </a:p>
      </dgm:t>
    </dgm:pt>
    <dgm:pt modelId="{61CF9582-531F-4EEE-B501-4788711DFD38}" type="sibTrans" cxnId="{68FA8F54-5377-4AAA-A3FD-C16D58337F0F}">
      <dgm:prSet/>
      <dgm:spPr/>
      <dgm:t>
        <a:bodyPr/>
        <a:lstStyle/>
        <a:p>
          <a:endParaRPr lang="es-ES"/>
        </a:p>
      </dgm:t>
    </dgm:pt>
    <dgm:pt modelId="{1C21378D-E488-40FC-B682-0A8DC06D3E73}">
      <dgm:prSet phldrT="[Texto]"/>
      <dgm:spPr/>
      <dgm:t>
        <a:bodyPr/>
        <a:lstStyle/>
        <a:p>
          <a:r>
            <a:rPr lang="es-EC" u="none" dirty="0" smtClean="0"/>
            <a:t>Las instituciones públicas y privadas oferten y aumenten el monto para créditos productivos o microcréditos con menos tasa de interés, con el fin de que los propietarios de los negocios tengan acceso a un financiamiento en mejores condiciones. </a:t>
          </a:r>
          <a:endParaRPr lang="es-ES" dirty="0"/>
        </a:p>
      </dgm:t>
    </dgm:pt>
    <dgm:pt modelId="{10AEA08D-61E4-434F-81D6-530A1D430150}" type="parTrans" cxnId="{01BB72FB-E103-4808-B8AE-FE7E602C615F}">
      <dgm:prSet/>
      <dgm:spPr/>
      <dgm:t>
        <a:bodyPr/>
        <a:lstStyle/>
        <a:p>
          <a:endParaRPr lang="es-ES"/>
        </a:p>
      </dgm:t>
    </dgm:pt>
    <dgm:pt modelId="{D4721FC5-E55D-4E88-B4FD-9ABC89108819}" type="sibTrans" cxnId="{01BB72FB-E103-4808-B8AE-FE7E602C615F}">
      <dgm:prSet/>
      <dgm:spPr/>
      <dgm:t>
        <a:bodyPr/>
        <a:lstStyle/>
        <a:p>
          <a:endParaRPr lang="es-ES"/>
        </a:p>
      </dgm:t>
    </dgm:pt>
    <dgm:pt modelId="{F03ABE3D-08D7-4712-AA53-1C6CDCE29589}">
      <dgm:prSet phldrT="[Texto]"/>
      <dgm:spPr/>
      <dgm:t>
        <a:bodyPr/>
        <a:lstStyle/>
        <a:p>
          <a:r>
            <a:rPr lang="es-EC" u="none" dirty="0" smtClean="0"/>
            <a:t>Que las </a:t>
          </a:r>
          <a:r>
            <a:rPr lang="es-EC" u="none" dirty="0" err="1" smtClean="0"/>
            <a:t>Mipymes</a:t>
          </a:r>
          <a:r>
            <a:rPr lang="es-EC" u="none" dirty="0" smtClean="0"/>
            <a:t> se preparen y busquen capacitación sobre cómo afrontar sus problemas financieros, ya sea creando estrategias o mediante planes de contingencia, que impidan decrecimientos significativos e incluso su desaparición. </a:t>
          </a:r>
          <a:endParaRPr lang="es-ES" dirty="0"/>
        </a:p>
      </dgm:t>
    </dgm:pt>
    <dgm:pt modelId="{23B80581-5F38-4AD4-BE64-3914BAF8FA5C}" type="parTrans" cxnId="{976316FF-4707-4251-BA31-BD336B4D40CB}">
      <dgm:prSet/>
      <dgm:spPr/>
      <dgm:t>
        <a:bodyPr/>
        <a:lstStyle/>
        <a:p>
          <a:endParaRPr lang="es-ES"/>
        </a:p>
      </dgm:t>
    </dgm:pt>
    <dgm:pt modelId="{55CA26C6-67D7-4750-9092-3B20A05FE7D9}" type="sibTrans" cxnId="{976316FF-4707-4251-BA31-BD336B4D40CB}">
      <dgm:prSet/>
      <dgm:spPr/>
      <dgm:t>
        <a:bodyPr/>
        <a:lstStyle/>
        <a:p>
          <a:endParaRPr lang="es-ES"/>
        </a:p>
      </dgm:t>
    </dgm:pt>
    <dgm:pt modelId="{31F71AE4-C594-4C76-BE9D-A64F08FE929D}" type="pres">
      <dgm:prSet presAssocID="{10D4D3CE-8C4A-41EB-AB11-21F4BCF5B584}" presName="Name0" presStyleCnt="0">
        <dgm:presLayoutVars>
          <dgm:chMax val="7"/>
          <dgm:chPref val="7"/>
          <dgm:dir/>
        </dgm:presLayoutVars>
      </dgm:prSet>
      <dgm:spPr/>
    </dgm:pt>
    <dgm:pt modelId="{51DFEBE9-06D9-4141-A073-00B7A8DB6713}" type="pres">
      <dgm:prSet presAssocID="{10D4D3CE-8C4A-41EB-AB11-21F4BCF5B584}" presName="Name1" presStyleCnt="0"/>
      <dgm:spPr/>
    </dgm:pt>
    <dgm:pt modelId="{475BF63C-18C4-4D5D-B382-340C4A9AF0DA}" type="pres">
      <dgm:prSet presAssocID="{10D4D3CE-8C4A-41EB-AB11-21F4BCF5B584}" presName="cycle" presStyleCnt="0"/>
      <dgm:spPr/>
    </dgm:pt>
    <dgm:pt modelId="{0E958243-243B-469B-8352-FEE77685D4F4}" type="pres">
      <dgm:prSet presAssocID="{10D4D3CE-8C4A-41EB-AB11-21F4BCF5B584}" presName="srcNode" presStyleLbl="node1" presStyleIdx="0" presStyleCnt="3"/>
      <dgm:spPr/>
    </dgm:pt>
    <dgm:pt modelId="{F94B08CB-700D-44D6-A8BF-CB3D3E53FA75}" type="pres">
      <dgm:prSet presAssocID="{10D4D3CE-8C4A-41EB-AB11-21F4BCF5B584}" presName="conn" presStyleLbl="parChTrans1D2" presStyleIdx="0" presStyleCnt="1"/>
      <dgm:spPr/>
      <dgm:t>
        <a:bodyPr/>
        <a:lstStyle/>
        <a:p>
          <a:endParaRPr lang="es-ES"/>
        </a:p>
      </dgm:t>
    </dgm:pt>
    <dgm:pt modelId="{EFC59352-EE47-407F-A51B-FBC7E42A7E00}" type="pres">
      <dgm:prSet presAssocID="{10D4D3CE-8C4A-41EB-AB11-21F4BCF5B584}" presName="extraNode" presStyleLbl="node1" presStyleIdx="0" presStyleCnt="3"/>
      <dgm:spPr/>
    </dgm:pt>
    <dgm:pt modelId="{6CEB245B-5EB8-47D5-AB65-FE071724EFE9}" type="pres">
      <dgm:prSet presAssocID="{10D4D3CE-8C4A-41EB-AB11-21F4BCF5B584}" presName="dstNode" presStyleLbl="node1" presStyleIdx="0" presStyleCnt="3"/>
      <dgm:spPr/>
    </dgm:pt>
    <dgm:pt modelId="{89B45313-87CB-423E-B600-7580ADB9057D}" type="pres">
      <dgm:prSet presAssocID="{A8B620B9-40A2-45E2-A345-6194F1917751}" presName="text_1" presStyleLbl="node1" presStyleIdx="0" presStyleCnt="3">
        <dgm:presLayoutVars>
          <dgm:bulletEnabled val="1"/>
        </dgm:presLayoutVars>
      </dgm:prSet>
      <dgm:spPr/>
      <dgm:t>
        <a:bodyPr/>
        <a:lstStyle/>
        <a:p>
          <a:endParaRPr lang="es-ES"/>
        </a:p>
      </dgm:t>
    </dgm:pt>
    <dgm:pt modelId="{4A165552-416B-4147-840A-105C96C52273}" type="pres">
      <dgm:prSet presAssocID="{A8B620B9-40A2-45E2-A345-6194F1917751}" presName="accent_1" presStyleCnt="0"/>
      <dgm:spPr/>
    </dgm:pt>
    <dgm:pt modelId="{FCC6B5AC-DE05-4B9D-9908-6B9E92C7C051}" type="pres">
      <dgm:prSet presAssocID="{A8B620B9-40A2-45E2-A345-6194F1917751}" presName="accentRepeatNode" presStyleLbl="solidFgAcc1" presStyleIdx="0" presStyleCnt="3"/>
      <dgm:spPr/>
    </dgm:pt>
    <dgm:pt modelId="{E5C72B21-A078-4F82-A146-A82A7BBCEDD8}" type="pres">
      <dgm:prSet presAssocID="{1C21378D-E488-40FC-B682-0A8DC06D3E73}" presName="text_2" presStyleLbl="node1" presStyleIdx="1" presStyleCnt="3" custLinFactNeighborX="52" custLinFactNeighborY="-5096">
        <dgm:presLayoutVars>
          <dgm:bulletEnabled val="1"/>
        </dgm:presLayoutVars>
      </dgm:prSet>
      <dgm:spPr/>
      <dgm:t>
        <a:bodyPr/>
        <a:lstStyle/>
        <a:p>
          <a:endParaRPr lang="es-ES"/>
        </a:p>
      </dgm:t>
    </dgm:pt>
    <dgm:pt modelId="{04FF4A86-D49D-447B-8900-A214493C9869}" type="pres">
      <dgm:prSet presAssocID="{1C21378D-E488-40FC-B682-0A8DC06D3E73}" presName="accent_2" presStyleCnt="0"/>
      <dgm:spPr/>
    </dgm:pt>
    <dgm:pt modelId="{5E1D9560-A7AC-40A4-9FDF-32F79739D8BB}" type="pres">
      <dgm:prSet presAssocID="{1C21378D-E488-40FC-B682-0A8DC06D3E73}" presName="accentRepeatNode" presStyleLbl="solidFgAcc1" presStyleIdx="1" presStyleCnt="3"/>
      <dgm:spPr/>
    </dgm:pt>
    <dgm:pt modelId="{B4EBDACC-1891-479D-AD85-3A42F849948A}" type="pres">
      <dgm:prSet presAssocID="{F03ABE3D-08D7-4712-AA53-1C6CDCE29589}" presName="text_3" presStyleLbl="node1" presStyleIdx="2" presStyleCnt="3">
        <dgm:presLayoutVars>
          <dgm:bulletEnabled val="1"/>
        </dgm:presLayoutVars>
      </dgm:prSet>
      <dgm:spPr/>
      <dgm:t>
        <a:bodyPr/>
        <a:lstStyle/>
        <a:p>
          <a:endParaRPr lang="es-ES"/>
        </a:p>
      </dgm:t>
    </dgm:pt>
    <dgm:pt modelId="{B759F692-7D96-4B50-BA87-EFB9A101BED5}" type="pres">
      <dgm:prSet presAssocID="{F03ABE3D-08D7-4712-AA53-1C6CDCE29589}" presName="accent_3" presStyleCnt="0"/>
      <dgm:spPr/>
    </dgm:pt>
    <dgm:pt modelId="{F71202BA-29BA-4B41-9340-32F118C1ABB3}" type="pres">
      <dgm:prSet presAssocID="{F03ABE3D-08D7-4712-AA53-1C6CDCE29589}" presName="accentRepeatNode" presStyleLbl="solidFgAcc1" presStyleIdx="2" presStyleCnt="3"/>
      <dgm:spPr/>
    </dgm:pt>
  </dgm:ptLst>
  <dgm:cxnLst>
    <dgm:cxn modelId="{976316FF-4707-4251-BA31-BD336B4D40CB}" srcId="{10D4D3CE-8C4A-41EB-AB11-21F4BCF5B584}" destId="{F03ABE3D-08D7-4712-AA53-1C6CDCE29589}" srcOrd="2" destOrd="0" parTransId="{23B80581-5F38-4AD4-BE64-3914BAF8FA5C}" sibTransId="{55CA26C6-67D7-4750-9092-3B20A05FE7D9}"/>
    <dgm:cxn modelId="{7C6820A9-5673-438F-82E6-D859F830572E}" type="presOf" srcId="{10D4D3CE-8C4A-41EB-AB11-21F4BCF5B584}" destId="{31F71AE4-C594-4C76-BE9D-A64F08FE929D}" srcOrd="0" destOrd="0" presId="urn:microsoft.com/office/officeart/2008/layout/VerticalCurvedList"/>
    <dgm:cxn modelId="{B1B3D7EB-6A3F-4B76-98D9-CDD5A52505F9}" type="presOf" srcId="{61CF9582-531F-4EEE-B501-4788711DFD38}" destId="{F94B08CB-700D-44D6-A8BF-CB3D3E53FA75}" srcOrd="0" destOrd="0" presId="urn:microsoft.com/office/officeart/2008/layout/VerticalCurvedList"/>
    <dgm:cxn modelId="{68FA8F54-5377-4AAA-A3FD-C16D58337F0F}" srcId="{10D4D3CE-8C4A-41EB-AB11-21F4BCF5B584}" destId="{A8B620B9-40A2-45E2-A345-6194F1917751}" srcOrd="0" destOrd="0" parTransId="{76FBCD49-B622-400D-8077-3EACDB631CB1}" sibTransId="{61CF9582-531F-4EEE-B501-4788711DFD38}"/>
    <dgm:cxn modelId="{0124ACDC-06A5-479E-A031-145FBB013A10}" type="presOf" srcId="{A8B620B9-40A2-45E2-A345-6194F1917751}" destId="{89B45313-87CB-423E-B600-7580ADB9057D}" srcOrd="0" destOrd="0" presId="urn:microsoft.com/office/officeart/2008/layout/VerticalCurvedList"/>
    <dgm:cxn modelId="{B8A7C1BC-9209-4FC7-A85E-5396EAAF0F07}" type="presOf" srcId="{F03ABE3D-08D7-4712-AA53-1C6CDCE29589}" destId="{B4EBDACC-1891-479D-AD85-3A42F849948A}" srcOrd="0" destOrd="0" presId="urn:microsoft.com/office/officeart/2008/layout/VerticalCurvedList"/>
    <dgm:cxn modelId="{01BB72FB-E103-4808-B8AE-FE7E602C615F}" srcId="{10D4D3CE-8C4A-41EB-AB11-21F4BCF5B584}" destId="{1C21378D-E488-40FC-B682-0A8DC06D3E73}" srcOrd="1" destOrd="0" parTransId="{10AEA08D-61E4-434F-81D6-530A1D430150}" sibTransId="{D4721FC5-E55D-4E88-B4FD-9ABC89108819}"/>
    <dgm:cxn modelId="{715A5135-CAD6-4CDD-8C59-BD012DD5BCAF}" type="presOf" srcId="{1C21378D-E488-40FC-B682-0A8DC06D3E73}" destId="{E5C72B21-A078-4F82-A146-A82A7BBCEDD8}" srcOrd="0" destOrd="0" presId="urn:microsoft.com/office/officeart/2008/layout/VerticalCurvedList"/>
    <dgm:cxn modelId="{F8ED52C9-3EAE-4443-8AF6-56C9503967FB}" type="presParOf" srcId="{31F71AE4-C594-4C76-BE9D-A64F08FE929D}" destId="{51DFEBE9-06D9-4141-A073-00B7A8DB6713}" srcOrd="0" destOrd="0" presId="urn:microsoft.com/office/officeart/2008/layout/VerticalCurvedList"/>
    <dgm:cxn modelId="{024C8FD3-1A42-4930-921D-85DC8ACE9C56}" type="presParOf" srcId="{51DFEBE9-06D9-4141-A073-00B7A8DB6713}" destId="{475BF63C-18C4-4D5D-B382-340C4A9AF0DA}" srcOrd="0" destOrd="0" presId="urn:microsoft.com/office/officeart/2008/layout/VerticalCurvedList"/>
    <dgm:cxn modelId="{DDECF28F-9081-41A9-BCCC-BC03B1E462CD}" type="presParOf" srcId="{475BF63C-18C4-4D5D-B382-340C4A9AF0DA}" destId="{0E958243-243B-469B-8352-FEE77685D4F4}" srcOrd="0" destOrd="0" presId="urn:microsoft.com/office/officeart/2008/layout/VerticalCurvedList"/>
    <dgm:cxn modelId="{78F52C26-00B4-43A5-B73F-6AF797644481}" type="presParOf" srcId="{475BF63C-18C4-4D5D-B382-340C4A9AF0DA}" destId="{F94B08CB-700D-44D6-A8BF-CB3D3E53FA75}" srcOrd="1" destOrd="0" presId="urn:microsoft.com/office/officeart/2008/layout/VerticalCurvedList"/>
    <dgm:cxn modelId="{3A3DB8AD-DACB-4756-A5F7-B0C46B8072BB}" type="presParOf" srcId="{475BF63C-18C4-4D5D-B382-340C4A9AF0DA}" destId="{EFC59352-EE47-407F-A51B-FBC7E42A7E00}" srcOrd="2" destOrd="0" presId="urn:microsoft.com/office/officeart/2008/layout/VerticalCurvedList"/>
    <dgm:cxn modelId="{62A4EBD9-9128-4E4A-80AA-952E1E08A5E2}" type="presParOf" srcId="{475BF63C-18C4-4D5D-B382-340C4A9AF0DA}" destId="{6CEB245B-5EB8-47D5-AB65-FE071724EFE9}" srcOrd="3" destOrd="0" presId="urn:microsoft.com/office/officeart/2008/layout/VerticalCurvedList"/>
    <dgm:cxn modelId="{62B1FEFB-DE2A-4925-9AC7-E38B222B71F8}" type="presParOf" srcId="{51DFEBE9-06D9-4141-A073-00B7A8DB6713}" destId="{89B45313-87CB-423E-B600-7580ADB9057D}" srcOrd="1" destOrd="0" presId="urn:microsoft.com/office/officeart/2008/layout/VerticalCurvedList"/>
    <dgm:cxn modelId="{80C14D64-ADA0-4408-B9D0-114F89DEA6A6}" type="presParOf" srcId="{51DFEBE9-06D9-4141-A073-00B7A8DB6713}" destId="{4A165552-416B-4147-840A-105C96C52273}" srcOrd="2" destOrd="0" presId="urn:microsoft.com/office/officeart/2008/layout/VerticalCurvedList"/>
    <dgm:cxn modelId="{C51F3CE7-FEC8-4DA0-8826-D21169778C49}" type="presParOf" srcId="{4A165552-416B-4147-840A-105C96C52273}" destId="{FCC6B5AC-DE05-4B9D-9908-6B9E92C7C051}" srcOrd="0" destOrd="0" presId="urn:microsoft.com/office/officeart/2008/layout/VerticalCurvedList"/>
    <dgm:cxn modelId="{16838C4B-8EF4-4E52-92E2-8935BCF9A854}" type="presParOf" srcId="{51DFEBE9-06D9-4141-A073-00B7A8DB6713}" destId="{E5C72B21-A078-4F82-A146-A82A7BBCEDD8}" srcOrd="3" destOrd="0" presId="urn:microsoft.com/office/officeart/2008/layout/VerticalCurvedList"/>
    <dgm:cxn modelId="{FCE60603-291B-4040-9E67-0D2C07BD10C9}" type="presParOf" srcId="{51DFEBE9-06D9-4141-A073-00B7A8DB6713}" destId="{04FF4A86-D49D-447B-8900-A214493C9869}" srcOrd="4" destOrd="0" presId="urn:microsoft.com/office/officeart/2008/layout/VerticalCurvedList"/>
    <dgm:cxn modelId="{6EEF9587-DA48-4CED-9A85-AB8015702FC3}" type="presParOf" srcId="{04FF4A86-D49D-447B-8900-A214493C9869}" destId="{5E1D9560-A7AC-40A4-9FDF-32F79739D8BB}" srcOrd="0" destOrd="0" presId="urn:microsoft.com/office/officeart/2008/layout/VerticalCurvedList"/>
    <dgm:cxn modelId="{2158EFB7-F70B-463B-A282-6A4B9526D334}" type="presParOf" srcId="{51DFEBE9-06D9-4141-A073-00B7A8DB6713}" destId="{B4EBDACC-1891-479D-AD85-3A42F849948A}" srcOrd="5" destOrd="0" presId="urn:microsoft.com/office/officeart/2008/layout/VerticalCurvedList"/>
    <dgm:cxn modelId="{C68CE07A-8ECE-4066-85AA-B524CEF27474}" type="presParOf" srcId="{51DFEBE9-06D9-4141-A073-00B7A8DB6713}" destId="{B759F692-7D96-4B50-BA87-EFB9A101BED5}" srcOrd="6" destOrd="0" presId="urn:microsoft.com/office/officeart/2008/layout/VerticalCurvedList"/>
    <dgm:cxn modelId="{ED9F4B52-67BC-46FF-8A6A-BF5AC39FDE2F}" type="presParOf" srcId="{B759F692-7D96-4B50-BA87-EFB9A101BED5}" destId="{F71202BA-29BA-4B41-9340-32F118C1AB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D4D3CE-8C4A-41EB-AB11-21F4BCF5B584}"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A8B620B9-40A2-45E2-A345-6194F1917751}">
      <dgm:prSet phldrT="[Texto]"/>
      <dgm:spPr/>
      <dgm:t>
        <a:bodyPr/>
        <a:lstStyle/>
        <a:p>
          <a:r>
            <a:rPr lang="es-EC" u="none" dirty="0" smtClean="0"/>
            <a:t>Que las </a:t>
          </a:r>
          <a:r>
            <a:rPr lang="es-EC" u="none" dirty="0" err="1" smtClean="0"/>
            <a:t>Mipymes</a:t>
          </a:r>
          <a:r>
            <a:rPr lang="es-EC" u="none" dirty="0" smtClean="0"/>
            <a:t> establezcan una planificación de todas sus actividades especialmente en el ámbito financiero, con el fin de que sus decisiones económicas puedan ser mejor encausadas y de esta forma se cree una cultura sobre niveles de endeudamiento, generando así hábitos de ahorro y reinversión, lo que les permitirá un mayor crecimiento y por ende un mayor impacto económico en el Cantón.</a:t>
          </a:r>
          <a:endParaRPr lang="es-ES" dirty="0"/>
        </a:p>
      </dgm:t>
    </dgm:pt>
    <dgm:pt modelId="{76FBCD49-B622-400D-8077-3EACDB631CB1}" type="parTrans" cxnId="{68FA8F54-5377-4AAA-A3FD-C16D58337F0F}">
      <dgm:prSet/>
      <dgm:spPr/>
      <dgm:t>
        <a:bodyPr/>
        <a:lstStyle/>
        <a:p>
          <a:endParaRPr lang="es-ES"/>
        </a:p>
      </dgm:t>
    </dgm:pt>
    <dgm:pt modelId="{61CF9582-531F-4EEE-B501-4788711DFD38}" type="sibTrans" cxnId="{68FA8F54-5377-4AAA-A3FD-C16D58337F0F}">
      <dgm:prSet/>
      <dgm:spPr/>
      <dgm:t>
        <a:bodyPr/>
        <a:lstStyle/>
        <a:p>
          <a:endParaRPr lang="es-ES"/>
        </a:p>
      </dgm:t>
    </dgm:pt>
    <dgm:pt modelId="{31F71AE4-C594-4C76-BE9D-A64F08FE929D}" type="pres">
      <dgm:prSet presAssocID="{10D4D3CE-8C4A-41EB-AB11-21F4BCF5B584}" presName="Name0" presStyleCnt="0">
        <dgm:presLayoutVars>
          <dgm:chMax val="7"/>
          <dgm:chPref val="7"/>
          <dgm:dir/>
        </dgm:presLayoutVars>
      </dgm:prSet>
      <dgm:spPr/>
    </dgm:pt>
    <dgm:pt modelId="{51DFEBE9-06D9-4141-A073-00B7A8DB6713}" type="pres">
      <dgm:prSet presAssocID="{10D4D3CE-8C4A-41EB-AB11-21F4BCF5B584}" presName="Name1" presStyleCnt="0"/>
      <dgm:spPr/>
    </dgm:pt>
    <dgm:pt modelId="{475BF63C-18C4-4D5D-B382-340C4A9AF0DA}" type="pres">
      <dgm:prSet presAssocID="{10D4D3CE-8C4A-41EB-AB11-21F4BCF5B584}" presName="cycle" presStyleCnt="0"/>
      <dgm:spPr/>
    </dgm:pt>
    <dgm:pt modelId="{0E958243-243B-469B-8352-FEE77685D4F4}" type="pres">
      <dgm:prSet presAssocID="{10D4D3CE-8C4A-41EB-AB11-21F4BCF5B584}" presName="srcNode" presStyleLbl="node1" presStyleIdx="0" presStyleCnt="1"/>
      <dgm:spPr/>
    </dgm:pt>
    <dgm:pt modelId="{F94B08CB-700D-44D6-A8BF-CB3D3E53FA75}" type="pres">
      <dgm:prSet presAssocID="{10D4D3CE-8C4A-41EB-AB11-21F4BCF5B584}" presName="conn" presStyleLbl="parChTrans1D2" presStyleIdx="0" presStyleCnt="1"/>
      <dgm:spPr/>
      <dgm:t>
        <a:bodyPr/>
        <a:lstStyle/>
        <a:p>
          <a:endParaRPr lang="es-ES"/>
        </a:p>
      </dgm:t>
    </dgm:pt>
    <dgm:pt modelId="{EFC59352-EE47-407F-A51B-FBC7E42A7E00}" type="pres">
      <dgm:prSet presAssocID="{10D4D3CE-8C4A-41EB-AB11-21F4BCF5B584}" presName="extraNode" presStyleLbl="node1" presStyleIdx="0" presStyleCnt="1"/>
      <dgm:spPr/>
    </dgm:pt>
    <dgm:pt modelId="{6CEB245B-5EB8-47D5-AB65-FE071724EFE9}" type="pres">
      <dgm:prSet presAssocID="{10D4D3CE-8C4A-41EB-AB11-21F4BCF5B584}" presName="dstNode" presStyleLbl="node1" presStyleIdx="0" presStyleCnt="1"/>
      <dgm:spPr/>
    </dgm:pt>
    <dgm:pt modelId="{89B45313-87CB-423E-B600-7580ADB9057D}" type="pres">
      <dgm:prSet presAssocID="{A8B620B9-40A2-45E2-A345-6194F1917751}" presName="text_1" presStyleLbl="node1" presStyleIdx="0" presStyleCnt="1">
        <dgm:presLayoutVars>
          <dgm:bulletEnabled val="1"/>
        </dgm:presLayoutVars>
      </dgm:prSet>
      <dgm:spPr/>
      <dgm:t>
        <a:bodyPr/>
        <a:lstStyle/>
        <a:p>
          <a:endParaRPr lang="es-ES"/>
        </a:p>
      </dgm:t>
    </dgm:pt>
    <dgm:pt modelId="{4A165552-416B-4147-840A-105C96C52273}" type="pres">
      <dgm:prSet presAssocID="{A8B620B9-40A2-45E2-A345-6194F1917751}" presName="accent_1" presStyleCnt="0"/>
      <dgm:spPr/>
    </dgm:pt>
    <dgm:pt modelId="{FCC6B5AC-DE05-4B9D-9908-6B9E92C7C051}" type="pres">
      <dgm:prSet presAssocID="{A8B620B9-40A2-45E2-A345-6194F1917751}" presName="accentRepeatNode" presStyleLbl="solidFgAcc1" presStyleIdx="0" presStyleCnt="1"/>
      <dgm:spPr/>
    </dgm:pt>
  </dgm:ptLst>
  <dgm:cxnLst>
    <dgm:cxn modelId="{C4B2913E-CCEA-44B8-8340-F33EC4B56F00}" type="presOf" srcId="{61CF9582-531F-4EEE-B501-4788711DFD38}" destId="{F94B08CB-700D-44D6-A8BF-CB3D3E53FA75}" srcOrd="0" destOrd="0" presId="urn:microsoft.com/office/officeart/2008/layout/VerticalCurvedList"/>
    <dgm:cxn modelId="{68FA8F54-5377-4AAA-A3FD-C16D58337F0F}" srcId="{10D4D3CE-8C4A-41EB-AB11-21F4BCF5B584}" destId="{A8B620B9-40A2-45E2-A345-6194F1917751}" srcOrd="0" destOrd="0" parTransId="{76FBCD49-B622-400D-8077-3EACDB631CB1}" sibTransId="{61CF9582-531F-4EEE-B501-4788711DFD38}"/>
    <dgm:cxn modelId="{02DDF0C1-63C3-4F33-BFBD-4C2541C52B77}" type="presOf" srcId="{10D4D3CE-8C4A-41EB-AB11-21F4BCF5B584}" destId="{31F71AE4-C594-4C76-BE9D-A64F08FE929D}" srcOrd="0" destOrd="0" presId="urn:microsoft.com/office/officeart/2008/layout/VerticalCurvedList"/>
    <dgm:cxn modelId="{78B4B814-695A-41EA-804F-1AEC0A83D37D}" type="presOf" srcId="{A8B620B9-40A2-45E2-A345-6194F1917751}" destId="{89B45313-87CB-423E-B600-7580ADB9057D}" srcOrd="0" destOrd="0" presId="urn:microsoft.com/office/officeart/2008/layout/VerticalCurvedList"/>
    <dgm:cxn modelId="{60AE55FB-8ED1-4F53-B5DC-8A631E7EB917}" type="presParOf" srcId="{31F71AE4-C594-4C76-BE9D-A64F08FE929D}" destId="{51DFEBE9-06D9-4141-A073-00B7A8DB6713}" srcOrd="0" destOrd="0" presId="urn:microsoft.com/office/officeart/2008/layout/VerticalCurvedList"/>
    <dgm:cxn modelId="{BB44783D-7DA1-4BEC-9777-F7708C16FFE4}" type="presParOf" srcId="{51DFEBE9-06D9-4141-A073-00B7A8DB6713}" destId="{475BF63C-18C4-4D5D-B382-340C4A9AF0DA}" srcOrd="0" destOrd="0" presId="urn:microsoft.com/office/officeart/2008/layout/VerticalCurvedList"/>
    <dgm:cxn modelId="{89DEEEC2-2502-457D-8DE9-65B576EEF7EB}" type="presParOf" srcId="{475BF63C-18C4-4D5D-B382-340C4A9AF0DA}" destId="{0E958243-243B-469B-8352-FEE77685D4F4}" srcOrd="0" destOrd="0" presId="urn:microsoft.com/office/officeart/2008/layout/VerticalCurvedList"/>
    <dgm:cxn modelId="{E52C0FF1-EEC6-4F43-A53C-E06603785B32}" type="presParOf" srcId="{475BF63C-18C4-4D5D-B382-340C4A9AF0DA}" destId="{F94B08CB-700D-44D6-A8BF-CB3D3E53FA75}" srcOrd="1" destOrd="0" presId="urn:microsoft.com/office/officeart/2008/layout/VerticalCurvedList"/>
    <dgm:cxn modelId="{4C5D7887-7B90-477D-86F8-AFD911521139}" type="presParOf" srcId="{475BF63C-18C4-4D5D-B382-340C4A9AF0DA}" destId="{EFC59352-EE47-407F-A51B-FBC7E42A7E00}" srcOrd="2" destOrd="0" presId="urn:microsoft.com/office/officeart/2008/layout/VerticalCurvedList"/>
    <dgm:cxn modelId="{6B20616A-D128-4877-AF18-22622079167F}" type="presParOf" srcId="{475BF63C-18C4-4D5D-B382-340C4A9AF0DA}" destId="{6CEB245B-5EB8-47D5-AB65-FE071724EFE9}" srcOrd="3" destOrd="0" presId="urn:microsoft.com/office/officeart/2008/layout/VerticalCurvedList"/>
    <dgm:cxn modelId="{E2ACAAD0-92B8-4593-BFE6-172C92E19477}" type="presParOf" srcId="{51DFEBE9-06D9-4141-A073-00B7A8DB6713}" destId="{89B45313-87CB-423E-B600-7580ADB9057D}" srcOrd="1" destOrd="0" presId="urn:microsoft.com/office/officeart/2008/layout/VerticalCurvedList"/>
    <dgm:cxn modelId="{3E9722B2-C838-401F-9B70-E06F22F95D3F}" type="presParOf" srcId="{51DFEBE9-06D9-4141-A073-00B7A8DB6713}" destId="{4A165552-416B-4147-840A-105C96C52273}" srcOrd="2" destOrd="0" presId="urn:microsoft.com/office/officeart/2008/layout/VerticalCurvedList"/>
    <dgm:cxn modelId="{58EE9FE9-BBB9-4F2F-9732-C4E7B6B454CA}" type="presParOf" srcId="{4A165552-416B-4147-840A-105C96C52273}" destId="{FCC6B5AC-DE05-4B9D-9908-6B9E92C7C0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685A2-871F-491E-BE6B-C1FC70C41031}">
      <dsp:nvSpPr>
        <dsp:cNvPr id="0" name=""/>
        <dsp:cNvSpPr/>
      </dsp:nvSpPr>
      <dsp:spPr>
        <a:xfrm>
          <a:off x="0" y="138110"/>
          <a:ext cx="6096000" cy="514800"/>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Economía local</a:t>
          </a:r>
          <a:endParaRPr lang="es-ES" sz="2200" kern="1200" dirty="0"/>
        </a:p>
      </dsp:txBody>
      <dsp:txXfrm>
        <a:off x="25130" y="163240"/>
        <a:ext cx="6045740" cy="464540"/>
      </dsp:txXfrm>
    </dsp:sp>
    <dsp:sp modelId="{07E88B7F-1CEC-49B1-BC59-171CB1423ACA}">
      <dsp:nvSpPr>
        <dsp:cNvPr id="0" name=""/>
        <dsp:cNvSpPr/>
      </dsp:nvSpPr>
      <dsp:spPr>
        <a:xfrm>
          <a:off x="0" y="595924"/>
          <a:ext cx="6096000"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419" sz="2000" kern="1200" dirty="0" smtClean="0"/>
            <a:t>desarrollo local que es un proceso  de construcción de capacidades y derechos ciudadanos en ámbitos territoriales y político-administrativos en la planificación, de diseño de estrategias y proyectos de desarrollo con base a los recursos, necesidades e iniciativas locales. </a:t>
          </a:r>
          <a:endParaRPr lang="es-ES" sz="2000" kern="1200" dirty="0"/>
        </a:p>
      </dsp:txBody>
      <dsp:txXfrm>
        <a:off x="0" y="595924"/>
        <a:ext cx="6096000" cy="1684980"/>
      </dsp:txXfrm>
    </dsp:sp>
    <dsp:sp modelId="{CA0D54E5-54C2-4682-B52F-972A09301DB9}">
      <dsp:nvSpPr>
        <dsp:cNvPr id="0" name=""/>
        <dsp:cNvSpPr/>
      </dsp:nvSpPr>
      <dsp:spPr>
        <a:xfrm>
          <a:off x="0" y="2222239"/>
          <a:ext cx="6096000" cy="514800"/>
        </a:xfrm>
        <a:prstGeom prst="roundRect">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419" sz="2200" kern="1200" dirty="0" smtClean="0"/>
            <a:t>Teoría del Crecimiento Económico de </a:t>
          </a:r>
          <a:r>
            <a:rPr lang="es-419" sz="2200" kern="1200" dirty="0" err="1" smtClean="0"/>
            <a:t>Solow</a:t>
          </a:r>
          <a:endParaRPr lang="es-ES" sz="2200" kern="1200" dirty="0"/>
        </a:p>
      </dsp:txBody>
      <dsp:txXfrm>
        <a:off x="25130" y="2247369"/>
        <a:ext cx="6045740" cy="464540"/>
      </dsp:txXfrm>
    </dsp:sp>
    <dsp:sp modelId="{AD2C06AE-D697-469E-9399-E1F0236B4068}">
      <dsp:nvSpPr>
        <dsp:cNvPr id="0" name=""/>
        <dsp:cNvSpPr/>
      </dsp:nvSpPr>
      <dsp:spPr>
        <a:xfrm>
          <a:off x="0" y="2795704"/>
          <a:ext cx="6096000" cy="259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smtClean="0"/>
            <a:t>Este autor, explica que la acumulación de capital físico no puede sostener por si solo el crecimiento, por lo tanto,  si bien la acumulación de capital es importante, no puede explicar el notable aumento del producto por persona experimentado a lo largo del tiempo por la mayoría de los países occidentales, ni las diferencias que se visualizan en el producto por persona de distintos países. </a:t>
          </a:r>
          <a:endParaRPr lang="es-ES" sz="1700" kern="1200" dirty="0"/>
        </a:p>
        <a:p>
          <a:pPr marL="171450" lvl="1" indent="-171450" algn="l" defTabSz="755650">
            <a:lnSpc>
              <a:spcPct val="90000"/>
            </a:lnSpc>
            <a:spcBef>
              <a:spcPct val="0"/>
            </a:spcBef>
            <a:spcAft>
              <a:spcPct val="20000"/>
            </a:spcAft>
            <a:buChar char="••"/>
          </a:pPr>
          <a:r>
            <a:rPr lang="es-EC" sz="1700" kern="1200" dirty="0" smtClean="0"/>
            <a:t>También manifiesta  cómo crece la producción nacional con la intervención del capital dotado, la tasa de ahorro y la producción nacional.  </a:t>
          </a:r>
          <a:endParaRPr lang="es-ES" sz="1700" kern="1200" dirty="0"/>
        </a:p>
      </dsp:txBody>
      <dsp:txXfrm>
        <a:off x="0" y="2795704"/>
        <a:ext cx="6096000" cy="2595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685A2-871F-491E-BE6B-C1FC70C41031}">
      <dsp:nvSpPr>
        <dsp:cNvPr id="0" name=""/>
        <dsp:cNvSpPr/>
      </dsp:nvSpPr>
      <dsp:spPr>
        <a:xfrm>
          <a:off x="0" y="50082"/>
          <a:ext cx="4416152" cy="467542"/>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TEORIA RELATIVA AL EMPLEO</a:t>
          </a:r>
          <a:endParaRPr lang="es-ES" sz="2000" b="1" kern="1200" dirty="0"/>
        </a:p>
      </dsp:txBody>
      <dsp:txXfrm>
        <a:off x="22824" y="72906"/>
        <a:ext cx="4370504" cy="421894"/>
      </dsp:txXfrm>
    </dsp:sp>
    <dsp:sp modelId="{07E88B7F-1CEC-49B1-BC59-171CB1423ACA}">
      <dsp:nvSpPr>
        <dsp:cNvPr id="0" name=""/>
        <dsp:cNvSpPr/>
      </dsp:nvSpPr>
      <dsp:spPr>
        <a:xfrm>
          <a:off x="0" y="1709157"/>
          <a:ext cx="4416152" cy="28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3"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smtClean="0"/>
            <a:t>. </a:t>
          </a:r>
          <a:r>
            <a:rPr lang="es-EC" kern="1200" dirty="0" smtClean="0"/>
            <a:t>Para Marshall, la teoría del empleo se determina por los rendimientos crecientes dentro de las fuerzas de producción (el trabajo, las maquinarias y equipos). Es decir, en la medida en que se incrementan los rendimientos, se presenta mayor ocupación, así como la mejora o el aumento de los salarios, coincidiendo con los clásicos en que el empleo estaba determinado por la producción.</a:t>
          </a:r>
          <a:endParaRPr lang="es-ES" sz="2000" kern="1200" dirty="0"/>
        </a:p>
      </dsp:txBody>
      <dsp:txXfrm>
        <a:off x="0" y="1709157"/>
        <a:ext cx="4416152" cy="281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57B12-A2E1-4CA8-8154-461A3F535DDA}">
      <dsp:nvSpPr>
        <dsp:cNvPr id="0" name=""/>
        <dsp:cNvSpPr/>
      </dsp:nvSpPr>
      <dsp:spPr>
        <a:xfrm>
          <a:off x="0" y="0"/>
          <a:ext cx="6304300" cy="777686"/>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Diseño de investigación:</a:t>
          </a:r>
        </a:p>
        <a:p>
          <a:pPr lvl="0" algn="l" defTabSz="577850">
            <a:lnSpc>
              <a:spcPct val="90000"/>
            </a:lnSpc>
            <a:spcBef>
              <a:spcPct val="0"/>
            </a:spcBef>
            <a:spcAft>
              <a:spcPct val="35000"/>
            </a:spcAft>
          </a:pPr>
          <a:r>
            <a:rPr lang="es-ES" sz="1300" kern="1200" dirty="0" smtClean="0"/>
            <a:t>No experimental.</a:t>
          </a:r>
          <a:endParaRPr lang="es-ES" sz="1300" kern="1200" dirty="0"/>
        </a:p>
      </dsp:txBody>
      <dsp:txXfrm>
        <a:off x="22778" y="22778"/>
        <a:ext cx="5465115" cy="732130"/>
      </dsp:txXfrm>
    </dsp:sp>
    <dsp:sp modelId="{63D28D71-29D7-4CEE-9A54-3DACF7C4AB53}">
      <dsp:nvSpPr>
        <dsp:cNvPr id="0" name=""/>
        <dsp:cNvSpPr/>
      </dsp:nvSpPr>
      <dsp:spPr>
        <a:xfrm>
          <a:off x="556261" y="907300"/>
          <a:ext cx="6304300" cy="777686"/>
        </a:xfrm>
        <a:prstGeom prst="roundRect">
          <a:avLst>
            <a:gd name="adj" fmla="val 10000"/>
          </a:avLst>
        </a:prstGeom>
        <a:gradFill rotWithShape="0">
          <a:gsLst>
            <a:gs pos="0">
              <a:schemeClr val="accent5">
                <a:hueOff val="1247628"/>
                <a:satOff val="-25244"/>
                <a:lumOff val="784"/>
                <a:alphaOff val="0"/>
                <a:tint val="65000"/>
                <a:lumMod val="110000"/>
              </a:schemeClr>
            </a:gs>
            <a:gs pos="88000">
              <a:schemeClr val="accent5">
                <a:hueOff val="1247628"/>
                <a:satOff val="-25244"/>
                <a:lumOff val="78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Alcance de la investigación:</a:t>
          </a:r>
        </a:p>
        <a:p>
          <a:pPr lvl="0" algn="l" defTabSz="577850">
            <a:lnSpc>
              <a:spcPct val="90000"/>
            </a:lnSpc>
            <a:spcBef>
              <a:spcPct val="0"/>
            </a:spcBef>
            <a:spcAft>
              <a:spcPct val="35000"/>
            </a:spcAft>
          </a:pPr>
          <a:r>
            <a:rPr lang="es-ES" sz="1300" kern="1200" dirty="0" smtClean="0"/>
            <a:t>Descriptivo.</a:t>
          </a:r>
          <a:endParaRPr lang="es-ES" sz="1300" kern="1200" dirty="0"/>
        </a:p>
      </dsp:txBody>
      <dsp:txXfrm>
        <a:off x="579039" y="930078"/>
        <a:ext cx="5196986" cy="732130"/>
      </dsp:txXfrm>
    </dsp:sp>
    <dsp:sp modelId="{3F8C32A4-79C0-46E0-9F8D-287A170D1E65}">
      <dsp:nvSpPr>
        <dsp:cNvPr id="0" name=""/>
        <dsp:cNvSpPr/>
      </dsp:nvSpPr>
      <dsp:spPr>
        <a:xfrm>
          <a:off x="1112523" y="1814601"/>
          <a:ext cx="6304300" cy="777686"/>
        </a:xfrm>
        <a:prstGeom prst="roundRect">
          <a:avLst>
            <a:gd name="adj" fmla="val 10000"/>
          </a:avLst>
        </a:prstGeom>
        <a:gradFill rotWithShape="0">
          <a:gsLst>
            <a:gs pos="0">
              <a:schemeClr val="accent5">
                <a:hueOff val="2495256"/>
                <a:satOff val="-50489"/>
                <a:lumOff val="1569"/>
                <a:alphaOff val="0"/>
                <a:tint val="65000"/>
                <a:lumMod val="110000"/>
              </a:schemeClr>
            </a:gs>
            <a:gs pos="88000">
              <a:schemeClr val="accent5">
                <a:hueOff val="2495256"/>
                <a:satOff val="-50489"/>
                <a:lumOff val="1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Población :</a:t>
          </a:r>
        </a:p>
        <a:p>
          <a:pPr lvl="0" algn="l" defTabSz="577850">
            <a:lnSpc>
              <a:spcPct val="90000"/>
            </a:lnSpc>
            <a:spcBef>
              <a:spcPct val="0"/>
            </a:spcBef>
            <a:spcAft>
              <a:spcPct val="35000"/>
            </a:spcAft>
          </a:pPr>
          <a:r>
            <a:rPr lang="es-EC" sz="1300" kern="1200" dirty="0" smtClean="0"/>
            <a:t>Micro, pequeñas y medianas empresas de la provincia de Pichincha, Cantón Quito.</a:t>
          </a:r>
          <a:endParaRPr lang="es-ES" sz="1300" kern="1200" dirty="0"/>
        </a:p>
      </dsp:txBody>
      <dsp:txXfrm>
        <a:off x="1135301" y="1837379"/>
        <a:ext cx="5196986" cy="732130"/>
      </dsp:txXfrm>
    </dsp:sp>
    <dsp:sp modelId="{60613B35-5023-493C-AF99-519C734975FF}">
      <dsp:nvSpPr>
        <dsp:cNvPr id="0" name=""/>
        <dsp:cNvSpPr/>
      </dsp:nvSpPr>
      <dsp:spPr>
        <a:xfrm>
          <a:off x="5798804" y="589745"/>
          <a:ext cx="505496" cy="505496"/>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5912541" y="589745"/>
        <a:ext cx="278022" cy="380386"/>
      </dsp:txXfrm>
    </dsp:sp>
    <dsp:sp modelId="{178F62E3-4526-4106-A3CE-0AC01D400FC1}">
      <dsp:nvSpPr>
        <dsp:cNvPr id="0" name=""/>
        <dsp:cNvSpPr/>
      </dsp:nvSpPr>
      <dsp:spPr>
        <a:xfrm>
          <a:off x="6355066" y="1491861"/>
          <a:ext cx="505496" cy="505496"/>
        </a:xfrm>
        <a:prstGeom prst="downArrow">
          <a:avLst>
            <a:gd name="adj1" fmla="val 55000"/>
            <a:gd name="adj2" fmla="val 45000"/>
          </a:avLst>
        </a:prstGeom>
        <a:solidFill>
          <a:schemeClr val="accent5">
            <a:tint val="40000"/>
            <a:alpha val="90000"/>
            <a:hueOff val="2651784"/>
            <a:satOff val="-27828"/>
            <a:lumOff val="-1825"/>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468803" y="1491861"/>
        <a:ext cx="278022" cy="380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524F8-7A66-4176-ACAC-52D5FC19ECC1}">
      <dsp:nvSpPr>
        <dsp:cNvPr id="0" name=""/>
        <dsp:cNvSpPr/>
      </dsp:nvSpPr>
      <dsp:spPr>
        <a:xfrm>
          <a:off x="706095" y="0"/>
          <a:ext cx="4451018" cy="1609335"/>
        </a:xfrm>
        <a:prstGeom prst="leftRightRibbon">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E8EC83-3A15-49B1-8534-803EB6696899}">
      <dsp:nvSpPr>
        <dsp:cNvPr id="0" name=""/>
        <dsp:cNvSpPr/>
      </dsp:nvSpPr>
      <dsp:spPr>
        <a:xfrm>
          <a:off x="1519131" y="281633"/>
          <a:ext cx="1327701" cy="788574"/>
        </a:xfrm>
        <a:prstGeom prst="rect">
          <a:avLst/>
        </a:prstGeom>
        <a:noFill/>
        <a:ln>
          <a:noFill/>
        </a:ln>
        <a:effectLst>
          <a:outerShdw blurRad="38100" dist="254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Instrumentos de recolección de Datos </a:t>
          </a:r>
          <a:endParaRPr lang="es-ES" sz="1500" kern="1200" dirty="0">
            <a:solidFill>
              <a:schemeClr val="tx1"/>
            </a:solidFill>
          </a:endParaRPr>
        </a:p>
      </dsp:txBody>
      <dsp:txXfrm>
        <a:off x="1519131" y="281633"/>
        <a:ext cx="1327701" cy="788574"/>
      </dsp:txXfrm>
    </dsp:sp>
    <dsp:sp modelId="{1C6BC0F3-EB12-4A8D-A9CD-0AF96E6CE670}">
      <dsp:nvSpPr>
        <dsp:cNvPr id="0" name=""/>
        <dsp:cNvSpPr/>
      </dsp:nvSpPr>
      <dsp:spPr>
        <a:xfrm>
          <a:off x="3048000" y="539127"/>
          <a:ext cx="1569101" cy="788574"/>
        </a:xfrm>
        <a:prstGeom prst="rect">
          <a:avLst/>
        </a:prstGeom>
        <a:noFill/>
        <a:ln>
          <a:noFill/>
        </a:ln>
        <a:effectLst>
          <a:outerShdw blurRad="38100" dist="254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3340" rIns="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rPr>
            <a:t>La encuesta</a:t>
          </a:r>
          <a:endParaRPr lang="es-ES" sz="1500" kern="1200" dirty="0">
            <a:solidFill>
              <a:schemeClr val="tx1"/>
            </a:solidFill>
          </a:endParaRPr>
        </a:p>
      </dsp:txBody>
      <dsp:txXfrm>
        <a:off x="3048000" y="539127"/>
        <a:ext cx="1569101" cy="788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F83CE-FCDA-46DF-840A-3C8383001E83}">
      <dsp:nvSpPr>
        <dsp:cNvPr id="0" name=""/>
        <dsp:cNvSpPr/>
      </dsp:nvSpPr>
      <dsp:spPr>
        <a:xfrm>
          <a:off x="548640" y="935836"/>
          <a:ext cx="5303520" cy="2740826"/>
        </a:xfrm>
        <a:prstGeom prst="rect">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AEBFA77-87A3-403F-A12F-D161EFF350D1}">
      <dsp:nvSpPr>
        <dsp:cNvPr id="0" name=""/>
        <dsp:cNvSpPr/>
      </dsp:nvSpPr>
      <dsp:spPr>
        <a:xfrm>
          <a:off x="707136" y="1256379"/>
          <a:ext cx="2462784" cy="234474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s-EC" sz="2100" kern="1200" dirty="0" smtClean="0"/>
            <a:t>H</a:t>
          </a:r>
          <a:r>
            <a:rPr lang="es-EC" sz="2100" kern="1200" baseline="-25000" dirty="0" smtClean="0"/>
            <a:t>1</a:t>
          </a:r>
          <a:r>
            <a:rPr lang="es-EC" sz="2100" kern="1200" dirty="0" smtClean="0"/>
            <a:t>: Las </a:t>
          </a:r>
          <a:r>
            <a:rPr lang="es-EC" sz="2100" kern="1200" dirty="0" err="1" smtClean="0"/>
            <a:t>Mipymes</a:t>
          </a:r>
          <a:r>
            <a:rPr lang="es-EC" sz="2100" kern="1200" dirty="0" smtClean="0"/>
            <a:t> tuvieron impacto en la economía local del cantón Quito, provincia Pichincha, durante el periodo 2015 -2017.</a:t>
          </a:r>
          <a:endParaRPr lang="es-ES" sz="2100" kern="1200" dirty="0"/>
        </a:p>
      </dsp:txBody>
      <dsp:txXfrm>
        <a:off x="707136" y="1256379"/>
        <a:ext cx="2462784" cy="2344743"/>
      </dsp:txXfrm>
    </dsp:sp>
    <dsp:sp modelId="{7F9619A4-E31E-4F1F-9845-17CAC5AA749A}">
      <dsp:nvSpPr>
        <dsp:cNvPr id="0" name=""/>
        <dsp:cNvSpPr/>
      </dsp:nvSpPr>
      <dsp:spPr>
        <a:xfrm>
          <a:off x="3224784" y="1256379"/>
          <a:ext cx="2462784" cy="234474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s-EC" sz="2100" kern="1200" dirty="0" smtClean="0"/>
            <a:t>H</a:t>
          </a:r>
          <a:r>
            <a:rPr lang="es-EC" sz="2100" kern="1200" baseline="-25000" dirty="0" smtClean="0"/>
            <a:t>0</a:t>
          </a:r>
          <a:r>
            <a:rPr lang="es-EC" sz="2100" kern="1200" dirty="0" smtClean="0"/>
            <a:t>: Las </a:t>
          </a:r>
          <a:r>
            <a:rPr lang="es-EC" sz="2100" kern="1200" dirty="0" err="1" smtClean="0"/>
            <a:t>Mipymes</a:t>
          </a:r>
          <a:r>
            <a:rPr lang="es-EC" sz="2100" kern="1200" dirty="0" smtClean="0"/>
            <a:t> no tuvieron impacto en la economía local del cantón Quito, provincia Pichincha, durante el periodo 2015 -2017.</a:t>
          </a:r>
          <a:endParaRPr lang="es-ES" sz="2100" kern="1200" dirty="0" smtClean="0"/>
        </a:p>
      </dsp:txBody>
      <dsp:txXfrm>
        <a:off x="3224784" y="1256379"/>
        <a:ext cx="2462784" cy="2344743"/>
      </dsp:txXfrm>
    </dsp:sp>
    <dsp:sp modelId="{0A419FB6-2F7B-4A4F-9D5E-2DCF1EDEE1C0}">
      <dsp:nvSpPr>
        <dsp:cNvPr id="0" name=""/>
        <dsp:cNvSpPr/>
      </dsp:nvSpPr>
      <dsp:spPr>
        <a:xfrm>
          <a:off x="0" y="387336"/>
          <a:ext cx="1036320" cy="1036320"/>
        </a:xfrm>
        <a:prstGeom prst="plus">
          <a:avLst>
            <a:gd name="adj" fmla="val 3281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746FD9-71BD-4E02-A9C8-39542CA65ECC}">
      <dsp:nvSpPr>
        <dsp:cNvPr id="0" name=""/>
        <dsp:cNvSpPr/>
      </dsp:nvSpPr>
      <dsp:spPr>
        <a:xfrm>
          <a:off x="5120640" y="760022"/>
          <a:ext cx="975360" cy="334247"/>
        </a:xfrm>
        <a:prstGeom prst="rect">
          <a:avLst/>
        </a:prstGeom>
        <a:solidFill>
          <a:schemeClr val="accent5">
            <a:hueOff val="2495256"/>
            <a:satOff val="-50489"/>
            <a:lumOff val="156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D0F4A5-6527-40C5-8195-51A4D6D1EA59}">
      <dsp:nvSpPr>
        <dsp:cNvPr id="0" name=""/>
        <dsp:cNvSpPr/>
      </dsp:nvSpPr>
      <dsp:spPr>
        <a:xfrm>
          <a:off x="3200400" y="1261393"/>
          <a:ext cx="609" cy="2239456"/>
        </a:xfrm>
        <a:prstGeom prst="line">
          <a:avLst/>
        </a:pr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B08CB-700D-44D6-A8BF-CB3D3E53FA75}">
      <dsp:nvSpPr>
        <dsp:cNvPr id="0" name=""/>
        <dsp:cNvSpPr/>
      </dsp:nvSpPr>
      <dsp:spPr>
        <a:xfrm>
          <a:off x="-5128872" y="-785678"/>
          <a:ext cx="6107861" cy="6107861"/>
        </a:xfrm>
        <a:prstGeom prst="blockArc">
          <a:avLst>
            <a:gd name="adj1" fmla="val 18900000"/>
            <a:gd name="adj2" fmla="val 2700000"/>
            <a:gd name="adj3" fmla="val 354"/>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45313-87CB-423E-B600-7580ADB9057D}">
      <dsp:nvSpPr>
        <dsp:cNvPr id="0" name=""/>
        <dsp:cNvSpPr/>
      </dsp:nvSpPr>
      <dsp:spPr>
        <a:xfrm>
          <a:off x="629666" y="453650"/>
          <a:ext cx="7228609" cy="907300"/>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170" tIns="38100" rIns="38100" bIns="38100" numCol="1" spcCol="1270" anchor="ctr" anchorCtr="0">
          <a:noAutofit/>
        </a:bodyPr>
        <a:lstStyle/>
        <a:p>
          <a:pPr lvl="0" algn="l" defTabSz="666750">
            <a:lnSpc>
              <a:spcPct val="90000"/>
            </a:lnSpc>
            <a:spcBef>
              <a:spcPct val="0"/>
            </a:spcBef>
            <a:spcAft>
              <a:spcPct val="35000"/>
            </a:spcAft>
          </a:pPr>
          <a:r>
            <a:rPr lang="es-EC" sz="1500" u="none" kern="1200" dirty="0" smtClean="0"/>
            <a:t>Que el Estado promueva políticas que permitan a las </a:t>
          </a:r>
          <a:r>
            <a:rPr lang="es-EC" sz="1500" u="none" kern="1200" dirty="0" err="1" smtClean="0"/>
            <a:t>Mipymes</a:t>
          </a:r>
          <a:r>
            <a:rPr lang="es-EC" sz="1500" u="none" kern="1200" dirty="0" smtClean="0"/>
            <a:t> crecer, desarrollase y mantenerse en el mercado, pues aportan en la generación del empleo formal; participan en los mercados financieros y contribuyen con sus impuesto al presupuesto estatal. </a:t>
          </a:r>
          <a:endParaRPr lang="es-ES" sz="1500" kern="1200" dirty="0"/>
        </a:p>
      </dsp:txBody>
      <dsp:txXfrm>
        <a:off x="629666" y="453650"/>
        <a:ext cx="7228609" cy="907300"/>
      </dsp:txXfrm>
    </dsp:sp>
    <dsp:sp modelId="{FCC6B5AC-DE05-4B9D-9908-6B9E92C7C051}">
      <dsp:nvSpPr>
        <dsp:cNvPr id="0" name=""/>
        <dsp:cNvSpPr/>
      </dsp:nvSpPr>
      <dsp:spPr>
        <a:xfrm>
          <a:off x="62603" y="340237"/>
          <a:ext cx="1134126" cy="113412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5C72B21-A078-4F82-A146-A82A7BBCEDD8}">
      <dsp:nvSpPr>
        <dsp:cNvPr id="0" name=""/>
        <dsp:cNvSpPr/>
      </dsp:nvSpPr>
      <dsp:spPr>
        <a:xfrm>
          <a:off x="963057" y="1768365"/>
          <a:ext cx="6898805" cy="907300"/>
        </a:xfrm>
        <a:prstGeom prst="rect">
          <a:avLst/>
        </a:prstGeom>
        <a:gradFill rotWithShape="0">
          <a:gsLst>
            <a:gs pos="0">
              <a:schemeClr val="accent4">
                <a:hueOff val="-455917"/>
                <a:satOff val="-2303"/>
                <a:lumOff val="-3235"/>
                <a:alphaOff val="0"/>
                <a:tint val="65000"/>
                <a:lumMod val="110000"/>
              </a:schemeClr>
            </a:gs>
            <a:gs pos="88000">
              <a:schemeClr val="accent4">
                <a:hueOff val="-455917"/>
                <a:satOff val="-2303"/>
                <a:lumOff val="-323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170" tIns="38100" rIns="38100" bIns="38100" numCol="1" spcCol="1270" anchor="ctr" anchorCtr="0">
          <a:noAutofit/>
        </a:bodyPr>
        <a:lstStyle/>
        <a:p>
          <a:pPr lvl="0" algn="l" defTabSz="666750">
            <a:lnSpc>
              <a:spcPct val="90000"/>
            </a:lnSpc>
            <a:spcBef>
              <a:spcPct val="0"/>
            </a:spcBef>
            <a:spcAft>
              <a:spcPct val="35000"/>
            </a:spcAft>
          </a:pPr>
          <a:r>
            <a:rPr lang="es-EC" sz="1500" u="none" kern="1200" dirty="0" smtClean="0"/>
            <a:t>Las instituciones públicas y privadas oferten y aumenten el monto para créditos productivos o microcréditos con menos tasa de interés, con el fin de que los propietarios de los negocios tengan acceso a un financiamiento en mejores condiciones. </a:t>
          </a:r>
          <a:endParaRPr lang="es-ES" sz="1500" kern="1200" dirty="0"/>
        </a:p>
      </dsp:txBody>
      <dsp:txXfrm>
        <a:off x="963057" y="1768365"/>
        <a:ext cx="6898805" cy="907300"/>
      </dsp:txXfrm>
    </dsp:sp>
    <dsp:sp modelId="{5E1D9560-A7AC-40A4-9FDF-32F79739D8BB}">
      <dsp:nvSpPr>
        <dsp:cNvPr id="0" name=""/>
        <dsp:cNvSpPr/>
      </dsp:nvSpPr>
      <dsp:spPr>
        <a:xfrm>
          <a:off x="392407" y="1701189"/>
          <a:ext cx="1134126" cy="113412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455917"/>
              <a:satOff val="-2303"/>
              <a:lumOff val="-3235"/>
              <a:alphaOff val="0"/>
            </a:schemeClr>
          </a:solidFill>
          <a:prstDash val="solid"/>
        </a:ln>
        <a:effectLst/>
      </dsp:spPr>
      <dsp:style>
        <a:lnRef idx="1">
          <a:scrgbClr r="0" g="0" b="0"/>
        </a:lnRef>
        <a:fillRef idx="2">
          <a:scrgbClr r="0" g="0" b="0"/>
        </a:fillRef>
        <a:effectRef idx="0">
          <a:scrgbClr r="0" g="0" b="0"/>
        </a:effectRef>
        <a:fontRef idx="minor"/>
      </dsp:style>
    </dsp:sp>
    <dsp:sp modelId="{B4EBDACC-1891-479D-AD85-3A42F849948A}">
      <dsp:nvSpPr>
        <dsp:cNvPr id="0" name=""/>
        <dsp:cNvSpPr/>
      </dsp:nvSpPr>
      <dsp:spPr>
        <a:xfrm>
          <a:off x="629666" y="3175552"/>
          <a:ext cx="7228609" cy="907300"/>
        </a:xfrm>
        <a:prstGeom prst="rect">
          <a:avLst/>
        </a:prstGeom>
        <a:gradFill rotWithShape="0">
          <a:gsLst>
            <a:gs pos="0">
              <a:schemeClr val="accent4">
                <a:hueOff val="-911834"/>
                <a:satOff val="-4605"/>
                <a:lumOff val="-6470"/>
                <a:alphaOff val="0"/>
                <a:tint val="65000"/>
                <a:lumMod val="110000"/>
              </a:schemeClr>
            </a:gs>
            <a:gs pos="88000">
              <a:schemeClr val="accent4">
                <a:hueOff val="-911834"/>
                <a:satOff val="-4605"/>
                <a:lumOff val="-647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170" tIns="38100" rIns="38100" bIns="38100" numCol="1" spcCol="1270" anchor="ctr" anchorCtr="0">
          <a:noAutofit/>
        </a:bodyPr>
        <a:lstStyle/>
        <a:p>
          <a:pPr lvl="0" algn="l" defTabSz="666750">
            <a:lnSpc>
              <a:spcPct val="90000"/>
            </a:lnSpc>
            <a:spcBef>
              <a:spcPct val="0"/>
            </a:spcBef>
            <a:spcAft>
              <a:spcPct val="35000"/>
            </a:spcAft>
          </a:pPr>
          <a:r>
            <a:rPr lang="es-EC" sz="1500" u="none" kern="1200" dirty="0" smtClean="0"/>
            <a:t>Que las </a:t>
          </a:r>
          <a:r>
            <a:rPr lang="es-EC" sz="1500" u="none" kern="1200" dirty="0" err="1" smtClean="0"/>
            <a:t>Mipymes</a:t>
          </a:r>
          <a:r>
            <a:rPr lang="es-EC" sz="1500" u="none" kern="1200" dirty="0" smtClean="0"/>
            <a:t> se preparen y busquen capacitación sobre cómo afrontar sus problemas financieros, ya sea creando estrategias o mediante planes de contingencia, que impidan decrecimientos significativos e incluso su desaparición. </a:t>
          </a:r>
          <a:endParaRPr lang="es-ES" sz="1500" kern="1200" dirty="0"/>
        </a:p>
      </dsp:txBody>
      <dsp:txXfrm>
        <a:off x="629666" y="3175552"/>
        <a:ext cx="7228609" cy="907300"/>
      </dsp:txXfrm>
    </dsp:sp>
    <dsp:sp modelId="{F71202BA-29BA-4B41-9340-32F118C1ABB3}">
      <dsp:nvSpPr>
        <dsp:cNvPr id="0" name=""/>
        <dsp:cNvSpPr/>
      </dsp:nvSpPr>
      <dsp:spPr>
        <a:xfrm>
          <a:off x="62603" y="3062140"/>
          <a:ext cx="1134126" cy="113412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911834"/>
              <a:satOff val="-4605"/>
              <a:lumOff val="-647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B08CB-700D-44D6-A8BF-CB3D3E53FA75}">
      <dsp:nvSpPr>
        <dsp:cNvPr id="0" name=""/>
        <dsp:cNvSpPr/>
      </dsp:nvSpPr>
      <dsp:spPr>
        <a:xfrm>
          <a:off x="-4868606" y="-810449"/>
          <a:ext cx="6301418" cy="6301418"/>
        </a:xfrm>
        <a:prstGeom prst="blockArc">
          <a:avLst>
            <a:gd name="adj1" fmla="val 18900000"/>
            <a:gd name="adj2" fmla="val 2700000"/>
            <a:gd name="adj3" fmla="val 343"/>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45313-87CB-423E-B600-7580ADB9057D}">
      <dsp:nvSpPr>
        <dsp:cNvPr id="0" name=""/>
        <dsp:cNvSpPr/>
      </dsp:nvSpPr>
      <dsp:spPr>
        <a:xfrm>
          <a:off x="1390988" y="1227469"/>
          <a:ext cx="6529891" cy="222558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7581" tIns="43180" rIns="43180" bIns="43180" numCol="1" spcCol="1270" anchor="ctr" anchorCtr="0">
          <a:noAutofit/>
        </a:bodyPr>
        <a:lstStyle/>
        <a:p>
          <a:pPr lvl="0" algn="l" defTabSz="755650">
            <a:lnSpc>
              <a:spcPct val="90000"/>
            </a:lnSpc>
            <a:spcBef>
              <a:spcPct val="0"/>
            </a:spcBef>
            <a:spcAft>
              <a:spcPct val="35000"/>
            </a:spcAft>
          </a:pPr>
          <a:r>
            <a:rPr lang="es-EC" sz="1700" u="none" kern="1200" dirty="0" smtClean="0"/>
            <a:t>Que las </a:t>
          </a:r>
          <a:r>
            <a:rPr lang="es-EC" sz="1700" u="none" kern="1200" dirty="0" err="1" smtClean="0"/>
            <a:t>Mipymes</a:t>
          </a:r>
          <a:r>
            <a:rPr lang="es-EC" sz="1700" u="none" kern="1200" dirty="0" smtClean="0"/>
            <a:t> establezcan una planificación de todas sus actividades especialmente en el ámbito financiero, con el fin de que sus decisiones económicas puedan ser mejor encausadas y de esta forma se cree una cultura sobre niveles de endeudamiento, generando así hábitos de ahorro y reinversión, lo que les permitirá un mayor crecimiento y por ende un mayor impacto económico en el Cantón.</a:t>
          </a:r>
          <a:endParaRPr lang="es-ES" sz="1700" kern="1200" dirty="0"/>
        </a:p>
      </dsp:txBody>
      <dsp:txXfrm>
        <a:off x="1390988" y="1227469"/>
        <a:ext cx="6529891" cy="2225581"/>
      </dsp:txXfrm>
    </dsp:sp>
    <dsp:sp modelId="{FCC6B5AC-DE05-4B9D-9908-6B9E92C7C051}">
      <dsp:nvSpPr>
        <dsp:cNvPr id="0" name=""/>
        <dsp:cNvSpPr/>
      </dsp:nvSpPr>
      <dsp:spPr>
        <a:xfrm>
          <a:off x="0" y="949271"/>
          <a:ext cx="2781977" cy="278197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C3292-A9AA-42D9-AC25-63C1B28FE32E}" type="datetimeFigureOut">
              <a:rPr lang="es-AR" smtClean="0"/>
              <a:t>20/8/2019</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898B0-CA27-4157-A627-798ADC6DEFFC}" type="slidenum">
              <a:rPr lang="es-AR" smtClean="0"/>
              <a:t>‹Nº›</a:t>
            </a:fld>
            <a:endParaRPr lang="es-AR"/>
          </a:p>
        </p:txBody>
      </p:sp>
    </p:spTree>
    <p:extLst>
      <p:ext uri="{BB962C8B-B14F-4D97-AF65-F5344CB8AC3E}">
        <p14:creationId xmlns:p14="http://schemas.microsoft.com/office/powerpoint/2010/main" val="428965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E37584C-873E-41C1-96EA-092B9DB8D8E9}"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136695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D4191B-F974-4E24-9BB5-D02E58D9686B}"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56388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D4191B-F974-4E24-9BB5-D02E58D9686B}"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6934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D4191B-F974-4E24-9BB5-D02E58D9686B}"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30901906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D4191B-F974-4E24-9BB5-D02E58D9686B}"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61173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D4191B-F974-4E24-9BB5-D02E58D9686B}"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10693113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793FB1-2828-4A6A-958B-ED0CBEF1E4D8}"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296749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551568-55FF-4937-90C1-AE5B34680CBC}"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5096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ensa1">
    <p:spTree>
      <p:nvGrpSpPr>
        <p:cNvPr id="1" name=""/>
        <p:cNvGrpSpPr/>
        <p:nvPr/>
      </p:nvGrpSpPr>
      <p:grpSpPr>
        <a:xfrm>
          <a:off x="0" y="0"/>
          <a:ext cx="0" cy="0"/>
          <a:chOff x="0" y="0"/>
          <a:chExt cx="0" cy="0"/>
        </a:xfrm>
      </p:grpSpPr>
      <p:cxnSp>
        <p:nvCxnSpPr>
          <p:cNvPr id="7" name="6 Conector recto"/>
          <p:cNvCxnSpPr/>
          <p:nvPr userDrawn="1"/>
        </p:nvCxnSpPr>
        <p:spPr>
          <a:xfrm>
            <a:off x="323528" y="692696"/>
            <a:ext cx="8496944" cy="0"/>
          </a:xfrm>
          <a:prstGeom prst="line">
            <a:avLst/>
          </a:prstGeom>
          <a:ln w="19050" cap="rnd"/>
        </p:spPr>
        <p:style>
          <a:lnRef idx="1">
            <a:schemeClr val="accent1"/>
          </a:lnRef>
          <a:fillRef idx="0">
            <a:schemeClr val="accent1"/>
          </a:fillRef>
          <a:effectRef idx="0">
            <a:schemeClr val="accent1"/>
          </a:effectRef>
          <a:fontRef idx="minor">
            <a:schemeClr val="tx1"/>
          </a:fontRef>
        </p:style>
      </p:cxnSp>
      <p:pic>
        <p:nvPicPr>
          <p:cNvPr id="9" name="8 Imagen"/>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7611"/>
            <a:ext cx="720080" cy="660077"/>
          </a:xfrm>
          <a:prstGeom prst="rect">
            <a:avLst/>
          </a:prstGeom>
          <a:noFill/>
        </p:spPr>
      </p:pic>
      <p:cxnSp>
        <p:nvCxnSpPr>
          <p:cNvPr id="12" name="11 Conector recto"/>
          <p:cNvCxnSpPr/>
          <p:nvPr userDrawn="1"/>
        </p:nvCxnSpPr>
        <p:spPr>
          <a:xfrm>
            <a:off x="251520" y="6669360"/>
            <a:ext cx="8496944" cy="0"/>
          </a:xfrm>
          <a:prstGeom prst="line">
            <a:avLst/>
          </a:prstGeom>
          <a:ln w="190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26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9406B8-09C7-4C04-8D59-1F2CA2007FAE}"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257403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41A5ACF-D31B-4E65-A246-0074A340E795}" type="datetime1">
              <a:rPr lang="es-AR" smtClean="0"/>
              <a:t>20/8/2019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205115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80CA67-0045-4541-9C37-CAC2BC8C0200}" type="datetime1">
              <a:rPr lang="es-AR" smtClean="0"/>
              <a:t>20/8/2019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415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37CEDAF-17A9-4CAF-AECD-021CB32C5034}" type="datetime1">
              <a:rPr lang="es-AR" smtClean="0"/>
              <a:t>20/8/2019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39308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D4191B-F974-4E24-9BB5-D02E58D9686B}" type="datetime1">
              <a:rPr lang="es-AR" smtClean="0"/>
              <a:t>20/8/2019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10816315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B885E-E161-46D2-851D-E5C2685EEF99}" type="datetime1">
              <a:rPr lang="es-AR" smtClean="0"/>
              <a:t>20/8/2019</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172993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F507A1C-65C7-460F-9B1F-76B54B71946E}" type="datetime1">
              <a:rPr lang="es-AR" smtClean="0"/>
              <a:t>20/8/2019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283971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1F585FC-66BA-40D5-91F0-E8F27DC286B2}" type="datetime1">
              <a:rPr lang="es-AR" smtClean="0"/>
              <a:t>20/8/2019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CC70DC7-44A0-4429-8517-10295E0DC1F4}" type="slidenum">
              <a:rPr lang="es-AR" smtClean="0"/>
              <a:t>‹Nº›</a:t>
            </a:fld>
            <a:endParaRPr lang="es-AR"/>
          </a:p>
        </p:txBody>
      </p:sp>
    </p:spTree>
    <p:extLst>
      <p:ext uri="{BB962C8B-B14F-4D97-AF65-F5344CB8AC3E}">
        <p14:creationId xmlns:p14="http://schemas.microsoft.com/office/powerpoint/2010/main" val="164881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D4191B-F974-4E24-9BB5-D02E58D9686B}" type="datetime1">
              <a:rPr lang="es-AR" smtClean="0"/>
              <a:t>20/8/2019</a:t>
            </a:fld>
            <a:endParaRPr lang="es-A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CC70DC7-44A0-4429-8517-10295E0DC1F4}" type="slidenum">
              <a:rPr lang="es-AR" smtClean="0"/>
              <a:t>‹Nº›</a:t>
            </a:fld>
            <a:endParaRPr lang="es-AR"/>
          </a:p>
        </p:txBody>
      </p:sp>
    </p:spTree>
    <p:extLst>
      <p:ext uri="{BB962C8B-B14F-4D97-AF65-F5344CB8AC3E}">
        <p14:creationId xmlns:p14="http://schemas.microsoft.com/office/powerpoint/2010/main" val="9443620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61"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0.png"/><Relationship Id="rId5" Type="http://schemas.openxmlformats.org/officeDocument/2006/relationships/diagramColors" Target="../diagrams/colors3.xml"/><Relationship Id="rId10" Type="http://schemas.openxmlformats.org/officeDocument/2006/relationships/image" Target="../media/image9.png"/><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842" y="3140968"/>
            <a:ext cx="7632848" cy="2585323"/>
          </a:xfrm>
          <a:prstGeom prst="rect">
            <a:avLst/>
          </a:prstGeom>
        </p:spPr>
        <p:txBody>
          <a:bodyPr wrap="square">
            <a:spAutoFit/>
          </a:bodyPr>
          <a:lstStyle/>
          <a:p>
            <a:pPr algn="ctr"/>
            <a:r>
              <a:rPr lang="es-ES_tradnl" b="1" dirty="0"/>
              <a:t>“ANÁLISIS DEL IMPACTO DE LAS MIPYMES EN LA ECONOMIA LOCAL DEL CANTÓN QUITO, PROVINCIA DE PICHINCHA, PERIODO 2015 -2017”</a:t>
            </a:r>
            <a:endParaRPr lang="es-EC" b="1" dirty="0" smtClean="0"/>
          </a:p>
          <a:p>
            <a:pPr algn="ctr"/>
            <a:r>
              <a:rPr lang="es-EC" b="1" dirty="0"/>
              <a:t> </a:t>
            </a:r>
            <a:endParaRPr lang="es-AR" dirty="0"/>
          </a:p>
          <a:p>
            <a:pPr algn="ctr"/>
            <a:r>
              <a:rPr lang="es-EC" b="1" dirty="0" smtClean="0"/>
              <a:t>AUTORAS:  </a:t>
            </a:r>
            <a:r>
              <a:rPr lang="es-419" dirty="0"/>
              <a:t>CHASIPANTA LLULLUNA, MARÍA HILDA</a:t>
            </a:r>
          </a:p>
          <a:p>
            <a:pPr algn="ctr"/>
            <a:r>
              <a:rPr lang="es-419" dirty="0" smtClean="0"/>
              <a:t>                    SILVA </a:t>
            </a:r>
            <a:r>
              <a:rPr lang="es-419" dirty="0"/>
              <a:t>ARMIJOS, CAROLINA </a:t>
            </a:r>
            <a:r>
              <a:rPr lang="es-419" dirty="0" smtClean="0"/>
              <a:t>ELIZABETH</a:t>
            </a:r>
          </a:p>
          <a:p>
            <a:pPr algn="ctr"/>
            <a:endParaRPr lang="es-419" dirty="0"/>
          </a:p>
          <a:p>
            <a:pPr algn="ctr"/>
            <a:r>
              <a:rPr lang="es-AR" dirty="0" smtClean="0"/>
              <a:t>DIRECTOR: HERNÁNDEZ ARÁUZ MARCO ANTONIO </a:t>
            </a:r>
          </a:p>
          <a:p>
            <a:pPr algn="ctr"/>
            <a:r>
              <a:rPr lang="es-EC" b="1" dirty="0"/>
              <a:t> </a:t>
            </a:r>
            <a:endParaRPr lang="es-AR" dirty="0"/>
          </a:p>
          <a:p>
            <a:pPr algn="ctr"/>
            <a:r>
              <a:rPr lang="es-EC" dirty="0" err="1" smtClean="0"/>
              <a:t>Sangolquí</a:t>
            </a:r>
            <a:r>
              <a:rPr lang="es-EC" dirty="0" smtClean="0"/>
              <a:t>, 2019</a:t>
            </a:r>
            <a:endParaRPr lang="es-AR" dirty="0"/>
          </a:p>
        </p:txBody>
      </p:sp>
      <p:pic>
        <p:nvPicPr>
          <p:cNvPr id="6" name="Imagen 5"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68760"/>
            <a:ext cx="4765040" cy="1026160"/>
          </a:xfrm>
          <a:prstGeom prst="rect">
            <a:avLst/>
          </a:prstGeom>
          <a:noFill/>
          <a:ln>
            <a:noFill/>
          </a:ln>
        </p:spPr>
      </p:pic>
    </p:spTree>
    <p:extLst>
      <p:ext uri="{BB962C8B-B14F-4D97-AF65-F5344CB8AC3E}">
        <p14:creationId xmlns:p14="http://schemas.microsoft.com/office/powerpoint/2010/main" val="152649241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803176"/>
          </a:xfrm>
        </p:spPr>
        <p:txBody>
          <a:bodyPr/>
          <a:lstStyle/>
          <a:p>
            <a:pPr algn="ctr"/>
            <a:r>
              <a:rPr lang="es-419" b="1" dirty="0" smtClean="0"/>
              <a:t>HIPÓTESIS </a:t>
            </a:r>
            <a:endParaRPr lang="es-419" b="1" dirty="0"/>
          </a:p>
        </p:txBody>
      </p:sp>
      <p:sp>
        <p:nvSpPr>
          <p:cNvPr id="4" name="Marcador de número de diapositiva 3"/>
          <p:cNvSpPr>
            <a:spLocks noGrp="1"/>
          </p:cNvSpPr>
          <p:nvPr>
            <p:ph type="sldNum" sz="quarter" idx="12"/>
          </p:nvPr>
        </p:nvSpPr>
        <p:spPr/>
        <p:txBody>
          <a:bodyPr/>
          <a:lstStyle/>
          <a:p>
            <a:fld id="{6CC70DC7-44A0-4429-8517-10295E0DC1F4}" type="slidenum">
              <a:rPr lang="es-AR" smtClean="0"/>
              <a:t>10</a:t>
            </a:fld>
            <a:endParaRPr lang="es-AR"/>
          </a:p>
        </p:txBody>
      </p:sp>
      <p:graphicFrame>
        <p:nvGraphicFramePr>
          <p:cNvPr id="3" name="Diagrama 2"/>
          <p:cNvGraphicFramePr/>
          <p:nvPr>
            <p:extLst>
              <p:ext uri="{D42A27DB-BD31-4B8C-83A1-F6EECF244321}">
                <p14:modId xmlns:p14="http://schemas.microsoft.com/office/powerpoint/2010/main" val="1257802723"/>
              </p:ext>
            </p:extLst>
          </p:nvPr>
        </p:nvGraphicFramePr>
        <p:xfrm>
          <a:off x="1331640"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69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lgn="r">
              <a:buFont typeface="Arial" panose="020B0604020202020204" pitchFamily="34" charset="0"/>
              <a:buChar char="•"/>
            </a:pPr>
            <a:r>
              <a:rPr lang="es-ES" dirty="0" smtClean="0"/>
              <a:t>ANÁLISIS DE DATOS</a:t>
            </a:r>
            <a:endParaRPr lang="es-419" dirty="0"/>
          </a:p>
        </p:txBody>
      </p:sp>
      <p:sp>
        <p:nvSpPr>
          <p:cNvPr id="4" name="Marcador de número de diapositiva 3"/>
          <p:cNvSpPr>
            <a:spLocks noGrp="1"/>
          </p:cNvSpPr>
          <p:nvPr>
            <p:ph type="sldNum" sz="quarter" idx="12"/>
          </p:nvPr>
        </p:nvSpPr>
        <p:spPr/>
        <p:txBody>
          <a:bodyPr/>
          <a:lstStyle/>
          <a:p>
            <a:fld id="{6CC70DC7-44A0-4429-8517-10295E0DC1F4}" type="slidenum">
              <a:rPr lang="es-AR" smtClean="0"/>
              <a:t>11</a:t>
            </a:fld>
            <a:endParaRPr lang="es-AR"/>
          </a:p>
        </p:txBody>
      </p:sp>
      <p:graphicFrame>
        <p:nvGraphicFramePr>
          <p:cNvPr id="9" name="Gráfico 8"/>
          <p:cNvGraphicFramePr/>
          <p:nvPr>
            <p:extLst>
              <p:ext uri="{D42A27DB-BD31-4B8C-83A1-F6EECF244321}">
                <p14:modId xmlns:p14="http://schemas.microsoft.com/office/powerpoint/2010/main" val="3487228873"/>
              </p:ext>
            </p:extLst>
          </p:nvPr>
        </p:nvGraphicFramePr>
        <p:xfrm>
          <a:off x="179512" y="2348880"/>
          <a:ext cx="428396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166701319"/>
              </p:ext>
            </p:extLst>
          </p:nvPr>
        </p:nvGraphicFramePr>
        <p:xfrm>
          <a:off x="4792783" y="2858932"/>
          <a:ext cx="3816424"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5110817" y="2204864"/>
            <a:ext cx="2667718" cy="338554"/>
          </a:xfrm>
          <a:prstGeom prst="rect">
            <a:avLst/>
          </a:prstGeom>
        </p:spPr>
        <p:txBody>
          <a:bodyPr wrap="none">
            <a:spAutoFit/>
          </a:bodyPr>
          <a:lstStyle/>
          <a:p>
            <a:r>
              <a:rPr lang="es-EC" sz="1600" b="1" dirty="0">
                <a:latin typeface="Trebuchet MS" panose="020B0603020202020204" pitchFamily="34" charset="0"/>
                <a:ea typeface="Calibri" panose="020F0502020204030204" pitchFamily="34" charset="0"/>
                <a:cs typeface="Times New Roman" panose="02020603050405020304" pitchFamily="18" charset="0"/>
              </a:rPr>
              <a:t>Cantidad de trabajadores </a:t>
            </a:r>
            <a:endParaRPr lang="es-419" sz="1600" b="1" dirty="0"/>
          </a:p>
        </p:txBody>
      </p:sp>
    </p:spTree>
    <p:extLst>
      <p:ext uri="{BB962C8B-B14F-4D97-AF65-F5344CB8AC3E}">
        <p14:creationId xmlns:p14="http://schemas.microsoft.com/office/powerpoint/2010/main" val="146296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CC70DC7-44A0-4429-8517-10295E0DC1F4}" type="slidenum">
              <a:rPr lang="es-AR" smtClean="0"/>
              <a:t>12</a:t>
            </a:fld>
            <a:endParaRPr lang="es-AR"/>
          </a:p>
        </p:txBody>
      </p:sp>
      <p:graphicFrame>
        <p:nvGraphicFramePr>
          <p:cNvPr id="3" name="Gráfico 2"/>
          <p:cNvGraphicFramePr/>
          <p:nvPr>
            <p:extLst>
              <p:ext uri="{D42A27DB-BD31-4B8C-83A1-F6EECF244321}">
                <p14:modId xmlns:p14="http://schemas.microsoft.com/office/powerpoint/2010/main" val="1972343430"/>
              </p:ext>
            </p:extLst>
          </p:nvPr>
        </p:nvGraphicFramePr>
        <p:xfrm>
          <a:off x="323528" y="1636642"/>
          <a:ext cx="360040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827584" y="1171223"/>
            <a:ext cx="2592288" cy="646331"/>
          </a:xfrm>
          <a:prstGeom prst="rect">
            <a:avLst/>
          </a:prstGeom>
        </p:spPr>
        <p:txBody>
          <a:bodyPr wrap="square">
            <a:spAutoFit/>
          </a:bodyPr>
          <a:lstStyle/>
          <a:p>
            <a:r>
              <a:rPr lang="es-EC" dirty="0">
                <a:latin typeface="Trebuchet MS" panose="020B0603020202020204" pitchFamily="34" charset="0"/>
                <a:ea typeface="Calibri" panose="020F0502020204030204" pitchFamily="34" charset="0"/>
                <a:cs typeface="Times New Roman" panose="02020603050405020304" pitchFamily="18" charset="0"/>
              </a:rPr>
              <a:t>Tiempo de la </a:t>
            </a:r>
            <a:r>
              <a:rPr lang="es-EC" dirty="0" err="1" smtClean="0">
                <a:latin typeface="Trebuchet MS" panose="020B0603020202020204" pitchFamily="34" charset="0"/>
                <a:ea typeface="Calibri" panose="020F0502020204030204" pitchFamily="34" charset="0"/>
                <a:cs typeface="Times New Roman" panose="02020603050405020304" pitchFamily="18" charset="0"/>
              </a:rPr>
              <a:t>Mipymes</a:t>
            </a:r>
            <a:r>
              <a:rPr lang="es-EC" dirty="0" smtClean="0">
                <a:latin typeface="Trebuchet MS" panose="020B0603020202020204" pitchFamily="34" charset="0"/>
                <a:ea typeface="Calibri" panose="020F0502020204030204" pitchFamily="34" charset="0"/>
                <a:cs typeface="Times New Roman" panose="02020603050405020304" pitchFamily="18" charset="0"/>
              </a:rPr>
              <a:t> </a:t>
            </a:r>
            <a:r>
              <a:rPr lang="es-EC" dirty="0">
                <a:latin typeface="Trebuchet MS" panose="020B0603020202020204" pitchFamily="34" charset="0"/>
                <a:ea typeface="Calibri" panose="020F0502020204030204" pitchFamily="34" charset="0"/>
                <a:cs typeface="Times New Roman" panose="02020603050405020304" pitchFamily="18" charset="0"/>
              </a:rPr>
              <a:t>en el mercado</a:t>
            </a:r>
            <a:endParaRPr lang="es-419" dirty="0"/>
          </a:p>
        </p:txBody>
      </p:sp>
      <p:sp>
        <p:nvSpPr>
          <p:cNvPr id="5" name="Rectángulo 4"/>
          <p:cNvSpPr/>
          <p:nvPr/>
        </p:nvSpPr>
        <p:spPr>
          <a:xfrm>
            <a:off x="5004048" y="1196752"/>
            <a:ext cx="2921083" cy="646331"/>
          </a:xfrm>
          <a:prstGeom prst="rect">
            <a:avLst/>
          </a:prstGeom>
        </p:spPr>
        <p:txBody>
          <a:bodyPr wrap="square">
            <a:spAutoFit/>
          </a:bodyPr>
          <a:lstStyle/>
          <a:p>
            <a:r>
              <a:rPr lang="es-EC" dirty="0">
                <a:latin typeface="Trebuchet MS" panose="020B0603020202020204" pitchFamily="34" charset="0"/>
                <a:ea typeface="Calibri" panose="020F0502020204030204" pitchFamily="34" charset="0"/>
                <a:cs typeface="Times New Roman" panose="02020603050405020304" pitchFamily="18" charset="0"/>
              </a:rPr>
              <a:t>Trabajadores con contrato laboral</a:t>
            </a:r>
            <a:endParaRPr lang="es-419" dirty="0"/>
          </a:p>
        </p:txBody>
      </p:sp>
      <p:graphicFrame>
        <p:nvGraphicFramePr>
          <p:cNvPr id="6" name="Gráfico 5"/>
          <p:cNvGraphicFramePr/>
          <p:nvPr>
            <p:extLst>
              <p:ext uri="{D42A27DB-BD31-4B8C-83A1-F6EECF244321}">
                <p14:modId xmlns:p14="http://schemas.microsoft.com/office/powerpoint/2010/main" val="845057871"/>
              </p:ext>
            </p:extLst>
          </p:nvPr>
        </p:nvGraphicFramePr>
        <p:xfrm>
          <a:off x="4572000" y="1793200"/>
          <a:ext cx="3932631" cy="23121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2261433" y="4005064"/>
            <a:ext cx="4163319" cy="369332"/>
          </a:xfrm>
          <a:prstGeom prst="rect">
            <a:avLst/>
          </a:prstGeom>
        </p:spPr>
        <p:txBody>
          <a:bodyPr wrap="none">
            <a:spAutoFit/>
          </a:bodyPr>
          <a:lstStyle/>
          <a:p>
            <a:r>
              <a:rPr lang="es-EC" dirty="0">
                <a:latin typeface="Trebuchet MS" panose="020B0603020202020204" pitchFamily="34" charset="0"/>
                <a:ea typeface="Calibri" panose="020F0502020204030204" pitchFamily="34" charset="0"/>
                <a:cs typeface="Times New Roman" panose="02020603050405020304" pitchFamily="18" charset="0"/>
              </a:rPr>
              <a:t>Forma de contratación más frecuente </a:t>
            </a:r>
            <a:endParaRPr lang="es-419" dirty="0"/>
          </a:p>
        </p:txBody>
      </p:sp>
      <p:graphicFrame>
        <p:nvGraphicFramePr>
          <p:cNvPr id="9" name="Gráfico 8"/>
          <p:cNvGraphicFramePr/>
          <p:nvPr>
            <p:extLst>
              <p:ext uri="{D42A27DB-BD31-4B8C-83A1-F6EECF244321}">
                <p14:modId xmlns:p14="http://schemas.microsoft.com/office/powerpoint/2010/main" val="2986390272"/>
              </p:ext>
            </p:extLst>
          </p:nvPr>
        </p:nvGraphicFramePr>
        <p:xfrm>
          <a:off x="2246131" y="4374396"/>
          <a:ext cx="4846150" cy="2727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9226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CC70DC7-44A0-4429-8517-10295E0DC1F4}" type="slidenum">
              <a:rPr lang="es-AR" smtClean="0"/>
              <a:t>13</a:t>
            </a:fld>
            <a:endParaRPr lang="es-AR"/>
          </a:p>
        </p:txBody>
      </p:sp>
      <p:graphicFrame>
        <p:nvGraphicFramePr>
          <p:cNvPr id="3" name="Gráfico 2"/>
          <p:cNvGraphicFramePr/>
          <p:nvPr>
            <p:extLst>
              <p:ext uri="{D42A27DB-BD31-4B8C-83A1-F6EECF244321}">
                <p14:modId xmlns:p14="http://schemas.microsoft.com/office/powerpoint/2010/main" val="3226989913"/>
              </p:ext>
            </p:extLst>
          </p:nvPr>
        </p:nvGraphicFramePr>
        <p:xfrm>
          <a:off x="179390" y="980728"/>
          <a:ext cx="4320480"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683568" y="476672"/>
            <a:ext cx="3312125" cy="369332"/>
          </a:xfrm>
          <a:prstGeom prst="rect">
            <a:avLst/>
          </a:prstGeom>
        </p:spPr>
        <p:txBody>
          <a:bodyPr wrap="none">
            <a:spAutoFit/>
          </a:bodyPr>
          <a:lstStyle/>
          <a:p>
            <a:r>
              <a:rPr lang="es-EC" dirty="0">
                <a:latin typeface="Trebuchet MS" panose="020B0603020202020204" pitchFamily="34" charset="0"/>
                <a:ea typeface="Calibri" panose="020F0502020204030204" pitchFamily="34" charset="0"/>
                <a:cs typeface="Times New Roman" panose="02020603050405020304" pitchFamily="18" charset="0"/>
              </a:rPr>
              <a:t>Ingresos por ventas mensuales</a:t>
            </a:r>
            <a:endParaRPr lang="es-419" dirty="0"/>
          </a:p>
        </p:txBody>
      </p:sp>
      <p:graphicFrame>
        <p:nvGraphicFramePr>
          <p:cNvPr id="6" name="Gráfico 5"/>
          <p:cNvGraphicFramePr/>
          <p:nvPr>
            <p:extLst>
              <p:ext uri="{D42A27DB-BD31-4B8C-83A1-F6EECF244321}">
                <p14:modId xmlns:p14="http://schemas.microsoft.com/office/powerpoint/2010/main" val="2819062478"/>
              </p:ext>
            </p:extLst>
          </p:nvPr>
        </p:nvGraphicFramePr>
        <p:xfrm>
          <a:off x="2627784" y="3501008"/>
          <a:ext cx="5928454"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4930639" y="3212976"/>
            <a:ext cx="3028073" cy="369332"/>
          </a:xfrm>
          <a:prstGeom prst="rect">
            <a:avLst/>
          </a:prstGeom>
        </p:spPr>
        <p:txBody>
          <a:bodyPr wrap="none">
            <a:spAutoFit/>
          </a:bodyPr>
          <a:lstStyle/>
          <a:p>
            <a:pPr indent="226695">
              <a:spcAft>
                <a:spcPts val="800"/>
              </a:spcAft>
            </a:pPr>
            <a:r>
              <a:rPr lang="es-ES" i="1" dirty="0">
                <a:latin typeface="Trebuchet MS" panose="020B0603020202020204" pitchFamily="34" charset="0"/>
                <a:ea typeface="Calibri" panose="020F0502020204030204" pitchFamily="34" charset="0"/>
              </a:rPr>
              <a:t>Empleo de las utilidades </a:t>
            </a:r>
            <a:endParaRPr lang="es-419"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085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CC70DC7-44A0-4429-8517-10295E0DC1F4}" type="slidenum">
              <a:rPr lang="es-AR" smtClean="0"/>
              <a:t>14</a:t>
            </a:fld>
            <a:endParaRPr lang="es-AR" dirty="0"/>
          </a:p>
        </p:txBody>
      </p:sp>
      <p:sp>
        <p:nvSpPr>
          <p:cNvPr id="5" name="CuadroTexto 4"/>
          <p:cNvSpPr txBox="1"/>
          <p:nvPr/>
        </p:nvSpPr>
        <p:spPr>
          <a:xfrm>
            <a:off x="683568" y="476672"/>
            <a:ext cx="8208912" cy="5355312"/>
          </a:xfrm>
          <a:prstGeom prst="rect">
            <a:avLst/>
          </a:prstGeom>
          <a:noFill/>
        </p:spPr>
        <p:txBody>
          <a:bodyPr wrap="square" rtlCol="0">
            <a:spAutoFit/>
          </a:bodyPr>
          <a:lstStyle/>
          <a:p>
            <a:pPr algn="ctr"/>
            <a:endParaRPr lang="es-EC" sz="4400" dirty="0" smtClean="0"/>
          </a:p>
          <a:p>
            <a:pPr marL="285750" lvl="0" indent="-285750" fontAlgn="base">
              <a:buFont typeface="Arial" panose="020B0604020202020204" pitchFamily="34" charset="0"/>
              <a:buChar char="•"/>
            </a:pPr>
            <a:endParaRPr lang="es-EC" sz="2000" dirty="0" smtClean="0"/>
          </a:p>
          <a:p>
            <a:pPr marL="285750" lvl="0" indent="-285750" fontAlgn="base">
              <a:buFont typeface="Arial" panose="020B0604020202020204" pitchFamily="34" charset="0"/>
              <a:buChar char="•"/>
            </a:pPr>
            <a:endParaRPr lang="es-EC" sz="2000" dirty="0"/>
          </a:p>
          <a:p>
            <a:pPr marL="285750" lvl="0" indent="-285750" fontAlgn="base">
              <a:buFont typeface="Arial" panose="020B0604020202020204" pitchFamily="34" charset="0"/>
              <a:buChar char="•"/>
            </a:pPr>
            <a:endParaRPr lang="es-EC" sz="2000" dirty="0" smtClean="0"/>
          </a:p>
          <a:p>
            <a:pPr marL="285750" lvl="0" indent="-285750" fontAlgn="base">
              <a:buFont typeface="Arial" panose="020B0604020202020204" pitchFamily="34" charset="0"/>
              <a:buChar char="•"/>
            </a:pPr>
            <a:r>
              <a:rPr lang="es-EC" sz="2000" dirty="0" smtClean="0"/>
              <a:t>El análisis de datos demuestran que estas organizaciones si contribuyen en la generación del empleo  digno, a pesar de sus limitaciones. </a:t>
            </a:r>
            <a:endParaRPr lang="es-EC" sz="2000" dirty="0" smtClean="0"/>
          </a:p>
          <a:p>
            <a:pPr marL="285750" lvl="0" indent="-285750" fontAlgn="base">
              <a:buFont typeface="Arial" panose="020B0604020202020204" pitchFamily="34" charset="0"/>
              <a:buChar char="•"/>
            </a:pPr>
            <a:endParaRPr lang="es-EC" sz="2000" dirty="0" smtClean="0"/>
          </a:p>
          <a:p>
            <a:pPr marL="285750" indent="-285750" fontAlgn="base">
              <a:buFont typeface="Arial" panose="020B0604020202020204" pitchFamily="34" charset="0"/>
              <a:buChar char="•"/>
            </a:pPr>
            <a:r>
              <a:rPr lang="es-EC" sz="2000" dirty="0" smtClean="0"/>
              <a:t>Las </a:t>
            </a:r>
            <a:r>
              <a:rPr lang="es-EC" sz="2000" dirty="0" err="1" smtClean="0"/>
              <a:t>Mypimes</a:t>
            </a:r>
            <a:r>
              <a:rPr lang="es-EC" sz="2000" dirty="0" smtClean="0"/>
              <a:t> del cantón Quito tienen ingresos por venta y prestación de servicios en niveles rentables, que si bien es cierto les permitieron generar utilidades; pero dichas utilidades son utilizadas para temas familiares y un mínimo monto para la reinversión, por lo cual no muestran ningún tipo de inversión durante el periodo 2015 – 2017.</a:t>
            </a:r>
            <a:endParaRPr lang="es-419" sz="2000" dirty="0" smtClean="0"/>
          </a:p>
          <a:p>
            <a:pPr marL="285750" lvl="0" indent="-285750" fontAlgn="base">
              <a:buFont typeface="Arial" panose="020B0604020202020204" pitchFamily="34" charset="0"/>
              <a:buChar char="•"/>
            </a:pPr>
            <a:endParaRPr lang="es-EC" sz="2000" dirty="0" smtClean="0"/>
          </a:p>
          <a:p>
            <a:pPr lvl="0" fontAlgn="base"/>
            <a:endParaRPr lang="es-419"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0"/>
            <a:ext cx="5185044" cy="1916832"/>
          </a:xfrm>
          <a:prstGeom prst="rect">
            <a:avLst/>
          </a:prstGeom>
        </p:spPr>
      </p:pic>
    </p:spTree>
    <p:extLst>
      <p:ext uri="{BB962C8B-B14F-4D97-AF65-F5344CB8AC3E}">
        <p14:creationId xmlns:p14="http://schemas.microsoft.com/office/powerpoint/2010/main" val="251866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04664"/>
            <a:ext cx="8229600" cy="4525963"/>
          </a:xfrm>
        </p:spPr>
        <p:txBody>
          <a:bodyPr>
            <a:noAutofit/>
          </a:bodyPr>
          <a:lstStyle/>
          <a:p>
            <a:pPr lvl="0"/>
            <a:endParaRPr lang="es-EC" sz="2000" dirty="0" smtClean="0">
              <a:solidFill>
                <a:schemeClr val="tx1"/>
              </a:solidFill>
            </a:endParaRPr>
          </a:p>
          <a:p>
            <a:pPr lvl="0"/>
            <a:endParaRPr lang="es-EC" sz="2000" dirty="0">
              <a:solidFill>
                <a:schemeClr val="tx1"/>
              </a:solidFill>
            </a:endParaRPr>
          </a:p>
          <a:p>
            <a:pPr lvl="0" fontAlgn="base"/>
            <a:r>
              <a:rPr lang="es-EC" sz="2000" dirty="0"/>
              <a:t>Las </a:t>
            </a:r>
            <a:r>
              <a:rPr lang="es-EC" sz="2000" dirty="0" err="1"/>
              <a:t>Mypimes</a:t>
            </a:r>
            <a:r>
              <a:rPr lang="es-EC" sz="2000" dirty="0"/>
              <a:t> del cantón Quito tienen ingresos por venta y prestación de servicios en niveles rentables que les permitieron generar utilidades; las mismas que son utilizadas para temas familiares y un mínimo monto para la reinversión, por lo cual se muestra una inversión mínima durante el periodo 2015 – 2017.</a:t>
            </a:r>
            <a:endParaRPr lang="es-ES" sz="2000" dirty="0"/>
          </a:p>
          <a:p>
            <a:pPr lvl="0" fontAlgn="base"/>
            <a:r>
              <a:rPr lang="es-EC" sz="2000" dirty="0"/>
              <a:t>Las </a:t>
            </a:r>
            <a:r>
              <a:rPr lang="es-EC" sz="2000" dirty="0" err="1"/>
              <a:t>Mipymes</a:t>
            </a:r>
            <a:r>
              <a:rPr lang="es-EC" sz="2000" dirty="0"/>
              <a:t> con sus características de gran flexibilidad ante los cambios externos e internos, empleadores de talento humano, prestamistas del sistema financiero público y privado, contribuyentes de impuestos están llamadas a ser uno de los principales generadores de valor agregado y dinámico de la economía local del cantón Quito; pero conforme se establece en esta investigación, la escasa planificación de sus actividades ha sido una limitante para su crecimiento, lo sumando a su baja inversión, han hecho que su contribución al desarrollo económico no sea baja.  </a:t>
            </a:r>
            <a:endParaRPr lang="es-ES" sz="2000" dirty="0"/>
          </a:p>
          <a:p>
            <a:endParaRPr lang="es-419" sz="2000" dirty="0">
              <a:solidFill>
                <a:schemeClr val="tx1"/>
              </a:solidFill>
            </a:endParaRPr>
          </a:p>
        </p:txBody>
      </p:sp>
      <p:sp>
        <p:nvSpPr>
          <p:cNvPr id="4" name="Marcador de número de diapositiva 3"/>
          <p:cNvSpPr>
            <a:spLocks noGrp="1"/>
          </p:cNvSpPr>
          <p:nvPr>
            <p:ph type="sldNum" sz="quarter" idx="12"/>
          </p:nvPr>
        </p:nvSpPr>
        <p:spPr/>
        <p:txBody>
          <a:bodyPr/>
          <a:lstStyle/>
          <a:p>
            <a:fld id="{6CC70DC7-44A0-4429-8517-10295E0DC1F4}" type="slidenum">
              <a:rPr lang="es-AR" smtClean="0"/>
              <a:t>15</a:t>
            </a:fld>
            <a:endParaRPr lang="es-AR"/>
          </a:p>
        </p:txBody>
      </p:sp>
    </p:spTree>
    <p:extLst>
      <p:ext uri="{BB962C8B-B14F-4D97-AF65-F5344CB8AC3E}">
        <p14:creationId xmlns:p14="http://schemas.microsoft.com/office/powerpoint/2010/main" val="312485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3568" y="476672"/>
            <a:ext cx="8208912" cy="769441"/>
          </a:xfrm>
          <a:prstGeom prst="rect">
            <a:avLst/>
          </a:prstGeom>
          <a:noFill/>
        </p:spPr>
        <p:txBody>
          <a:bodyPr wrap="square" rtlCol="0">
            <a:spAutoFit/>
          </a:bodyPr>
          <a:lstStyle/>
          <a:p>
            <a:pPr algn="ctr"/>
            <a:r>
              <a:rPr lang="es-ES" sz="4400" dirty="0" smtClean="0"/>
              <a:t>RECOMENDACIONES </a:t>
            </a:r>
          </a:p>
        </p:txBody>
      </p:sp>
      <p:graphicFrame>
        <p:nvGraphicFramePr>
          <p:cNvPr id="2" name="Diagrama 1"/>
          <p:cNvGraphicFramePr/>
          <p:nvPr>
            <p:extLst>
              <p:ext uri="{D42A27DB-BD31-4B8C-83A1-F6EECF244321}">
                <p14:modId xmlns:p14="http://schemas.microsoft.com/office/powerpoint/2010/main" val="203265749"/>
              </p:ext>
            </p:extLst>
          </p:nvPr>
        </p:nvGraphicFramePr>
        <p:xfrm>
          <a:off x="683568" y="1556792"/>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03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3568" y="476672"/>
            <a:ext cx="8208912" cy="769441"/>
          </a:xfrm>
          <a:prstGeom prst="rect">
            <a:avLst/>
          </a:prstGeom>
          <a:noFill/>
        </p:spPr>
        <p:txBody>
          <a:bodyPr wrap="square" rtlCol="0">
            <a:spAutoFit/>
          </a:bodyPr>
          <a:lstStyle/>
          <a:p>
            <a:pPr algn="ctr"/>
            <a:r>
              <a:rPr lang="es-ES" sz="4400" dirty="0" smtClean="0"/>
              <a:t>RECOMENDACIONES </a:t>
            </a:r>
          </a:p>
        </p:txBody>
      </p:sp>
      <p:graphicFrame>
        <p:nvGraphicFramePr>
          <p:cNvPr id="2" name="Diagrama 1"/>
          <p:cNvGraphicFramePr/>
          <p:nvPr>
            <p:extLst>
              <p:ext uri="{D42A27DB-BD31-4B8C-83A1-F6EECF244321}">
                <p14:modId xmlns:p14="http://schemas.microsoft.com/office/powerpoint/2010/main" val="957515387"/>
              </p:ext>
            </p:extLst>
          </p:nvPr>
        </p:nvGraphicFramePr>
        <p:xfrm>
          <a:off x="683568" y="1556792"/>
          <a:ext cx="79208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11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47664" y="5229200"/>
            <a:ext cx="5029775"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effectLst>
                  <a:outerShdw blurRad="12700" dist="38100" dir="2700000" algn="tl" rotWithShape="0">
                    <a:schemeClr val="accent5">
                      <a:lumMod val="60000"/>
                      <a:lumOff val="40000"/>
                    </a:schemeClr>
                  </a:outerShdw>
                </a:effectLst>
              </a:rPr>
              <a:t>¡Muchas gracias!</a:t>
            </a:r>
            <a:endParaRPr lang="es-ES" sz="5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3" name="Picture 2" descr="Resultado de imagen para GRACIAS DR LYONS">
            <a:extLst>
              <a:ext uri="{FF2B5EF4-FFF2-40B4-BE49-F238E27FC236}">
                <a16:creationId xmlns="" xmlns:a16="http://schemas.microsoft.com/office/drawing/2014/main" id="{00840119-F663-4A49-A3ED-7EA3D1566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9" t="4521" r="4578" b="17603"/>
          <a:stretch/>
        </p:blipFill>
        <p:spPr bwMode="auto">
          <a:xfrm>
            <a:off x="1115616" y="836712"/>
            <a:ext cx="640871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7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76263"/>
            <a:ext cx="6347713" cy="1019200"/>
          </a:xfrm>
        </p:spPr>
        <p:txBody>
          <a:bodyPr/>
          <a:lstStyle/>
          <a:p>
            <a:pPr algn="ctr"/>
            <a:r>
              <a:rPr lang="es-ES" dirty="0" smtClean="0">
                <a:solidFill>
                  <a:schemeClr val="accent2">
                    <a:lumMod val="75000"/>
                  </a:schemeClr>
                </a:solidFill>
              </a:rPr>
              <a:t>JUSTIFICACIÓN </a:t>
            </a:r>
            <a:endParaRPr lang="es-419" dirty="0">
              <a:solidFill>
                <a:schemeClr val="accent2">
                  <a:lumMod val="75000"/>
                </a:schemeClr>
              </a:solidFill>
            </a:endParaRPr>
          </a:p>
        </p:txBody>
      </p:sp>
      <p:sp>
        <p:nvSpPr>
          <p:cNvPr id="4" name="Marcador de número de diapositiva 3"/>
          <p:cNvSpPr>
            <a:spLocks noGrp="1"/>
          </p:cNvSpPr>
          <p:nvPr>
            <p:ph type="sldNum" sz="quarter" idx="12"/>
          </p:nvPr>
        </p:nvSpPr>
        <p:spPr/>
        <p:txBody>
          <a:bodyPr/>
          <a:lstStyle/>
          <a:p>
            <a:fld id="{6CC70DC7-44A0-4429-8517-10295E0DC1F4}" type="slidenum">
              <a:rPr lang="es-AR" smtClean="0"/>
              <a:t>2</a:t>
            </a:fld>
            <a:endParaRPr lang="es-AR" dirty="0"/>
          </a:p>
        </p:txBody>
      </p:sp>
      <p:sp>
        <p:nvSpPr>
          <p:cNvPr id="9" name="Marcador de contenido 8"/>
          <p:cNvSpPr>
            <a:spLocks noGrp="1"/>
          </p:cNvSpPr>
          <p:nvPr>
            <p:ph idx="1"/>
          </p:nvPr>
        </p:nvSpPr>
        <p:spPr>
          <a:xfrm>
            <a:off x="395537" y="1978026"/>
            <a:ext cx="5544616" cy="4259286"/>
          </a:xfrm>
        </p:spPr>
        <p:txBody>
          <a:bodyPr>
            <a:noAutofit/>
          </a:bodyPr>
          <a:lstStyle/>
          <a:p>
            <a:pPr algn="just"/>
            <a:r>
              <a:rPr lang="es-EC" dirty="0"/>
              <a:t>Este estudio se justifica </a:t>
            </a:r>
            <a:r>
              <a:rPr lang="es-EC" dirty="0" smtClean="0"/>
              <a:t>por </a:t>
            </a:r>
            <a:r>
              <a:rPr lang="es-EC" dirty="0"/>
              <a:t>la necesidad de contar con datos sobre la relación entre las </a:t>
            </a:r>
            <a:r>
              <a:rPr lang="es-EC" dirty="0" err="1"/>
              <a:t>Mipymes</a:t>
            </a:r>
            <a:r>
              <a:rPr lang="es-EC" dirty="0"/>
              <a:t> y la economía local del cantón Quito, durante el período 2015-2017, considerando el empleo y financiamiento. Por tanto, los hallazgos permitirán un mejor conocimiento sobre el comportamiento de la economía con el aporte de las </a:t>
            </a:r>
            <a:r>
              <a:rPr lang="es-EC" dirty="0" err="1"/>
              <a:t>Mipymes</a:t>
            </a:r>
            <a:r>
              <a:rPr lang="es-EC" dirty="0"/>
              <a:t> durante el período señalado.</a:t>
            </a:r>
            <a:endParaRPr lang="es-ES" dirty="0"/>
          </a:p>
          <a:p>
            <a:pPr algn="just"/>
            <a:r>
              <a:rPr lang="es-EC" dirty="0"/>
              <a:t>En la práctica, se aspira a identificar las características principales de las </a:t>
            </a:r>
            <a:r>
              <a:rPr lang="es-EC" dirty="0" err="1"/>
              <a:t>Mipymes</a:t>
            </a:r>
            <a:r>
              <a:rPr lang="es-EC" dirty="0"/>
              <a:t>, especificando sus dificultades y logros más importantes, así como su papel en el desarrollo local del cantón Quito.</a:t>
            </a:r>
            <a:endParaRPr lang="es-ES" dirty="0"/>
          </a:p>
          <a:p>
            <a:pPr algn="just"/>
            <a:endParaRPr lang="es-ES" dirty="0"/>
          </a:p>
        </p:txBody>
      </p:sp>
      <p:pic>
        <p:nvPicPr>
          <p:cNvPr id="3074" name="Picture 2" descr="Resultado de imagen para ECONOMIA LO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780928"/>
            <a:ext cx="2448272" cy="20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5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76263"/>
            <a:ext cx="6347713" cy="1019200"/>
          </a:xfrm>
        </p:spPr>
        <p:txBody>
          <a:bodyPr/>
          <a:lstStyle/>
          <a:p>
            <a:pPr algn="ctr"/>
            <a:r>
              <a:rPr lang="es-ES" dirty="0" smtClean="0">
                <a:solidFill>
                  <a:schemeClr val="accent2">
                    <a:lumMod val="75000"/>
                  </a:schemeClr>
                </a:solidFill>
              </a:rPr>
              <a:t>OBJETIVOS</a:t>
            </a:r>
            <a:endParaRPr lang="es-419" dirty="0">
              <a:solidFill>
                <a:schemeClr val="accent2">
                  <a:lumMod val="75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0938767"/>
              </p:ext>
            </p:extLst>
          </p:nvPr>
        </p:nvGraphicFramePr>
        <p:xfrm>
          <a:off x="609600" y="2160588"/>
          <a:ext cx="7058744" cy="388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6CC70DC7-44A0-4429-8517-10295E0DC1F4}" type="slidenum">
              <a:rPr lang="es-AR" smtClean="0"/>
              <a:t>3</a:t>
            </a:fld>
            <a:endParaRPr lang="es-AR" dirty="0"/>
          </a:p>
        </p:txBody>
      </p:sp>
    </p:spTree>
    <p:extLst>
      <p:ext uri="{BB962C8B-B14F-4D97-AF65-F5344CB8AC3E}">
        <p14:creationId xmlns:p14="http://schemas.microsoft.com/office/powerpoint/2010/main" val="274521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CC70DC7-44A0-4429-8517-10295E0DC1F4}" type="slidenum">
              <a:rPr lang="es-AR" smtClean="0"/>
              <a:t>4</a:t>
            </a:fld>
            <a:endParaRPr lang="es-AR" dirty="0"/>
          </a:p>
        </p:txBody>
      </p:sp>
      <p:sp>
        <p:nvSpPr>
          <p:cNvPr id="6" name="Título 5"/>
          <p:cNvSpPr>
            <a:spLocks noGrp="1"/>
          </p:cNvSpPr>
          <p:nvPr>
            <p:ph type="title"/>
          </p:nvPr>
        </p:nvSpPr>
        <p:spPr>
          <a:xfrm>
            <a:off x="755576" y="620688"/>
            <a:ext cx="6347713" cy="731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s-ES_tradnl" dirty="0" smtClean="0"/>
          </a:p>
          <a:p>
            <a:pPr algn="ctr"/>
            <a:r>
              <a:rPr lang="es-EC" b="1" dirty="0" smtClean="0"/>
              <a:t>Marco Contextual o situacional</a:t>
            </a:r>
          </a:p>
          <a:p>
            <a:pPr algn="ctr"/>
            <a:endParaRPr lang="es-419" dirty="0"/>
          </a:p>
        </p:txBody>
      </p:sp>
      <p:pic>
        <p:nvPicPr>
          <p:cNvPr id="1026" name="Picture 2" descr="Resultado de imagen para mapa politico de quito por parroqu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04299"/>
            <a:ext cx="3528392" cy="4619626"/>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rectangular 1"/>
          <p:cNvSpPr/>
          <p:nvPr/>
        </p:nvSpPr>
        <p:spPr>
          <a:xfrm>
            <a:off x="4527416" y="1604299"/>
            <a:ext cx="2227118" cy="1320645"/>
          </a:xfrm>
          <a:prstGeom prst="wedgeRectCallout">
            <a:avLst>
              <a:gd name="adj1" fmla="val -66769"/>
              <a:gd name="adj2" fmla="val 1180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Representa mayor concentración comercial </a:t>
            </a:r>
            <a:endParaRPr lang="en-US" dirty="0"/>
          </a:p>
        </p:txBody>
      </p:sp>
      <p:sp>
        <p:nvSpPr>
          <p:cNvPr id="3" name="Cinta perforada 2"/>
          <p:cNvSpPr/>
          <p:nvPr/>
        </p:nvSpPr>
        <p:spPr>
          <a:xfrm>
            <a:off x="4468471" y="4433958"/>
            <a:ext cx="2592288" cy="1481183"/>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16.914 </a:t>
            </a:r>
            <a:r>
              <a:rPr lang="es-ES" dirty="0" err="1" smtClean="0"/>
              <a:t>Mipymes</a:t>
            </a:r>
            <a:endParaRPr lang="es-ES" dirty="0" smtClean="0"/>
          </a:p>
          <a:p>
            <a:pPr algn="ctr"/>
            <a:r>
              <a:rPr lang="es-ES" dirty="0" smtClean="0"/>
              <a:t>2´239.191</a:t>
            </a:r>
            <a:endParaRPr lang="en-US" dirty="0"/>
          </a:p>
        </p:txBody>
      </p:sp>
    </p:spTree>
    <p:extLst>
      <p:ext uri="{BB962C8B-B14F-4D97-AF65-F5344CB8AC3E}">
        <p14:creationId xmlns:p14="http://schemas.microsoft.com/office/powerpoint/2010/main" val="49520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TEORIAS DE SOPORTE</a:t>
            </a:r>
            <a:endParaRPr lang="es-ES" b="1" dirty="0"/>
          </a:p>
        </p:txBody>
      </p:sp>
      <p:sp>
        <p:nvSpPr>
          <p:cNvPr id="4" name="Marcador de número de diapositiva 3"/>
          <p:cNvSpPr>
            <a:spLocks noGrp="1"/>
          </p:cNvSpPr>
          <p:nvPr>
            <p:ph type="sldNum" sz="quarter" idx="12"/>
          </p:nvPr>
        </p:nvSpPr>
        <p:spPr/>
        <p:txBody>
          <a:bodyPr/>
          <a:lstStyle/>
          <a:p>
            <a:fld id="{6CC70DC7-44A0-4429-8517-10295E0DC1F4}" type="slidenum">
              <a:rPr lang="es-AR" smtClean="0"/>
              <a:t>5</a:t>
            </a:fld>
            <a:endParaRPr lang="es-AR"/>
          </a:p>
        </p:txBody>
      </p:sp>
      <p:graphicFrame>
        <p:nvGraphicFramePr>
          <p:cNvPr id="13" name="Diagrama 12"/>
          <p:cNvGraphicFramePr/>
          <p:nvPr>
            <p:extLst>
              <p:ext uri="{D42A27DB-BD31-4B8C-83A1-F6EECF244321}">
                <p14:modId xmlns:p14="http://schemas.microsoft.com/office/powerpoint/2010/main" val="4225370156"/>
              </p:ext>
            </p:extLst>
          </p:nvPr>
        </p:nvGraphicFramePr>
        <p:xfrm>
          <a:off x="1115616" y="1268760"/>
          <a:ext cx="6096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452320" y="4296730"/>
            <a:ext cx="2808312" cy="2228614"/>
          </a:xfrm>
          <a:prstGeom prst="rect">
            <a:avLst/>
          </a:prstGeom>
        </p:spPr>
      </p:pic>
    </p:spTree>
    <p:extLst>
      <p:ext uri="{BB962C8B-B14F-4D97-AF65-F5344CB8AC3E}">
        <p14:creationId xmlns:p14="http://schemas.microsoft.com/office/powerpoint/2010/main" val="23076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p:txBody>
          <a:bodyPr/>
          <a:lstStyle/>
          <a:p>
            <a:pPr algn="ctr"/>
            <a:r>
              <a:rPr lang="es-419" b="1" dirty="0" smtClean="0">
                <a:solidFill>
                  <a:schemeClr val="accent2">
                    <a:lumMod val="75000"/>
                  </a:schemeClr>
                </a:solidFill>
              </a:rPr>
              <a:t>TEORIAS DE SOPORTE</a:t>
            </a:r>
            <a:endParaRPr lang="es-419" b="1" dirty="0">
              <a:solidFill>
                <a:schemeClr val="accent2">
                  <a:lumMod val="75000"/>
                </a:schemeClr>
              </a:solidFill>
            </a:endParaRPr>
          </a:p>
        </p:txBody>
      </p:sp>
      <p:graphicFrame>
        <p:nvGraphicFramePr>
          <p:cNvPr id="7" name="Diagrama 6"/>
          <p:cNvGraphicFramePr/>
          <p:nvPr>
            <p:extLst>
              <p:ext uri="{D42A27DB-BD31-4B8C-83A1-F6EECF244321}">
                <p14:modId xmlns:p14="http://schemas.microsoft.com/office/powerpoint/2010/main" val="2186337430"/>
              </p:ext>
            </p:extLst>
          </p:nvPr>
        </p:nvGraphicFramePr>
        <p:xfrm>
          <a:off x="971600" y="1412776"/>
          <a:ext cx="441615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11560" y="620688"/>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419" b="1" dirty="0" smtClean="0">
                <a:solidFill>
                  <a:schemeClr val="accent2">
                    <a:lumMod val="75000"/>
                  </a:schemeClr>
                </a:solidFill>
              </a:rPr>
              <a:t>TEORIAS DE SOPORTE</a:t>
            </a:r>
            <a:endParaRPr lang="es-419" b="1" dirty="0">
              <a:solidFill>
                <a:schemeClr val="accent2">
                  <a:lumMod val="75000"/>
                </a:schemeClr>
              </a:solidFill>
            </a:endParaRPr>
          </a:p>
        </p:txBody>
      </p:sp>
      <p:pic>
        <p:nvPicPr>
          <p:cNvPr id="2" name="Imagen 1"/>
          <p:cNvPicPr>
            <a:picLocks noChangeAspect="1"/>
          </p:cNvPicPr>
          <p:nvPr/>
        </p:nvPicPr>
        <p:blipFill>
          <a:blip r:embed="rId7"/>
          <a:stretch>
            <a:fillRect/>
          </a:stretch>
        </p:blipFill>
        <p:spPr>
          <a:xfrm>
            <a:off x="172874" y="5257800"/>
            <a:ext cx="2526918" cy="1600200"/>
          </a:xfrm>
          <a:prstGeom prst="rect">
            <a:avLst/>
          </a:prstGeom>
        </p:spPr>
      </p:pic>
      <p:pic>
        <p:nvPicPr>
          <p:cNvPr id="8" name="Imagen 7"/>
          <p:cNvPicPr>
            <a:picLocks noChangeAspect="1"/>
          </p:cNvPicPr>
          <p:nvPr/>
        </p:nvPicPr>
        <p:blipFill>
          <a:blip r:embed="rId8"/>
          <a:stretch>
            <a:fillRect/>
          </a:stretch>
        </p:blipFill>
        <p:spPr>
          <a:xfrm>
            <a:off x="6084168" y="-10871"/>
            <a:ext cx="3059832" cy="1790700"/>
          </a:xfrm>
          <a:prstGeom prst="rect">
            <a:avLst/>
          </a:prstGeom>
        </p:spPr>
      </p:pic>
      <p:pic>
        <p:nvPicPr>
          <p:cNvPr id="9" name="Imagen 8"/>
          <p:cNvPicPr>
            <a:picLocks noChangeAspect="1"/>
          </p:cNvPicPr>
          <p:nvPr/>
        </p:nvPicPr>
        <p:blipFill>
          <a:blip r:embed="rId9"/>
          <a:stretch>
            <a:fillRect/>
          </a:stretch>
        </p:blipFill>
        <p:spPr>
          <a:xfrm>
            <a:off x="5920010" y="1662112"/>
            <a:ext cx="3223989" cy="1476375"/>
          </a:xfrm>
          <a:prstGeom prst="rect">
            <a:avLst/>
          </a:prstGeom>
        </p:spPr>
      </p:pic>
      <p:pic>
        <p:nvPicPr>
          <p:cNvPr id="10" name="Imagen 9"/>
          <p:cNvPicPr>
            <a:picLocks noChangeAspect="1"/>
          </p:cNvPicPr>
          <p:nvPr/>
        </p:nvPicPr>
        <p:blipFill>
          <a:blip r:embed="rId10"/>
          <a:stretch>
            <a:fillRect/>
          </a:stretch>
        </p:blipFill>
        <p:spPr>
          <a:xfrm>
            <a:off x="2796121" y="5246018"/>
            <a:ext cx="2901051" cy="1623763"/>
          </a:xfrm>
          <a:prstGeom prst="rect">
            <a:avLst/>
          </a:prstGeom>
        </p:spPr>
      </p:pic>
      <p:pic>
        <p:nvPicPr>
          <p:cNvPr id="12" name="Imagen 11"/>
          <p:cNvPicPr>
            <a:picLocks noChangeAspect="1"/>
          </p:cNvPicPr>
          <p:nvPr/>
        </p:nvPicPr>
        <p:blipFill>
          <a:blip r:embed="rId11"/>
          <a:stretch>
            <a:fillRect/>
          </a:stretch>
        </p:blipFill>
        <p:spPr>
          <a:xfrm>
            <a:off x="6084168" y="3194405"/>
            <a:ext cx="3195308" cy="1205987"/>
          </a:xfrm>
          <a:prstGeom prst="rect">
            <a:avLst/>
          </a:prstGeom>
        </p:spPr>
      </p:pic>
      <p:pic>
        <p:nvPicPr>
          <p:cNvPr id="13" name="Imagen 12"/>
          <p:cNvPicPr>
            <a:picLocks noChangeAspect="1"/>
          </p:cNvPicPr>
          <p:nvPr/>
        </p:nvPicPr>
        <p:blipFill>
          <a:blip r:embed="rId12"/>
          <a:stretch>
            <a:fillRect/>
          </a:stretch>
        </p:blipFill>
        <p:spPr>
          <a:xfrm>
            <a:off x="5815664" y="4585157"/>
            <a:ext cx="3328336" cy="2156212"/>
          </a:xfrm>
          <a:prstGeom prst="rect">
            <a:avLst/>
          </a:prstGeom>
        </p:spPr>
      </p:pic>
    </p:spTree>
    <p:extLst>
      <p:ext uri="{BB962C8B-B14F-4D97-AF65-F5344CB8AC3E}">
        <p14:creationId xmlns:p14="http://schemas.microsoft.com/office/powerpoint/2010/main" val="213133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556154" y="6063756"/>
            <a:ext cx="512638" cy="365125"/>
          </a:xfrm>
        </p:spPr>
        <p:txBody>
          <a:bodyPr/>
          <a:lstStyle/>
          <a:p>
            <a:fld id="{6CC70DC7-44A0-4429-8517-10295E0DC1F4}" type="slidenum">
              <a:rPr lang="es-AR" smtClean="0"/>
              <a:t>7</a:t>
            </a:fld>
            <a:endParaRPr lang="es-AR"/>
          </a:p>
        </p:txBody>
      </p:sp>
      <p:grpSp>
        <p:nvGrpSpPr>
          <p:cNvPr id="7" name="Grupo 6"/>
          <p:cNvGrpSpPr/>
          <p:nvPr/>
        </p:nvGrpSpPr>
        <p:grpSpPr>
          <a:xfrm>
            <a:off x="867430" y="1400808"/>
            <a:ext cx="3177846" cy="838943"/>
            <a:chOff x="151585" y="1016754"/>
            <a:chExt cx="3177846" cy="993076"/>
          </a:xfrm>
        </p:grpSpPr>
        <p:sp>
          <p:nvSpPr>
            <p:cNvPr id="29" name="Rectángulo 28"/>
            <p:cNvSpPr/>
            <p:nvPr/>
          </p:nvSpPr>
          <p:spPr>
            <a:xfrm>
              <a:off x="151585" y="1016754"/>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30" name="Rectángulo 29"/>
            <p:cNvSpPr/>
            <p:nvPr/>
          </p:nvSpPr>
          <p:spPr>
            <a:xfrm>
              <a:off x="151585" y="1016754"/>
              <a:ext cx="3177846"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91440" rIns="91440" bIns="91440" numCol="1" spcCol="1270" anchor="ctr" anchorCtr="0">
              <a:noAutofit/>
            </a:bodyPr>
            <a:lstStyle/>
            <a:p>
              <a:pPr lvl="0" algn="ctr" defTabSz="1066800" rtl="0">
                <a:lnSpc>
                  <a:spcPct val="90000"/>
                </a:lnSpc>
                <a:spcBef>
                  <a:spcPct val="0"/>
                </a:spcBef>
                <a:spcAft>
                  <a:spcPct val="35000"/>
                </a:spcAft>
              </a:pPr>
              <a:r>
                <a:rPr lang="es-ES" sz="2400" b="1" dirty="0" smtClean="0">
                  <a:latin typeface="Times New Roman" panose="02020603050405020304" pitchFamily="18" charset="0"/>
                  <a:cs typeface="Times New Roman" panose="02020603050405020304" pitchFamily="18" charset="0"/>
                </a:rPr>
                <a:t>MI</a:t>
              </a:r>
              <a:r>
                <a:rPr lang="es-ES" sz="2400" b="1" kern="1200" dirty="0" smtClean="0">
                  <a:latin typeface="Times New Roman" panose="02020603050405020304" pitchFamily="18" charset="0"/>
                  <a:cs typeface="Times New Roman" panose="02020603050405020304" pitchFamily="18" charset="0"/>
                </a:rPr>
                <a:t>PYMES</a:t>
              </a:r>
              <a:endParaRPr lang="es-ES" sz="2400" b="1" kern="1200" dirty="0">
                <a:latin typeface="Times New Roman" panose="02020603050405020304" pitchFamily="18" charset="0"/>
                <a:cs typeface="Times New Roman" panose="02020603050405020304" pitchFamily="18" charset="0"/>
              </a:endParaRPr>
            </a:p>
          </p:txBody>
        </p:sp>
      </p:grpSp>
      <p:grpSp>
        <p:nvGrpSpPr>
          <p:cNvPr id="9" name="Grupo 8"/>
          <p:cNvGrpSpPr/>
          <p:nvPr/>
        </p:nvGrpSpPr>
        <p:grpSpPr>
          <a:xfrm>
            <a:off x="4716016" y="1365330"/>
            <a:ext cx="3146255" cy="917894"/>
            <a:chOff x="3832067" y="1193554"/>
            <a:chExt cx="3177846" cy="993076"/>
          </a:xfrm>
        </p:grpSpPr>
        <p:sp>
          <p:nvSpPr>
            <p:cNvPr id="27" name="Rectángulo 26"/>
            <p:cNvSpPr/>
            <p:nvPr/>
          </p:nvSpPr>
          <p:spPr>
            <a:xfrm>
              <a:off x="3832067" y="1193554"/>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3832067" y="1193554"/>
              <a:ext cx="2994014"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60960" rIns="60960" bIns="60960" numCol="1" spcCol="1270" anchor="ctr" anchorCtr="0">
              <a:noAutofit/>
            </a:bodyPr>
            <a:lstStyle/>
            <a:p>
              <a:pPr lvl="0" algn="l" defTabSz="711200" rtl="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Representan el 68% de las compañías en el Ecuador. </a:t>
              </a:r>
            </a:p>
          </p:txBody>
        </p:sp>
      </p:grpSp>
      <p:sp>
        <p:nvSpPr>
          <p:cNvPr id="10" name="Rectángulo 9"/>
          <p:cNvSpPr/>
          <p:nvPr/>
        </p:nvSpPr>
        <p:spPr>
          <a:xfrm>
            <a:off x="4534011" y="1378104"/>
            <a:ext cx="697377" cy="892346"/>
          </a:xfrm>
          <a:prstGeom prst="rect">
            <a:avLst/>
          </a:prstGeom>
          <a:blipFill rotWithShape="1">
            <a:blip r:embed="rId2"/>
            <a:stretch>
              <a:fillRect/>
            </a:stretch>
          </a:blipFill>
        </p:spPr>
        <p:style>
          <a:lnRef idx="3">
            <a:schemeClr val="lt1">
              <a:hueOff val="0"/>
              <a:satOff val="0"/>
              <a:lumOff val="0"/>
              <a:alphaOff val="0"/>
            </a:schemeClr>
          </a:lnRef>
          <a:fillRef idx="1">
            <a:scrgbClr r="0" g="0" b="0"/>
          </a:fillRef>
          <a:effectRef idx="1">
            <a:schemeClr val="accent4">
              <a:tint val="50000"/>
              <a:hueOff val="5095"/>
              <a:satOff val="0"/>
              <a:lumOff val="-339"/>
              <a:alphaOff val="0"/>
            </a:schemeClr>
          </a:effectRef>
          <a:fontRef idx="minor">
            <a:schemeClr val="lt1">
              <a:hueOff val="0"/>
              <a:satOff val="0"/>
              <a:lumOff val="0"/>
              <a:alphaOff val="0"/>
            </a:schemeClr>
          </a:fontRef>
        </p:style>
      </p:sp>
      <p:grpSp>
        <p:nvGrpSpPr>
          <p:cNvPr id="11" name="Grupo 10"/>
          <p:cNvGrpSpPr/>
          <p:nvPr/>
        </p:nvGrpSpPr>
        <p:grpSpPr>
          <a:xfrm>
            <a:off x="866025" y="2578411"/>
            <a:ext cx="3177846" cy="858467"/>
            <a:chOff x="196845" y="2393210"/>
            <a:chExt cx="3177846" cy="993076"/>
          </a:xfrm>
        </p:grpSpPr>
        <p:sp>
          <p:nvSpPr>
            <p:cNvPr id="25" name="Rectángulo 24"/>
            <p:cNvSpPr/>
            <p:nvPr/>
          </p:nvSpPr>
          <p:spPr>
            <a:xfrm>
              <a:off x="196845" y="2393210"/>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196845" y="2393210"/>
              <a:ext cx="3177846"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60960" rIns="60960" bIns="60960" numCol="1" spcCol="1270" anchor="ctr" anchorCtr="0">
              <a:noAutofit/>
            </a:bodyPr>
            <a:lstStyle/>
            <a:p>
              <a:pPr lvl="0" algn="l" defTabSz="711200" rtl="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Son fuente de ingreso</a:t>
              </a:r>
            </a:p>
          </p:txBody>
        </p:sp>
      </p:grpSp>
      <p:sp>
        <p:nvSpPr>
          <p:cNvPr id="12" name="Rectángulo 11"/>
          <p:cNvSpPr/>
          <p:nvPr/>
        </p:nvSpPr>
        <p:spPr>
          <a:xfrm>
            <a:off x="866025" y="2501445"/>
            <a:ext cx="571462" cy="935433"/>
          </a:xfrm>
          <a:prstGeom prst="rect">
            <a:avLst/>
          </a:prstGeom>
          <a:blipFill rotWithShape="1">
            <a:blip r:embed="rId3"/>
            <a:stretch>
              <a:fillRect/>
            </a:stretch>
          </a:blipFill>
        </p:spPr>
        <p:style>
          <a:lnRef idx="3">
            <a:schemeClr val="lt1">
              <a:hueOff val="0"/>
              <a:satOff val="0"/>
              <a:lumOff val="0"/>
              <a:alphaOff val="0"/>
            </a:schemeClr>
          </a:lnRef>
          <a:fillRef idx="1">
            <a:scrgbClr r="0" g="0" b="0"/>
          </a:fillRef>
          <a:effectRef idx="1">
            <a:schemeClr val="accent4">
              <a:tint val="50000"/>
              <a:hueOff val="10189"/>
              <a:satOff val="0"/>
              <a:lumOff val="-679"/>
              <a:alphaOff val="0"/>
            </a:schemeClr>
          </a:effectRef>
          <a:fontRef idx="minor">
            <a:schemeClr val="lt1">
              <a:hueOff val="0"/>
              <a:satOff val="0"/>
              <a:lumOff val="0"/>
              <a:alphaOff val="0"/>
            </a:schemeClr>
          </a:fontRef>
        </p:style>
      </p:sp>
      <p:grpSp>
        <p:nvGrpSpPr>
          <p:cNvPr id="13" name="Grupo 12"/>
          <p:cNvGrpSpPr/>
          <p:nvPr/>
        </p:nvGrpSpPr>
        <p:grpSpPr>
          <a:xfrm>
            <a:off x="4721924" y="2547579"/>
            <a:ext cx="3146255" cy="845417"/>
            <a:chOff x="3797831" y="2396341"/>
            <a:chExt cx="3177846" cy="993076"/>
          </a:xfrm>
        </p:grpSpPr>
        <p:sp>
          <p:nvSpPr>
            <p:cNvPr id="23" name="Rectángulo 22"/>
            <p:cNvSpPr/>
            <p:nvPr/>
          </p:nvSpPr>
          <p:spPr>
            <a:xfrm>
              <a:off x="3797831" y="2396341"/>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3797831" y="2396341"/>
              <a:ext cx="3177846"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60960" rIns="60960" bIns="60960" numCol="1" spcCol="1270" anchor="ctr" anchorCtr="0">
              <a:noAutofit/>
            </a:bodyPr>
            <a:lstStyle/>
            <a:p>
              <a:pPr lvl="0" algn="l" defTabSz="711200" rtl="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Generadoras de empleo</a:t>
              </a:r>
            </a:p>
          </p:txBody>
        </p:sp>
      </p:grpSp>
      <p:sp>
        <p:nvSpPr>
          <p:cNvPr id="14" name="Rectángulo 13"/>
          <p:cNvSpPr/>
          <p:nvPr/>
        </p:nvSpPr>
        <p:spPr>
          <a:xfrm>
            <a:off x="4644008" y="2607475"/>
            <a:ext cx="737996" cy="821525"/>
          </a:xfrm>
          <a:prstGeom prst="rect">
            <a:avLst/>
          </a:prstGeom>
          <a:blipFill rotWithShape="1">
            <a:blip r:embed="rId4"/>
            <a:stretch>
              <a:fillRect/>
            </a:stretch>
          </a:blipFill>
        </p:spPr>
        <p:style>
          <a:lnRef idx="3">
            <a:schemeClr val="lt1">
              <a:hueOff val="0"/>
              <a:satOff val="0"/>
              <a:lumOff val="0"/>
              <a:alphaOff val="0"/>
            </a:schemeClr>
          </a:lnRef>
          <a:fillRef idx="1">
            <a:scrgbClr r="0" g="0" b="0"/>
          </a:fillRef>
          <a:effectRef idx="1">
            <a:schemeClr val="accent4">
              <a:tint val="50000"/>
              <a:hueOff val="15284"/>
              <a:satOff val="0"/>
              <a:lumOff val="-1018"/>
              <a:alphaOff val="0"/>
            </a:schemeClr>
          </a:effectRef>
          <a:fontRef idx="minor">
            <a:schemeClr val="lt1">
              <a:hueOff val="0"/>
              <a:satOff val="0"/>
              <a:lumOff val="0"/>
              <a:alphaOff val="0"/>
            </a:schemeClr>
          </a:fontRef>
        </p:style>
      </p:sp>
      <p:grpSp>
        <p:nvGrpSpPr>
          <p:cNvPr id="15" name="Grupo 14"/>
          <p:cNvGrpSpPr/>
          <p:nvPr/>
        </p:nvGrpSpPr>
        <p:grpSpPr>
          <a:xfrm>
            <a:off x="867430" y="3624932"/>
            <a:ext cx="3177846" cy="906207"/>
            <a:chOff x="189817" y="3646514"/>
            <a:chExt cx="3177846" cy="993076"/>
          </a:xfrm>
        </p:grpSpPr>
        <p:sp>
          <p:nvSpPr>
            <p:cNvPr id="21" name="Rectángulo 20"/>
            <p:cNvSpPr/>
            <p:nvPr/>
          </p:nvSpPr>
          <p:spPr>
            <a:xfrm>
              <a:off x="189817" y="3646514"/>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22" name="Rectángulo 21"/>
            <p:cNvSpPr/>
            <p:nvPr/>
          </p:nvSpPr>
          <p:spPr>
            <a:xfrm>
              <a:off x="189817" y="3646514"/>
              <a:ext cx="3177846"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60960" rIns="60960" bIns="60960" numCol="1" spcCol="1270" anchor="ctr" anchorCtr="0">
              <a:noAutofit/>
            </a:bodyPr>
            <a:lstStyle/>
            <a:p>
              <a:pPr lvl="0" algn="l" defTabSz="711200" rtl="0">
                <a:lnSpc>
                  <a:spcPct val="90000"/>
                </a:lnSpc>
                <a:spcBef>
                  <a:spcPct val="0"/>
                </a:spcBef>
                <a:spcAft>
                  <a:spcPct val="35000"/>
                </a:spcAft>
              </a:pPr>
              <a:r>
                <a:rPr lang="es-ES" sz="1600" kern="1200" dirty="0">
                  <a:latin typeface="Times New Roman" panose="02020603050405020304" pitchFamily="18" charset="0"/>
                  <a:cs typeface="Times New Roman" panose="02020603050405020304" pitchFamily="18" charset="0"/>
                </a:rPr>
                <a:t>Contribuyen en el crecimiento económico, </a:t>
              </a:r>
            </a:p>
          </p:txBody>
        </p:sp>
      </p:grpSp>
      <p:sp>
        <p:nvSpPr>
          <p:cNvPr id="16" name="Rectángulo 15"/>
          <p:cNvSpPr/>
          <p:nvPr/>
        </p:nvSpPr>
        <p:spPr>
          <a:xfrm>
            <a:off x="742334" y="3624931"/>
            <a:ext cx="695153" cy="906207"/>
          </a:xfrm>
          <a:prstGeom prst="rect">
            <a:avLst/>
          </a:prstGeom>
          <a:blipFill>
            <a:blip r:embed="rId5" cstate="print">
              <a:extLst>
                <a:ext uri="{28A0092B-C50C-407E-A947-70E740481C1C}">
                  <a14:useLocalDpi xmlns:a14="http://schemas.microsoft.com/office/drawing/2010/main" val="0"/>
                </a:ext>
              </a:extLst>
            </a:blip>
            <a:srcRect/>
            <a:stretch>
              <a:fillRect l="-83000" r="-83000"/>
            </a:stretch>
          </a:blipFill>
        </p:spPr>
        <p:style>
          <a:lnRef idx="3">
            <a:schemeClr val="lt1">
              <a:hueOff val="0"/>
              <a:satOff val="0"/>
              <a:lumOff val="0"/>
              <a:alphaOff val="0"/>
            </a:schemeClr>
          </a:lnRef>
          <a:fillRef idx="1">
            <a:scrgbClr r="0" g="0" b="0"/>
          </a:fillRef>
          <a:effectRef idx="1">
            <a:schemeClr val="accent4">
              <a:tint val="50000"/>
              <a:hueOff val="20379"/>
              <a:satOff val="0"/>
              <a:lumOff val="-1358"/>
              <a:alphaOff val="0"/>
            </a:schemeClr>
          </a:effectRef>
          <a:fontRef idx="minor">
            <a:schemeClr val="lt1">
              <a:hueOff val="0"/>
              <a:satOff val="0"/>
              <a:lumOff val="0"/>
              <a:alphaOff val="0"/>
            </a:schemeClr>
          </a:fontRef>
        </p:style>
      </p:sp>
      <p:grpSp>
        <p:nvGrpSpPr>
          <p:cNvPr id="17" name="Grupo 16"/>
          <p:cNvGrpSpPr/>
          <p:nvPr/>
        </p:nvGrpSpPr>
        <p:grpSpPr>
          <a:xfrm>
            <a:off x="4684425" y="3632805"/>
            <a:ext cx="3177846" cy="958974"/>
            <a:chOff x="3775506" y="3629247"/>
            <a:chExt cx="3177846" cy="993076"/>
          </a:xfrm>
        </p:grpSpPr>
        <p:sp>
          <p:nvSpPr>
            <p:cNvPr id="19" name="Rectángulo 18"/>
            <p:cNvSpPr/>
            <p:nvPr/>
          </p:nvSpPr>
          <p:spPr>
            <a:xfrm>
              <a:off x="3775506" y="3629247"/>
              <a:ext cx="3177846" cy="993076"/>
            </a:xfrm>
            <a:prstGeom prst="rect">
              <a:avLst/>
            </a:prstGeom>
          </p:spPr>
          <p:style>
            <a:lnRef idx="1">
              <a:schemeClr val="accent4">
                <a:hueOff val="0"/>
                <a:satOff val="0"/>
                <a:lumOff val="0"/>
                <a:alphaOff val="0"/>
              </a:schemeClr>
            </a:lnRef>
            <a:fillRef idx="1">
              <a:schemeClr val="lt1">
                <a:alpha val="55000"/>
                <a:hueOff val="0"/>
                <a:satOff val="0"/>
                <a:lumOff val="0"/>
                <a:alphaOff val="0"/>
              </a:schemeClr>
            </a:fillRef>
            <a:effectRef idx="0">
              <a:schemeClr val="lt1">
                <a:alpha val="55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3775506" y="3629247"/>
              <a:ext cx="3177846" cy="993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72644" tIns="60960" rIns="60960" bIns="60960" numCol="1" spcCol="1270" anchor="ctr" anchorCtr="0">
              <a:noAutofit/>
            </a:bodyPr>
            <a:lstStyle/>
            <a:p>
              <a:pPr lvl="0" algn="l" defTabSz="711200" rtl="0">
                <a:lnSpc>
                  <a:spcPct val="90000"/>
                </a:lnSpc>
                <a:spcBef>
                  <a:spcPct val="0"/>
                </a:spcBef>
                <a:spcAft>
                  <a:spcPct val="35000"/>
                </a:spcAft>
              </a:pPr>
              <a:r>
                <a:rPr lang="es-ES" sz="1600" dirty="0" smtClean="0">
                  <a:latin typeface="Times New Roman" panose="02020603050405020304" pitchFamily="18" charset="0"/>
                  <a:cs typeface="Times New Roman" panose="02020603050405020304" pitchFamily="18" charset="0"/>
                </a:rPr>
                <a:t>Dinamizan el mercado financiero </a:t>
              </a:r>
              <a:endParaRPr lang="es-ES" sz="1600" kern="1200" dirty="0">
                <a:latin typeface="Times New Roman" panose="02020603050405020304" pitchFamily="18" charset="0"/>
                <a:cs typeface="Times New Roman" panose="02020603050405020304" pitchFamily="18" charset="0"/>
              </a:endParaRPr>
            </a:p>
          </p:txBody>
        </p:sp>
      </p:grpSp>
      <p:pic>
        <p:nvPicPr>
          <p:cNvPr id="33" name="Imagen 32"/>
          <p:cNvPicPr/>
          <p:nvPr/>
        </p:nvPicPr>
        <p:blipFill rotWithShape="1">
          <a:blip r:embed="rId6" cstate="print">
            <a:extLst>
              <a:ext uri="{28A0092B-C50C-407E-A947-70E740481C1C}">
                <a14:useLocalDpi xmlns:a14="http://schemas.microsoft.com/office/drawing/2010/main" val="0"/>
              </a:ext>
            </a:extLst>
          </a:blip>
          <a:srcRect l="23599" t="39310" r="59949" b="30246"/>
          <a:stretch/>
        </p:blipFill>
        <p:spPr bwMode="auto">
          <a:xfrm>
            <a:off x="875761" y="1408861"/>
            <a:ext cx="789160" cy="844301"/>
          </a:xfrm>
          <a:prstGeom prst="rect">
            <a:avLst/>
          </a:prstGeom>
          <a:ln>
            <a:noFill/>
          </a:ln>
          <a:extLst>
            <a:ext uri="{53640926-AAD7-44D8-BBD7-CCE9431645EC}">
              <a14:shadowObscured xmlns:a14="http://schemas.microsoft.com/office/drawing/2010/main"/>
            </a:ext>
          </a:extLst>
        </p:spPr>
      </p:pic>
      <p:pic>
        <p:nvPicPr>
          <p:cNvPr id="34" name="Imagen 33"/>
          <p:cNvPicPr/>
          <p:nvPr/>
        </p:nvPicPr>
        <p:blipFill rotWithShape="1">
          <a:blip r:embed="rId7" cstate="print">
            <a:extLst>
              <a:ext uri="{28A0092B-C50C-407E-A947-70E740481C1C}">
                <a14:useLocalDpi xmlns:a14="http://schemas.microsoft.com/office/drawing/2010/main" val="0"/>
              </a:ext>
            </a:extLst>
          </a:blip>
          <a:srcRect l="17948" t="32218" r="54299" b="24630"/>
          <a:stretch/>
        </p:blipFill>
        <p:spPr bwMode="auto">
          <a:xfrm>
            <a:off x="4575772" y="3677384"/>
            <a:ext cx="737996" cy="891380"/>
          </a:xfrm>
          <a:prstGeom prst="rect">
            <a:avLst/>
          </a:prstGeom>
          <a:ln>
            <a:noFill/>
          </a:ln>
          <a:extLst>
            <a:ext uri="{53640926-AAD7-44D8-BBD7-CCE9431645EC}">
              <a14:shadowObscured xmlns:a14="http://schemas.microsoft.com/office/drawing/2010/main"/>
            </a:ext>
          </a:extLst>
        </p:spPr>
      </p:pic>
      <p:sp>
        <p:nvSpPr>
          <p:cNvPr id="35" name="Título 1">
            <a:extLst>
              <a:ext uri="{FF2B5EF4-FFF2-40B4-BE49-F238E27FC236}">
                <a16:creationId xmlns="" xmlns:a16="http://schemas.microsoft.com/office/drawing/2014/main" id="{DE3D1679-F628-4890-8D6B-D5F711F88FA2}"/>
              </a:ext>
            </a:extLst>
          </p:cNvPr>
          <p:cNvSpPr>
            <a:spLocks noGrp="1"/>
          </p:cNvSpPr>
          <p:nvPr>
            <p:ph type="title"/>
          </p:nvPr>
        </p:nvSpPr>
        <p:spPr>
          <a:xfrm>
            <a:off x="46902" y="513737"/>
            <a:ext cx="9720072" cy="1499616"/>
          </a:xfrm>
        </p:spPr>
        <p:txBody>
          <a:bodyPr>
            <a:normAutofit/>
          </a:bodyPr>
          <a:lstStyle/>
          <a:p>
            <a:r>
              <a:rPr lang="es-EC" sz="2400" b="1" dirty="0" smtClean="0">
                <a:solidFill>
                  <a:schemeClr val="tx1"/>
                </a:solidFill>
                <a:latin typeface="Times New Roman" panose="02020603050405020304" pitchFamily="18" charset="0"/>
                <a:cs typeface="Times New Roman" panose="02020603050405020304" pitchFamily="18" charset="0"/>
              </a:rPr>
              <a:t>Micros, pequeñas </a:t>
            </a:r>
            <a:r>
              <a:rPr lang="es-EC" sz="2400" b="1" dirty="0">
                <a:solidFill>
                  <a:schemeClr val="tx1"/>
                </a:solidFill>
                <a:latin typeface="Times New Roman" panose="02020603050405020304" pitchFamily="18" charset="0"/>
                <a:cs typeface="Times New Roman" panose="02020603050405020304" pitchFamily="18" charset="0"/>
              </a:rPr>
              <a:t>y </a:t>
            </a:r>
            <a:r>
              <a:rPr lang="es-EC" sz="2400" b="1" dirty="0" smtClean="0">
                <a:solidFill>
                  <a:schemeClr val="tx1"/>
                </a:solidFill>
                <a:latin typeface="Times New Roman" panose="02020603050405020304" pitchFamily="18" charset="0"/>
                <a:cs typeface="Times New Roman" panose="02020603050405020304" pitchFamily="18" charset="0"/>
              </a:rPr>
              <a:t>medianas </a:t>
            </a:r>
            <a:r>
              <a:rPr lang="es-EC" sz="2400" b="1" dirty="0">
                <a:solidFill>
                  <a:schemeClr val="tx1"/>
                </a:solidFill>
                <a:latin typeface="Times New Roman" panose="02020603050405020304" pitchFamily="18" charset="0"/>
                <a:cs typeface="Times New Roman" panose="02020603050405020304" pitchFamily="18" charset="0"/>
              </a:rPr>
              <a:t>Empresas </a:t>
            </a:r>
            <a:r>
              <a:rPr lang="es-EC" sz="2400" b="1" dirty="0" smtClean="0">
                <a:solidFill>
                  <a:schemeClr val="tx1"/>
                </a:solidFill>
                <a:latin typeface="Times New Roman" panose="02020603050405020304" pitchFamily="18" charset="0"/>
                <a:cs typeface="Times New Roman" panose="02020603050405020304" pitchFamily="18" charset="0"/>
              </a:rPr>
              <a:t>(MIPYMES</a:t>
            </a:r>
            <a:r>
              <a:rPr lang="es-EC" sz="2400" b="1" dirty="0">
                <a:solidFill>
                  <a:schemeClr val="tx1"/>
                </a:solidFill>
                <a:latin typeface="Times New Roman" panose="02020603050405020304" pitchFamily="18" charset="0"/>
                <a:cs typeface="Times New Roman" panose="02020603050405020304" pitchFamily="18" charset="0"/>
              </a:rPr>
              <a:t>) en el Ecuador </a:t>
            </a:r>
            <a:r>
              <a:rPr lang="es-EC" sz="2400" b="1" dirty="0">
                <a:solidFill>
                  <a:schemeClr val="tx1"/>
                </a:solidFill>
              </a:rPr>
              <a:t/>
            </a:r>
            <a:br>
              <a:rPr lang="es-EC" sz="2400" b="1" dirty="0">
                <a:solidFill>
                  <a:schemeClr val="tx1"/>
                </a:solidFill>
              </a:rPr>
            </a:br>
            <a:endParaRPr lang="es-EC" sz="2400" dirty="0">
              <a:solidFill>
                <a:schemeClr val="tx1"/>
              </a:solidFill>
            </a:endParaRPr>
          </a:p>
        </p:txBody>
      </p:sp>
      <p:pic>
        <p:nvPicPr>
          <p:cNvPr id="37" name="Imagen 36"/>
          <p:cNvPicPr/>
          <p:nvPr/>
        </p:nvPicPr>
        <p:blipFill rotWithShape="1">
          <a:blip r:embed="rId8">
            <a:extLst>
              <a:ext uri="{28A0092B-C50C-407E-A947-70E740481C1C}">
                <a14:useLocalDpi xmlns:a14="http://schemas.microsoft.com/office/drawing/2010/main" val="0"/>
              </a:ext>
            </a:extLst>
          </a:blip>
          <a:srcRect t="19535" r="23284"/>
          <a:stretch/>
        </p:blipFill>
        <p:spPr bwMode="auto">
          <a:xfrm>
            <a:off x="1727585" y="4840163"/>
            <a:ext cx="4627558" cy="20264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18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METODOLOGÍA</a:t>
            </a:r>
            <a:endParaRPr lang="es-419"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74909639"/>
              </p:ext>
            </p:extLst>
          </p:nvPr>
        </p:nvGraphicFramePr>
        <p:xfrm>
          <a:off x="467544" y="1340768"/>
          <a:ext cx="741682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6CC70DC7-44A0-4429-8517-10295E0DC1F4}" type="slidenum">
              <a:rPr lang="es-AR" smtClean="0"/>
              <a:t>8</a:t>
            </a:fld>
            <a:endParaRPr lang="es-AR"/>
          </a:p>
        </p:txBody>
      </p:sp>
      <p:graphicFrame>
        <p:nvGraphicFramePr>
          <p:cNvPr id="3" name="Tabla 2"/>
          <p:cNvGraphicFramePr>
            <a:graphicFrameLocks noGrp="1"/>
          </p:cNvGraphicFramePr>
          <p:nvPr>
            <p:extLst>
              <p:ext uri="{D42A27DB-BD31-4B8C-83A1-F6EECF244321}">
                <p14:modId xmlns:p14="http://schemas.microsoft.com/office/powerpoint/2010/main" val="2952817934"/>
              </p:ext>
            </p:extLst>
          </p:nvPr>
        </p:nvGraphicFramePr>
        <p:xfrm>
          <a:off x="2281107" y="4354843"/>
          <a:ext cx="4432076" cy="1869082"/>
        </p:xfrm>
        <a:graphic>
          <a:graphicData uri="http://schemas.openxmlformats.org/drawingml/2006/table">
            <a:tbl>
              <a:tblPr firstRow="1" firstCol="1" bandRow="1">
                <a:tableStyleId>{5C22544A-7EE6-4342-B048-85BDC9FD1C3A}</a:tableStyleId>
              </a:tblPr>
              <a:tblGrid>
                <a:gridCol w="2482141">
                  <a:extLst>
                    <a:ext uri="{9D8B030D-6E8A-4147-A177-3AD203B41FA5}">
                      <a16:colId xmlns="" xmlns:a16="http://schemas.microsoft.com/office/drawing/2014/main" val="20000"/>
                    </a:ext>
                  </a:extLst>
                </a:gridCol>
                <a:gridCol w="1949935">
                  <a:extLst>
                    <a:ext uri="{9D8B030D-6E8A-4147-A177-3AD203B41FA5}">
                      <a16:colId xmlns="" xmlns:a16="http://schemas.microsoft.com/office/drawing/2014/main" val="20001"/>
                    </a:ext>
                  </a:extLst>
                </a:gridCol>
              </a:tblGrid>
              <a:tr h="406042">
                <a:tc>
                  <a:txBody>
                    <a:bodyPr/>
                    <a:lstStyle/>
                    <a:p>
                      <a:pPr indent="450215" algn="ctr">
                        <a:lnSpc>
                          <a:spcPct val="200000"/>
                        </a:lnSpc>
                        <a:spcBef>
                          <a:spcPts val="600"/>
                        </a:spcBef>
                        <a:spcAft>
                          <a:spcPts val="0"/>
                        </a:spcAft>
                      </a:pPr>
                      <a:r>
                        <a:rPr lang="es-ES" sz="1200" dirty="0">
                          <a:solidFill>
                            <a:schemeClr val="tx1"/>
                          </a:solidFill>
                          <a:effectLst/>
                        </a:rPr>
                        <a:t>NUMERO DE EMPRESAS</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450215" algn="ctr">
                        <a:lnSpc>
                          <a:spcPct val="200000"/>
                        </a:lnSpc>
                        <a:spcBef>
                          <a:spcPts val="600"/>
                        </a:spcBef>
                        <a:spcAft>
                          <a:spcPts val="0"/>
                        </a:spcAft>
                      </a:pPr>
                      <a:r>
                        <a:rPr lang="es-ES" sz="1200">
                          <a:solidFill>
                            <a:schemeClr val="tx1"/>
                          </a:solidFill>
                          <a:effectLst/>
                        </a:rPr>
                        <a:t>AÑO 2017</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0"/>
                  </a:ext>
                </a:extLst>
              </a:tr>
              <a:tr h="310643">
                <a:tc>
                  <a:txBody>
                    <a:bodyPr/>
                    <a:lstStyle/>
                    <a:p>
                      <a:pPr indent="450215" algn="ctr">
                        <a:lnSpc>
                          <a:spcPct val="200000"/>
                        </a:lnSpc>
                        <a:spcBef>
                          <a:spcPts val="600"/>
                        </a:spcBef>
                        <a:spcAft>
                          <a:spcPts val="0"/>
                        </a:spcAft>
                      </a:pPr>
                      <a:r>
                        <a:rPr lang="es-ES" sz="1200">
                          <a:solidFill>
                            <a:schemeClr val="tx1"/>
                          </a:solidFill>
                          <a:effectLst/>
                        </a:rPr>
                        <a:t>Microempresas</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450215" algn="ctr">
                        <a:lnSpc>
                          <a:spcPct val="200000"/>
                        </a:lnSpc>
                        <a:spcBef>
                          <a:spcPts val="600"/>
                        </a:spcBef>
                        <a:spcAft>
                          <a:spcPts val="0"/>
                        </a:spcAft>
                      </a:pPr>
                      <a:r>
                        <a:rPr lang="es-ES" sz="1200">
                          <a:solidFill>
                            <a:schemeClr val="tx1"/>
                          </a:solidFill>
                          <a:effectLst/>
                        </a:rPr>
                        <a:t>8.870</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1"/>
                  </a:ext>
                </a:extLst>
              </a:tr>
              <a:tr h="310643">
                <a:tc>
                  <a:txBody>
                    <a:bodyPr/>
                    <a:lstStyle/>
                    <a:p>
                      <a:pPr indent="450215" algn="ctr">
                        <a:lnSpc>
                          <a:spcPct val="200000"/>
                        </a:lnSpc>
                        <a:spcBef>
                          <a:spcPts val="600"/>
                        </a:spcBef>
                        <a:spcAft>
                          <a:spcPts val="0"/>
                        </a:spcAft>
                      </a:pPr>
                      <a:r>
                        <a:rPr lang="es-ES" sz="1200">
                          <a:solidFill>
                            <a:schemeClr val="tx1"/>
                          </a:solidFill>
                          <a:effectLst/>
                        </a:rPr>
                        <a:t>Pequeña empresa</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450215" algn="ctr">
                        <a:lnSpc>
                          <a:spcPct val="200000"/>
                        </a:lnSpc>
                        <a:spcBef>
                          <a:spcPts val="600"/>
                        </a:spcBef>
                        <a:spcAft>
                          <a:spcPts val="0"/>
                        </a:spcAft>
                      </a:pPr>
                      <a:r>
                        <a:rPr lang="es-ES" sz="1200" dirty="0">
                          <a:solidFill>
                            <a:schemeClr val="tx1"/>
                          </a:solidFill>
                          <a:effectLst/>
                        </a:rPr>
                        <a:t>5.898</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2"/>
                  </a:ext>
                </a:extLst>
              </a:tr>
              <a:tr h="310643">
                <a:tc>
                  <a:txBody>
                    <a:bodyPr/>
                    <a:lstStyle/>
                    <a:p>
                      <a:pPr indent="450215" algn="ctr">
                        <a:lnSpc>
                          <a:spcPct val="200000"/>
                        </a:lnSpc>
                        <a:spcBef>
                          <a:spcPts val="600"/>
                        </a:spcBef>
                        <a:spcAft>
                          <a:spcPts val="0"/>
                        </a:spcAft>
                      </a:pPr>
                      <a:r>
                        <a:rPr lang="es-ES" sz="1200">
                          <a:solidFill>
                            <a:schemeClr val="tx1"/>
                          </a:solidFill>
                          <a:effectLst/>
                        </a:rPr>
                        <a:t>Mediana empresa</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450215" algn="ctr">
                        <a:lnSpc>
                          <a:spcPct val="200000"/>
                        </a:lnSpc>
                        <a:spcBef>
                          <a:spcPts val="600"/>
                        </a:spcBef>
                        <a:spcAft>
                          <a:spcPts val="0"/>
                        </a:spcAft>
                      </a:pPr>
                      <a:r>
                        <a:rPr lang="es-ES" sz="1200">
                          <a:solidFill>
                            <a:schemeClr val="tx1"/>
                          </a:solidFill>
                          <a:effectLst/>
                        </a:rPr>
                        <a:t>2.146</a:t>
                      </a:r>
                      <a:endParaRPr lang="es-ES"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3"/>
                  </a:ext>
                </a:extLst>
              </a:tr>
              <a:tr h="299642">
                <a:tc>
                  <a:txBody>
                    <a:bodyPr/>
                    <a:lstStyle/>
                    <a:p>
                      <a:pPr indent="450215" algn="ctr">
                        <a:lnSpc>
                          <a:spcPct val="200000"/>
                        </a:lnSpc>
                        <a:spcBef>
                          <a:spcPts val="600"/>
                        </a:spcBef>
                        <a:spcAft>
                          <a:spcPts val="0"/>
                        </a:spcAft>
                      </a:pPr>
                      <a:r>
                        <a:rPr lang="es-ES" sz="1200" dirty="0">
                          <a:solidFill>
                            <a:schemeClr val="tx1"/>
                          </a:solidFill>
                          <a:effectLst/>
                        </a:rPr>
                        <a:t>TOTAL</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450215" algn="ctr">
                        <a:lnSpc>
                          <a:spcPct val="200000"/>
                        </a:lnSpc>
                        <a:spcBef>
                          <a:spcPts val="600"/>
                        </a:spcBef>
                        <a:spcAft>
                          <a:spcPts val="0"/>
                        </a:spcAft>
                      </a:pPr>
                      <a:r>
                        <a:rPr lang="es-ES" sz="1200" dirty="0">
                          <a:solidFill>
                            <a:schemeClr val="tx1"/>
                          </a:solidFill>
                          <a:effectLst/>
                        </a:rPr>
                        <a:t>16.914</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10004"/>
                  </a:ext>
                </a:extLst>
              </a:tr>
            </a:tbl>
          </a:graphicData>
        </a:graphic>
      </p:graphicFrame>
      <p:sp>
        <p:nvSpPr>
          <p:cNvPr id="6" name="Rectángulo 5"/>
          <p:cNvSpPr/>
          <p:nvPr/>
        </p:nvSpPr>
        <p:spPr>
          <a:xfrm>
            <a:off x="2843808" y="6211669"/>
            <a:ext cx="3306674" cy="646331"/>
          </a:xfrm>
          <a:prstGeom prst="rect">
            <a:avLst/>
          </a:prstGeom>
        </p:spPr>
        <p:txBody>
          <a:bodyPr wrap="none">
            <a:spAutoFit/>
          </a:bodyPr>
          <a:lstStyle/>
          <a:p>
            <a:pPr indent="450215" algn="ctr">
              <a:lnSpc>
                <a:spcPct val="200000"/>
              </a:lnSpc>
              <a:spcBef>
                <a:spcPts val="600"/>
              </a:spcBef>
              <a:spcAft>
                <a:spcPts val="60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SUPERCIAS (2017)</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89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METODOLOGÍA</a:t>
            </a:r>
            <a:endParaRPr lang="es-419" dirty="0"/>
          </a:p>
        </p:txBody>
      </p:sp>
      <p:sp>
        <p:nvSpPr>
          <p:cNvPr id="4" name="Marcador de número de diapositiva 3"/>
          <p:cNvSpPr>
            <a:spLocks noGrp="1"/>
          </p:cNvSpPr>
          <p:nvPr>
            <p:ph type="sldNum" sz="quarter" idx="12"/>
          </p:nvPr>
        </p:nvSpPr>
        <p:spPr/>
        <p:txBody>
          <a:bodyPr/>
          <a:lstStyle/>
          <a:p>
            <a:fld id="{6CC70DC7-44A0-4429-8517-10295E0DC1F4}" type="slidenum">
              <a:rPr lang="es-AR" smtClean="0"/>
              <a:t>9</a:t>
            </a:fld>
            <a:endParaRPr lang="es-AR"/>
          </a:p>
        </p:txBody>
      </p:sp>
      <p:sp>
        <p:nvSpPr>
          <p:cNvPr id="6" name="Título 1">
            <a:extLst>
              <a:ext uri="{FF2B5EF4-FFF2-40B4-BE49-F238E27FC236}">
                <a16:creationId xmlns="" xmlns:a16="http://schemas.microsoft.com/office/drawing/2014/main" id="{BD306832-4B7D-4318-AF94-1E3BBF6CA5A3}"/>
              </a:ext>
            </a:extLst>
          </p:cNvPr>
          <p:cNvSpPr txBox="1">
            <a:spLocks/>
          </p:cNvSpPr>
          <p:nvPr/>
        </p:nvSpPr>
        <p:spPr>
          <a:xfrm>
            <a:off x="1403648" y="1484784"/>
            <a:ext cx="2122898" cy="591504"/>
          </a:xfrm>
          <a:prstGeom prst="rect">
            <a:avLst/>
          </a:prstGeom>
        </p:spPr>
        <p:txBody>
          <a:bodyPr vert="horz" lIns="91440" tIns="45720" rIns="91440" bIns="45720" rtlCol="0" anchor="t">
            <a:normAutofit fontScale="97500" lnSpcReduction="10000"/>
          </a:bodyPr>
          <a:lstStyle>
            <a:lvl1pPr algn="l" defTabSz="404988" rtl="0" eaLnBrk="1" latinLnBrk="0" hangingPunct="1">
              <a:spcBef>
                <a:spcPct val="0"/>
              </a:spcBef>
              <a:buNone/>
              <a:defRPr sz="318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7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Math" panose="02040503050406030204" pitchFamily="18" charset="0"/>
                <a:cs typeface="Times New Roman" panose="02020603050405020304" pitchFamily="18" charset="0"/>
              </a:rPr>
              <a:t>Muestra</a:t>
            </a:r>
            <a:endParaRPr lang="es-ES" sz="2800" b="1" dirty="0">
              <a:solidFill>
                <a:schemeClr val="accent1">
                  <a:lumMod val="75000"/>
                </a:schemeClr>
              </a:solidFill>
              <a:latin typeface="Times New Roman" panose="02020603050405020304" pitchFamily="18" charset="0"/>
              <a:ea typeface="Cambria Math" panose="020405030504060302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86977616"/>
              </p:ext>
            </p:extLst>
          </p:nvPr>
        </p:nvGraphicFramePr>
        <p:xfrm>
          <a:off x="971600" y="2276872"/>
          <a:ext cx="6408711" cy="2592288"/>
        </p:xfrm>
        <a:graphic>
          <a:graphicData uri="http://schemas.openxmlformats.org/drawingml/2006/table">
            <a:tbl>
              <a:tblPr firstRow="1" firstCol="1" bandRow="1"/>
              <a:tblGrid>
                <a:gridCol w="1991038">
                  <a:extLst>
                    <a:ext uri="{9D8B030D-6E8A-4147-A177-3AD203B41FA5}">
                      <a16:colId xmlns="" xmlns:a16="http://schemas.microsoft.com/office/drawing/2014/main" val="132853100"/>
                    </a:ext>
                  </a:extLst>
                </a:gridCol>
                <a:gridCol w="1334922">
                  <a:extLst>
                    <a:ext uri="{9D8B030D-6E8A-4147-A177-3AD203B41FA5}">
                      <a16:colId xmlns="" xmlns:a16="http://schemas.microsoft.com/office/drawing/2014/main" val="4114375024"/>
                    </a:ext>
                  </a:extLst>
                </a:gridCol>
                <a:gridCol w="1351256">
                  <a:extLst>
                    <a:ext uri="{9D8B030D-6E8A-4147-A177-3AD203B41FA5}">
                      <a16:colId xmlns="" xmlns:a16="http://schemas.microsoft.com/office/drawing/2014/main" val="1132092092"/>
                    </a:ext>
                  </a:extLst>
                </a:gridCol>
                <a:gridCol w="1731495">
                  <a:extLst>
                    <a:ext uri="{9D8B030D-6E8A-4147-A177-3AD203B41FA5}">
                      <a16:colId xmlns="" xmlns:a16="http://schemas.microsoft.com/office/drawing/2014/main" val="2749300289"/>
                    </a:ext>
                  </a:extLst>
                </a:gridCol>
              </a:tblGrid>
              <a:tr h="858382">
                <a:tc>
                  <a:txBody>
                    <a:bodyPr/>
                    <a:lstStyle/>
                    <a:p>
                      <a:pPr indent="450215" algn="just">
                        <a:lnSpc>
                          <a:spcPct val="200000"/>
                        </a:lnSpc>
                        <a:spcBef>
                          <a:spcPts val="600"/>
                        </a:spcBef>
                        <a:spcAft>
                          <a:spcPts val="6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Tamaño de </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Empresa </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b="1" dirty="0">
                          <a:effectLst/>
                          <a:latin typeface="Times New Roman" panose="02020603050405020304" pitchFamily="18" charset="0"/>
                          <a:ea typeface="Calibri" panose="020F0502020204030204" pitchFamily="34" charset="0"/>
                          <a:cs typeface="Arial" panose="020B0604020202020204" pitchFamily="34" charset="0"/>
                        </a:rPr>
                        <a:t>Frecuencia </a:t>
                      </a:r>
                      <a:r>
                        <a:rPr lang="es-EC" sz="1200" b="1" dirty="0" smtClean="0">
                          <a:effectLst/>
                          <a:latin typeface="Times New Roman" panose="02020603050405020304" pitchFamily="18" charset="0"/>
                          <a:ea typeface="Calibri" panose="020F0502020204030204" pitchFamily="34" charset="0"/>
                          <a:cs typeface="Arial" panose="020B0604020202020204" pitchFamily="34" charset="0"/>
                        </a:rPr>
                        <a:t>  (</a:t>
                      </a:r>
                      <a:r>
                        <a:rPr lang="es-EC" sz="1200" b="1" dirty="0">
                          <a:effectLst/>
                          <a:latin typeface="Times New Roman" panose="02020603050405020304" pitchFamily="18" charset="0"/>
                          <a:ea typeface="Calibri" panose="020F0502020204030204" pitchFamily="34" charset="0"/>
                          <a:cs typeface="Arial" panose="020B0604020202020204" pitchFamily="34" charset="0"/>
                        </a:rPr>
                        <a:t>universo)</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b="1" dirty="0">
                          <a:effectLst/>
                          <a:latin typeface="Times New Roman" panose="02020603050405020304" pitchFamily="18" charset="0"/>
                          <a:ea typeface="Calibri" panose="020F0502020204030204" pitchFamily="34" charset="0"/>
                          <a:cs typeface="Arial" panose="020B0604020202020204" pitchFamily="34" charset="0"/>
                        </a:rPr>
                        <a:t>Factor </a:t>
                      </a:r>
                      <a:r>
                        <a:rPr lang="es-EC" sz="1200" b="1" dirty="0" smtClean="0">
                          <a:effectLst/>
                          <a:latin typeface="Times New Roman" panose="02020603050405020304" pitchFamily="18" charset="0"/>
                          <a:ea typeface="Calibri" panose="020F0502020204030204" pitchFamily="34" charset="0"/>
                          <a:cs typeface="Arial" panose="020B0604020202020204" pitchFamily="34" charset="0"/>
                        </a:rPr>
                        <a:t> (</a:t>
                      </a:r>
                      <a:r>
                        <a:rPr lang="es-EC" sz="1200" b="1" dirty="0">
                          <a:effectLst/>
                          <a:latin typeface="Times New Roman" panose="02020603050405020304" pitchFamily="18" charset="0"/>
                          <a:ea typeface="Calibri" panose="020F0502020204030204" pitchFamily="34" charset="0"/>
                          <a:cs typeface="Arial" panose="020B0604020202020204" pitchFamily="34" charset="0"/>
                        </a:rPr>
                        <a:t>0.0222081)</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Redondeando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6863432"/>
                  </a:ext>
                </a:extLst>
              </a:tr>
              <a:tr h="446330">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Microempresas</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8870</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Arial" panose="020B0604020202020204" pitchFamily="34" charset="0"/>
                        </a:rPr>
                        <a:t>196,9858</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197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8519216"/>
                  </a:ext>
                </a:extLst>
              </a:tr>
              <a:tr h="429192">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Pequeña empresa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5898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130,9834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131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62352584"/>
                  </a:ext>
                </a:extLst>
              </a:tr>
              <a:tr h="429192">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Mediana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2146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47,6586</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48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2313753"/>
                  </a:ext>
                </a:extLst>
              </a:tr>
              <a:tr h="429192">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TOTAL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16.914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200000"/>
                        </a:lnSpc>
                        <a:spcBef>
                          <a:spcPts val="600"/>
                        </a:spcBef>
                        <a:spcAft>
                          <a:spcPts val="600"/>
                        </a:spcAft>
                      </a:pPr>
                      <a:r>
                        <a:rPr lang="es-EC" sz="1200">
                          <a:effectLst/>
                          <a:latin typeface="Times New Roman" panose="02020603050405020304" pitchFamily="18" charset="0"/>
                          <a:ea typeface="Calibri" panose="020F0502020204030204" pitchFamily="34" charset="0"/>
                          <a:cs typeface="Arial" panose="020B0604020202020204" pitchFamily="34" charset="0"/>
                        </a:rPr>
                        <a:t>367,6303</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200000"/>
                        </a:lnSpc>
                        <a:spcBef>
                          <a:spcPts val="600"/>
                        </a:spcBef>
                        <a:spcAft>
                          <a:spcPts val="600"/>
                        </a:spcAft>
                      </a:pPr>
                      <a:r>
                        <a:rPr lang="es-EC" sz="1200" dirty="0">
                          <a:effectLst/>
                          <a:latin typeface="Times New Roman" panose="02020603050405020304" pitchFamily="18" charset="0"/>
                          <a:ea typeface="Calibri" panose="020F0502020204030204" pitchFamily="34" charset="0"/>
                          <a:cs typeface="Arial" panose="020B0604020202020204" pitchFamily="34" charset="0"/>
                        </a:rPr>
                        <a:t>376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9270441"/>
                  </a:ext>
                </a:extLst>
              </a:tr>
            </a:tbl>
          </a:graphicData>
        </a:graphic>
      </p:graphicFrame>
      <p:graphicFrame>
        <p:nvGraphicFramePr>
          <p:cNvPr id="10" name="Diagrama 9"/>
          <p:cNvGraphicFramePr/>
          <p:nvPr>
            <p:extLst>
              <p:ext uri="{D42A27DB-BD31-4B8C-83A1-F6EECF244321}">
                <p14:modId xmlns:p14="http://schemas.microsoft.com/office/powerpoint/2010/main" val="2744317064"/>
              </p:ext>
            </p:extLst>
          </p:nvPr>
        </p:nvGraphicFramePr>
        <p:xfrm>
          <a:off x="861312" y="5013176"/>
          <a:ext cx="6096000" cy="160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51925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4240</TotalTime>
  <Words>986</Words>
  <Application>Microsoft Office PowerPoint</Application>
  <PresentationFormat>Presentación en pantalla (4:3)</PresentationFormat>
  <Paragraphs>133</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Cambria Math</vt:lpstr>
      <vt:lpstr>Times New Roman</vt:lpstr>
      <vt:lpstr>Trebuchet MS</vt:lpstr>
      <vt:lpstr>Wingdings 3</vt:lpstr>
      <vt:lpstr>Faceta</vt:lpstr>
      <vt:lpstr>Presentación de PowerPoint</vt:lpstr>
      <vt:lpstr>JUSTIFICACIÓN </vt:lpstr>
      <vt:lpstr>OBJETIVOS</vt:lpstr>
      <vt:lpstr> Marco Contextual o situacional </vt:lpstr>
      <vt:lpstr>TEORIAS DE SOPORTE</vt:lpstr>
      <vt:lpstr>TEORIAS DE SOPORTE</vt:lpstr>
      <vt:lpstr>Micros, pequeñas y medianas Empresas (MIPYMES) en el Ecuador  </vt:lpstr>
      <vt:lpstr>METODOLOGÍA</vt:lpstr>
      <vt:lpstr>METODOLOGÍA</vt:lpstr>
      <vt:lpstr>HIPÓTESIS </vt:lpstr>
      <vt:lpstr>ANÁLISIS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TESIS</dc:title>
  <dc:creator>Edgar Marcelo</dc:creator>
  <cp:lastModifiedBy>ELIZA Silva</cp:lastModifiedBy>
  <cp:revision>243</cp:revision>
  <dcterms:created xsi:type="dcterms:W3CDTF">2018-11-10T20:02:56Z</dcterms:created>
  <dcterms:modified xsi:type="dcterms:W3CDTF">2019-08-20T13:06:53Z</dcterms:modified>
</cp:coreProperties>
</file>