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67" r:id="rId2"/>
    <p:sldId id="276" r:id="rId3"/>
    <p:sldId id="269" r:id="rId4"/>
    <p:sldId id="277" r:id="rId5"/>
    <p:sldId id="265" r:id="rId6"/>
    <p:sldId id="272" r:id="rId7"/>
    <p:sldId id="295" r:id="rId8"/>
    <p:sldId id="297" r:id="rId9"/>
    <p:sldId id="268" r:id="rId10"/>
    <p:sldId id="270" r:id="rId11"/>
    <p:sldId id="274" r:id="rId12"/>
    <p:sldId id="273" r:id="rId13"/>
    <p:sldId id="271" r:id="rId14"/>
    <p:sldId id="281" r:id="rId15"/>
    <p:sldId id="299" r:id="rId16"/>
    <p:sldId id="300" r:id="rId17"/>
    <p:sldId id="301" r:id="rId18"/>
    <p:sldId id="302" r:id="rId19"/>
    <p:sldId id="283" r:id="rId20"/>
    <p:sldId id="291" r:id="rId21"/>
    <p:sldId id="287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a Sácnhez" initials="MS" lastIdx="1" clrIdx="0">
    <p:extLst>
      <p:ext uri="{19B8F6BF-5375-455C-9EA6-DF929625EA0E}">
        <p15:presenceInfo xmlns:p15="http://schemas.microsoft.com/office/powerpoint/2012/main" userId="60612e2198dcfe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ED561"/>
    <a:srgbClr val="BEE395"/>
    <a:srgbClr val="466220"/>
    <a:srgbClr val="384E1A"/>
    <a:srgbClr val="99FF66"/>
    <a:srgbClr val="CC9900"/>
    <a:srgbClr val="99FF99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sultados%2011.06.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sultados%2011.06.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sultados%2011.06.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sultados%2011.06.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[resultados 11.06.2019.xlsx]Hoja3!TablaDinámica1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Hoja3!$B$3:$B$4</c:f>
              <c:strCache>
                <c:ptCount val="1"/>
                <c:pt idx="0">
                  <c:v>18 - 25 años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Hoja3!$A$5:$A$10</c:f>
              <c:strCache>
                <c:ptCount val="5"/>
                <c:pt idx="0">
                  <c:v>0 a 20 dólares</c:v>
                </c:pt>
                <c:pt idx="1">
                  <c:v>21 a 50 dólares</c:v>
                </c:pt>
                <c:pt idx="2">
                  <c:v>51 a 100 dólares</c:v>
                </c:pt>
                <c:pt idx="3">
                  <c:v>101 a 300 dólares</c:v>
                </c:pt>
                <c:pt idx="4">
                  <c:v>301 en adelante</c:v>
                </c:pt>
              </c:strCache>
            </c:strRef>
          </c:cat>
          <c:val>
            <c:numRef>
              <c:f>Hoja3!$B$5:$B$10</c:f>
              <c:numCache>
                <c:formatCode>0.0%</c:formatCode>
                <c:ptCount val="5"/>
                <c:pt idx="0">
                  <c:v>0.5</c:v>
                </c:pt>
                <c:pt idx="1">
                  <c:v>0.38095238095238093</c:v>
                </c:pt>
                <c:pt idx="2">
                  <c:v>0.1</c:v>
                </c:pt>
                <c:pt idx="3">
                  <c:v>0.5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B-461E-98CA-0850801FE713}"/>
            </c:ext>
          </c:extLst>
        </c:ser>
        <c:ser>
          <c:idx val="1"/>
          <c:order val="1"/>
          <c:tx>
            <c:strRef>
              <c:f>Hoja3!$C$3:$C$4</c:f>
              <c:strCache>
                <c:ptCount val="1"/>
                <c:pt idx="0">
                  <c:v>26 - 33 años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Hoja3!$A$5:$A$10</c:f>
              <c:strCache>
                <c:ptCount val="5"/>
                <c:pt idx="0">
                  <c:v>0 a 20 dólares</c:v>
                </c:pt>
                <c:pt idx="1">
                  <c:v>21 a 50 dólares</c:v>
                </c:pt>
                <c:pt idx="2">
                  <c:v>51 a 100 dólares</c:v>
                </c:pt>
                <c:pt idx="3">
                  <c:v>101 a 300 dólares</c:v>
                </c:pt>
                <c:pt idx="4">
                  <c:v>301 en adelante</c:v>
                </c:pt>
              </c:strCache>
            </c:strRef>
          </c:cat>
          <c:val>
            <c:numRef>
              <c:f>Hoja3!$C$5:$C$10</c:f>
              <c:numCache>
                <c:formatCode>0.0%</c:formatCode>
                <c:ptCount val="5"/>
                <c:pt idx="0">
                  <c:v>8.3333333333333329E-2</c:v>
                </c:pt>
                <c:pt idx="1">
                  <c:v>0.42857142857142855</c:v>
                </c:pt>
                <c:pt idx="2">
                  <c:v>0.45</c:v>
                </c:pt>
                <c:pt idx="3">
                  <c:v>0.375</c:v>
                </c:pt>
                <c:pt idx="4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B-461E-98CA-0850801FE713}"/>
            </c:ext>
          </c:extLst>
        </c:ser>
        <c:ser>
          <c:idx val="2"/>
          <c:order val="2"/>
          <c:tx>
            <c:strRef>
              <c:f>Hoja3!$D$3:$D$4</c:f>
              <c:strCache>
                <c:ptCount val="1"/>
                <c:pt idx="0">
                  <c:v>34 - 41 años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Hoja3!$A$5:$A$10</c:f>
              <c:strCache>
                <c:ptCount val="5"/>
                <c:pt idx="0">
                  <c:v>0 a 20 dólares</c:v>
                </c:pt>
                <c:pt idx="1">
                  <c:v>21 a 50 dólares</c:v>
                </c:pt>
                <c:pt idx="2">
                  <c:v>51 a 100 dólares</c:v>
                </c:pt>
                <c:pt idx="3">
                  <c:v>101 a 300 dólares</c:v>
                </c:pt>
                <c:pt idx="4">
                  <c:v>301 en adelante</c:v>
                </c:pt>
              </c:strCache>
            </c:strRef>
          </c:cat>
          <c:val>
            <c:numRef>
              <c:f>Hoja3!$D$5:$D$10</c:f>
              <c:numCache>
                <c:formatCode>0.0%</c:formatCode>
                <c:ptCount val="5"/>
                <c:pt idx="0">
                  <c:v>0.33333333333333331</c:v>
                </c:pt>
                <c:pt idx="1">
                  <c:v>0.14285714285714285</c:v>
                </c:pt>
                <c:pt idx="2">
                  <c:v>0.3</c:v>
                </c:pt>
                <c:pt idx="3">
                  <c:v>0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FB-461E-98CA-0850801FE713}"/>
            </c:ext>
          </c:extLst>
        </c:ser>
        <c:ser>
          <c:idx val="3"/>
          <c:order val="3"/>
          <c:tx>
            <c:strRef>
              <c:f>Hoja3!$E$3:$E$4</c:f>
              <c:strCache>
                <c:ptCount val="1"/>
                <c:pt idx="0">
                  <c:v>más de 42 años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Hoja3!$A$5:$A$10</c:f>
              <c:strCache>
                <c:ptCount val="5"/>
                <c:pt idx="0">
                  <c:v>0 a 20 dólares</c:v>
                </c:pt>
                <c:pt idx="1">
                  <c:v>21 a 50 dólares</c:v>
                </c:pt>
                <c:pt idx="2">
                  <c:v>51 a 100 dólares</c:v>
                </c:pt>
                <c:pt idx="3">
                  <c:v>101 a 300 dólares</c:v>
                </c:pt>
                <c:pt idx="4">
                  <c:v>301 en adelante</c:v>
                </c:pt>
              </c:strCache>
            </c:strRef>
          </c:cat>
          <c:val>
            <c:numRef>
              <c:f>Hoja3!$E$5:$E$10</c:f>
              <c:numCache>
                <c:formatCode>0.0%</c:formatCode>
                <c:ptCount val="5"/>
                <c:pt idx="0">
                  <c:v>8.3333333333333329E-2</c:v>
                </c:pt>
                <c:pt idx="1">
                  <c:v>4.7619047619047616E-2</c:v>
                </c:pt>
                <c:pt idx="2">
                  <c:v>0.15</c:v>
                </c:pt>
                <c:pt idx="3">
                  <c:v>0.125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FB-461E-98CA-0850801FE7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07234591"/>
        <c:axId val="97991231"/>
      </c:barChart>
      <c:catAx>
        <c:axId val="210723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7991231"/>
        <c:crosses val="autoZero"/>
        <c:auto val="1"/>
        <c:lblAlgn val="ctr"/>
        <c:lblOffset val="100"/>
        <c:noMultiLvlLbl val="0"/>
      </c:catAx>
      <c:valAx>
        <c:axId val="9799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723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703777193187227"/>
          <c:y val="6.490495697460939E-4"/>
          <c:w val="0.68539599026746501"/>
          <c:h val="8.7842009704130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[resultados 11.06.2019.xlsx]Hoja3!TablaDinámica2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/>
              <a:t>Portal</a:t>
            </a:r>
            <a:r>
              <a:rPr lang="en-US" sz="4000" baseline="0"/>
              <a:t> de uso</a:t>
            </a:r>
            <a:endParaRPr lang="en-US" sz="4000"/>
          </a:p>
        </c:rich>
      </c:tx>
      <c:layout>
        <c:manualLayout>
          <c:xMode val="edge"/>
          <c:yMode val="edge"/>
          <c:x val="0.23660738460390512"/>
          <c:y val="8.795109465159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4">
                  <a:lumMod val="60000"/>
                  <a:satMod val="103000"/>
                  <a:lumMod val="102000"/>
                  <a:tint val="94000"/>
                </a:schemeClr>
              </a:gs>
              <a:gs pos="50000">
                <a:schemeClr val="accent4">
                  <a:lumMod val="60000"/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6">
                  <a:lumMod val="60000"/>
                  <a:satMod val="103000"/>
                  <a:lumMod val="102000"/>
                  <a:tint val="94000"/>
                </a:schemeClr>
              </a:gs>
              <a:gs pos="50000">
                <a:schemeClr val="accent6">
                  <a:lumMod val="60000"/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9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11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13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17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19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Hoja3!$B$21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9D1-46A6-A7A1-035FAA1AC6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9D1-46A6-A7A1-035FAA1AC6D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9D1-46A6-A7A1-035FAA1AC6D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9D1-46A6-A7A1-035FAA1AC6D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9D1-46A6-A7A1-035FAA1AC6D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9D1-46A6-A7A1-035FAA1AC6D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89D1-46A6-A7A1-035FAA1AC6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9D1-46A6-A7A1-035FAA1AC6D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9D1-46A6-A7A1-035FAA1AC6D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9D1-46A6-A7A1-035FAA1AC6D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9D1-46A6-A7A1-035FAA1AC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Hoja3!$A$22:$A$29</c:f>
              <c:strCache>
                <c:ptCount val="7"/>
                <c:pt idx="0">
                  <c:v>Mercado Libre</c:v>
                </c:pt>
                <c:pt idx="1">
                  <c:v>Amazon</c:v>
                </c:pt>
                <c:pt idx="2">
                  <c:v>OLX</c:v>
                </c:pt>
                <c:pt idx="3">
                  <c:v>Despegar.com</c:v>
                </c:pt>
                <c:pt idx="4">
                  <c:v>Supercines</c:v>
                </c:pt>
                <c:pt idx="5">
                  <c:v>Uber</c:v>
                </c:pt>
                <c:pt idx="6">
                  <c:v>Wish</c:v>
                </c:pt>
              </c:strCache>
            </c:strRef>
          </c:cat>
          <c:val>
            <c:numRef>
              <c:f>Hoja3!$B$22:$B$29</c:f>
              <c:numCache>
                <c:formatCode>0.00%</c:formatCode>
                <c:ptCount val="7"/>
                <c:pt idx="0">
                  <c:v>0.29032258064516131</c:v>
                </c:pt>
                <c:pt idx="1">
                  <c:v>0.25806451612903225</c:v>
                </c:pt>
                <c:pt idx="2">
                  <c:v>0.19354838709677419</c:v>
                </c:pt>
                <c:pt idx="3">
                  <c:v>6.4516129032258063E-2</c:v>
                </c:pt>
                <c:pt idx="4">
                  <c:v>3.2258064516129031E-2</c:v>
                </c:pt>
                <c:pt idx="5">
                  <c:v>8.0645161290322578E-2</c:v>
                </c:pt>
                <c:pt idx="6">
                  <c:v>8.0645161290322578E-2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D1-46A6-A7A1-035FAA1AC6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[resultados 11.06.2019.xlsx]Hoja3!TablaDinámica3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4000" dirty="0"/>
              <a:t>Tipos de bienes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Hoja3!$B$73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E99-4AE5-9308-FA16D0BD04B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E99-4AE5-9308-FA16D0BD04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Hoja3!$A$74:$A$76</c:f>
              <c:strCache>
                <c:ptCount val="2"/>
                <c:pt idx="0">
                  <c:v>Articulos varios</c:v>
                </c:pt>
                <c:pt idx="1">
                  <c:v>Indumentaria y moda</c:v>
                </c:pt>
              </c:strCache>
            </c:strRef>
          </c:cat>
          <c:val>
            <c:numRef>
              <c:f>Hoja3!$B$74:$B$76</c:f>
              <c:numCache>
                <c:formatCode>0.00%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99-4AE5-9308-FA16D0BD04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[resultados 11.06.2019.xlsx]Hoja3!TablaDinámica4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dirty="0" err="1"/>
              <a:t>Adquisición</a:t>
            </a:r>
            <a:r>
              <a:rPr lang="en-US" sz="2800" baseline="0" dirty="0"/>
              <a:t> de </a:t>
            </a:r>
            <a:r>
              <a:rPr lang="en-US" sz="2800" baseline="0" dirty="0" err="1"/>
              <a:t>servicios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s-EC"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EC"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EC"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Hoja3!$B$39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89E-4A83-BC93-FCDC83D470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89E-4A83-BC93-FCDC83D470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89E-4A83-BC93-FCDC83D470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89E-4A83-BC93-FCDC83D470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89E-4A83-BC93-FCDC83D470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89E-4A83-BC93-FCDC83D47094}"/>
              </c:ext>
            </c:extLst>
          </c:dPt>
          <c:dLbls>
            <c:dLbl>
              <c:idx val="4"/>
              <c:layout>
                <c:manualLayout>
                  <c:x val="3.2713813336342948E-2"/>
                  <c:y val="7.15212688263194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9E-4A83-BC93-FCDC83D47094}"/>
                </c:ext>
              </c:extLst>
            </c:dLbl>
            <c:dLbl>
              <c:idx val="5"/>
              <c:layout>
                <c:manualLayout>
                  <c:x val="2.15118981976011E-2"/>
                  <c:y val="7.69819076693534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9E-4A83-BC93-FCDC83D47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Hoja3!$A$40:$A$46</c:f>
              <c:strCache>
                <c:ptCount val="6"/>
                <c:pt idx="0">
                  <c:v>Servicios de entretenimiento (cine, revistas, ticketshows, etc)</c:v>
                </c:pt>
                <c:pt idx="1">
                  <c:v>Servicios turísticos (pasajes, resevaciones de hospedaje y paquetes turísticos)</c:v>
                </c:pt>
                <c:pt idx="2">
                  <c:v>Transporte y alimentación a domicilio</c:v>
                </c:pt>
                <c:pt idx="3">
                  <c:v>Servicios Financieros y banca online</c:v>
                </c:pt>
                <c:pt idx="4">
                  <c:v>Impuestos</c:v>
                </c:pt>
                <c:pt idx="5">
                  <c:v>Servicios de logistica y/o mantenimiento de páginas web</c:v>
                </c:pt>
              </c:strCache>
            </c:strRef>
          </c:cat>
          <c:val>
            <c:numRef>
              <c:f>Hoja3!$B$40:$B$46</c:f>
              <c:numCache>
                <c:formatCode>General</c:formatCode>
                <c:ptCount val="6"/>
                <c:pt idx="0">
                  <c:v>22</c:v>
                </c:pt>
                <c:pt idx="1">
                  <c:v>20</c:v>
                </c:pt>
                <c:pt idx="2">
                  <c:v>16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9E-4A83-BC93-FCDC83D470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7148-7069-4327-A008-A64B33357F9E}" type="doc">
      <dgm:prSet loTypeId="urn:microsoft.com/office/officeart/2005/8/layout/hProcess10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1C300F9-6CC1-44A0-ADB5-C3FFB5C21CA5}">
      <dgm:prSet phldrT="[Texto]"/>
      <dgm:spPr/>
      <dgm:t>
        <a:bodyPr/>
        <a:lstStyle/>
        <a:p>
          <a:r>
            <a:rPr lang="es-MX" b="1" dirty="0"/>
            <a:t>La llegada del internet ha transformado el mundo</a:t>
          </a:r>
        </a:p>
      </dgm:t>
    </dgm:pt>
    <dgm:pt modelId="{968398D8-A656-40F3-89F0-255AB440B8C4}" type="parTrans" cxnId="{92277827-AFDB-4E2E-87A4-2CC63175A7FB}">
      <dgm:prSet/>
      <dgm:spPr/>
      <dgm:t>
        <a:bodyPr/>
        <a:lstStyle/>
        <a:p>
          <a:endParaRPr lang="es-MX"/>
        </a:p>
      </dgm:t>
    </dgm:pt>
    <dgm:pt modelId="{FBBDE37D-102E-4369-88D9-CDC8CEC20E2A}" type="sibTrans" cxnId="{92277827-AFDB-4E2E-87A4-2CC63175A7FB}">
      <dgm:prSet/>
      <dgm:spPr/>
      <dgm:t>
        <a:bodyPr/>
        <a:lstStyle/>
        <a:p>
          <a:endParaRPr lang="es-MX" dirty="0"/>
        </a:p>
      </dgm:t>
    </dgm:pt>
    <dgm:pt modelId="{7A4CCB58-8F20-4785-937D-FF6A58A96CB1}">
      <dgm:prSet phldrT="[Texto]"/>
      <dgm:spPr/>
      <dgm:t>
        <a:bodyPr/>
        <a:lstStyle/>
        <a:p>
          <a:r>
            <a:rPr lang="es-EC" b="1" dirty="0"/>
            <a:t>También la forma de hacer negocios</a:t>
          </a:r>
        </a:p>
        <a:p>
          <a:r>
            <a:rPr lang="es-EC" b="1" dirty="0"/>
            <a:t>(e-</a:t>
          </a:r>
          <a:r>
            <a:rPr lang="es-EC" b="1" dirty="0" err="1"/>
            <a:t>commerce</a:t>
          </a:r>
          <a:r>
            <a:rPr lang="es-EC" b="1" dirty="0"/>
            <a:t>)</a:t>
          </a:r>
          <a:endParaRPr lang="es-MX" b="1" dirty="0"/>
        </a:p>
      </dgm:t>
    </dgm:pt>
    <dgm:pt modelId="{A5504F7C-BB81-4FBE-BCB9-6D2EEF821ACE}" type="parTrans" cxnId="{6DDEDC34-6680-462C-952C-C09676E80882}">
      <dgm:prSet/>
      <dgm:spPr/>
      <dgm:t>
        <a:bodyPr/>
        <a:lstStyle/>
        <a:p>
          <a:endParaRPr lang="es-MX"/>
        </a:p>
      </dgm:t>
    </dgm:pt>
    <dgm:pt modelId="{F8CC2C1A-5F8A-4E4D-B4D8-A48A639CF222}" type="sibTrans" cxnId="{6DDEDC34-6680-462C-952C-C09676E80882}">
      <dgm:prSet/>
      <dgm:spPr/>
      <dgm:t>
        <a:bodyPr/>
        <a:lstStyle/>
        <a:p>
          <a:endParaRPr lang="es-MX" dirty="0"/>
        </a:p>
      </dgm:t>
    </dgm:pt>
    <dgm:pt modelId="{9AD6C2AE-9641-42FB-A3C5-7E7E0719B1B5}">
      <dgm:prSet phldrT="[Texto]"/>
      <dgm:spPr/>
      <dgm:t>
        <a:bodyPr/>
        <a:lstStyle/>
        <a:p>
          <a:r>
            <a:rPr lang="es-ES" dirty="0"/>
            <a:t>Ecuador presenta el 81% de penetración de internet</a:t>
          </a:r>
          <a:endParaRPr lang="es-MX" dirty="0"/>
        </a:p>
      </dgm:t>
    </dgm:pt>
    <dgm:pt modelId="{4A2BA2DD-8630-422E-9ECB-CF7FFEB83CC6}" type="sibTrans" cxnId="{B83E2B58-C15C-47BC-84DA-AA37EB863208}">
      <dgm:prSet/>
      <dgm:spPr/>
      <dgm:t>
        <a:bodyPr/>
        <a:lstStyle/>
        <a:p>
          <a:endParaRPr lang="es-MX"/>
        </a:p>
      </dgm:t>
    </dgm:pt>
    <dgm:pt modelId="{D978165E-AC27-4048-AFC3-EC6B4E80E6C5}" type="parTrans" cxnId="{B83E2B58-C15C-47BC-84DA-AA37EB863208}">
      <dgm:prSet/>
      <dgm:spPr/>
      <dgm:t>
        <a:bodyPr/>
        <a:lstStyle/>
        <a:p>
          <a:endParaRPr lang="es-MX"/>
        </a:p>
      </dgm:t>
    </dgm:pt>
    <dgm:pt modelId="{D02A75CD-C8C8-47C4-A506-06E117DEDBF9}" type="pres">
      <dgm:prSet presAssocID="{3B807148-7069-4327-A008-A64B33357F9E}" presName="Name0" presStyleCnt="0">
        <dgm:presLayoutVars>
          <dgm:dir/>
          <dgm:resizeHandles val="exact"/>
        </dgm:presLayoutVars>
      </dgm:prSet>
      <dgm:spPr/>
    </dgm:pt>
    <dgm:pt modelId="{DD44E9B1-D3B2-49BD-BF46-E9A6A0386852}" type="pres">
      <dgm:prSet presAssocID="{A1C300F9-6CC1-44A0-ADB5-C3FFB5C21CA5}" presName="composite" presStyleCnt="0"/>
      <dgm:spPr/>
    </dgm:pt>
    <dgm:pt modelId="{F4DEA9FB-77E5-4EFB-B7FD-A2A69231D633}" type="pres">
      <dgm:prSet presAssocID="{A1C300F9-6CC1-44A0-ADB5-C3FFB5C21CA5}" presName="imagSh" presStyleLbl="bgImgPlace1" presStyleIdx="0" presStyleCnt="3" custLinFactNeighborX="-1561" custLinFactNeighborY="-26626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2C54FF26-7742-4E90-98C9-7BAA4DBF35AC}" type="pres">
      <dgm:prSet presAssocID="{A1C300F9-6CC1-44A0-ADB5-C3FFB5C21CA5}" presName="txNode" presStyleLbl="node1" presStyleIdx="0" presStyleCnt="3" custLinFactNeighborX="4214" custLinFactNeighborY="12642">
        <dgm:presLayoutVars>
          <dgm:bulletEnabled val="1"/>
        </dgm:presLayoutVars>
      </dgm:prSet>
      <dgm:spPr/>
    </dgm:pt>
    <dgm:pt modelId="{52220526-A330-4E3A-A86A-5C7FCCD04DBD}" type="pres">
      <dgm:prSet presAssocID="{FBBDE37D-102E-4369-88D9-CDC8CEC20E2A}" presName="sibTrans" presStyleLbl="sibTrans2D1" presStyleIdx="0" presStyleCnt="2"/>
      <dgm:spPr/>
    </dgm:pt>
    <dgm:pt modelId="{19446E8E-9998-400F-9A8A-8104FF2DAF95}" type="pres">
      <dgm:prSet presAssocID="{FBBDE37D-102E-4369-88D9-CDC8CEC20E2A}" presName="connTx" presStyleLbl="sibTrans2D1" presStyleIdx="0" presStyleCnt="2"/>
      <dgm:spPr/>
    </dgm:pt>
    <dgm:pt modelId="{C1227255-30CD-42B9-83C2-DF02358C003B}" type="pres">
      <dgm:prSet presAssocID="{7A4CCB58-8F20-4785-937D-FF6A58A96CB1}" presName="composite" presStyleCnt="0"/>
      <dgm:spPr/>
    </dgm:pt>
    <dgm:pt modelId="{15F9227B-84B8-4F8F-BF1B-5ABA6F2C06B2}" type="pres">
      <dgm:prSet presAssocID="{7A4CCB58-8F20-4785-937D-FF6A58A96CB1}" presName="imagSh" presStyleLbl="bgImgPlace1" presStyleIdx="1" presStyleCnt="3" custScaleX="99727" custScaleY="96648" custLinFactNeighborX="-337" custLinFactNeighborY="-21208"/>
      <dgm:spPr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  <dgm:pt modelId="{0A669D3E-15D6-4D74-B94D-58E46E18C547}" type="pres">
      <dgm:prSet presAssocID="{7A4CCB58-8F20-4785-937D-FF6A58A96CB1}" presName="txNode" presStyleLbl="node1" presStyleIdx="1" presStyleCnt="3" custLinFactNeighborX="4301" custLinFactNeighborY="13344">
        <dgm:presLayoutVars>
          <dgm:bulletEnabled val="1"/>
        </dgm:presLayoutVars>
      </dgm:prSet>
      <dgm:spPr/>
    </dgm:pt>
    <dgm:pt modelId="{099B193C-84C9-487A-B3CE-E242DFCABCA5}" type="pres">
      <dgm:prSet presAssocID="{F8CC2C1A-5F8A-4E4D-B4D8-A48A639CF222}" presName="sibTrans" presStyleLbl="sibTrans2D1" presStyleIdx="1" presStyleCnt="2"/>
      <dgm:spPr/>
    </dgm:pt>
    <dgm:pt modelId="{3B772835-CDA5-4381-9C37-8F132449AD2C}" type="pres">
      <dgm:prSet presAssocID="{F8CC2C1A-5F8A-4E4D-B4D8-A48A639CF222}" presName="connTx" presStyleLbl="sibTrans2D1" presStyleIdx="1" presStyleCnt="2"/>
      <dgm:spPr/>
    </dgm:pt>
    <dgm:pt modelId="{9232693F-AB17-47CD-AEFE-85B49DCD8498}" type="pres">
      <dgm:prSet presAssocID="{9AD6C2AE-9641-42FB-A3C5-7E7E0719B1B5}" presName="composite" presStyleCnt="0"/>
      <dgm:spPr/>
    </dgm:pt>
    <dgm:pt modelId="{DD95304E-1439-42E9-A933-23249F650126}" type="pres">
      <dgm:prSet presAssocID="{9AD6C2AE-9641-42FB-A3C5-7E7E0719B1B5}" presName="imagSh" presStyleLbl="bgImgPlace1" presStyleIdx="2" presStyleCnt="3" custLinFactNeighborX="-3512" custLinFactNeighborY="-2317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56BAD215-F61D-4053-9B62-BFB8A44500AF}" type="pres">
      <dgm:prSet presAssocID="{9AD6C2AE-9641-42FB-A3C5-7E7E0719B1B5}" presName="txNode" presStyleLbl="node1" presStyleIdx="2" presStyleCnt="3" custLinFactNeighborX="2107" custLinFactNeighborY="12642">
        <dgm:presLayoutVars>
          <dgm:bulletEnabled val="1"/>
        </dgm:presLayoutVars>
      </dgm:prSet>
      <dgm:spPr/>
    </dgm:pt>
  </dgm:ptLst>
  <dgm:cxnLst>
    <dgm:cxn modelId="{5559CD22-5C34-4981-BEE1-FBA31EEDE018}" type="presOf" srcId="{A1C300F9-6CC1-44A0-ADB5-C3FFB5C21CA5}" destId="{2C54FF26-7742-4E90-98C9-7BAA4DBF35AC}" srcOrd="0" destOrd="0" presId="urn:microsoft.com/office/officeart/2005/8/layout/hProcess10"/>
    <dgm:cxn modelId="{92277827-AFDB-4E2E-87A4-2CC63175A7FB}" srcId="{3B807148-7069-4327-A008-A64B33357F9E}" destId="{A1C300F9-6CC1-44A0-ADB5-C3FFB5C21CA5}" srcOrd="0" destOrd="0" parTransId="{968398D8-A656-40F3-89F0-255AB440B8C4}" sibTransId="{FBBDE37D-102E-4369-88D9-CDC8CEC20E2A}"/>
    <dgm:cxn modelId="{6DDEDC34-6680-462C-952C-C09676E80882}" srcId="{3B807148-7069-4327-A008-A64B33357F9E}" destId="{7A4CCB58-8F20-4785-937D-FF6A58A96CB1}" srcOrd="1" destOrd="0" parTransId="{A5504F7C-BB81-4FBE-BCB9-6D2EEF821ACE}" sibTransId="{F8CC2C1A-5F8A-4E4D-B4D8-A48A639CF222}"/>
    <dgm:cxn modelId="{F7CE1349-25F6-431E-8F8C-6FDE493E644F}" type="presOf" srcId="{F8CC2C1A-5F8A-4E4D-B4D8-A48A639CF222}" destId="{099B193C-84C9-487A-B3CE-E242DFCABCA5}" srcOrd="0" destOrd="0" presId="urn:microsoft.com/office/officeart/2005/8/layout/hProcess10"/>
    <dgm:cxn modelId="{155F3C49-24E9-4C92-A370-5C42FE088B89}" type="presOf" srcId="{F8CC2C1A-5F8A-4E4D-B4D8-A48A639CF222}" destId="{3B772835-CDA5-4381-9C37-8F132449AD2C}" srcOrd="1" destOrd="0" presId="urn:microsoft.com/office/officeart/2005/8/layout/hProcess10"/>
    <dgm:cxn modelId="{B83E2B58-C15C-47BC-84DA-AA37EB863208}" srcId="{3B807148-7069-4327-A008-A64B33357F9E}" destId="{9AD6C2AE-9641-42FB-A3C5-7E7E0719B1B5}" srcOrd="2" destOrd="0" parTransId="{D978165E-AC27-4048-AFC3-EC6B4E80E6C5}" sibTransId="{4A2BA2DD-8630-422E-9ECB-CF7FFEB83CC6}"/>
    <dgm:cxn modelId="{C5A4727E-9839-456B-B14D-97EA381CCA05}" type="presOf" srcId="{FBBDE37D-102E-4369-88D9-CDC8CEC20E2A}" destId="{19446E8E-9998-400F-9A8A-8104FF2DAF95}" srcOrd="1" destOrd="0" presId="urn:microsoft.com/office/officeart/2005/8/layout/hProcess10"/>
    <dgm:cxn modelId="{EB452B89-5EB5-47D9-83BD-FED87ED42229}" type="presOf" srcId="{9AD6C2AE-9641-42FB-A3C5-7E7E0719B1B5}" destId="{56BAD215-F61D-4053-9B62-BFB8A44500AF}" srcOrd="0" destOrd="0" presId="urn:microsoft.com/office/officeart/2005/8/layout/hProcess10"/>
    <dgm:cxn modelId="{CAC3AE8E-603A-40FC-AF5C-DA09D60AA1AC}" type="presOf" srcId="{FBBDE37D-102E-4369-88D9-CDC8CEC20E2A}" destId="{52220526-A330-4E3A-A86A-5C7FCCD04DBD}" srcOrd="0" destOrd="0" presId="urn:microsoft.com/office/officeart/2005/8/layout/hProcess10"/>
    <dgm:cxn modelId="{F74165B4-48F9-414E-8625-3ECCCF74B89A}" type="presOf" srcId="{3B807148-7069-4327-A008-A64B33357F9E}" destId="{D02A75CD-C8C8-47C4-A506-06E117DEDBF9}" srcOrd="0" destOrd="0" presId="urn:microsoft.com/office/officeart/2005/8/layout/hProcess10"/>
    <dgm:cxn modelId="{608B71C0-9B42-47B9-9B04-3B332A888B9D}" type="presOf" srcId="{7A4CCB58-8F20-4785-937D-FF6A58A96CB1}" destId="{0A669D3E-15D6-4D74-B94D-58E46E18C547}" srcOrd="0" destOrd="0" presId="urn:microsoft.com/office/officeart/2005/8/layout/hProcess10"/>
    <dgm:cxn modelId="{3EEFC203-434F-4A23-AC56-BCF72EE69574}" type="presParOf" srcId="{D02A75CD-C8C8-47C4-A506-06E117DEDBF9}" destId="{DD44E9B1-D3B2-49BD-BF46-E9A6A0386852}" srcOrd="0" destOrd="0" presId="urn:microsoft.com/office/officeart/2005/8/layout/hProcess10"/>
    <dgm:cxn modelId="{BA850EA9-1C60-4F43-826F-954F4F6F60A6}" type="presParOf" srcId="{DD44E9B1-D3B2-49BD-BF46-E9A6A0386852}" destId="{F4DEA9FB-77E5-4EFB-B7FD-A2A69231D633}" srcOrd="0" destOrd="0" presId="urn:microsoft.com/office/officeart/2005/8/layout/hProcess10"/>
    <dgm:cxn modelId="{154357BB-70A0-444A-8484-635AE20548EE}" type="presParOf" srcId="{DD44E9B1-D3B2-49BD-BF46-E9A6A0386852}" destId="{2C54FF26-7742-4E90-98C9-7BAA4DBF35AC}" srcOrd="1" destOrd="0" presId="urn:microsoft.com/office/officeart/2005/8/layout/hProcess10"/>
    <dgm:cxn modelId="{CBC47F1D-BAC3-4B25-AAE5-E5C691B581CC}" type="presParOf" srcId="{D02A75CD-C8C8-47C4-A506-06E117DEDBF9}" destId="{52220526-A330-4E3A-A86A-5C7FCCD04DBD}" srcOrd="1" destOrd="0" presId="urn:microsoft.com/office/officeart/2005/8/layout/hProcess10"/>
    <dgm:cxn modelId="{1123C46B-AC57-4F6E-91A1-796812FFB5C1}" type="presParOf" srcId="{52220526-A330-4E3A-A86A-5C7FCCD04DBD}" destId="{19446E8E-9998-400F-9A8A-8104FF2DAF95}" srcOrd="0" destOrd="0" presId="urn:microsoft.com/office/officeart/2005/8/layout/hProcess10"/>
    <dgm:cxn modelId="{3A126925-2A21-4D01-8F52-20E6AB9383ED}" type="presParOf" srcId="{D02A75CD-C8C8-47C4-A506-06E117DEDBF9}" destId="{C1227255-30CD-42B9-83C2-DF02358C003B}" srcOrd="2" destOrd="0" presId="urn:microsoft.com/office/officeart/2005/8/layout/hProcess10"/>
    <dgm:cxn modelId="{BA1BAE21-A65B-4B53-8042-2AA4CC61B930}" type="presParOf" srcId="{C1227255-30CD-42B9-83C2-DF02358C003B}" destId="{15F9227B-84B8-4F8F-BF1B-5ABA6F2C06B2}" srcOrd="0" destOrd="0" presId="urn:microsoft.com/office/officeart/2005/8/layout/hProcess10"/>
    <dgm:cxn modelId="{87F01339-1219-431E-9A77-59F86295D83F}" type="presParOf" srcId="{C1227255-30CD-42B9-83C2-DF02358C003B}" destId="{0A669D3E-15D6-4D74-B94D-58E46E18C547}" srcOrd="1" destOrd="0" presId="urn:microsoft.com/office/officeart/2005/8/layout/hProcess10"/>
    <dgm:cxn modelId="{3EFC85A0-7987-438E-9D88-A5818F3192B7}" type="presParOf" srcId="{D02A75CD-C8C8-47C4-A506-06E117DEDBF9}" destId="{099B193C-84C9-487A-B3CE-E242DFCABCA5}" srcOrd="3" destOrd="0" presId="urn:microsoft.com/office/officeart/2005/8/layout/hProcess10"/>
    <dgm:cxn modelId="{8DAB088A-C7E2-4A49-A214-DCDCADA7E7D0}" type="presParOf" srcId="{099B193C-84C9-487A-B3CE-E242DFCABCA5}" destId="{3B772835-CDA5-4381-9C37-8F132449AD2C}" srcOrd="0" destOrd="0" presId="urn:microsoft.com/office/officeart/2005/8/layout/hProcess10"/>
    <dgm:cxn modelId="{AD9BA8B8-84C0-4D9E-9701-458FEFB59E91}" type="presParOf" srcId="{D02A75CD-C8C8-47C4-A506-06E117DEDBF9}" destId="{9232693F-AB17-47CD-AEFE-85B49DCD8498}" srcOrd="4" destOrd="0" presId="urn:microsoft.com/office/officeart/2005/8/layout/hProcess10"/>
    <dgm:cxn modelId="{43D145A1-77D6-4EEE-8705-4F8562D0CFCE}" type="presParOf" srcId="{9232693F-AB17-47CD-AEFE-85B49DCD8498}" destId="{DD95304E-1439-42E9-A933-23249F650126}" srcOrd="0" destOrd="0" presId="urn:microsoft.com/office/officeart/2005/8/layout/hProcess10"/>
    <dgm:cxn modelId="{0F1F0E48-C1EB-4530-BB8E-ADDA0154FC5D}" type="presParOf" srcId="{9232693F-AB17-47CD-AEFE-85B49DCD8498}" destId="{56BAD215-F61D-4053-9B62-BFB8A44500A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E1555-CF20-41C9-BD3D-BE45DFAEA601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76185D4C-755E-4F69-930C-BDC3FF21D6CC}">
      <dgm:prSet phldrT="[Texto]" custT="1"/>
      <dgm:spPr>
        <a:solidFill>
          <a:srgbClr val="46622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DEL COMPORTAMIENTO PLANIFICADO</a:t>
          </a:r>
        </a:p>
      </dgm:t>
    </dgm:pt>
    <dgm:pt modelId="{DCAA189C-3158-4CA1-82EC-FAC0B3D1C845}" type="parTrans" cxnId="{7B7D4299-9B8A-4525-85F7-BBEA131D9CAE}">
      <dgm:prSet/>
      <dgm:spPr/>
      <dgm:t>
        <a:bodyPr/>
        <a:lstStyle/>
        <a:p>
          <a:endParaRPr lang="es-EC" sz="1600"/>
        </a:p>
      </dgm:t>
    </dgm:pt>
    <dgm:pt modelId="{28BE1C70-5680-4169-86C9-1592E4C53CD6}" type="sibTrans" cxnId="{7B7D4299-9B8A-4525-85F7-BBEA131D9CAE}">
      <dgm:prSet/>
      <dgm:spPr/>
      <dgm:t>
        <a:bodyPr/>
        <a:lstStyle/>
        <a:p>
          <a:endParaRPr lang="es-EC" sz="1600"/>
        </a:p>
      </dgm:t>
    </dgm:pt>
    <dgm:pt modelId="{6CE93EAF-10AC-4604-BF6F-3A158F786680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 LA ACCION RAZONADA</a:t>
          </a:r>
        </a:p>
      </dgm:t>
    </dgm:pt>
    <dgm:pt modelId="{8076A8EC-D8C0-4D39-BC4C-41D2BEA96C43}" type="parTrans" cxnId="{114D278E-0D30-4663-8A34-3B2AE274AACF}">
      <dgm:prSet/>
      <dgm:spPr/>
      <dgm:t>
        <a:bodyPr/>
        <a:lstStyle/>
        <a:p>
          <a:endParaRPr lang="es-EC" sz="1600"/>
        </a:p>
      </dgm:t>
    </dgm:pt>
    <dgm:pt modelId="{12F7CC99-2DC2-482E-9135-9AF9F50CE904}" type="sibTrans" cxnId="{114D278E-0D30-4663-8A34-3B2AE274AACF}">
      <dgm:prSet/>
      <dgm:spPr/>
      <dgm:t>
        <a:bodyPr/>
        <a:lstStyle/>
        <a:p>
          <a:endParaRPr lang="es-EC" sz="1600"/>
        </a:p>
      </dgm:t>
    </dgm:pt>
    <dgm:pt modelId="{6869FEC5-57A7-4A80-A668-1E31199DF182}">
      <dgm:prSet custT="1"/>
      <dgm:spPr>
        <a:solidFill>
          <a:srgbClr val="46622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S" sz="2400" b="1" i="0" u="none" dirty="0"/>
            <a:t>Añade la variable control percibido</a:t>
          </a:r>
          <a:endParaRPr lang="es-EC" sz="2400" b="1" dirty="0"/>
        </a:p>
      </dgm:t>
    </dgm:pt>
    <dgm:pt modelId="{F6F7F717-D438-4F37-BF3A-7DFA4BB8093D}" type="parTrans" cxnId="{008FC6FF-3C4A-4CD5-A2C3-93F1F2392562}">
      <dgm:prSet/>
      <dgm:spPr/>
      <dgm:t>
        <a:bodyPr/>
        <a:lstStyle/>
        <a:p>
          <a:endParaRPr lang="es-EC" sz="1600"/>
        </a:p>
      </dgm:t>
    </dgm:pt>
    <dgm:pt modelId="{0D12F395-962A-4D8D-966D-2AAE7E3FC4A4}" type="sibTrans" cxnId="{008FC6FF-3C4A-4CD5-A2C3-93F1F2392562}">
      <dgm:prSet/>
      <dgm:spPr/>
      <dgm:t>
        <a:bodyPr/>
        <a:lstStyle/>
        <a:p>
          <a:endParaRPr lang="es-EC" sz="1600"/>
        </a:p>
      </dgm:t>
    </dgm:pt>
    <dgm:pt modelId="{C83716FD-5211-40D1-8822-81B96040DD8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S" sz="2400" b="1" i="0" dirty="0"/>
            <a:t>Se adapta para formar el Modelo de Aceptación Tecnológica </a:t>
          </a:r>
          <a:endParaRPr lang="es-EC" sz="2000" b="1" dirty="0"/>
        </a:p>
      </dgm:t>
    </dgm:pt>
    <dgm:pt modelId="{8A4E6CD3-35CA-4982-BD9A-274A7E67F9C2}" type="sibTrans" cxnId="{85C5E1FB-0B2B-419F-9FDA-658659A75651}">
      <dgm:prSet/>
      <dgm:spPr/>
      <dgm:t>
        <a:bodyPr/>
        <a:lstStyle/>
        <a:p>
          <a:endParaRPr lang="es-EC" sz="1600"/>
        </a:p>
      </dgm:t>
    </dgm:pt>
    <dgm:pt modelId="{FA2A6DC4-D95D-4716-A608-F59239A0F297}" type="parTrans" cxnId="{85C5E1FB-0B2B-419F-9FDA-658659A75651}">
      <dgm:prSet/>
      <dgm:spPr/>
      <dgm:t>
        <a:bodyPr/>
        <a:lstStyle/>
        <a:p>
          <a:endParaRPr lang="es-EC" sz="1600"/>
        </a:p>
      </dgm:t>
    </dgm:pt>
    <dgm:pt modelId="{9B82956F-4B7B-4E09-B693-714143AA5D87}" type="pres">
      <dgm:prSet presAssocID="{270E1555-CF20-41C9-BD3D-BE45DFAEA601}" presName="linearFlow" presStyleCnt="0">
        <dgm:presLayoutVars>
          <dgm:dir/>
          <dgm:resizeHandles val="exact"/>
        </dgm:presLayoutVars>
      </dgm:prSet>
      <dgm:spPr/>
    </dgm:pt>
    <dgm:pt modelId="{06B775F1-5E57-45B1-827A-666C420133F2}" type="pres">
      <dgm:prSet presAssocID="{6CE93EAF-10AC-4604-BF6F-3A158F786680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D992689-920E-4E1F-90E1-61C6A72CE61A}" type="pres">
      <dgm:prSet presAssocID="{6CE93EAF-10AC-4604-BF6F-3A158F786680}" presName="imgShp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924" t="-2630" r="1619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B91F374-3360-4E8C-B448-23951F115724}" type="pres">
      <dgm:prSet presAssocID="{6CE93EAF-10AC-4604-BF6F-3A158F786680}" presName="txShp" presStyleLbl="node1" presStyleIdx="0" presStyleCnt="2">
        <dgm:presLayoutVars>
          <dgm:bulletEnabled val="1"/>
        </dgm:presLayoutVars>
      </dgm:prSet>
      <dgm:spPr/>
    </dgm:pt>
    <dgm:pt modelId="{D7444943-1B0D-40D7-A2EC-24B1AAF9D71A}" type="pres">
      <dgm:prSet presAssocID="{12F7CC99-2DC2-482E-9135-9AF9F50CE904}" presName="spacing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E176E56-918A-4C1B-8424-9F7FD42AC484}" type="pres">
      <dgm:prSet presAssocID="{76185D4C-755E-4F69-930C-BDC3FF21D6CC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903863-303C-494D-91A0-62B40B85D58B}" type="pres">
      <dgm:prSet presAssocID="{76185D4C-755E-4F69-930C-BDC3FF21D6CC}" presName="imgShp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46000" r="-4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FDA422-8FBD-4087-8889-E0C5B3997D5F}" type="pres">
      <dgm:prSet presAssocID="{76185D4C-755E-4F69-930C-BDC3FF21D6CC}" presName="txShp" presStyleLbl="node1" presStyleIdx="1" presStyleCnt="2">
        <dgm:presLayoutVars>
          <dgm:bulletEnabled val="1"/>
        </dgm:presLayoutVars>
      </dgm:prSet>
      <dgm:spPr/>
    </dgm:pt>
  </dgm:ptLst>
  <dgm:cxnLst>
    <dgm:cxn modelId="{24A3ED18-2E3C-4A66-A76F-207BEC27BAC2}" type="presOf" srcId="{6869FEC5-57A7-4A80-A668-1E31199DF182}" destId="{C2FDA422-8FBD-4087-8889-E0C5B3997D5F}" srcOrd="0" destOrd="1" presId="urn:microsoft.com/office/officeart/2005/8/layout/vList3"/>
    <dgm:cxn modelId="{5B382733-3769-44FF-B833-5BF65802742A}" type="presOf" srcId="{6CE93EAF-10AC-4604-BF6F-3A158F786680}" destId="{AB91F374-3360-4E8C-B448-23951F115724}" srcOrd="0" destOrd="0" presId="urn:microsoft.com/office/officeart/2005/8/layout/vList3"/>
    <dgm:cxn modelId="{2803575B-AAC0-4725-8398-0E8640456BB1}" type="presOf" srcId="{76185D4C-755E-4F69-930C-BDC3FF21D6CC}" destId="{C2FDA422-8FBD-4087-8889-E0C5B3997D5F}" srcOrd="0" destOrd="0" presId="urn:microsoft.com/office/officeart/2005/8/layout/vList3"/>
    <dgm:cxn modelId="{9DC28878-AE17-436A-BAEF-D9BFC4FB3813}" type="presOf" srcId="{270E1555-CF20-41C9-BD3D-BE45DFAEA601}" destId="{9B82956F-4B7B-4E09-B693-714143AA5D87}" srcOrd="0" destOrd="0" presId="urn:microsoft.com/office/officeart/2005/8/layout/vList3"/>
    <dgm:cxn modelId="{114D278E-0D30-4663-8A34-3B2AE274AACF}" srcId="{270E1555-CF20-41C9-BD3D-BE45DFAEA601}" destId="{6CE93EAF-10AC-4604-BF6F-3A158F786680}" srcOrd="0" destOrd="0" parTransId="{8076A8EC-D8C0-4D39-BC4C-41D2BEA96C43}" sibTransId="{12F7CC99-2DC2-482E-9135-9AF9F50CE904}"/>
    <dgm:cxn modelId="{7B7D4299-9B8A-4525-85F7-BBEA131D9CAE}" srcId="{270E1555-CF20-41C9-BD3D-BE45DFAEA601}" destId="{76185D4C-755E-4F69-930C-BDC3FF21D6CC}" srcOrd="1" destOrd="0" parTransId="{DCAA189C-3158-4CA1-82EC-FAC0B3D1C845}" sibTransId="{28BE1C70-5680-4169-86C9-1592E4C53CD6}"/>
    <dgm:cxn modelId="{F7E6A4F6-28D2-4E02-BDA4-BCA77D0A3FFD}" type="presOf" srcId="{C83716FD-5211-40D1-8822-81B96040DD8B}" destId="{AB91F374-3360-4E8C-B448-23951F115724}" srcOrd="0" destOrd="1" presId="urn:microsoft.com/office/officeart/2005/8/layout/vList3"/>
    <dgm:cxn modelId="{85C5E1FB-0B2B-419F-9FDA-658659A75651}" srcId="{6CE93EAF-10AC-4604-BF6F-3A158F786680}" destId="{C83716FD-5211-40D1-8822-81B96040DD8B}" srcOrd="0" destOrd="0" parTransId="{FA2A6DC4-D95D-4716-A608-F59239A0F297}" sibTransId="{8A4E6CD3-35CA-4982-BD9A-274A7E67F9C2}"/>
    <dgm:cxn modelId="{008FC6FF-3C4A-4CD5-A2C3-93F1F2392562}" srcId="{76185D4C-755E-4F69-930C-BDC3FF21D6CC}" destId="{6869FEC5-57A7-4A80-A668-1E31199DF182}" srcOrd="0" destOrd="0" parTransId="{F6F7F717-D438-4F37-BF3A-7DFA4BB8093D}" sibTransId="{0D12F395-962A-4D8D-966D-2AAE7E3FC4A4}"/>
    <dgm:cxn modelId="{BFE1BDD7-4F51-4F54-B8E3-5FEB71CFD5A1}" type="presParOf" srcId="{9B82956F-4B7B-4E09-B693-714143AA5D87}" destId="{06B775F1-5E57-45B1-827A-666C420133F2}" srcOrd="0" destOrd="0" presId="urn:microsoft.com/office/officeart/2005/8/layout/vList3"/>
    <dgm:cxn modelId="{2AC91D44-BA20-4834-9E26-C78CAA78B1B9}" type="presParOf" srcId="{06B775F1-5E57-45B1-827A-666C420133F2}" destId="{8D992689-920E-4E1F-90E1-61C6A72CE61A}" srcOrd="0" destOrd="0" presId="urn:microsoft.com/office/officeart/2005/8/layout/vList3"/>
    <dgm:cxn modelId="{559B543D-7D5A-4052-A2BE-C6DA2B8374EB}" type="presParOf" srcId="{06B775F1-5E57-45B1-827A-666C420133F2}" destId="{AB91F374-3360-4E8C-B448-23951F115724}" srcOrd="1" destOrd="0" presId="urn:microsoft.com/office/officeart/2005/8/layout/vList3"/>
    <dgm:cxn modelId="{448D65FC-A9EA-4368-9898-00F85C309BE1}" type="presParOf" srcId="{9B82956F-4B7B-4E09-B693-714143AA5D87}" destId="{D7444943-1B0D-40D7-A2EC-24B1AAF9D71A}" srcOrd="1" destOrd="0" presId="urn:microsoft.com/office/officeart/2005/8/layout/vList3"/>
    <dgm:cxn modelId="{51065A53-55F4-46A1-904B-892E88906036}" type="presParOf" srcId="{9B82956F-4B7B-4E09-B693-714143AA5D87}" destId="{2E176E56-918A-4C1B-8424-9F7FD42AC484}" srcOrd="2" destOrd="0" presId="urn:microsoft.com/office/officeart/2005/8/layout/vList3"/>
    <dgm:cxn modelId="{522A48E4-208B-428A-97BD-0CF7D29D368B}" type="presParOf" srcId="{2E176E56-918A-4C1B-8424-9F7FD42AC484}" destId="{2D903863-303C-494D-91A0-62B40B85D58B}" srcOrd="0" destOrd="0" presId="urn:microsoft.com/office/officeart/2005/8/layout/vList3"/>
    <dgm:cxn modelId="{DFD8B71E-97D4-4AFA-B16C-AACFFBCF6993}" type="presParOf" srcId="{2E176E56-918A-4C1B-8424-9F7FD42AC484}" destId="{C2FDA422-8FBD-4087-8889-E0C5B3997D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6375F-52A1-4BA4-8E9D-2C8F5B11DA9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D2F713CC-6F1D-40C9-B2BE-39AD19696431}">
      <dgm:prSet phldrT="[Texto]" custT="1"/>
      <dgm:spPr/>
      <dgm:t>
        <a:bodyPr/>
        <a:lstStyle/>
        <a:p>
          <a:r>
            <a:rPr lang="es-EC" sz="2400" b="1" dirty="0"/>
            <a:t>Pichincha</a:t>
          </a:r>
        </a:p>
      </dgm:t>
    </dgm:pt>
    <dgm:pt modelId="{2E063FDD-5A20-4BC8-A251-677B29490E91}" type="parTrans" cxnId="{A9952F9C-81BA-426D-B9B4-3F1519DB565B}">
      <dgm:prSet/>
      <dgm:spPr/>
      <dgm:t>
        <a:bodyPr/>
        <a:lstStyle/>
        <a:p>
          <a:endParaRPr lang="es-EC" sz="2000"/>
        </a:p>
      </dgm:t>
    </dgm:pt>
    <dgm:pt modelId="{C13E7C2E-32FA-4FC5-97E3-8DCA72463A7F}" type="sibTrans" cxnId="{A9952F9C-81BA-426D-B9B4-3F1519DB565B}">
      <dgm:prSet/>
      <dgm:spPr/>
      <dgm:t>
        <a:bodyPr/>
        <a:lstStyle/>
        <a:p>
          <a:endParaRPr lang="es-EC" sz="2000"/>
        </a:p>
      </dgm:t>
    </dgm:pt>
    <dgm:pt modelId="{D043C550-8042-4CB5-95EB-AF9F72FB736C}">
      <dgm:prSet phldrT="[Texto]" custT="1"/>
      <dgm:spPr/>
      <dgm:t>
        <a:bodyPr/>
        <a:lstStyle/>
        <a:p>
          <a:r>
            <a:rPr lang="es-EC" sz="2400" dirty="0"/>
            <a:t>67,1% han utilizado internet en los últimos 12 meses</a:t>
          </a:r>
        </a:p>
      </dgm:t>
    </dgm:pt>
    <dgm:pt modelId="{30EC3689-E303-4944-BCD6-94CD29F98824}" type="parTrans" cxnId="{BE72A457-2E18-4427-8862-371AA5A05B7A}">
      <dgm:prSet/>
      <dgm:spPr/>
      <dgm:t>
        <a:bodyPr/>
        <a:lstStyle/>
        <a:p>
          <a:endParaRPr lang="es-EC" sz="2000"/>
        </a:p>
      </dgm:t>
    </dgm:pt>
    <dgm:pt modelId="{9E65F8CA-0EB5-402B-9F6D-4A887DA755B1}" type="sibTrans" cxnId="{BE72A457-2E18-4427-8862-371AA5A05B7A}">
      <dgm:prSet/>
      <dgm:spPr/>
      <dgm:t>
        <a:bodyPr/>
        <a:lstStyle/>
        <a:p>
          <a:endParaRPr lang="es-EC" sz="2000"/>
        </a:p>
      </dgm:t>
    </dgm:pt>
    <dgm:pt modelId="{0BA89B85-F0A5-4720-A545-DEB7DA420A03}">
      <dgm:prSet phldrT="[Texto]" custT="1"/>
      <dgm:spPr/>
      <dgm:t>
        <a:bodyPr/>
        <a:lstStyle/>
        <a:p>
          <a:r>
            <a:rPr lang="es-EC" sz="2400" b="1" dirty="0"/>
            <a:t>Quito</a:t>
          </a:r>
          <a:r>
            <a:rPr lang="es-EC" sz="2400" dirty="0"/>
            <a:t> </a:t>
          </a:r>
        </a:p>
      </dgm:t>
    </dgm:pt>
    <dgm:pt modelId="{6DE13134-F8D6-415F-9103-C3BB1CD3306C}" type="parTrans" cxnId="{AABBF238-9417-49EE-8565-75292EC4B74C}">
      <dgm:prSet/>
      <dgm:spPr/>
      <dgm:t>
        <a:bodyPr/>
        <a:lstStyle/>
        <a:p>
          <a:endParaRPr lang="es-EC" sz="2000"/>
        </a:p>
      </dgm:t>
    </dgm:pt>
    <dgm:pt modelId="{2E404DB0-62FD-448D-96A9-3BA34243726A}" type="sibTrans" cxnId="{AABBF238-9417-49EE-8565-75292EC4B74C}">
      <dgm:prSet/>
      <dgm:spPr/>
      <dgm:t>
        <a:bodyPr/>
        <a:lstStyle/>
        <a:p>
          <a:endParaRPr lang="es-EC" sz="2000"/>
        </a:p>
      </dgm:t>
    </dgm:pt>
    <dgm:pt modelId="{EED8D921-1FB2-4841-B72D-A39DA36DECE6}">
      <dgm:prSet phldrT="[Texto]" custT="1"/>
      <dgm:spPr/>
      <dgm:t>
        <a:bodyPr/>
        <a:lstStyle/>
        <a:p>
          <a:r>
            <a:rPr lang="es-EC" sz="2400" dirty="0"/>
            <a:t>El 53% de la población usa smartphone</a:t>
          </a:r>
        </a:p>
      </dgm:t>
    </dgm:pt>
    <dgm:pt modelId="{6FD84387-5D5D-4C2B-BFCF-1CAEBB303249}" type="parTrans" cxnId="{09204F1C-FAC3-402E-8534-4915D1B0D4CE}">
      <dgm:prSet/>
      <dgm:spPr/>
      <dgm:t>
        <a:bodyPr/>
        <a:lstStyle/>
        <a:p>
          <a:endParaRPr lang="es-EC" sz="2000"/>
        </a:p>
      </dgm:t>
    </dgm:pt>
    <dgm:pt modelId="{52EF3900-376C-44BF-822D-D420E82E8D44}" type="sibTrans" cxnId="{09204F1C-FAC3-402E-8534-4915D1B0D4CE}">
      <dgm:prSet/>
      <dgm:spPr/>
      <dgm:t>
        <a:bodyPr/>
        <a:lstStyle/>
        <a:p>
          <a:endParaRPr lang="es-EC" sz="2000"/>
        </a:p>
      </dgm:t>
    </dgm:pt>
    <dgm:pt modelId="{EC842A1B-9C83-4AE0-9629-4307453AFD01}">
      <dgm:prSet phldrT="[Texto]" custT="1"/>
      <dgm:spPr/>
      <dgm:t>
        <a:bodyPr/>
        <a:lstStyle/>
        <a:p>
          <a:r>
            <a:rPr lang="es-EC" sz="2400" b="1" dirty="0"/>
            <a:t>Zona Urbana</a:t>
          </a:r>
        </a:p>
      </dgm:t>
    </dgm:pt>
    <dgm:pt modelId="{58C09AFD-8B5F-4368-B3BD-F5C259FE9B98}" type="parTrans" cxnId="{2E5725A7-D5B3-46C2-ACF4-D680339435BA}">
      <dgm:prSet/>
      <dgm:spPr/>
      <dgm:t>
        <a:bodyPr/>
        <a:lstStyle/>
        <a:p>
          <a:endParaRPr lang="es-EC" sz="2000"/>
        </a:p>
      </dgm:t>
    </dgm:pt>
    <dgm:pt modelId="{7977340E-7779-46D9-9299-72C1813B8893}" type="sibTrans" cxnId="{2E5725A7-D5B3-46C2-ACF4-D680339435BA}">
      <dgm:prSet/>
      <dgm:spPr/>
      <dgm:t>
        <a:bodyPr/>
        <a:lstStyle/>
        <a:p>
          <a:endParaRPr lang="es-EC" sz="2000"/>
        </a:p>
      </dgm:t>
    </dgm:pt>
    <dgm:pt modelId="{C2480160-1584-46DA-9145-E93FC17F19A2}">
      <dgm:prSet phldrT="[Texto]" custT="1"/>
      <dgm:spPr/>
      <dgm:t>
        <a:bodyPr/>
        <a:lstStyle/>
        <a:p>
          <a:r>
            <a:rPr lang="es-EC" sz="2400" dirty="0"/>
            <a:t>El analfabetismo digital es de 6,9%</a:t>
          </a:r>
        </a:p>
      </dgm:t>
    </dgm:pt>
    <dgm:pt modelId="{77964DF6-6388-4746-8E16-A8A8E4D91743}" type="parTrans" cxnId="{2657BC90-067F-4EFE-8F14-E00F8929EC34}">
      <dgm:prSet/>
      <dgm:spPr/>
      <dgm:t>
        <a:bodyPr/>
        <a:lstStyle/>
        <a:p>
          <a:endParaRPr lang="es-EC" sz="2000"/>
        </a:p>
      </dgm:t>
    </dgm:pt>
    <dgm:pt modelId="{5FFE8BB7-BAC7-48A0-A922-80A0EA42C099}" type="sibTrans" cxnId="{2657BC90-067F-4EFE-8F14-E00F8929EC34}">
      <dgm:prSet/>
      <dgm:spPr/>
      <dgm:t>
        <a:bodyPr/>
        <a:lstStyle/>
        <a:p>
          <a:endParaRPr lang="es-EC" sz="2000"/>
        </a:p>
      </dgm:t>
    </dgm:pt>
    <dgm:pt modelId="{8465B997-1C3C-4203-83C7-3DD985986171}" type="pres">
      <dgm:prSet presAssocID="{BB36375F-52A1-4BA4-8E9D-2C8F5B11DA9C}" presName="Name0" presStyleCnt="0">
        <dgm:presLayoutVars>
          <dgm:chMax/>
          <dgm:chPref/>
          <dgm:dir/>
        </dgm:presLayoutVars>
      </dgm:prSet>
      <dgm:spPr/>
    </dgm:pt>
    <dgm:pt modelId="{C5CE0739-C650-46EF-B1CE-71619FBEA96A}" type="pres">
      <dgm:prSet presAssocID="{D2F713CC-6F1D-40C9-B2BE-39AD19696431}" presName="parenttextcomposite" presStyleCnt="0"/>
      <dgm:spPr/>
    </dgm:pt>
    <dgm:pt modelId="{A68AB346-9DF6-4F40-A3CB-7E85B671AA19}" type="pres">
      <dgm:prSet presAssocID="{D2F713CC-6F1D-40C9-B2BE-39AD1969643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6313F49-3629-47CD-BD5F-E34E4FAC6638}" type="pres">
      <dgm:prSet presAssocID="{D2F713CC-6F1D-40C9-B2BE-39AD19696431}" presName="composite" presStyleCnt="0"/>
      <dgm:spPr/>
    </dgm:pt>
    <dgm:pt modelId="{AC15CE38-76BD-4C27-A7E6-76A2F1AF5C7B}" type="pres">
      <dgm:prSet presAssocID="{D2F713CC-6F1D-40C9-B2BE-39AD19696431}" presName="chevron1" presStyleLbl="alignNode1" presStyleIdx="0" presStyleCnt="21"/>
      <dgm:spPr/>
    </dgm:pt>
    <dgm:pt modelId="{CC866256-44C4-48DD-9E08-B4F01E158438}" type="pres">
      <dgm:prSet presAssocID="{D2F713CC-6F1D-40C9-B2BE-39AD19696431}" presName="chevron2" presStyleLbl="alignNode1" presStyleIdx="1" presStyleCnt="21"/>
      <dgm:spPr/>
    </dgm:pt>
    <dgm:pt modelId="{558F88B0-9C3D-4D68-83D6-B39241342D0D}" type="pres">
      <dgm:prSet presAssocID="{D2F713CC-6F1D-40C9-B2BE-39AD19696431}" presName="chevron3" presStyleLbl="alignNode1" presStyleIdx="2" presStyleCnt="21"/>
      <dgm:spPr/>
    </dgm:pt>
    <dgm:pt modelId="{87261B25-337C-492F-899A-A98BDCD49969}" type="pres">
      <dgm:prSet presAssocID="{D2F713CC-6F1D-40C9-B2BE-39AD19696431}" presName="chevron4" presStyleLbl="alignNode1" presStyleIdx="3" presStyleCnt="21"/>
      <dgm:spPr/>
    </dgm:pt>
    <dgm:pt modelId="{7AB4BFFA-53C5-426A-8363-825DD5354ADB}" type="pres">
      <dgm:prSet presAssocID="{D2F713CC-6F1D-40C9-B2BE-39AD19696431}" presName="chevron5" presStyleLbl="alignNode1" presStyleIdx="4" presStyleCnt="21"/>
      <dgm:spPr/>
    </dgm:pt>
    <dgm:pt modelId="{BB014366-761F-426F-B1BF-1537EAA74140}" type="pres">
      <dgm:prSet presAssocID="{D2F713CC-6F1D-40C9-B2BE-39AD19696431}" presName="chevron6" presStyleLbl="alignNode1" presStyleIdx="5" presStyleCnt="21"/>
      <dgm:spPr/>
    </dgm:pt>
    <dgm:pt modelId="{30B71DAA-3F1C-432D-A576-86B823A7D1C3}" type="pres">
      <dgm:prSet presAssocID="{D2F713CC-6F1D-40C9-B2BE-39AD19696431}" presName="chevron7" presStyleLbl="alignNode1" presStyleIdx="6" presStyleCnt="21"/>
      <dgm:spPr/>
    </dgm:pt>
    <dgm:pt modelId="{4C8E3B80-C700-4AF9-9D24-F9484B04FA19}" type="pres">
      <dgm:prSet presAssocID="{D2F713CC-6F1D-40C9-B2BE-39AD1969643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900717CE-FF5B-47BF-BC68-BAEF3EE1D9BA}" type="pres">
      <dgm:prSet presAssocID="{C13E7C2E-32FA-4FC5-97E3-8DCA72463A7F}" presName="sibTrans" presStyleCnt="0"/>
      <dgm:spPr/>
    </dgm:pt>
    <dgm:pt modelId="{81FCC52E-99E0-4A8F-9B32-8679E4F7BC3F}" type="pres">
      <dgm:prSet presAssocID="{0BA89B85-F0A5-4720-A545-DEB7DA420A03}" presName="parenttextcomposite" presStyleCnt="0"/>
      <dgm:spPr/>
    </dgm:pt>
    <dgm:pt modelId="{F34A9FC8-AF96-414B-BC07-5ABE1B270ACB}" type="pres">
      <dgm:prSet presAssocID="{0BA89B85-F0A5-4720-A545-DEB7DA420A0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1569FE8-1E49-42D6-A0AC-F9E8ABC98622}" type="pres">
      <dgm:prSet presAssocID="{0BA89B85-F0A5-4720-A545-DEB7DA420A03}" presName="composite" presStyleCnt="0"/>
      <dgm:spPr/>
    </dgm:pt>
    <dgm:pt modelId="{9DB632D2-DE96-470B-9A87-05018AA050C4}" type="pres">
      <dgm:prSet presAssocID="{0BA89B85-F0A5-4720-A545-DEB7DA420A03}" presName="chevron1" presStyleLbl="alignNode1" presStyleIdx="7" presStyleCnt="21"/>
      <dgm:spPr/>
    </dgm:pt>
    <dgm:pt modelId="{77E8440F-17BE-41B8-B466-9DDEB80479F6}" type="pres">
      <dgm:prSet presAssocID="{0BA89B85-F0A5-4720-A545-DEB7DA420A03}" presName="chevron2" presStyleLbl="alignNode1" presStyleIdx="8" presStyleCnt="21"/>
      <dgm:spPr/>
    </dgm:pt>
    <dgm:pt modelId="{52496141-CEFE-4A62-B00E-935678BE7289}" type="pres">
      <dgm:prSet presAssocID="{0BA89B85-F0A5-4720-A545-DEB7DA420A03}" presName="chevron3" presStyleLbl="alignNode1" presStyleIdx="9" presStyleCnt="21"/>
      <dgm:spPr/>
    </dgm:pt>
    <dgm:pt modelId="{0EA350C2-E612-458B-8E98-71D1C2E45FBE}" type="pres">
      <dgm:prSet presAssocID="{0BA89B85-F0A5-4720-A545-DEB7DA420A03}" presName="chevron4" presStyleLbl="alignNode1" presStyleIdx="10" presStyleCnt="21"/>
      <dgm:spPr/>
    </dgm:pt>
    <dgm:pt modelId="{B168B31B-D2C5-497A-825F-A92732439F10}" type="pres">
      <dgm:prSet presAssocID="{0BA89B85-F0A5-4720-A545-DEB7DA420A03}" presName="chevron5" presStyleLbl="alignNode1" presStyleIdx="11" presStyleCnt="21"/>
      <dgm:spPr/>
    </dgm:pt>
    <dgm:pt modelId="{3EA89220-85AC-4830-AA8E-5AB2BE8A13A3}" type="pres">
      <dgm:prSet presAssocID="{0BA89B85-F0A5-4720-A545-DEB7DA420A03}" presName="chevron6" presStyleLbl="alignNode1" presStyleIdx="12" presStyleCnt="21"/>
      <dgm:spPr/>
    </dgm:pt>
    <dgm:pt modelId="{78F6A615-EFC0-43CC-9C9B-7E599E35B1C1}" type="pres">
      <dgm:prSet presAssocID="{0BA89B85-F0A5-4720-A545-DEB7DA420A03}" presName="chevron7" presStyleLbl="alignNode1" presStyleIdx="13" presStyleCnt="21"/>
      <dgm:spPr/>
    </dgm:pt>
    <dgm:pt modelId="{933B8B52-3B4B-4B55-8D1D-AAEA119AB800}" type="pres">
      <dgm:prSet presAssocID="{0BA89B85-F0A5-4720-A545-DEB7DA420A0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4A5100A0-0F1D-440D-BF24-B51B2B4A1F2C}" type="pres">
      <dgm:prSet presAssocID="{2E404DB0-62FD-448D-96A9-3BA34243726A}" presName="sibTrans" presStyleCnt="0"/>
      <dgm:spPr/>
    </dgm:pt>
    <dgm:pt modelId="{FFC943F9-37F9-4308-A07B-F2187FC6B485}" type="pres">
      <dgm:prSet presAssocID="{EC842A1B-9C83-4AE0-9629-4307453AFD01}" presName="parenttextcomposite" presStyleCnt="0"/>
      <dgm:spPr/>
    </dgm:pt>
    <dgm:pt modelId="{F12A8D16-5768-4A54-830A-33BEC7F43E14}" type="pres">
      <dgm:prSet presAssocID="{EC842A1B-9C83-4AE0-9629-4307453AFD01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6EC1BDD2-D79F-4E26-B302-D74F308107AC}" type="pres">
      <dgm:prSet presAssocID="{EC842A1B-9C83-4AE0-9629-4307453AFD01}" presName="composite" presStyleCnt="0"/>
      <dgm:spPr/>
    </dgm:pt>
    <dgm:pt modelId="{0FA1123A-505B-4A90-B962-6829C6231626}" type="pres">
      <dgm:prSet presAssocID="{EC842A1B-9C83-4AE0-9629-4307453AFD01}" presName="chevron1" presStyleLbl="alignNode1" presStyleIdx="14" presStyleCnt="21"/>
      <dgm:spPr/>
    </dgm:pt>
    <dgm:pt modelId="{3344A244-788D-4090-A291-4DC892756F69}" type="pres">
      <dgm:prSet presAssocID="{EC842A1B-9C83-4AE0-9629-4307453AFD01}" presName="chevron2" presStyleLbl="alignNode1" presStyleIdx="15" presStyleCnt="21"/>
      <dgm:spPr/>
    </dgm:pt>
    <dgm:pt modelId="{319C92D7-C236-4285-8B26-1244B2D37DBD}" type="pres">
      <dgm:prSet presAssocID="{EC842A1B-9C83-4AE0-9629-4307453AFD01}" presName="chevron3" presStyleLbl="alignNode1" presStyleIdx="16" presStyleCnt="21"/>
      <dgm:spPr/>
    </dgm:pt>
    <dgm:pt modelId="{4DB2E6F8-3D6B-4DDC-B0A2-D204467C4DFA}" type="pres">
      <dgm:prSet presAssocID="{EC842A1B-9C83-4AE0-9629-4307453AFD01}" presName="chevron4" presStyleLbl="alignNode1" presStyleIdx="17" presStyleCnt="21"/>
      <dgm:spPr/>
    </dgm:pt>
    <dgm:pt modelId="{80F40F4B-6C09-47FE-B2FA-B95874FAD0E9}" type="pres">
      <dgm:prSet presAssocID="{EC842A1B-9C83-4AE0-9629-4307453AFD01}" presName="chevron5" presStyleLbl="alignNode1" presStyleIdx="18" presStyleCnt="21"/>
      <dgm:spPr/>
    </dgm:pt>
    <dgm:pt modelId="{ED409821-9C2C-4735-ADC1-89A223A0F35E}" type="pres">
      <dgm:prSet presAssocID="{EC842A1B-9C83-4AE0-9629-4307453AFD01}" presName="chevron6" presStyleLbl="alignNode1" presStyleIdx="19" presStyleCnt="21"/>
      <dgm:spPr/>
    </dgm:pt>
    <dgm:pt modelId="{E4F78C47-8745-4A45-8E97-82FAACD5D569}" type="pres">
      <dgm:prSet presAssocID="{EC842A1B-9C83-4AE0-9629-4307453AFD01}" presName="chevron7" presStyleLbl="alignNode1" presStyleIdx="20" presStyleCnt="21"/>
      <dgm:spPr/>
    </dgm:pt>
    <dgm:pt modelId="{8758014F-8944-43EA-99F8-F13DD0C3BACB}" type="pres">
      <dgm:prSet presAssocID="{EC842A1B-9C83-4AE0-9629-4307453AFD0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09204F1C-FAC3-402E-8534-4915D1B0D4CE}" srcId="{0BA89B85-F0A5-4720-A545-DEB7DA420A03}" destId="{EED8D921-1FB2-4841-B72D-A39DA36DECE6}" srcOrd="0" destOrd="0" parTransId="{6FD84387-5D5D-4C2B-BFCF-1CAEBB303249}" sibTransId="{52EF3900-376C-44BF-822D-D420E82E8D44}"/>
    <dgm:cxn modelId="{80E86A1D-DC59-4C2F-BEF1-25C160B4DF4F}" type="presOf" srcId="{D2F713CC-6F1D-40C9-B2BE-39AD19696431}" destId="{A68AB346-9DF6-4F40-A3CB-7E85B671AA19}" srcOrd="0" destOrd="0" presId="urn:microsoft.com/office/officeart/2008/layout/VerticalAccentList"/>
    <dgm:cxn modelId="{AABBF238-9417-49EE-8565-75292EC4B74C}" srcId="{BB36375F-52A1-4BA4-8E9D-2C8F5B11DA9C}" destId="{0BA89B85-F0A5-4720-A545-DEB7DA420A03}" srcOrd="1" destOrd="0" parTransId="{6DE13134-F8D6-415F-9103-C3BB1CD3306C}" sibTransId="{2E404DB0-62FD-448D-96A9-3BA34243726A}"/>
    <dgm:cxn modelId="{1A68CB69-699D-405A-BD9F-C7591BAA6479}" type="presOf" srcId="{EC842A1B-9C83-4AE0-9629-4307453AFD01}" destId="{F12A8D16-5768-4A54-830A-33BEC7F43E14}" srcOrd="0" destOrd="0" presId="urn:microsoft.com/office/officeart/2008/layout/VerticalAccentList"/>
    <dgm:cxn modelId="{50E49B52-6FB8-4578-A094-D42F122BD8C2}" type="presOf" srcId="{D043C550-8042-4CB5-95EB-AF9F72FB736C}" destId="{4C8E3B80-C700-4AF9-9D24-F9484B04FA19}" srcOrd="0" destOrd="0" presId="urn:microsoft.com/office/officeart/2008/layout/VerticalAccentList"/>
    <dgm:cxn modelId="{BE72A457-2E18-4427-8862-371AA5A05B7A}" srcId="{D2F713CC-6F1D-40C9-B2BE-39AD19696431}" destId="{D043C550-8042-4CB5-95EB-AF9F72FB736C}" srcOrd="0" destOrd="0" parTransId="{30EC3689-E303-4944-BCD6-94CD29F98824}" sibTransId="{9E65F8CA-0EB5-402B-9F6D-4A887DA755B1}"/>
    <dgm:cxn modelId="{2657BC90-067F-4EFE-8F14-E00F8929EC34}" srcId="{EC842A1B-9C83-4AE0-9629-4307453AFD01}" destId="{C2480160-1584-46DA-9145-E93FC17F19A2}" srcOrd="0" destOrd="0" parTransId="{77964DF6-6388-4746-8E16-A8A8E4D91743}" sibTransId="{5FFE8BB7-BAC7-48A0-A922-80A0EA42C099}"/>
    <dgm:cxn modelId="{A9952F9C-81BA-426D-B9B4-3F1519DB565B}" srcId="{BB36375F-52A1-4BA4-8E9D-2C8F5B11DA9C}" destId="{D2F713CC-6F1D-40C9-B2BE-39AD19696431}" srcOrd="0" destOrd="0" parTransId="{2E063FDD-5A20-4BC8-A251-677B29490E91}" sibTransId="{C13E7C2E-32FA-4FC5-97E3-8DCA72463A7F}"/>
    <dgm:cxn modelId="{2E5725A7-D5B3-46C2-ACF4-D680339435BA}" srcId="{BB36375F-52A1-4BA4-8E9D-2C8F5B11DA9C}" destId="{EC842A1B-9C83-4AE0-9629-4307453AFD01}" srcOrd="2" destOrd="0" parTransId="{58C09AFD-8B5F-4368-B3BD-F5C259FE9B98}" sibTransId="{7977340E-7779-46D9-9299-72C1813B8893}"/>
    <dgm:cxn modelId="{4E45C9C3-1629-42CF-B638-15BD749B4114}" type="presOf" srcId="{EED8D921-1FB2-4841-B72D-A39DA36DECE6}" destId="{933B8B52-3B4B-4B55-8D1D-AAEA119AB800}" srcOrd="0" destOrd="0" presId="urn:microsoft.com/office/officeart/2008/layout/VerticalAccentList"/>
    <dgm:cxn modelId="{641F69CE-E145-4050-BC00-451CB10C309C}" type="presOf" srcId="{C2480160-1584-46DA-9145-E93FC17F19A2}" destId="{8758014F-8944-43EA-99F8-F13DD0C3BACB}" srcOrd="0" destOrd="0" presId="urn:microsoft.com/office/officeart/2008/layout/VerticalAccentList"/>
    <dgm:cxn modelId="{6DFCDFF2-DAB9-4252-B98D-8935B2FF44B7}" type="presOf" srcId="{0BA89B85-F0A5-4720-A545-DEB7DA420A03}" destId="{F34A9FC8-AF96-414B-BC07-5ABE1B270ACB}" srcOrd="0" destOrd="0" presId="urn:microsoft.com/office/officeart/2008/layout/VerticalAccentList"/>
    <dgm:cxn modelId="{9E3712FD-73AD-4A5B-A4D5-9CF1AD40BF0B}" type="presOf" srcId="{BB36375F-52A1-4BA4-8E9D-2C8F5B11DA9C}" destId="{8465B997-1C3C-4203-83C7-3DD985986171}" srcOrd="0" destOrd="0" presId="urn:microsoft.com/office/officeart/2008/layout/VerticalAccentList"/>
    <dgm:cxn modelId="{45484F50-3C68-4899-AE13-158CE1D95262}" type="presParOf" srcId="{8465B997-1C3C-4203-83C7-3DD985986171}" destId="{C5CE0739-C650-46EF-B1CE-71619FBEA96A}" srcOrd="0" destOrd="0" presId="urn:microsoft.com/office/officeart/2008/layout/VerticalAccentList"/>
    <dgm:cxn modelId="{00CC2D07-8088-4AFB-A947-ADF4A34D1DB7}" type="presParOf" srcId="{C5CE0739-C650-46EF-B1CE-71619FBEA96A}" destId="{A68AB346-9DF6-4F40-A3CB-7E85B671AA19}" srcOrd="0" destOrd="0" presId="urn:microsoft.com/office/officeart/2008/layout/VerticalAccentList"/>
    <dgm:cxn modelId="{9D69483D-C8C0-476D-9D3C-9E1AC1D5A5D8}" type="presParOf" srcId="{8465B997-1C3C-4203-83C7-3DD985986171}" destId="{46313F49-3629-47CD-BD5F-E34E4FAC6638}" srcOrd="1" destOrd="0" presId="urn:microsoft.com/office/officeart/2008/layout/VerticalAccentList"/>
    <dgm:cxn modelId="{6C2A4B54-F0E6-4FFE-94CF-77AA20B670DD}" type="presParOf" srcId="{46313F49-3629-47CD-BD5F-E34E4FAC6638}" destId="{AC15CE38-76BD-4C27-A7E6-76A2F1AF5C7B}" srcOrd="0" destOrd="0" presId="urn:microsoft.com/office/officeart/2008/layout/VerticalAccentList"/>
    <dgm:cxn modelId="{76EC5070-6F90-41D5-88A0-6A9637CE242A}" type="presParOf" srcId="{46313F49-3629-47CD-BD5F-E34E4FAC6638}" destId="{CC866256-44C4-48DD-9E08-B4F01E158438}" srcOrd="1" destOrd="0" presId="urn:microsoft.com/office/officeart/2008/layout/VerticalAccentList"/>
    <dgm:cxn modelId="{7090236F-8820-4031-B7CE-F0ED12413330}" type="presParOf" srcId="{46313F49-3629-47CD-BD5F-E34E4FAC6638}" destId="{558F88B0-9C3D-4D68-83D6-B39241342D0D}" srcOrd="2" destOrd="0" presId="urn:microsoft.com/office/officeart/2008/layout/VerticalAccentList"/>
    <dgm:cxn modelId="{72B30D94-25A6-4967-84A4-B797459FCABD}" type="presParOf" srcId="{46313F49-3629-47CD-BD5F-E34E4FAC6638}" destId="{87261B25-337C-492F-899A-A98BDCD49969}" srcOrd="3" destOrd="0" presId="urn:microsoft.com/office/officeart/2008/layout/VerticalAccentList"/>
    <dgm:cxn modelId="{1C687C69-7D06-415A-894D-7CDF6150BCF2}" type="presParOf" srcId="{46313F49-3629-47CD-BD5F-E34E4FAC6638}" destId="{7AB4BFFA-53C5-426A-8363-825DD5354ADB}" srcOrd="4" destOrd="0" presId="urn:microsoft.com/office/officeart/2008/layout/VerticalAccentList"/>
    <dgm:cxn modelId="{114AF733-0B8D-4664-BC30-2EE5FD4A5061}" type="presParOf" srcId="{46313F49-3629-47CD-BD5F-E34E4FAC6638}" destId="{BB014366-761F-426F-B1BF-1537EAA74140}" srcOrd="5" destOrd="0" presId="urn:microsoft.com/office/officeart/2008/layout/VerticalAccentList"/>
    <dgm:cxn modelId="{3961CAF5-7EDC-4EA0-9F6C-6F13C7DE766F}" type="presParOf" srcId="{46313F49-3629-47CD-BD5F-E34E4FAC6638}" destId="{30B71DAA-3F1C-432D-A576-86B823A7D1C3}" srcOrd="6" destOrd="0" presId="urn:microsoft.com/office/officeart/2008/layout/VerticalAccentList"/>
    <dgm:cxn modelId="{17CEA679-DBD8-47C4-BC21-1973D6CA46C8}" type="presParOf" srcId="{46313F49-3629-47CD-BD5F-E34E4FAC6638}" destId="{4C8E3B80-C700-4AF9-9D24-F9484B04FA19}" srcOrd="7" destOrd="0" presId="urn:microsoft.com/office/officeart/2008/layout/VerticalAccentList"/>
    <dgm:cxn modelId="{AF98D7FC-46AF-4B44-812C-B5F8367700A3}" type="presParOf" srcId="{8465B997-1C3C-4203-83C7-3DD985986171}" destId="{900717CE-FF5B-47BF-BC68-BAEF3EE1D9BA}" srcOrd="2" destOrd="0" presId="urn:microsoft.com/office/officeart/2008/layout/VerticalAccentList"/>
    <dgm:cxn modelId="{1E4FBD81-6D6F-4950-86DF-B1D1E396E375}" type="presParOf" srcId="{8465B997-1C3C-4203-83C7-3DD985986171}" destId="{81FCC52E-99E0-4A8F-9B32-8679E4F7BC3F}" srcOrd="3" destOrd="0" presId="urn:microsoft.com/office/officeart/2008/layout/VerticalAccentList"/>
    <dgm:cxn modelId="{D32F11A8-90B6-40E9-B24A-A2F09F12292D}" type="presParOf" srcId="{81FCC52E-99E0-4A8F-9B32-8679E4F7BC3F}" destId="{F34A9FC8-AF96-414B-BC07-5ABE1B270ACB}" srcOrd="0" destOrd="0" presId="urn:microsoft.com/office/officeart/2008/layout/VerticalAccentList"/>
    <dgm:cxn modelId="{1944852B-9583-40FD-ACA9-1CCBD8971C81}" type="presParOf" srcId="{8465B997-1C3C-4203-83C7-3DD985986171}" destId="{21569FE8-1E49-42D6-A0AC-F9E8ABC98622}" srcOrd="4" destOrd="0" presId="urn:microsoft.com/office/officeart/2008/layout/VerticalAccentList"/>
    <dgm:cxn modelId="{A6D1D579-63F9-4A32-A33D-58CF7A6CD8F4}" type="presParOf" srcId="{21569FE8-1E49-42D6-A0AC-F9E8ABC98622}" destId="{9DB632D2-DE96-470B-9A87-05018AA050C4}" srcOrd="0" destOrd="0" presId="urn:microsoft.com/office/officeart/2008/layout/VerticalAccentList"/>
    <dgm:cxn modelId="{16ADEA15-BE23-4AC0-8535-C255017C792E}" type="presParOf" srcId="{21569FE8-1E49-42D6-A0AC-F9E8ABC98622}" destId="{77E8440F-17BE-41B8-B466-9DDEB80479F6}" srcOrd="1" destOrd="0" presId="urn:microsoft.com/office/officeart/2008/layout/VerticalAccentList"/>
    <dgm:cxn modelId="{9D9DEB89-0770-46BA-A489-3AF7D923185A}" type="presParOf" srcId="{21569FE8-1E49-42D6-A0AC-F9E8ABC98622}" destId="{52496141-CEFE-4A62-B00E-935678BE7289}" srcOrd="2" destOrd="0" presId="urn:microsoft.com/office/officeart/2008/layout/VerticalAccentList"/>
    <dgm:cxn modelId="{CD34890B-3729-4A68-8891-8474CD6C6E82}" type="presParOf" srcId="{21569FE8-1E49-42D6-A0AC-F9E8ABC98622}" destId="{0EA350C2-E612-458B-8E98-71D1C2E45FBE}" srcOrd="3" destOrd="0" presId="urn:microsoft.com/office/officeart/2008/layout/VerticalAccentList"/>
    <dgm:cxn modelId="{B66BE5FD-764C-4B66-B66B-E0A6F848B507}" type="presParOf" srcId="{21569FE8-1E49-42D6-A0AC-F9E8ABC98622}" destId="{B168B31B-D2C5-497A-825F-A92732439F10}" srcOrd="4" destOrd="0" presId="urn:microsoft.com/office/officeart/2008/layout/VerticalAccentList"/>
    <dgm:cxn modelId="{CAD74C8C-C873-4F91-87A3-69BC643D3649}" type="presParOf" srcId="{21569FE8-1E49-42D6-A0AC-F9E8ABC98622}" destId="{3EA89220-85AC-4830-AA8E-5AB2BE8A13A3}" srcOrd="5" destOrd="0" presId="urn:microsoft.com/office/officeart/2008/layout/VerticalAccentList"/>
    <dgm:cxn modelId="{87D2E999-B48C-4DF4-B5F3-1FBE1FF223AE}" type="presParOf" srcId="{21569FE8-1E49-42D6-A0AC-F9E8ABC98622}" destId="{78F6A615-EFC0-43CC-9C9B-7E599E35B1C1}" srcOrd="6" destOrd="0" presId="urn:microsoft.com/office/officeart/2008/layout/VerticalAccentList"/>
    <dgm:cxn modelId="{1E781A06-5A77-408E-B3CA-DD7F2170D59F}" type="presParOf" srcId="{21569FE8-1E49-42D6-A0AC-F9E8ABC98622}" destId="{933B8B52-3B4B-4B55-8D1D-AAEA119AB800}" srcOrd="7" destOrd="0" presId="urn:microsoft.com/office/officeart/2008/layout/VerticalAccentList"/>
    <dgm:cxn modelId="{2FB1275C-D737-4EEC-844C-F1CE9F397975}" type="presParOf" srcId="{8465B997-1C3C-4203-83C7-3DD985986171}" destId="{4A5100A0-0F1D-440D-BF24-B51B2B4A1F2C}" srcOrd="5" destOrd="0" presId="urn:microsoft.com/office/officeart/2008/layout/VerticalAccentList"/>
    <dgm:cxn modelId="{2B299666-EECD-4AC4-8E48-F389E2CB5CE4}" type="presParOf" srcId="{8465B997-1C3C-4203-83C7-3DD985986171}" destId="{FFC943F9-37F9-4308-A07B-F2187FC6B485}" srcOrd="6" destOrd="0" presId="urn:microsoft.com/office/officeart/2008/layout/VerticalAccentList"/>
    <dgm:cxn modelId="{728FA728-80FC-4619-85C3-2CC30D449875}" type="presParOf" srcId="{FFC943F9-37F9-4308-A07B-F2187FC6B485}" destId="{F12A8D16-5768-4A54-830A-33BEC7F43E14}" srcOrd="0" destOrd="0" presId="urn:microsoft.com/office/officeart/2008/layout/VerticalAccentList"/>
    <dgm:cxn modelId="{76F9F580-C03C-4191-9636-2F2831D455AC}" type="presParOf" srcId="{8465B997-1C3C-4203-83C7-3DD985986171}" destId="{6EC1BDD2-D79F-4E26-B302-D74F308107AC}" srcOrd="7" destOrd="0" presId="urn:microsoft.com/office/officeart/2008/layout/VerticalAccentList"/>
    <dgm:cxn modelId="{B43FF424-7699-4319-88C1-8E220E029E2D}" type="presParOf" srcId="{6EC1BDD2-D79F-4E26-B302-D74F308107AC}" destId="{0FA1123A-505B-4A90-B962-6829C6231626}" srcOrd="0" destOrd="0" presId="urn:microsoft.com/office/officeart/2008/layout/VerticalAccentList"/>
    <dgm:cxn modelId="{00BEE4DF-F90B-4F13-A1F4-B4C56C7EECC0}" type="presParOf" srcId="{6EC1BDD2-D79F-4E26-B302-D74F308107AC}" destId="{3344A244-788D-4090-A291-4DC892756F69}" srcOrd="1" destOrd="0" presId="urn:microsoft.com/office/officeart/2008/layout/VerticalAccentList"/>
    <dgm:cxn modelId="{9909E019-D7AC-496A-8E6D-31D2B3717B43}" type="presParOf" srcId="{6EC1BDD2-D79F-4E26-B302-D74F308107AC}" destId="{319C92D7-C236-4285-8B26-1244B2D37DBD}" srcOrd="2" destOrd="0" presId="urn:microsoft.com/office/officeart/2008/layout/VerticalAccentList"/>
    <dgm:cxn modelId="{6F393B85-5D1B-4C32-B5FE-6E85073C5D41}" type="presParOf" srcId="{6EC1BDD2-D79F-4E26-B302-D74F308107AC}" destId="{4DB2E6F8-3D6B-4DDC-B0A2-D204467C4DFA}" srcOrd="3" destOrd="0" presId="urn:microsoft.com/office/officeart/2008/layout/VerticalAccentList"/>
    <dgm:cxn modelId="{72BD8DA1-1903-4493-8A70-419D9B368C7B}" type="presParOf" srcId="{6EC1BDD2-D79F-4E26-B302-D74F308107AC}" destId="{80F40F4B-6C09-47FE-B2FA-B95874FAD0E9}" srcOrd="4" destOrd="0" presId="urn:microsoft.com/office/officeart/2008/layout/VerticalAccentList"/>
    <dgm:cxn modelId="{8D128C19-E244-4E55-87DF-2553234E6067}" type="presParOf" srcId="{6EC1BDD2-D79F-4E26-B302-D74F308107AC}" destId="{ED409821-9C2C-4735-ADC1-89A223A0F35E}" srcOrd="5" destOrd="0" presId="urn:microsoft.com/office/officeart/2008/layout/VerticalAccentList"/>
    <dgm:cxn modelId="{EB4AB624-EE8D-4F41-A14E-CED5F2DA271B}" type="presParOf" srcId="{6EC1BDD2-D79F-4E26-B302-D74F308107AC}" destId="{E4F78C47-8745-4A45-8E97-82FAACD5D569}" srcOrd="6" destOrd="0" presId="urn:microsoft.com/office/officeart/2008/layout/VerticalAccentList"/>
    <dgm:cxn modelId="{151A174D-62C7-400C-A8D7-D5B907D5B1AE}" type="presParOf" srcId="{6EC1BDD2-D79F-4E26-B302-D74F308107AC}" destId="{8758014F-8944-43EA-99F8-F13DD0C3BAC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EA9FB-77E5-4EFB-B7FD-A2A69231D633}">
      <dsp:nvSpPr>
        <dsp:cNvPr id="0" name=""/>
        <dsp:cNvSpPr/>
      </dsp:nvSpPr>
      <dsp:spPr>
        <a:xfrm>
          <a:off x="0" y="0"/>
          <a:ext cx="1808305" cy="18083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54FF26-7742-4E90-98C9-7BAA4DBF35AC}">
      <dsp:nvSpPr>
        <dsp:cNvPr id="0" name=""/>
        <dsp:cNvSpPr/>
      </dsp:nvSpPr>
      <dsp:spPr>
        <a:xfrm>
          <a:off x="375649" y="1740195"/>
          <a:ext cx="1808305" cy="18083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La llegada del internet ha transformado el mundo</a:t>
          </a:r>
        </a:p>
      </dsp:txBody>
      <dsp:txXfrm>
        <a:off x="428612" y="1793158"/>
        <a:ext cx="1702379" cy="1702379"/>
      </dsp:txXfrm>
    </dsp:sp>
    <dsp:sp modelId="{52220526-A330-4E3A-A86A-5C7FCCD04DBD}">
      <dsp:nvSpPr>
        <dsp:cNvPr id="0" name=""/>
        <dsp:cNvSpPr/>
      </dsp:nvSpPr>
      <dsp:spPr>
        <a:xfrm rot="34311">
          <a:off x="2156258" y="701131"/>
          <a:ext cx="347979" cy="434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>
        <a:off x="2156261" y="787512"/>
        <a:ext cx="243585" cy="260706"/>
      </dsp:txXfrm>
    </dsp:sp>
    <dsp:sp modelId="{15F9227B-84B8-4F8F-BF1B-5ABA6F2C06B2}">
      <dsp:nvSpPr>
        <dsp:cNvPr id="0" name=""/>
        <dsp:cNvSpPr/>
      </dsp:nvSpPr>
      <dsp:spPr>
        <a:xfrm>
          <a:off x="2802482" y="58254"/>
          <a:ext cx="1803368" cy="1747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669D3E-15D6-4D74-B94D-58E46E18C547}">
      <dsp:nvSpPr>
        <dsp:cNvPr id="0" name=""/>
        <dsp:cNvSpPr/>
      </dsp:nvSpPr>
      <dsp:spPr>
        <a:xfrm>
          <a:off x="3178258" y="1737736"/>
          <a:ext cx="1808305" cy="1808305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También la forma de hacer negocios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(e-</a:t>
          </a:r>
          <a:r>
            <a:rPr lang="es-EC" sz="2000" b="1" kern="1200" dirty="0" err="1"/>
            <a:t>commerce</a:t>
          </a:r>
          <a:r>
            <a:rPr lang="es-EC" sz="2000" b="1" kern="1200" dirty="0"/>
            <a:t>)</a:t>
          </a:r>
          <a:endParaRPr lang="es-MX" sz="2000" b="1" kern="1200" dirty="0"/>
        </a:p>
      </dsp:txBody>
      <dsp:txXfrm>
        <a:off x="3231221" y="1790699"/>
        <a:ext cx="1702379" cy="1702379"/>
      </dsp:txXfrm>
    </dsp:sp>
    <dsp:sp modelId="{099B193C-84C9-487A-B3CE-E242DFCABCA5}">
      <dsp:nvSpPr>
        <dsp:cNvPr id="0" name=""/>
        <dsp:cNvSpPr/>
      </dsp:nvSpPr>
      <dsp:spPr>
        <a:xfrm rot="21574420">
          <a:off x="4934935" y="704461"/>
          <a:ext cx="329097" cy="434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>
        <a:off x="4934936" y="791730"/>
        <a:ext cx="230368" cy="260706"/>
      </dsp:txXfrm>
    </dsp:sp>
    <dsp:sp modelId="{DD95304E-1439-42E9-A933-23249F650126}">
      <dsp:nvSpPr>
        <dsp:cNvPr id="0" name=""/>
        <dsp:cNvSpPr/>
      </dsp:nvSpPr>
      <dsp:spPr>
        <a:xfrm>
          <a:off x="5546105" y="7513"/>
          <a:ext cx="1808305" cy="18083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BAD215-F61D-4053-9B62-BFB8A44500AF}">
      <dsp:nvSpPr>
        <dsp:cNvPr id="0" name=""/>
        <dsp:cNvSpPr/>
      </dsp:nvSpPr>
      <dsp:spPr>
        <a:xfrm>
          <a:off x="5909060" y="1740195"/>
          <a:ext cx="1808305" cy="1808305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Ecuador presenta el 81% de penetración de internet</a:t>
          </a:r>
          <a:endParaRPr lang="es-MX" sz="2000" kern="1200" dirty="0"/>
        </a:p>
      </dsp:txBody>
      <dsp:txXfrm>
        <a:off x="5962023" y="1793158"/>
        <a:ext cx="1702379" cy="1702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1F374-3360-4E8C-B448-23951F115724}">
      <dsp:nvSpPr>
        <dsp:cNvPr id="0" name=""/>
        <dsp:cNvSpPr/>
      </dsp:nvSpPr>
      <dsp:spPr>
        <a:xfrm rot="10800000">
          <a:off x="2060587" y="1574"/>
          <a:ext cx="6554914" cy="163815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379" tIns="106680" rIns="199136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 LA ACCION RAZONADA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i="0" kern="1200" dirty="0"/>
            <a:t>Se adapta para formar el Modelo de Aceptación Tecnológica </a:t>
          </a:r>
          <a:endParaRPr lang="es-EC" sz="2000" b="1" kern="1200" dirty="0"/>
        </a:p>
      </dsp:txBody>
      <dsp:txXfrm rot="10800000">
        <a:off x="2470125" y="1574"/>
        <a:ext cx="6145376" cy="1638151"/>
      </dsp:txXfrm>
    </dsp:sp>
    <dsp:sp modelId="{8D992689-920E-4E1F-90E1-61C6A72CE61A}">
      <dsp:nvSpPr>
        <dsp:cNvPr id="0" name=""/>
        <dsp:cNvSpPr/>
      </dsp:nvSpPr>
      <dsp:spPr>
        <a:xfrm>
          <a:off x="1241512" y="1574"/>
          <a:ext cx="1638151" cy="163815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924" t="-2630" r="1619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DA422-8FBD-4087-8889-E0C5B3997D5F}">
      <dsp:nvSpPr>
        <dsp:cNvPr id="0" name=""/>
        <dsp:cNvSpPr/>
      </dsp:nvSpPr>
      <dsp:spPr>
        <a:xfrm rot="10800000">
          <a:off x="2060587" y="2104040"/>
          <a:ext cx="6554914" cy="1638151"/>
        </a:xfrm>
        <a:prstGeom prst="homePlate">
          <a:avLst/>
        </a:prstGeom>
        <a:solidFill>
          <a:srgbClr val="46622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379" tIns="106680" rIns="199136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DEL COMPORTAMIENTO PLANIFICADO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i="0" u="none" kern="1200" dirty="0"/>
            <a:t>Añade la variable control percibido</a:t>
          </a:r>
          <a:endParaRPr lang="es-EC" sz="2400" b="1" kern="1200" dirty="0"/>
        </a:p>
      </dsp:txBody>
      <dsp:txXfrm rot="10800000">
        <a:off x="2470125" y="2104040"/>
        <a:ext cx="6145376" cy="1638151"/>
      </dsp:txXfrm>
    </dsp:sp>
    <dsp:sp modelId="{2D903863-303C-494D-91A0-62B40B85D58B}">
      <dsp:nvSpPr>
        <dsp:cNvPr id="0" name=""/>
        <dsp:cNvSpPr/>
      </dsp:nvSpPr>
      <dsp:spPr>
        <a:xfrm>
          <a:off x="1241512" y="2104040"/>
          <a:ext cx="1638151" cy="163815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6000" r="-46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B346-9DF6-4F40-A3CB-7E85B671AA19}">
      <dsp:nvSpPr>
        <dsp:cNvPr id="0" name=""/>
        <dsp:cNvSpPr/>
      </dsp:nvSpPr>
      <dsp:spPr>
        <a:xfrm>
          <a:off x="84784" y="567336"/>
          <a:ext cx="4910713" cy="446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Pichincha</a:t>
          </a:r>
        </a:p>
      </dsp:txBody>
      <dsp:txXfrm>
        <a:off x="84784" y="567336"/>
        <a:ext cx="4910713" cy="446428"/>
      </dsp:txXfrm>
    </dsp:sp>
    <dsp:sp modelId="{AC15CE38-76BD-4C27-A7E6-76A2F1AF5C7B}">
      <dsp:nvSpPr>
        <dsp:cNvPr id="0" name=""/>
        <dsp:cNvSpPr/>
      </dsp:nvSpPr>
      <dsp:spPr>
        <a:xfrm>
          <a:off x="84784" y="1013764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66256-44C4-48DD-9E08-B4F01E158438}">
      <dsp:nvSpPr>
        <dsp:cNvPr id="0" name=""/>
        <dsp:cNvSpPr/>
      </dsp:nvSpPr>
      <dsp:spPr>
        <a:xfrm>
          <a:off x="775012" y="1013764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22707"/>
            <a:satOff val="-2241"/>
            <a:lumOff val="1749"/>
            <a:alphaOff val="0"/>
          </a:schemeClr>
        </a:solidFill>
        <a:ln w="12700" cap="flat" cmpd="sng" algn="ctr">
          <a:solidFill>
            <a:schemeClr val="accent1">
              <a:shade val="80000"/>
              <a:hueOff val="-22707"/>
              <a:satOff val="-2241"/>
              <a:lumOff val="1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F88B0-9C3D-4D68-83D6-B39241342D0D}">
      <dsp:nvSpPr>
        <dsp:cNvPr id="0" name=""/>
        <dsp:cNvSpPr/>
      </dsp:nvSpPr>
      <dsp:spPr>
        <a:xfrm>
          <a:off x="1465786" y="1013764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45415"/>
            <a:satOff val="-4481"/>
            <a:lumOff val="3498"/>
            <a:alphaOff val="0"/>
          </a:schemeClr>
        </a:solidFill>
        <a:ln w="12700" cap="flat" cmpd="sng" algn="ctr">
          <a:solidFill>
            <a:schemeClr val="accent1">
              <a:shade val="80000"/>
              <a:hueOff val="-45415"/>
              <a:satOff val="-4481"/>
              <a:lumOff val="34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61B25-337C-492F-899A-A98BDCD49969}">
      <dsp:nvSpPr>
        <dsp:cNvPr id="0" name=""/>
        <dsp:cNvSpPr/>
      </dsp:nvSpPr>
      <dsp:spPr>
        <a:xfrm>
          <a:off x="2156014" y="1013764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68122"/>
            <a:satOff val="-6722"/>
            <a:lumOff val="5247"/>
            <a:alphaOff val="0"/>
          </a:schemeClr>
        </a:solidFill>
        <a:ln w="12700" cap="flat" cmpd="sng" algn="ctr">
          <a:solidFill>
            <a:schemeClr val="accent1">
              <a:shade val="80000"/>
              <a:hueOff val="-68122"/>
              <a:satOff val="-6722"/>
              <a:lumOff val="52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4BFFA-53C5-426A-8363-825DD5354ADB}">
      <dsp:nvSpPr>
        <dsp:cNvPr id="0" name=""/>
        <dsp:cNvSpPr/>
      </dsp:nvSpPr>
      <dsp:spPr>
        <a:xfrm>
          <a:off x="2846788" y="1013764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90829"/>
            <a:satOff val="-8963"/>
            <a:lumOff val="6996"/>
            <a:alphaOff val="0"/>
          </a:schemeClr>
        </a:solidFill>
        <a:ln w="12700" cap="flat" cmpd="sng" algn="ctr">
          <a:solidFill>
            <a:schemeClr val="accent1">
              <a:shade val="80000"/>
              <a:hueOff val="-90829"/>
              <a:satOff val="-8963"/>
              <a:lumOff val="69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14366-761F-426F-B1BF-1537EAA74140}">
      <dsp:nvSpPr>
        <dsp:cNvPr id="0" name=""/>
        <dsp:cNvSpPr/>
      </dsp:nvSpPr>
      <dsp:spPr>
        <a:xfrm>
          <a:off x="3537016" y="1013764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113536"/>
            <a:satOff val="-11203"/>
            <a:lumOff val="8745"/>
            <a:alphaOff val="0"/>
          </a:schemeClr>
        </a:solidFill>
        <a:ln w="12700" cap="flat" cmpd="sng" algn="ctr">
          <a:solidFill>
            <a:schemeClr val="accent1">
              <a:shade val="80000"/>
              <a:hueOff val="-113536"/>
              <a:satOff val="-11203"/>
              <a:lumOff val="8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71DAA-3F1C-432D-A576-86B823A7D1C3}">
      <dsp:nvSpPr>
        <dsp:cNvPr id="0" name=""/>
        <dsp:cNvSpPr/>
      </dsp:nvSpPr>
      <dsp:spPr>
        <a:xfrm>
          <a:off x="4227790" y="1013764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136244"/>
            <a:satOff val="-13444"/>
            <a:lumOff val="10494"/>
            <a:alphaOff val="0"/>
          </a:schemeClr>
        </a:solidFill>
        <a:ln w="12700" cap="flat" cmpd="sng" algn="ctr">
          <a:solidFill>
            <a:schemeClr val="accent1">
              <a:shade val="80000"/>
              <a:hueOff val="-136244"/>
              <a:satOff val="-13444"/>
              <a:lumOff val="10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E3B80-C700-4AF9-9D24-F9484B04FA19}">
      <dsp:nvSpPr>
        <dsp:cNvPr id="0" name=""/>
        <dsp:cNvSpPr/>
      </dsp:nvSpPr>
      <dsp:spPr>
        <a:xfrm>
          <a:off x="84784" y="1104703"/>
          <a:ext cx="4974552" cy="727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67,1% han utilizado internet en los últimos 12 meses</a:t>
          </a:r>
        </a:p>
      </dsp:txBody>
      <dsp:txXfrm>
        <a:off x="84784" y="1104703"/>
        <a:ext cx="4974552" cy="727513"/>
      </dsp:txXfrm>
    </dsp:sp>
    <dsp:sp modelId="{F34A9FC8-AF96-414B-BC07-5ABE1B270ACB}">
      <dsp:nvSpPr>
        <dsp:cNvPr id="0" name=""/>
        <dsp:cNvSpPr/>
      </dsp:nvSpPr>
      <dsp:spPr>
        <a:xfrm>
          <a:off x="84784" y="2031423"/>
          <a:ext cx="4910713" cy="446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Quito</a:t>
          </a:r>
          <a:r>
            <a:rPr lang="es-EC" sz="2400" kern="1200" dirty="0"/>
            <a:t> </a:t>
          </a:r>
        </a:p>
      </dsp:txBody>
      <dsp:txXfrm>
        <a:off x="84784" y="2031423"/>
        <a:ext cx="4910713" cy="446428"/>
      </dsp:txXfrm>
    </dsp:sp>
    <dsp:sp modelId="{9DB632D2-DE96-470B-9A87-05018AA050C4}">
      <dsp:nvSpPr>
        <dsp:cNvPr id="0" name=""/>
        <dsp:cNvSpPr/>
      </dsp:nvSpPr>
      <dsp:spPr>
        <a:xfrm>
          <a:off x="84784" y="2477852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158951"/>
            <a:satOff val="-15685"/>
            <a:lumOff val="12243"/>
            <a:alphaOff val="0"/>
          </a:schemeClr>
        </a:solidFill>
        <a:ln w="12700" cap="flat" cmpd="sng" algn="ctr">
          <a:solidFill>
            <a:schemeClr val="accent1">
              <a:shade val="80000"/>
              <a:hueOff val="-158951"/>
              <a:satOff val="-15685"/>
              <a:lumOff val="122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440F-17BE-41B8-B466-9DDEB80479F6}">
      <dsp:nvSpPr>
        <dsp:cNvPr id="0" name=""/>
        <dsp:cNvSpPr/>
      </dsp:nvSpPr>
      <dsp:spPr>
        <a:xfrm>
          <a:off x="775012" y="2477852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181658"/>
            <a:satOff val="-17925"/>
            <a:lumOff val="13992"/>
            <a:alphaOff val="0"/>
          </a:schemeClr>
        </a:solidFill>
        <a:ln w="12700" cap="flat" cmpd="sng" algn="ctr">
          <a:solidFill>
            <a:schemeClr val="accent1">
              <a:shade val="80000"/>
              <a:hueOff val="-181658"/>
              <a:satOff val="-17925"/>
              <a:lumOff val="139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96141-CEFE-4A62-B00E-935678BE7289}">
      <dsp:nvSpPr>
        <dsp:cNvPr id="0" name=""/>
        <dsp:cNvSpPr/>
      </dsp:nvSpPr>
      <dsp:spPr>
        <a:xfrm>
          <a:off x="1465786" y="2477852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204365"/>
            <a:satOff val="-20166"/>
            <a:lumOff val="15741"/>
            <a:alphaOff val="0"/>
          </a:schemeClr>
        </a:solidFill>
        <a:ln w="12700" cap="flat" cmpd="sng" algn="ctr">
          <a:solidFill>
            <a:schemeClr val="accent1">
              <a:shade val="80000"/>
              <a:hueOff val="-204365"/>
              <a:satOff val="-20166"/>
              <a:lumOff val="157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350C2-E612-458B-8E98-71D1C2E45FBE}">
      <dsp:nvSpPr>
        <dsp:cNvPr id="0" name=""/>
        <dsp:cNvSpPr/>
      </dsp:nvSpPr>
      <dsp:spPr>
        <a:xfrm>
          <a:off x="2156014" y="2477852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227073"/>
            <a:satOff val="-22407"/>
            <a:lumOff val="17490"/>
            <a:alphaOff val="0"/>
          </a:schemeClr>
        </a:solidFill>
        <a:ln w="12700" cap="flat" cmpd="sng" algn="ctr">
          <a:solidFill>
            <a:schemeClr val="accent1">
              <a:shade val="80000"/>
              <a:hueOff val="-227073"/>
              <a:satOff val="-22407"/>
              <a:lumOff val="17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8B31B-D2C5-497A-825F-A92732439F10}">
      <dsp:nvSpPr>
        <dsp:cNvPr id="0" name=""/>
        <dsp:cNvSpPr/>
      </dsp:nvSpPr>
      <dsp:spPr>
        <a:xfrm>
          <a:off x="2846788" y="2477852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249780"/>
            <a:satOff val="-24647"/>
            <a:lumOff val="19239"/>
            <a:alphaOff val="0"/>
          </a:schemeClr>
        </a:solidFill>
        <a:ln w="12700" cap="flat" cmpd="sng" algn="ctr">
          <a:solidFill>
            <a:schemeClr val="accent1">
              <a:shade val="80000"/>
              <a:hueOff val="-249780"/>
              <a:satOff val="-24647"/>
              <a:lumOff val="192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89220-85AC-4830-AA8E-5AB2BE8A13A3}">
      <dsp:nvSpPr>
        <dsp:cNvPr id="0" name=""/>
        <dsp:cNvSpPr/>
      </dsp:nvSpPr>
      <dsp:spPr>
        <a:xfrm>
          <a:off x="3537016" y="2477852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272487"/>
            <a:satOff val="-26888"/>
            <a:lumOff val="20988"/>
            <a:alphaOff val="0"/>
          </a:schemeClr>
        </a:solidFill>
        <a:ln w="12700" cap="flat" cmpd="sng" algn="ctr">
          <a:solidFill>
            <a:schemeClr val="accent1">
              <a:shade val="80000"/>
              <a:hueOff val="-272487"/>
              <a:satOff val="-26888"/>
              <a:lumOff val="209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6A615-EFC0-43CC-9C9B-7E599E35B1C1}">
      <dsp:nvSpPr>
        <dsp:cNvPr id="0" name=""/>
        <dsp:cNvSpPr/>
      </dsp:nvSpPr>
      <dsp:spPr>
        <a:xfrm>
          <a:off x="4227790" y="2477852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295195"/>
            <a:satOff val="-29128"/>
            <a:lumOff val="22737"/>
            <a:alphaOff val="0"/>
          </a:schemeClr>
        </a:solidFill>
        <a:ln w="12700" cap="flat" cmpd="sng" algn="ctr">
          <a:solidFill>
            <a:schemeClr val="accent1">
              <a:shade val="80000"/>
              <a:hueOff val="-295195"/>
              <a:satOff val="-29128"/>
              <a:lumOff val="22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B8B52-3B4B-4B55-8D1D-AAEA119AB800}">
      <dsp:nvSpPr>
        <dsp:cNvPr id="0" name=""/>
        <dsp:cNvSpPr/>
      </dsp:nvSpPr>
      <dsp:spPr>
        <a:xfrm>
          <a:off x="84784" y="2568791"/>
          <a:ext cx="4974552" cy="727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27073"/>
              <a:satOff val="-22407"/>
              <a:lumOff val="17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El 53% de la población usa smartphone</a:t>
          </a:r>
        </a:p>
      </dsp:txBody>
      <dsp:txXfrm>
        <a:off x="84784" y="2568791"/>
        <a:ext cx="4974552" cy="727513"/>
      </dsp:txXfrm>
    </dsp:sp>
    <dsp:sp modelId="{F12A8D16-5768-4A54-830A-33BEC7F43E14}">
      <dsp:nvSpPr>
        <dsp:cNvPr id="0" name=""/>
        <dsp:cNvSpPr/>
      </dsp:nvSpPr>
      <dsp:spPr>
        <a:xfrm>
          <a:off x="84784" y="3495510"/>
          <a:ext cx="4910713" cy="446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Zona Urbana</a:t>
          </a:r>
        </a:p>
      </dsp:txBody>
      <dsp:txXfrm>
        <a:off x="84784" y="3495510"/>
        <a:ext cx="4910713" cy="446428"/>
      </dsp:txXfrm>
    </dsp:sp>
    <dsp:sp modelId="{0FA1123A-505B-4A90-B962-6829C6231626}">
      <dsp:nvSpPr>
        <dsp:cNvPr id="0" name=""/>
        <dsp:cNvSpPr/>
      </dsp:nvSpPr>
      <dsp:spPr>
        <a:xfrm>
          <a:off x="84784" y="3941939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317902"/>
            <a:satOff val="-31369"/>
            <a:lumOff val="24486"/>
            <a:alphaOff val="0"/>
          </a:schemeClr>
        </a:solidFill>
        <a:ln w="12700" cap="flat" cmpd="sng" algn="ctr">
          <a:solidFill>
            <a:schemeClr val="accent1">
              <a:shade val="80000"/>
              <a:hueOff val="-317902"/>
              <a:satOff val="-31369"/>
              <a:lumOff val="24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4A244-788D-4090-A291-4DC892756F69}">
      <dsp:nvSpPr>
        <dsp:cNvPr id="0" name=""/>
        <dsp:cNvSpPr/>
      </dsp:nvSpPr>
      <dsp:spPr>
        <a:xfrm>
          <a:off x="775012" y="3941939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340609"/>
            <a:satOff val="-33610"/>
            <a:lumOff val="26235"/>
            <a:alphaOff val="0"/>
          </a:schemeClr>
        </a:solidFill>
        <a:ln w="12700" cap="flat" cmpd="sng" algn="ctr">
          <a:solidFill>
            <a:schemeClr val="accent1">
              <a:shade val="80000"/>
              <a:hueOff val="-340609"/>
              <a:satOff val="-33610"/>
              <a:lumOff val="26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92D7-C236-4285-8B26-1244B2D37DBD}">
      <dsp:nvSpPr>
        <dsp:cNvPr id="0" name=""/>
        <dsp:cNvSpPr/>
      </dsp:nvSpPr>
      <dsp:spPr>
        <a:xfrm>
          <a:off x="1465786" y="3941939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363316"/>
            <a:satOff val="-35850"/>
            <a:lumOff val="27984"/>
            <a:alphaOff val="0"/>
          </a:schemeClr>
        </a:solidFill>
        <a:ln w="12700" cap="flat" cmpd="sng" algn="ctr">
          <a:solidFill>
            <a:schemeClr val="accent1">
              <a:shade val="80000"/>
              <a:hueOff val="-363316"/>
              <a:satOff val="-35850"/>
              <a:lumOff val="279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2E6F8-3D6B-4DDC-B0A2-D204467C4DFA}">
      <dsp:nvSpPr>
        <dsp:cNvPr id="0" name=""/>
        <dsp:cNvSpPr/>
      </dsp:nvSpPr>
      <dsp:spPr>
        <a:xfrm>
          <a:off x="2156014" y="3941939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386024"/>
            <a:satOff val="-38091"/>
            <a:lumOff val="29733"/>
            <a:alphaOff val="0"/>
          </a:schemeClr>
        </a:solidFill>
        <a:ln w="12700" cap="flat" cmpd="sng" algn="ctr">
          <a:solidFill>
            <a:schemeClr val="accent1">
              <a:shade val="80000"/>
              <a:hueOff val="-386024"/>
              <a:satOff val="-38091"/>
              <a:lumOff val="29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40F4B-6C09-47FE-B2FA-B95874FAD0E9}">
      <dsp:nvSpPr>
        <dsp:cNvPr id="0" name=""/>
        <dsp:cNvSpPr/>
      </dsp:nvSpPr>
      <dsp:spPr>
        <a:xfrm>
          <a:off x="2846788" y="3941939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408731"/>
            <a:satOff val="-40332"/>
            <a:lumOff val="31482"/>
            <a:alphaOff val="0"/>
          </a:schemeClr>
        </a:solidFill>
        <a:ln w="12700" cap="flat" cmpd="sng" algn="ctr">
          <a:solidFill>
            <a:schemeClr val="accent1">
              <a:shade val="80000"/>
              <a:hueOff val="-408731"/>
              <a:satOff val="-40332"/>
              <a:lumOff val="314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09821-9C2C-4735-ADC1-89A223A0F35E}">
      <dsp:nvSpPr>
        <dsp:cNvPr id="0" name=""/>
        <dsp:cNvSpPr/>
      </dsp:nvSpPr>
      <dsp:spPr>
        <a:xfrm>
          <a:off x="3537016" y="3941939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431438"/>
            <a:satOff val="-42572"/>
            <a:lumOff val="33231"/>
            <a:alphaOff val="0"/>
          </a:schemeClr>
        </a:solidFill>
        <a:ln w="12700" cap="flat" cmpd="sng" algn="ctr">
          <a:solidFill>
            <a:schemeClr val="accent1">
              <a:shade val="80000"/>
              <a:hueOff val="-431438"/>
              <a:satOff val="-42572"/>
              <a:lumOff val="332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78C47-8745-4A45-8E97-82FAACD5D569}">
      <dsp:nvSpPr>
        <dsp:cNvPr id="0" name=""/>
        <dsp:cNvSpPr/>
      </dsp:nvSpPr>
      <dsp:spPr>
        <a:xfrm>
          <a:off x="4227790" y="3941939"/>
          <a:ext cx="1149106" cy="909391"/>
        </a:xfrm>
        <a:prstGeom prst="chevron">
          <a:avLst>
            <a:gd name="adj" fmla="val 70610"/>
          </a:avLst>
        </a:prstGeom>
        <a:solidFill>
          <a:schemeClr val="accent1">
            <a:shade val="80000"/>
            <a:hueOff val="-454146"/>
            <a:satOff val="-44813"/>
            <a:lumOff val="34980"/>
            <a:alphaOff val="0"/>
          </a:schemeClr>
        </a:solidFill>
        <a:ln w="12700" cap="flat" cmpd="sng" algn="ctr">
          <a:solidFill>
            <a:schemeClr val="accent1">
              <a:shade val="80000"/>
              <a:hueOff val="-454146"/>
              <a:satOff val="-44813"/>
              <a:lumOff val="34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8014F-8944-43EA-99F8-F13DD0C3BACB}">
      <dsp:nvSpPr>
        <dsp:cNvPr id="0" name=""/>
        <dsp:cNvSpPr/>
      </dsp:nvSpPr>
      <dsp:spPr>
        <a:xfrm>
          <a:off x="84784" y="4032878"/>
          <a:ext cx="4974552" cy="727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54146"/>
              <a:satOff val="-44813"/>
              <a:lumOff val="34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El analfabetismo digital es de 6,9%</a:t>
          </a:r>
        </a:p>
      </dsp:txBody>
      <dsp:txXfrm>
        <a:off x="84784" y="4032878"/>
        <a:ext cx="4974552" cy="72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1ECC-CADF-4729-8373-6DE79D3B9002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5015-E2E9-4177-9843-840FFE4839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50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6398D-5E16-41DF-9813-CB74FAB485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0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1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0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0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Comparativos%20modelos.docx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web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>
            <a:spLocks/>
          </p:cNvSpPr>
          <p:nvPr/>
        </p:nvSpPr>
        <p:spPr bwMode="auto">
          <a:xfrm>
            <a:off x="6023429" y="852335"/>
            <a:ext cx="5430369" cy="4737891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542 w 10625"/>
              <a:gd name="connsiteY0" fmla="*/ 8838 h 12511"/>
              <a:gd name="connsiteX1" fmla="*/ 1063 w 10625"/>
              <a:gd name="connsiteY1" fmla="*/ 9001 h 12511"/>
              <a:gd name="connsiteX2" fmla="*/ 0 w 10625"/>
              <a:gd name="connsiteY2" fmla="*/ 7519 h 12511"/>
              <a:gd name="connsiteX3" fmla="*/ 1063 w 10625"/>
              <a:gd name="connsiteY3" fmla="*/ 6045 h 12511"/>
              <a:gd name="connsiteX4" fmla="*/ 1548 w 10625"/>
              <a:gd name="connsiteY4" fmla="*/ 6200 h 12511"/>
              <a:gd name="connsiteX5" fmla="*/ 1555 w 10625"/>
              <a:gd name="connsiteY5" fmla="*/ 0 h 12511"/>
              <a:gd name="connsiteX6" fmla="*/ 10000 w 10625"/>
              <a:gd name="connsiteY6" fmla="*/ 2511 h 12511"/>
              <a:gd name="connsiteX7" fmla="*/ 10000 w 10625"/>
              <a:gd name="connsiteY7" fmla="*/ 12511 h 12511"/>
              <a:gd name="connsiteX8" fmla="*/ 1542 w 10625"/>
              <a:gd name="connsiteY8" fmla="*/ 12511 h 12511"/>
              <a:gd name="connsiteX9" fmla="*/ 1542 w 10625"/>
              <a:gd name="connsiteY9" fmla="*/ 8838 h 12511"/>
              <a:gd name="connsiteX0" fmla="*/ 1542 w 10626"/>
              <a:gd name="connsiteY0" fmla="*/ 8838 h 12511"/>
              <a:gd name="connsiteX1" fmla="*/ 1063 w 10626"/>
              <a:gd name="connsiteY1" fmla="*/ 9001 h 12511"/>
              <a:gd name="connsiteX2" fmla="*/ 0 w 10626"/>
              <a:gd name="connsiteY2" fmla="*/ 7519 h 12511"/>
              <a:gd name="connsiteX3" fmla="*/ 1063 w 10626"/>
              <a:gd name="connsiteY3" fmla="*/ 6045 h 12511"/>
              <a:gd name="connsiteX4" fmla="*/ 1548 w 10626"/>
              <a:gd name="connsiteY4" fmla="*/ 6200 h 12511"/>
              <a:gd name="connsiteX5" fmla="*/ 1542 w 10626"/>
              <a:gd name="connsiteY5" fmla="*/ 0 h 12511"/>
              <a:gd name="connsiteX6" fmla="*/ 10000 w 10626"/>
              <a:gd name="connsiteY6" fmla="*/ 2511 h 12511"/>
              <a:gd name="connsiteX7" fmla="*/ 10000 w 10626"/>
              <a:gd name="connsiteY7" fmla="*/ 12511 h 12511"/>
              <a:gd name="connsiteX8" fmla="*/ 1542 w 10626"/>
              <a:gd name="connsiteY8" fmla="*/ 12511 h 12511"/>
              <a:gd name="connsiteX9" fmla="*/ 1542 w 10626"/>
              <a:gd name="connsiteY9" fmla="*/ 8838 h 12511"/>
              <a:gd name="connsiteX0" fmla="*/ 1542 w 10626"/>
              <a:gd name="connsiteY0" fmla="*/ 8838 h 15214"/>
              <a:gd name="connsiteX1" fmla="*/ 1063 w 10626"/>
              <a:gd name="connsiteY1" fmla="*/ 9001 h 15214"/>
              <a:gd name="connsiteX2" fmla="*/ 0 w 10626"/>
              <a:gd name="connsiteY2" fmla="*/ 7519 h 15214"/>
              <a:gd name="connsiteX3" fmla="*/ 1063 w 10626"/>
              <a:gd name="connsiteY3" fmla="*/ 6045 h 15214"/>
              <a:gd name="connsiteX4" fmla="*/ 1548 w 10626"/>
              <a:gd name="connsiteY4" fmla="*/ 6200 h 15214"/>
              <a:gd name="connsiteX5" fmla="*/ 1542 w 10626"/>
              <a:gd name="connsiteY5" fmla="*/ 0 h 15214"/>
              <a:gd name="connsiteX6" fmla="*/ 10000 w 10626"/>
              <a:gd name="connsiteY6" fmla="*/ 2511 h 15214"/>
              <a:gd name="connsiteX7" fmla="*/ 10000 w 10626"/>
              <a:gd name="connsiteY7" fmla="*/ 12511 h 15214"/>
              <a:gd name="connsiteX8" fmla="*/ 1542 w 10626"/>
              <a:gd name="connsiteY8" fmla="*/ 15214 h 15214"/>
              <a:gd name="connsiteX9" fmla="*/ 1542 w 10626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2511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10216 h 16592"/>
              <a:gd name="connsiteX1" fmla="*/ 1063 w 10639"/>
              <a:gd name="connsiteY1" fmla="*/ 10379 h 16592"/>
              <a:gd name="connsiteX2" fmla="*/ 0 w 10639"/>
              <a:gd name="connsiteY2" fmla="*/ 8897 h 16592"/>
              <a:gd name="connsiteX3" fmla="*/ 1063 w 10639"/>
              <a:gd name="connsiteY3" fmla="*/ 7423 h 16592"/>
              <a:gd name="connsiteX4" fmla="*/ 1548 w 10639"/>
              <a:gd name="connsiteY4" fmla="*/ 7578 h 16592"/>
              <a:gd name="connsiteX5" fmla="*/ 1542 w 10639"/>
              <a:gd name="connsiteY5" fmla="*/ 1378 h 16592"/>
              <a:gd name="connsiteX6" fmla="*/ 10000 w 10639"/>
              <a:gd name="connsiteY6" fmla="*/ 1397 h 16592"/>
              <a:gd name="connsiteX7" fmla="*/ 10040 w 10639"/>
              <a:gd name="connsiteY7" fmla="*/ 16572 h 16592"/>
              <a:gd name="connsiteX8" fmla="*/ 1542 w 10639"/>
              <a:gd name="connsiteY8" fmla="*/ 16592 h 16592"/>
              <a:gd name="connsiteX9" fmla="*/ 1542 w 10639"/>
              <a:gd name="connsiteY9" fmla="*/ 10216 h 16592"/>
              <a:gd name="connsiteX0" fmla="*/ 1542 w 10639"/>
              <a:gd name="connsiteY0" fmla="*/ 9292 h 15668"/>
              <a:gd name="connsiteX1" fmla="*/ 1063 w 10639"/>
              <a:gd name="connsiteY1" fmla="*/ 9455 h 15668"/>
              <a:gd name="connsiteX2" fmla="*/ 0 w 10639"/>
              <a:gd name="connsiteY2" fmla="*/ 7973 h 15668"/>
              <a:gd name="connsiteX3" fmla="*/ 1063 w 10639"/>
              <a:gd name="connsiteY3" fmla="*/ 6499 h 15668"/>
              <a:gd name="connsiteX4" fmla="*/ 1548 w 10639"/>
              <a:gd name="connsiteY4" fmla="*/ 6654 h 15668"/>
              <a:gd name="connsiteX5" fmla="*/ 1542 w 10639"/>
              <a:gd name="connsiteY5" fmla="*/ 454 h 15668"/>
              <a:gd name="connsiteX6" fmla="*/ 10000 w 10639"/>
              <a:gd name="connsiteY6" fmla="*/ 473 h 15668"/>
              <a:gd name="connsiteX7" fmla="*/ 10040 w 10639"/>
              <a:gd name="connsiteY7" fmla="*/ 15648 h 15668"/>
              <a:gd name="connsiteX8" fmla="*/ 1542 w 10639"/>
              <a:gd name="connsiteY8" fmla="*/ 15668 h 15668"/>
              <a:gd name="connsiteX9" fmla="*/ 1542 w 10639"/>
              <a:gd name="connsiteY9" fmla="*/ 9292 h 15668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19 h 15195"/>
              <a:gd name="connsiteX1" fmla="*/ 1063 w 10639"/>
              <a:gd name="connsiteY1" fmla="*/ 8982 h 15195"/>
              <a:gd name="connsiteX2" fmla="*/ 0 w 10639"/>
              <a:gd name="connsiteY2" fmla="*/ 7500 h 15195"/>
              <a:gd name="connsiteX3" fmla="*/ 1063 w 10639"/>
              <a:gd name="connsiteY3" fmla="*/ 6026 h 15195"/>
              <a:gd name="connsiteX4" fmla="*/ 1548 w 10639"/>
              <a:gd name="connsiteY4" fmla="*/ 6181 h 15195"/>
              <a:gd name="connsiteX5" fmla="*/ 1542 w 10639"/>
              <a:gd name="connsiteY5" fmla="*/ 0 h 15195"/>
              <a:gd name="connsiteX6" fmla="*/ 10000 w 10639"/>
              <a:gd name="connsiteY6" fmla="*/ 0 h 15195"/>
              <a:gd name="connsiteX7" fmla="*/ 10040 w 10639"/>
              <a:gd name="connsiteY7" fmla="*/ 15175 h 15195"/>
              <a:gd name="connsiteX8" fmla="*/ 1542 w 10639"/>
              <a:gd name="connsiteY8" fmla="*/ 15195 h 15195"/>
              <a:gd name="connsiteX9" fmla="*/ 1542 w 10639"/>
              <a:gd name="connsiteY9" fmla="*/ 8819 h 15195"/>
              <a:gd name="connsiteX0" fmla="*/ 1542 w 10040"/>
              <a:gd name="connsiteY0" fmla="*/ 8819 h 15195"/>
              <a:gd name="connsiteX1" fmla="*/ 1063 w 10040"/>
              <a:gd name="connsiteY1" fmla="*/ 8982 h 15195"/>
              <a:gd name="connsiteX2" fmla="*/ 0 w 10040"/>
              <a:gd name="connsiteY2" fmla="*/ 7500 h 15195"/>
              <a:gd name="connsiteX3" fmla="*/ 1063 w 10040"/>
              <a:gd name="connsiteY3" fmla="*/ 6026 h 15195"/>
              <a:gd name="connsiteX4" fmla="*/ 1548 w 10040"/>
              <a:gd name="connsiteY4" fmla="*/ 6181 h 15195"/>
              <a:gd name="connsiteX5" fmla="*/ 1542 w 10040"/>
              <a:gd name="connsiteY5" fmla="*/ 0 h 15195"/>
              <a:gd name="connsiteX6" fmla="*/ 10000 w 10040"/>
              <a:gd name="connsiteY6" fmla="*/ 0 h 15195"/>
              <a:gd name="connsiteX7" fmla="*/ 10040 w 10040"/>
              <a:gd name="connsiteY7" fmla="*/ 15175 h 15195"/>
              <a:gd name="connsiteX8" fmla="*/ 1542 w 10040"/>
              <a:gd name="connsiteY8" fmla="*/ 15195 h 15195"/>
              <a:gd name="connsiteX9" fmla="*/ 1542 w 10040"/>
              <a:gd name="connsiteY9" fmla="*/ 8819 h 15195"/>
              <a:gd name="connsiteX0" fmla="*/ 1542 w 10027"/>
              <a:gd name="connsiteY0" fmla="*/ 8819 h 15195"/>
              <a:gd name="connsiteX1" fmla="*/ 1063 w 10027"/>
              <a:gd name="connsiteY1" fmla="*/ 8982 h 15195"/>
              <a:gd name="connsiteX2" fmla="*/ 0 w 10027"/>
              <a:gd name="connsiteY2" fmla="*/ 7500 h 15195"/>
              <a:gd name="connsiteX3" fmla="*/ 1063 w 10027"/>
              <a:gd name="connsiteY3" fmla="*/ 6026 h 15195"/>
              <a:gd name="connsiteX4" fmla="*/ 1548 w 10027"/>
              <a:gd name="connsiteY4" fmla="*/ 6181 h 15195"/>
              <a:gd name="connsiteX5" fmla="*/ 1542 w 10027"/>
              <a:gd name="connsiteY5" fmla="*/ 0 h 15195"/>
              <a:gd name="connsiteX6" fmla="*/ 10000 w 10027"/>
              <a:gd name="connsiteY6" fmla="*/ 0 h 15195"/>
              <a:gd name="connsiteX7" fmla="*/ 10027 w 10027"/>
              <a:gd name="connsiteY7" fmla="*/ 15175 h 15195"/>
              <a:gd name="connsiteX8" fmla="*/ 1542 w 10027"/>
              <a:gd name="connsiteY8" fmla="*/ 15195 h 15195"/>
              <a:gd name="connsiteX9" fmla="*/ 1542 w 10027"/>
              <a:gd name="connsiteY9" fmla="*/ 8819 h 15195"/>
              <a:gd name="connsiteX0" fmla="*/ 1542 w 10014"/>
              <a:gd name="connsiteY0" fmla="*/ 8819 h 15195"/>
              <a:gd name="connsiteX1" fmla="*/ 1063 w 10014"/>
              <a:gd name="connsiteY1" fmla="*/ 8982 h 15195"/>
              <a:gd name="connsiteX2" fmla="*/ 0 w 10014"/>
              <a:gd name="connsiteY2" fmla="*/ 7500 h 15195"/>
              <a:gd name="connsiteX3" fmla="*/ 1063 w 10014"/>
              <a:gd name="connsiteY3" fmla="*/ 6026 h 15195"/>
              <a:gd name="connsiteX4" fmla="*/ 1548 w 10014"/>
              <a:gd name="connsiteY4" fmla="*/ 6181 h 15195"/>
              <a:gd name="connsiteX5" fmla="*/ 1542 w 10014"/>
              <a:gd name="connsiteY5" fmla="*/ 0 h 15195"/>
              <a:gd name="connsiteX6" fmla="*/ 10000 w 10014"/>
              <a:gd name="connsiteY6" fmla="*/ 0 h 15195"/>
              <a:gd name="connsiteX7" fmla="*/ 10014 w 10014"/>
              <a:gd name="connsiteY7" fmla="*/ 15137 h 15195"/>
              <a:gd name="connsiteX8" fmla="*/ 1542 w 10014"/>
              <a:gd name="connsiteY8" fmla="*/ 15195 h 15195"/>
              <a:gd name="connsiteX9" fmla="*/ 1542 w 10014"/>
              <a:gd name="connsiteY9" fmla="*/ 8819 h 15195"/>
              <a:gd name="connsiteX0" fmla="*/ 1542 w 10001"/>
              <a:gd name="connsiteY0" fmla="*/ 8819 h 15195"/>
              <a:gd name="connsiteX1" fmla="*/ 1063 w 10001"/>
              <a:gd name="connsiteY1" fmla="*/ 8982 h 15195"/>
              <a:gd name="connsiteX2" fmla="*/ 0 w 10001"/>
              <a:gd name="connsiteY2" fmla="*/ 7500 h 15195"/>
              <a:gd name="connsiteX3" fmla="*/ 1063 w 10001"/>
              <a:gd name="connsiteY3" fmla="*/ 6026 h 15195"/>
              <a:gd name="connsiteX4" fmla="*/ 1548 w 10001"/>
              <a:gd name="connsiteY4" fmla="*/ 6181 h 15195"/>
              <a:gd name="connsiteX5" fmla="*/ 1542 w 10001"/>
              <a:gd name="connsiteY5" fmla="*/ 0 h 15195"/>
              <a:gd name="connsiteX6" fmla="*/ 10000 w 10001"/>
              <a:gd name="connsiteY6" fmla="*/ 0 h 15195"/>
              <a:gd name="connsiteX7" fmla="*/ 10001 w 10001"/>
              <a:gd name="connsiteY7" fmla="*/ 15156 h 15195"/>
              <a:gd name="connsiteX8" fmla="*/ 1542 w 10001"/>
              <a:gd name="connsiteY8" fmla="*/ 15195 h 15195"/>
              <a:gd name="connsiteX9" fmla="*/ 1542 w 10001"/>
              <a:gd name="connsiteY9" fmla="*/ 8819 h 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5195">
                <a:moveTo>
                  <a:pt x="1542" y="8819"/>
                </a:moveTo>
                <a:cubicBezTo>
                  <a:pt x="1396" y="8925"/>
                  <a:pt x="1232" y="8982"/>
                  <a:pt x="1063" y="8982"/>
                </a:cubicBezTo>
                <a:cubicBezTo>
                  <a:pt x="479" y="8982"/>
                  <a:pt x="0" y="8314"/>
                  <a:pt x="0" y="7500"/>
                </a:cubicBezTo>
                <a:cubicBezTo>
                  <a:pt x="0" y="6686"/>
                  <a:pt x="479" y="6026"/>
                  <a:pt x="1063" y="6026"/>
                </a:cubicBezTo>
                <a:cubicBezTo>
                  <a:pt x="1238" y="6026"/>
                  <a:pt x="1402" y="6083"/>
                  <a:pt x="1548" y="6181"/>
                </a:cubicBezTo>
                <a:cubicBezTo>
                  <a:pt x="1542" y="2492"/>
                  <a:pt x="1548" y="1835"/>
                  <a:pt x="1542" y="0"/>
                </a:cubicBezTo>
                <a:lnTo>
                  <a:pt x="10000" y="0"/>
                </a:lnTo>
                <a:cubicBezTo>
                  <a:pt x="10001" y="3165"/>
                  <a:pt x="10001" y="15156"/>
                  <a:pt x="10001" y="15156"/>
                </a:cubicBezTo>
                <a:lnTo>
                  <a:pt x="1542" y="15195"/>
                </a:lnTo>
                <a:lnTo>
                  <a:pt x="1542" y="881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870857" y="881997"/>
            <a:ext cx="5990736" cy="4737377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15357"/>
              <a:gd name="connsiteY0" fmla="*/ 245 h 10245"/>
              <a:gd name="connsiteX1" fmla="*/ 14298 w 15357"/>
              <a:gd name="connsiteY1" fmla="*/ 253 h 10245"/>
              <a:gd name="connsiteX2" fmla="*/ 14298 w 15357"/>
              <a:gd name="connsiteY2" fmla="*/ 3662 h 10245"/>
              <a:gd name="connsiteX3" fmla="*/ 12488 w 15357"/>
              <a:gd name="connsiteY3" fmla="*/ 5257 h 10245"/>
              <a:gd name="connsiteX4" fmla="*/ 14291 w 15357"/>
              <a:gd name="connsiteY4" fmla="*/ 6836 h 10245"/>
              <a:gd name="connsiteX5" fmla="*/ 14291 w 15357"/>
              <a:gd name="connsiteY5" fmla="*/ 10245 h 10245"/>
              <a:gd name="connsiteX6" fmla="*/ 4298 w 15357"/>
              <a:gd name="connsiteY6" fmla="*/ 10245 h 10245"/>
              <a:gd name="connsiteX7" fmla="*/ 0 w 15357"/>
              <a:gd name="connsiteY7" fmla="*/ 245 h 10245"/>
              <a:gd name="connsiteX0" fmla="*/ 0 w 15357"/>
              <a:gd name="connsiteY0" fmla="*/ 0 h 10000"/>
              <a:gd name="connsiteX1" fmla="*/ 14298 w 15357"/>
              <a:gd name="connsiteY1" fmla="*/ 8 h 10000"/>
              <a:gd name="connsiteX2" fmla="*/ 14298 w 15357"/>
              <a:gd name="connsiteY2" fmla="*/ 3417 h 10000"/>
              <a:gd name="connsiteX3" fmla="*/ 12488 w 15357"/>
              <a:gd name="connsiteY3" fmla="*/ 5012 h 10000"/>
              <a:gd name="connsiteX4" fmla="*/ 14291 w 15357"/>
              <a:gd name="connsiteY4" fmla="*/ 6591 h 10000"/>
              <a:gd name="connsiteX5" fmla="*/ 14291 w 15357"/>
              <a:gd name="connsiteY5" fmla="*/ 10000 h 10000"/>
              <a:gd name="connsiteX6" fmla="*/ 4298 w 15357"/>
              <a:gd name="connsiteY6" fmla="*/ 10000 h 10000"/>
              <a:gd name="connsiteX7" fmla="*/ 0 w 15357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1 w 14298"/>
              <a:gd name="connsiteY6" fmla="*/ 10000 h 10000"/>
              <a:gd name="connsiteX7" fmla="*/ 0 w 14298"/>
              <a:gd name="connsiteY7" fmla="*/ 0 h 10000"/>
              <a:gd name="connsiteX0" fmla="*/ 0 w 14314"/>
              <a:gd name="connsiteY0" fmla="*/ 250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2501 h 12501"/>
              <a:gd name="connsiteX0" fmla="*/ 0 w 14314"/>
              <a:gd name="connsiteY0" fmla="*/ 1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11 h 12501"/>
              <a:gd name="connsiteX0" fmla="*/ 0 w 14314"/>
              <a:gd name="connsiteY0" fmla="*/ 11 h 15182"/>
              <a:gd name="connsiteX1" fmla="*/ 14314 w 14314"/>
              <a:gd name="connsiteY1" fmla="*/ 0 h 15182"/>
              <a:gd name="connsiteX2" fmla="*/ 14298 w 14314"/>
              <a:gd name="connsiteY2" fmla="*/ 5918 h 15182"/>
              <a:gd name="connsiteX3" fmla="*/ 12488 w 14314"/>
              <a:gd name="connsiteY3" fmla="*/ 7513 h 15182"/>
              <a:gd name="connsiteX4" fmla="*/ 14291 w 14314"/>
              <a:gd name="connsiteY4" fmla="*/ 9092 h 15182"/>
              <a:gd name="connsiteX5" fmla="*/ 14291 w 14314"/>
              <a:gd name="connsiteY5" fmla="*/ 15182 h 15182"/>
              <a:gd name="connsiteX6" fmla="*/ 1 w 14314"/>
              <a:gd name="connsiteY6" fmla="*/ 12501 h 15182"/>
              <a:gd name="connsiteX7" fmla="*/ 0 w 14314"/>
              <a:gd name="connsiteY7" fmla="*/ 11 h 15182"/>
              <a:gd name="connsiteX0" fmla="*/ 15 w 14329"/>
              <a:gd name="connsiteY0" fmla="*/ 11 h 15182"/>
              <a:gd name="connsiteX1" fmla="*/ 14329 w 14329"/>
              <a:gd name="connsiteY1" fmla="*/ 0 h 15182"/>
              <a:gd name="connsiteX2" fmla="*/ 14313 w 14329"/>
              <a:gd name="connsiteY2" fmla="*/ 5918 h 15182"/>
              <a:gd name="connsiteX3" fmla="*/ 12503 w 14329"/>
              <a:gd name="connsiteY3" fmla="*/ 7513 h 15182"/>
              <a:gd name="connsiteX4" fmla="*/ 14306 w 14329"/>
              <a:gd name="connsiteY4" fmla="*/ 9092 h 15182"/>
              <a:gd name="connsiteX5" fmla="*/ 14306 w 14329"/>
              <a:gd name="connsiteY5" fmla="*/ 15182 h 15182"/>
              <a:gd name="connsiteX6" fmla="*/ 0 w 14329"/>
              <a:gd name="connsiteY6" fmla="*/ 15163 h 15182"/>
              <a:gd name="connsiteX7" fmla="*/ 15 w 14329"/>
              <a:gd name="connsiteY7" fmla="*/ 11 h 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9" h="15182">
                <a:moveTo>
                  <a:pt x="15" y="11"/>
                </a:moveTo>
                <a:lnTo>
                  <a:pt x="14329" y="0"/>
                </a:lnTo>
                <a:cubicBezTo>
                  <a:pt x="14325" y="2077"/>
                  <a:pt x="14313" y="4299"/>
                  <a:pt x="14313" y="5918"/>
                </a:cubicBezTo>
                <a:cubicBezTo>
                  <a:pt x="13384" y="5617"/>
                  <a:pt x="12503" y="6398"/>
                  <a:pt x="12503" y="7513"/>
                </a:cubicBezTo>
                <a:cubicBezTo>
                  <a:pt x="12503" y="8612"/>
                  <a:pt x="13398" y="9401"/>
                  <a:pt x="14306" y="9092"/>
                </a:cubicBezTo>
                <a:lnTo>
                  <a:pt x="14306" y="15182"/>
                </a:lnTo>
                <a:lnTo>
                  <a:pt x="0" y="15163"/>
                </a:lnTo>
                <a:cubicBezTo>
                  <a:pt x="0" y="11830"/>
                  <a:pt x="15" y="3344"/>
                  <a:pt x="15" y="11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870856" y="-1806"/>
            <a:ext cx="5646057" cy="887566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926 w 10672"/>
              <a:gd name="connsiteY0" fmla="*/ 201 h 10201"/>
              <a:gd name="connsiteX1" fmla="*/ 10000 w 10672"/>
              <a:gd name="connsiteY1" fmla="*/ 201 h 10201"/>
              <a:gd name="connsiteX2" fmla="*/ 10000 w 10672"/>
              <a:gd name="connsiteY2" fmla="*/ 2918 h 10201"/>
              <a:gd name="connsiteX3" fmla="*/ 9604 w 10672"/>
              <a:gd name="connsiteY3" fmla="*/ 5187 h 10201"/>
              <a:gd name="connsiteX4" fmla="*/ 10000 w 10672"/>
              <a:gd name="connsiteY4" fmla="*/ 7456 h 10201"/>
              <a:gd name="connsiteX5" fmla="*/ 10000 w 10672"/>
              <a:gd name="connsiteY5" fmla="*/ 10201 h 10201"/>
              <a:gd name="connsiteX6" fmla="*/ 0 w 10672"/>
              <a:gd name="connsiteY6" fmla="*/ 10201 h 10201"/>
              <a:gd name="connsiteX7" fmla="*/ 926 w 10672"/>
              <a:gd name="connsiteY7" fmla="*/ 201 h 10201"/>
              <a:gd name="connsiteX0" fmla="*/ 97 w 9843"/>
              <a:gd name="connsiteY0" fmla="*/ 201 h 10201"/>
              <a:gd name="connsiteX1" fmla="*/ 9171 w 9843"/>
              <a:gd name="connsiteY1" fmla="*/ 201 h 10201"/>
              <a:gd name="connsiteX2" fmla="*/ 9171 w 9843"/>
              <a:gd name="connsiteY2" fmla="*/ 2918 h 10201"/>
              <a:gd name="connsiteX3" fmla="*/ 8775 w 9843"/>
              <a:gd name="connsiteY3" fmla="*/ 5187 h 10201"/>
              <a:gd name="connsiteX4" fmla="*/ 9171 w 9843"/>
              <a:gd name="connsiteY4" fmla="*/ 7456 h 10201"/>
              <a:gd name="connsiteX5" fmla="*/ 9171 w 9843"/>
              <a:gd name="connsiteY5" fmla="*/ 10201 h 10201"/>
              <a:gd name="connsiteX6" fmla="*/ 35 w 9843"/>
              <a:gd name="connsiteY6" fmla="*/ 10201 h 10201"/>
              <a:gd name="connsiteX7" fmla="*/ 97 w 9843"/>
              <a:gd name="connsiteY7" fmla="*/ 201 h 10201"/>
              <a:gd name="connsiteX0" fmla="*/ 99 w 10013"/>
              <a:gd name="connsiteY0" fmla="*/ 0 h 9803"/>
              <a:gd name="connsiteX1" fmla="*/ 9317 w 10013"/>
              <a:gd name="connsiteY1" fmla="*/ 0 h 9803"/>
              <a:gd name="connsiteX2" fmla="*/ 9317 w 10013"/>
              <a:gd name="connsiteY2" fmla="*/ 2664 h 9803"/>
              <a:gd name="connsiteX3" fmla="*/ 8915 w 10013"/>
              <a:gd name="connsiteY3" fmla="*/ 4888 h 9803"/>
              <a:gd name="connsiteX4" fmla="*/ 9317 w 10013"/>
              <a:gd name="connsiteY4" fmla="*/ 7112 h 9803"/>
              <a:gd name="connsiteX5" fmla="*/ 9317 w 10013"/>
              <a:gd name="connsiteY5" fmla="*/ 9803 h 9803"/>
              <a:gd name="connsiteX6" fmla="*/ 36 w 10013"/>
              <a:gd name="connsiteY6" fmla="*/ 9803 h 9803"/>
              <a:gd name="connsiteX7" fmla="*/ 99 w 10013"/>
              <a:gd name="connsiteY7" fmla="*/ 0 h 9803"/>
              <a:gd name="connsiteX0" fmla="*/ 99 w 9305"/>
              <a:gd name="connsiteY0" fmla="*/ 0 h 10000"/>
              <a:gd name="connsiteX1" fmla="*/ 9305 w 9305"/>
              <a:gd name="connsiteY1" fmla="*/ 0 h 10000"/>
              <a:gd name="connsiteX2" fmla="*/ 9305 w 9305"/>
              <a:gd name="connsiteY2" fmla="*/ 2718 h 10000"/>
              <a:gd name="connsiteX3" fmla="*/ 8903 w 9305"/>
              <a:gd name="connsiteY3" fmla="*/ 4986 h 10000"/>
              <a:gd name="connsiteX4" fmla="*/ 9305 w 9305"/>
              <a:gd name="connsiteY4" fmla="*/ 7255 h 10000"/>
              <a:gd name="connsiteX5" fmla="*/ 9305 w 9305"/>
              <a:gd name="connsiteY5" fmla="*/ 10000 h 10000"/>
              <a:gd name="connsiteX6" fmla="*/ 36 w 9305"/>
              <a:gd name="connsiteY6" fmla="*/ 10000 h 10000"/>
              <a:gd name="connsiteX7" fmla="*/ 99 w 9305"/>
              <a:gd name="connsiteY7" fmla="*/ 0 h 10000"/>
              <a:gd name="connsiteX0" fmla="*/ 169 w 10063"/>
              <a:gd name="connsiteY0" fmla="*/ 0 h 10000"/>
              <a:gd name="connsiteX1" fmla="*/ 10063 w 10063"/>
              <a:gd name="connsiteY1" fmla="*/ 0 h 10000"/>
              <a:gd name="connsiteX2" fmla="*/ 10063 w 10063"/>
              <a:gd name="connsiteY2" fmla="*/ 2718 h 10000"/>
              <a:gd name="connsiteX3" fmla="*/ 9631 w 10063"/>
              <a:gd name="connsiteY3" fmla="*/ 4986 h 10000"/>
              <a:gd name="connsiteX4" fmla="*/ 10063 w 10063"/>
              <a:gd name="connsiteY4" fmla="*/ 7255 h 10000"/>
              <a:gd name="connsiteX5" fmla="*/ 10063 w 10063"/>
              <a:gd name="connsiteY5" fmla="*/ 10000 h 10000"/>
              <a:gd name="connsiteX6" fmla="*/ 102 w 10063"/>
              <a:gd name="connsiteY6" fmla="*/ 10000 h 10000"/>
              <a:gd name="connsiteX7" fmla="*/ 169 w 10063"/>
              <a:gd name="connsiteY7" fmla="*/ 0 h 10000"/>
              <a:gd name="connsiteX0" fmla="*/ 68 w 9962"/>
              <a:gd name="connsiteY0" fmla="*/ 0 h 10000"/>
              <a:gd name="connsiteX1" fmla="*/ 9962 w 9962"/>
              <a:gd name="connsiteY1" fmla="*/ 0 h 10000"/>
              <a:gd name="connsiteX2" fmla="*/ 9962 w 9962"/>
              <a:gd name="connsiteY2" fmla="*/ 2718 h 10000"/>
              <a:gd name="connsiteX3" fmla="*/ 9530 w 9962"/>
              <a:gd name="connsiteY3" fmla="*/ 4986 h 10000"/>
              <a:gd name="connsiteX4" fmla="*/ 9962 w 9962"/>
              <a:gd name="connsiteY4" fmla="*/ 7255 h 10000"/>
              <a:gd name="connsiteX5" fmla="*/ 9962 w 9962"/>
              <a:gd name="connsiteY5" fmla="*/ 10000 h 10000"/>
              <a:gd name="connsiteX6" fmla="*/ 1 w 9962"/>
              <a:gd name="connsiteY6" fmla="*/ 10000 h 10000"/>
              <a:gd name="connsiteX7" fmla="*/ 68 w 9962"/>
              <a:gd name="connsiteY7" fmla="*/ 0 h 10000"/>
              <a:gd name="connsiteX0" fmla="*/ 1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2718 h 10000"/>
              <a:gd name="connsiteX3" fmla="*/ 9566 w 10000"/>
              <a:gd name="connsiteY3" fmla="*/ 4986 h 10000"/>
              <a:gd name="connsiteX4" fmla="*/ 10000 w 10000"/>
              <a:gd name="connsiteY4" fmla="*/ 7255 h 10000"/>
              <a:gd name="connsiteX5" fmla="*/ 10000 w 10000"/>
              <a:gd name="connsiteY5" fmla="*/ 10000 h 10000"/>
              <a:gd name="connsiteX6" fmla="*/ 1 w 10000"/>
              <a:gd name="connsiteY6" fmla="*/ 10000 h 10000"/>
              <a:gd name="connsiteX7" fmla="*/ 18 w 10000"/>
              <a:gd name="connsiteY7" fmla="*/ 0 h 10000"/>
              <a:gd name="connsiteX0" fmla="*/ 0 w 10011"/>
              <a:gd name="connsiteY0" fmla="*/ 0 h 10050"/>
              <a:gd name="connsiteX1" fmla="*/ 10011 w 10011"/>
              <a:gd name="connsiteY1" fmla="*/ 50 h 10050"/>
              <a:gd name="connsiteX2" fmla="*/ 10011 w 10011"/>
              <a:gd name="connsiteY2" fmla="*/ 2768 h 10050"/>
              <a:gd name="connsiteX3" fmla="*/ 9577 w 10011"/>
              <a:gd name="connsiteY3" fmla="*/ 5036 h 10050"/>
              <a:gd name="connsiteX4" fmla="*/ 10011 w 10011"/>
              <a:gd name="connsiteY4" fmla="*/ 7305 h 10050"/>
              <a:gd name="connsiteX5" fmla="*/ 10011 w 10011"/>
              <a:gd name="connsiteY5" fmla="*/ 10050 h 10050"/>
              <a:gd name="connsiteX6" fmla="*/ 12 w 10011"/>
              <a:gd name="connsiteY6" fmla="*/ 10050 h 10050"/>
              <a:gd name="connsiteX7" fmla="*/ 0 w 10011"/>
              <a:gd name="connsiteY7" fmla="*/ 0 h 10050"/>
              <a:gd name="connsiteX0" fmla="*/ 3 w 10000"/>
              <a:gd name="connsiteY0" fmla="*/ 0 h 10050"/>
              <a:gd name="connsiteX1" fmla="*/ 10000 w 10000"/>
              <a:gd name="connsiteY1" fmla="*/ 50 h 10050"/>
              <a:gd name="connsiteX2" fmla="*/ 10000 w 10000"/>
              <a:gd name="connsiteY2" fmla="*/ 2768 h 10050"/>
              <a:gd name="connsiteX3" fmla="*/ 9566 w 10000"/>
              <a:gd name="connsiteY3" fmla="*/ 5036 h 10050"/>
              <a:gd name="connsiteX4" fmla="*/ 10000 w 10000"/>
              <a:gd name="connsiteY4" fmla="*/ 7305 h 10050"/>
              <a:gd name="connsiteX5" fmla="*/ 10000 w 10000"/>
              <a:gd name="connsiteY5" fmla="*/ 10050 h 10050"/>
              <a:gd name="connsiteX6" fmla="*/ 1 w 10000"/>
              <a:gd name="connsiteY6" fmla="*/ 10050 h 10050"/>
              <a:gd name="connsiteX7" fmla="*/ 3 w 10000"/>
              <a:gd name="connsiteY7" fmla="*/ 0 h 10050"/>
              <a:gd name="connsiteX0" fmla="*/ 3 w 10000"/>
              <a:gd name="connsiteY0" fmla="*/ 0 h 10898"/>
              <a:gd name="connsiteX1" fmla="*/ 10000 w 10000"/>
              <a:gd name="connsiteY1" fmla="*/ 50 h 10898"/>
              <a:gd name="connsiteX2" fmla="*/ 10000 w 10000"/>
              <a:gd name="connsiteY2" fmla="*/ 2768 h 10898"/>
              <a:gd name="connsiteX3" fmla="*/ 9566 w 10000"/>
              <a:gd name="connsiteY3" fmla="*/ 5036 h 10898"/>
              <a:gd name="connsiteX4" fmla="*/ 10000 w 10000"/>
              <a:gd name="connsiteY4" fmla="*/ 7305 h 10898"/>
              <a:gd name="connsiteX5" fmla="*/ 10000 w 10000"/>
              <a:gd name="connsiteY5" fmla="*/ 10898 h 10898"/>
              <a:gd name="connsiteX6" fmla="*/ 1 w 10000"/>
              <a:gd name="connsiteY6" fmla="*/ 10050 h 10898"/>
              <a:gd name="connsiteX7" fmla="*/ 3 w 10000"/>
              <a:gd name="connsiteY7" fmla="*/ 0 h 10898"/>
              <a:gd name="connsiteX0" fmla="*/ 1 w 9998"/>
              <a:gd name="connsiteY0" fmla="*/ 0 h 10898"/>
              <a:gd name="connsiteX1" fmla="*/ 9998 w 9998"/>
              <a:gd name="connsiteY1" fmla="*/ 50 h 10898"/>
              <a:gd name="connsiteX2" fmla="*/ 9998 w 9998"/>
              <a:gd name="connsiteY2" fmla="*/ 2768 h 10898"/>
              <a:gd name="connsiteX3" fmla="*/ 9564 w 9998"/>
              <a:gd name="connsiteY3" fmla="*/ 5036 h 10898"/>
              <a:gd name="connsiteX4" fmla="*/ 9998 w 9998"/>
              <a:gd name="connsiteY4" fmla="*/ 7305 h 10898"/>
              <a:gd name="connsiteX5" fmla="*/ 9998 w 9998"/>
              <a:gd name="connsiteY5" fmla="*/ 10898 h 10898"/>
              <a:gd name="connsiteX6" fmla="*/ 7 w 9998"/>
              <a:gd name="connsiteY6" fmla="*/ 10686 h 10898"/>
              <a:gd name="connsiteX7" fmla="*/ 1 w 9998"/>
              <a:gd name="connsiteY7" fmla="*/ 0 h 10898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2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05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54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3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52 h 10000"/>
              <a:gd name="connsiteX7" fmla="*/ 2 w 10001"/>
              <a:gd name="connsiteY7" fmla="*/ 0 h 10000"/>
              <a:gd name="connsiteX0" fmla="*/ 2 w 10001"/>
              <a:gd name="connsiteY0" fmla="*/ 818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818 h 10818"/>
              <a:gd name="connsiteX0" fmla="*/ 2 w 10001"/>
              <a:gd name="connsiteY0" fmla="*/ 5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5 h 10818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770 h 10850"/>
              <a:gd name="connsiteX7" fmla="*/ 2 w 10001"/>
              <a:gd name="connsiteY7" fmla="*/ 5 h 10850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835 h 10850"/>
              <a:gd name="connsiteX7" fmla="*/ 2 w 10001"/>
              <a:gd name="connsiteY7" fmla="*/ 5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" h="10850">
                <a:moveTo>
                  <a:pt x="2" y="5"/>
                </a:moveTo>
                <a:lnTo>
                  <a:pt x="10001" y="0"/>
                </a:lnTo>
                <a:lnTo>
                  <a:pt x="10001" y="3358"/>
                </a:lnTo>
                <a:cubicBezTo>
                  <a:pt x="9776" y="2972"/>
                  <a:pt x="9567" y="3999"/>
                  <a:pt x="9567" y="5439"/>
                </a:cubicBezTo>
                <a:cubicBezTo>
                  <a:pt x="9567" y="6879"/>
                  <a:pt x="9780" y="7906"/>
                  <a:pt x="10001" y="7521"/>
                </a:cubicBezTo>
                <a:cubicBezTo>
                  <a:pt x="9999" y="8631"/>
                  <a:pt x="9998" y="9740"/>
                  <a:pt x="9996" y="10850"/>
                </a:cubicBezTo>
                <a:lnTo>
                  <a:pt x="0" y="10835"/>
                </a:lnTo>
                <a:cubicBezTo>
                  <a:pt x="-2" y="7494"/>
                  <a:pt x="1" y="4120"/>
                  <a:pt x="2" y="5"/>
                </a:cubicBez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6280546" y="-2544"/>
            <a:ext cx="5173252" cy="887534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786 w 11409"/>
              <a:gd name="connsiteY0" fmla="*/ 7073 h 10210"/>
              <a:gd name="connsiteX1" fmla="*/ 614 w 11409"/>
              <a:gd name="connsiteY1" fmla="*/ 7297 h 10210"/>
              <a:gd name="connsiteX2" fmla="*/ 235 w 11409"/>
              <a:gd name="connsiteY2" fmla="*/ 5196 h 10210"/>
              <a:gd name="connsiteX3" fmla="*/ 614 w 11409"/>
              <a:gd name="connsiteY3" fmla="*/ 3095 h 10210"/>
              <a:gd name="connsiteX4" fmla="*/ 786 w 11409"/>
              <a:gd name="connsiteY4" fmla="*/ 3319 h 10210"/>
              <a:gd name="connsiteX5" fmla="*/ 786 w 11409"/>
              <a:gd name="connsiteY5" fmla="*/ 210 h 10210"/>
              <a:gd name="connsiteX6" fmla="*/ 11409 w 11409"/>
              <a:gd name="connsiteY6" fmla="*/ 271 h 10210"/>
              <a:gd name="connsiteX7" fmla="*/ 10235 w 11409"/>
              <a:gd name="connsiteY7" fmla="*/ 10210 h 10210"/>
              <a:gd name="connsiteX8" fmla="*/ 786 w 11409"/>
              <a:gd name="connsiteY8" fmla="*/ 10210 h 10210"/>
              <a:gd name="connsiteX9" fmla="*/ 786 w 11409"/>
              <a:gd name="connsiteY9" fmla="*/ 7073 h 10210"/>
              <a:gd name="connsiteX0" fmla="*/ 786 w 12199"/>
              <a:gd name="connsiteY0" fmla="*/ 7694 h 10892"/>
              <a:gd name="connsiteX1" fmla="*/ 614 w 12199"/>
              <a:gd name="connsiteY1" fmla="*/ 7918 h 10892"/>
              <a:gd name="connsiteX2" fmla="*/ 235 w 12199"/>
              <a:gd name="connsiteY2" fmla="*/ 5817 h 10892"/>
              <a:gd name="connsiteX3" fmla="*/ 614 w 12199"/>
              <a:gd name="connsiteY3" fmla="*/ 3716 h 10892"/>
              <a:gd name="connsiteX4" fmla="*/ 786 w 12199"/>
              <a:gd name="connsiteY4" fmla="*/ 3940 h 10892"/>
              <a:gd name="connsiteX5" fmla="*/ 786 w 12199"/>
              <a:gd name="connsiteY5" fmla="*/ 831 h 10892"/>
              <a:gd name="connsiteX6" fmla="*/ 11409 w 12199"/>
              <a:gd name="connsiteY6" fmla="*/ 892 h 10892"/>
              <a:gd name="connsiteX7" fmla="*/ 11420 w 12199"/>
              <a:gd name="connsiteY7" fmla="*/ 10892 h 10892"/>
              <a:gd name="connsiteX8" fmla="*/ 786 w 12199"/>
              <a:gd name="connsiteY8" fmla="*/ 10831 h 10892"/>
              <a:gd name="connsiteX9" fmla="*/ 786 w 12199"/>
              <a:gd name="connsiteY9" fmla="*/ 7694 h 10892"/>
              <a:gd name="connsiteX0" fmla="*/ 551 w 11964"/>
              <a:gd name="connsiteY0" fmla="*/ 7694 h 10892"/>
              <a:gd name="connsiteX1" fmla="*/ 379 w 11964"/>
              <a:gd name="connsiteY1" fmla="*/ 7918 h 10892"/>
              <a:gd name="connsiteX2" fmla="*/ 0 w 11964"/>
              <a:gd name="connsiteY2" fmla="*/ 5817 h 10892"/>
              <a:gd name="connsiteX3" fmla="*/ 379 w 11964"/>
              <a:gd name="connsiteY3" fmla="*/ 3716 h 10892"/>
              <a:gd name="connsiteX4" fmla="*/ 551 w 11964"/>
              <a:gd name="connsiteY4" fmla="*/ 3940 h 10892"/>
              <a:gd name="connsiteX5" fmla="*/ 551 w 11964"/>
              <a:gd name="connsiteY5" fmla="*/ 831 h 10892"/>
              <a:gd name="connsiteX6" fmla="*/ 11174 w 11964"/>
              <a:gd name="connsiteY6" fmla="*/ 892 h 10892"/>
              <a:gd name="connsiteX7" fmla="*/ 11185 w 11964"/>
              <a:gd name="connsiteY7" fmla="*/ 10892 h 10892"/>
              <a:gd name="connsiteX8" fmla="*/ 551 w 11964"/>
              <a:gd name="connsiteY8" fmla="*/ 10831 h 10892"/>
              <a:gd name="connsiteX9" fmla="*/ 551 w 11964"/>
              <a:gd name="connsiteY9" fmla="*/ 7694 h 10892"/>
              <a:gd name="connsiteX0" fmla="*/ 551 w 11964"/>
              <a:gd name="connsiteY0" fmla="*/ 7569 h 10767"/>
              <a:gd name="connsiteX1" fmla="*/ 379 w 11964"/>
              <a:gd name="connsiteY1" fmla="*/ 7793 h 10767"/>
              <a:gd name="connsiteX2" fmla="*/ 0 w 11964"/>
              <a:gd name="connsiteY2" fmla="*/ 5692 h 10767"/>
              <a:gd name="connsiteX3" fmla="*/ 379 w 11964"/>
              <a:gd name="connsiteY3" fmla="*/ 3591 h 10767"/>
              <a:gd name="connsiteX4" fmla="*/ 551 w 11964"/>
              <a:gd name="connsiteY4" fmla="*/ 3815 h 10767"/>
              <a:gd name="connsiteX5" fmla="*/ 551 w 11964"/>
              <a:gd name="connsiteY5" fmla="*/ 706 h 10767"/>
              <a:gd name="connsiteX6" fmla="*/ 11174 w 11964"/>
              <a:gd name="connsiteY6" fmla="*/ 767 h 10767"/>
              <a:gd name="connsiteX7" fmla="*/ 11185 w 11964"/>
              <a:gd name="connsiteY7" fmla="*/ 10767 h 10767"/>
              <a:gd name="connsiteX8" fmla="*/ 551 w 11964"/>
              <a:gd name="connsiteY8" fmla="*/ 10706 h 10767"/>
              <a:gd name="connsiteX9" fmla="*/ 551 w 11964"/>
              <a:gd name="connsiteY9" fmla="*/ 7569 h 10767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69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11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65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67"/>
              <a:gd name="connsiteY0" fmla="*/ 6813 h 10011"/>
              <a:gd name="connsiteX1" fmla="*/ 379 w 11167"/>
              <a:gd name="connsiteY1" fmla="*/ 7037 h 10011"/>
              <a:gd name="connsiteX2" fmla="*/ 0 w 11167"/>
              <a:gd name="connsiteY2" fmla="*/ 4936 h 10011"/>
              <a:gd name="connsiteX3" fmla="*/ 379 w 11167"/>
              <a:gd name="connsiteY3" fmla="*/ 2835 h 10011"/>
              <a:gd name="connsiteX4" fmla="*/ 551 w 11167"/>
              <a:gd name="connsiteY4" fmla="*/ 3059 h 10011"/>
              <a:gd name="connsiteX5" fmla="*/ 551 w 11167"/>
              <a:gd name="connsiteY5" fmla="*/ 0 h 10011"/>
              <a:gd name="connsiteX6" fmla="*/ 11165 w 11167"/>
              <a:gd name="connsiteY6" fmla="*/ 36 h 10011"/>
              <a:gd name="connsiteX7" fmla="*/ 11162 w 11167"/>
              <a:gd name="connsiteY7" fmla="*/ 10011 h 10011"/>
              <a:gd name="connsiteX8" fmla="*/ 551 w 11167"/>
              <a:gd name="connsiteY8" fmla="*/ 9950 h 10011"/>
              <a:gd name="connsiteX9" fmla="*/ 551 w 11167"/>
              <a:gd name="connsiteY9" fmla="*/ 6813 h 10011"/>
              <a:gd name="connsiteX0" fmla="*/ 551 w 11168"/>
              <a:gd name="connsiteY0" fmla="*/ 6813 h 10011"/>
              <a:gd name="connsiteX1" fmla="*/ 379 w 11168"/>
              <a:gd name="connsiteY1" fmla="*/ 7037 h 10011"/>
              <a:gd name="connsiteX2" fmla="*/ 0 w 11168"/>
              <a:gd name="connsiteY2" fmla="*/ 4936 h 10011"/>
              <a:gd name="connsiteX3" fmla="*/ 379 w 11168"/>
              <a:gd name="connsiteY3" fmla="*/ 2835 h 10011"/>
              <a:gd name="connsiteX4" fmla="*/ 551 w 11168"/>
              <a:gd name="connsiteY4" fmla="*/ 3059 h 10011"/>
              <a:gd name="connsiteX5" fmla="*/ 551 w 11168"/>
              <a:gd name="connsiteY5" fmla="*/ 0 h 10011"/>
              <a:gd name="connsiteX6" fmla="*/ 11165 w 11168"/>
              <a:gd name="connsiteY6" fmla="*/ 36 h 10011"/>
              <a:gd name="connsiteX7" fmla="*/ 11167 w 11168"/>
              <a:gd name="connsiteY7" fmla="*/ 10011 h 10011"/>
              <a:gd name="connsiteX8" fmla="*/ 551 w 11168"/>
              <a:gd name="connsiteY8" fmla="*/ 9950 h 10011"/>
              <a:gd name="connsiteX9" fmla="*/ 551 w 11168"/>
              <a:gd name="connsiteY9" fmla="*/ 6813 h 10011"/>
              <a:gd name="connsiteX0" fmla="*/ 551 w 11172"/>
              <a:gd name="connsiteY0" fmla="*/ 6813 h 10011"/>
              <a:gd name="connsiteX1" fmla="*/ 379 w 11172"/>
              <a:gd name="connsiteY1" fmla="*/ 7037 h 10011"/>
              <a:gd name="connsiteX2" fmla="*/ 0 w 11172"/>
              <a:gd name="connsiteY2" fmla="*/ 4936 h 10011"/>
              <a:gd name="connsiteX3" fmla="*/ 379 w 11172"/>
              <a:gd name="connsiteY3" fmla="*/ 2835 h 10011"/>
              <a:gd name="connsiteX4" fmla="*/ 551 w 11172"/>
              <a:gd name="connsiteY4" fmla="*/ 3059 h 10011"/>
              <a:gd name="connsiteX5" fmla="*/ 551 w 11172"/>
              <a:gd name="connsiteY5" fmla="*/ 0 h 10011"/>
              <a:gd name="connsiteX6" fmla="*/ 11165 w 11172"/>
              <a:gd name="connsiteY6" fmla="*/ 36 h 10011"/>
              <a:gd name="connsiteX7" fmla="*/ 11172 w 11172"/>
              <a:gd name="connsiteY7" fmla="*/ 10011 h 10011"/>
              <a:gd name="connsiteX8" fmla="*/ 551 w 11172"/>
              <a:gd name="connsiteY8" fmla="*/ 9950 h 10011"/>
              <a:gd name="connsiteX9" fmla="*/ 551 w 11172"/>
              <a:gd name="connsiteY9" fmla="*/ 6813 h 10011"/>
              <a:gd name="connsiteX0" fmla="*/ 551 w 11172"/>
              <a:gd name="connsiteY0" fmla="*/ 6813 h 10832"/>
              <a:gd name="connsiteX1" fmla="*/ 379 w 11172"/>
              <a:gd name="connsiteY1" fmla="*/ 7037 h 10832"/>
              <a:gd name="connsiteX2" fmla="*/ 0 w 11172"/>
              <a:gd name="connsiteY2" fmla="*/ 4936 h 10832"/>
              <a:gd name="connsiteX3" fmla="*/ 379 w 11172"/>
              <a:gd name="connsiteY3" fmla="*/ 2835 h 10832"/>
              <a:gd name="connsiteX4" fmla="*/ 551 w 11172"/>
              <a:gd name="connsiteY4" fmla="*/ 3059 h 10832"/>
              <a:gd name="connsiteX5" fmla="*/ 551 w 11172"/>
              <a:gd name="connsiteY5" fmla="*/ 0 h 10832"/>
              <a:gd name="connsiteX6" fmla="*/ 11165 w 11172"/>
              <a:gd name="connsiteY6" fmla="*/ 36 h 10832"/>
              <a:gd name="connsiteX7" fmla="*/ 11172 w 11172"/>
              <a:gd name="connsiteY7" fmla="*/ 10011 h 10832"/>
              <a:gd name="connsiteX8" fmla="*/ 551 w 11172"/>
              <a:gd name="connsiteY8" fmla="*/ 10832 h 10832"/>
              <a:gd name="connsiteX9" fmla="*/ 551 w 11172"/>
              <a:gd name="connsiteY9" fmla="*/ 6813 h 10832"/>
              <a:gd name="connsiteX0" fmla="*/ 551 w 11167"/>
              <a:gd name="connsiteY0" fmla="*/ 6813 h 11048"/>
              <a:gd name="connsiteX1" fmla="*/ 379 w 11167"/>
              <a:gd name="connsiteY1" fmla="*/ 7037 h 11048"/>
              <a:gd name="connsiteX2" fmla="*/ 0 w 11167"/>
              <a:gd name="connsiteY2" fmla="*/ 4936 h 11048"/>
              <a:gd name="connsiteX3" fmla="*/ 379 w 11167"/>
              <a:gd name="connsiteY3" fmla="*/ 2835 h 11048"/>
              <a:gd name="connsiteX4" fmla="*/ 551 w 11167"/>
              <a:gd name="connsiteY4" fmla="*/ 3059 h 11048"/>
              <a:gd name="connsiteX5" fmla="*/ 551 w 11167"/>
              <a:gd name="connsiteY5" fmla="*/ 0 h 11048"/>
              <a:gd name="connsiteX6" fmla="*/ 11165 w 11167"/>
              <a:gd name="connsiteY6" fmla="*/ 36 h 11048"/>
              <a:gd name="connsiteX7" fmla="*/ 11162 w 11167"/>
              <a:gd name="connsiteY7" fmla="*/ 11048 h 11048"/>
              <a:gd name="connsiteX8" fmla="*/ 551 w 11167"/>
              <a:gd name="connsiteY8" fmla="*/ 10832 h 11048"/>
              <a:gd name="connsiteX9" fmla="*/ 551 w 11167"/>
              <a:gd name="connsiteY9" fmla="*/ 6813 h 11048"/>
              <a:gd name="connsiteX0" fmla="*/ 551 w 11167"/>
              <a:gd name="connsiteY0" fmla="*/ 6813 h 10944"/>
              <a:gd name="connsiteX1" fmla="*/ 379 w 11167"/>
              <a:gd name="connsiteY1" fmla="*/ 7037 h 10944"/>
              <a:gd name="connsiteX2" fmla="*/ 0 w 11167"/>
              <a:gd name="connsiteY2" fmla="*/ 4936 h 10944"/>
              <a:gd name="connsiteX3" fmla="*/ 379 w 11167"/>
              <a:gd name="connsiteY3" fmla="*/ 2835 h 10944"/>
              <a:gd name="connsiteX4" fmla="*/ 551 w 11167"/>
              <a:gd name="connsiteY4" fmla="*/ 3059 h 10944"/>
              <a:gd name="connsiteX5" fmla="*/ 551 w 11167"/>
              <a:gd name="connsiteY5" fmla="*/ 0 h 10944"/>
              <a:gd name="connsiteX6" fmla="*/ 11165 w 11167"/>
              <a:gd name="connsiteY6" fmla="*/ 36 h 10944"/>
              <a:gd name="connsiteX7" fmla="*/ 11162 w 11167"/>
              <a:gd name="connsiteY7" fmla="*/ 10944 h 10944"/>
              <a:gd name="connsiteX8" fmla="*/ 551 w 11167"/>
              <a:gd name="connsiteY8" fmla="*/ 10832 h 10944"/>
              <a:gd name="connsiteX9" fmla="*/ 551 w 11167"/>
              <a:gd name="connsiteY9" fmla="*/ 6813 h 10944"/>
              <a:gd name="connsiteX0" fmla="*/ 551 w 11167"/>
              <a:gd name="connsiteY0" fmla="*/ 6813 h 10892"/>
              <a:gd name="connsiteX1" fmla="*/ 379 w 11167"/>
              <a:gd name="connsiteY1" fmla="*/ 7037 h 10892"/>
              <a:gd name="connsiteX2" fmla="*/ 0 w 11167"/>
              <a:gd name="connsiteY2" fmla="*/ 4936 h 10892"/>
              <a:gd name="connsiteX3" fmla="*/ 379 w 11167"/>
              <a:gd name="connsiteY3" fmla="*/ 2835 h 10892"/>
              <a:gd name="connsiteX4" fmla="*/ 551 w 11167"/>
              <a:gd name="connsiteY4" fmla="*/ 3059 h 10892"/>
              <a:gd name="connsiteX5" fmla="*/ 551 w 11167"/>
              <a:gd name="connsiteY5" fmla="*/ 0 h 10892"/>
              <a:gd name="connsiteX6" fmla="*/ 11165 w 11167"/>
              <a:gd name="connsiteY6" fmla="*/ 36 h 10892"/>
              <a:gd name="connsiteX7" fmla="*/ 11162 w 11167"/>
              <a:gd name="connsiteY7" fmla="*/ 10892 h 10892"/>
              <a:gd name="connsiteX8" fmla="*/ 551 w 11167"/>
              <a:gd name="connsiteY8" fmla="*/ 10832 h 10892"/>
              <a:gd name="connsiteX9" fmla="*/ 551 w 11167"/>
              <a:gd name="connsiteY9" fmla="*/ 6813 h 10892"/>
              <a:gd name="connsiteX0" fmla="*/ 551 w 11167"/>
              <a:gd name="connsiteY0" fmla="*/ 6813 h 10832"/>
              <a:gd name="connsiteX1" fmla="*/ 379 w 11167"/>
              <a:gd name="connsiteY1" fmla="*/ 7037 h 10832"/>
              <a:gd name="connsiteX2" fmla="*/ 0 w 11167"/>
              <a:gd name="connsiteY2" fmla="*/ 4936 h 10832"/>
              <a:gd name="connsiteX3" fmla="*/ 379 w 11167"/>
              <a:gd name="connsiteY3" fmla="*/ 2835 h 10832"/>
              <a:gd name="connsiteX4" fmla="*/ 551 w 11167"/>
              <a:gd name="connsiteY4" fmla="*/ 3059 h 10832"/>
              <a:gd name="connsiteX5" fmla="*/ 551 w 11167"/>
              <a:gd name="connsiteY5" fmla="*/ 0 h 10832"/>
              <a:gd name="connsiteX6" fmla="*/ 11165 w 11167"/>
              <a:gd name="connsiteY6" fmla="*/ 36 h 10832"/>
              <a:gd name="connsiteX7" fmla="*/ 11162 w 11167"/>
              <a:gd name="connsiteY7" fmla="*/ 10736 h 10832"/>
              <a:gd name="connsiteX8" fmla="*/ 551 w 11167"/>
              <a:gd name="connsiteY8" fmla="*/ 10832 h 10832"/>
              <a:gd name="connsiteX9" fmla="*/ 551 w 11167"/>
              <a:gd name="connsiteY9" fmla="*/ 6813 h 10832"/>
              <a:gd name="connsiteX0" fmla="*/ 551 w 11172"/>
              <a:gd name="connsiteY0" fmla="*/ 6813 h 10840"/>
              <a:gd name="connsiteX1" fmla="*/ 379 w 11172"/>
              <a:gd name="connsiteY1" fmla="*/ 7037 h 10840"/>
              <a:gd name="connsiteX2" fmla="*/ 0 w 11172"/>
              <a:gd name="connsiteY2" fmla="*/ 4936 h 10840"/>
              <a:gd name="connsiteX3" fmla="*/ 379 w 11172"/>
              <a:gd name="connsiteY3" fmla="*/ 2835 h 10840"/>
              <a:gd name="connsiteX4" fmla="*/ 551 w 11172"/>
              <a:gd name="connsiteY4" fmla="*/ 3059 h 10840"/>
              <a:gd name="connsiteX5" fmla="*/ 551 w 11172"/>
              <a:gd name="connsiteY5" fmla="*/ 0 h 10840"/>
              <a:gd name="connsiteX6" fmla="*/ 11165 w 11172"/>
              <a:gd name="connsiteY6" fmla="*/ 36 h 10840"/>
              <a:gd name="connsiteX7" fmla="*/ 11172 w 11172"/>
              <a:gd name="connsiteY7" fmla="*/ 10840 h 10840"/>
              <a:gd name="connsiteX8" fmla="*/ 551 w 11172"/>
              <a:gd name="connsiteY8" fmla="*/ 10832 h 10840"/>
              <a:gd name="connsiteX9" fmla="*/ 551 w 11172"/>
              <a:gd name="connsiteY9" fmla="*/ 6813 h 10840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974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36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" h="11778">
                <a:moveTo>
                  <a:pt x="551" y="7751"/>
                </a:moveTo>
                <a:cubicBezTo>
                  <a:pt x="500" y="7891"/>
                  <a:pt x="440" y="7975"/>
                  <a:pt x="379" y="7975"/>
                </a:cubicBezTo>
                <a:cubicBezTo>
                  <a:pt x="167" y="7975"/>
                  <a:pt x="0" y="7050"/>
                  <a:pt x="0" y="5874"/>
                </a:cubicBezTo>
                <a:cubicBezTo>
                  <a:pt x="0" y="4726"/>
                  <a:pt x="167" y="3773"/>
                  <a:pt x="379" y="3773"/>
                </a:cubicBezTo>
                <a:cubicBezTo>
                  <a:pt x="440" y="3773"/>
                  <a:pt x="500" y="3857"/>
                  <a:pt x="551" y="3997"/>
                </a:cubicBezTo>
                <a:cubicBezTo>
                  <a:pt x="551" y="888"/>
                  <a:pt x="549" y="1753"/>
                  <a:pt x="551" y="0"/>
                </a:cubicBezTo>
                <a:lnTo>
                  <a:pt x="11165" y="36"/>
                </a:lnTo>
                <a:cubicBezTo>
                  <a:pt x="11171" y="4782"/>
                  <a:pt x="11172" y="11778"/>
                  <a:pt x="11172" y="11778"/>
                </a:cubicBezTo>
                <a:lnTo>
                  <a:pt x="551" y="11770"/>
                </a:lnTo>
                <a:lnTo>
                  <a:pt x="551" y="7751"/>
                </a:lnTo>
                <a:close/>
              </a:path>
            </a:pathLst>
          </a:cu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8" name="AutoShape 26"/>
          <p:cNvSpPr>
            <a:spLocks noChangeAspect="1" noChangeArrowheads="1" noTextEdit="1"/>
          </p:cNvSpPr>
          <p:nvPr/>
        </p:nvSpPr>
        <p:spPr bwMode="auto">
          <a:xfrm flipH="1">
            <a:off x="4155813" y="4814514"/>
            <a:ext cx="2863975" cy="115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9" name="Freeform 28"/>
          <p:cNvSpPr>
            <a:spLocks/>
          </p:cNvSpPr>
          <p:nvPr/>
        </p:nvSpPr>
        <p:spPr bwMode="auto">
          <a:xfrm flipH="1">
            <a:off x="5602856" y="5605574"/>
            <a:ext cx="5850941" cy="1254975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38508"/>
              <a:gd name="connsiteY0" fmla="*/ 347 h 10201"/>
              <a:gd name="connsiteX1" fmla="*/ 35853 w 38508"/>
              <a:gd name="connsiteY1" fmla="*/ 209 h 10201"/>
              <a:gd name="connsiteX2" fmla="*/ 35853 w 38508"/>
              <a:gd name="connsiteY2" fmla="*/ 3618 h 10201"/>
              <a:gd name="connsiteX3" fmla="*/ 34043 w 38508"/>
              <a:gd name="connsiteY3" fmla="*/ 5213 h 10201"/>
              <a:gd name="connsiteX4" fmla="*/ 35846 w 38508"/>
              <a:gd name="connsiteY4" fmla="*/ 6792 h 10201"/>
              <a:gd name="connsiteX5" fmla="*/ 35846 w 38508"/>
              <a:gd name="connsiteY5" fmla="*/ 10201 h 10201"/>
              <a:gd name="connsiteX6" fmla="*/ 25853 w 38508"/>
              <a:gd name="connsiteY6" fmla="*/ 10201 h 10201"/>
              <a:gd name="connsiteX7" fmla="*/ 0 w 38508"/>
              <a:gd name="connsiteY7" fmla="*/ 347 h 10201"/>
              <a:gd name="connsiteX0" fmla="*/ 0 w 38603"/>
              <a:gd name="connsiteY0" fmla="*/ 139 h 9993"/>
              <a:gd name="connsiteX1" fmla="*/ 35853 w 38603"/>
              <a:gd name="connsiteY1" fmla="*/ 1 h 9993"/>
              <a:gd name="connsiteX2" fmla="*/ 35853 w 38603"/>
              <a:gd name="connsiteY2" fmla="*/ 3410 h 9993"/>
              <a:gd name="connsiteX3" fmla="*/ 34043 w 38603"/>
              <a:gd name="connsiteY3" fmla="*/ 5005 h 9993"/>
              <a:gd name="connsiteX4" fmla="*/ 35846 w 38603"/>
              <a:gd name="connsiteY4" fmla="*/ 6584 h 9993"/>
              <a:gd name="connsiteX5" fmla="*/ 35846 w 38603"/>
              <a:gd name="connsiteY5" fmla="*/ 9993 h 9993"/>
              <a:gd name="connsiteX6" fmla="*/ 25853 w 38603"/>
              <a:gd name="connsiteY6" fmla="*/ 9993 h 9993"/>
              <a:gd name="connsiteX7" fmla="*/ 0 w 38603"/>
              <a:gd name="connsiteY7" fmla="*/ 139 h 9993"/>
              <a:gd name="connsiteX0" fmla="*/ 0 w 9289"/>
              <a:gd name="connsiteY0" fmla="*/ 138 h 9999"/>
              <a:gd name="connsiteX1" fmla="*/ 9288 w 9289"/>
              <a:gd name="connsiteY1" fmla="*/ 0 h 9999"/>
              <a:gd name="connsiteX2" fmla="*/ 9288 w 9289"/>
              <a:gd name="connsiteY2" fmla="*/ 3411 h 9999"/>
              <a:gd name="connsiteX3" fmla="*/ 8819 w 9289"/>
              <a:gd name="connsiteY3" fmla="*/ 5008 h 9999"/>
              <a:gd name="connsiteX4" fmla="*/ 9286 w 9289"/>
              <a:gd name="connsiteY4" fmla="*/ 6588 h 9999"/>
              <a:gd name="connsiteX5" fmla="*/ 9286 w 9289"/>
              <a:gd name="connsiteY5" fmla="*/ 9999 h 9999"/>
              <a:gd name="connsiteX6" fmla="*/ 6697 w 9289"/>
              <a:gd name="connsiteY6" fmla="*/ 9999 h 9999"/>
              <a:gd name="connsiteX7" fmla="*/ 0 w 9289"/>
              <a:gd name="connsiteY7" fmla="*/ 138 h 9999"/>
              <a:gd name="connsiteX0" fmla="*/ 0 w 10000"/>
              <a:gd name="connsiteY0" fmla="*/ 138 h 10073"/>
              <a:gd name="connsiteX1" fmla="*/ 9999 w 10000"/>
              <a:gd name="connsiteY1" fmla="*/ 0 h 10073"/>
              <a:gd name="connsiteX2" fmla="*/ 9999 w 10000"/>
              <a:gd name="connsiteY2" fmla="*/ 3411 h 10073"/>
              <a:gd name="connsiteX3" fmla="*/ 9494 w 10000"/>
              <a:gd name="connsiteY3" fmla="*/ 5009 h 10073"/>
              <a:gd name="connsiteX4" fmla="*/ 9997 w 10000"/>
              <a:gd name="connsiteY4" fmla="*/ 6589 h 10073"/>
              <a:gd name="connsiteX5" fmla="*/ 9997 w 10000"/>
              <a:gd name="connsiteY5" fmla="*/ 10000 h 10073"/>
              <a:gd name="connsiteX6" fmla="*/ 8 w 10000"/>
              <a:gd name="connsiteY6" fmla="*/ 10073 h 10073"/>
              <a:gd name="connsiteX7" fmla="*/ 0 w 10000"/>
              <a:gd name="connsiteY7" fmla="*/ 138 h 10073"/>
              <a:gd name="connsiteX0" fmla="*/ 0 w 10000"/>
              <a:gd name="connsiteY0" fmla="*/ 138 h 10000"/>
              <a:gd name="connsiteX1" fmla="*/ 9999 w 10000"/>
              <a:gd name="connsiteY1" fmla="*/ 0 h 10000"/>
              <a:gd name="connsiteX2" fmla="*/ 9999 w 10000"/>
              <a:gd name="connsiteY2" fmla="*/ 3411 h 10000"/>
              <a:gd name="connsiteX3" fmla="*/ 9494 w 10000"/>
              <a:gd name="connsiteY3" fmla="*/ 5009 h 10000"/>
              <a:gd name="connsiteX4" fmla="*/ 9997 w 10000"/>
              <a:gd name="connsiteY4" fmla="*/ 6589 h 10000"/>
              <a:gd name="connsiteX5" fmla="*/ 9997 w 10000"/>
              <a:gd name="connsiteY5" fmla="*/ 10000 h 10000"/>
              <a:gd name="connsiteX6" fmla="*/ 0 w 10000"/>
              <a:gd name="connsiteY6" fmla="*/ 9963 h 10000"/>
              <a:gd name="connsiteX7" fmla="*/ 0 w 10000"/>
              <a:gd name="connsiteY7" fmla="*/ 138 h 10000"/>
              <a:gd name="connsiteX0" fmla="*/ 8 w 10008"/>
              <a:gd name="connsiteY0" fmla="*/ 138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38 h 10000"/>
              <a:gd name="connsiteX0" fmla="*/ 8 w 10008"/>
              <a:gd name="connsiteY0" fmla="*/ 101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01 h 10000"/>
              <a:gd name="connsiteX0" fmla="*/ 8 w 10008"/>
              <a:gd name="connsiteY0" fmla="*/ 64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64 h 10000"/>
              <a:gd name="connsiteX0" fmla="*/ 8 w 10008"/>
              <a:gd name="connsiteY0" fmla="*/ 46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46 h 10000"/>
              <a:gd name="connsiteX0" fmla="*/ 8 w 10008"/>
              <a:gd name="connsiteY0" fmla="*/ 480 h 10434"/>
              <a:gd name="connsiteX1" fmla="*/ 10007 w 10008"/>
              <a:gd name="connsiteY1" fmla="*/ 0 h 10434"/>
              <a:gd name="connsiteX2" fmla="*/ 10007 w 10008"/>
              <a:gd name="connsiteY2" fmla="*/ 3845 h 10434"/>
              <a:gd name="connsiteX3" fmla="*/ 9502 w 10008"/>
              <a:gd name="connsiteY3" fmla="*/ 5443 h 10434"/>
              <a:gd name="connsiteX4" fmla="*/ 10005 w 10008"/>
              <a:gd name="connsiteY4" fmla="*/ 7023 h 10434"/>
              <a:gd name="connsiteX5" fmla="*/ 10005 w 10008"/>
              <a:gd name="connsiteY5" fmla="*/ 10434 h 10434"/>
              <a:gd name="connsiteX6" fmla="*/ 0 w 10008"/>
              <a:gd name="connsiteY6" fmla="*/ 10397 h 10434"/>
              <a:gd name="connsiteX7" fmla="*/ 8 w 10008"/>
              <a:gd name="connsiteY7" fmla="*/ 480 h 10434"/>
              <a:gd name="connsiteX0" fmla="*/ 8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8 w 10008"/>
              <a:gd name="connsiteY7" fmla="*/ 0 h 10467"/>
              <a:gd name="connsiteX0" fmla="*/ 26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26 w 10008"/>
              <a:gd name="connsiteY7" fmla="*/ 0 h 10467"/>
              <a:gd name="connsiteX0" fmla="*/ 0 w 9982"/>
              <a:gd name="connsiteY0" fmla="*/ 0 h 10467"/>
              <a:gd name="connsiteX1" fmla="*/ 9981 w 9982"/>
              <a:gd name="connsiteY1" fmla="*/ 33 h 10467"/>
              <a:gd name="connsiteX2" fmla="*/ 9981 w 9982"/>
              <a:gd name="connsiteY2" fmla="*/ 3878 h 10467"/>
              <a:gd name="connsiteX3" fmla="*/ 9476 w 9982"/>
              <a:gd name="connsiteY3" fmla="*/ 5476 h 10467"/>
              <a:gd name="connsiteX4" fmla="*/ 9979 w 9982"/>
              <a:gd name="connsiteY4" fmla="*/ 7056 h 10467"/>
              <a:gd name="connsiteX5" fmla="*/ 9979 w 9982"/>
              <a:gd name="connsiteY5" fmla="*/ 10467 h 10467"/>
              <a:gd name="connsiteX6" fmla="*/ 10 w 9982"/>
              <a:gd name="connsiteY6" fmla="*/ 10430 h 10467"/>
              <a:gd name="connsiteX7" fmla="*/ 0 w 9982"/>
              <a:gd name="connsiteY7" fmla="*/ 0 h 10467"/>
              <a:gd name="connsiteX0" fmla="*/ 0 w 9991"/>
              <a:gd name="connsiteY0" fmla="*/ 0 h 10000"/>
              <a:gd name="connsiteX1" fmla="*/ 9990 w 9991"/>
              <a:gd name="connsiteY1" fmla="*/ 32 h 10000"/>
              <a:gd name="connsiteX2" fmla="*/ 9990 w 9991"/>
              <a:gd name="connsiteY2" fmla="*/ 3705 h 10000"/>
              <a:gd name="connsiteX3" fmla="*/ 9484 w 9991"/>
              <a:gd name="connsiteY3" fmla="*/ 5232 h 10000"/>
              <a:gd name="connsiteX4" fmla="*/ 9988 w 9991"/>
              <a:gd name="connsiteY4" fmla="*/ 6741 h 10000"/>
              <a:gd name="connsiteX5" fmla="*/ 9988 w 9991"/>
              <a:gd name="connsiteY5" fmla="*/ 10000 h 10000"/>
              <a:gd name="connsiteX6" fmla="*/ 1 w 9991"/>
              <a:gd name="connsiteY6" fmla="*/ 9965 h 10000"/>
              <a:gd name="connsiteX7" fmla="*/ 0 w 9991"/>
              <a:gd name="connsiteY7" fmla="*/ 0 h 10000"/>
              <a:gd name="connsiteX0" fmla="*/ 0 w 10000"/>
              <a:gd name="connsiteY0" fmla="*/ 0 h 10038"/>
              <a:gd name="connsiteX1" fmla="*/ 9999 w 10000"/>
              <a:gd name="connsiteY1" fmla="*/ 70 h 10038"/>
              <a:gd name="connsiteX2" fmla="*/ 9999 w 10000"/>
              <a:gd name="connsiteY2" fmla="*/ 3743 h 10038"/>
              <a:gd name="connsiteX3" fmla="*/ 9493 w 10000"/>
              <a:gd name="connsiteY3" fmla="*/ 5270 h 10038"/>
              <a:gd name="connsiteX4" fmla="*/ 9997 w 10000"/>
              <a:gd name="connsiteY4" fmla="*/ 6779 h 10038"/>
              <a:gd name="connsiteX5" fmla="*/ 9997 w 10000"/>
              <a:gd name="connsiteY5" fmla="*/ 10038 h 10038"/>
              <a:gd name="connsiteX6" fmla="*/ 1 w 10000"/>
              <a:gd name="connsiteY6" fmla="*/ 10003 h 10038"/>
              <a:gd name="connsiteX7" fmla="*/ 0 w 10000"/>
              <a:gd name="connsiteY7" fmla="*/ 0 h 10038"/>
              <a:gd name="connsiteX0" fmla="*/ 0 w 10000"/>
              <a:gd name="connsiteY0" fmla="*/ 0 h 10000"/>
              <a:gd name="connsiteX1" fmla="*/ 9999 w 10000"/>
              <a:gd name="connsiteY1" fmla="*/ 32 h 10000"/>
              <a:gd name="connsiteX2" fmla="*/ 9999 w 10000"/>
              <a:gd name="connsiteY2" fmla="*/ 3705 h 10000"/>
              <a:gd name="connsiteX3" fmla="*/ 9493 w 10000"/>
              <a:gd name="connsiteY3" fmla="*/ 5232 h 10000"/>
              <a:gd name="connsiteX4" fmla="*/ 9997 w 10000"/>
              <a:gd name="connsiteY4" fmla="*/ 6741 h 10000"/>
              <a:gd name="connsiteX5" fmla="*/ 9997 w 10000"/>
              <a:gd name="connsiteY5" fmla="*/ 10000 h 10000"/>
              <a:gd name="connsiteX6" fmla="*/ 1 w 10000"/>
              <a:gd name="connsiteY6" fmla="*/ 9965 h 10000"/>
              <a:gd name="connsiteX7" fmla="*/ 0 w 10000"/>
              <a:gd name="connsiteY7" fmla="*/ 0 h 1000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9965 h 10410"/>
              <a:gd name="connsiteX7" fmla="*/ 0 w 10000"/>
              <a:gd name="connsiteY7" fmla="*/ 0 h 1041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10404 h 10410"/>
              <a:gd name="connsiteX7" fmla="*/ 0 w 10000"/>
              <a:gd name="connsiteY7" fmla="*/ 0 h 1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410">
                <a:moveTo>
                  <a:pt x="0" y="0"/>
                </a:moveTo>
                <a:lnTo>
                  <a:pt x="9999" y="32"/>
                </a:lnTo>
                <a:cubicBezTo>
                  <a:pt x="10002" y="1601"/>
                  <a:pt x="9999" y="2157"/>
                  <a:pt x="9999" y="3705"/>
                </a:cubicBezTo>
                <a:cubicBezTo>
                  <a:pt x="9739" y="3417"/>
                  <a:pt x="9493" y="4165"/>
                  <a:pt x="9493" y="5232"/>
                </a:cubicBezTo>
                <a:cubicBezTo>
                  <a:pt x="9493" y="6282"/>
                  <a:pt x="9744" y="7036"/>
                  <a:pt x="9997" y="6741"/>
                </a:cubicBezTo>
                <a:lnTo>
                  <a:pt x="9997" y="10410"/>
                </a:lnTo>
                <a:lnTo>
                  <a:pt x="1" y="10404"/>
                </a:lnTo>
                <a:cubicBezTo>
                  <a:pt x="-2" y="7239"/>
                  <a:pt x="3" y="3164"/>
                  <a:pt x="0" y="0"/>
                </a:cubicBezTo>
                <a:close/>
              </a:path>
            </a:pathLst>
          </a:custGeom>
          <a:solidFill>
            <a:srgbClr val="384E1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0" name="Freeform 29"/>
          <p:cNvSpPr>
            <a:spLocks/>
          </p:cNvSpPr>
          <p:nvPr/>
        </p:nvSpPr>
        <p:spPr bwMode="auto">
          <a:xfrm flipH="1">
            <a:off x="870856" y="5607208"/>
            <a:ext cx="4994378" cy="1254958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786 w 25919"/>
              <a:gd name="connsiteY0" fmla="*/ 6606 h 10279"/>
              <a:gd name="connsiteX1" fmla="*/ 1307 w 25919"/>
              <a:gd name="connsiteY1" fmla="*/ 6769 h 10279"/>
              <a:gd name="connsiteX2" fmla="*/ 244 w 25919"/>
              <a:gd name="connsiteY2" fmla="*/ 5287 h 10279"/>
              <a:gd name="connsiteX3" fmla="*/ 1307 w 25919"/>
              <a:gd name="connsiteY3" fmla="*/ 3813 h 10279"/>
              <a:gd name="connsiteX4" fmla="*/ 1792 w 25919"/>
              <a:gd name="connsiteY4" fmla="*/ 3968 h 10279"/>
              <a:gd name="connsiteX5" fmla="*/ 1786 w 25919"/>
              <a:gd name="connsiteY5" fmla="*/ 279 h 10279"/>
              <a:gd name="connsiteX6" fmla="*/ 25919 w 25919"/>
              <a:gd name="connsiteY6" fmla="*/ 260 h 10279"/>
              <a:gd name="connsiteX7" fmla="*/ 10244 w 25919"/>
              <a:gd name="connsiteY7" fmla="*/ 10279 h 10279"/>
              <a:gd name="connsiteX8" fmla="*/ 1786 w 25919"/>
              <a:gd name="connsiteY8" fmla="*/ 10279 h 10279"/>
              <a:gd name="connsiteX9" fmla="*/ 1786 w 25919"/>
              <a:gd name="connsiteY9" fmla="*/ 6606 h 10279"/>
              <a:gd name="connsiteX0" fmla="*/ 1786 w 27702"/>
              <a:gd name="connsiteY0" fmla="*/ 7240 h 10950"/>
              <a:gd name="connsiteX1" fmla="*/ 1307 w 27702"/>
              <a:gd name="connsiteY1" fmla="*/ 7403 h 10950"/>
              <a:gd name="connsiteX2" fmla="*/ 244 w 27702"/>
              <a:gd name="connsiteY2" fmla="*/ 5921 h 10950"/>
              <a:gd name="connsiteX3" fmla="*/ 1307 w 27702"/>
              <a:gd name="connsiteY3" fmla="*/ 4447 h 10950"/>
              <a:gd name="connsiteX4" fmla="*/ 1792 w 27702"/>
              <a:gd name="connsiteY4" fmla="*/ 4602 h 10950"/>
              <a:gd name="connsiteX5" fmla="*/ 1786 w 27702"/>
              <a:gd name="connsiteY5" fmla="*/ 913 h 10950"/>
              <a:gd name="connsiteX6" fmla="*/ 25919 w 27702"/>
              <a:gd name="connsiteY6" fmla="*/ 894 h 10950"/>
              <a:gd name="connsiteX7" fmla="*/ 25905 w 27702"/>
              <a:gd name="connsiteY7" fmla="*/ 10950 h 10950"/>
              <a:gd name="connsiteX8" fmla="*/ 1786 w 27702"/>
              <a:gd name="connsiteY8" fmla="*/ 10913 h 10950"/>
              <a:gd name="connsiteX9" fmla="*/ 1786 w 27702"/>
              <a:gd name="connsiteY9" fmla="*/ 7240 h 10950"/>
              <a:gd name="connsiteX0" fmla="*/ 1786 w 27702"/>
              <a:gd name="connsiteY0" fmla="*/ 6631 h 10341"/>
              <a:gd name="connsiteX1" fmla="*/ 1307 w 27702"/>
              <a:gd name="connsiteY1" fmla="*/ 6794 h 10341"/>
              <a:gd name="connsiteX2" fmla="*/ 244 w 27702"/>
              <a:gd name="connsiteY2" fmla="*/ 5312 h 10341"/>
              <a:gd name="connsiteX3" fmla="*/ 1307 w 27702"/>
              <a:gd name="connsiteY3" fmla="*/ 3838 h 10341"/>
              <a:gd name="connsiteX4" fmla="*/ 1792 w 27702"/>
              <a:gd name="connsiteY4" fmla="*/ 3993 h 10341"/>
              <a:gd name="connsiteX5" fmla="*/ 1786 w 27702"/>
              <a:gd name="connsiteY5" fmla="*/ 304 h 10341"/>
              <a:gd name="connsiteX6" fmla="*/ 25919 w 27702"/>
              <a:gd name="connsiteY6" fmla="*/ 285 h 10341"/>
              <a:gd name="connsiteX7" fmla="*/ 25905 w 27702"/>
              <a:gd name="connsiteY7" fmla="*/ 10341 h 10341"/>
              <a:gd name="connsiteX8" fmla="*/ 1786 w 27702"/>
              <a:gd name="connsiteY8" fmla="*/ 10304 h 10341"/>
              <a:gd name="connsiteX9" fmla="*/ 1786 w 27702"/>
              <a:gd name="connsiteY9" fmla="*/ 6631 h 10341"/>
              <a:gd name="connsiteX0" fmla="*/ 1873 w 27789"/>
              <a:gd name="connsiteY0" fmla="*/ 6346 h 10056"/>
              <a:gd name="connsiteX1" fmla="*/ 1394 w 27789"/>
              <a:gd name="connsiteY1" fmla="*/ 6509 h 10056"/>
              <a:gd name="connsiteX2" fmla="*/ 331 w 27789"/>
              <a:gd name="connsiteY2" fmla="*/ 5027 h 10056"/>
              <a:gd name="connsiteX3" fmla="*/ 1394 w 27789"/>
              <a:gd name="connsiteY3" fmla="*/ 3553 h 10056"/>
              <a:gd name="connsiteX4" fmla="*/ 1879 w 27789"/>
              <a:gd name="connsiteY4" fmla="*/ 3708 h 10056"/>
              <a:gd name="connsiteX5" fmla="*/ 1873 w 27789"/>
              <a:gd name="connsiteY5" fmla="*/ 19 h 10056"/>
              <a:gd name="connsiteX6" fmla="*/ 26006 w 27789"/>
              <a:gd name="connsiteY6" fmla="*/ 0 h 10056"/>
              <a:gd name="connsiteX7" fmla="*/ 25992 w 27789"/>
              <a:gd name="connsiteY7" fmla="*/ 10056 h 10056"/>
              <a:gd name="connsiteX8" fmla="*/ 1873 w 27789"/>
              <a:gd name="connsiteY8" fmla="*/ 10019 h 10056"/>
              <a:gd name="connsiteX9" fmla="*/ 1873 w 27789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42 w 27458"/>
              <a:gd name="connsiteY5" fmla="*/ 19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55 w 27458"/>
              <a:gd name="connsiteY5" fmla="*/ 56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290 h 10000"/>
              <a:gd name="connsiteX1" fmla="*/ 1063 w 27458"/>
              <a:gd name="connsiteY1" fmla="*/ 6453 h 10000"/>
              <a:gd name="connsiteX2" fmla="*/ 0 w 27458"/>
              <a:gd name="connsiteY2" fmla="*/ 4971 h 10000"/>
              <a:gd name="connsiteX3" fmla="*/ 1063 w 27458"/>
              <a:gd name="connsiteY3" fmla="*/ 3497 h 10000"/>
              <a:gd name="connsiteX4" fmla="*/ 1548 w 27458"/>
              <a:gd name="connsiteY4" fmla="*/ 3652 h 10000"/>
              <a:gd name="connsiteX5" fmla="*/ 1555 w 27458"/>
              <a:gd name="connsiteY5" fmla="*/ 0 h 10000"/>
              <a:gd name="connsiteX6" fmla="*/ 25675 w 27458"/>
              <a:gd name="connsiteY6" fmla="*/ 55 h 10000"/>
              <a:gd name="connsiteX7" fmla="*/ 25661 w 27458"/>
              <a:gd name="connsiteY7" fmla="*/ 10000 h 10000"/>
              <a:gd name="connsiteX8" fmla="*/ 1542 w 27458"/>
              <a:gd name="connsiteY8" fmla="*/ 9963 h 10000"/>
              <a:gd name="connsiteX9" fmla="*/ 1542 w 27458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724 h 10434"/>
              <a:gd name="connsiteX1" fmla="*/ 1063 w 25675"/>
              <a:gd name="connsiteY1" fmla="*/ 6887 h 10434"/>
              <a:gd name="connsiteX2" fmla="*/ 0 w 25675"/>
              <a:gd name="connsiteY2" fmla="*/ 5405 h 10434"/>
              <a:gd name="connsiteX3" fmla="*/ 1063 w 25675"/>
              <a:gd name="connsiteY3" fmla="*/ 3931 h 10434"/>
              <a:gd name="connsiteX4" fmla="*/ 1548 w 25675"/>
              <a:gd name="connsiteY4" fmla="*/ 4086 h 10434"/>
              <a:gd name="connsiteX5" fmla="*/ 1528 w 25675"/>
              <a:gd name="connsiteY5" fmla="*/ 0 h 10434"/>
              <a:gd name="connsiteX6" fmla="*/ 25675 w 25675"/>
              <a:gd name="connsiteY6" fmla="*/ 489 h 10434"/>
              <a:gd name="connsiteX7" fmla="*/ 25661 w 25675"/>
              <a:gd name="connsiteY7" fmla="*/ 10434 h 10434"/>
              <a:gd name="connsiteX8" fmla="*/ 1542 w 25675"/>
              <a:gd name="connsiteY8" fmla="*/ 10397 h 10434"/>
              <a:gd name="connsiteX9" fmla="*/ 1542 w 25675"/>
              <a:gd name="connsiteY9" fmla="*/ 6724 h 10434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528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33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94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5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865"/>
              <a:gd name="connsiteX1" fmla="*/ 1063 w 25675"/>
              <a:gd name="connsiteY1" fmla="*/ 6926 h 10865"/>
              <a:gd name="connsiteX2" fmla="*/ 0 w 25675"/>
              <a:gd name="connsiteY2" fmla="*/ 5444 h 10865"/>
              <a:gd name="connsiteX3" fmla="*/ 1063 w 25675"/>
              <a:gd name="connsiteY3" fmla="*/ 3970 h 10865"/>
              <a:gd name="connsiteX4" fmla="*/ 1548 w 25675"/>
              <a:gd name="connsiteY4" fmla="*/ 4125 h 10865"/>
              <a:gd name="connsiteX5" fmla="*/ 1528 w 25675"/>
              <a:gd name="connsiteY5" fmla="*/ 0 h 10865"/>
              <a:gd name="connsiteX6" fmla="*/ 25675 w 25675"/>
              <a:gd name="connsiteY6" fmla="*/ 15 h 10865"/>
              <a:gd name="connsiteX7" fmla="*/ 25661 w 25675"/>
              <a:gd name="connsiteY7" fmla="*/ 10473 h 10865"/>
              <a:gd name="connsiteX8" fmla="*/ 1542 w 25675"/>
              <a:gd name="connsiteY8" fmla="*/ 10865 h 10865"/>
              <a:gd name="connsiteX9" fmla="*/ 1542 w 25675"/>
              <a:gd name="connsiteY9" fmla="*/ 6763 h 10865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473 h 10896"/>
              <a:gd name="connsiteX8" fmla="*/ 1542 w 25675"/>
              <a:gd name="connsiteY8" fmla="*/ 10896 h 10896"/>
              <a:gd name="connsiteX9" fmla="*/ 1542 w 25675"/>
              <a:gd name="connsiteY9" fmla="*/ 6763 h 10896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871 h 10896"/>
              <a:gd name="connsiteX8" fmla="*/ 1542 w 25675"/>
              <a:gd name="connsiteY8" fmla="*/ 10896 h 10896"/>
              <a:gd name="connsiteX9" fmla="*/ 1542 w 25675"/>
              <a:gd name="connsiteY9" fmla="*/ 6763 h 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75" h="10896">
                <a:moveTo>
                  <a:pt x="1542" y="6763"/>
                </a:moveTo>
                <a:cubicBezTo>
                  <a:pt x="1396" y="6869"/>
                  <a:pt x="1232" y="6926"/>
                  <a:pt x="1063" y="6926"/>
                </a:cubicBezTo>
                <a:cubicBezTo>
                  <a:pt x="479" y="6926"/>
                  <a:pt x="0" y="6258"/>
                  <a:pt x="0" y="5444"/>
                </a:cubicBezTo>
                <a:cubicBezTo>
                  <a:pt x="0" y="4630"/>
                  <a:pt x="479" y="3970"/>
                  <a:pt x="1063" y="3970"/>
                </a:cubicBezTo>
                <a:cubicBezTo>
                  <a:pt x="1238" y="3970"/>
                  <a:pt x="1402" y="4027"/>
                  <a:pt x="1548" y="4125"/>
                </a:cubicBezTo>
                <a:cubicBezTo>
                  <a:pt x="1542" y="436"/>
                  <a:pt x="1529" y="1896"/>
                  <a:pt x="1528" y="0"/>
                </a:cubicBezTo>
                <a:lnTo>
                  <a:pt x="25675" y="15"/>
                </a:lnTo>
                <a:cubicBezTo>
                  <a:pt x="25660" y="3078"/>
                  <a:pt x="25661" y="10871"/>
                  <a:pt x="25661" y="10871"/>
                </a:cubicBezTo>
                <a:lnTo>
                  <a:pt x="1542" y="10896"/>
                </a:lnTo>
                <a:lnTo>
                  <a:pt x="1542" y="6763"/>
                </a:lnTo>
                <a:close/>
              </a:path>
            </a:pathLst>
          </a:custGeom>
          <a:solidFill>
            <a:srgbClr val="9ED5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2472975" y="1747258"/>
            <a:ext cx="7615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algn="ctr" eaLnBrk="1" hangingPunct="1"/>
            <a:r>
              <a:rPr lang="es-ES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  </a:t>
            </a:r>
          </a:p>
        </p:txBody>
      </p:sp>
      <p:sp>
        <p:nvSpPr>
          <p:cNvPr id="18" name="6 Rectángulo redondeado"/>
          <p:cNvSpPr/>
          <p:nvPr/>
        </p:nvSpPr>
        <p:spPr>
          <a:xfrm>
            <a:off x="2607864" y="2909298"/>
            <a:ext cx="7345363" cy="14910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DEL NIVEL DE USABILIDAD DEL COMERCIO ELECTRÓNICO EN EL DISTRITO METROPOLITANO DE QUITO, ADMINISTRACIÓN ZONAL EUGENIO ESPEJO</a:t>
            </a:r>
            <a:r>
              <a:rPr lang="es-E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defRPr/>
            </a:pPr>
            <a:endParaRPr lang="es-ES" sz="2000" i="1" dirty="0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2607864" y="4609675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SÁNCHEZ MÉNDEZ, ANDREA MELISA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59" y="331174"/>
            <a:ext cx="4686373" cy="109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65" y="160000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7 CuadroTexto">
            <a:extLst>
              <a:ext uri="{FF2B5EF4-FFF2-40B4-BE49-F238E27FC236}">
                <a16:creationId xmlns:a16="http://schemas.microsoft.com/office/drawing/2014/main" id="{8C364D80-0B64-4BE4-A0A3-0A743967D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00" y="5216131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MG. ING. MARIA ISABEL, SÁNCHEZ</a:t>
            </a:r>
            <a:endParaRPr lang="es-ES" alt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6" grpId="0" animBg="1"/>
      <p:bldP spid="37" grpId="0" animBg="1"/>
      <p:bldP spid="49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52" y="179237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6">
            <a:extLst>
              <a:ext uri="{FF2B5EF4-FFF2-40B4-BE49-F238E27FC236}">
                <a16:creationId xmlns:a16="http://schemas.microsoft.com/office/drawing/2014/main" id="{85579931-6052-4012-9BD1-0A1CBDE13A32}"/>
              </a:ext>
            </a:extLst>
          </p:cNvPr>
          <p:cNvGrpSpPr/>
          <p:nvPr/>
        </p:nvGrpSpPr>
        <p:grpSpPr>
          <a:xfrm>
            <a:off x="411403" y="996085"/>
            <a:ext cx="4270215" cy="5138797"/>
            <a:chOff x="704460" y="1450220"/>
            <a:chExt cx="2342184" cy="3835929"/>
          </a:xfrm>
        </p:grpSpPr>
        <p:sp>
          <p:nvSpPr>
            <p:cNvPr id="10" name="Rectangle 74">
              <a:extLst>
                <a:ext uri="{FF2B5EF4-FFF2-40B4-BE49-F238E27FC236}">
                  <a16:creationId xmlns:a16="http://schemas.microsoft.com/office/drawing/2014/main" id="{260E908E-595C-4FA8-8986-27062CB35960}"/>
                </a:ext>
              </a:extLst>
            </p:cNvPr>
            <p:cNvSpPr/>
            <p:nvPr/>
          </p:nvSpPr>
          <p:spPr>
            <a:xfrm>
              <a:off x="1054173" y="1853530"/>
              <a:ext cx="1672771" cy="325861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75">
              <a:extLst>
                <a:ext uri="{FF2B5EF4-FFF2-40B4-BE49-F238E27FC236}">
                  <a16:creationId xmlns:a16="http://schemas.microsoft.com/office/drawing/2014/main" id="{563D357D-1A0B-42D3-8C2F-692FD64F0F85}"/>
                </a:ext>
              </a:extLst>
            </p:cNvPr>
            <p:cNvGrpSpPr/>
            <p:nvPr/>
          </p:nvGrpSpPr>
          <p:grpSpPr>
            <a:xfrm>
              <a:off x="704460" y="1450220"/>
              <a:ext cx="2342184" cy="3835929"/>
              <a:chOff x="1312561" y="1955177"/>
              <a:chExt cx="2342184" cy="3835929"/>
            </a:xfrm>
          </p:grpSpPr>
          <p:sp>
            <p:nvSpPr>
              <p:cNvPr id="12" name="Oval 76">
                <a:extLst>
                  <a:ext uri="{FF2B5EF4-FFF2-40B4-BE49-F238E27FC236}">
                    <a16:creationId xmlns:a16="http://schemas.microsoft.com/office/drawing/2014/main" id="{62E6D4BC-E329-4CAD-94C0-9E6D3C772140}"/>
                  </a:ext>
                </a:extLst>
              </p:cNvPr>
              <p:cNvSpPr/>
              <p:nvPr/>
            </p:nvSpPr>
            <p:spPr>
              <a:xfrm>
                <a:off x="1312561" y="5631321"/>
                <a:ext cx="2342184" cy="15978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D1175A7C-1E05-406E-9B8D-9D909361B0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7592" y="1955177"/>
                <a:ext cx="1812459" cy="3756037"/>
              </a:xfrm>
              <a:custGeom>
                <a:avLst/>
                <a:gdLst>
                  <a:gd name="T0" fmla="*/ 1022 w 1022"/>
                  <a:gd name="T1" fmla="*/ 890 h 2118"/>
                  <a:gd name="T2" fmla="*/ 1022 w 1022"/>
                  <a:gd name="T3" fmla="*/ 157 h 2118"/>
                  <a:gd name="T4" fmla="*/ 1014 w 1022"/>
                  <a:gd name="T5" fmla="*/ 101 h 2118"/>
                  <a:gd name="T6" fmla="*/ 868 w 1022"/>
                  <a:gd name="T7" fmla="*/ 1 h 2118"/>
                  <a:gd name="T8" fmla="*/ 162 w 1022"/>
                  <a:gd name="T9" fmla="*/ 0 h 2118"/>
                  <a:gd name="T10" fmla="*/ 87 w 1022"/>
                  <a:gd name="T11" fmla="*/ 16 h 2118"/>
                  <a:gd name="T12" fmla="*/ 14 w 1022"/>
                  <a:gd name="T13" fmla="*/ 91 h 2118"/>
                  <a:gd name="T14" fmla="*/ 0 w 1022"/>
                  <a:gd name="T15" fmla="*/ 166 h 2118"/>
                  <a:gd name="T16" fmla="*/ 0 w 1022"/>
                  <a:gd name="T17" fmla="*/ 1953 h 2118"/>
                  <a:gd name="T18" fmla="*/ 1 w 1022"/>
                  <a:gd name="T19" fmla="*/ 1967 h 2118"/>
                  <a:gd name="T20" fmla="*/ 38 w 1022"/>
                  <a:gd name="T21" fmla="*/ 2064 h 2118"/>
                  <a:gd name="T22" fmla="*/ 137 w 1022"/>
                  <a:gd name="T23" fmla="*/ 2115 h 2118"/>
                  <a:gd name="T24" fmla="*/ 226 w 1022"/>
                  <a:gd name="T25" fmla="*/ 2117 h 2118"/>
                  <a:gd name="T26" fmla="*/ 872 w 1022"/>
                  <a:gd name="T27" fmla="*/ 2117 h 2118"/>
                  <a:gd name="T28" fmla="*/ 977 w 1022"/>
                  <a:gd name="T29" fmla="*/ 2072 h 2118"/>
                  <a:gd name="T30" fmla="*/ 1022 w 1022"/>
                  <a:gd name="T31" fmla="*/ 1957 h 2118"/>
                  <a:gd name="T32" fmla="*/ 1022 w 1022"/>
                  <a:gd name="T33" fmla="*/ 890 h 2118"/>
                  <a:gd name="T34" fmla="*/ 428 w 1022"/>
                  <a:gd name="T35" fmla="*/ 127 h 2118"/>
                  <a:gd name="T36" fmla="*/ 442 w 1022"/>
                  <a:gd name="T37" fmla="*/ 116 h 2118"/>
                  <a:gd name="T38" fmla="*/ 512 w 1022"/>
                  <a:gd name="T39" fmla="*/ 117 h 2118"/>
                  <a:gd name="T40" fmla="*/ 576 w 1022"/>
                  <a:gd name="T41" fmla="*/ 116 h 2118"/>
                  <a:gd name="T42" fmla="*/ 582 w 1022"/>
                  <a:gd name="T43" fmla="*/ 117 h 2118"/>
                  <a:gd name="T44" fmla="*/ 595 w 1022"/>
                  <a:gd name="T45" fmla="*/ 128 h 2118"/>
                  <a:gd name="T46" fmla="*/ 583 w 1022"/>
                  <a:gd name="T47" fmla="*/ 140 h 2118"/>
                  <a:gd name="T48" fmla="*/ 440 w 1022"/>
                  <a:gd name="T49" fmla="*/ 140 h 2118"/>
                  <a:gd name="T50" fmla="*/ 428 w 1022"/>
                  <a:gd name="T51" fmla="*/ 127 h 2118"/>
                  <a:gd name="T52" fmla="*/ 511 w 1022"/>
                  <a:gd name="T53" fmla="*/ 2064 h 2118"/>
                  <a:gd name="T54" fmla="*/ 430 w 1022"/>
                  <a:gd name="T55" fmla="*/ 1983 h 2118"/>
                  <a:gd name="T56" fmla="*/ 512 w 1022"/>
                  <a:gd name="T57" fmla="*/ 1901 h 2118"/>
                  <a:gd name="T58" fmla="*/ 593 w 1022"/>
                  <a:gd name="T59" fmla="*/ 1983 h 2118"/>
                  <a:gd name="T60" fmla="*/ 511 w 1022"/>
                  <a:gd name="T61" fmla="*/ 2064 h 2118"/>
                  <a:gd name="T62" fmla="*/ 946 w 1022"/>
                  <a:gd name="T63" fmla="*/ 1848 h 2118"/>
                  <a:gd name="T64" fmla="*/ 75 w 1022"/>
                  <a:gd name="T65" fmla="*/ 1848 h 2118"/>
                  <a:gd name="T66" fmla="*/ 62 w 1022"/>
                  <a:gd name="T67" fmla="*/ 1835 h 2118"/>
                  <a:gd name="T68" fmla="*/ 62 w 1022"/>
                  <a:gd name="T69" fmla="*/ 270 h 2118"/>
                  <a:gd name="T70" fmla="*/ 75 w 1022"/>
                  <a:gd name="T71" fmla="*/ 256 h 2118"/>
                  <a:gd name="T72" fmla="*/ 946 w 1022"/>
                  <a:gd name="T73" fmla="*/ 256 h 2118"/>
                  <a:gd name="T74" fmla="*/ 960 w 1022"/>
                  <a:gd name="T75" fmla="*/ 271 h 2118"/>
                  <a:gd name="T76" fmla="*/ 960 w 1022"/>
                  <a:gd name="T77" fmla="*/ 1054 h 2118"/>
                  <a:gd name="T78" fmla="*/ 960 w 1022"/>
                  <a:gd name="T79" fmla="*/ 1834 h 2118"/>
                  <a:gd name="T80" fmla="*/ 946 w 1022"/>
                  <a:gd name="T81" fmla="*/ 184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2" h="2118">
                    <a:moveTo>
                      <a:pt x="1022" y="890"/>
                    </a:moveTo>
                    <a:cubicBezTo>
                      <a:pt x="1022" y="645"/>
                      <a:pt x="1022" y="401"/>
                      <a:pt x="1022" y="157"/>
                    </a:cubicBezTo>
                    <a:cubicBezTo>
                      <a:pt x="1022" y="138"/>
                      <a:pt x="1020" y="119"/>
                      <a:pt x="1014" y="101"/>
                    </a:cubicBezTo>
                    <a:cubicBezTo>
                      <a:pt x="991" y="40"/>
                      <a:pt x="933" y="1"/>
                      <a:pt x="868" y="1"/>
                    </a:cubicBezTo>
                    <a:cubicBezTo>
                      <a:pt x="632" y="1"/>
                      <a:pt x="397" y="1"/>
                      <a:pt x="162" y="0"/>
                    </a:cubicBezTo>
                    <a:cubicBezTo>
                      <a:pt x="136" y="0"/>
                      <a:pt x="110" y="5"/>
                      <a:pt x="87" y="16"/>
                    </a:cubicBezTo>
                    <a:cubicBezTo>
                      <a:pt x="54" y="32"/>
                      <a:pt x="29" y="57"/>
                      <a:pt x="14" y="91"/>
                    </a:cubicBezTo>
                    <a:cubicBezTo>
                      <a:pt x="3" y="115"/>
                      <a:pt x="0" y="140"/>
                      <a:pt x="0" y="166"/>
                    </a:cubicBezTo>
                    <a:cubicBezTo>
                      <a:pt x="1" y="762"/>
                      <a:pt x="0" y="1357"/>
                      <a:pt x="0" y="1953"/>
                    </a:cubicBezTo>
                    <a:cubicBezTo>
                      <a:pt x="0" y="1958"/>
                      <a:pt x="1" y="1963"/>
                      <a:pt x="1" y="1967"/>
                    </a:cubicBezTo>
                    <a:cubicBezTo>
                      <a:pt x="2" y="2004"/>
                      <a:pt x="12" y="2037"/>
                      <a:pt x="38" y="2064"/>
                    </a:cubicBezTo>
                    <a:cubicBezTo>
                      <a:pt x="65" y="2093"/>
                      <a:pt x="97" y="2113"/>
                      <a:pt x="137" y="2115"/>
                    </a:cubicBezTo>
                    <a:cubicBezTo>
                      <a:pt x="166" y="2117"/>
                      <a:pt x="196" y="2117"/>
                      <a:pt x="226" y="2117"/>
                    </a:cubicBezTo>
                    <a:cubicBezTo>
                      <a:pt x="316" y="2117"/>
                      <a:pt x="756" y="2118"/>
                      <a:pt x="872" y="2117"/>
                    </a:cubicBezTo>
                    <a:cubicBezTo>
                      <a:pt x="912" y="2117"/>
                      <a:pt x="948" y="2101"/>
                      <a:pt x="977" y="2072"/>
                    </a:cubicBezTo>
                    <a:cubicBezTo>
                      <a:pt x="1009" y="2041"/>
                      <a:pt x="1022" y="2002"/>
                      <a:pt x="1022" y="1957"/>
                    </a:cubicBezTo>
                    <a:cubicBezTo>
                      <a:pt x="1022" y="1601"/>
                      <a:pt x="1022" y="1245"/>
                      <a:pt x="1022" y="890"/>
                    </a:cubicBezTo>
                    <a:close/>
                    <a:moveTo>
                      <a:pt x="428" y="127"/>
                    </a:moveTo>
                    <a:cubicBezTo>
                      <a:pt x="429" y="120"/>
                      <a:pt x="434" y="116"/>
                      <a:pt x="442" y="116"/>
                    </a:cubicBezTo>
                    <a:cubicBezTo>
                      <a:pt x="465" y="117"/>
                      <a:pt x="489" y="117"/>
                      <a:pt x="512" y="117"/>
                    </a:cubicBezTo>
                    <a:cubicBezTo>
                      <a:pt x="533" y="116"/>
                      <a:pt x="555" y="116"/>
                      <a:pt x="576" y="116"/>
                    </a:cubicBezTo>
                    <a:cubicBezTo>
                      <a:pt x="578" y="116"/>
                      <a:pt x="580" y="116"/>
                      <a:pt x="582" y="117"/>
                    </a:cubicBezTo>
                    <a:cubicBezTo>
                      <a:pt x="590" y="117"/>
                      <a:pt x="595" y="122"/>
                      <a:pt x="595" y="128"/>
                    </a:cubicBezTo>
                    <a:cubicBezTo>
                      <a:pt x="595" y="136"/>
                      <a:pt x="590" y="140"/>
                      <a:pt x="583" y="140"/>
                    </a:cubicBezTo>
                    <a:cubicBezTo>
                      <a:pt x="535" y="140"/>
                      <a:pt x="488" y="140"/>
                      <a:pt x="440" y="140"/>
                    </a:cubicBezTo>
                    <a:cubicBezTo>
                      <a:pt x="432" y="140"/>
                      <a:pt x="427" y="133"/>
                      <a:pt x="428" y="127"/>
                    </a:cubicBezTo>
                    <a:close/>
                    <a:moveTo>
                      <a:pt x="511" y="2064"/>
                    </a:moveTo>
                    <a:cubicBezTo>
                      <a:pt x="466" y="2064"/>
                      <a:pt x="430" y="2029"/>
                      <a:pt x="430" y="1983"/>
                    </a:cubicBezTo>
                    <a:cubicBezTo>
                      <a:pt x="430" y="1936"/>
                      <a:pt x="467" y="1902"/>
                      <a:pt x="512" y="1901"/>
                    </a:cubicBezTo>
                    <a:cubicBezTo>
                      <a:pt x="556" y="1902"/>
                      <a:pt x="593" y="1936"/>
                      <a:pt x="593" y="1983"/>
                    </a:cubicBezTo>
                    <a:cubicBezTo>
                      <a:pt x="592" y="2031"/>
                      <a:pt x="554" y="2065"/>
                      <a:pt x="511" y="2064"/>
                    </a:cubicBezTo>
                    <a:close/>
                    <a:moveTo>
                      <a:pt x="946" y="1848"/>
                    </a:moveTo>
                    <a:cubicBezTo>
                      <a:pt x="655" y="1848"/>
                      <a:pt x="365" y="1848"/>
                      <a:pt x="75" y="1848"/>
                    </a:cubicBezTo>
                    <a:cubicBezTo>
                      <a:pt x="60" y="1848"/>
                      <a:pt x="62" y="1850"/>
                      <a:pt x="62" y="1835"/>
                    </a:cubicBezTo>
                    <a:cubicBezTo>
                      <a:pt x="62" y="1313"/>
                      <a:pt x="62" y="791"/>
                      <a:pt x="62" y="270"/>
                    </a:cubicBezTo>
                    <a:cubicBezTo>
                      <a:pt x="62" y="256"/>
                      <a:pt x="62" y="256"/>
                      <a:pt x="75" y="256"/>
                    </a:cubicBezTo>
                    <a:cubicBezTo>
                      <a:pt x="365" y="256"/>
                      <a:pt x="656" y="256"/>
                      <a:pt x="946" y="256"/>
                    </a:cubicBezTo>
                    <a:cubicBezTo>
                      <a:pt x="960" y="256"/>
                      <a:pt x="960" y="256"/>
                      <a:pt x="960" y="271"/>
                    </a:cubicBezTo>
                    <a:cubicBezTo>
                      <a:pt x="960" y="532"/>
                      <a:pt x="960" y="793"/>
                      <a:pt x="960" y="1054"/>
                    </a:cubicBezTo>
                    <a:cubicBezTo>
                      <a:pt x="960" y="1314"/>
                      <a:pt x="960" y="1574"/>
                      <a:pt x="960" y="1834"/>
                    </a:cubicBezTo>
                    <a:cubicBezTo>
                      <a:pt x="960" y="1851"/>
                      <a:pt x="961" y="1848"/>
                      <a:pt x="946" y="1848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00932B-464A-4D87-B1F4-3E1ACC120DE5}"/>
              </a:ext>
            </a:extLst>
          </p:cNvPr>
          <p:cNvSpPr/>
          <p:nvPr/>
        </p:nvSpPr>
        <p:spPr>
          <a:xfrm>
            <a:off x="1475297" y="1721080"/>
            <a:ext cx="2142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Alcance </a:t>
            </a:r>
          </a:p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Descriptivo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9F24941-76AC-461A-A585-4069D670405E}"/>
              </a:ext>
            </a:extLst>
          </p:cNvPr>
          <p:cNvSpPr/>
          <p:nvPr/>
        </p:nvSpPr>
        <p:spPr>
          <a:xfrm>
            <a:off x="1581178" y="4407758"/>
            <a:ext cx="2036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mixto 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B7A995C-F8FC-4CB7-A864-D947D93AC74D}"/>
              </a:ext>
            </a:extLst>
          </p:cNvPr>
          <p:cNvSpPr/>
          <p:nvPr/>
        </p:nvSpPr>
        <p:spPr>
          <a:xfrm>
            <a:off x="1292253" y="2821361"/>
            <a:ext cx="250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Diseño no experimental transversal</a:t>
            </a:r>
            <a:endParaRPr lang="es-EC" sz="24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86E533-C3FD-4B1F-83BA-C00868CA6278}"/>
              </a:ext>
            </a:extLst>
          </p:cNvPr>
          <p:cNvSpPr/>
          <p:nvPr/>
        </p:nvSpPr>
        <p:spPr>
          <a:xfrm>
            <a:off x="4750416" y="265036"/>
            <a:ext cx="4270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AC6066B7-A687-4B71-A41E-8F589DADCEFB}"/>
              </a:ext>
            </a:extLst>
          </p:cNvPr>
          <p:cNvSpPr txBox="1"/>
          <p:nvPr/>
        </p:nvSpPr>
        <p:spPr>
          <a:xfrm>
            <a:off x="6885524" y="2455286"/>
            <a:ext cx="365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410.063 habitantes (proyección 2018)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E3ABE90E-C180-4AC2-889E-89A9EE1FDF53}"/>
              </a:ext>
            </a:extLst>
          </p:cNvPr>
          <p:cNvSpPr txBox="1"/>
          <p:nvPr/>
        </p:nvSpPr>
        <p:spPr>
          <a:xfrm>
            <a:off x="6416888" y="3588430"/>
            <a:ext cx="55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personas para la muestra, estratificada por edad y parroquia urbana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2B55B04A-8413-49E2-B2F0-C4A2F505E433}"/>
              </a:ext>
            </a:extLst>
          </p:cNvPr>
          <p:cNvSpPr txBox="1"/>
          <p:nvPr/>
        </p:nvSpPr>
        <p:spPr>
          <a:xfrm>
            <a:off x="6885524" y="4705385"/>
            <a:ext cx="406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Encuesta piloto </a:t>
            </a:r>
            <a:r>
              <a:rPr lang="es-MX" sz="2400" dirty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presenta</a:t>
            </a: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 un alfa de </a:t>
            </a:r>
            <a:r>
              <a:rPr kumimoji="0" lang="es-MX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Crombach</a:t>
            </a: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 de 0,757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56F8F8B5-249C-4B0B-9B96-923BE41FF708}"/>
              </a:ext>
            </a:extLst>
          </p:cNvPr>
          <p:cNvGrpSpPr/>
          <p:nvPr/>
        </p:nvGrpSpPr>
        <p:grpSpPr>
          <a:xfrm>
            <a:off x="5476263" y="3660392"/>
            <a:ext cx="452893" cy="722595"/>
            <a:chOff x="7478257" y="3367955"/>
            <a:chExt cx="452893" cy="722595"/>
          </a:xfrm>
        </p:grpSpPr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88F827F1-6997-4607-B98A-6592CF87822F}"/>
                </a:ext>
              </a:extLst>
            </p:cNvPr>
            <p:cNvSpPr/>
            <p:nvPr/>
          </p:nvSpPr>
          <p:spPr>
            <a:xfrm>
              <a:off x="7478257" y="3983569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64D172C-2795-4395-8CF3-5417F510C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336795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id="{2E462F83-F113-4BE5-8FEF-AFE15158FEF8}"/>
              </a:ext>
            </a:extLst>
          </p:cNvPr>
          <p:cNvGrpSpPr/>
          <p:nvPr/>
        </p:nvGrpSpPr>
        <p:grpSpPr>
          <a:xfrm>
            <a:off x="6139082" y="4815480"/>
            <a:ext cx="452893" cy="699312"/>
            <a:chOff x="7478257" y="4606205"/>
            <a:chExt cx="452893" cy="699312"/>
          </a:xfrm>
        </p:grpSpPr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09B48214-84AE-4AEC-B229-2AD48E3B0EAA}"/>
                </a:ext>
              </a:extLst>
            </p:cNvPr>
            <p:cNvSpPr/>
            <p:nvPr/>
          </p:nvSpPr>
          <p:spPr>
            <a:xfrm>
              <a:off x="7478257" y="5198536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E788C29-AF80-4E6A-AD85-B1A6C4FE71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4606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4E340E1B-CE94-493D-85BB-CC8D7549639A}"/>
              </a:ext>
            </a:extLst>
          </p:cNvPr>
          <p:cNvGrpSpPr/>
          <p:nvPr/>
        </p:nvGrpSpPr>
        <p:grpSpPr>
          <a:xfrm>
            <a:off x="6190441" y="2566495"/>
            <a:ext cx="452893" cy="700189"/>
            <a:chOff x="7478257" y="2193205"/>
            <a:chExt cx="452893" cy="700189"/>
          </a:xfrm>
        </p:grpSpPr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950CB455-AD87-4D8E-8574-EEC4A2B16A01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D15880C-DBED-4B05-AD0E-EF2B39901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TextBox 26">
            <a:extLst>
              <a:ext uri="{FF2B5EF4-FFF2-40B4-BE49-F238E27FC236}">
                <a16:creationId xmlns:a16="http://schemas.microsoft.com/office/drawing/2014/main" id="{1973D1A5-01A4-47DE-A8D5-9C1D392E2174}"/>
              </a:ext>
            </a:extLst>
          </p:cNvPr>
          <p:cNvSpPr txBox="1"/>
          <p:nvPr/>
        </p:nvSpPr>
        <p:spPr>
          <a:xfrm>
            <a:off x="6246757" y="1398578"/>
            <a:ext cx="521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Zonal</a:t>
            </a: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Eugenio Espejo, parroquias urbanas </a:t>
            </a:r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9861F406-1099-4F57-BAFB-EA400A0D70B1}"/>
              </a:ext>
            </a:extLst>
          </p:cNvPr>
          <p:cNvGrpSpPr/>
          <p:nvPr/>
        </p:nvGrpSpPr>
        <p:grpSpPr>
          <a:xfrm>
            <a:off x="5492352" y="1505417"/>
            <a:ext cx="452893" cy="700189"/>
            <a:chOff x="7478257" y="2193205"/>
            <a:chExt cx="452893" cy="700189"/>
          </a:xfrm>
        </p:grpSpPr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2BC9ADA7-8FF1-464B-B5B1-A4FA5C00A3A5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E3F491A3-E2E5-4BF2-9ED6-EC2E8E398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6" name="Rectangle 3">
            <a:extLst>
              <a:ext uri="{FF2B5EF4-FFF2-40B4-BE49-F238E27FC236}">
                <a16:creationId xmlns:a16="http://schemas.microsoft.com/office/drawing/2014/main" id="{22761B17-AE51-43E1-A9A0-E906F2495004}"/>
              </a:ext>
            </a:extLst>
          </p:cNvPr>
          <p:cNvSpPr/>
          <p:nvPr/>
        </p:nvSpPr>
        <p:spPr>
          <a:xfrm rot="5400000">
            <a:off x="8930004" y="3591478"/>
            <a:ext cx="848109" cy="572086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5FA045AA-B1EB-4E84-8D93-75B3D28CF3AD}"/>
              </a:ext>
            </a:extLst>
          </p:cNvPr>
          <p:cNvSpPr/>
          <p:nvPr/>
        </p:nvSpPr>
        <p:spPr>
          <a:xfrm rot="5400000">
            <a:off x="5239217" y="5655534"/>
            <a:ext cx="623355" cy="185372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842C716C-77FF-4C4A-8FCD-F7D2D51A971A}"/>
              </a:ext>
            </a:extLst>
          </p:cNvPr>
          <p:cNvSpPr/>
          <p:nvPr/>
        </p:nvSpPr>
        <p:spPr>
          <a:xfrm rot="5400000">
            <a:off x="3725916" y="5981101"/>
            <a:ext cx="417072" cy="1379159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D7EE88AB-A0A0-4572-97B1-4631793E5DAA}"/>
              </a:ext>
            </a:extLst>
          </p:cNvPr>
          <p:cNvSpPr/>
          <p:nvPr/>
        </p:nvSpPr>
        <p:spPr>
          <a:xfrm rot="5400000">
            <a:off x="8930004" y="3591479"/>
            <a:ext cx="848109" cy="572086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56841628-6FA3-4A48-A213-3319B903E4AD}"/>
              </a:ext>
            </a:extLst>
          </p:cNvPr>
          <p:cNvSpPr/>
          <p:nvPr/>
        </p:nvSpPr>
        <p:spPr>
          <a:xfrm rot="5400000">
            <a:off x="5239217" y="5655535"/>
            <a:ext cx="623355" cy="185372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013ACD2C-C52A-4310-94D0-3F8AE5F32A5E}"/>
              </a:ext>
            </a:extLst>
          </p:cNvPr>
          <p:cNvSpPr/>
          <p:nvPr/>
        </p:nvSpPr>
        <p:spPr>
          <a:xfrm rot="5400000">
            <a:off x="3725916" y="5981102"/>
            <a:ext cx="417072" cy="1379159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9895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43" y="0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4DFC4975-ABD4-4640-9E58-5E9541F82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71720"/>
              </p:ext>
            </p:extLst>
          </p:nvPr>
        </p:nvGraphicFramePr>
        <p:xfrm>
          <a:off x="638078" y="1571864"/>
          <a:ext cx="105029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101">
                  <a:extLst>
                    <a:ext uri="{9D8B030D-6E8A-4147-A177-3AD203B41FA5}">
                      <a16:colId xmlns:a16="http://schemas.microsoft.com/office/drawing/2014/main" val="2758225400"/>
                    </a:ext>
                  </a:extLst>
                </a:gridCol>
                <a:gridCol w="1454131">
                  <a:extLst>
                    <a:ext uri="{9D8B030D-6E8A-4147-A177-3AD203B41FA5}">
                      <a16:colId xmlns:a16="http://schemas.microsoft.com/office/drawing/2014/main" val="1106541298"/>
                    </a:ext>
                  </a:extLst>
                </a:gridCol>
                <a:gridCol w="1626330">
                  <a:extLst>
                    <a:ext uri="{9D8B030D-6E8A-4147-A177-3AD203B41FA5}">
                      <a16:colId xmlns:a16="http://schemas.microsoft.com/office/drawing/2014/main" val="3379925563"/>
                    </a:ext>
                  </a:extLst>
                </a:gridCol>
                <a:gridCol w="1627604">
                  <a:extLst>
                    <a:ext uri="{9D8B030D-6E8A-4147-A177-3AD203B41FA5}">
                      <a16:colId xmlns:a16="http://schemas.microsoft.com/office/drawing/2014/main" val="1629429959"/>
                    </a:ext>
                  </a:extLst>
                </a:gridCol>
                <a:gridCol w="1610323">
                  <a:extLst>
                    <a:ext uri="{9D8B030D-6E8A-4147-A177-3AD203B41FA5}">
                      <a16:colId xmlns:a16="http://schemas.microsoft.com/office/drawing/2014/main" val="915589951"/>
                    </a:ext>
                  </a:extLst>
                </a:gridCol>
                <a:gridCol w="1471411">
                  <a:extLst>
                    <a:ext uri="{9D8B030D-6E8A-4147-A177-3AD203B41FA5}">
                      <a16:colId xmlns:a16="http://schemas.microsoft.com/office/drawing/2014/main" val="37857131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18-25 años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26-33 años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34-41 años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&gt;42 años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9547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Parroquias Urbanas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Estratos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21%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38%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22%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19%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034509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Kennedy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65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14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25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14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12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161311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Cochapamba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50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11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19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11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070486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Iñaquito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43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16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10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2578306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Belisario Quevedo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42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16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446751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Comité del Pueblo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40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15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12375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San Isidro del Inca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37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14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7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959693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Jipijapa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33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7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13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7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6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190599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Total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310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676103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42720812-F6A0-4BCF-AF70-53FB87EC0291}"/>
              </a:ext>
            </a:extLst>
          </p:cNvPr>
          <p:cNvSpPr/>
          <p:nvPr/>
        </p:nvSpPr>
        <p:spPr>
          <a:xfrm>
            <a:off x="2841528" y="15207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Proyección poblacional </a:t>
            </a:r>
          </a:p>
          <a:p>
            <a:pPr algn="ctr"/>
            <a:r>
              <a:rPr lang="es-EC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 2018</a:t>
            </a:r>
          </a:p>
        </p:txBody>
      </p:sp>
    </p:spTree>
    <p:extLst>
      <p:ext uri="{BB962C8B-B14F-4D97-AF65-F5344CB8AC3E}">
        <p14:creationId xmlns:p14="http://schemas.microsoft.com/office/powerpoint/2010/main" val="4206265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894502" y="-6148"/>
            <a:ext cx="3679031" cy="67542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562973" y="-26505"/>
            <a:ext cx="3629027" cy="675428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52" y="104060"/>
            <a:ext cx="4245469" cy="2363636"/>
          </a:xfrm>
          <a:prstGeom prst="rect">
            <a:avLst/>
          </a:prstGeom>
        </p:spPr>
      </p:pic>
      <p:pic>
        <p:nvPicPr>
          <p:cNvPr id="13" name="Picture 2" descr="http://360.espe.edu.ec/images/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0" y="252209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E6FEA56-C71F-4263-8B0E-7D0B4D481D9E}"/>
              </a:ext>
            </a:extLst>
          </p:cNvPr>
          <p:cNvSpPr/>
          <p:nvPr/>
        </p:nvSpPr>
        <p:spPr>
          <a:xfrm>
            <a:off x="3047999" y="655834"/>
            <a:ext cx="36748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EBFAE4FC-E76B-4C34-A002-E5AC434AB593}"/>
              </a:ext>
            </a:extLst>
          </p:cNvPr>
          <p:cNvSpPr>
            <a:spLocks/>
          </p:cNvSpPr>
          <p:nvPr/>
        </p:nvSpPr>
        <p:spPr bwMode="auto">
          <a:xfrm>
            <a:off x="1415348" y="1797832"/>
            <a:ext cx="6068843" cy="837505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EC" sz="1400" dirty="0"/>
          </a:p>
          <a:p>
            <a:pPr algn="ctr"/>
            <a:r>
              <a:rPr lang="es-EC" sz="1400" dirty="0"/>
              <a:t>Las Pymes cuentan con dos empleados fijos, los demás son solo eventuales </a:t>
            </a: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98A734F-7992-48C6-A8A1-2A1B1E39EA71}"/>
              </a:ext>
            </a:extLst>
          </p:cNvPr>
          <p:cNvSpPr>
            <a:spLocks/>
          </p:cNvSpPr>
          <p:nvPr/>
        </p:nvSpPr>
        <p:spPr bwMode="auto">
          <a:xfrm>
            <a:off x="7252785" y="1803970"/>
            <a:ext cx="1001967" cy="831366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551 w 10000"/>
              <a:gd name="connsiteY0" fmla="*/ 7093 h 10230"/>
              <a:gd name="connsiteX1" fmla="*/ 379 w 10000"/>
              <a:gd name="connsiteY1" fmla="*/ 7317 h 10230"/>
              <a:gd name="connsiteX2" fmla="*/ 0 w 10000"/>
              <a:gd name="connsiteY2" fmla="*/ 5216 h 10230"/>
              <a:gd name="connsiteX3" fmla="*/ 379 w 10000"/>
              <a:gd name="connsiteY3" fmla="*/ 3115 h 10230"/>
              <a:gd name="connsiteX4" fmla="*/ 551 w 10000"/>
              <a:gd name="connsiteY4" fmla="*/ 3339 h 10230"/>
              <a:gd name="connsiteX5" fmla="*/ 551 w 10000"/>
              <a:gd name="connsiteY5" fmla="*/ 230 h 10230"/>
              <a:gd name="connsiteX6" fmla="*/ 7296 w 10000"/>
              <a:gd name="connsiteY6" fmla="*/ 230 h 10230"/>
              <a:gd name="connsiteX7" fmla="*/ 10000 w 10000"/>
              <a:gd name="connsiteY7" fmla="*/ 10230 h 10230"/>
              <a:gd name="connsiteX8" fmla="*/ 551 w 10000"/>
              <a:gd name="connsiteY8" fmla="*/ 10230 h 10230"/>
              <a:gd name="connsiteX9" fmla="*/ 551 w 10000"/>
              <a:gd name="connsiteY9" fmla="*/ 7093 h 10230"/>
              <a:gd name="connsiteX0" fmla="*/ 551 w 10000"/>
              <a:gd name="connsiteY0" fmla="*/ 6869 h 10006"/>
              <a:gd name="connsiteX1" fmla="*/ 379 w 10000"/>
              <a:gd name="connsiteY1" fmla="*/ 7093 h 10006"/>
              <a:gd name="connsiteX2" fmla="*/ 0 w 10000"/>
              <a:gd name="connsiteY2" fmla="*/ 4992 h 10006"/>
              <a:gd name="connsiteX3" fmla="*/ 379 w 10000"/>
              <a:gd name="connsiteY3" fmla="*/ 2891 h 10006"/>
              <a:gd name="connsiteX4" fmla="*/ 551 w 10000"/>
              <a:gd name="connsiteY4" fmla="*/ 3115 h 10006"/>
              <a:gd name="connsiteX5" fmla="*/ 551 w 10000"/>
              <a:gd name="connsiteY5" fmla="*/ 6 h 10006"/>
              <a:gd name="connsiteX6" fmla="*/ 7296 w 10000"/>
              <a:gd name="connsiteY6" fmla="*/ 6 h 10006"/>
              <a:gd name="connsiteX7" fmla="*/ 10000 w 10000"/>
              <a:gd name="connsiteY7" fmla="*/ 10006 h 10006"/>
              <a:gd name="connsiteX8" fmla="*/ 551 w 10000"/>
              <a:gd name="connsiteY8" fmla="*/ 10006 h 10006"/>
              <a:gd name="connsiteX9" fmla="*/ 551 w 10000"/>
              <a:gd name="connsiteY9" fmla="*/ 6869 h 10006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96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38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7778"/>
              <a:gd name="connsiteY0" fmla="*/ 7595 h 10732"/>
              <a:gd name="connsiteX1" fmla="*/ 379 w 7778"/>
              <a:gd name="connsiteY1" fmla="*/ 7819 h 10732"/>
              <a:gd name="connsiteX2" fmla="*/ 0 w 7778"/>
              <a:gd name="connsiteY2" fmla="*/ 5718 h 10732"/>
              <a:gd name="connsiteX3" fmla="*/ 379 w 7778"/>
              <a:gd name="connsiteY3" fmla="*/ 3617 h 10732"/>
              <a:gd name="connsiteX4" fmla="*/ 551 w 7778"/>
              <a:gd name="connsiteY4" fmla="*/ 3841 h 10732"/>
              <a:gd name="connsiteX5" fmla="*/ 551 w 7778"/>
              <a:gd name="connsiteY5" fmla="*/ 732 h 10732"/>
              <a:gd name="connsiteX6" fmla="*/ 7238 w 7778"/>
              <a:gd name="connsiteY6" fmla="*/ 732 h 10732"/>
              <a:gd name="connsiteX7" fmla="*/ 7367 w 7778"/>
              <a:gd name="connsiteY7" fmla="*/ 10732 h 10732"/>
              <a:gd name="connsiteX8" fmla="*/ 551 w 7778"/>
              <a:gd name="connsiteY8" fmla="*/ 10732 h 10732"/>
              <a:gd name="connsiteX9" fmla="*/ 551 w 7778"/>
              <a:gd name="connsiteY9" fmla="*/ 7595 h 10732"/>
              <a:gd name="connsiteX0" fmla="*/ 708 w 10000"/>
              <a:gd name="connsiteY0" fmla="*/ 6396 h 9319"/>
              <a:gd name="connsiteX1" fmla="*/ 487 w 10000"/>
              <a:gd name="connsiteY1" fmla="*/ 6605 h 9319"/>
              <a:gd name="connsiteX2" fmla="*/ 0 w 10000"/>
              <a:gd name="connsiteY2" fmla="*/ 4647 h 9319"/>
              <a:gd name="connsiteX3" fmla="*/ 487 w 10000"/>
              <a:gd name="connsiteY3" fmla="*/ 2689 h 9319"/>
              <a:gd name="connsiteX4" fmla="*/ 708 w 10000"/>
              <a:gd name="connsiteY4" fmla="*/ 2898 h 9319"/>
              <a:gd name="connsiteX5" fmla="*/ 708 w 10000"/>
              <a:gd name="connsiteY5" fmla="*/ 1 h 9319"/>
              <a:gd name="connsiteX6" fmla="*/ 9306 w 10000"/>
              <a:gd name="connsiteY6" fmla="*/ 1 h 9319"/>
              <a:gd name="connsiteX7" fmla="*/ 9472 w 10000"/>
              <a:gd name="connsiteY7" fmla="*/ 9319 h 9319"/>
              <a:gd name="connsiteX8" fmla="*/ 708 w 10000"/>
              <a:gd name="connsiteY8" fmla="*/ 9319 h 9319"/>
              <a:gd name="connsiteX9" fmla="*/ 708 w 10000"/>
              <a:gd name="connsiteY9" fmla="*/ 6396 h 9319"/>
              <a:gd name="connsiteX0" fmla="*/ 708 w 9472"/>
              <a:gd name="connsiteY0" fmla="*/ 6863 h 10000"/>
              <a:gd name="connsiteX1" fmla="*/ 487 w 9472"/>
              <a:gd name="connsiteY1" fmla="*/ 7088 h 10000"/>
              <a:gd name="connsiteX2" fmla="*/ 0 w 9472"/>
              <a:gd name="connsiteY2" fmla="*/ 4987 h 10000"/>
              <a:gd name="connsiteX3" fmla="*/ 487 w 9472"/>
              <a:gd name="connsiteY3" fmla="*/ 2886 h 10000"/>
              <a:gd name="connsiteX4" fmla="*/ 708 w 9472"/>
              <a:gd name="connsiteY4" fmla="*/ 3110 h 10000"/>
              <a:gd name="connsiteX5" fmla="*/ 708 w 9472"/>
              <a:gd name="connsiteY5" fmla="*/ 1 h 10000"/>
              <a:gd name="connsiteX6" fmla="*/ 9306 w 9472"/>
              <a:gd name="connsiteY6" fmla="*/ 1 h 10000"/>
              <a:gd name="connsiteX7" fmla="*/ 9472 w 9472"/>
              <a:gd name="connsiteY7" fmla="*/ 10000 h 10000"/>
              <a:gd name="connsiteX8" fmla="*/ 708 w 9472"/>
              <a:gd name="connsiteY8" fmla="*/ 10000 h 10000"/>
              <a:gd name="connsiteX9" fmla="*/ 708 w 9472"/>
              <a:gd name="connsiteY9" fmla="*/ 6863 h 10000"/>
              <a:gd name="connsiteX0" fmla="*/ 747 w 9825"/>
              <a:gd name="connsiteY0" fmla="*/ 6863 h 10000"/>
              <a:gd name="connsiteX1" fmla="*/ 514 w 9825"/>
              <a:gd name="connsiteY1" fmla="*/ 7088 h 10000"/>
              <a:gd name="connsiteX2" fmla="*/ 0 w 9825"/>
              <a:gd name="connsiteY2" fmla="*/ 4987 h 10000"/>
              <a:gd name="connsiteX3" fmla="*/ 514 w 9825"/>
              <a:gd name="connsiteY3" fmla="*/ 2886 h 10000"/>
              <a:gd name="connsiteX4" fmla="*/ 747 w 9825"/>
              <a:gd name="connsiteY4" fmla="*/ 3110 h 10000"/>
              <a:gd name="connsiteX5" fmla="*/ 747 w 9825"/>
              <a:gd name="connsiteY5" fmla="*/ 1 h 10000"/>
              <a:gd name="connsiteX6" fmla="*/ 9825 w 9825"/>
              <a:gd name="connsiteY6" fmla="*/ 1 h 10000"/>
              <a:gd name="connsiteX7" fmla="*/ 9812 w 9825"/>
              <a:gd name="connsiteY7" fmla="*/ 10000 h 10000"/>
              <a:gd name="connsiteX8" fmla="*/ 747 w 9825"/>
              <a:gd name="connsiteY8" fmla="*/ 10000 h 10000"/>
              <a:gd name="connsiteX9" fmla="*/ 747 w 9825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3" h="10000">
                <a:moveTo>
                  <a:pt x="760" y="6863"/>
                </a:moveTo>
                <a:cubicBezTo>
                  <a:pt x="691" y="7003"/>
                  <a:pt x="609" y="7088"/>
                  <a:pt x="523" y="7088"/>
                </a:cubicBezTo>
                <a:cubicBezTo>
                  <a:pt x="231" y="7088"/>
                  <a:pt x="0" y="6163"/>
                  <a:pt x="0" y="4987"/>
                </a:cubicBezTo>
                <a:cubicBezTo>
                  <a:pt x="0" y="3838"/>
                  <a:pt x="231" y="2886"/>
                  <a:pt x="523" y="2886"/>
                </a:cubicBezTo>
                <a:cubicBezTo>
                  <a:pt x="609" y="2886"/>
                  <a:pt x="691" y="2970"/>
                  <a:pt x="760" y="3110"/>
                </a:cubicBezTo>
                <a:cubicBezTo>
                  <a:pt x="760" y="1"/>
                  <a:pt x="775" y="1372"/>
                  <a:pt x="760" y="1"/>
                </a:cubicBezTo>
                <a:cubicBezTo>
                  <a:pt x="2545" y="39"/>
                  <a:pt x="8207" y="-3"/>
                  <a:pt x="10000" y="1"/>
                </a:cubicBezTo>
                <a:cubicBezTo>
                  <a:pt x="10005" y="4802"/>
                  <a:pt x="10003" y="10000"/>
                  <a:pt x="10003" y="10000"/>
                </a:cubicBezTo>
                <a:lnTo>
                  <a:pt x="760" y="10000"/>
                </a:lnTo>
                <a:lnTo>
                  <a:pt x="760" y="6863"/>
                </a:ln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DDA300E1-F13D-4101-8BBE-26AA8A8A3C64}"/>
              </a:ext>
            </a:extLst>
          </p:cNvPr>
          <p:cNvSpPr>
            <a:spLocks/>
          </p:cNvSpPr>
          <p:nvPr/>
        </p:nvSpPr>
        <p:spPr bwMode="auto">
          <a:xfrm>
            <a:off x="1414808" y="2635336"/>
            <a:ext cx="607001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b="1" dirty="0"/>
              <a:t>El 71% prefiere adquirir bienes por internet antes que servicios</a:t>
            </a: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F6BCEE94-BD0F-48F4-BB09-ABA457255562}"/>
              </a:ext>
            </a:extLst>
          </p:cNvPr>
          <p:cNvSpPr>
            <a:spLocks/>
          </p:cNvSpPr>
          <p:nvPr/>
        </p:nvSpPr>
        <p:spPr bwMode="auto">
          <a:xfrm>
            <a:off x="7252785" y="2635338"/>
            <a:ext cx="1492629" cy="831271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/>
              <a:t>2</a:t>
            </a:r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3CD0A1A8-8409-4E40-A99F-F312B2DFF225}"/>
              </a:ext>
            </a:extLst>
          </p:cNvPr>
          <p:cNvSpPr>
            <a:spLocks/>
          </p:cNvSpPr>
          <p:nvPr/>
        </p:nvSpPr>
        <p:spPr bwMode="auto">
          <a:xfrm>
            <a:off x="1421209" y="3463816"/>
            <a:ext cx="6062346" cy="831232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b="1" dirty="0">
                <a:solidFill>
                  <a:schemeClr val="bg1">
                    <a:lumMod val="95000"/>
                  </a:schemeClr>
                </a:solidFill>
              </a:rPr>
              <a:t>Se destina un 12,7% del salario al gasto en compras por internet</a:t>
            </a: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5A296F44-C007-4E0C-8DE9-4E43C1AD7003}"/>
              </a:ext>
            </a:extLst>
          </p:cNvPr>
          <p:cNvSpPr>
            <a:spLocks/>
          </p:cNvSpPr>
          <p:nvPr/>
        </p:nvSpPr>
        <p:spPr bwMode="auto">
          <a:xfrm>
            <a:off x="7252790" y="3463777"/>
            <a:ext cx="2055334" cy="83130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EAA2F6A0-008E-4304-A8D9-8F0B55BAA622}"/>
              </a:ext>
            </a:extLst>
          </p:cNvPr>
          <p:cNvSpPr>
            <a:spLocks/>
          </p:cNvSpPr>
          <p:nvPr/>
        </p:nvSpPr>
        <p:spPr bwMode="auto">
          <a:xfrm>
            <a:off x="1428120" y="4290901"/>
            <a:ext cx="6054801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1 w 10706"/>
              <a:gd name="connsiteY0" fmla="*/ 177 h 10177"/>
              <a:gd name="connsiteX1" fmla="*/ 10000 w 10706"/>
              <a:gd name="connsiteY1" fmla="*/ 205 h 10177"/>
              <a:gd name="connsiteX2" fmla="*/ 10000 w 10706"/>
              <a:gd name="connsiteY2" fmla="*/ 2942 h 10177"/>
              <a:gd name="connsiteX3" fmla="*/ 9604 w 10706"/>
              <a:gd name="connsiteY3" fmla="*/ 5205 h 10177"/>
              <a:gd name="connsiteX4" fmla="*/ 10000 w 10706"/>
              <a:gd name="connsiteY4" fmla="*/ 7440 h 10177"/>
              <a:gd name="connsiteX5" fmla="*/ 10000 w 10706"/>
              <a:gd name="connsiteY5" fmla="*/ 10177 h 10177"/>
              <a:gd name="connsiteX6" fmla="*/ 0 w 10706"/>
              <a:gd name="connsiteY6" fmla="*/ 10177 h 10177"/>
              <a:gd name="connsiteX7" fmla="*/ 461 w 10706"/>
              <a:gd name="connsiteY7" fmla="*/ 177 h 10177"/>
              <a:gd name="connsiteX0" fmla="*/ 461 w 10706"/>
              <a:gd name="connsiteY0" fmla="*/ 0 h 10000"/>
              <a:gd name="connsiteX1" fmla="*/ 10000 w 10706"/>
              <a:gd name="connsiteY1" fmla="*/ 28 h 10000"/>
              <a:gd name="connsiteX2" fmla="*/ 10000 w 10706"/>
              <a:gd name="connsiteY2" fmla="*/ 2765 h 10000"/>
              <a:gd name="connsiteX3" fmla="*/ 9604 w 10706"/>
              <a:gd name="connsiteY3" fmla="*/ 5028 h 10000"/>
              <a:gd name="connsiteX4" fmla="*/ 10000 w 10706"/>
              <a:gd name="connsiteY4" fmla="*/ 7263 h 10000"/>
              <a:gd name="connsiteX5" fmla="*/ 10000 w 10706"/>
              <a:gd name="connsiteY5" fmla="*/ 10000 h 10000"/>
              <a:gd name="connsiteX6" fmla="*/ 0 w 10706"/>
              <a:gd name="connsiteY6" fmla="*/ 10000 h 10000"/>
              <a:gd name="connsiteX7" fmla="*/ 461 w 10706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3 w 9582"/>
              <a:gd name="connsiteY0" fmla="*/ 0 h 10000"/>
              <a:gd name="connsiteX1" fmla="*/ 9582 w 9582"/>
              <a:gd name="connsiteY1" fmla="*/ 28 h 10000"/>
              <a:gd name="connsiteX2" fmla="*/ 9582 w 9582"/>
              <a:gd name="connsiteY2" fmla="*/ 2765 h 10000"/>
              <a:gd name="connsiteX3" fmla="*/ 9186 w 9582"/>
              <a:gd name="connsiteY3" fmla="*/ 5028 h 10000"/>
              <a:gd name="connsiteX4" fmla="*/ 9582 w 9582"/>
              <a:gd name="connsiteY4" fmla="*/ 7263 h 10000"/>
              <a:gd name="connsiteX5" fmla="*/ 9582 w 9582"/>
              <a:gd name="connsiteY5" fmla="*/ 10000 h 10000"/>
              <a:gd name="connsiteX6" fmla="*/ 60 w 9582"/>
              <a:gd name="connsiteY6" fmla="*/ 10000 h 10000"/>
              <a:gd name="connsiteX7" fmla="*/ 43 w 9582"/>
              <a:gd name="connsiteY7" fmla="*/ 0 h 10000"/>
              <a:gd name="connsiteX0" fmla="*/ 68 w 10023"/>
              <a:gd name="connsiteY0" fmla="*/ 0 h 10000"/>
              <a:gd name="connsiteX1" fmla="*/ 10023 w 10023"/>
              <a:gd name="connsiteY1" fmla="*/ 28 h 10000"/>
              <a:gd name="connsiteX2" fmla="*/ 10023 w 10023"/>
              <a:gd name="connsiteY2" fmla="*/ 2765 h 10000"/>
              <a:gd name="connsiteX3" fmla="*/ 9610 w 10023"/>
              <a:gd name="connsiteY3" fmla="*/ 5028 h 10000"/>
              <a:gd name="connsiteX4" fmla="*/ 10023 w 10023"/>
              <a:gd name="connsiteY4" fmla="*/ 7263 h 10000"/>
              <a:gd name="connsiteX5" fmla="*/ 10023 w 10023"/>
              <a:gd name="connsiteY5" fmla="*/ 10000 h 10000"/>
              <a:gd name="connsiteX6" fmla="*/ 86 w 10023"/>
              <a:gd name="connsiteY6" fmla="*/ 10000 h 10000"/>
              <a:gd name="connsiteX7" fmla="*/ 68 w 10023"/>
              <a:gd name="connsiteY7" fmla="*/ 0 h 10000"/>
              <a:gd name="connsiteX0" fmla="*/ 1 w 9956"/>
              <a:gd name="connsiteY0" fmla="*/ 0 h 10000"/>
              <a:gd name="connsiteX1" fmla="*/ 9956 w 9956"/>
              <a:gd name="connsiteY1" fmla="*/ 28 h 10000"/>
              <a:gd name="connsiteX2" fmla="*/ 9956 w 9956"/>
              <a:gd name="connsiteY2" fmla="*/ 2765 h 10000"/>
              <a:gd name="connsiteX3" fmla="*/ 9543 w 9956"/>
              <a:gd name="connsiteY3" fmla="*/ 5028 h 10000"/>
              <a:gd name="connsiteX4" fmla="*/ 9956 w 9956"/>
              <a:gd name="connsiteY4" fmla="*/ 7263 h 10000"/>
              <a:gd name="connsiteX5" fmla="*/ 9956 w 9956"/>
              <a:gd name="connsiteY5" fmla="*/ 10000 h 10000"/>
              <a:gd name="connsiteX6" fmla="*/ 19 w 9956"/>
              <a:gd name="connsiteY6" fmla="*/ 10000 h 10000"/>
              <a:gd name="connsiteX7" fmla="*/ 1 w 9956"/>
              <a:gd name="connsiteY7" fmla="*/ 0 h 10000"/>
              <a:gd name="connsiteX0" fmla="*/ 0 w 9999"/>
              <a:gd name="connsiteY0" fmla="*/ 0 h 10000"/>
              <a:gd name="connsiteX1" fmla="*/ 9999 w 9999"/>
              <a:gd name="connsiteY1" fmla="*/ 28 h 10000"/>
              <a:gd name="connsiteX2" fmla="*/ 9999 w 9999"/>
              <a:gd name="connsiteY2" fmla="*/ 2765 h 10000"/>
              <a:gd name="connsiteX3" fmla="*/ 9584 w 9999"/>
              <a:gd name="connsiteY3" fmla="*/ 5028 h 10000"/>
              <a:gd name="connsiteX4" fmla="*/ 9999 w 9999"/>
              <a:gd name="connsiteY4" fmla="*/ 7263 h 10000"/>
              <a:gd name="connsiteX5" fmla="*/ 9999 w 9999"/>
              <a:gd name="connsiteY5" fmla="*/ 10000 h 10000"/>
              <a:gd name="connsiteX6" fmla="*/ 18 w 9999"/>
              <a:gd name="connsiteY6" fmla="*/ 10000 h 10000"/>
              <a:gd name="connsiteX7" fmla="*/ 0 w 9999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9992"/>
              <a:gd name="connsiteY0" fmla="*/ 0 h 10000"/>
              <a:gd name="connsiteX1" fmla="*/ 9992 w 9992"/>
              <a:gd name="connsiteY1" fmla="*/ 28 h 10000"/>
              <a:gd name="connsiteX2" fmla="*/ 9992 w 9992"/>
              <a:gd name="connsiteY2" fmla="*/ 2765 h 10000"/>
              <a:gd name="connsiteX3" fmla="*/ 9577 w 9992"/>
              <a:gd name="connsiteY3" fmla="*/ 5028 h 10000"/>
              <a:gd name="connsiteX4" fmla="*/ 9992 w 9992"/>
              <a:gd name="connsiteY4" fmla="*/ 7263 h 10000"/>
              <a:gd name="connsiteX5" fmla="*/ 9992 w 9992"/>
              <a:gd name="connsiteY5" fmla="*/ 10000 h 10000"/>
              <a:gd name="connsiteX6" fmla="*/ 10 w 9992"/>
              <a:gd name="connsiteY6" fmla="*/ 10000 h 10000"/>
              <a:gd name="connsiteX7" fmla="*/ 0 w 9992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5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5 w 10013"/>
              <a:gd name="connsiteY7" fmla="*/ 0 h 10000"/>
              <a:gd name="connsiteX0" fmla="*/ 0 w 10008"/>
              <a:gd name="connsiteY0" fmla="*/ 0 h 10000"/>
              <a:gd name="connsiteX1" fmla="*/ 10008 w 10008"/>
              <a:gd name="connsiteY1" fmla="*/ 28 h 10000"/>
              <a:gd name="connsiteX2" fmla="*/ 10008 w 10008"/>
              <a:gd name="connsiteY2" fmla="*/ 2765 h 10000"/>
              <a:gd name="connsiteX3" fmla="*/ 9593 w 10008"/>
              <a:gd name="connsiteY3" fmla="*/ 5028 h 10000"/>
              <a:gd name="connsiteX4" fmla="*/ 10008 w 10008"/>
              <a:gd name="connsiteY4" fmla="*/ 7263 h 10000"/>
              <a:gd name="connsiteX5" fmla="*/ 10008 w 10008"/>
              <a:gd name="connsiteY5" fmla="*/ 10000 h 10000"/>
              <a:gd name="connsiteX6" fmla="*/ 3 w 10008"/>
              <a:gd name="connsiteY6" fmla="*/ 10000 h 10000"/>
              <a:gd name="connsiteX7" fmla="*/ 0 w 1000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0" y="0"/>
                </a:moveTo>
                <a:lnTo>
                  <a:pt x="10008" y="28"/>
                </a:lnTo>
                <a:cubicBezTo>
                  <a:pt x="10001" y="1400"/>
                  <a:pt x="10008" y="447"/>
                  <a:pt x="10008" y="2765"/>
                </a:cubicBezTo>
                <a:cubicBezTo>
                  <a:pt x="9793" y="2346"/>
                  <a:pt x="9593" y="3436"/>
                  <a:pt x="9593" y="5028"/>
                </a:cubicBezTo>
                <a:cubicBezTo>
                  <a:pt x="9593" y="6564"/>
                  <a:pt x="9796" y="7709"/>
                  <a:pt x="10008" y="7263"/>
                </a:cubicBezTo>
                <a:lnTo>
                  <a:pt x="10008" y="10000"/>
                </a:lnTo>
                <a:lnTo>
                  <a:pt x="3" y="10000"/>
                </a:lnTo>
                <a:cubicBezTo>
                  <a:pt x="5" y="5455"/>
                  <a:pt x="5" y="4213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El criterio de mayor influencia en la decisión de compra es la opinión de anteriores usuarios</a:t>
            </a:r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1EEFFC5F-D1F7-4555-BE2E-D1720793AE26}"/>
              </a:ext>
            </a:extLst>
          </p:cNvPr>
          <p:cNvSpPr>
            <a:spLocks/>
          </p:cNvSpPr>
          <p:nvPr/>
        </p:nvSpPr>
        <p:spPr bwMode="auto">
          <a:xfrm>
            <a:off x="7252790" y="4290938"/>
            <a:ext cx="2641487" cy="834027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56524173-9C22-4CAF-87B7-6BB60F50EC6F}"/>
              </a:ext>
            </a:extLst>
          </p:cNvPr>
          <p:cNvSpPr>
            <a:spLocks/>
          </p:cNvSpPr>
          <p:nvPr/>
        </p:nvSpPr>
        <p:spPr bwMode="auto">
          <a:xfrm>
            <a:off x="1427475" y="5124960"/>
            <a:ext cx="6056079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3 w 10706"/>
              <a:gd name="connsiteY0" fmla="*/ 202 h 10202"/>
              <a:gd name="connsiteX1" fmla="*/ 10000 w 10706"/>
              <a:gd name="connsiteY1" fmla="*/ 202 h 10202"/>
              <a:gd name="connsiteX2" fmla="*/ 10000 w 10706"/>
              <a:gd name="connsiteY2" fmla="*/ 2939 h 10202"/>
              <a:gd name="connsiteX3" fmla="*/ 9604 w 10706"/>
              <a:gd name="connsiteY3" fmla="*/ 5202 h 10202"/>
              <a:gd name="connsiteX4" fmla="*/ 10000 w 10706"/>
              <a:gd name="connsiteY4" fmla="*/ 7465 h 10202"/>
              <a:gd name="connsiteX5" fmla="*/ 10000 w 10706"/>
              <a:gd name="connsiteY5" fmla="*/ 10202 h 10202"/>
              <a:gd name="connsiteX6" fmla="*/ 0 w 10706"/>
              <a:gd name="connsiteY6" fmla="*/ 10202 h 10202"/>
              <a:gd name="connsiteX7" fmla="*/ 463 w 10706"/>
              <a:gd name="connsiteY7" fmla="*/ 202 h 10202"/>
              <a:gd name="connsiteX0" fmla="*/ 463 w 10001"/>
              <a:gd name="connsiteY0" fmla="*/ 202 h 10202"/>
              <a:gd name="connsiteX1" fmla="*/ 10000 w 10001"/>
              <a:gd name="connsiteY1" fmla="*/ 202 h 10202"/>
              <a:gd name="connsiteX2" fmla="*/ 10000 w 10001"/>
              <a:gd name="connsiteY2" fmla="*/ 2939 h 10202"/>
              <a:gd name="connsiteX3" fmla="*/ 9604 w 10001"/>
              <a:gd name="connsiteY3" fmla="*/ 5202 h 10202"/>
              <a:gd name="connsiteX4" fmla="*/ 10000 w 10001"/>
              <a:gd name="connsiteY4" fmla="*/ 7465 h 10202"/>
              <a:gd name="connsiteX5" fmla="*/ 10000 w 10001"/>
              <a:gd name="connsiteY5" fmla="*/ 10202 h 10202"/>
              <a:gd name="connsiteX6" fmla="*/ 0 w 10001"/>
              <a:gd name="connsiteY6" fmla="*/ 10202 h 10202"/>
              <a:gd name="connsiteX7" fmla="*/ 463 w 10001"/>
              <a:gd name="connsiteY7" fmla="*/ 202 h 10202"/>
              <a:gd name="connsiteX0" fmla="*/ 463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63 w 10001"/>
              <a:gd name="connsiteY7" fmla="*/ 0 h 10000"/>
              <a:gd name="connsiteX0" fmla="*/ 46 w 9584"/>
              <a:gd name="connsiteY0" fmla="*/ 0 h 10000"/>
              <a:gd name="connsiteX1" fmla="*/ 9583 w 9584"/>
              <a:gd name="connsiteY1" fmla="*/ 0 h 10000"/>
              <a:gd name="connsiteX2" fmla="*/ 9583 w 9584"/>
              <a:gd name="connsiteY2" fmla="*/ 2737 h 10000"/>
              <a:gd name="connsiteX3" fmla="*/ 9187 w 9584"/>
              <a:gd name="connsiteY3" fmla="*/ 5000 h 10000"/>
              <a:gd name="connsiteX4" fmla="*/ 9583 w 9584"/>
              <a:gd name="connsiteY4" fmla="*/ 7263 h 10000"/>
              <a:gd name="connsiteX5" fmla="*/ 9583 w 9584"/>
              <a:gd name="connsiteY5" fmla="*/ 10000 h 10000"/>
              <a:gd name="connsiteX6" fmla="*/ 39 w 9584"/>
              <a:gd name="connsiteY6" fmla="*/ 10000 h 10000"/>
              <a:gd name="connsiteX7" fmla="*/ 46 w 9584"/>
              <a:gd name="connsiteY7" fmla="*/ 0 h 10000"/>
              <a:gd name="connsiteX0" fmla="*/ 74 w 10026"/>
              <a:gd name="connsiteY0" fmla="*/ 0 h 10000"/>
              <a:gd name="connsiteX1" fmla="*/ 10025 w 10026"/>
              <a:gd name="connsiteY1" fmla="*/ 0 h 10000"/>
              <a:gd name="connsiteX2" fmla="*/ 10025 w 10026"/>
              <a:gd name="connsiteY2" fmla="*/ 2737 h 10000"/>
              <a:gd name="connsiteX3" fmla="*/ 9612 w 10026"/>
              <a:gd name="connsiteY3" fmla="*/ 5000 h 10000"/>
              <a:gd name="connsiteX4" fmla="*/ 10025 w 10026"/>
              <a:gd name="connsiteY4" fmla="*/ 7263 h 10000"/>
              <a:gd name="connsiteX5" fmla="*/ 10025 w 10026"/>
              <a:gd name="connsiteY5" fmla="*/ 10000 h 10000"/>
              <a:gd name="connsiteX6" fmla="*/ 67 w 10026"/>
              <a:gd name="connsiteY6" fmla="*/ 10000 h 10000"/>
              <a:gd name="connsiteX7" fmla="*/ 74 w 10026"/>
              <a:gd name="connsiteY7" fmla="*/ 0 h 10000"/>
              <a:gd name="connsiteX0" fmla="*/ 9 w 9961"/>
              <a:gd name="connsiteY0" fmla="*/ 0 h 10000"/>
              <a:gd name="connsiteX1" fmla="*/ 9960 w 9961"/>
              <a:gd name="connsiteY1" fmla="*/ 0 h 10000"/>
              <a:gd name="connsiteX2" fmla="*/ 9960 w 9961"/>
              <a:gd name="connsiteY2" fmla="*/ 2737 h 10000"/>
              <a:gd name="connsiteX3" fmla="*/ 9547 w 9961"/>
              <a:gd name="connsiteY3" fmla="*/ 5000 h 10000"/>
              <a:gd name="connsiteX4" fmla="*/ 9960 w 9961"/>
              <a:gd name="connsiteY4" fmla="*/ 7263 h 10000"/>
              <a:gd name="connsiteX5" fmla="*/ 9960 w 9961"/>
              <a:gd name="connsiteY5" fmla="*/ 10000 h 10000"/>
              <a:gd name="connsiteX6" fmla="*/ 2 w 9961"/>
              <a:gd name="connsiteY6" fmla="*/ 10000 h 10000"/>
              <a:gd name="connsiteX7" fmla="*/ 9 w 9961"/>
              <a:gd name="connsiteY7" fmla="*/ 0 h 10000"/>
              <a:gd name="connsiteX0" fmla="*/ 1 w 9992"/>
              <a:gd name="connsiteY0" fmla="*/ 0 h 10000"/>
              <a:gd name="connsiteX1" fmla="*/ 9991 w 9992"/>
              <a:gd name="connsiteY1" fmla="*/ 0 h 10000"/>
              <a:gd name="connsiteX2" fmla="*/ 9991 w 9992"/>
              <a:gd name="connsiteY2" fmla="*/ 2737 h 10000"/>
              <a:gd name="connsiteX3" fmla="*/ 9576 w 9992"/>
              <a:gd name="connsiteY3" fmla="*/ 5000 h 10000"/>
              <a:gd name="connsiteX4" fmla="*/ 9991 w 9992"/>
              <a:gd name="connsiteY4" fmla="*/ 7263 h 10000"/>
              <a:gd name="connsiteX5" fmla="*/ 9991 w 9992"/>
              <a:gd name="connsiteY5" fmla="*/ 10000 h 10000"/>
              <a:gd name="connsiteX6" fmla="*/ 9 w 9992"/>
              <a:gd name="connsiteY6" fmla="*/ 10000 h 10000"/>
              <a:gd name="connsiteX7" fmla="*/ 1 w 9992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9 w 10000"/>
              <a:gd name="connsiteY6" fmla="*/ 10000 h 10000"/>
              <a:gd name="connsiteX7" fmla="*/ 1 w 10000"/>
              <a:gd name="connsiteY7" fmla="*/ 0 h 10000"/>
              <a:gd name="connsiteX0" fmla="*/ 3 w 10002"/>
              <a:gd name="connsiteY0" fmla="*/ 0 h 10000"/>
              <a:gd name="connsiteX1" fmla="*/ 10001 w 10002"/>
              <a:gd name="connsiteY1" fmla="*/ 0 h 10000"/>
              <a:gd name="connsiteX2" fmla="*/ 10001 w 10002"/>
              <a:gd name="connsiteY2" fmla="*/ 2737 h 10000"/>
              <a:gd name="connsiteX3" fmla="*/ 9586 w 10002"/>
              <a:gd name="connsiteY3" fmla="*/ 5000 h 10000"/>
              <a:gd name="connsiteX4" fmla="*/ 10001 w 10002"/>
              <a:gd name="connsiteY4" fmla="*/ 7263 h 10000"/>
              <a:gd name="connsiteX5" fmla="*/ 10001 w 10002"/>
              <a:gd name="connsiteY5" fmla="*/ 10000 h 10000"/>
              <a:gd name="connsiteX6" fmla="*/ 3 w 10002"/>
              <a:gd name="connsiteY6" fmla="*/ 10000 h 10000"/>
              <a:gd name="connsiteX7" fmla="*/ 3 w 10002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" h="10000">
                <a:moveTo>
                  <a:pt x="3" y="0"/>
                </a:moveTo>
                <a:lnTo>
                  <a:pt x="10001" y="0"/>
                </a:lnTo>
                <a:cubicBezTo>
                  <a:pt x="10005" y="1117"/>
                  <a:pt x="10001" y="447"/>
                  <a:pt x="10001" y="2737"/>
                </a:cubicBezTo>
                <a:cubicBezTo>
                  <a:pt x="9786" y="2318"/>
                  <a:pt x="9586" y="3436"/>
                  <a:pt x="9586" y="5000"/>
                </a:cubicBezTo>
                <a:cubicBezTo>
                  <a:pt x="9586" y="6564"/>
                  <a:pt x="9789" y="7682"/>
                  <a:pt x="10001" y="7263"/>
                </a:cubicBezTo>
                <a:lnTo>
                  <a:pt x="10001" y="10000"/>
                </a:lnTo>
                <a:lnTo>
                  <a:pt x="3" y="10000"/>
                </a:lnTo>
                <a:cubicBezTo>
                  <a:pt x="-3" y="6006"/>
                  <a:pt x="1" y="3774"/>
                  <a:pt x="3" y="0"/>
                </a:cubicBez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b="1" dirty="0"/>
              <a:t>El 41% de los encuestados que no compran, lo justifican por  inseguridad en los sitios web</a:t>
            </a:r>
          </a:p>
        </p:txBody>
      </p:sp>
      <p:sp>
        <p:nvSpPr>
          <p:cNvPr id="43" name="Freeform 19">
            <a:extLst>
              <a:ext uri="{FF2B5EF4-FFF2-40B4-BE49-F238E27FC236}">
                <a16:creationId xmlns:a16="http://schemas.microsoft.com/office/drawing/2014/main" id="{9D87B7AF-CCAE-476E-A374-433943DB2B99}"/>
              </a:ext>
            </a:extLst>
          </p:cNvPr>
          <p:cNvSpPr>
            <a:spLocks/>
          </p:cNvSpPr>
          <p:nvPr/>
        </p:nvSpPr>
        <p:spPr bwMode="auto">
          <a:xfrm>
            <a:off x="7252789" y="5124961"/>
            <a:ext cx="3328309" cy="83126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07 h 10216"/>
              <a:gd name="connsiteX1" fmla="*/ 379 w 10000"/>
              <a:gd name="connsiteY1" fmla="*/ 7331 h 10216"/>
              <a:gd name="connsiteX2" fmla="*/ 0 w 10000"/>
              <a:gd name="connsiteY2" fmla="*/ 5230 h 10216"/>
              <a:gd name="connsiteX3" fmla="*/ 379 w 10000"/>
              <a:gd name="connsiteY3" fmla="*/ 3129 h 10216"/>
              <a:gd name="connsiteX4" fmla="*/ 551 w 10000"/>
              <a:gd name="connsiteY4" fmla="*/ 3353 h 10216"/>
              <a:gd name="connsiteX5" fmla="*/ 551 w 10000"/>
              <a:gd name="connsiteY5" fmla="*/ 216 h 10216"/>
              <a:gd name="connsiteX6" fmla="*/ 7229 w 10000"/>
              <a:gd name="connsiteY6" fmla="*/ 266 h 10216"/>
              <a:gd name="connsiteX7" fmla="*/ 10000 w 10000"/>
              <a:gd name="connsiteY7" fmla="*/ 10216 h 10216"/>
              <a:gd name="connsiteX8" fmla="*/ 551 w 10000"/>
              <a:gd name="connsiteY8" fmla="*/ 10216 h 10216"/>
              <a:gd name="connsiteX9" fmla="*/ 551 w 10000"/>
              <a:gd name="connsiteY9" fmla="*/ 7107 h 10216"/>
              <a:gd name="connsiteX0" fmla="*/ 551 w 7735"/>
              <a:gd name="connsiteY0" fmla="*/ 7726 h 10835"/>
              <a:gd name="connsiteX1" fmla="*/ 379 w 7735"/>
              <a:gd name="connsiteY1" fmla="*/ 7950 h 10835"/>
              <a:gd name="connsiteX2" fmla="*/ 0 w 7735"/>
              <a:gd name="connsiteY2" fmla="*/ 5849 h 10835"/>
              <a:gd name="connsiteX3" fmla="*/ 379 w 7735"/>
              <a:gd name="connsiteY3" fmla="*/ 3748 h 10835"/>
              <a:gd name="connsiteX4" fmla="*/ 551 w 7735"/>
              <a:gd name="connsiteY4" fmla="*/ 3972 h 10835"/>
              <a:gd name="connsiteX5" fmla="*/ 551 w 7735"/>
              <a:gd name="connsiteY5" fmla="*/ 835 h 10835"/>
              <a:gd name="connsiteX6" fmla="*/ 7229 w 7735"/>
              <a:gd name="connsiteY6" fmla="*/ 885 h 10835"/>
              <a:gd name="connsiteX7" fmla="*/ 7265 w 7735"/>
              <a:gd name="connsiteY7" fmla="*/ 10835 h 10835"/>
              <a:gd name="connsiteX8" fmla="*/ 551 w 7735"/>
              <a:gd name="connsiteY8" fmla="*/ 10835 h 10835"/>
              <a:gd name="connsiteX9" fmla="*/ 551 w 7735"/>
              <a:gd name="connsiteY9" fmla="*/ 7726 h 10835"/>
              <a:gd name="connsiteX0" fmla="*/ 712 w 10001"/>
              <a:gd name="connsiteY0" fmla="*/ 7131 h 10000"/>
              <a:gd name="connsiteX1" fmla="*/ 490 w 10001"/>
              <a:gd name="connsiteY1" fmla="*/ 7337 h 10000"/>
              <a:gd name="connsiteX2" fmla="*/ 0 w 10001"/>
              <a:gd name="connsiteY2" fmla="*/ 5398 h 10000"/>
              <a:gd name="connsiteX3" fmla="*/ 490 w 10001"/>
              <a:gd name="connsiteY3" fmla="*/ 3459 h 10000"/>
              <a:gd name="connsiteX4" fmla="*/ 712 w 10001"/>
              <a:gd name="connsiteY4" fmla="*/ 3666 h 10000"/>
              <a:gd name="connsiteX5" fmla="*/ 712 w 10001"/>
              <a:gd name="connsiteY5" fmla="*/ 771 h 10000"/>
              <a:gd name="connsiteX6" fmla="*/ 9346 w 10001"/>
              <a:gd name="connsiteY6" fmla="*/ 817 h 10000"/>
              <a:gd name="connsiteX7" fmla="*/ 9392 w 10001"/>
              <a:gd name="connsiteY7" fmla="*/ 10000 h 10000"/>
              <a:gd name="connsiteX8" fmla="*/ 712 w 10001"/>
              <a:gd name="connsiteY8" fmla="*/ 10000 h 10000"/>
              <a:gd name="connsiteX9" fmla="*/ 712 w 10001"/>
              <a:gd name="connsiteY9" fmla="*/ 7131 h 10000"/>
              <a:gd name="connsiteX0" fmla="*/ 712 w 10001"/>
              <a:gd name="connsiteY0" fmla="*/ 7003 h 9872"/>
              <a:gd name="connsiteX1" fmla="*/ 490 w 10001"/>
              <a:gd name="connsiteY1" fmla="*/ 7209 h 9872"/>
              <a:gd name="connsiteX2" fmla="*/ 0 w 10001"/>
              <a:gd name="connsiteY2" fmla="*/ 5270 h 9872"/>
              <a:gd name="connsiteX3" fmla="*/ 490 w 10001"/>
              <a:gd name="connsiteY3" fmla="*/ 3331 h 9872"/>
              <a:gd name="connsiteX4" fmla="*/ 712 w 10001"/>
              <a:gd name="connsiteY4" fmla="*/ 3538 h 9872"/>
              <a:gd name="connsiteX5" fmla="*/ 712 w 10001"/>
              <a:gd name="connsiteY5" fmla="*/ 643 h 9872"/>
              <a:gd name="connsiteX6" fmla="*/ 9346 w 10001"/>
              <a:gd name="connsiteY6" fmla="*/ 689 h 9872"/>
              <a:gd name="connsiteX7" fmla="*/ 9392 w 10001"/>
              <a:gd name="connsiteY7" fmla="*/ 9872 h 9872"/>
              <a:gd name="connsiteX8" fmla="*/ 712 w 10001"/>
              <a:gd name="connsiteY8" fmla="*/ 9872 h 9872"/>
              <a:gd name="connsiteX9" fmla="*/ 712 w 10001"/>
              <a:gd name="connsiteY9" fmla="*/ 7003 h 9872"/>
              <a:gd name="connsiteX0" fmla="*/ 712 w 10000"/>
              <a:gd name="connsiteY0" fmla="*/ 6443 h 9349"/>
              <a:gd name="connsiteX1" fmla="*/ 490 w 10000"/>
              <a:gd name="connsiteY1" fmla="*/ 6651 h 9349"/>
              <a:gd name="connsiteX2" fmla="*/ 0 w 10000"/>
              <a:gd name="connsiteY2" fmla="*/ 4687 h 9349"/>
              <a:gd name="connsiteX3" fmla="*/ 490 w 10000"/>
              <a:gd name="connsiteY3" fmla="*/ 2723 h 9349"/>
              <a:gd name="connsiteX4" fmla="*/ 712 w 10000"/>
              <a:gd name="connsiteY4" fmla="*/ 2933 h 9349"/>
              <a:gd name="connsiteX5" fmla="*/ 712 w 10000"/>
              <a:gd name="connsiteY5" fmla="*/ 0 h 9349"/>
              <a:gd name="connsiteX6" fmla="*/ 9345 w 10000"/>
              <a:gd name="connsiteY6" fmla="*/ 47 h 9349"/>
              <a:gd name="connsiteX7" fmla="*/ 9391 w 10000"/>
              <a:gd name="connsiteY7" fmla="*/ 9349 h 9349"/>
              <a:gd name="connsiteX8" fmla="*/ 712 w 10000"/>
              <a:gd name="connsiteY8" fmla="*/ 9349 h 9349"/>
              <a:gd name="connsiteX9" fmla="*/ 712 w 10000"/>
              <a:gd name="connsiteY9" fmla="*/ 6443 h 9349"/>
              <a:gd name="connsiteX0" fmla="*/ 712 w 9391"/>
              <a:gd name="connsiteY0" fmla="*/ 6892 h 10000"/>
              <a:gd name="connsiteX1" fmla="*/ 490 w 9391"/>
              <a:gd name="connsiteY1" fmla="*/ 7114 h 10000"/>
              <a:gd name="connsiteX2" fmla="*/ 0 w 9391"/>
              <a:gd name="connsiteY2" fmla="*/ 5013 h 10000"/>
              <a:gd name="connsiteX3" fmla="*/ 490 w 9391"/>
              <a:gd name="connsiteY3" fmla="*/ 2913 h 10000"/>
              <a:gd name="connsiteX4" fmla="*/ 712 w 9391"/>
              <a:gd name="connsiteY4" fmla="*/ 3137 h 10000"/>
              <a:gd name="connsiteX5" fmla="*/ 712 w 9391"/>
              <a:gd name="connsiteY5" fmla="*/ 0 h 10000"/>
              <a:gd name="connsiteX6" fmla="*/ 9345 w 9391"/>
              <a:gd name="connsiteY6" fmla="*/ 50 h 10000"/>
              <a:gd name="connsiteX7" fmla="*/ 9391 w 9391"/>
              <a:gd name="connsiteY7" fmla="*/ 10000 h 10000"/>
              <a:gd name="connsiteX8" fmla="*/ 712 w 9391"/>
              <a:gd name="connsiteY8" fmla="*/ 10000 h 10000"/>
              <a:gd name="connsiteX9" fmla="*/ 712 w 9391"/>
              <a:gd name="connsiteY9" fmla="*/ 6892 h 10000"/>
              <a:gd name="connsiteX0" fmla="*/ 758 w 9951"/>
              <a:gd name="connsiteY0" fmla="*/ 6892 h 10000"/>
              <a:gd name="connsiteX1" fmla="*/ 522 w 9951"/>
              <a:gd name="connsiteY1" fmla="*/ 7114 h 10000"/>
              <a:gd name="connsiteX2" fmla="*/ 0 w 9951"/>
              <a:gd name="connsiteY2" fmla="*/ 5013 h 10000"/>
              <a:gd name="connsiteX3" fmla="*/ 522 w 9951"/>
              <a:gd name="connsiteY3" fmla="*/ 2913 h 10000"/>
              <a:gd name="connsiteX4" fmla="*/ 758 w 9951"/>
              <a:gd name="connsiteY4" fmla="*/ 3137 h 10000"/>
              <a:gd name="connsiteX5" fmla="*/ 758 w 9951"/>
              <a:gd name="connsiteY5" fmla="*/ 0 h 10000"/>
              <a:gd name="connsiteX6" fmla="*/ 9951 w 9951"/>
              <a:gd name="connsiteY6" fmla="*/ 50 h 10000"/>
              <a:gd name="connsiteX7" fmla="*/ 9938 w 9951"/>
              <a:gd name="connsiteY7" fmla="*/ 10000 h 10000"/>
              <a:gd name="connsiteX8" fmla="*/ 758 w 9951"/>
              <a:gd name="connsiteY8" fmla="*/ 10000 h 10000"/>
              <a:gd name="connsiteX9" fmla="*/ 758 w 9951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5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5 h 10003"/>
              <a:gd name="connsiteX1" fmla="*/ 525 w 10000"/>
              <a:gd name="connsiteY1" fmla="*/ 7117 h 10003"/>
              <a:gd name="connsiteX2" fmla="*/ 0 w 10000"/>
              <a:gd name="connsiteY2" fmla="*/ 5016 h 10003"/>
              <a:gd name="connsiteX3" fmla="*/ 525 w 10000"/>
              <a:gd name="connsiteY3" fmla="*/ 2916 h 10003"/>
              <a:gd name="connsiteX4" fmla="*/ 762 w 10000"/>
              <a:gd name="connsiteY4" fmla="*/ 3140 h 10003"/>
              <a:gd name="connsiteX5" fmla="*/ 762 w 10000"/>
              <a:gd name="connsiteY5" fmla="*/ 3 h 10003"/>
              <a:gd name="connsiteX6" fmla="*/ 10000 w 10000"/>
              <a:gd name="connsiteY6" fmla="*/ 3 h 10003"/>
              <a:gd name="connsiteX7" fmla="*/ 9999 w 10000"/>
              <a:gd name="connsiteY7" fmla="*/ 10003 h 10003"/>
              <a:gd name="connsiteX8" fmla="*/ 762 w 10000"/>
              <a:gd name="connsiteY8" fmla="*/ 10003 h 10003"/>
              <a:gd name="connsiteX9" fmla="*/ 762 w 10000"/>
              <a:gd name="connsiteY9" fmla="*/ 6895 h 10003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2" y="6892"/>
                </a:moveTo>
                <a:cubicBezTo>
                  <a:pt x="691" y="7031"/>
                  <a:pt x="609" y="7114"/>
                  <a:pt x="525" y="7114"/>
                </a:cubicBezTo>
                <a:cubicBezTo>
                  <a:pt x="231" y="7114"/>
                  <a:pt x="0" y="6162"/>
                  <a:pt x="0" y="5013"/>
                </a:cubicBezTo>
                <a:cubicBezTo>
                  <a:pt x="0" y="3867"/>
                  <a:pt x="231" y="2913"/>
                  <a:pt x="525" y="2913"/>
                </a:cubicBezTo>
                <a:cubicBezTo>
                  <a:pt x="609" y="2913"/>
                  <a:pt x="691" y="2997"/>
                  <a:pt x="762" y="3137"/>
                </a:cubicBezTo>
                <a:cubicBezTo>
                  <a:pt x="762" y="0"/>
                  <a:pt x="759" y="1064"/>
                  <a:pt x="762" y="0"/>
                </a:cubicBezTo>
                <a:lnTo>
                  <a:pt x="10000" y="0"/>
                </a:lnTo>
                <a:cubicBezTo>
                  <a:pt x="9999" y="4217"/>
                  <a:pt x="9999" y="10000"/>
                  <a:pt x="9999" y="10000"/>
                </a:cubicBezTo>
                <a:lnTo>
                  <a:pt x="762" y="10000"/>
                </a:lnTo>
                <a:lnTo>
                  <a:pt x="762" y="6892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/>
              <a:t>5</a:t>
            </a:r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49E2B712-223B-4835-8A06-F42EC45B0BCC}"/>
              </a:ext>
            </a:extLst>
          </p:cNvPr>
          <p:cNvSpPr>
            <a:spLocks/>
          </p:cNvSpPr>
          <p:nvPr/>
        </p:nvSpPr>
        <p:spPr bwMode="auto">
          <a:xfrm>
            <a:off x="1415348" y="1804807"/>
            <a:ext cx="6062346" cy="837505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Apenas el 22,26% de los encuestados realiza compras a través de internet</a:t>
            </a:r>
          </a:p>
        </p:txBody>
      </p:sp>
    </p:spTree>
    <p:extLst>
      <p:ext uri="{BB962C8B-B14F-4D97-AF65-F5344CB8AC3E}">
        <p14:creationId xmlns:p14="http://schemas.microsoft.com/office/powerpoint/2010/main" val="234689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8" grpId="0" animBg="1"/>
      <p:bldP spid="40" grpId="0" animBg="1"/>
      <p:bldP spid="4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05322" y="394438"/>
            <a:ext cx="758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Perfil del usuario de e-</a:t>
            </a:r>
            <a:r>
              <a:rPr lang="es-EC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commerce</a:t>
            </a:r>
            <a:endParaRPr lang="es-EC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8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6" y="91508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C6DFD1F-B23B-4A58-A95D-CC2F71292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79028"/>
            <a:ext cx="2286000" cy="200025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8C3493AD-67F7-4A9A-80F2-36D4852FC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9028"/>
            <a:ext cx="2286000" cy="2000250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FA98994E-AD75-4929-AEBB-BF39BDED23C1}"/>
              </a:ext>
            </a:extLst>
          </p:cNvPr>
          <p:cNvSpPr/>
          <p:nvPr/>
        </p:nvSpPr>
        <p:spPr>
          <a:xfrm>
            <a:off x="8984311" y="2524889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92%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F874916-CDA0-4239-A2A1-D6407C1D5C26}"/>
              </a:ext>
            </a:extLst>
          </p:cNvPr>
          <p:cNvSpPr txBox="1"/>
          <p:nvPr/>
        </p:nvSpPr>
        <p:spPr>
          <a:xfrm>
            <a:off x="4208728" y="2018449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Edad entre 18 y 33 años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FC8D4AB-E082-4C12-BD2F-C6E72F6C22AA}"/>
              </a:ext>
            </a:extLst>
          </p:cNvPr>
          <p:cNvSpPr/>
          <p:nvPr/>
        </p:nvSpPr>
        <p:spPr>
          <a:xfrm>
            <a:off x="7840351" y="1173546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50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4E37763-7667-40FA-AA65-E9A373E8180D}"/>
              </a:ext>
            </a:extLst>
          </p:cNvPr>
          <p:cNvSpPr txBox="1"/>
          <p:nvPr/>
        </p:nvSpPr>
        <p:spPr>
          <a:xfrm>
            <a:off x="7273472" y="2096501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Estudios Universitarios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A024755-2BFF-4C63-8C4E-A95B5F3C6939}"/>
              </a:ext>
            </a:extLst>
          </p:cNvPr>
          <p:cNvSpPr/>
          <p:nvPr/>
        </p:nvSpPr>
        <p:spPr>
          <a:xfrm>
            <a:off x="4678855" y="1173546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69%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3321D24-CBA6-41A7-BFAB-715F7B49375A}"/>
              </a:ext>
            </a:extLst>
          </p:cNvPr>
          <p:cNvSpPr txBox="1"/>
          <p:nvPr/>
        </p:nvSpPr>
        <p:spPr>
          <a:xfrm>
            <a:off x="8903665" y="3478733"/>
            <a:ext cx="1765902" cy="36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Esta trabajando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759910EC-D29C-49E0-8E4F-10257488A8A2}"/>
              </a:ext>
            </a:extLst>
          </p:cNvPr>
          <p:cNvSpPr/>
          <p:nvPr/>
        </p:nvSpPr>
        <p:spPr>
          <a:xfrm>
            <a:off x="9079928" y="415528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65</a:t>
            </a:r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%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48CD139-BC05-424B-AB58-CC718B87894E}"/>
              </a:ext>
            </a:extLst>
          </p:cNvPr>
          <p:cNvSpPr txBox="1"/>
          <p:nvPr/>
        </p:nvSpPr>
        <p:spPr>
          <a:xfrm>
            <a:off x="8815433" y="5103175"/>
            <a:ext cx="197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Gana menos de 1 </a:t>
            </a:r>
          </a:p>
          <a:p>
            <a:pPr algn="ctr"/>
            <a:r>
              <a:rPr lang="es-EC" dirty="0"/>
              <a:t>SBU y hasta 2 SBU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E5639E4-2464-45FA-B596-B3875AFDE6AD}"/>
              </a:ext>
            </a:extLst>
          </p:cNvPr>
          <p:cNvSpPr/>
          <p:nvPr/>
        </p:nvSpPr>
        <p:spPr>
          <a:xfrm>
            <a:off x="6778682" y="4817940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72%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8511EFE-DF86-4B4A-B09A-9535395BABC4}"/>
              </a:ext>
            </a:extLst>
          </p:cNvPr>
          <p:cNvSpPr txBox="1"/>
          <p:nvPr/>
        </p:nvSpPr>
        <p:spPr>
          <a:xfrm>
            <a:off x="6514186" y="5765827"/>
            <a:ext cx="251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Compra entre 1 a 3 veces al años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6A97DB4-71A8-4F17-8065-73EA4D821DD5}"/>
              </a:ext>
            </a:extLst>
          </p:cNvPr>
          <p:cNvSpPr/>
          <p:nvPr/>
        </p:nvSpPr>
        <p:spPr>
          <a:xfrm>
            <a:off x="4262735" y="4864106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66%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B2C97D6-FAAB-40EB-85A7-376D5052DB08}"/>
              </a:ext>
            </a:extLst>
          </p:cNvPr>
          <p:cNvSpPr txBox="1"/>
          <p:nvPr/>
        </p:nvSpPr>
        <p:spPr>
          <a:xfrm>
            <a:off x="4088305" y="5737506"/>
            <a:ext cx="2097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Prefiere adquirir bienes varios antes que ropa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ECAAEC5-4054-4120-B4CC-758920E413AE}"/>
              </a:ext>
            </a:extLst>
          </p:cNvPr>
          <p:cNvSpPr txBox="1"/>
          <p:nvPr/>
        </p:nvSpPr>
        <p:spPr>
          <a:xfrm>
            <a:off x="1339331" y="4600851"/>
            <a:ext cx="252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Adquieren servicios de entretenimiento y turísticos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7A2DFD1-AFF0-4C86-8B79-CDF325B0D54A}"/>
              </a:ext>
            </a:extLst>
          </p:cNvPr>
          <p:cNvSpPr/>
          <p:nvPr/>
        </p:nvSpPr>
        <p:spPr>
          <a:xfrm>
            <a:off x="1809458" y="375594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60%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D0EF9AC-7749-465B-92C0-EA055FF188F5}"/>
              </a:ext>
            </a:extLst>
          </p:cNvPr>
          <p:cNvSpPr txBox="1"/>
          <p:nvPr/>
        </p:nvSpPr>
        <p:spPr>
          <a:xfrm>
            <a:off x="1160402" y="2917994"/>
            <a:ext cx="276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Su motivación principal son</a:t>
            </a:r>
          </a:p>
          <a:p>
            <a:pPr algn="ctr"/>
            <a:r>
              <a:rPr lang="es-EC" dirty="0"/>
              <a:t>precios mas económicos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9F27CCEA-9438-4D1E-B779-B8E755489D41}"/>
              </a:ext>
            </a:extLst>
          </p:cNvPr>
          <p:cNvSpPr/>
          <p:nvPr/>
        </p:nvSpPr>
        <p:spPr>
          <a:xfrm>
            <a:off x="1969938" y="1817613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53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792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5"/>
          <p:cNvSpPr txBox="1"/>
          <p:nvPr/>
        </p:nvSpPr>
        <p:spPr>
          <a:xfrm>
            <a:off x="2269083" y="445842"/>
            <a:ext cx="758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</a:t>
            </a:r>
          </a:p>
        </p:txBody>
      </p:sp>
      <p:pic>
        <p:nvPicPr>
          <p:cNvPr id="140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5" y="110206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1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54" y="2534179"/>
            <a:ext cx="2796813" cy="749429"/>
          </a:xfrm>
          <a:prstGeom prst="rect">
            <a:avLst/>
          </a:prstGeom>
        </p:spPr>
      </p:pic>
      <p:pic>
        <p:nvPicPr>
          <p:cNvPr id="337" name="Picture 2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5309" y="2513244"/>
            <a:ext cx="2796813" cy="749429"/>
          </a:xfrm>
          <a:prstGeom prst="rect">
            <a:avLst/>
          </a:prstGeom>
        </p:spPr>
      </p:pic>
      <p:pic>
        <p:nvPicPr>
          <p:cNvPr id="338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373" y="1636197"/>
            <a:ext cx="2796813" cy="749429"/>
          </a:xfrm>
          <a:prstGeom prst="rect">
            <a:avLst/>
          </a:prstGeom>
        </p:spPr>
      </p:pic>
      <p:pic>
        <p:nvPicPr>
          <p:cNvPr id="339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6221" y="2513244"/>
            <a:ext cx="2796813" cy="749429"/>
          </a:xfrm>
          <a:prstGeom prst="rect">
            <a:avLst/>
          </a:prstGeom>
        </p:spPr>
      </p:pic>
      <p:grpSp>
        <p:nvGrpSpPr>
          <p:cNvPr id="340" name="Group 38"/>
          <p:cNvGrpSpPr/>
          <p:nvPr/>
        </p:nvGrpSpPr>
        <p:grpSpPr>
          <a:xfrm>
            <a:off x="1961306" y="1742728"/>
            <a:ext cx="2357593" cy="570440"/>
            <a:chOff x="5219477" y="995322"/>
            <a:chExt cx="6261323" cy="1514980"/>
          </a:xfrm>
        </p:grpSpPr>
        <p:sp>
          <p:nvSpPr>
            <p:cNvPr id="341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42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pic>
        <p:nvPicPr>
          <p:cNvPr id="343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85" y="1652031"/>
            <a:ext cx="2796813" cy="749429"/>
          </a:xfrm>
          <a:prstGeom prst="rect">
            <a:avLst/>
          </a:prstGeom>
        </p:spPr>
      </p:pic>
      <p:grpSp>
        <p:nvGrpSpPr>
          <p:cNvPr id="344" name="Group 42"/>
          <p:cNvGrpSpPr/>
          <p:nvPr/>
        </p:nvGrpSpPr>
        <p:grpSpPr>
          <a:xfrm>
            <a:off x="3661545" y="1736326"/>
            <a:ext cx="2357593" cy="782281"/>
            <a:chOff x="5342415" y="977137"/>
            <a:chExt cx="6261323" cy="2077589"/>
          </a:xfrm>
        </p:grpSpPr>
        <p:grpSp>
          <p:nvGrpSpPr>
            <p:cNvPr id="345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347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4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46" name="TextBox 41"/>
            <p:cNvSpPr txBox="1"/>
            <p:nvPr/>
          </p:nvSpPr>
          <p:spPr>
            <a:xfrm>
              <a:off x="6432039" y="1092975"/>
              <a:ext cx="4435795" cy="196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65% usa smartphone</a:t>
              </a:r>
              <a:endParaRPr lang="es-EC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349" name="Group 11"/>
          <p:cNvGrpSpPr/>
          <p:nvPr/>
        </p:nvGrpSpPr>
        <p:grpSpPr>
          <a:xfrm>
            <a:off x="1908991" y="1676342"/>
            <a:ext cx="2156661" cy="676838"/>
            <a:chOff x="1690777" y="2053087"/>
            <a:chExt cx="3700733" cy="1449238"/>
          </a:xfrm>
          <a:effectLst/>
        </p:grpSpPr>
        <p:sp>
          <p:nvSpPr>
            <p:cNvPr id="350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5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52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53" name="Group 30"/>
          <p:cNvGrpSpPr/>
          <p:nvPr/>
        </p:nvGrpSpPr>
        <p:grpSpPr>
          <a:xfrm>
            <a:off x="1969904" y="1679626"/>
            <a:ext cx="1833461" cy="707886"/>
            <a:chOff x="1205155" y="850132"/>
            <a:chExt cx="4869326" cy="1880009"/>
          </a:xfrm>
        </p:grpSpPr>
        <p:sp>
          <p:nvSpPr>
            <p:cNvPr id="354" name="TextBox 21"/>
            <p:cNvSpPr txBox="1"/>
            <p:nvPr/>
          </p:nvSpPr>
          <p:spPr>
            <a:xfrm>
              <a:off x="1205155" y="850132"/>
              <a:ext cx="1056641" cy="18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355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extBox 25"/>
            <p:cNvSpPr txBox="1"/>
            <p:nvPr/>
          </p:nvSpPr>
          <p:spPr>
            <a:xfrm>
              <a:off x="2292922" y="1104120"/>
              <a:ext cx="3781559" cy="138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/>
                <a:t>Dispositivo para comprar</a:t>
              </a:r>
              <a:endParaRPr lang="es-EC" sz="1400" dirty="0"/>
            </a:p>
          </p:txBody>
        </p:sp>
      </p:grpSp>
      <p:grpSp>
        <p:nvGrpSpPr>
          <p:cNvPr id="357" name="Group 90"/>
          <p:cNvGrpSpPr/>
          <p:nvPr/>
        </p:nvGrpSpPr>
        <p:grpSpPr>
          <a:xfrm>
            <a:off x="1931242" y="3482009"/>
            <a:ext cx="2357593" cy="570440"/>
            <a:chOff x="5219477" y="995322"/>
            <a:chExt cx="6261323" cy="1514980"/>
          </a:xfrm>
        </p:grpSpPr>
        <p:sp>
          <p:nvSpPr>
            <p:cNvPr id="358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59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pic>
        <p:nvPicPr>
          <p:cNvPr id="360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96" y="3397625"/>
            <a:ext cx="2796813" cy="749429"/>
          </a:xfrm>
          <a:prstGeom prst="rect">
            <a:avLst/>
          </a:prstGeom>
        </p:spPr>
      </p:pic>
      <p:grpSp>
        <p:nvGrpSpPr>
          <p:cNvPr id="361" name="Group 94"/>
          <p:cNvGrpSpPr/>
          <p:nvPr/>
        </p:nvGrpSpPr>
        <p:grpSpPr>
          <a:xfrm>
            <a:off x="3660973" y="3483760"/>
            <a:ext cx="2357593" cy="570440"/>
            <a:chOff x="5342415" y="977137"/>
            <a:chExt cx="6261323" cy="1514980"/>
          </a:xfrm>
        </p:grpSpPr>
        <p:grpSp>
          <p:nvGrpSpPr>
            <p:cNvPr id="362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364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65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63" name="TextBox 96"/>
            <p:cNvSpPr txBox="1"/>
            <p:nvPr/>
          </p:nvSpPr>
          <p:spPr>
            <a:xfrm>
              <a:off x="6608066" y="1321473"/>
              <a:ext cx="4817507" cy="81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2">
                      <a:lumMod val="50000"/>
                    </a:schemeClr>
                  </a:solidFill>
                </a:rPr>
                <a:t>68% respondió si</a:t>
              </a:r>
              <a:r>
                <a:rPr lang="es-EC" sz="1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366" name="Group 99"/>
          <p:cNvGrpSpPr/>
          <p:nvPr/>
        </p:nvGrpSpPr>
        <p:grpSpPr>
          <a:xfrm>
            <a:off x="1912876" y="3416914"/>
            <a:ext cx="2156661" cy="676838"/>
            <a:chOff x="1690777" y="2053087"/>
            <a:chExt cx="3700733" cy="1449238"/>
          </a:xfrm>
          <a:effectLst/>
        </p:grpSpPr>
        <p:sp>
          <p:nvSpPr>
            <p:cNvPr id="367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68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69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70" name="Group 103"/>
          <p:cNvGrpSpPr/>
          <p:nvPr/>
        </p:nvGrpSpPr>
        <p:grpSpPr>
          <a:xfrm>
            <a:off x="1976339" y="3438735"/>
            <a:ext cx="2036781" cy="707886"/>
            <a:chOff x="1205155" y="906348"/>
            <a:chExt cx="5409305" cy="1880010"/>
          </a:xfrm>
        </p:grpSpPr>
        <p:sp>
          <p:nvSpPr>
            <p:cNvPr id="371" name="TextBox 104"/>
            <p:cNvSpPr txBox="1"/>
            <p:nvPr/>
          </p:nvSpPr>
          <p:spPr>
            <a:xfrm>
              <a:off x="1205155" y="906348"/>
              <a:ext cx="1056641" cy="18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372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Box 106"/>
            <p:cNvSpPr txBox="1"/>
            <p:nvPr/>
          </p:nvSpPr>
          <p:spPr>
            <a:xfrm>
              <a:off x="2173713" y="988096"/>
              <a:ext cx="4440747" cy="138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>
                  <a:solidFill>
                    <a:schemeClr val="accent2">
                      <a:lumMod val="50000"/>
                    </a:schemeClr>
                  </a:solidFill>
                </a:rPr>
                <a:t>Posee Cta. Bancaria y electrónica</a:t>
              </a:r>
            </a:p>
          </p:txBody>
        </p:sp>
      </p:grpSp>
      <p:grpSp>
        <p:nvGrpSpPr>
          <p:cNvPr id="374" name="Group 107"/>
          <p:cNvGrpSpPr/>
          <p:nvPr/>
        </p:nvGrpSpPr>
        <p:grpSpPr>
          <a:xfrm rot="10800000">
            <a:off x="3635796" y="2603158"/>
            <a:ext cx="2357593" cy="570440"/>
            <a:chOff x="5219477" y="995322"/>
            <a:chExt cx="6261323" cy="1514980"/>
          </a:xfrm>
        </p:grpSpPr>
        <p:sp>
          <p:nvSpPr>
            <p:cNvPr id="375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76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77" name="Group 1"/>
          <p:cNvGrpSpPr/>
          <p:nvPr/>
        </p:nvGrpSpPr>
        <p:grpSpPr>
          <a:xfrm>
            <a:off x="1908991" y="2597302"/>
            <a:ext cx="2357593" cy="589704"/>
            <a:chOff x="1848457" y="2288831"/>
            <a:chExt cx="4647000" cy="1162352"/>
          </a:xfrm>
        </p:grpSpPr>
        <p:grpSp>
          <p:nvGrpSpPr>
            <p:cNvPr id="378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380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81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79" name="TextBox 112"/>
            <p:cNvSpPr txBox="1"/>
            <p:nvPr/>
          </p:nvSpPr>
          <p:spPr>
            <a:xfrm>
              <a:off x="2380226" y="2419876"/>
              <a:ext cx="3541334" cy="103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49% dedica menos de 30 minutos</a:t>
              </a:r>
              <a:endParaRPr lang="es-EC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82" name="Group 115"/>
          <p:cNvGrpSpPr/>
          <p:nvPr/>
        </p:nvGrpSpPr>
        <p:grpSpPr>
          <a:xfrm rot="10800000">
            <a:off x="3861905" y="2540488"/>
            <a:ext cx="2156661" cy="676838"/>
            <a:chOff x="1690777" y="2053087"/>
            <a:chExt cx="3700733" cy="1449238"/>
          </a:xfrm>
          <a:effectLst/>
        </p:grpSpPr>
        <p:sp>
          <p:nvSpPr>
            <p:cNvPr id="383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84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85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86" name="Group 119"/>
          <p:cNvGrpSpPr/>
          <p:nvPr/>
        </p:nvGrpSpPr>
        <p:grpSpPr>
          <a:xfrm>
            <a:off x="3754355" y="2509917"/>
            <a:ext cx="2199826" cy="764390"/>
            <a:chOff x="581419" y="878452"/>
            <a:chExt cx="5842319" cy="2030072"/>
          </a:xfrm>
        </p:grpSpPr>
        <p:sp>
          <p:nvSpPr>
            <p:cNvPr id="387" name="TextBox 120"/>
            <p:cNvSpPr txBox="1"/>
            <p:nvPr/>
          </p:nvSpPr>
          <p:spPr>
            <a:xfrm>
              <a:off x="5367098" y="1028516"/>
              <a:ext cx="1056640" cy="188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388" name="Straight Connector 121"/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TextBox 122"/>
            <p:cNvSpPr txBox="1"/>
            <p:nvPr/>
          </p:nvSpPr>
          <p:spPr>
            <a:xfrm>
              <a:off x="581419" y="878452"/>
              <a:ext cx="4578329" cy="196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Tiempo</a:t>
              </a:r>
            </a:p>
            <a:p>
              <a:pPr algn="r"/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 destinado a la compra</a:t>
              </a:r>
              <a:endParaRPr lang="es-EC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90" name="Group 70"/>
          <p:cNvGrpSpPr/>
          <p:nvPr/>
        </p:nvGrpSpPr>
        <p:grpSpPr>
          <a:xfrm rot="10800000">
            <a:off x="7900239" y="1735161"/>
            <a:ext cx="2357593" cy="570440"/>
            <a:chOff x="5219477" y="995322"/>
            <a:chExt cx="6261323" cy="1514980"/>
          </a:xfrm>
        </p:grpSpPr>
        <p:sp>
          <p:nvSpPr>
            <p:cNvPr id="391" name="Freeform: Shape 7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92" name="Freeform: Shape 7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93" name="Group 73"/>
          <p:cNvGrpSpPr/>
          <p:nvPr/>
        </p:nvGrpSpPr>
        <p:grpSpPr>
          <a:xfrm>
            <a:off x="6173435" y="1729307"/>
            <a:ext cx="2357593" cy="588479"/>
            <a:chOff x="1848457" y="2288831"/>
            <a:chExt cx="4647000" cy="1159937"/>
          </a:xfrm>
        </p:grpSpPr>
        <p:grpSp>
          <p:nvGrpSpPr>
            <p:cNvPr id="394" name="Group 74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396" name="Freeform: Shape 76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97" name="Freeform: Shape 7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95" name="TextBox 75"/>
            <p:cNvSpPr txBox="1"/>
            <p:nvPr/>
          </p:nvSpPr>
          <p:spPr>
            <a:xfrm>
              <a:off x="2385980" y="2417461"/>
              <a:ext cx="3541334" cy="103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4">
                      <a:lumMod val="50000"/>
                    </a:schemeClr>
                  </a:solidFill>
                </a:rPr>
                <a:t>59% prefiere tarjeta de crédito o debito</a:t>
              </a:r>
              <a:endParaRPr lang="es-EC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98" name="Group 78"/>
          <p:cNvGrpSpPr/>
          <p:nvPr/>
        </p:nvGrpSpPr>
        <p:grpSpPr>
          <a:xfrm rot="10800000">
            <a:off x="8126348" y="1672492"/>
            <a:ext cx="2156661" cy="676838"/>
            <a:chOff x="1690777" y="2053087"/>
            <a:chExt cx="3700733" cy="1449238"/>
          </a:xfrm>
          <a:effectLst/>
        </p:grpSpPr>
        <p:sp>
          <p:nvSpPr>
            <p:cNvPr id="399" name="Freeform: Shape 79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00" name="Freeform: Shape 8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01" name="Freeform: Shape 81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02" name="Group 82"/>
          <p:cNvGrpSpPr/>
          <p:nvPr/>
        </p:nvGrpSpPr>
        <p:grpSpPr>
          <a:xfrm>
            <a:off x="8283615" y="1717838"/>
            <a:ext cx="1915375" cy="707886"/>
            <a:chOff x="1336866" y="1028516"/>
            <a:chExt cx="5086872" cy="1880007"/>
          </a:xfrm>
        </p:grpSpPr>
        <p:sp>
          <p:nvSpPr>
            <p:cNvPr id="403" name="TextBox 83"/>
            <p:cNvSpPr txBox="1"/>
            <p:nvPr/>
          </p:nvSpPr>
          <p:spPr>
            <a:xfrm>
              <a:off x="5367097" y="1028516"/>
              <a:ext cx="1056641" cy="188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cxnSp>
          <p:nvCxnSpPr>
            <p:cNvPr id="404" name="Straight Connector 84"/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TextBox 85"/>
            <p:cNvSpPr txBox="1"/>
            <p:nvPr/>
          </p:nvSpPr>
          <p:spPr>
            <a:xfrm>
              <a:off x="1336866" y="1408556"/>
              <a:ext cx="4030229" cy="817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/>
                <a:t>Tipo de pago</a:t>
              </a:r>
              <a:endParaRPr lang="es-EC" sz="1400" dirty="0"/>
            </a:p>
          </p:txBody>
        </p:sp>
      </p:grpSp>
      <p:grpSp>
        <p:nvGrpSpPr>
          <p:cNvPr id="406" name="Group 186"/>
          <p:cNvGrpSpPr/>
          <p:nvPr/>
        </p:nvGrpSpPr>
        <p:grpSpPr>
          <a:xfrm>
            <a:off x="6212074" y="2634401"/>
            <a:ext cx="2357593" cy="570440"/>
            <a:chOff x="5219477" y="995322"/>
            <a:chExt cx="6261323" cy="1514980"/>
          </a:xfrm>
        </p:grpSpPr>
        <p:sp>
          <p:nvSpPr>
            <p:cNvPr id="407" name="Freeform: Shape 187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08" name="Freeform: Shape 188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09" name="Group 190"/>
          <p:cNvGrpSpPr/>
          <p:nvPr/>
        </p:nvGrpSpPr>
        <p:grpSpPr>
          <a:xfrm>
            <a:off x="7912313" y="2627999"/>
            <a:ext cx="2357593" cy="571892"/>
            <a:chOff x="5342415" y="977137"/>
            <a:chExt cx="6261323" cy="1518837"/>
          </a:xfrm>
        </p:grpSpPr>
        <p:grpSp>
          <p:nvGrpSpPr>
            <p:cNvPr id="410" name="Group 191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412" name="Freeform: Shape 19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413" name="Freeform: Shape 19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411" name="TextBox 192"/>
            <p:cNvSpPr txBox="1"/>
            <p:nvPr/>
          </p:nvSpPr>
          <p:spPr>
            <a:xfrm>
              <a:off x="6980251" y="1106401"/>
              <a:ext cx="3781562" cy="138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71% sabe de su existencia</a:t>
              </a:r>
              <a:endParaRPr lang="es-EC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14" name="Group 195"/>
          <p:cNvGrpSpPr/>
          <p:nvPr/>
        </p:nvGrpSpPr>
        <p:grpSpPr>
          <a:xfrm>
            <a:off x="6159759" y="2568015"/>
            <a:ext cx="2156661" cy="676838"/>
            <a:chOff x="1690777" y="2053087"/>
            <a:chExt cx="3700733" cy="1449238"/>
          </a:xfrm>
          <a:effectLst/>
        </p:grpSpPr>
        <p:sp>
          <p:nvSpPr>
            <p:cNvPr id="415" name="Freeform: Shape 19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16" name="Freeform: Shape 19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17" name="Freeform: Shape 19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7000"/>
                    <a:lumOff val="23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18" name="Group 199"/>
          <p:cNvGrpSpPr/>
          <p:nvPr/>
        </p:nvGrpSpPr>
        <p:grpSpPr>
          <a:xfrm>
            <a:off x="6286634" y="2581173"/>
            <a:ext cx="1842310" cy="707886"/>
            <a:chOff x="1205155" y="850132"/>
            <a:chExt cx="4892827" cy="1880009"/>
          </a:xfrm>
        </p:grpSpPr>
        <p:sp>
          <p:nvSpPr>
            <p:cNvPr id="419" name="TextBox 200"/>
            <p:cNvSpPr txBox="1"/>
            <p:nvPr/>
          </p:nvSpPr>
          <p:spPr>
            <a:xfrm>
              <a:off x="1205155" y="850132"/>
              <a:ext cx="1056641" cy="18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</a:p>
          </p:txBody>
        </p:sp>
        <p:cxnSp>
          <p:nvCxnSpPr>
            <p:cNvPr id="420" name="Straight Connector 201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202"/>
            <p:cNvSpPr txBox="1"/>
            <p:nvPr/>
          </p:nvSpPr>
          <p:spPr>
            <a:xfrm>
              <a:off x="2316423" y="1053219"/>
              <a:ext cx="3781559" cy="138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Mecanismo de seguridad</a:t>
              </a:r>
              <a:endParaRPr lang="es-EC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38" name="Group 220"/>
          <p:cNvGrpSpPr/>
          <p:nvPr/>
        </p:nvGrpSpPr>
        <p:grpSpPr>
          <a:xfrm rot="10800000">
            <a:off x="7886564" y="3494831"/>
            <a:ext cx="2357593" cy="570440"/>
            <a:chOff x="5219477" y="995322"/>
            <a:chExt cx="6261323" cy="1514980"/>
          </a:xfrm>
        </p:grpSpPr>
        <p:sp>
          <p:nvSpPr>
            <p:cNvPr id="439" name="Freeform: Shape 22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40" name="Freeform: Shape 22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41" name="Group 223"/>
          <p:cNvGrpSpPr/>
          <p:nvPr/>
        </p:nvGrpSpPr>
        <p:grpSpPr>
          <a:xfrm>
            <a:off x="6159760" y="3475928"/>
            <a:ext cx="2357593" cy="583489"/>
            <a:chOff x="1848457" y="2263111"/>
            <a:chExt cx="4647000" cy="1150101"/>
          </a:xfrm>
        </p:grpSpPr>
        <p:grpSp>
          <p:nvGrpSpPr>
            <p:cNvPr id="442" name="Group 224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444" name="Freeform: Shape 226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445" name="Freeform: Shape 2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443" name="TextBox 225"/>
            <p:cNvSpPr txBox="1"/>
            <p:nvPr/>
          </p:nvSpPr>
          <p:spPr>
            <a:xfrm>
              <a:off x="2312813" y="2263111"/>
              <a:ext cx="3541334" cy="103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84%  verifica candado verde y el https</a:t>
              </a:r>
              <a:endParaRPr lang="es-EC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46" name="Group 228"/>
          <p:cNvGrpSpPr/>
          <p:nvPr/>
        </p:nvGrpSpPr>
        <p:grpSpPr>
          <a:xfrm rot="10800000">
            <a:off x="8112673" y="3432161"/>
            <a:ext cx="2156661" cy="676838"/>
            <a:chOff x="1690777" y="2053087"/>
            <a:chExt cx="3700733" cy="1449238"/>
          </a:xfrm>
          <a:effectLst/>
        </p:grpSpPr>
        <p:sp>
          <p:nvSpPr>
            <p:cNvPr id="447" name="Freeform: Shape 229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48" name="Freeform: Shape 23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49" name="Freeform: Shape 231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1">
                    <a:lumMod val="76000"/>
                    <a:lumOff val="24000"/>
                  </a:schemeClr>
                </a:gs>
                <a:gs pos="0">
                  <a:schemeClr val="accent1">
                    <a:lumMod val="76000"/>
                    <a:lumOff val="24000"/>
                  </a:schemeClr>
                </a:gs>
                <a:gs pos="100000">
                  <a:schemeClr val="accent1">
                    <a:lumMod val="72000"/>
                  </a:schemeClr>
                </a:gs>
                <a:gs pos="94000">
                  <a:schemeClr val="accent1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50" name="Group 232"/>
          <p:cNvGrpSpPr/>
          <p:nvPr/>
        </p:nvGrpSpPr>
        <p:grpSpPr>
          <a:xfrm>
            <a:off x="8201401" y="3449517"/>
            <a:ext cx="1925066" cy="707886"/>
            <a:chOff x="1311128" y="1028516"/>
            <a:chExt cx="5112610" cy="1880007"/>
          </a:xfrm>
        </p:grpSpPr>
        <p:sp>
          <p:nvSpPr>
            <p:cNvPr id="451" name="TextBox 233"/>
            <p:cNvSpPr txBox="1"/>
            <p:nvPr/>
          </p:nvSpPr>
          <p:spPr>
            <a:xfrm>
              <a:off x="5367097" y="1028516"/>
              <a:ext cx="1056641" cy="188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</a:p>
          </p:txBody>
        </p:sp>
        <p:cxnSp>
          <p:nvCxnSpPr>
            <p:cNvPr id="452" name="Straight Connector 234"/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TextBox 235"/>
            <p:cNvSpPr txBox="1"/>
            <p:nvPr/>
          </p:nvSpPr>
          <p:spPr>
            <a:xfrm>
              <a:off x="1311128" y="1224817"/>
              <a:ext cx="3781560" cy="138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Seguridad transaccional</a:t>
              </a:r>
              <a:endParaRPr lang="es-EC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41" name="Imagen 140">
            <a:extLst>
              <a:ext uri="{FF2B5EF4-FFF2-40B4-BE49-F238E27FC236}">
                <a16:creationId xmlns:a16="http://schemas.microsoft.com/office/drawing/2014/main" id="{5E1B1268-91B7-48AB-974E-9113BE9E1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35" y="4691270"/>
            <a:ext cx="2939839" cy="19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9 4.81481E-6 L 4.79167E-6 4.81481E-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7.40741E-7 L 4.79167E-6 7.40741E-7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9 2.96296E-6 L 5E-6 2.96296E-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2.59259E-6 L -4.79167E-6 2.59259E-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1.48148E-6 L -2.91667E-6 1.48148E-6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4.44444E-6 L -2.91667E-6 4.44444E-6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E62AD3-85A1-459F-824F-4B553EC577C8}"/>
              </a:ext>
            </a:extLst>
          </p:cNvPr>
          <p:cNvSpPr/>
          <p:nvPr/>
        </p:nvSpPr>
        <p:spPr>
          <a:xfrm>
            <a:off x="3164862" y="598294"/>
            <a:ext cx="5211683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es-EC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Experiencia de compra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3BEDA7-BD2C-4B1F-B5F5-2DD95255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r="24883"/>
          <a:stretch/>
        </p:blipFill>
        <p:spPr>
          <a:xfrm>
            <a:off x="961293" y="4784179"/>
            <a:ext cx="1011115" cy="13023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97E48D-B062-4E42-9BEF-0ED526ED0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5" y="3748849"/>
            <a:ext cx="1778141" cy="1555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2A2455-FF10-467E-BA16-7655A2641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89" y="2031107"/>
            <a:ext cx="1778141" cy="15558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21E75D-5773-414E-B971-AADEC0B7E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62" y="1427953"/>
            <a:ext cx="675175" cy="11252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2C72D9-63A7-46B0-BB30-F7A480D497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r="20736"/>
          <a:stretch/>
        </p:blipFill>
        <p:spPr>
          <a:xfrm>
            <a:off x="1153660" y="3236149"/>
            <a:ext cx="650777" cy="11512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7BE4229-1CF3-47AD-812E-CB2E9E61C9AE}"/>
              </a:ext>
            </a:extLst>
          </p:cNvPr>
          <p:cNvSpPr/>
          <p:nvPr/>
        </p:nvSpPr>
        <p:spPr>
          <a:xfrm>
            <a:off x="8226096" y="1761355"/>
            <a:ext cx="35860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Fácil de aprender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98A9D52-2B44-419C-9E0E-AB2DC363717B}"/>
              </a:ext>
            </a:extLst>
          </p:cNvPr>
          <p:cNvSpPr/>
          <p:nvPr/>
        </p:nvSpPr>
        <p:spPr>
          <a:xfrm>
            <a:off x="8329203" y="4100214"/>
            <a:ext cx="345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Fácil de recordar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E685E4-0289-4DA2-95CA-BE878664E1FF}"/>
              </a:ext>
            </a:extLst>
          </p:cNvPr>
          <p:cNvSpPr/>
          <p:nvPr/>
        </p:nvSpPr>
        <p:spPr>
          <a:xfrm>
            <a:off x="8343594" y="2977153"/>
            <a:ext cx="33510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Eficiencia de uso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22A1BC-84ED-49C1-8978-9D52717CD6E1}"/>
              </a:ext>
            </a:extLst>
          </p:cNvPr>
          <p:cNvSpPr/>
          <p:nvPr/>
        </p:nvSpPr>
        <p:spPr>
          <a:xfrm>
            <a:off x="8799036" y="5252784"/>
            <a:ext cx="254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Satisfacción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354FA5E-5D55-4456-9EFE-2BC62D0744E5}"/>
              </a:ext>
            </a:extLst>
          </p:cNvPr>
          <p:cNvSpPr/>
          <p:nvPr/>
        </p:nvSpPr>
        <p:spPr>
          <a:xfrm>
            <a:off x="2189745" y="488076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3,88/5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2A2BA95-4FC0-4C2B-923F-3F5E7CB0B9FE}"/>
              </a:ext>
            </a:extLst>
          </p:cNvPr>
          <p:cNvSpPr/>
          <p:nvPr/>
        </p:nvSpPr>
        <p:spPr>
          <a:xfrm>
            <a:off x="2070418" y="1610504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4,34/5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9500A94-191C-4E40-912A-4019D2383F67}"/>
              </a:ext>
            </a:extLst>
          </p:cNvPr>
          <p:cNvSpPr/>
          <p:nvPr/>
        </p:nvSpPr>
        <p:spPr>
          <a:xfrm>
            <a:off x="2132367" y="33165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4,28/5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CD5F7D5-0FD0-4771-8CAC-8FCF64C9E2DB}"/>
              </a:ext>
            </a:extLst>
          </p:cNvPr>
          <p:cNvSpPr/>
          <p:nvPr/>
        </p:nvSpPr>
        <p:spPr>
          <a:xfrm>
            <a:off x="8791017" y="1180404"/>
            <a:ext cx="2064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4,11/5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7C46983-F67B-400E-A5B3-55EF669AD683}"/>
              </a:ext>
            </a:extLst>
          </p:cNvPr>
          <p:cNvSpPr/>
          <p:nvPr/>
        </p:nvSpPr>
        <p:spPr>
          <a:xfrm>
            <a:off x="8785548" y="2393079"/>
            <a:ext cx="21177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4,14/5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C211F3-6F1E-4ABF-B0BC-73C8319CAE26}"/>
              </a:ext>
            </a:extLst>
          </p:cNvPr>
          <p:cNvSpPr/>
          <p:nvPr/>
        </p:nvSpPr>
        <p:spPr>
          <a:xfrm>
            <a:off x="8986622" y="3582507"/>
            <a:ext cx="2064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4,20/5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CC450D-9A75-43C8-BC39-30AD9D13CD51}"/>
              </a:ext>
            </a:extLst>
          </p:cNvPr>
          <p:cNvSpPr/>
          <p:nvPr/>
        </p:nvSpPr>
        <p:spPr>
          <a:xfrm>
            <a:off x="9033294" y="4689477"/>
            <a:ext cx="2064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4,27/5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62B64BA-D16F-4B14-BF5A-A6A599EF62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98" y="2236556"/>
            <a:ext cx="1235475" cy="118118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C02B08-86C9-4E5F-9F80-2D5AC96DF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68" y="3915799"/>
            <a:ext cx="1235475" cy="1181182"/>
          </a:xfrm>
          <a:prstGeom prst="rect">
            <a:avLst/>
          </a:prstGeom>
        </p:spPr>
      </p:pic>
      <p:pic>
        <p:nvPicPr>
          <p:cNvPr id="21" name="Picture 2" descr="http://360.espe.edu.ec/images/espe.png">
            <a:extLst>
              <a:ext uri="{FF2B5EF4-FFF2-40B4-BE49-F238E27FC236}">
                <a16:creationId xmlns:a16="http://schemas.microsoft.com/office/drawing/2014/main" id="{11F641D0-7955-46FB-950D-A3BA568F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20" y="107564"/>
            <a:ext cx="1188515" cy="11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1F6681E1-F5E8-40FB-85C6-E253CB6B70DF}"/>
              </a:ext>
            </a:extLst>
          </p:cNvPr>
          <p:cNvSpPr/>
          <p:nvPr/>
        </p:nvSpPr>
        <p:spPr>
          <a:xfrm rot="5400000">
            <a:off x="8907514" y="3590336"/>
            <a:ext cx="848109" cy="572086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8B6712A9-FB17-49E3-9AA1-F40D63C46CE4}"/>
              </a:ext>
            </a:extLst>
          </p:cNvPr>
          <p:cNvSpPr/>
          <p:nvPr/>
        </p:nvSpPr>
        <p:spPr>
          <a:xfrm rot="5400000">
            <a:off x="5216727" y="5654392"/>
            <a:ext cx="623355" cy="185372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79A71ADD-6A5E-45DE-A6EF-9F486FD14D35}"/>
              </a:ext>
            </a:extLst>
          </p:cNvPr>
          <p:cNvSpPr/>
          <p:nvPr/>
        </p:nvSpPr>
        <p:spPr>
          <a:xfrm rot="5400000">
            <a:off x="3703426" y="5979959"/>
            <a:ext cx="417072" cy="1379159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039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CBBE7C9-94C6-4398-B510-C92DB1AFC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424890"/>
              </p:ext>
            </p:extLst>
          </p:nvPr>
        </p:nvGraphicFramePr>
        <p:xfrm>
          <a:off x="527049" y="1381977"/>
          <a:ext cx="11137900" cy="512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360.espe.edu.ec/images/espe.png">
            <a:extLst>
              <a:ext uri="{FF2B5EF4-FFF2-40B4-BE49-F238E27FC236}">
                <a16:creationId xmlns:a16="http://schemas.microsoft.com/office/drawing/2014/main" id="{256C4DC3-3BB7-471C-B011-D694550A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20" y="107564"/>
            <a:ext cx="1188515" cy="11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ECF01D1-8D04-41DF-AC51-23794AD9B9A7}"/>
              </a:ext>
            </a:extLst>
          </p:cNvPr>
          <p:cNvSpPr/>
          <p:nvPr/>
        </p:nvSpPr>
        <p:spPr>
          <a:xfrm>
            <a:off x="3083957" y="351607"/>
            <a:ext cx="6024085" cy="645113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es-EC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Monto de compra por edad</a:t>
            </a:r>
          </a:p>
        </p:txBody>
      </p:sp>
    </p:spTree>
    <p:extLst>
      <p:ext uri="{BB962C8B-B14F-4D97-AF65-F5344CB8AC3E}">
        <p14:creationId xmlns:p14="http://schemas.microsoft.com/office/powerpoint/2010/main" val="311991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C86A5D3-444D-44BE-8A94-E0A5763DF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581504"/>
              </p:ext>
            </p:extLst>
          </p:nvPr>
        </p:nvGraphicFramePr>
        <p:xfrm>
          <a:off x="422031" y="1430215"/>
          <a:ext cx="5521569" cy="511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7BD07A2-4D91-4029-AC18-0950AD09B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11417"/>
              </p:ext>
            </p:extLst>
          </p:nvPr>
        </p:nvGraphicFramePr>
        <p:xfrm>
          <a:off x="5943599" y="1430213"/>
          <a:ext cx="5826369" cy="511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360.espe.edu.ec/images/espe.png">
            <a:extLst>
              <a:ext uri="{FF2B5EF4-FFF2-40B4-BE49-F238E27FC236}">
                <a16:creationId xmlns:a16="http://schemas.microsoft.com/office/drawing/2014/main" id="{DC7D813E-0A3C-4DCF-B52A-3FCA57B3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20" y="107564"/>
            <a:ext cx="1188515" cy="11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5314334-3415-4D57-84E5-B3A1CC83640F}"/>
              </a:ext>
            </a:extLst>
          </p:cNvPr>
          <p:cNvSpPr/>
          <p:nvPr/>
        </p:nvSpPr>
        <p:spPr>
          <a:xfrm>
            <a:off x="3447198" y="462543"/>
            <a:ext cx="5297604" cy="645113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es-EC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Preferencias de compra</a:t>
            </a:r>
          </a:p>
        </p:txBody>
      </p:sp>
    </p:spTree>
    <p:extLst>
      <p:ext uri="{BB962C8B-B14F-4D97-AF65-F5344CB8AC3E}">
        <p14:creationId xmlns:p14="http://schemas.microsoft.com/office/powerpoint/2010/main" val="79794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36DBA40-2792-4355-B7E9-D51ACA0C2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824980"/>
              </p:ext>
            </p:extLst>
          </p:nvPr>
        </p:nvGraphicFramePr>
        <p:xfrm>
          <a:off x="452437" y="624680"/>
          <a:ext cx="10774363" cy="58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91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>
          <a:xfrm rot="5400000" flipV="1">
            <a:off x="3548984" y="3478492"/>
            <a:ext cx="2284661" cy="2161557"/>
          </a:xfrm>
          <a:prstGeom prst="uturnArrow">
            <a:avLst>
              <a:gd name="adj1" fmla="val 18701"/>
              <a:gd name="adj2" fmla="val 25000"/>
              <a:gd name="adj3" fmla="val 26963"/>
              <a:gd name="adj4" fmla="val 63009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s-EC" sz="1867" dirty="0">
              <a:solidFill>
                <a:schemeClr val="tx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 rot="5400000">
            <a:off x="8101468" y="1837836"/>
            <a:ext cx="2486249" cy="2150269"/>
          </a:xfrm>
          <a:prstGeom prst="uturnArrow">
            <a:avLst>
              <a:gd name="adj1" fmla="val 18701"/>
              <a:gd name="adj2" fmla="val 25000"/>
              <a:gd name="adj3" fmla="val 25000"/>
              <a:gd name="adj4" fmla="val 63009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s-EC" sz="1867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2649" y="1289077"/>
            <a:ext cx="2014819" cy="1075135"/>
          </a:xfrm>
          <a:prstGeom prst="rightArrow">
            <a:avLst>
              <a:gd name="adj1" fmla="val 38546"/>
              <a:gd name="adj2" fmla="val 54199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s-EC" sz="1867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96" y="2185016"/>
            <a:ext cx="1224189" cy="2038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7835" y="462280"/>
            <a:ext cx="1214756" cy="2022568"/>
          </a:xfrm>
          <a:prstGeom prst="rect">
            <a:avLst/>
          </a:prstGeom>
        </p:spPr>
      </p:pic>
      <p:pic>
        <p:nvPicPr>
          <p:cNvPr id="12" name="Picture 2" descr="http://360.espe.edu.ec/images/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66" y="290689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0"/>
          <p:cNvSpPr/>
          <p:nvPr/>
        </p:nvSpPr>
        <p:spPr>
          <a:xfrm>
            <a:off x="614906" y="583538"/>
            <a:ext cx="3018834" cy="2409371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5" tIns="60957" rIns="121915" bIns="60957" rtlCol="0" anchor="ctr">
            <a:noAutofit/>
          </a:bodyPr>
          <a:lstStyle/>
          <a:p>
            <a:pPr algn="ctr"/>
            <a:r>
              <a:rPr lang="es-EC" sz="3600" dirty="0"/>
              <a:t>Propuesta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6131105" y="3021680"/>
            <a:ext cx="2006168" cy="1230384"/>
          </a:xfrm>
          <a:prstGeom prst="roundRect">
            <a:avLst>
              <a:gd name="adj" fmla="val 8163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r>
              <a:rPr lang="es-EC" sz="2400" dirty="0"/>
              <a:t>Enfoque en los oferentes</a:t>
            </a:r>
          </a:p>
        </p:txBody>
      </p:sp>
      <p:sp>
        <p:nvSpPr>
          <p:cNvPr id="20" name="Oval 13"/>
          <p:cNvSpPr/>
          <p:nvPr/>
        </p:nvSpPr>
        <p:spPr>
          <a:xfrm>
            <a:off x="6006377" y="4559270"/>
            <a:ext cx="2485615" cy="1575747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400" dirty="0">
                <a:solidFill>
                  <a:schemeClr val="bg1"/>
                </a:solidFill>
              </a:rPr>
              <a:t>Enfatizar el marketing boca a boca</a:t>
            </a:r>
          </a:p>
        </p:txBody>
      </p:sp>
      <p:sp>
        <p:nvSpPr>
          <p:cNvPr id="21" name="Rectangle 15"/>
          <p:cNvSpPr/>
          <p:nvPr/>
        </p:nvSpPr>
        <p:spPr>
          <a:xfrm>
            <a:off x="5916922" y="1050610"/>
            <a:ext cx="2263081" cy="1434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Alternativas para disminuir la desconfianza</a:t>
            </a:r>
            <a:endParaRPr lang="es-EC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Resultado de imagen para Net Promoter Score">
            <a:extLst>
              <a:ext uri="{FF2B5EF4-FFF2-40B4-BE49-F238E27FC236}">
                <a16:creationId xmlns:a16="http://schemas.microsoft.com/office/drawing/2014/main" id="{3D3E301A-F97F-4CAD-86C7-1C425F19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0" y="3856378"/>
            <a:ext cx="2450826" cy="25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5357211"/>
            <a:ext cx="3679031" cy="149883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3679031" y="5357211"/>
            <a:ext cx="1835943" cy="14988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5514974" y="5359162"/>
            <a:ext cx="5020504" cy="1498838"/>
          </a:xfrm>
          <a:prstGeom prst="rect">
            <a:avLst/>
          </a:prstGeom>
          <a:solidFill>
            <a:srgbClr val="BEE3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22">
            <a:hlinkClick r:id="rId2" action="ppaction://hlinksldjump"/>
          </p:cNvPr>
          <p:cNvSpPr>
            <a:spLocks/>
          </p:cNvSpPr>
          <p:nvPr/>
        </p:nvSpPr>
        <p:spPr bwMode="auto">
          <a:xfrm rot="20571095">
            <a:off x="-93784" y="518807"/>
            <a:ext cx="3967518" cy="1991281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INTRODUCCIÓN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76255910"/>
              </p:ext>
            </p:extLst>
          </p:nvPr>
        </p:nvGraphicFramePr>
        <p:xfrm>
          <a:off x="4079107" y="1237273"/>
          <a:ext cx="7717366" cy="37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360.espe.edu.ec/images/es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74" y="5555889"/>
            <a:ext cx="1101482" cy="11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Graphic spid="1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urved Connector 8"/>
          <p:cNvCxnSpPr>
            <a:cxnSpLocks/>
            <a:stCxn id="8" idx="4"/>
            <a:endCxn id="4" idx="0"/>
          </p:cNvCxnSpPr>
          <p:nvPr/>
        </p:nvCxnSpPr>
        <p:spPr>
          <a:xfrm rot="5400000">
            <a:off x="3382730" y="613619"/>
            <a:ext cx="1532210" cy="4069819"/>
          </a:xfrm>
          <a:prstGeom prst="curvedConnector3">
            <a:avLst>
              <a:gd name="adj1" fmla="val 50000"/>
            </a:avLst>
          </a:prstGeom>
          <a:ln w="139700">
            <a:solidFill>
              <a:schemeClr val="tx2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28558" y="453672"/>
            <a:ext cx="3710372" cy="14287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Plan de acción </a:t>
            </a:r>
          </a:p>
        </p:txBody>
      </p:sp>
      <p:sp>
        <p:nvSpPr>
          <p:cNvPr id="29" name="Oval 28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sp>
        <p:nvSpPr>
          <p:cNvPr id="38" name="Oval 37"/>
          <p:cNvSpPr/>
          <p:nvPr/>
        </p:nvSpPr>
        <p:spPr>
          <a:xfrm>
            <a:off x="8229600" y="3200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cxnSp>
        <p:nvCxnSpPr>
          <p:cNvPr id="57" name="Curved Connector 56"/>
          <p:cNvCxnSpPr>
            <a:cxnSpLocks/>
            <a:stCxn id="8" idx="4"/>
            <a:endCxn id="5" idx="0"/>
          </p:cNvCxnSpPr>
          <p:nvPr/>
        </p:nvCxnSpPr>
        <p:spPr>
          <a:xfrm rot="16200000" flipH="1">
            <a:off x="5354704" y="2711462"/>
            <a:ext cx="1671809" cy="13729"/>
          </a:xfrm>
          <a:prstGeom prst="curvedConnector3">
            <a:avLst>
              <a:gd name="adj1" fmla="val 50000"/>
            </a:avLst>
          </a:prstGeom>
          <a:ln w="139700">
            <a:solidFill>
              <a:schemeClr val="accent1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953000" y="3581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cxnSp>
        <p:nvCxnSpPr>
          <p:cNvPr id="27" name="Curved Connector 26"/>
          <p:cNvCxnSpPr>
            <a:cxnSpLocks/>
            <a:stCxn id="8" idx="4"/>
            <a:endCxn id="19" idx="0"/>
          </p:cNvCxnSpPr>
          <p:nvPr/>
        </p:nvCxnSpPr>
        <p:spPr>
          <a:xfrm rot="16200000" flipH="1">
            <a:off x="7413651" y="652515"/>
            <a:ext cx="1489682" cy="3949497"/>
          </a:xfrm>
          <a:prstGeom prst="curvedConnector3">
            <a:avLst>
              <a:gd name="adj1" fmla="val 50000"/>
            </a:avLst>
          </a:prstGeom>
          <a:ln w="139700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86600" y="3581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sp>
        <p:nvSpPr>
          <p:cNvPr id="4" name="Rounded Rectangle 3"/>
          <p:cNvSpPr/>
          <p:nvPr/>
        </p:nvSpPr>
        <p:spPr>
          <a:xfrm>
            <a:off x="683401" y="3414633"/>
            <a:ext cx="2861047" cy="2277829"/>
          </a:xfrm>
          <a:prstGeom prst="roundRect">
            <a:avLst>
              <a:gd name="adj" fmla="val 2958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Información de calidad</a:t>
            </a:r>
          </a:p>
          <a:p>
            <a:pPr algn="ctr"/>
            <a:endParaRPr lang="es-EC" sz="16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>
                <a:solidFill>
                  <a:schemeClr val="bg1"/>
                </a:solidFill>
              </a:rPr>
              <a:t>Sobre el producto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>
                <a:solidFill>
                  <a:schemeClr val="bg1"/>
                </a:solidFill>
              </a:rPr>
              <a:t>Políticas de devolución, garantías y contacto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63856" y="3554232"/>
            <a:ext cx="3067233" cy="2206566"/>
          </a:xfrm>
          <a:prstGeom prst="roundRect">
            <a:avLst>
              <a:gd name="adj" fmla="val 261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Prevención de riesgos</a:t>
            </a:r>
          </a:p>
          <a:p>
            <a:pPr algn="ctr"/>
            <a:endParaRPr lang="es-EC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>
                <a:solidFill>
                  <a:schemeClr val="tx1"/>
                </a:solidFill>
              </a:rPr>
              <a:t>Alianza estratégica con </a:t>
            </a:r>
            <a:r>
              <a:rPr lang="es-EC" sz="2000" b="1" dirty="0" err="1">
                <a:solidFill>
                  <a:schemeClr val="tx1"/>
                </a:solidFill>
              </a:rPr>
              <a:t>Paymentez</a:t>
            </a:r>
            <a:endParaRPr lang="es-EC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>
                <a:solidFill>
                  <a:schemeClr val="tx1"/>
                </a:solidFill>
              </a:rPr>
              <a:t>Videos cortos sobre delitos y como prevenirlos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721540" y="3372105"/>
            <a:ext cx="2823402" cy="2206566"/>
          </a:xfrm>
          <a:prstGeom prst="roundRect">
            <a:avLst>
              <a:gd name="adj" fmla="val 330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Evaluación de la experiencia</a:t>
            </a:r>
          </a:p>
          <a:p>
            <a:pPr algn="ctr"/>
            <a:endParaRPr lang="es-EC" sz="2000" b="1" dirty="0">
              <a:solidFill>
                <a:schemeClr val="bg1"/>
              </a:solidFill>
            </a:endParaRPr>
          </a:p>
          <a:p>
            <a:pPr algn="just"/>
            <a:r>
              <a:rPr lang="es-EC" sz="2000" b="1" dirty="0">
                <a:solidFill>
                  <a:schemeClr val="bg1"/>
                </a:solidFill>
              </a:rPr>
              <a:t>Evaluación post venta (NPS, CES, OTROS)</a:t>
            </a:r>
          </a:p>
        </p:txBody>
      </p:sp>
      <p:pic>
        <p:nvPicPr>
          <p:cNvPr id="40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4" y="51826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6017" y="-76200"/>
            <a:ext cx="2299629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8819381" y="-244344"/>
            <a:ext cx="3474225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75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5588000" y="-228601"/>
            <a:ext cx="2906749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75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2615128" y="-244344"/>
            <a:ext cx="2438400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8538" y="330045"/>
            <a:ext cx="3523254" cy="605617"/>
          </a:xfrm>
        </p:spPr>
        <p:txBody>
          <a:bodyPr>
            <a:noAutofit/>
          </a:bodyPr>
          <a:lstStyle/>
          <a:p>
            <a:pPr algn="l"/>
            <a:r>
              <a:rPr lang="es-EC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BENEFICIOS</a:t>
            </a:r>
            <a:endParaRPr lang="es-EC" sz="40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9815" y="3903191"/>
            <a:ext cx="2433060" cy="3626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6" name="Rectangle 5"/>
          <p:cNvSpPr/>
          <p:nvPr/>
        </p:nvSpPr>
        <p:spPr>
          <a:xfrm>
            <a:off x="2398585" y="3212138"/>
            <a:ext cx="406400" cy="1020847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1072376">
                <a:moveTo>
                  <a:pt x="0" y="691376"/>
                </a:moveTo>
                <a:lnTo>
                  <a:pt x="408878" y="0"/>
                </a:lnTo>
                <a:lnTo>
                  <a:pt x="408878" y="1072376"/>
                </a:lnTo>
                <a:lnTo>
                  <a:pt x="0" y="1072376"/>
                </a:lnTo>
                <a:lnTo>
                  <a:pt x="0" y="69137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4985" y="3217441"/>
            <a:ext cx="2235200" cy="101553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040185" y="2559291"/>
            <a:ext cx="609600" cy="1673692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651135">
                <a:moveTo>
                  <a:pt x="0" y="256369"/>
                </a:moveTo>
                <a:lnTo>
                  <a:pt x="408878" y="0"/>
                </a:lnTo>
                <a:lnTo>
                  <a:pt x="408878" y="651135"/>
                </a:lnTo>
                <a:lnTo>
                  <a:pt x="0" y="651135"/>
                </a:lnTo>
                <a:lnTo>
                  <a:pt x="0" y="25636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9791" y="2564597"/>
            <a:ext cx="2805151" cy="16683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4942" y="2132905"/>
            <a:ext cx="649249" cy="2100075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2206083">
                <a:moveTo>
                  <a:pt x="0" y="453483"/>
                </a:moveTo>
                <a:lnTo>
                  <a:pt x="334537" y="0"/>
                </a:lnTo>
                <a:lnTo>
                  <a:pt x="334537" y="2206083"/>
                </a:lnTo>
                <a:lnTo>
                  <a:pt x="0" y="2206083"/>
                </a:lnTo>
                <a:lnTo>
                  <a:pt x="0" y="45348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4185" y="2129370"/>
            <a:ext cx="3048000" cy="210361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-39815" y="4245307"/>
            <a:ext cx="2441875" cy="3631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15" name="Rectangle 5"/>
          <p:cNvSpPr/>
          <p:nvPr/>
        </p:nvSpPr>
        <p:spPr>
          <a:xfrm flipV="1">
            <a:off x="2398585" y="4232983"/>
            <a:ext cx="406400" cy="1022255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1072376">
                <a:moveTo>
                  <a:pt x="0" y="691376"/>
                </a:moveTo>
                <a:lnTo>
                  <a:pt x="408878" y="0"/>
                </a:lnTo>
                <a:lnTo>
                  <a:pt x="408878" y="1072376"/>
                </a:lnTo>
                <a:lnTo>
                  <a:pt x="0" y="1072376"/>
                </a:lnTo>
                <a:lnTo>
                  <a:pt x="0" y="691376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2804985" y="4232981"/>
            <a:ext cx="2235200" cy="101693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 flipV="1">
            <a:off x="5040185" y="4232985"/>
            <a:ext cx="609600" cy="1676001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651135">
                <a:moveTo>
                  <a:pt x="0" y="256369"/>
                </a:moveTo>
                <a:lnTo>
                  <a:pt x="408878" y="0"/>
                </a:lnTo>
                <a:lnTo>
                  <a:pt x="408878" y="651135"/>
                </a:lnTo>
                <a:lnTo>
                  <a:pt x="0" y="651135"/>
                </a:lnTo>
                <a:lnTo>
                  <a:pt x="0" y="256369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5649791" y="4232980"/>
            <a:ext cx="2805151" cy="1670685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 flipV="1">
            <a:off x="8454942" y="4232983"/>
            <a:ext cx="649249" cy="2102972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2206083">
                <a:moveTo>
                  <a:pt x="0" y="453483"/>
                </a:moveTo>
                <a:lnTo>
                  <a:pt x="334537" y="0"/>
                </a:lnTo>
                <a:lnTo>
                  <a:pt x="334537" y="2206083"/>
                </a:lnTo>
                <a:lnTo>
                  <a:pt x="0" y="2206083"/>
                </a:lnTo>
                <a:lnTo>
                  <a:pt x="0" y="453483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9104185" y="4232980"/>
            <a:ext cx="3036949" cy="2106515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39815" y="3540496"/>
            <a:ext cx="2433060" cy="362691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41" name="Rectangle 5"/>
          <p:cNvSpPr/>
          <p:nvPr/>
        </p:nvSpPr>
        <p:spPr>
          <a:xfrm>
            <a:off x="2388512" y="2266742"/>
            <a:ext cx="416476" cy="1603551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1424407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0 w 408878"/>
              <a:gd name="connsiteY4" fmla="*/ 1424407 h 1805407"/>
              <a:gd name="connsiteX0" fmla="*/ 10137 w 408878"/>
              <a:gd name="connsiteY0" fmla="*/ 646033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10137 w 408878"/>
              <a:gd name="connsiteY4" fmla="*/ 646033 h 1805407"/>
              <a:gd name="connsiteX0" fmla="*/ 10137 w 408878"/>
              <a:gd name="connsiteY0" fmla="*/ 676261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10137 w 408878"/>
              <a:gd name="connsiteY4" fmla="*/ 676261 h 1805407"/>
              <a:gd name="connsiteX0" fmla="*/ 10137 w 408878"/>
              <a:gd name="connsiteY0" fmla="*/ 676261 h 1805407"/>
              <a:gd name="connsiteX1" fmla="*/ 408878 w 408878"/>
              <a:gd name="connsiteY1" fmla="*/ 0 h 1805407"/>
              <a:gd name="connsiteX2" fmla="*/ 408878 w 408878"/>
              <a:gd name="connsiteY2" fmla="*/ 1132832 h 1805407"/>
              <a:gd name="connsiteX3" fmla="*/ 0 w 408878"/>
              <a:gd name="connsiteY3" fmla="*/ 1805407 h 1805407"/>
              <a:gd name="connsiteX4" fmla="*/ 10137 w 408878"/>
              <a:gd name="connsiteY4" fmla="*/ 676261 h 1805407"/>
              <a:gd name="connsiteX0" fmla="*/ 0 w 419015"/>
              <a:gd name="connsiteY0" fmla="*/ 1424406 h 1805407"/>
              <a:gd name="connsiteX1" fmla="*/ 419015 w 419015"/>
              <a:gd name="connsiteY1" fmla="*/ 0 h 1805407"/>
              <a:gd name="connsiteX2" fmla="*/ 419015 w 419015"/>
              <a:gd name="connsiteY2" fmla="*/ 1132832 h 1805407"/>
              <a:gd name="connsiteX3" fmla="*/ 10137 w 419015"/>
              <a:gd name="connsiteY3" fmla="*/ 1805407 h 1805407"/>
              <a:gd name="connsiteX4" fmla="*/ 0 w 419015"/>
              <a:gd name="connsiteY4" fmla="*/ 1424406 h 1805407"/>
              <a:gd name="connsiteX0" fmla="*/ 0 w 419015"/>
              <a:gd name="connsiteY0" fmla="*/ 1295937 h 1676938"/>
              <a:gd name="connsiteX1" fmla="*/ 408878 w 419015"/>
              <a:gd name="connsiteY1" fmla="*/ 0 h 1676938"/>
              <a:gd name="connsiteX2" fmla="*/ 419015 w 419015"/>
              <a:gd name="connsiteY2" fmla="*/ 1004363 h 1676938"/>
              <a:gd name="connsiteX3" fmla="*/ 10137 w 419015"/>
              <a:gd name="connsiteY3" fmla="*/ 1676938 h 1676938"/>
              <a:gd name="connsiteX4" fmla="*/ 0 w 419015"/>
              <a:gd name="connsiteY4" fmla="*/ 1295937 h 1676938"/>
              <a:gd name="connsiteX0" fmla="*/ 0 w 419015"/>
              <a:gd name="connsiteY0" fmla="*/ 1303494 h 1684495"/>
              <a:gd name="connsiteX1" fmla="*/ 408878 w 419015"/>
              <a:gd name="connsiteY1" fmla="*/ 0 h 1684495"/>
              <a:gd name="connsiteX2" fmla="*/ 419015 w 419015"/>
              <a:gd name="connsiteY2" fmla="*/ 1011920 h 1684495"/>
              <a:gd name="connsiteX3" fmla="*/ 10137 w 419015"/>
              <a:gd name="connsiteY3" fmla="*/ 1684495 h 1684495"/>
              <a:gd name="connsiteX4" fmla="*/ 0 w 419015"/>
              <a:gd name="connsiteY4" fmla="*/ 1303494 h 16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015" h="1684495">
                <a:moveTo>
                  <a:pt x="0" y="1303494"/>
                </a:moveTo>
                <a:lnTo>
                  <a:pt x="408878" y="0"/>
                </a:lnTo>
                <a:lnTo>
                  <a:pt x="419015" y="1011920"/>
                </a:lnTo>
                <a:lnTo>
                  <a:pt x="10137" y="1684495"/>
                </a:lnTo>
                <a:lnTo>
                  <a:pt x="0" y="1303494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42" name="Rectangle 41"/>
          <p:cNvSpPr/>
          <p:nvPr/>
        </p:nvSpPr>
        <p:spPr>
          <a:xfrm>
            <a:off x="2804985" y="2274449"/>
            <a:ext cx="2235200" cy="94839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3" name="Rectangle 5"/>
          <p:cNvSpPr/>
          <p:nvPr/>
        </p:nvSpPr>
        <p:spPr>
          <a:xfrm>
            <a:off x="5040188" y="1520372"/>
            <a:ext cx="619676" cy="1695273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  <a:gd name="connsiteX0" fmla="*/ 0 w 408878"/>
              <a:gd name="connsiteY0" fmla="*/ 0 h 671839"/>
              <a:gd name="connsiteX1" fmla="*/ 408878 w 408878"/>
              <a:gd name="connsiteY1" fmla="*/ 20704 h 671839"/>
              <a:gd name="connsiteX2" fmla="*/ 408878 w 408878"/>
              <a:gd name="connsiteY2" fmla="*/ 671839 h 671839"/>
              <a:gd name="connsiteX3" fmla="*/ 0 w 408878"/>
              <a:gd name="connsiteY3" fmla="*/ 671839 h 671839"/>
              <a:gd name="connsiteX4" fmla="*/ 0 w 408878"/>
              <a:gd name="connsiteY4" fmla="*/ 0 h 671839"/>
              <a:gd name="connsiteX0" fmla="*/ 0 w 408878"/>
              <a:gd name="connsiteY0" fmla="*/ 242376 h 914215"/>
              <a:gd name="connsiteX1" fmla="*/ 408878 w 408878"/>
              <a:gd name="connsiteY1" fmla="*/ 0 h 914215"/>
              <a:gd name="connsiteX2" fmla="*/ 408878 w 408878"/>
              <a:gd name="connsiteY2" fmla="*/ 914215 h 914215"/>
              <a:gd name="connsiteX3" fmla="*/ 0 w 408878"/>
              <a:gd name="connsiteY3" fmla="*/ 914215 h 914215"/>
              <a:gd name="connsiteX4" fmla="*/ 0 w 408878"/>
              <a:gd name="connsiteY4" fmla="*/ 242376 h 914215"/>
              <a:gd name="connsiteX0" fmla="*/ 0 w 415636"/>
              <a:gd name="connsiteY0" fmla="*/ 242376 h 914215"/>
              <a:gd name="connsiteX1" fmla="*/ 408878 w 415636"/>
              <a:gd name="connsiteY1" fmla="*/ 0 h 914215"/>
              <a:gd name="connsiteX2" fmla="*/ 415636 w 415636"/>
              <a:gd name="connsiteY2" fmla="*/ 404848 h 914215"/>
              <a:gd name="connsiteX3" fmla="*/ 0 w 415636"/>
              <a:gd name="connsiteY3" fmla="*/ 914215 h 914215"/>
              <a:gd name="connsiteX4" fmla="*/ 0 w 415636"/>
              <a:gd name="connsiteY4" fmla="*/ 242376 h 914215"/>
              <a:gd name="connsiteX0" fmla="*/ 6758 w 422394"/>
              <a:gd name="connsiteY0" fmla="*/ 242376 h 662330"/>
              <a:gd name="connsiteX1" fmla="*/ 415636 w 422394"/>
              <a:gd name="connsiteY1" fmla="*/ 0 h 662330"/>
              <a:gd name="connsiteX2" fmla="*/ 422394 w 422394"/>
              <a:gd name="connsiteY2" fmla="*/ 404848 h 662330"/>
              <a:gd name="connsiteX3" fmla="*/ 0 w 422394"/>
              <a:gd name="connsiteY3" fmla="*/ 662330 h 662330"/>
              <a:gd name="connsiteX4" fmla="*/ 6758 w 422394"/>
              <a:gd name="connsiteY4" fmla="*/ 242376 h 662330"/>
              <a:gd name="connsiteX0" fmla="*/ 6758 w 422394"/>
              <a:gd name="connsiteY0" fmla="*/ 287155 h 662330"/>
              <a:gd name="connsiteX1" fmla="*/ 415636 w 422394"/>
              <a:gd name="connsiteY1" fmla="*/ 0 h 662330"/>
              <a:gd name="connsiteX2" fmla="*/ 422394 w 422394"/>
              <a:gd name="connsiteY2" fmla="*/ 404848 h 662330"/>
              <a:gd name="connsiteX3" fmla="*/ 0 w 422394"/>
              <a:gd name="connsiteY3" fmla="*/ 662330 h 662330"/>
              <a:gd name="connsiteX4" fmla="*/ 6758 w 422394"/>
              <a:gd name="connsiteY4" fmla="*/ 287155 h 662330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04848 h 659531"/>
              <a:gd name="connsiteX3" fmla="*/ 0 w 415636"/>
              <a:gd name="connsiteY3" fmla="*/ 659531 h 659531"/>
              <a:gd name="connsiteX4" fmla="*/ 0 w 415636"/>
              <a:gd name="connsiteY4" fmla="*/ 287155 h 659531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06367 h 659531"/>
              <a:gd name="connsiteX3" fmla="*/ 0 w 415636"/>
              <a:gd name="connsiteY3" fmla="*/ 659531 h 659531"/>
              <a:gd name="connsiteX4" fmla="*/ 0 w 415636"/>
              <a:gd name="connsiteY4" fmla="*/ 287155 h 659531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10923 h 659531"/>
              <a:gd name="connsiteX3" fmla="*/ 0 w 415636"/>
              <a:gd name="connsiteY3" fmla="*/ 659531 h 659531"/>
              <a:gd name="connsiteX4" fmla="*/ 0 w 415636"/>
              <a:gd name="connsiteY4" fmla="*/ 287155 h 65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" h="659531">
                <a:moveTo>
                  <a:pt x="0" y="287155"/>
                </a:moveTo>
                <a:lnTo>
                  <a:pt x="408878" y="0"/>
                </a:lnTo>
                <a:lnTo>
                  <a:pt x="415636" y="410923"/>
                </a:lnTo>
                <a:lnTo>
                  <a:pt x="0" y="659531"/>
                </a:lnTo>
                <a:lnTo>
                  <a:pt x="0" y="287155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59867" y="1502127"/>
            <a:ext cx="2805151" cy="107326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5" name="Rectangle 9"/>
          <p:cNvSpPr/>
          <p:nvPr/>
        </p:nvSpPr>
        <p:spPr>
          <a:xfrm>
            <a:off x="8454942" y="1022048"/>
            <a:ext cx="649249" cy="1553339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  <a:gd name="connsiteX0" fmla="*/ 0 w 334537"/>
              <a:gd name="connsiteY0" fmla="*/ 1239413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0 w 334537"/>
              <a:gd name="connsiteY3" fmla="*/ 2992013 h 2992013"/>
              <a:gd name="connsiteX4" fmla="*/ 0 w 334537"/>
              <a:gd name="connsiteY4" fmla="*/ 1239413 h 2992013"/>
              <a:gd name="connsiteX0" fmla="*/ 0 w 334537"/>
              <a:gd name="connsiteY0" fmla="*/ 491268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0 w 334537"/>
              <a:gd name="connsiteY3" fmla="*/ 2992013 h 2992013"/>
              <a:gd name="connsiteX4" fmla="*/ 0 w 334537"/>
              <a:gd name="connsiteY4" fmla="*/ 491268 h 2992013"/>
              <a:gd name="connsiteX0" fmla="*/ 0 w 334537"/>
              <a:gd name="connsiteY0" fmla="*/ 491268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5192 w 334537"/>
              <a:gd name="connsiteY3" fmla="*/ 1631748 h 2992013"/>
              <a:gd name="connsiteX4" fmla="*/ 0 w 334537"/>
              <a:gd name="connsiteY4" fmla="*/ 491268 h 2992013"/>
              <a:gd name="connsiteX0" fmla="*/ 0 w 334537"/>
              <a:gd name="connsiteY0" fmla="*/ 491268 h 1631748"/>
              <a:gd name="connsiteX1" fmla="*/ 334537 w 334537"/>
              <a:gd name="connsiteY1" fmla="*/ 0 h 1631748"/>
              <a:gd name="connsiteX2" fmla="*/ 334537 w 334537"/>
              <a:gd name="connsiteY2" fmla="*/ 1193441 h 1631748"/>
              <a:gd name="connsiteX3" fmla="*/ 5192 w 334537"/>
              <a:gd name="connsiteY3" fmla="*/ 1631748 h 1631748"/>
              <a:gd name="connsiteX4" fmla="*/ 0 w 334537"/>
              <a:gd name="connsiteY4" fmla="*/ 491268 h 16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1631748">
                <a:moveTo>
                  <a:pt x="0" y="491268"/>
                </a:moveTo>
                <a:lnTo>
                  <a:pt x="334537" y="0"/>
                </a:lnTo>
                <a:lnTo>
                  <a:pt x="334537" y="1193441"/>
                </a:lnTo>
                <a:lnTo>
                  <a:pt x="5192" y="1631748"/>
                </a:lnTo>
                <a:cubicBezTo>
                  <a:pt x="3461" y="1251588"/>
                  <a:pt x="1731" y="871428"/>
                  <a:pt x="0" y="491268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04185" y="1041291"/>
            <a:ext cx="3048000" cy="1088076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3729" y="3191633"/>
            <a:ext cx="2246085" cy="98795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Autofit/>
          </a:bodyPr>
          <a:lstStyle/>
          <a:p>
            <a:r>
              <a:rPr lang="es-EC" sz="1900" dirty="0">
                <a:solidFill>
                  <a:schemeClr val="bg1"/>
                </a:solidFill>
              </a:rPr>
              <a:t>Brindar mayor seguridad en las transacciones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78544" y="4205105"/>
            <a:ext cx="2235200" cy="98795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Autofit/>
          </a:bodyPr>
          <a:lstStyle/>
          <a:p>
            <a:r>
              <a:rPr lang="es-EC" sz="1900" b="1" dirty="0">
                <a:solidFill>
                  <a:schemeClr val="bg1"/>
                </a:solidFill>
              </a:rPr>
              <a:t>Detección de oportunidades de mejora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48828" y="2464758"/>
            <a:ext cx="2805149" cy="167578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Construir cultura de seguridad en internet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27773" y="4168968"/>
            <a:ext cx="2805149" cy="167578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Construcción de imagen frente al cliente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8224" y="2163566"/>
            <a:ext cx="2998436" cy="2085091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pPr lvl="0"/>
            <a:r>
              <a:rPr lang="es-EC" sz="2000" b="1" dirty="0">
                <a:solidFill>
                  <a:schemeClr val="bg1"/>
                </a:solidFill>
              </a:rPr>
              <a:t>Mitigar la desconfianza en los usuarios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18905" y="4245991"/>
            <a:ext cx="2998436" cy="2085091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 Excelente servicio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14615" y="2274447"/>
            <a:ext cx="2235200" cy="94178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92500" lnSpcReduction="10000"/>
          </a:bodyPr>
          <a:lstStyle/>
          <a:p>
            <a:r>
              <a:rPr lang="es-EC" sz="2000" b="1" dirty="0"/>
              <a:t>No dudas = excelente organización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09427" y="1498217"/>
            <a:ext cx="2805149" cy="107325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b="1" dirty="0"/>
              <a:t>Reduce las devoluciones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14097" y="1056281"/>
            <a:ext cx="3038088" cy="1091613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b="1" dirty="0"/>
              <a:t>Crea confianza en el usuario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9816" y="3893415"/>
            <a:ext cx="2433061" cy="347705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Autofit/>
          </a:bodyPr>
          <a:lstStyle/>
          <a:p>
            <a:r>
              <a:rPr lang="es-EC" sz="1700" dirty="0">
                <a:solidFill>
                  <a:schemeClr val="bg1">
                    <a:lumMod val="95000"/>
                  </a:schemeClr>
                </a:solidFill>
              </a:rPr>
              <a:t>Prevención de riesgos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45156" y="4235788"/>
            <a:ext cx="2392560" cy="347705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Autofit/>
          </a:bodyPr>
          <a:lstStyle/>
          <a:p>
            <a:r>
              <a:rPr lang="es-EC" sz="1400" b="1" dirty="0">
                <a:solidFill>
                  <a:schemeClr val="bg1">
                    <a:lumMod val="95000"/>
                  </a:schemeClr>
                </a:solidFill>
              </a:rPr>
              <a:t>Evaluación de experiencia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49894" y="3547993"/>
            <a:ext cx="2309708" cy="347705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70000" lnSpcReduction="20000"/>
          </a:bodyPr>
          <a:lstStyle/>
          <a:p>
            <a:r>
              <a:rPr lang="es-EC" sz="2400" b="1" dirty="0"/>
              <a:t>Información</a:t>
            </a:r>
          </a:p>
        </p:txBody>
      </p:sp>
      <p:pic>
        <p:nvPicPr>
          <p:cNvPr id="66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5341234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0F54E0FD-05F7-4D06-B482-EE2A030B77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2652" y="311897"/>
            <a:ext cx="642348" cy="1610509"/>
            <a:chOff x="864" y="542"/>
            <a:chExt cx="1453" cy="3643"/>
          </a:xfrm>
        </p:grpSpPr>
        <p:sp>
          <p:nvSpPr>
            <p:cNvPr id="68" name="AutoShape 3">
              <a:extLst>
                <a:ext uri="{FF2B5EF4-FFF2-40B4-BE49-F238E27FC236}">
                  <a16:creationId xmlns:a16="http://schemas.microsoft.com/office/drawing/2014/main" id="{A6C1C9B0-AF19-4CBA-87BA-BEF336C29D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735F190E-D4E8-4B88-B334-43F20BDB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27CA9A52-4A30-4FFD-8350-BB168EA99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B5B9BAE0-C12B-46A8-ADA3-F3A6EA52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CA2D985-B7F3-4016-AD69-4945BB07E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73" name="Group 4">
            <a:extLst>
              <a:ext uri="{FF2B5EF4-FFF2-40B4-BE49-F238E27FC236}">
                <a16:creationId xmlns:a16="http://schemas.microsoft.com/office/drawing/2014/main" id="{CDC0ABEA-5734-4174-9C3D-5427D9C6D8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1095" y="244362"/>
            <a:ext cx="778165" cy="1695273"/>
            <a:chOff x="2938" y="225"/>
            <a:chExt cx="1809" cy="3941"/>
          </a:xfrm>
        </p:grpSpPr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B453723C-4925-4B8E-ABA3-CF64F40146D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3" y="275"/>
              <a:ext cx="1714" cy="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Oval 86">
              <a:extLst>
                <a:ext uri="{FF2B5EF4-FFF2-40B4-BE49-F238E27FC236}">
                  <a16:creationId xmlns:a16="http://schemas.microsoft.com/office/drawing/2014/main" id="{02C1480D-60A4-4E73-982E-B0455F24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675"/>
              <a:ext cx="614" cy="6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9B3E765C-7C56-4B4B-B899-C09E3D9B1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76"/>
              <a:ext cx="406" cy="830"/>
            </a:xfrm>
            <a:custGeom>
              <a:avLst/>
              <a:gdLst>
                <a:gd name="T0" fmla="*/ 141 w 171"/>
                <a:gd name="T1" fmla="*/ 0 h 351"/>
                <a:gd name="T2" fmla="*/ 171 w 171"/>
                <a:gd name="T3" fmla="*/ 44 h 351"/>
                <a:gd name="T4" fmla="*/ 137 w 171"/>
                <a:gd name="T5" fmla="*/ 63 h 351"/>
                <a:gd name="T6" fmla="*/ 98 w 171"/>
                <a:gd name="T7" fmla="*/ 299 h 351"/>
                <a:gd name="T8" fmla="*/ 39 w 171"/>
                <a:gd name="T9" fmla="*/ 347 h 351"/>
                <a:gd name="T10" fmla="*/ 24 w 171"/>
                <a:gd name="T11" fmla="*/ 335 h 351"/>
                <a:gd name="T12" fmla="*/ 0 w 171"/>
                <a:gd name="T13" fmla="*/ 271 h 351"/>
                <a:gd name="T14" fmla="*/ 99 w 171"/>
                <a:gd name="T15" fmla="*/ 63 h 351"/>
                <a:gd name="T16" fmla="*/ 94 w 171"/>
                <a:gd name="T17" fmla="*/ 19 h 351"/>
                <a:gd name="T18" fmla="*/ 141 w 171"/>
                <a:gd name="T1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51">
                  <a:moveTo>
                    <a:pt x="141" y="0"/>
                  </a:moveTo>
                  <a:cubicBezTo>
                    <a:pt x="147" y="10"/>
                    <a:pt x="156" y="26"/>
                    <a:pt x="171" y="44"/>
                  </a:cubicBezTo>
                  <a:cubicBezTo>
                    <a:pt x="161" y="48"/>
                    <a:pt x="143" y="61"/>
                    <a:pt x="137" y="63"/>
                  </a:cubicBezTo>
                  <a:cubicBezTo>
                    <a:pt x="134" y="75"/>
                    <a:pt x="98" y="251"/>
                    <a:pt x="98" y="299"/>
                  </a:cubicBezTo>
                  <a:cubicBezTo>
                    <a:pt x="98" y="299"/>
                    <a:pt x="44" y="343"/>
                    <a:pt x="39" y="347"/>
                  </a:cubicBezTo>
                  <a:cubicBezTo>
                    <a:pt x="34" y="351"/>
                    <a:pt x="29" y="347"/>
                    <a:pt x="24" y="335"/>
                  </a:cubicBezTo>
                  <a:cubicBezTo>
                    <a:pt x="20" y="323"/>
                    <a:pt x="0" y="282"/>
                    <a:pt x="0" y="271"/>
                  </a:cubicBezTo>
                  <a:cubicBezTo>
                    <a:pt x="14" y="242"/>
                    <a:pt x="81" y="93"/>
                    <a:pt x="99" y="63"/>
                  </a:cubicBezTo>
                  <a:cubicBezTo>
                    <a:pt x="102" y="36"/>
                    <a:pt x="97" y="35"/>
                    <a:pt x="94" y="19"/>
                  </a:cubicBezTo>
                  <a:cubicBezTo>
                    <a:pt x="123" y="9"/>
                    <a:pt x="127" y="6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E28D55AA-AD74-4296-8C3C-5C5FD75B6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25"/>
              <a:ext cx="1809" cy="3941"/>
            </a:xfrm>
            <a:custGeom>
              <a:avLst/>
              <a:gdLst>
                <a:gd name="T0" fmla="*/ 160 w 763"/>
                <a:gd name="T1" fmla="*/ 121 h 1665"/>
                <a:gd name="T2" fmla="*/ 283 w 763"/>
                <a:gd name="T3" fmla="*/ 363 h 1665"/>
                <a:gd name="T4" fmla="*/ 365 w 763"/>
                <a:gd name="T5" fmla="*/ 430 h 1665"/>
                <a:gd name="T6" fmla="*/ 364 w 763"/>
                <a:gd name="T7" fmla="*/ 449 h 1665"/>
                <a:gd name="T8" fmla="*/ 317 w 763"/>
                <a:gd name="T9" fmla="*/ 592 h 1665"/>
                <a:gd name="T10" fmla="*/ 303 w 763"/>
                <a:gd name="T11" fmla="*/ 716 h 1665"/>
                <a:gd name="T12" fmla="*/ 315 w 763"/>
                <a:gd name="T13" fmla="*/ 817 h 1665"/>
                <a:gd name="T14" fmla="*/ 364 w 763"/>
                <a:gd name="T15" fmla="*/ 780 h 1665"/>
                <a:gd name="T16" fmla="*/ 427 w 763"/>
                <a:gd name="T17" fmla="*/ 676 h 1665"/>
                <a:gd name="T18" fmla="*/ 488 w 763"/>
                <a:gd name="T19" fmla="*/ 512 h 1665"/>
                <a:gd name="T20" fmla="*/ 506 w 763"/>
                <a:gd name="T21" fmla="*/ 492 h 1665"/>
                <a:gd name="T22" fmla="*/ 591 w 763"/>
                <a:gd name="T23" fmla="*/ 560 h 1665"/>
                <a:gd name="T24" fmla="*/ 737 w 763"/>
                <a:gd name="T25" fmla="*/ 898 h 1665"/>
                <a:gd name="T26" fmla="*/ 639 w 763"/>
                <a:gd name="T27" fmla="*/ 935 h 1665"/>
                <a:gd name="T28" fmla="*/ 537 w 763"/>
                <a:gd name="T29" fmla="*/ 728 h 1665"/>
                <a:gd name="T30" fmla="*/ 497 w 763"/>
                <a:gd name="T31" fmla="*/ 708 h 1665"/>
                <a:gd name="T32" fmla="*/ 529 w 763"/>
                <a:gd name="T33" fmla="*/ 954 h 1665"/>
                <a:gd name="T34" fmla="*/ 522 w 763"/>
                <a:gd name="T35" fmla="*/ 974 h 1665"/>
                <a:gd name="T36" fmla="*/ 496 w 763"/>
                <a:gd name="T37" fmla="*/ 991 h 1665"/>
                <a:gd name="T38" fmla="*/ 500 w 763"/>
                <a:gd name="T39" fmla="*/ 1015 h 1665"/>
                <a:gd name="T40" fmla="*/ 635 w 763"/>
                <a:gd name="T41" fmla="*/ 1524 h 1665"/>
                <a:gd name="T42" fmla="*/ 498 w 763"/>
                <a:gd name="T43" fmla="*/ 1559 h 1665"/>
                <a:gd name="T44" fmla="*/ 351 w 763"/>
                <a:gd name="T45" fmla="*/ 1080 h 1665"/>
                <a:gd name="T46" fmla="*/ 299 w 763"/>
                <a:gd name="T47" fmla="*/ 1096 h 1665"/>
                <a:gd name="T48" fmla="*/ 159 w 763"/>
                <a:gd name="T49" fmla="*/ 1566 h 1665"/>
                <a:gd name="T50" fmla="*/ 22 w 763"/>
                <a:gd name="T51" fmla="*/ 1518 h 1665"/>
                <a:gd name="T52" fmla="*/ 162 w 763"/>
                <a:gd name="T53" fmla="*/ 978 h 1665"/>
                <a:gd name="T54" fmla="*/ 143 w 763"/>
                <a:gd name="T55" fmla="*/ 952 h 1665"/>
                <a:gd name="T56" fmla="*/ 146 w 763"/>
                <a:gd name="T57" fmla="*/ 922 h 1665"/>
                <a:gd name="T58" fmla="*/ 208 w 763"/>
                <a:gd name="T59" fmla="*/ 609 h 1665"/>
                <a:gd name="T60" fmla="*/ 142 w 763"/>
                <a:gd name="T61" fmla="*/ 369 h 1665"/>
                <a:gd name="T62" fmla="*/ 57 w 763"/>
                <a:gd name="T63" fmla="*/ 158 h 1665"/>
                <a:gd name="T64" fmla="*/ 57 w 763"/>
                <a:gd name="T65" fmla="*/ 25 h 1665"/>
                <a:gd name="T66" fmla="*/ 160 w 763"/>
                <a:gd name="T67" fmla="*/ 121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3" h="1665">
                  <a:moveTo>
                    <a:pt x="160" y="121"/>
                  </a:moveTo>
                  <a:cubicBezTo>
                    <a:pt x="180" y="159"/>
                    <a:pt x="259" y="337"/>
                    <a:pt x="283" y="363"/>
                  </a:cubicBezTo>
                  <a:cubicBezTo>
                    <a:pt x="283" y="363"/>
                    <a:pt x="357" y="422"/>
                    <a:pt x="365" y="430"/>
                  </a:cubicBezTo>
                  <a:cubicBezTo>
                    <a:pt x="373" y="438"/>
                    <a:pt x="370" y="442"/>
                    <a:pt x="364" y="449"/>
                  </a:cubicBezTo>
                  <a:cubicBezTo>
                    <a:pt x="359" y="456"/>
                    <a:pt x="325" y="556"/>
                    <a:pt x="317" y="592"/>
                  </a:cubicBezTo>
                  <a:cubicBezTo>
                    <a:pt x="306" y="647"/>
                    <a:pt x="303" y="682"/>
                    <a:pt x="303" y="716"/>
                  </a:cubicBezTo>
                  <a:cubicBezTo>
                    <a:pt x="302" y="782"/>
                    <a:pt x="298" y="813"/>
                    <a:pt x="315" y="817"/>
                  </a:cubicBezTo>
                  <a:cubicBezTo>
                    <a:pt x="334" y="823"/>
                    <a:pt x="347" y="801"/>
                    <a:pt x="364" y="780"/>
                  </a:cubicBezTo>
                  <a:cubicBezTo>
                    <a:pt x="390" y="746"/>
                    <a:pt x="401" y="724"/>
                    <a:pt x="427" y="676"/>
                  </a:cubicBezTo>
                  <a:cubicBezTo>
                    <a:pt x="445" y="642"/>
                    <a:pt x="483" y="534"/>
                    <a:pt x="488" y="512"/>
                  </a:cubicBezTo>
                  <a:cubicBezTo>
                    <a:pt x="493" y="490"/>
                    <a:pt x="494" y="477"/>
                    <a:pt x="506" y="492"/>
                  </a:cubicBezTo>
                  <a:cubicBezTo>
                    <a:pt x="532" y="525"/>
                    <a:pt x="565" y="529"/>
                    <a:pt x="591" y="560"/>
                  </a:cubicBezTo>
                  <a:cubicBezTo>
                    <a:pt x="649" y="629"/>
                    <a:pt x="721" y="852"/>
                    <a:pt x="737" y="898"/>
                  </a:cubicBezTo>
                  <a:cubicBezTo>
                    <a:pt x="763" y="975"/>
                    <a:pt x="675" y="1001"/>
                    <a:pt x="639" y="935"/>
                  </a:cubicBezTo>
                  <a:cubicBezTo>
                    <a:pt x="582" y="828"/>
                    <a:pt x="549" y="753"/>
                    <a:pt x="537" y="728"/>
                  </a:cubicBezTo>
                  <a:cubicBezTo>
                    <a:pt x="526" y="704"/>
                    <a:pt x="501" y="682"/>
                    <a:pt x="497" y="708"/>
                  </a:cubicBezTo>
                  <a:cubicBezTo>
                    <a:pt x="494" y="735"/>
                    <a:pt x="489" y="870"/>
                    <a:pt x="529" y="954"/>
                  </a:cubicBezTo>
                  <a:cubicBezTo>
                    <a:pt x="535" y="967"/>
                    <a:pt x="532" y="970"/>
                    <a:pt x="522" y="974"/>
                  </a:cubicBezTo>
                  <a:cubicBezTo>
                    <a:pt x="513" y="978"/>
                    <a:pt x="500" y="988"/>
                    <a:pt x="496" y="991"/>
                  </a:cubicBezTo>
                  <a:cubicBezTo>
                    <a:pt x="492" y="993"/>
                    <a:pt x="497" y="1002"/>
                    <a:pt x="500" y="1015"/>
                  </a:cubicBezTo>
                  <a:cubicBezTo>
                    <a:pt x="503" y="1029"/>
                    <a:pt x="566" y="1320"/>
                    <a:pt x="635" y="1524"/>
                  </a:cubicBezTo>
                  <a:cubicBezTo>
                    <a:pt x="662" y="1603"/>
                    <a:pt x="535" y="1665"/>
                    <a:pt x="498" y="1559"/>
                  </a:cubicBezTo>
                  <a:cubicBezTo>
                    <a:pt x="498" y="1559"/>
                    <a:pt x="362" y="1098"/>
                    <a:pt x="351" y="1080"/>
                  </a:cubicBezTo>
                  <a:cubicBezTo>
                    <a:pt x="341" y="1062"/>
                    <a:pt x="316" y="1059"/>
                    <a:pt x="299" y="1096"/>
                  </a:cubicBezTo>
                  <a:cubicBezTo>
                    <a:pt x="283" y="1134"/>
                    <a:pt x="172" y="1523"/>
                    <a:pt x="159" y="1566"/>
                  </a:cubicBezTo>
                  <a:cubicBezTo>
                    <a:pt x="137" y="1644"/>
                    <a:pt x="0" y="1629"/>
                    <a:pt x="22" y="1518"/>
                  </a:cubicBezTo>
                  <a:cubicBezTo>
                    <a:pt x="45" y="1402"/>
                    <a:pt x="138" y="1124"/>
                    <a:pt x="162" y="978"/>
                  </a:cubicBezTo>
                  <a:cubicBezTo>
                    <a:pt x="164" y="968"/>
                    <a:pt x="149" y="958"/>
                    <a:pt x="143" y="952"/>
                  </a:cubicBezTo>
                  <a:cubicBezTo>
                    <a:pt x="138" y="946"/>
                    <a:pt x="142" y="942"/>
                    <a:pt x="146" y="922"/>
                  </a:cubicBezTo>
                  <a:cubicBezTo>
                    <a:pt x="150" y="903"/>
                    <a:pt x="214" y="730"/>
                    <a:pt x="208" y="609"/>
                  </a:cubicBezTo>
                  <a:cubicBezTo>
                    <a:pt x="204" y="524"/>
                    <a:pt x="161" y="431"/>
                    <a:pt x="142" y="369"/>
                  </a:cubicBezTo>
                  <a:cubicBezTo>
                    <a:pt x="122" y="308"/>
                    <a:pt x="66" y="189"/>
                    <a:pt x="57" y="158"/>
                  </a:cubicBezTo>
                  <a:cubicBezTo>
                    <a:pt x="49" y="127"/>
                    <a:pt x="11" y="46"/>
                    <a:pt x="57" y="25"/>
                  </a:cubicBezTo>
                  <a:cubicBezTo>
                    <a:pt x="111" y="0"/>
                    <a:pt x="140" y="83"/>
                    <a:pt x="160" y="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18EB9F14-6101-445E-B0C9-E071FACCE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1342"/>
              <a:ext cx="372" cy="237"/>
            </a:xfrm>
            <a:custGeom>
              <a:avLst/>
              <a:gdLst>
                <a:gd name="T0" fmla="*/ 6 w 157"/>
                <a:gd name="T1" fmla="*/ 34 h 100"/>
                <a:gd name="T2" fmla="*/ 99 w 157"/>
                <a:gd name="T3" fmla="*/ 0 h 100"/>
                <a:gd name="T4" fmla="*/ 157 w 157"/>
                <a:gd name="T5" fmla="*/ 84 h 100"/>
                <a:gd name="T6" fmla="*/ 148 w 157"/>
                <a:gd name="T7" fmla="*/ 100 h 100"/>
                <a:gd name="T8" fmla="*/ 94 w 157"/>
                <a:gd name="T9" fmla="*/ 18 h 100"/>
                <a:gd name="T10" fmla="*/ 0 w 157"/>
                <a:gd name="T11" fmla="*/ 49 h 100"/>
                <a:gd name="T12" fmla="*/ 6 w 157"/>
                <a:gd name="T13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0">
                  <a:moveTo>
                    <a:pt x="6" y="34"/>
                  </a:moveTo>
                  <a:cubicBezTo>
                    <a:pt x="69" y="23"/>
                    <a:pt x="93" y="2"/>
                    <a:pt x="99" y="0"/>
                  </a:cubicBezTo>
                  <a:cubicBezTo>
                    <a:pt x="110" y="18"/>
                    <a:pt x="121" y="52"/>
                    <a:pt x="157" y="84"/>
                  </a:cubicBezTo>
                  <a:cubicBezTo>
                    <a:pt x="156" y="91"/>
                    <a:pt x="153" y="92"/>
                    <a:pt x="148" y="100"/>
                  </a:cubicBezTo>
                  <a:cubicBezTo>
                    <a:pt x="139" y="86"/>
                    <a:pt x="102" y="44"/>
                    <a:pt x="94" y="18"/>
                  </a:cubicBezTo>
                  <a:cubicBezTo>
                    <a:pt x="66" y="40"/>
                    <a:pt x="7" y="49"/>
                    <a:pt x="0" y="49"/>
                  </a:cubicBezTo>
                  <a:cubicBezTo>
                    <a:pt x="4" y="40"/>
                    <a:pt x="6" y="34"/>
                    <a:pt x="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79" name="Group 4">
            <a:extLst>
              <a:ext uri="{FF2B5EF4-FFF2-40B4-BE49-F238E27FC236}">
                <a16:creationId xmlns:a16="http://schemas.microsoft.com/office/drawing/2014/main" id="{3B38E102-9D70-4C91-AD04-218FFB5C0B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286" y="311897"/>
            <a:ext cx="642348" cy="1610509"/>
            <a:chOff x="864" y="542"/>
            <a:chExt cx="1453" cy="3643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B3C64525-1EAE-49CE-8BD2-86284E060B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C662BE83-4F21-45E6-ACA0-CB0C70A7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271F6820-3D81-42F2-BC27-1FF1DFA1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BB7077F1-4F78-4DA7-B68C-67BD88FF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D8504CB1-1B4C-46AE-999B-C4086656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5" name="Group 4">
            <a:extLst>
              <a:ext uri="{FF2B5EF4-FFF2-40B4-BE49-F238E27FC236}">
                <a16:creationId xmlns:a16="http://schemas.microsoft.com/office/drawing/2014/main" id="{5CD0E52D-006A-44E8-B1FD-3665404145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6753" y="313261"/>
            <a:ext cx="642348" cy="1610509"/>
            <a:chOff x="864" y="542"/>
            <a:chExt cx="1453" cy="3643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1DB100BC-23A3-4189-876E-C4B09F7216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59952919-6556-46C9-816A-AF24054C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68D54A6B-40DB-431B-9298-633352AE8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47AFFC14-5AC8-4CD5-B551-A8354A0A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F0658E9D-C14C-4B70-9FBD-6A6FDDE8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54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7" grpId="0"/>
      <p:bldP spid="28" grpId="0"/>
      <p:bldP spid="29" grpId="0"/>
      <p:bldP spid="30" grpId="0"/>
      <p:bldP spid="31" grpId="0"/>
      <p:bldP spid="32" grpId="0"/>
      <p:bldP spid="61" grpId="0"/>
      <p:bldP spid="63" grpId="0"/>
      <p:bldP spid="65" grpId="0"/>
      <p:bldP spid="25" grpId="0"/>
      <p:bldP spid="26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-129535" y="136776"/>
            <a:ext cx="412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</a:p>
        </p:txBody>
      </p:sp>
      <p:pic>
        <p:nvPicPr>
          <p:cNvPr id="3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197" y="110206"/>
            <a:ext cx="1612173" cy="16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Bod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1820312"/>
            <a:ext cx="3516962" cy="5038725"/>
          </a:xfrm>
          <a:prstGeom prst="rect">
            <a:avLst/>
          </a:prstGeom>
        </p:spPr>
      </p:pic>
      <p:pic>
        <p:nvPicPr>
          <p:cNvPr id="79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5" y="3681517"/>
            <a:ext cx="1837503" cy="2283458"/>
          </a:xfrm>
          <a:prstGeom prst="rect">
            <a:avLst/>
          </a:prstGeom>
        </p:spPr>
      </p:pic>
      <p:pic>
        <p:nvPicPr>
          <p:cNvPr id="80" name="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04145" y="3635236"/>
            <a:ext cx="8861648" cy="271199"/>
          </a:xfrm>
          <a:prstGeom prst="rect">
            <a:avLst/>
          </a:prstGeom>
        </p:spPr>
      </p:pic>
      <p:sp>
        <p:nvSpPr>
          <p:cNvPr id="83" name="Title 1"/>
          <p:cNvSpPr txBox="1">
            <a:spLocks/>
          </p:cNvSpPr>
          <p:nvPr/>
        </p:nvSpPr>
        <p:spPr>
          <a:xfrm>
            <a:off x="-560822" y="6376306"/>
            <a:ext cx="6097011" cy="463307"/>
          </a:xfrm>
          <a:prstGeom prst="rect">
            <a:avLst/>
          </a:prstGeom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Recomendaciones</a:t>
            </a:r>
          </a:p>
        </p:txBody>
      </p:sp>
      <p:sp>
        <p:nvSpPr>
          <p:cNvPr id="84" name="Rounded Rectangle 48"/>
          <p:cNvSpPr/>
          <p:nvPr/>
        </p:nvSpPr>
        <p:spPr>
          <a:xfrm>
            <a:off x="2192358" y="706135"/>
            <a:ext cx="1896498" cy="2163003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700" b="1" dirty="0">
                <a:solidFill>
                  <a:schemeClr val="tx1"/>
                </a:solidFill>
              </a:rPr>
              <a:t>Perfil del usuario</a:t>
            </a:r>
          </a:p>
          <a:p>
            <a:r>
              <a:rPr lang="es-EC" sz="1700" b="1" dirty="0">
                <a:solidFill>
                  <a:schemeClr val="tx1"/>
                </a:solidFill>
              </a:rPr>
              <a:t>Se adapta fácilmente a los cambios tecnológicos y así resulta mas fácil comprar por internet</a:t>
            </a:r>
          </a:p>
        </p:txBody>
      </p:sp>
      <p:sp>
        <p:nvSpPr>
          <p:cNvPr id="85" name="Rounded Rectangle 49"/>
          <p:cNvSpPr/>
          <p:nvPr/>
        </p:nvSpPr>
        <p:spPr>
          <a:xfrm>
            <a:off x="4384308" y="755296"/>
            <a:ext cx="1894095" cy="2355991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600" b="1" dirty="0">
                <a:solidFill>
                  <a:schemeClr val="tx1"/>
                </a:solidFill>
              </a:rPr>
              <a:t>El 65% usa smartphones y el 49% destina menos de 30 min. A las compras por internet,</a:t>
            </a:r>
            <a:r>
              <a:rPr lang="es-EC" sz="1700" b="1" dirty="0">
                <a:solidFill>
                  <a:schemeClr val="tx1"/>
                </a:solidFill>
              </a:rPr>
              <a:t> limita la participación de los oferentes.</a:t>
            </a:r>
          </a:p>
          <a:p>
            <a:endParaRPr lang="es-EC" sz="1700" b="1" dirty="0">
              <a:solidFill>
                <a:schemeClr val="tx1"/>
              </a:solidFill>
            </a:endParaRPr>
          </a:p>
        </p:txBody>
      </p:sp>
      <p:sp>
        <p:nvSpPr>
          <p:cNvPr id="86" name="Rounded Rectangle 52"/>
          <p:cNvSpPr/>
          <p:nvPr/>
        </p:nvSpPr>
        <p:spPr>
          <a:xfrm>
            <a:off x="6471249" y="766185"/>
            <a:ext cx="1889396" cy="1997102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700" b="1" dirty="0">
                <a:solidFill>
                  <a:schemeClr val="tx1"/>
                </a:solidFill>
              </a:rPr>
              <a:t>68% tiene cta. Bancaria y el 59% usa tarjeta para sus compras. Persiste como impedimento.</a:t>
            </a:r>
          </a:p>
        </p:txBody>
      </p:sp>
      <p:sp>
        <p:nvSpPr>
          <p:cNvPr id="87" name="Rounded Rectangle 55"/>
          <p:cNvSpPr/>
          <p:nvPr/>
        </p:nvSpPr>
        <p:spPr>
          <a:xfrm>
            <a:off x="2758996" y="3906287"/>
            <a:ext cx="2209528" cy="2299928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Dirigir esfuerzos a este segmento, mejorar experiencia y diversificar la oferta. Explotar marketing boca a boca</a:t>
            </a:r>
          </a:p>
        </p:txBody>
      </p:sp>
      <p:sp>
        <p:nvSpPr>
          <p:cNvPr id="88" name="Rounded Rectangle 58"/>
          <p:cNvSpPr/>
          <p:nvPr/>
        </p:nvSpPr>
        <p:spPr>
          <a:xfrm>
            <a:off x="5536189" y="4215697"/>
            <a:ext cx="1695450" cy="1941707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Ofrecer información clara y concisa que ayude al usuario a </a:t>
            </a:r>
            <a:r>
              <a:rPr lang="es-EC" sz="1700" b="1">
                <a:solidFill>
                  <a:schemeClr val="tx1"/>
                </a:solidFill>
              </a:rPr>
              <a:t>decidir rápidamente</a:t>
            </a:r>
            <a:endParaRPr lang="es-EC" sz="1700" b="1" dirty="0">
              <a:solidFill>
                <a:schemeClr val="tx1"/>
              </a:solidFill>
            </a:endParaRPr>
          </a:p>
        </p:txBody>
      </p:sp>
      <p:sp>
        <p:nvSpPr>
          <p:cNvPr id="89" name="Rounded Rectangle 59"/>
          <p:cNvSpPr/>
          <p:nvPr/>
        </p:nvSpPr>
        <p:spPr>
          <a:xfrm>
            <a:off x="7611512" y="3964852"/>
            <a:ext cx="1417217" cy="1941706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Alianzas estratégicas con plataformas de pago</a:t>
            </a:r>
          </a:p>
        </p:txBody>
      </p:sp>
      <p:cxnSp>
        <p:nvCxnSpPr>
          <p:cNvPr id="90" name="Straight Connector 11"/>
          <p:cNvCxnSpPr/>
          <p:nvPr/>
        </p:nvCxnSpPr>
        <p:spPr>
          <a:xfrm>
            <a:off x="3373273" y="2763287"/>
            <a:ext cx="0" cy="92092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27"/>
          <p:cNvCxnSpPr/>
          <p:nvPr/>
        </p:nvCxnSpPr>
        <p:spPr>
          <a:xfrm flipV="1">
            <a:off x="3825026" y="3684215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33"/>
          <p:cNvCxnSpPr/>
          <p:nvPr/>
        </p:nvCxnSpPr>
        <p:spPr>
          <a:xfrm>
            <a:off x="5218794" y="3161566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37"/>
          <p:cNvCxnSpPr/>
          <p:nvPr/>
        </p:nvCxnSpPr>
        <p:spPr>
          <a:xfrm>
            <a:off x="7731397" y="2703237"/>
            <a:ext cx="0" cy="98097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40"/>
          <p:cNvCxnSpPr/>
          <p:nvPr/>
        </p:nvCxnSpPr>
        <p:spPr>
          <a:xfrm flipV="1">
            <a:off x="5809344" y="3704384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44"/>
          <p:cNvCxnSpPr/>
          <p:nvPr/>
        </p:nvCxnSpPr>
        <p:spPr>
          <a:xfrm flipV="1">
            <a:off x="8188597" y="3681517"/>
            <a:ext cx="0" cy="36260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49"/>
          <p:cNvSpPr/>
          <p:nvPr/>
        </p:nvSpPr>
        <p:spPr>
          <a:xfrm>
            <a:off x="8559801" y="1165365"/>
            <a:ext cx="1889396" cy="2160608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700" b="1" dirty="0">
                <a:solidFill>
                  <a:schemeClr val="tx1"/>
                </a:solidFill>
              </a:rPr>
              <a:t>El 41% de los encuestados no compra por inseguridad en internet, lo cual se presenta como un obstáculo para el e-</a:t>
            </a:r>
            <a:r>
              <a:rPr lang="es-EC" sz="1700" b="1" dirty="0" err="1">
                <a:solidFill>
                  <a:schemeClr val="tx1"/>
                </a:solidFill>
              </a:rPr>
              <a:t>commerce</a:t>
            </a:r>
            <a:endParaRPr lang="es-EC" sz="1700" b="1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33"/>
          <p:cNvCxnSpPr/>
          <p:nvPr/>
        </p:nvCxnSpPr>
        <p:spPr>
          <a:xfrm>
            <a:off x="10084136" y="3195077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58"/>
          <p:cNvSpPr/>
          <p:nvPr/>
        </p:nvSpPr>
        <p:spPr>
          <a:xfrm>
            <a:off x="9601472" y="4377408"/>
            <a:ext cx="2209528" cy="2480592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S" sz="1700" b="1" dirty="0">
                <a:solidFill>
                  <a:schemeClr val="tx1"/>
                </a:solidFill>
              </a:rPr>
              <a:t>Construir un portal y servicio que afiance la confianza de los usuarios y permita atraer nuevos.  </a:t>
            </a:r>
            <a:endParaRPr lang="es-EC" sz="1700" b="1" dirty="0">
              <a:solidFill>
                <a:schemeClr val="tx1"/>
              </a:solidFill>
            </a:endParaRPr>
          </a:p>
        </p:txBody>
      </p:sp>
      <p:cxnSp>
        <p:nvCxnSpPr>
          <p:cNvPr id="106" name="Straight Connector 40"/>
          <p:cNvCxnSpPr/>
          <p:nvPr/>
        </p:nvCxnSpPr>
        <p:spPr>
          <a:xfrm flipV="1">
            <a:off x="9874627" y="3866095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2" grpId="0" animBg="1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60.espe.edu.ec/images/espe.png">
            <a:extLst>
              <a:ext uri="{FF2B5EF4-FFF2-40B4-BE49-F238E27FC236}">
                <a16:creationId xmlns:a16="http://schemas.microsoft.com/office/drawing/2014/main" id="{1038ACEC-C147-474A-974C-C66B7530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0" y="110206"/>
            <a:ext cx="1612173" cy="16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1B3827-D703-4CAA-8AC1-931EC6D9DEF2}"/>
              </a:ext>
            </a:extLst>
          </p:cNvPr>
          <p:cNvSpPr/>
          <p:nvPr/>
        </p:nvSpPr>
        <p:spPr>
          <a:xfrm>
            <a:off x="1403392" y="2781805"/>
            <a:ext cx="97549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24084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>
            <a:spLocks/>
          </p:cNvSpPr>
          <p:nvPr/>
        </p:nvSpPr>
        <p:spPr bwMode="auto">
          <a:xfrm>
            <a:off x="1777942" y="1560395"/>
            <a:ext cx="5396581" cy="1525699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942486" y="1560394"/>
            <a:ext cx="3338766" cy="1520597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777942" y="3110544"/>
            <a:ext cx="5388912" cy="1503509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942489" y="3095649"/>
            <a:ext cx="3335077" cy="1520665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765192" y="4625868"/>
            <a:ext cx="5401662" cy="1525639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1 w 10706"/>
              <a:gd name="connsiteY0" fmla="*/ 177 h 10177"/>
              <a:gd name="connsiteX1" fmla="*/ 10000 w 10706"/>
              <a:gd name="connsiteY1" fmla="*/ 205 h 10177"/>
              <a:gd name="connsiteX2" fmla="*/ 10000 w 10706"/>
              <a:gd name="connsiteY2" fmla="*/ 2942 h 10177"/>
              <a:gd name="connsiteX3" fmla="*/ 9604 w 10706"/>
              <a:gd name="connsiteY3" fmla="*/ 5205 h 10177"/>
              <a:gd name="connsiteX4" fmla="*/ 10000 w 10706"/>
              <a:gd name="connsiteY4" fmla="*/ 7440 h 10177"/>
              <a:gd name="connsiteX5" fmla="*/ 10000 w 10706"/>
              <a:gd name="connsiteY5" fmla="*/ 10177 h 10177"/>
              <a:gd name="connsiteX6" fmla="*/ 0 w 10706"/>
              <a:gd name="connsiteY6" fmla="*/ 10177 h 10177"/>
              <a:gd name="connsiteX7" fmla="*/ 461 w 10706"/>
              <a:gd name="connsiteY7" fmla="*/ 177 h 10177"/>
              <a:gd name="connsiteX0" fmla="*/ 461 w 10706"/>
              <a:gd name="connsiteY0" fmla="*/ 0 h 10000"/>
              <a:gd name="connsiteX1" fmla="*/ 10000 w 10706"/>
              <a:gd name="connsiteY1" fmla="*/ 28 h 10000"/>
              <a:gd name="connsiteX2" fmla="*/ 10000 w 10706"/>
              <a:gd name="connsiteY2" fmla="*/ 2765 h 10000"/>
              <a:gd name="connsiteX3" fmla="*/ 9604 w 10706"/>
              <a:gd name="connsiteY3" fmla="*/ 5028 h 10000"/>
              <a:gd name="connsiteX4" fmla="*/ 10000 w 10706"/>
              <a:gd name="connsiteY4" fmla="*/ 7263 h 10000"/>
              <a:gd name="connsiteX5" fmla="*/ 10000 w 10706"/>
              <a:gd name="connsiteY5" fmla="*/ 10000 h 10000"/>
              <a:gd name="connsiteX6" fmla="*/ 0 w 10706"/>
              <a:gd name="connsiteY6" fmla="*/ 10000 h 10000"/>
              <a:gd name="connsiteX7" fmla="*/ 461 w 10706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3 w 9582"/>
              <a:gd name="connsiteY0" fmla="*/ 0 h 10000"/>
              <a:gd name="connsiteX1" fmla="*/ 9582 w 9582"/>
              <a:gd name="connsiteY1" fmla="*/ 28 h 10000"/>
              <a:gd name="connsiteX2" fmla="*/ 9582 w 9582"/>
              <a:gd name="connsiteY2" fmla="*/ 2765 h 10000"/>
              <a:gd name="connsiteX3" fmla="*/ 9186 w 9582"/>
              <a:gd name="connsiteY3" fmla="*/ 5028 h 10000"/>
              <a:gd name="connsiteX4" fmla="*/ 9582 w 9582"/>
              <a:gd name="connsiteY4" fmla="*/ 7263 h 10000"/>
              <a:gd name="connsiteX5" fmla="*/ 9582 w 9582"/>
              <a:gd name="connsiteY5" fmla="*/ 10000 h 10000"/>
              <a:gd name="connsiteX6" fmla="*/ 60 w 9582"/>
              <a:gd name="connsiteY6" fmla="*/ 10000 h 10000"/>
              <a:gd name="connsiteX7" fmla="*/ 43 w 9582"/>
              <a:gd name="connsiteY7" fmla="*/ 0 h 10000"/>
              <a:gd name="connsiteX0" fmla="*/ 68 w 10023"/>
              <a:gd name="connsiteY0" fmla="*/ 0 h 10000"/>
              <a:gd name="connsiteX1" fmla="*/ 10023 w 10023"/>
              <a:gd name="connsiteY1" fmla="*/ 28 h 10000"/>
              <a:gd name="connsiteX2" fmla="*/ 10023 w 10023"/>
              <a:gd name="connsiteY2" fmla="*/ 2765 h 10000"/>
              <a:gd name="connsiteX3" fmla="*/ 9610 w 10023"/>
              <a:gd name="connsiteY3" fmla="*/ 5028 h 10000"/>
              <a:gd name="connsiteX4" fmla="*/ 10023 w 10023"/>
              <a:gd name="connsiteY4" fmla="*/ 7263 h 10000"/>
              <a:gd name="connsiteX5" fmla="*/ 10023 w 10023"/>
              <a:gd name="connsiteY5" fmla="*/ 10000 h 10000"/>
              <a:gd name="connsiteX6" fmla="*/ 86 w 10023"/>
              <a:gd name="connsiteY6" fmla="*/ 10000 h 10000"/>
              <a:gd name="connsiteX7" fmla="*/ 68 w 10023"/>
              <a:gd name="connsiteY7" fmla="*/ 0 h 10000"/>
              <a:gd name="connsiteX0" fmla="*/ 1 w 9956"/>
              <a:gd name="connsiteY0" fmla="*/ 0 h 10000"/>
              <a:gd name="connsiteX1" fmla="*/ 9956 w 9956"/>
              <a:gd name="connsiteY1" fmla="*/ 28 h 10000"/>
              <a:gd name="connsiteX2" fmla="*/ 9956 w 9956"/>
              <a:gd name="connsiteY2" fmla="*/ 2765 h 10000"/>
              <a:gd name="connsiteX3" fmla="*/ 9543 w 9956"/>
              <a:gd name="connsiteY3" fmla="*/ 5028 h 10000"/>
              <a:gd name="connsiteX4" fmla="*/ 9956 w 9956"/>
              <a:gd name="connsiteY4" fmla="*/ 7263 h 10000"/>
              <a:gd name="connsiteX5" fmla="*/ 9956 w 9956"/>
              <a:gd name="connsiteY5" fmla="*/ 10000 h 10000"/>
              <a:gd name="connsiteX6" fmla="*/ 19 w 9956"/>
              <a:gd name="connsiteY6" fmla="*/ 10000 h 10000"/>
              <a:gd name="connsiteX7" fmla="*/ 1 w 9956"/>
              <a:gd name="connsiteY7" fmla="*/ 0 h 10000"/>
              <a:gd name="connsiteX0" fmla="*/ 0 w 9999"/>
              <a:gd name="connsiteY0" fmla="*/ 0 h 10000"/>
              <a:gd name="connsiteX1" fmla="*/ 9999 w 9999"/>
              <a:gd name="connsiteY1" fmla="*/ 28 h 10000"/>
              <a:gd name="connsiteX2" fmla="*/ 9999 w 9999"/>
              <a:gd name="connsiteY2" fmla="*/ 2765 h 10000"/>
              <a:gd name="connsiteX3" fmla="*/ 9584 w 9999"/>
              <a:gd name="connsiteY3" fmla="*/ 5028 h 10000"/>
              <a:gd name="connsiteX4" fmla="*/ 9999 w 9999"/>
              <a:gd name="connsiteY4" fmla="*/ 7263 h 10000"/>
              <a:gd name="connsiteX5" fmla="*/ 9999 w 9999"/>
              <a:gd name="connsiteY5" fmla="*/ 10000 h 10000"/>
              <a:gd name="connsiteX6" fmla="*/ 18 w 9999"/>
              <a:gd name="connsiteY6" fmla="*/ 10000 h 10000"/>
              <a:gd name="connsiteX7" fmla="*/ 0 w 9999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9992"/>
              <a:gd name="connsiteY0" fmla="*/ 0 h 10000"/>
              <a:gd name="connsiteX1" fmla="*/ 9992 w 9992"/>
              <a:gd name="connsiteY1" fmla="*/ 28 h 10000"/>
              <a:gd name="connsiteX2" fmla="*/ 9992 w 9992"/>
              <a:gd name="connsiteY2" fmla="*/ 2765 h 10000"/>
              <a:gd name="connsiteX3" fmla="*/ 9577 w 9992"/>
              <a:gd name="connsiteY3" fmla="*/ 5028 h 10000"/>
              <a:gd name="connsiteX4" fmla="*/ 9992 w 9992"/>
              <a:gd name="connsiteY4" fmla="*/ 7263 h 10000"/>
              <a:gd name="connsiteX5" fmla="*/ 9992 w 9992"/>
              <a:gd name="connsiteY5" fmla="*/ 10000 h 10000"/>
              <a:gd name="connsiteX6" fmla="*/ 10 w 9992"/>
              <a:gd name="connsiteY6" fmla="*/ 10000 h 10000"/>
              <a:gd name="connsiteX7" fmla="*/ 0 w 9992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5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5 w 10013"/>
              <a:gd name="connsiteY7" fmla="*/ 0 h 10000"/>
              <a:gd name="connsiteX0" fmla="*/ 0 w 10008"/>
              <a:gd name="connsiteY0" fmla="*/ 0 h 10000"/>
              <a:gd name="connsiteX1" fmla="*/ 10008 w 10008"/>
              <a:gd name="connsiteY1" fmla="*/ 28 h 10000"/>
              <a:gd name="connsiteX2" fmla="*/ 10008 w 10008"/>
              <a:gd name="connsiteY2" fmla="*/ 2765 h 10000"/>
              <a:gd name="connsiteX3" fmla="*/ 9593 w 10008"/>
              <a:gd name="connsiteY3" fmla="*/ 5028 h 10000"/>
              <a:gd name="connsiteX4" fmla="*/ 10008 w 10008"/>
              <a:gd name="connsiteY4" fmla="*/ 7263 h 10000"/>
              <a:gd name="connsiteX5" fmla="*/ 10008 w 10008"/>
              <a:gd name="connsiteY5" fmla="*/ 10000 h 10000"/>
              <a:gd name="connsiteX6" fmla="*/ 3 w 10008"/>
              <a:gd name="connsiteY6" fmla="*/ 10000 h 10000"/>
              <a:gd name="connsiteX7" fmla="*/ 0 w 1000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0" y="0"/>
                </a:moveTo>
                <a:lnTo>
                  <a:pt x="10008" y="28"/>
                </a:lnTo>
                <a:cubicBezTo>
                  <a:pt x="10001" y="1400"/>
                  <a:pt x="10008" y="447"/>
                  <a:pt x="10008" y="2765"/>
                </a:cubicBezTo>
                <a:cubicBezTo>
                  <a:pt x="9793" y="2346"/>
                  <a:pt x="9593" y="3436"/>
                  <a:pt x="9593" y="5028"/>
                </a:cubicBezTo>
                <a:cubicBezTo>
                  <a:pt x="9593" y="6564"/>
                  <a:pt x="9796" y="7709"/>
                  <a:pt x="10008" y="7263"/>
                </a:cubicBezTo>
                <a:lnTo>
                  <a:pt x="10008" y="10000"/>
                </a:lnTo>
                <a:lnTo>
                  <a:pt x="3" y="10000"/>
                </a:lnTo>
                <a:cubicBezTo>
                  <a:pt x="5" y="5455"/>
                  <a:pt x="5" y="42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940985" y="4625868"/>
            <a:ext cx="3336581" cy="1525639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1102" y="3286407"/>
            <a:ext cx="417822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Desconfianza en la seguridad de internet</a:t>
            </a:r>
            <a:endParaRPr lang="es-EC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33172" y="1885218"/>
            <a:ext cx="417822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Deficiente uso del comercio electrónico</a:t>
            </a:r>
            <a:endParaRPr lang="es-EC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6909" y="4826181"/>
            <a:ext cx="417822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Limitaciones con las formas de pago online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7459" y="441487"/>
            <a:ext cx="6830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Planteamiento del problema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071" y="1608613"/>
            <a:ext cx="1493364" cy="14037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696" y="3245137"/>
            <a:ext cx="1916114" cy="12165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1925" y="4728001"/>
            <a:ext cx="1283656" cy="1283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2" descr="http://360.espe.edu.ec/images/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5" y="181238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n relacionada">
            <a:extLst>
              <a:ext uri="{FF2B5EF4-FFF2-40B4-BE49-F238E27FC236}">
                <a16:creationId xmlns:a16="http://schemas.microsoft.com/office/drawing/2014/main" id="{E2B82B81-9FD2-438A-A624-BFA1CBEA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091" y="63942"/>
            <a:ext cx="1275417" cy="16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153172" y="0"/>
            <a:ext cx="3679031" cy="149883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6727030" y="0"/>
            <a:ext cx="1835943" cy="14988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8562973" y="1"/>
            <a:ext cx="3629027" cy="1498838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ángulo 1"/>
          <p:cNvSpPr/>
          <p:nvPr/>
        </p:nvSpPr>
        <p:spPr>
          <a:xfrm>
            <a:off x="5227149" y="3387968"/>
            <a:ext cx="5487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Caracterizar la usabilidad del comercio electrónico en el Distrito Metropolitano de Quito, Administración Zonal Eugenio Espejo</a:t>
            </a:r>
            <a:endParaRPr lang="es-EC" sz="3200" dirty="0"/>
          </a:p>
        </p:txBody>
      </p:sp>
      <p:pic>
        <p:nvPicPr>
          <p:cNvPr id="8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4877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comercio electronico">
            <a:extLst>
              <a:ext uri="{FF2B5EF4-FFF2-40B4-BE49-F238E27FC236}">
                <a16:creationId xmlns:a16="http://schemas.microsoft.com/office/drawing/2014/main" id="{91757DFC-9D11-4021-B6FD-99FF32B8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428999"/>
            <a:ext cx="4093174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o 2">
            <a:extLst>
              <a:ext uri="{FF2B5EF4-FFF2-40B4-BE49-F238E27FC236}">
                <a16:creationId xmlns:a16="http://schemas.microsoft.com/office/drawing/2014/main" id="{DF71A092-B0CD-439F-8DAB-5FEC5CA0E948}"/>
              </a:ext>
            </a:extLst>
          </p:cNvPr>
          <p:cNvSpPr/>
          <p:nvPr/>
        </p:nvSpPr>
        <p:spPr>
          <a:xfrm>
            <a:off x="3153172" y="1498838"/>
            <a:ext cx="9038828" cy="13032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solidFill>
                  <a:schemeClr val="tx1"/>
                </a:solidFill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36394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348631" y="422511"/>
            <a:ext cx="760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Objetivos específicos</a:t>
            </a:r>
            <a:endParaRPr lang="es-EC" sz="4800" dirty="0"/>
          </a:p>
        </p:txBody>
      </p:sp>
      <p:sp>
        <p:nvSpPr>
          <p:cNvPr id="33" name="Freeform 12"/>
          <p:cNvSpPr>
            <a:spLocks noChangeAspect="1"/>
          </p:cNvSpPr>
          <p:nvPr/>
        </p:nvSpPr>
        <p:spPr bwMode="auto">
          <a:xfrm>
            <a:off x="4897281" y="1678795"/>
            <a:ext cx="1467663" cy="1122931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5972316" y="1678449"/>
            <a:ext cx="6091943" cy="1131255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684 w 10133"/>
              <a:gd name="connsiteY0" fmla="*/ 7123 h 10232"/>
              <a:gd name="connsiteX1" fmla="*/ 512 w 10133"/>
              <a:gd name="connsiteY1" fmla="*/ 7347 h 10232"/>
              <a:gd name="connsiteX2" fmla="*/ 133 w 10133"/>
              <a:gd name="connsiteY2" fmla="*/ 5246 h 10232"/>
              <a:gd name="connsiteX3" fmla="*/ 512 w 10133"/>
              <a:gd name="connsiteY3" fmla="*/ 3145 h 10232"/>
              <a:gd name="connsiteX4" fmla="*/ 684 w 10133"/>
              <a:gd name="connsiteY4" fmla="*/ 3369 h 10232"/>
              <a:gd name="connsiteX5" fmla="*/ 684 w 10133"/>
              <a:gd name="connsiteY5" fmla="*/ 232 h 10232"/>
              <a:gd name="connsiteX6" fmla="*/ 9927 w 10133"/>
              <a:gd name="connsiteY6" fmla="*/ 232 h 10232"/>
              <a:gd name="connsiteX7" fmla="*/ 10133 w 10133"/>
              <a:gd name="connsiteY7" fmla="*/ 10232 h 10232"/>
              <a:gd name="connsiteX8" fmla="*/ 684 w 10133"/>
              <a:gd name="connsiteY8" fmla="*/ 10232 h 10232"/>
              <a:gd name="connsiteX9" fmla="*/ 684 w 10133"/>
              <a:gd name="connsiteY9" fmla="*/ 7123 h 10232"/>
              <a:gd name="connsiteX0" fmla="*/ 684 w 10604"/>
              <a:gd name="connsiteY0" fmla="*/ 7762 h 10871"/>
              <a:gd name="connsiteX1" fmla="*/ 512 w 10604"/>
              <a:gd name="connsiteY1" fmla="*/ 7986 h 10871"/>
              <a:gd name="connsiteX2" fmla="*/ 133 w 10604"/>
              <a:gd name="connsiteY2" fmla="*/ 5885 h 10871"/>
              <a:gd name="connsiteX3" fmla="*/ 512 w 10604"/>
              <a:gd name="connsiteY3" fmla="*/ 3784 h 10871"/>
              <a:gd name="connsiteX4" fmla="*/ 684 w 10604"/>
              <a:gd name="connsiteY4" fmla="*/ 4008 h 10871"/>
              <a:gd name="connsiteX5" fmla="*/ 684 w 10604"/>
              <a:gd name="connsiteY5" fmla="*/ 871 h 10871"/>
              <a:gd name="connsiteX6" fmla="*/ 9927 w 10604"/>
              <a:gd name="connsiteY6" fmla="*/ 871 h 10871"/>
              <a:gd name="connsiteX7" fmla="*/ 9904 w 10604"/>
              <a:gd name="connsiteY7" fmla="*/ 10871 h 10871"/>
              <a:gd name="connsiteX8" fmla="*/ 684 w 10604"/>
              <a:gd name="connsiteY8" fmla="*/ 10871 h 10871"/>
              <a:gd name="connsiteX9" fmla="*/ 684 w 10604"/>
              <a:gd name="connsiteY9" fmla="*/ 7762 h 10871"/>
              <a:gd name="connsiteX0" fmla="*/ 551 w 10471"/>
              <a:gd name="connsiteY0" fmla="*/ 7762 h 10871"/>
              <a:gd name="connsiteX1" fmla="*/ 379 w 10471"/>
              <a:gd name="connsiteY1" fmla="*/ 7986 h 10871"/>
              <a:gd name="connsiteX2" fmla="*/ 0 w 10471"/>
              <a:gd name="connsiteY2" fmla="*/ 5885 h 10871"/>
              <a:gd name="connsiteX3" fmla="*/ 379 w 10471"/>
              <a:gd name="connsiteY3" fmla="*/ 3784 h 10871"/>
              <a:gd name="connsiteX4" fmla="*/ 551 w 10471"/>
              <a:gd name="connsiteY4" fmla="*/ 4008 h 10871"/>
              <a:gd name="connsiteX5" fmla="*/ 551 w 10471"/>
              <a:gd name="connsiteY5" fmla="*/ 871 h 10871"/>
              <a:gd name="connsiteX6" fmla="*/ 9794 w 10471"/>
              <a:gd name="connsiteY6" fmla="*/ 871 h 10871"/>
              <a:gd name="connsiteX7" fmla="*/ 9771 w 10471"/>
              <a:gd name="connsiteY7" fmla="*/ 10871 h 10871"/>
              <a:gd name="connsiteX8" fmla="*/ 551 w 10471"/>
              <a:gd name="connsiteY8" fmla="*/ 10871 h 10871"/>
              <a:gd name="connsiteX9" fmla="*/ 551 w 10471"/>
              <a:gd name="connsiteY9" fmla="*/ 7762 h 10871"/>
              <a:gd name="connsiteX0" fmla="*/ 551 w 10471"/>
              <a:gd name="connsiteY0" fmla="*/ 7640 h 10749"/>
              <a:gd name="connsiteX1" fmla="*/ 379 w 10471"/>
              <a:gd name="connsiteY1" fmla="*/ 7864 h 10749"/>
              <a:gd name="connsiteX2" fmla="*/ 0 w 10471"/>
              <a:gd name="connsiteY2" fmla="*/ 5763 h 10749"/>
              <a:gd name="connsiteX3" fmla="*/ 379 w 10471"/>
              <a:gd name="connsiteY3" fmla="*/ 3662 h 10749"/>
              <a:gd name="connsiteX4" fmla="*/ 551 w 10471"/>
              <a:gd name="connsiteY4" fmla="*/ 3886 h 10749"/>
              <a:gd name="connsiteX5" fmla="*/ 551 w 10471"/>
              <a:gd name="connsiteY5" fmla="*/ 749 h 10749"/>
              <a:gd name="connsiteX6" fmla="*/ 9794 w 10471"/>
              <a:gd name="connsiteY6" fmla="*/ 749 h 10749"/>
              <a:gd name="connsiteX7" fmla="*/ 9771 w 10471"/>
              <a:gd name="connsiteY7" fmla="*/ 10749 h 10749"/>
              <a:gd name="connsiteX8" fmla="*/ 551 w 10471"/>
              <a:gd name="connsiteY8" fmla="*/ 10749 h 10749"/>
              <a:gd name="connsiteX9" fmla="*/ 551 w 10471"/>
              <a:gd name="connsiteY9" fmla="*/ 7640 h 10749"/>
              <a:gd name="connsiteX0" fmla="*/ 551 w 10471"/>
              <a:gd name="connsiteY0" fmla="*/ 6912 h 10021"/>
              <a:gd name="connsiteX1" fmla="*/ 379 w 10471"/>
              <a:gd name="connsiteY1" fmla="*/ 7136 h 10021"/>
              <a:gd name="connsiteX2" fmla="*/ 0 w 10471"/>
              <a:gd name="connsiteY2" fmla="*/ 5035 h 10021"/>
              <a:gd name="connsiteX3" fmla="*/ 379 w 10471"/>
              <a:gd name="connsiteY3" fmla="*/ 2934 h 10021"/>
              <a:gd name="connsiteX4" fmla="*/ 551 w 10471"/>
              <a:gd name="connsiteY4" fmla="*/ 3158 h 10021"/>
              <a:gd name="connsiteX5" fmla="*/ 551 w 10471"/>
              <a:gd name="connsiteY5" fmla="*/ 21 h 10021"/>
              <a:gd name="connsiteX6" fmla="*/ 9794 w 10471"/>
              <a:gd name="connsiteY6" fmla="*/ 21 h 10021"/>
              <a:gd name="connsiteX7" fmla="*/ 9771 w 10471"/>
              <a:gd name="connsiteY7" fmla="*/ 10021 h 10021"/>
              <a:gd name="connsiteX8" fmla="*/ 551 w 10471"/>
              <a:gd name="connsiteY8" fmla="*/ 10021 h 10021"/>
              <a:gd name="connsiteX9" fmla="*/ 551 w 10471"/>
              <a:gd name="connsiteY9" fmla="*/ 6912 h 10021"/>
              <a:gd name="connsiteX0" fmla="*/ 551 w 9794"/>
              <a:gd name="connsiteY0" fmla="*/ 6912 h 10021"/>
              <a:gd name="connsiteX1" fmla="*/ 379 w 9794"/>
              <a:gd name="connsiteY1" fmla="*/ 7136 h 10021"/>
              <a:gd name="connsiteX2" fmla="*/ 0 w 9794"/>
              <a:gd name="connsiteY2" fmla="*/ 5035 h 10021"/>
              <a:gd name="connsiteX3" fmla="*/ 379 w 9794"/>
              <a:gd name="connsiteY3" fmla="*/ 2934 h 10021"/>
              <a:gd name="connsiteX4" fmla="*/ 551 w 9794"/>
              <a:gd name="connsiteY4" fmla="*/ 3158 h 10021"/>
              <a:gd name="connsiteX5" fmla="*/ 551 w 9794"/>
              <a:gd name="connsiteY5" fmla="*/ 21 h 10021"/>
              <a:gd name="connsiteX6" fmla="*/ 9794 w 9794"/>
              <a:gd name="connsiteY6" fmla="*/ 21 h 10021"/>
              <a:gd name="connsiteX7" fmla="*/ 9771 w 9794"/>
              <a:gd name="connsiteY7" fmla="*/ 10021 h 10021"/>
              <a:gd name="connsiteX8" fmla="*/ 551 w 9794"/>
              <a:gd name="connsiteY8" fmla="*/ 10021 h 10021"/>
              <a:gd name="connsiteX9" fmla="*/ 551 w 9794"/>
              <a:gd name="connsiteY9" fmla="*/ 6912 h 10021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11"/>
              <a:gd name="connsiteY0" fmla="*/ 6898 h 10000"/>
              <a:gd name="connsiteX1" fmla="*/ 387 w 10011"/>
              <a:gd name="connsiteY1" fmla="*/ 7121 h 10000"/>
              <a:gd name="connsiteX2" fmla="*/ 0 w 10011"/>
              <a:gd name="connsiteY2" fmla="*/ 5024 h 10000"/>
              <a:gd name="connsiteX3" fmla="*/ 387 w 10011"/>
              <a:gd name="connsiteY3" fmla="*/ 2928 h 10000"/>
              <a:gd name="connsiteX4" fmla="*/ 563 w 10011"/>
              <a:gd name="connsiteY4" fmla="*/ 3151 h 10000"/>
              <a:gd name="connsiteX5" fmla="*/ 563 w 10011"/>
              <a:gd name="connsiteY5" fmla="*/ 21 h 10000"/>
              <a:gd name="connsiteX6" fmla="*/ 10000 w 10011"/>
              <a:gd name="connsiteY6" fmla="*/ 21 h 10000"/>
              <a:gd name="connsiteX7" fmla="*/ 10011 w 10011"/>
              <a:gd name="connsiteY7" fmla="*/ 9864 h 10000"/>
              <a:gd name="connsiteX8" fmla="*/ 563 w 10011"/>
              <a:gd name="connsiteY8" fmla="*/ 10000 h 10000"/>
              <a:gd name="connsiteX9" fmla="*/ 563 w 10011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77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85 w 10000"/>
              <a:gd name="connsiteY7" fmla="*/ 9864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45"/>
              <a:gd name="connsiteX1" fmla="*/ 387 w 10000"/>
              <a:gd name="connsiteY1" fmla="*/ 7121 h 10045"/>
              <a:gd name="connsiteX2" fmla="*/ 0 w 10000"/>
              <a:gd name="connsiteY2" fmla="*/ 5024 h 10045"/>
              <a:gd name="connsiteX3" fmla="*/ 387 w 10000"/>
              <a:gd name="connsiteY3" fmla="*/ 2928 h 10045"/>
              <a:gd name="connsiteX4" fmla="*/ 563 w 10000"/>
              <a:gd name="connsiteY4" fmla="*/ 3151 h 10045"/>
              <a:gd name="connsiteX5" fmla="*/ 563 w 10000"/>
              <a:gd name="connsiteY5" fmla="*/ 21 h 10045"/>
              <a:gd name="connsiteX6" fmla="*/ 10000 w 10000"/>
              <a:gd name="connsiteY6" fmla="*/ 21 h 10045"/>
              <a:gd name="connsiteX7" fmla="*/ 9993 w 10000"/>
              <a:gd name="connsiteY7" fmla="*/ 10045 h 10045"/>
              <a:gd name="connsiteX8" fmla="*/ 563 w 10000"/>
              <a:gd name="connsiteY8" fmla="*/ 10000 h 10045"/>
              <a:gd name="connsiteX9" fmla="*/ 563 w 10000"/>
              <a:gd name="connsiteY9" fmla="*/ 6898 h 10045"/>
              <a:gd name="connsiteX0" fmla="*/ 563 w 10001"/>
              <a:gd name="connsiteY0" fmla="*/ 6898 h 10045"/>
              <a:gd name="connsiteX1" fmla="*/ 387 w 10001"/>
              <a:gd name="connsiteY1" fmla="*/ 7121 h 10045"/>
              <a:gd name="connsiteX2" fmla="*/ 0 w 10001"/>
              <a:gd name="connsiteY2" fmla="*/ 5024 h 10045"/>
              <a:gd name="connsiteX3" fmla="*/ 387 w 10001"/>
              <a:gd name="connsiteY3" fmla="*/ 2928 h 10045"/>
              <a:gd name="connsiteX4" fmla="*/ 563 w 10001"/>
              <a:gd name="connsiteY4" fmla="*/ 3151 h 10045"/>
              <a:gd name="connsiteX5" fmla="*/ 563 w 10001"/>
              <a:gd name="connsiteY5" fmla="*/ 21 h 10045"/>
              <a:gd name="connsiteX6" fmla="*/ 10000 w 10001"/>
              <a:gd name="connsiteY6" fmla="*/ 21 h 10045"/>
              <a:gd name="connsiteX7" fmla="*/ 10001 w 10001"/>
              <a:gd name="connsiteY7" fmla="*/ 10045 h 10045"/>
              <a:gd name="connsiteX8" fmla="*/ 563 w 10001"/>
              <a:gd name="connsiteY8" fmla="*/ 10000 h 10045"/>
              <a:gd name="connsiteX9" fmla="*/ 563 w 10001"/>
              <a:gd name="connsiteY9" fmla="*/ 6898 h 10045"/>
              <a:gd name="connsiteX0" fmla="*/ 563 w 10001"/>
              <a:gd name="connsiteY0" fmla="*/ 6914 h 10061"/>
              <a:gd name="connsiteX1" fmla="*/ 387 w 10001"/>
              <a:gd name="connsiteY1" fmla="*/ 7137 h 10061"/>
              <a:gd name="connsiteX2" fmla="*/ 0 w 10001"/>
              <a:gd name="connsiteY2" fmla="*/ 5040 h 10061"/>
              <a:gd name="connsiteX3" fmla="*/ 387 w 10001"/>
              <a:gd name="connsiteY3" fmla="*/ 2944 h 10061"/>
              <a:gd name="connsiteX4" fmla="*/ 563 w 10001"/>
              <a:gd name="connsiteY4" fmla="*/ 3167 h 10061"/>
              <a:gd name="connsiteX5" fmla="*/ 563 w 10001"/>
              <a:gd name="connsiteY5" fmla="*/ 37 h 10061"/>
              <a:gd name="connsiteX6" fmla="*/ 10000 w 10001"/>
              <a:gd name="connsiteY6" fmla="*/ 8 h 10061"/>
              <a:gd name="connsiteX7" fmla="*/ 10001 w 10001"/>
              <a:gd name="connsiteY7" fmla="*/ 10061 h 10061"/>
              <a:gd name="connsiteX8" fmla="*/ 563 w 10001"/>
              <a:gd name="connsiteY8" fmla="*/ 10016 h 10061"/>
              <a:gd name="connsiteX9" fmla="*/ 563 w 10001"/>
              <a:gd name="connsiteY9" fmla="*/ 6914 h 10061"/>
              <a:gd name="connsiteX0" fmla="*/ 563 w 10001"/>
              <a:gd name="connsiteY0" fmla="*/ 6926 h 10073"/>
              <a:gd name="connsiteX1" fmla="*/ 387 w 10001"/>
              <a:gd name="connsiteY1" fmla="*/ 7149 h 10073"/>
              <a:gd name="connsiteX2" fmla="*/ 0 w 10001"/>
              <a:gd name="connsiteY2" fmla="*/ 5052 h 10073"/>
              <a:gd name="connsiteX3" fmla="*/ 387 w 10001"/>
              <a:gd name="connsiteY3" fmla="*/ 2956 h 10073"/>
              <a:gd name="connsiteX4" fmla="*/ 563 w 10001"/>
              <a:gd name="connsiteY4" fmla="*/ 3179 h 10073"/>
              <a:gd name="connsiteX5" fmla="*/ 563 w 10001"/>
              <a:gd name="connsiteY5" fmla="*/ 20 h 10073"/>
              <a:gd name="connsiteX6" fmla="*/ 10000 w 10001"/>
              <a:gd name="connsiteY6" fmla="*/ 20 h 10073"/>
              <a:gd name="connsiteX7" fmla="*/ 10001 w 10001"/>
              <a:gd name="connsiteY7" fmla="*/ 10073 h 10073"/>
              <a:gd name="connsiteX8" fmla="*/ 563 w 10001"/>
              <a:gd name="connsiteY8" fmla="*/ 10028 h 10073"/>
              <a:gd name="connsiteX9" fmla="*/ 563 w 10001"/>
              <a:gd name="connsiteY9" fmla="*/ 6926 h 10073"/>
              <a:gd name="connsiteX0" fmla="*/ 563 w 10001"/>
              <a:gd name="connsiteY0" fmla="*/ 6906 h 10053"/>
              <a:gd name="connsiteX1" fmla="*/ 387 w 10001"/>
              <a:gd name="connsiteY1" fmla="*/ 7129 h 10053"/>
              <a:gd name="connsiteX2" fmla="*/ 0 w 10001"/>
              <a:gd name="connsiteY2" fmla="*/ 5032 h 10053"/>
              <a:gd name="connsiteX3" fmla="*/ 387 w 10001"/>
              <a:gd name="connsiteY3" fmla="*/ 2936 h 10053"/>
              <a:gd name="connsiteX4" fmla="*/ 563 w 10001"/>
              <a:gd name="connsiteY4" fmla="*/ 3159 h 10053"/>
              <a:gd name="connsiteX5" fmla="*/ 563 w 10001"/>
              <a:gd name="connsiteY5" fmla="*/ 0 h 10053"/>
              <a:gd name="connsiteX6" fmla="*/ 10000 w 10001"/>
              <a:gd name="connsiteY6" fmla="*/ 0 h 10053"/>
              <a:gd name="connsiteX7" fmla="*/ 10001 w 10001"/>
              <a:gd name="connsiteY7" fmla="*/ 10053 h 10053"/>
              <a:gd name="connsiteX8" fmla="*/ 563 w 10001"/>
              <a:gd name="connsiteY8" fmla="*/ 10008 h 10053"/>
              <a:gd name="connsiteX9" fmla="*/ 563 w 10001"/>
              <a:gd name="connsiteY9" fmla="*/ 6906 h 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0053">
                <a:moveTo>
                  <a:pt x="563" y="6906"/>
                </a:moveTo>
                <a:cubicBezTo>
                  <a:pt x="511" y="7045"/>
                  <a:pt x="449" y="7129"/>
                  <a:pt x="387" y="7129"/>
                </a:cubicBezTo>
                <a:cubicBezTo>
                  <a:pt x="171" y="7129"/>
                  <a:pt x="0" y="6178"/>
                  <a:pt x="0" y="5032"/>
                </a:cubicBezTo>
                <a:cubicBezTo>
                  <a:pt x="0" y="3859"/>
                  <a:pt x="171" y="2936"/>
                  <a:pt x="387" y="2936"/>
                </a:cubicBezTo>
                <a:cubicBezTo>
                  <a:pt x="449" y="2936"/>
                  <a:pt x="511" y="3020"/>
                  <a:pt x="563" y="3159"/>
                </a:cubicBezTo>
                <a:cubicBezTo>
                  <a:pt x="563" y="29"/>
                  <a:pt x="566" y="1314"/>
                  <a:pt x="563" y="0"/>
                </a:cubicBezTo>
                <a:lnTo>
                  <a:pt x="10000" y="0"/>
                </a:lnTo>
                <a:cubicBezTo>
                  <a:pt x="9994" y="4526"/>
                  <a:pt x="10001" y="10053"/>
                  <a:pt x="10001" y="10053"/>
                </a:cubicBezTo>
                <a:lnTo>
                  <a:pt x="563" y="10008"/>
                </a:lnTo>
                <a:lnTo>
                  <a:pt x="563" y="69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5" name="Freeform 12"/>
          <p:cNvSpPr>
            <a:spLocks noChangeAspect="1"/>
          </p:cNvSpPr>
          <p:nvPr/>
        </p:nvSpPr>
        <p:spPr bwMode="auto">
          <a:xfrm>
            <a:off x="4136801" y="2861746"/>
            <a:ext cx="1369530" cy="1047848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6" name="Freeform 13"/>
          <p:cNvSpPr>
            <a:spLocks noChangeAspect="1"/>
          </p:cNvSpPr>
          <p:nvPr/>
        </p:nvSpPr>
        <p:spPr bwMode="auto">
          <a:xfrm>
            <a:off x="4984995" y="2861560"/>
            <a:ext cx="7079264" cy="1051191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7" name="Freeform 12"/>
          <p:cNvSpPr>
            <a:spLocks noChangeAspect="1"/>
          </p:cNvSpPr>
          <p:nvPr/>
        </p:nvSpPr>
        <p:spPr bwMode="auto">
          <a:xfrm>
            <a:off x="3159110" y="3973479"/>
            <a:ext cx="1299317" cy="994127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4010269" y="3971814"/>
            <a:ext cx="8053990" cy="99145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653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675"/>
              <a:gd name="connsiteY0" fmla="*/ 6918 h 10027"/>
              <a:gd name="connsiteX1" fmla="*/ 379 w 14675"/>
              <a:gd name="connsiteY1" fmla="*/ 7142 h 10027"/>
              <a:gd name="connsiteX2" fmla="*/ 0 w 14675"/>
              <a:gd name="connsiteY2" fmla="*/ 5041 h 10027"/>
              <a:gd name="connsiteX3" fmla="*/ 379 w 14675"/>
              <a:gd name="connsiteY3" fmla="*/ 2940 h 10027"/>
              <a:gd name="connsiteX4" fmla="*/ 551 w 14675"/>
              <a:gd name="connsiteY4" fmla="*/ 3164 h 10027"/>
              <a:gd name="connsiteX5" fmla="*/ 551 w 14675"/>
              <a:gd name="connsiteY5" fmla="*/ 27 h 10027"/>
              <a:gd name="connsiteX6" fmla="*/ 14653 w 14675"/>
              <a:gd name="connsiteY6" fmla="*/ 0 h 10027"/>
              <a:gd name="connsiteX7" fmla="*/ 14675 w 14675"/>
              <a:gd name="connsiteY7" fmla="*/ 9957 h 10027"/>
              <a:gd name="connsiteX8" fmla="*/ 551 w 14675"/>
              <a:gd name="connsiteY8" fmla="*/ 10027 h 10027"/>
              <a:gd name="connsiteX9" fmla="*/ 551 w 14675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12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57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891 h 10000"/>
              <a:gd name="connsiteX1" fmla="*/ 379 w 14667"/>
              <a:gd name="connsiteY1" fmla="*/ 7115 h 10000"/>
              <a:gd name="connsiteX2" fmla="*/ 0 w 14667"/>
              <a:gd name="connsiteY2" fmla="*/ 5014 h 10000"/>
              <a:gd name="connsiteX3" fmla="*/ 379 w 14667"/>
              <a:gd name="connsiteY3" fmla="*/ 2913 h 10000"/>
              <a:gd name="connsiteX4" fmla="*/ 551 w 14667"/>
              <a:gd name="connsiteY4" fmla="*/ 3137 h 10000"/>
              <a:gd name="connsiteX5" fmla="*/ 551 w 14667"/>
              <a:gd name="connsiteY5" fmla="*/ 0 h 10000"/>
              <a:gd name="connsiteX6" fmla="*/ 14661 w 14667"/>
              <a:gd name="connsiteY6" fmla="*/ 18 h 10000"/>
              <a:gd name="connsiteX7" fmla="*/ 14667 w 14667"/>
              <a:gd name="connsiteY7" fmla="*/ 9930 h 10000"/>
              <a:gd name="connsiteX8" fmla="*/ 551 w 14667"/>
              <a:gd name="connsiteY8" fmla="*/ 10000 h 10000"/>
              <a:gd name="connsiteX9" fmla="*/ 551 w 14667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67" h="10000">
                <a:moveTo>
                  <a:pt x="551" y="6891"/>
                </a:moveTo>
                <a:cubicBezTo>
                  <a:pt x="500" y="7031"/>
                  <a:pt x="440" y="7115"/>
                  <a:pt x="379" y="7115"/>
                </a:cubicBezTo>
                <a:cubicBezTo>
                  <a:pt x="167" y="7115"/>
                  <a:pt x="0" y="6162"/>
                  <a:pt x="0" y="5014"/>
                </a:cubicBezTo>
                <a:cubicBezTo>
                  <a:pt x="0" y="3838"/>
                  <a:pt x="167" y="2913"/>
                  <a:pt x="379" y="2913"/>
                </a:cubicBezTo>
                <a:cubicBezTo>
                  <a:pt x="440" y="2913"/>
                  <a:pt x="500" y="2997"/>
                  <a:pt x="551" y="3137"/>
                </a:cubicBezTo>
                <a:cubicBezTo>
                  <a:pt x="551" y="0"/>
                  <a:pt x="553" y="1390"/>
                  <a:pt x="551" y="0"/>
                </a:cubicBezTo>
                <a:lnTo>
                  <a:pt x="14661" y="18"/>
                </a:lnTo>
                <a:cubicBezTo>
                  <a:pt x="14657" y="5023"/>
                  <a:pt x="14667" y="9930"/>
                  <a:pt x="14667" y="9930"/>
                </a:cubicBezTo>
                <a:lnTo>
                  <a:pt x="551" y="10000"/>
                </a:lnTo>
                <a:lnTo>
                  <a:pt x="551" y="689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40" name="Freeform 12"/>
          <p:cNvSpPr>
            <a:spLocks noChangeAspect="1"/>
          </p:cNvSpPr>
          <p:nvPr/>
        </p:nvSpPr>
        <p:spPr bwMode="auto">
          <a:xfrm>
            <a:off x="1735235" y="5048751"/>
            <a:ext cx="1299317" cy="994127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2" name="Freeform 13"/>
          <p:cNvSpPr>
            <a:spLocks noChangeAspect="1"/>
          </p:cNvSpPr>
          <p:nvPr/>
        </p:nvSpPr>
        <p:spPr bwMode="auto">
          <a:xfrm>
            <a:off x="2671066" y="5040593"/>
            <a:ext cx="9393193" cy="997667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4815 w 17244"/>
              <a:gd name="connsiteY7" fmla="*/ 10055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7241 w 17244"/>
              <a:gd name="connsiteY7" fmla="*/ 10002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60"/>
              <a:gd name="connsiteY0" fmla="*/ 6971 h 10080"/>
              <a:gd name="connsiteX1" fmla="*/ 379 w 17260"/>
              <a:gd name="connsiteY1" fmla="*/ 7195 h 10080"/>
              <a:gd name="connsiteX2" fmla="*/ 0 w 17260"/>
              <a:gd name="connsiteY2" fmla="*/ 5094 h 10080"/>
              <a:gd name="connsiteX3" fmla="*/ 379 w 17260"/>
              <a:gd name="connsiteY3" fmla="*/ 2993 h 10080"/>
              <a:gd name="connsiteX4" fmla="*/ 551 w 17260"/>
              <a:gd name="connsiteY4" fmla="*/ 3217 h 10080"/>
              <a:gd name="connsiteX5" fmla="*/ 551 w 17260"/>
              <a:gd name="connsiteY5" fmla="*/ 80 h 10080"/>
              <a:gd name="connsiteX6" fmla="*/ 17244 w 17260"/>
              <a:gd name="connsiteY6" fmla="*/ 0 h 10080"/>
              <a:gd name="connsiteX7" fmla="*/ 17260 w 17260"/>
              <a:gd name="connsiteY7" fmla="*/ 10002 h 10080"/>
              <a:gd name="connsiteX8" fmla="*/ 551 w 17260"/>
              <a:gd name="connsiteY8" fmla="*/ 10080 h 10080"/>
              <a:gd name="connsiteX9" fmla="*/ 551 w 17260"/>
              <a:gd name="connsiteY9" fmla="*/ 6971 h 10080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7035 h 10172"/>
              <a:gd name="connsiteX1" fmla="*/ 379 w 17250"/>
              <a:gd name="connsiteY1" fmla="*/ 7259 h 10172"/>
              <a:gd name="connsiteX2" fmla="*/ 0 w 17250"/>
              <a:gd name="connsiteY2" fmla="*/ 5158 h 10172"/>
              <a:gd name="connsiteX3" fmla="*/ 379 w 17250"/>
              <a:gd name="connsiteY3" fmla="*/ 3057 h 10172"/>
              <a:gd name="connsiteX4" fmla="*/ 551 w 17250"/>
              <a:gd name="connsiteY4" fmla="*/ 3281 h 10172"/>
              <a:gd name="connsiteX5" fmla="*/ 551 w 17250"/>
              <a:gd name="connsiteY5" fmla="*/ 144 h 10172"/>
              <a:gd name="connsiteX6" fmla="*/ 17244 w 17250"/>
              <a:gd name="connsiteY6" fmla="*/ 0 h 10172"/>
              <a:gd name="connsiteX7" fmla="*/ 17250 w 17250"/>
              <a:gd name="connsiteY7" fmla="*/ 10172 h 10172"/>
              <a:gd name="connsiteX8" fmla="*/ 551 w 17250"/>
              <a:gd name="connsiteY8" fmla="*/ 10144 h 10172"/>
              <a:gd name="connsiteX9" fmla="*/ 551 w 17250"/>
              <a:gd name="connsiteY9" fmla="*/ 7035 h 10172"/>
              <a:gd name="connsiteX0" fmla="*/ 551 w 17244"/>
              <a:gd name="connsiteY0" fmla="*/ 7035 h 10144"/>
              <a:gd name="connsiteX1" fmla="*/ 379 w 17244"/>
              <a:gd name="connsiteY1" fmla="*/ 7259 h 10144"/>
              <a:gd name="connsiteX2" fmla="*/ 0 w 17244"/>
              <a:gd name="connsiteY2" fmla="*/ 5158 h 10144"/>
              <a:gd name="connsiteX3" fmla="*/ 379 w 17244"/>
              <a:gd name="connsiteY3" fmla="*/ 3057 h 10144"/>
              <a:gd name="connsiteX4" fmla="*/ 551 w 17244"/>
              <a:gd name="connsiteY4" fmla="*/ 3281 h 10144"/>
              <a:gd name="connsiteX5" fmla="*/ 551 w 17244"/>
              <a:gd name="connsiteY5" fmla="*/ 144 h 10144"/>
              <a:gd name="connsiteX6" fmla="*/ 17244 w 17244"/>
              <a:gd name="connsiteY6" fmla="*/ 0 h 10144"/>
              <a:gd name="connsiteX7" fmla="*/ 17244 w 17244"/>
              <a:gd name="connsiteY7" fmla="*/ 10140 h 10144"/>
              <a:gd name="connsiteX8" fmla="*/ 551 w 17244"/>
              <a:gd name="connsiteY8" fmla="*/ 10144 h 10144"/>
              <a:gd name="connsiteX9" fmla="*/ 551 w 17244"/>
              <a:gd name="connsiteY9" fmla="*/ 7035 h 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" h="10144">
                <a:moveTo>
                  <a:pt x="551" y="7035"/>
                </a:moveTo>
                <a:cubicBezTo>
                  <a:pt x="500" y="7175"/>
                  <a:pt x="440" y="7259"/>
                  <a:pt x="379" y="7259"/>
                </a:cubicBezTo>
                <a:cubicBezTo>
                  <a:pt x="167" y="7259"/>
                  <a:pt x="0" y="6306"/>
                  <a:pt x="0" y="5158"/>
                </a:cubicBezTo>
                <a:cubicBezTo>
                  <a:pt x="0" y="3982"/>
                  <a:pt x="167" y="3057"/>
                  <a:pt x="379" y="3057"/>
                </a:cubicBezTo>
                <a:cubicBezTo>
                  <a:pt x="440" y="3057"/>
                  <a:pt x="500" y="3141"/>
                  <a:pt x="551" y="3281"/>
                </a:cubicBezTo>
                <a:cubicBezTo>
                  <a:pt x="551" y="144"/>
                  <a:pt x="553" y="1534"/>
                  <a:pt x="551" y="144"/>
                </a:cubicBezTo>
                <a:lnTo>
                  <a:pt x="17244" y="0"/>
                </a:lnTo>
                <a:cubicBezTo>
                  <a:pt x="17240" y="5005"/>
                  <a:pt x="17244" y="10140"/>
                  <a:pt x="17244" y="10140"/>
                </a:cubicBezTo>
                <a:lnTo>
                  <a:pt x="551" y="10144"/>
                </a:lnTo>
                <a:lnTo>
                  <a:pt x="551" y="7035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45" name="TextBox 44"/>
          <p:cNvSpPr txBox="1"/>
          <p:nvPr/>
        </p:nvSpPr>
        <p:spPr>
          <a:xfrm>
            <a:off x="1720824" y="5229508"/>
            <a:ext cx="11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3130774" y="4140726"/>
            <a:ext cx="11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bg2"/>
                </a:solidFill>
              </a:rPr>
              <a:t>2</a:t>
            </a:r>
            <a:endParaRPr lang="es-EC" sz="320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44465" y="3113175"/>
            <a:ext cx="122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3</a:t>
            </a:r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10645" y="1950310"/>
            <a:ext cx="11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/>
              <a:t>4</a:t>
            </a:r>
            <a:endParaRPr lang="es-EC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589893" y="2998805"/>
            <a:ext cx="580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Valorar la relación de compra (pre requisitos financieros)</a:t>
            </a:r>
            <a:endParaRPr lang="es-EC" sz="2400" b="1" dirty="0">
              <a:solidFill>
                <a:schemeClr val="bg1"/>
              </a:solidFill>
            </a:endParaRPr>
          </a:p>
          <a:p>
            <a:pPr algn="ctr"/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2402" y="1853263"/>
            <a:ext cx="500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Determinar el grado de usabilidad (seguridad en internet)</a:t>
            </a:r>
            <a:endParaRPr lang="es-EC" sz="2400" b="1" dirty="0"/>
          </a:p>
          <a:p>
            <a:pPr algn="ctr"/>
            <a:endParaRPr lang="es-ES" sz="2400" b="1" dirty="0"/>
          </a:p>
          <a:p>
            <a:pPr algn="ctr"/>
            <a:endParaRPr lang="es-EC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756678" y="4090371"/>
            <a:ext cx="666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Identificar el nivel de uso (acceso a tecnologías e internet)</a:t>
            </a:r>
            <a:endParaRPr lang="en-GB" sz="16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00980" y="5039925"/>
            <a:ext cx="76473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Clasificar al usuario de comercio electrónico (criterios generales y compras)</a:t>
            </a:r>
            <a:endParaRPr lang="es-EC" sz="2400" b="1" dirty="0"/>
          </a:p>
          <a:p>
            <a:endParaRPr lang="es-EC" sz="2000" b="1" dirty="0"/>
          </a:p>
        </p:txBody>
      </p:sp>
      <p:pic>
        <p:nvPicPr>
          <p:cNvPr id="44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0" y="305736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2D47CB-6788-47A1-BC18-03D783445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329">
            <a:off x="414368" y="1981090"/>
            <a:ext cx="4243311" cy="29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"/>
            <a:ext cx="4299382" cy="82061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4299385" y="4"/>
            <a:ext cx="1835943" cy="820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6135328" y="4"/>
            <a:ext cx="710949" cy="82061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72" y="59843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1">
            <a:extLst>
              <a:ext uri="{FF2B5EF4-FFF2-40B4-BE49-F238E27FC236}">
                <a16:creationId xmlns:a16="http://schemas.microsoft.com/office/drawing/2014/main" id="{F051AE5F-6FFC-4CFA-9EDD-EE3612093970}"/>
              </a:ext>
            </a:extLst>
          </p:cNvPr>
          <p:cNvSpPr txBox="1"/>
          <p:nvPr/>
        </p:nvSpPr>
        <p:spPr>
          <a:xfrm>
            <a:off x="292030" y="59843"/>
            <a:ext cx="760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Teórico</a:t>
            </a:r>
            <a:endParaRPr lang="es-EC" sz="4800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8C5F208-37DD-46BC-A859-0A000CEFBD72}"/>
              </a:ext>
            </a:extLst>
          </p:cNvPr>
          <p:cNvSpPr/>
          <p:nvPr/>
        </p:nvSpPr>
        <p:spPr>
          <a:xfrm>
            <a:off x="538987" y="1184131"/>
            <a:ext cx="1965960" cy="144884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Facilidad de aprender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7B5756A-5919-450D-9F54-6C88A9291543}"/>
              </a:ext>
            </a:extLst>
          </p:cNvPr>
          <p:cNvSpPr/>
          <p:nvPr/>
        </p:nvSpPr>
        <p:spPr>
          <a:xfrm>
            <a:off x="1347112" y="2417479"/>
            <a:ext cx="1965960" cy="144884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Eficiencia de uso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7FE30286-DD06-46FC-ADAF-7E32074C1F44}"/>
              </a:ext>
            </a:extLst>
          </p:cNvPr>
          <p:cNvSpPr/>
          <p:nvPr/>
        </p:nvSpPr>
        <p:spPr>
          <a:xfrm>
            <a:off x="515623" y="3675481"/>
            <a:ext cx="1965960" cy="144884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Fácil de recordar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CE442AEA-EE02-46C9-A160-AFD047F94CB4}"/>
              </a:ext>
            </a:extLst>
          </p:cNvPr>
          <p:cNvSpPr/>
          <p:nvPr/>
        </p:nvSpPr>
        <p:spPr>
          <a:xfrm>
            <a:off x="1283938" y="5046277"/>
            <a:ext cx="1965960" cy="144884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Satisfacción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36899DB-AB76-427F-B83B-2AF778283DE2}"/>
              </a:ext>
            </a:extLst>
          </p:cNvPr>
          <p:cNvSpPr txBox="1"/>
          <p:nvPr/>
        </p:nvSpPr>
        <p:spPr>
          <a:xfrm>
            <a:off x="3336594" y="2514110"/>
            <a:ext cx="31542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Usabilidad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12C95F1F-F112-4A08-815E-FFC6529FA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03327" y="3675481"/>
            <a:ext cx="839457" cy="1828800"/>
            <a:chOff x="2938" y="225"/>
            <a:chExt cx="1809" cy="3941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3F4EDAD5-97BA-4ECD-8EF3-68CB02D874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3" y="275"/>
              <a:ext cx="1714" cy="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Oval 86">
              <a:extLst>
                <a:ext uri="{FF2B5EF4-FFF2-40B4-BE49-F238E27FC236}">
                  <a16:creationId xmlns:a16="http://schemas.microsoft.com/office/drawing/2014/main" id="{631DCDF6-EA87-4181-A34D-C339F00E5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675"/>
              <a:ext cx="614" cy="6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499D275-6C56-4E4E-956A-6E36B052D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76"/>
              <a:ext cx="406" cy="830"/>
            </a:xfrm>
            <a:custGeom>
              <a:avLst/>
              <a:gdLst>
                <a:gd name="T0" fmla="*/ 141 w 171"/>
                <a:gd name="T1" fmla="*/ 0 h 351"/>
                <a:gd name="T2" fmla="*/ 171 w 171"/>
                <a:gd name="T3" fmla="*/ 44 h 351"/>
                <a:gd name="T4" fmla="*/ 137 w 171"/>
                <a:gd name="T5" fmla="*/ 63 h 351"/>
                <a:gd name="T6" fmla="*/ 98 w 171"/>
                <a:gd name="T7" fmla="*/ 299 h 351"/>
                <a:gd name="T8" fmla="*/ 39 w 171"/>
                <a:gd name="T9" fmla="*/ 347 h 351"/>
                <a:gd name="T10" fmla="*/ 24 w 171"/>
                <a:gd name="T11" fmla="*/ 335 h 351"/>
                <a:gd name="T12" fmla="*/ 0 w 171"/>
                <a:gd name="T13" fmla="*/ 271 h 351"/>
                <a:gd name="T14" fmla="*/ 99 w 171"/>
                <a:gd name="T15" fmla="*/ 63 h 351"/>
                <a:gd name="T16" fmla="*/ 94 w 171"/>
                <a:gd name="T17" fmla="*/ 19 h 351"/>
                <a:gd name="T18" fmla="*/ 141 w 171"/>
                <a:gd name="T1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51">
                  <a:moveTo>
                    <a:pt x="141" y="0"/>
                  </a:moveTo>
                  <a:cubicBezTo>
                    <a:pt x="147" y="10"/>
                    <a:pt x="156" y="26"/>
                    <a:pt x="171" y="44"/>
                  </a:cubicBezTo>
                  <a:cubicBezTo>
                    <a:pt x="161" y="48"/>
                    <a:pt x="143" y="61"/>
                    <a:pt x="137" y="63"/>
                  </a:cubicBezTo>
                  <a:cubicBezTo>
                    <a:pt x="134" y="75"/>
                    <a:pt x="98" y="251"/>
                    <a:pt x="98" y="299"/>
                  </a:cubicBezTo>
                  <a:cubicBezTo>
                    <a:pt x="98" y="299"/>
                    <a:pt x="44" y="343"/>
                    <a:pt x="39" y="347"/>
                  </a:cubicBezTo>
                  <a:cubicBezTo>
                    <a:pt x="34" y="351"/>
                    <a:pt x="29" y="347"/>
                    <a:pt x="24" y="335"/>
                  </a:cubicBezTo>
                  <a:cubicBezTo>
                    <a:pt x="20" y="323"/>
                    <a:pt x="0" y="282"/>
                    <a:pt x="0" y="271"/>
                  </a:cubicBezTo>
                  <a:cubicBezTo>
                    <a:pt x="14" y="242"/>
                    <a:pt x="81" y="93"/>
                    <a:pt x="99" y="63"/>
                  </a:cubicBezTo>
                  <a:cubicBezTo>
                    <a:pt x="102" y="36"/>
                    <a:pt x="97" y="35"/>
                    <a:pt x="94" y="19"/>
                  </a:cubicBezTo>
                  <a:cubicBezTo>
                    <a:pt x="123" y="9"/>
                    <a:pt x="127" y="6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389EC4E-9727-4B56-B10A-380843FA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25"/>
              <a:ext cx="1809" cy="3941"/>
            </a:xfrm>
            <a:custGeom>
              <a:avLst/>
              <a:gdLst>
                <a:gd name="T0" fmla="*/ 160 w 763"/>
                <a:gd name="T1" fmla="*/ 121 h 1665"/>
                <a:gd name="T2" fmla="*/ 283 w 763"/>
                <a:gd name="T3" fmla="*/ 363 h 1665"/>
                <a:gd name="T4" fmla="*/ 365 w 763"/>
                <a:gd name="T5" fmla="*/ 430 h 1665"/>
                <a:gd name="T6" fmla="*/ 364 w 763"/>
                <a:gd name="T7" fmla="*/ 449 h 1665"/>
                <a:gd name="T8" fmla="*/ 317 w 763"/>
                <a:gd name="T9" fmla="*/ 592 h 1665"/>
                <a:gd name="T10" fmla="*/ 303 w 763"/>
                <a:gd name="T11" fmla="*/ 716 h 1665"/>
                <a:gd name="T12" fmla="*/ 315 w 763"/>
                <a:gd name="T13" fmla="*/ 817 h 1665"/>
                <a:gd name="T14" fmla="*/ 364 w 763"/>
                <a:gd name="T15" fmla="*/ 780 h 1665"/>
                <a:gd name="T16" fmla="*/ 427 w 763"/>
                <a:gd name="T17" fmla="*/ 676 h 1665"/>
                <a:gd name="T18" fmla="*/ 488 w 763"/>
                <a:gd name="T19" fmla="*/ 512 h 1665"/>
                <a:gd name="T20" fmla="*/ 506 w 763"/>
                <a:gd name="T21" fmla="*/ 492 h 1665"/>
                <a:gd name="T22" fmla="*/ 591 w 763"/>
                <a:gd name="T23" fmla="*/ 560 h 1665"/>
                <a:gd name="T24" fmla="*/ 737 w 763"/>
                <a:gd name="T25" fmla="*/ 898 h 1665"/>
                <a:gd name="T26" fmla="*/ 639 w 763"/>
                <a:gd name="T27" fmla="*/ 935 h 1665"/>
                <a:gd name="T28" fmla="*/ 537 w 763"/>
                <a:gd name="T29" fmla="*/ 728 h 1665"/>
                <a:gd name="T30" fmla="*/ 497 w 763"/>
                <a:gd name="T31" fmla="*/ 708 h 1665"/>
                <a:gd name="T32" fmla="*/ 529 w 763"/>
                <a:gd name="T33" fmla="*/ 954 h 1665"/>
                <a:gd name="T34" fmla="*/ 522 w 763"/>
                <a:gd name="T35" fmla="*/ 974 h 1665"/>
                <a:gd name="T36" fmla="*/ 496 w 763"/>
                <a:gd name="T37" fmla="*/ 991 h 1665"/>
                <a:gd name="T38" fmla="*/ 500 w 763"/>
                <a:gd name="T39" fmla="*/ 1015 h 1665"/>
                <a:gd name="T40" fmla="*/ 635 w 763"/>
                <a:gd name="T41" fmla="*/ 1524 h 1665"/>
                <a:gd name="T42" fmla="*/ 498 w 763"/>
                <a:gd name="T43" fmla="*/ 1559 h 1665"/>
                <a:gd name="T44" fmla="*/ 351 w 763"/>
                <a:gd name="T45" fmla="*/ 1080 h 1665"/>
                <a:gd name="T46" fmla="*/ 299 w 763"/>
                <a:gd name="T47" fmla="*/ 1096 h 1665"/>
                <a:gd name="T48" fmla="*/ 159 w 763"/>
                <a:gd name="T49" fmla="*/ 1566 h 1665"/>
                <a:gd name="T50" fmla="*/ 22 w 763"/>
                <a:gd name="T51" fmla="*/ 1518 h 1665"/>
                <a:gd name="T52" fmla="*/ 162 w 763"/>
                <a:gd name="T53" fmla="*/ 978 h 1665"/>
                <a:gd name="T54" fmla="*/ 143 w 763"/>
                <a:gd name="T55" fmla="*/ 952 h 1665"/>
                <a:gd name="T56" fmla="*/ 146 w 763"/>
                <a:gd name="T57" fmla="*/ 922 h 1665"/>
                <a:gd name="T58" fmla="*/ 208 w 763"/>
                <a:gd name="T59" fmla="*/ 609 h 1665"/>
                <a:gd name="T60" fmla="*/ 142 w 763"/>
                <a:gd name="T61" fmla="*/ 369 h 1665"/>
                <a:gd name="T62" fmla="*/ 57 w 763"/>
                <a:gd name="T63" fmla="*/ 158 h 1665"/>
                <a:gd name="T64" fmla="*/ 57 w 763"/>
                <a:gd name="T65" fmla="*/ 25 h 1665"/>
                <a:gd name="T66" fmla="*/ 160 w 763"/>
                <a:gd name="T67" fmla="*/ 121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3" h="1665">
                  <a:moveTo>
                    <a:pt x="160" y="121"/>
                  </a:moveTo>
                  <a:cubicBezTo>
                    <a:pt x="180" y="159"/>
                    <a:pt x="259" y="337"/>
                    <a:pt x="283" y="363"/>
                  </a:cubicBezTo>
                  <a:cubicBezTo>
                    <a:pt x="283" y="363"/>
                    <a:pt x="357" y="422"/>
                    <a:pt x="365" y="430"/>
                  </a:cubicBezTo>
                  <a:cubicBezTo>
                    <a:pt x="373" y="438"/>
                    <a:pt x="370" y="442"/>
                    <a:pt x="364" y="449"/>
                  </a:cubicBezTo>
                  <a:cubicBezTo>
                    <a:pt x="359" y="456"/>
                    <a:pt x="325" y="556"/>
                    <a:pt x="317" y="592"/>
                  </a:cubicBezTo>
                  <a:cubicBezTo>
                    <a:pt x="306" y="647"/>
                    <a:pt x="303" y="682"/>
                    <a:pt x="303" y="716"/>
                  </a:cubicBezTo>
                  <a:cubicBezTo>
                    <a:pt x="302" y="782"/>
                    <a:pt x="298" y="813"/>
                    <a:pt x="315" y="817"/>
                  </a:cubicBezTo>
                  <a:cubicBezTo>
                    <a:pt x="334" y="823"/>
                    <a:pt x="347" y="801"/>
                    <a:pt x="364" y="780"/>
                  </a:cubicBezTo>
                  <a:cubicBezTo>
                    <a:pt x="390" y="746"/>
                    <a:pt x="401" y="724"/>
                    <a:pt x="427" y="676"/>
                  </a:cubicBezTo>
                  <a:cubicBezTo>
                    <a:pt x="445" y="642"/>
                    <a:pt x="483" y="534"/>
                    <a:pt x="488" y="512"/>
                  </a:cubicBezTo>
                  <a:cubicBezTo>
                    <a:pt x="493" y="490"/>
                    <a:pt x="494" y="477"/>
                    <a:pt x="506" y="492"/>
                  </a:cubicBezTo>
                  <a:cubicBezTo>
                    <a:pt x="532" y="525"/>
                    <a:pt x="565" y="529"/>
                    <a:pt x="591" y="560"/>
                  </a:cubicBezTo>
                  <a:cubicBezTo>
                    <a:pt x="649" y="629"/>
                    <a:pt x="721" y="852"/>
                    <a:pt x="737" y="898"/>
                  </a:cubicBezTo>
                  <a:cubicBezTo>
                    <a:pt x="763" y="975"/>
                    <a:pt x="675" y="1001"/>
                    <a:pt x="639" y="935"/>
                  </a:cubicBezTo>
                  <a:cubicBezTo>
                    <a:pt x="582" y="828"/>
                    <a:pt x="549" y="753"/>
                    <a:pt x="537" y="728"/>
                  </a:cubicBezTo>
                  <a:cubicBezTo>
                    <a:pt x="526" y="704"/>
                    <a:pt x="501" y="682"/>
                    <a:pt x="497" y="708"/>
                  </a:cubicBezTo>
                  <a:cubicBezTo>
                    <a:pt x="494" y="735"/>
                    <a:pt x="489" y="870"/>
                    <a:pt x="529" y="954"/>
                  </a:cubicBezTo>
                  <a:cubicBezTo>
                    <a:pt x="535" y="967"/>
                    <a:pt x="532" y="970"/>
                    <a:pt x="522" y="974"/>
                  </a:cubicBezTo>
                  <a:cubicBezTo>
                    <a:pt x="513" y="978"/>
                    <a:pt x="500" y="988"/>
                    <a:pt x="496" y="991"/>
                  </a:cubicBezTo>
                  <a:cubicBezTo>
                    <a:pt x="492" y="993"/>
                    <a:pt x="497" y="1002"/>
                    <a:pt x="500" y="1015"/>
                  </a:cubicBezTo>
                  <a:cubicBezTo>
                    <a:pt x="503" y="1029"/>
                    <a:pt x="566" y="1320"/>
                    <a:pt x="635" y="1524"/>
                  </a:cubicBezTo>
                  <a:cubicBezTo>
                    <a:pt x="662" y="1603"/>
                    <a:pt x="535" y="1665"/>
                    <a:pt x="498" y="1559"/>
                  </a:cubicBezTo>
                  <a:cubicBezTo>
                    <a:pt x="498" y="1559"/>
                    <a:pt x="362" y="1098"/>
                    <a:pt x="351" y="1080"/>
                  </a:cubicBezTo>
                  <a:cubicBezTo>
                    <a:pt x="341" y="1062"/>
                    <a:pt x="316" y="1059"/>
                    <a:pt x="299" y="1096"/>
                  </a:cubicBezTo>
                  <a:cubicBezTo>
                    <a:pt x="283" y="1134"/>
                    <a:pt x="172" y="1523"/>
                    <a:pt x="159" y="1566"/>
                  </a:cubicBezTo>
                  <a:cubicBezTo>
                    <a:pt x="137" y="1644"/>
                    <a:pt x="0" y="1629"/>
                    <a:pt x="22" y="1518"/>
                  </a:cubicBezTo>
                  <a:cubicBezTo>
                    <a:pt x="45" y="1402"/>
                    <a:pt x="138" y="1124"/>
                    <a:pt x="162" y="978"/>
                  </a:cubicBezTo>
                  <a:cubicBezTo>
                    <a:pt x="164" y="968"/>
                    <a:pt x="149" y="958"/>
                    <a:pt x="143" y="952"/>
                  </a:cubicBezTo>
                  <a:cubicBezTo>
                    <a:pt x="138" y="946"/>
                    <a:pt x="142" y="942"/>
                    <a:pt x="146" y="922"/>
                  </a:cubicBezTo>
                  <a:cubicBezTo>
                    <a:pt x="150" y="903"/>
                    <a:pt x="214" y="730"/>
                    <a:pt x="208" y="609"/>
                  </a:cubicBezTo>
                  <a:cubicBezTo>
                    <a:pt x="204" y="524"/>
                    <a:pt x="161" y="431"/>
                    <a:pt x="142" y="369"/>
                  </a:cubicBezTo>
                  <a:cubicBezTo>
                    <a:pt x="122" y="308"/>
                    <a:pt x="66" y="189"/>
                    <a:pt x="57" y="158"/>
                  </a:cubicBezTo>
                  <a:cubicBezTo>
                    <a:pt x="49" y="127"/>
                    <a:pt x="11" y="46"/>
                    <a:pt x="57" y="25"/>
                  </a:cubicBezTo>
                  <a:cubicBezTo>
                    <a:pt x="111" y="0"/>
                    <a:pt x="140" y="83"/>
                    <a:pt x="160" y="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39E8AA0-497F-40F6-B1F0-E1EB329B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1342"/>
              <a:ext cx="372" cy="237"/>
            </a:xfrm>
            <a:custGeom>
              <a:avLst/>
              <a:gdLst>
                <a:gd name="T0" fmla="*/ 6 w 157"/>
                <a:gd name="T1" fmla="*/ 34 h 100"/>
                <a:gd name="T2" fmla="*/ 99 w 157"/>
                <a:gd name="T3" fmla="*/ 0 h 100"/>
                <a:gd name="T4" fmla="*/ 157 w 157"/>
                <a:gd name="T5" fmla="*/ 84 h 100"/>
                <a:gd name="T6" fmla="*/ 148 w 157"/>
                <a:gd name="T7" fmla="*/ 100 h 100"/>
                <a:gd name="T8" fmla="*/ 94 w 157"/>
                <a:gd name="T9" fmla="*/ 18 h 100"/>
                <a:gd name="T10" fmla="*/ 0 w 157"/>
                <a:gd name="T11" fmla="*/ 49 h 100"/>
                <a:gd name="T12" fmla="*/ 6 w 157"/>
                <a:gd name="T13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0">
                  <a:moveTo>
                    <a:pt x="6" y="34"/>
                  </a:moveTo>
                  <a:cubicBezTo>
                    <a:pt x="69" y="23"/>
                    <a:pt x="93" y="2"/>
                    <a:pt x="99" y="0"/>
                  </a:cubicBezTo>
                  <a:cubicBezTo>
                    <a:pt x="110" y="18"/>
                    <a:pt x="121" y="52"/>
                    <a:pt x="157" y="84"/>
                  </a:cubicBezTo>
                  <a:cubicBezTo>
                    <a:pt x="156" y="91"/>
                    <a:pt x="153" y="92"/>
                    <a:pt x="148" y="100"/>
                  </a:cubicBezTo>
                  <a:cubicBezTo>
                    <a:pt x="139" y="86"/>
                    <a:pt x="102" y="44"/>
                    <a:pt x="94" y="18"/>
                  </a:cubicBezTo>
                  <a:cubicBezTo>
                    <a:pt x="66" y="40"/>
                    <a:pt x="7" y="49"/>
                    <a:pt x="0" y="49"/>
                  </a:cubicBezTo>
                  <a:cubicBezTo>
                    <a:pt x="4" y="40"/>
                    <a:pt x="6" y="34"/>
                    <a:pt x="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E6992965-7686-4794-8502-DBEB7AE5B3CB}"/>
              </a:ext>
            </a:extLst>
          </p:cNvPr>
          <p:cNvSpPr txBox="1"/>
          <p:nvPr/>
        </p:nvSpPr>
        <p:spPr>
          <a:xfrm>
            <a:off x="7336520" y="1744551"/>
            <a:ext cx="4653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Acceso a internet y dispositivos electrónicos</a:t>
            </a:r>
            <a:endParaRPr kumimoji="0" lang="en-GB" sz="36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16075AD-AEAC-411C-A493-68BC4B7D6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67" y="2855365"/>
            <a:ext cx="3089072" cy="30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6037388"/>
            <a:ext cx="4299382" cy="82061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4299385" y="6037388"/>
            <a:ext cx="1835943" cy="820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6209448" y="6037388"/>
            <a:ext cx="4013075" cy="82061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70" y="5347809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8B1A99-8470-4935-9BED-AAEBA7BA4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4" y="1156104"/>
            <a:ext cx="5275384" cy="3469024"/>
          </a:xfrm>
          <a:prstGeom prst="rect">
            <a:avLst/>
          </a:prstGeom>
        </p:spPr>
      </p:pic>
      <p:sp>
        <p:nvSpPr>
          <p:cNvPr id="26" name="Hexágono 25">
            <a:extLst>
              <a:ext uri="{FF2B5EF4-FFF2-40B4-BE49-F238E27FC236}">
                <a16:creationId xmlns:a16="http://schemas.microsoft.com/office/drawing/2014/main" id="{4F5AA77E-3A3D-4013-A550-5B74AEF42D2F}"/>
              </a:ext>
            </a:extLst>
          </p:cNvPr>
          <p:cNvSpPr/>
          <p:nvPr/>
        </p:nvSpPr>
        <p:spPr>
          <a:xfrm>
            <a:off x="351694" y="4960620"/>
            <a:ext cx="5275384" cy="741276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ysClr val="windowText" lastClr="000000"/>
                </a:solidFill>
              </a:rPr>
              <a:t>Cuenta Bancaria</a:t>
            </a:r>
            <a:endParaRPr lang="es-EC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6F051CD-5B24-4EEA-9208-91EEDFF76880}"/>
              </a:ext>
            </a:extLst>
          </p:cNvPr>
          <p:cNvSpPr txBox="1"/>
          <p:nvPr/>
        </p:nvSpPr>
        <p:spPr>
          <a:xfrm>
            <a:off x="655950" y="366201"/>
            <a:ext cx="497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Pre requisitos financieros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98C5CA0-53CE-4AAE-A274-14392A872BC9}"/>
              </a:ext>
            </a:extLst>
          </p:cNvPr>
          <p:cNvSpPr txBox="1"/>
          <p:nvPr/>
        </p:nvSpPr>
        <p:spPr>
          <a:xfrm>
            <a:off x="6245204" y="366202"/>
            <a:ext cx="532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Seguridad de la información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8C0B347-963C-4232-B680-10D35EBC6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322" y="1156104"/>
            <a:ext cx="1897863" cy="1897863"/>
          </a:xfrm>
          <a:prstGeom prst="rect">
            <a:avLst/>
          </a:prstGeom>
        </p:spPr>
      </p:pic>
      <p:sp>
        <p:nvSpPr>
          <p:cNvPr id="30" name="Rectángulo: biselado 29">
            <a:extLst>
              <a:ext uri="{FF2B5EF4-FFF2-40B4-BE49-F238E27FC236}">
                <a16:creationId xmlns:a16="http://schemas.microsoft.com/office/drawing/2014/main" id="{BB3328C8-192A-435D-BB12-EE5B37FC36A1}"/>
              </a:ext>
            </a:extLst>
          </p:cNvPr>
          <p:cNvSpPr/>
          <p:nvPr/>
        </p:nvSpPr>
        <p:spPr>
          <a:xfrm>
            <a:off x="8792123" y="1415456"/>
            <a:ext cx="2437125" cy="1379157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Mecanismos de seguridad transaccional</a:t>
            </a:r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14C3755-129F-474D-A8F5-B299D1DC1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2" y="3504172"/>
            <a:ext cx="2038356" cy="1827085"/>
          </a:xfrm>
          <a:prstGeom prst="rect">
            <a:avLst/>
          </a:prstGeom>
        </p:spPr>
      </p:pic>
      <p:sp>
        <p:nvSpPr>
          <p:cNvPr id="35" name="Rectángulo: esquinas superiores, una redondeada y la otra cortada 34">
            <a:extLst>
              <a:ext uri="{FF2B5EF4-FFF2-40B4-BE49-F238E27FC236}">
                <a16:creationId xmlns:a16="http://schemas.microsoft.com/office/drawing/2014/main" id="{267AA36B-6E4C-411C-AC87-2C87948FFD70}"/>
              </a:ext>
            </a:extLst>
          </p:cNvPr>
          <p:cNvSpPr/>
          <p:nvPr/>
        </p:nvSpPr>
        <p:spPr>
          <a:xfrm>
            <a:off x="6869674" y="3429000"/>
            <a:ext cx="2038356" cy="1776046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Consejos para compras seguras</a:t>
            </a:r>
          </a:p>
        </p:txBody>
      </p:sp>
    </p:spTree>
    <p:extLst>
      <p:ext uri="{BB962C8B-B14F-4D97-AF65-F5344CB8AC3E}">
        <p14:creationId xmlns:p14="http://schemas.microsoft.com/office/powerpoint/2010/main" val="20492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6057" y="5344245"/>
            <a:ext cx="1835943" cy="151070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/>
          <p:cNvSpPr/>
          <p:nvPr/>
        </p:nvSpPr>
        <p:spPr>
          <a:xfrm>
            <a:off x="10356056" y="726831"/>
            <a:ext cx="1835943" cy="461741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10356055" y="0"/>
            <a:ext cx="1835943" cy="726831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2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90240" y="1938213"/>
          <a:ext cx="9857015" cy="374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http://360.espe.edu.ec/images/es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3" y="180108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6F4275-AF2B-4A29-932E-8173A85919AD}"/>
              </a:ext>
            </a:extLst>
          </p:cNvPr>
          <p:cNvSpPr/>
          <p:nvPr/>
        </p:nvSpPr>
        <p:spPr>
          <a:xfrm>
            <a:off x="2824108" y="361856"/>
            <a:ext cx="6067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Teorías de soporte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AC2614-E1DB-4DA0-B99C-2A1F5243380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1654" y="1678863"/>
            <a:ext cx="2044744" cy="27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2180493" y="-2180492"/>
            <a:ext cx="1359877" cy="572086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6174652" y="-491657"/>
            <a:ext cx="946146" cy="185372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 rot="5400000">
            <a:off x="7944010" y="-375756"/>
            <a:ext cx="633044" cy="1379159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52" y="1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6F4275-AF2B-4A29-932E-8173A85919AD}"/>
              </a:ext>
            </a:extLst>
          </p:cNvPr>
          <p:cNvSpPr/>
          <p:nvPr/>
        </p:nvSpPr>
        <p:spPr>
          <a:xfrm>
            <a:off x="0" y="214847"/>
            <a:ext cx="57680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situacional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D475BB-C467-4DA6-882C-D04126AFF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72" y="1809750"/>
            <a:ext cx="5071110" cy="4028342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D1EC4EC-68B2-4AFF-B5A1-E4EA04EAA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203016"/>
              </p:ext>
            </p:extLst>
          </p:nvPr>
        </p:nvGraphicFramePr>
        <p:xfrm>
          <a:off x="634318" y="1042835"/>
          <a:ext cx="54616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825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5889</TotalTime>
  <Words>914</Words>
  <Application>Microsoft Office PowerPoint</Application>
  <PresentationFormat>Panorámica</PresentationFormat>
  <Paragraphs>249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Noto Sans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Melisa Sácnhez</cp:lastModifiedBy>
  <cp:revision>308</cp:revision>
  <dcterms:created xsi:type="dcterms:W3CDTF">2013-10-01T18:56:24Z</dcterms:created>
  <dcterms:modified xsi:type="dcterms:W3CDTF">2019-07-29T23:25:08Z</dcterms:modified>
</cp:coreProperties>
</file>