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57" r:id="rId3"/>
    <p:sldId id="258" r:id="rId4"/>
    <p:sldId id="259" r:id="rId5"/>
    <p:sldId id="267" r:id="rId6"/>
    <p:sldId id="260" r:id="rId7"/>
    <p:sldId id="262" r:id="rId8"/>
    <p:sldId id="263" r:id="rId9"/>
    <p:sldId id="264" r:id="rId10"/>
    <p:sldId id="266" r:id="rId11"/>
    <p:sldId id="276" r:id="rId12"/>
    <p:sldId id="277" r:id="rId13"/>
    <p:sldId id="278" r:id="rId14"/>
    <p:sldId id="279" r:id="rId15"/>
    <p:sldId id="280" r:id="rId16"/>
    <p:sldId id="281" r:id="rId17"/>
    <p:sldId id="282" r:id="rId18"/>
    <p:sldId id="283" r:id="rId19"/>
    <p:sldId id="268" r:id="rId20"/>
    <p:sldId id="265" r:id="rId21"/>
    <p:sldId id="272" r:id="rId22"/>
    <p:sldId id="273" r:id="rId23"/>
    <p:sldId id="274" r:id="rId24"/>
    <p:sldId id="275" r:id="rId25"/>
    <p:sldId id="271" r:id="rId26"/>
    <p:sldId id="270" r:id="rId27"/>
    <p:sldId id="284" r:id="rId28"/>
    <p:sldId id="285" r:id="rId29"/>
    <p:sldId id="286" r:id="rId30"/>
    <p:sldId id="287" r:id="rId31"/>
    <p:sldId id="289" r:id="rId32"/>
    <p:sldId id="290" r:id="rId33"/>
    <p:sldId id="291" r:id="rId34"/>
    <p:sldId id="293" r:id="rId35"/>
    <p:sldId id="307" r:id="rId36"/>
    <p:sldId id="269" r:id="rId37"/>
    <p:sldId id="303" r:id="rId38"/>
    <p:sldId id="304" r:id="rId39"/>
    <p:sldId id="305" r:id="rId40"/>
    <p:sldId id="306" r:id="rId41"/>
    <p:sldId id="308" r:id="rId4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A42B5-D234-44E2-BDCD-AC8D846634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0E8FE2A9-3460-4E5B-A1A0-890C970CF3C6}">
      <dgm:prSet phldrT="[Texto]"/>
      <dgm:spPr/>
      <dgm:t>
        <a:bodyPr/>
        <a:lstStyle/>
        <a:p>
          <a:r>
            <a:rPr lang="es-CO" dirty="0" smtClean="0"/>
            <a:t>OBJETIVOS ESPECÍFICOS</a:t>
          </a:r>
          <a:endParaRPr lang="es-MX" dirty="0"/>
        </a:p>
      </dgm:t>
    </dgm:pt>
    <dgm:pt modelId="{90622B69-D40C-4C62-B10B-0A7A798B6CA7}" type="parTrans" cxnId="{6ED2E6EA-B880-40D0-9709-0CAAE679AD63}">
      <dgm:prSet/>
      <dgm:spPr/>
      <dgm:t>
        <a:bodyPr/>
        <a:lstStyle/>
        <a:p>
          <a:endParaRPr lang="es-MX"/>
        </a:p>
      </dgm:t>
    </dgm:pt>
    <dgm:pt modelId="{5A0A350E-D485-4E01-9B4D-0597A96D3727}" type="sibTrans" cxnId="{6ED2E6EA-B880-40D0-9709-0CAAE679AD63}">
      <dgm:prSet/>
      <dgm:spPr/>
      <dgm:t>
        <a:bodyPr/>
        <a:lstStyle/>
        <a:p>
          <a:endParaRPr lang="es-MX"/>
        </a:p>
      </dgm:t>
    </dgm:pt>
    <dgm:pt modelId="{F467A89A-87E7-47AF-A16F-1626CD1B4681}">
      <dgm:prSet phldrT="[Texto]"/>
      <dgm:spPr/>
      <dgm:t>
        <a:bodyPr/>
        <a:lstStyle/>
        <a:p>
          <a:r>
            <a:rPr lang="es-MX" dirty="0" smtClean="0"/>
            <a:t>Realizar una revisión bibliográfica sobre el comportamiento de compra y los factores que influyen en él.</a:t>
          </a:r>
          <a:endParaRPr lang="es-MX" dirty="0"/>
        </a:p>
      </dgm:t>
    </dgm:pt>
    <dgm:pt modelId="{F7337EE8-3C02-4A34-926C-10A9D8C40F2B}" type="parTrans" cxnId="{739A2B77-EDD4-4A89-A6EB-0F55B562E0D4}">
      <dgm:prSet/>
      <dgm:spPr/>
      <dgm:t>
        <a:bodyPr/>
        <a:lstStyle/>
        <a:p>
          <a:endParaRPr lang="es-MX"/>
        </a:p>
      </dgm:t>
    </dgm:pt>
    <dgm:pt modelId="{2DF9E942-AFB4-4DC7-A172-AFDDAD6FBB57}" type="sibTrans" cxnId="{739A2B77-EDD4-4A89-A6EB-0F55B562E0D4}">
      <dgm:prSet/>
      <dgm:spPr/>
      <dgm:t>
        <a:bodyPr/>
        <a:lstStyle/>
        <a:p>
          <a:endParaRPr lang="es-MX"/>
        </a:p>
      </dgm:t>
    </dgm:pt>
    <dgm:pt modelId="{9A2211B5-4A22-4034-B05F-F179AA2956A0}">
      <dgm:prSet phldrT="[Texto]"/>
      <dgm:spPr/>
      <dgm:t>
        <a:bodyPr/>
        <a:lstStyle/>
        <a:p>
          <a:r>
            <a:rPr lang="es-MX" dirty="0" smtClean="0"/>
            <a:t>Determinar cómo influye la conciencia ambiental en el modelo de comportamiento planeado.</a:t>
          </a:r>
          <a:endParaRPr lang="es-MX" dirty="0"/>
        </a:p>
      </dgm:t>
    </dgm:pt>
    <dgm:pt modelId="{E908AE4C-E2AD-4BE5-8CDD-CA0CBFBCACDD}" type="parTrans" cxnId="{97743F83-555E-4242-8EDA-687A151FF9DC}">
      <dgm:prSet/>
      <dgm:spPr/>
      <dgm:t>
        <a:bodyPr/>
        <a:lstStyle/>
        <a:p>
          <a:endParaRPr lang="es-MX"/>
        </a:p>
      </dgm:t>
    </dgm:pt>
    <dgm:pt modelId="{ADC93875-AAA6-41C7-BF5B-B475A1D3EA5E}" type="sibTrans" cxnId="{97743F83-555E-4242-8EDA-687A151FF9DC}">
      <dgm:prSet/>
      <dgm:spPr/>
      <dgm:t>
        <a:bodyPr/>
        <a:lstStyle/>
        <a:p>
          <a:endParaRPr lang="es-MX"/>
        </a:p>
      </dgm:t>
    </dgm:pt>
    <dgm:pt modelId="{46D5EABC-5867-444F-A437-A85F2AB18EE9}">
      <dgm:prSet phldrT="[Texto]"/>
      <dgm:spPr/>
      <dgm:t>
        <a:bodyPr/>
        <a:lstStyle/>
        <a:p>
          <a:r>
            <a:rPr lang="es-MX" dirty="0" smtClean="0"/>
            <a:t>Establecer la relación entre las variables del comportamiento planeado y la intención de compra del consumidor millennial.</a:t>
          </a:r>
          <a:endParaRPr lang="es-MX" dirty="0"/>
        </a:p>
      </dgm:t>
    </dgm:pt>
    <dgm:pt modelId="{32EE5648-F963-4B87-B07B-C4A0C566B20B}" type="parTrans" cxnId="{E3F9283A-DCE7-4FFE-BE65-14D26668FBDD}">
      <dgm:prSet/>
      <dgm:spPr/>
      <dgm:t>
        <a:bodyPr/>
        <a:lstStyle/>
        <a:p>
          <a:endParaRPr lang="es-MX"/>
        </a:p>
      </dgm:t>
    </dgm:pt>
    <dgm:pt modelId="{F21DE65D-4675-4ADB-BCA0-3C6590A9471E}" type="sibTrans" cxnId="{E3F9283A-DCE7-4FFE-BE65-14D26668FBDD}">
      <dgm:prSet/>
      <dgm:spPr/>
      <dgm:t>
        <a:bodyPr/>
        <a:lstStyle/>
        <a:p>
          <a:endParaRPr lang="es-MX"/>
        </a:p>
      </dgm:t>
    </dgm:pt>
    <dgm:pt modelId="{28174BBA-3EB7-45EF-A840-43DEB71EA200}">
      <dgm:prSet phldrT="[Texto]"/>
      <dgm:spPr/>
      <dgm:t>
        <a:bodyPr/>
        <a:lstStyle/>
        <a:p>
          <a:r>
            <a:rPr lang="es-MX" smtClean="0"/>
            <a:t>Identificar como la intención de compra y la disposición de pago inciden en el comportamiento de compra del consumidor millennial.</a:t>
          </a:r>
          <a:endParaRPr lang="es-MX" dirty="0"/>
        </a:p>
      </dgm:t>
    </dgm:pt>
    <dgm:pt modelId="{E034EC50-A89C-4B7E-83B5-12D17AFC8F3C}" type="parTrans" cxnId="{6030B827-9EB1-4547-BE99-26B9F67662EE}">
      <dgm:prSet/>
      <dgm:spPr/>
      <dgm:t>
        <a:bodyPr/>
        <a:lstStyle/>
        <a:p>
          <a:endParaRPr lang="es-MX"/>
        </a:p>
      </dgm:t>
    </dgm:pt>
    <dgm:pt modelId="{BF540451-76A8-4A17-9293-29B368CB5FF3}" type="sibTrans" cxnId="{6030B827-9EB1-4547-BE99-26B9F67662EE}">
      <dgm:prSet/>
      <dgm:spPr/>
      <dgm:t>
        <a:bodyPr/>
        <a:lstStyle/>
        <a:p>
          <a:endParaRPr lang="es-MX"/>
        </a:p>
      </dgm:t>
    </dgm:pt>
    <dgm:pt modelId="{D406F31F-0563-43E3-9A21-FBDC0F1C4935}" type="pres">
      <dgm:prSet presAssocID="{81AA42B5-D234-44E2-BDCD-AC8D846634F3}" presName="vert0" presStyleCnt="0">
        <dgm:presLayoutVars>
          <dgm:dir/>
          <dgm:animOne val="branch"/>
          <dgm:animLvl val="lvl"/>
        </dgm:presLayoutVars>
      </dgm:prSet>
      <dgm:spPr/>
      <dgm:t>
        <a:bodyPr/>
        <a:lstStyle/>
        <a:p>
          <a:endParaRPr lang="es-MX"/>
        </a:p>
      </dgm:t>
    </dgm:pt>
    <dgm:pt modelId="{36679332-8876-4953-8663-5F86E89CD1D8}" type="pres">
      <dgm:prSet presAssocID="{0E8FE2A9-3460-4E5B-A1A0-890C970CF3C6}" presName="thickLine" presStyleLbl="alignNode1" presStyleIdx="0" presStyleCnt="1"/>
      <dgm:spPr/>
    </dgm:pt>
    <dgm:pt modelId="{D1F69743-9E38-4910-BEED-7CAE363EA71B}" type="pres">
      <dgm:prSet presAssocID="{0E8FE2A9-3460-4E5B-A1A0-890C970CF3C6}" presName="horz1" presStyleCnt="0"/>
      <dgm:spPr/>
    </dgm:pt>
    <dgm:pt modelId="{1CFFC57F-848F-487D-85A0-73579E3C7DC5}" type="pres">
      <dgm:prSet presAssocID="{0E8FE2A9-3460-4E5B-A1A0-890C970CF3C6}" presName="tx1" presStyleLbl="revTx" presStyleIdx="0" presStyleCnt="5"/>
      <dgm:spPr/>
      <dgm:t>
        <a:bodyPr/>
        <a:lstStyle/>
        <a:p>
          <a:endParaRPr lang="es-MX"/>
        </a:p>
      </dgm:t>
    </dgm:pt>
    <dgm:pt modelId="{3E3312A2-7FF6-4134-9E7D-E45078277A06}" type="pres">
      <dgm:prSet presAssocID="{0E8FE2A9-3460-4E5B-A1A0-890C970CF3C6}" presName="vert1" presStyleCnt="0"/>
      <dgm:spPr/>
    </dgm:pt>
    <dgm:pt modelId="{F82961A6-4F43-483B-8E91-D0546934A9EA}" type="pres">
      <dgm:prSet presAssocID="{F467A89A-87E7-47AF-A16F-1626CD1B4681}" presName="vertSpace2a" presStyleCnt="0"/>
      <dgm:spPr/>
    </dgm:pt>
    <dgm:pt modelId="{B56D11D7-56DB-45BD-B826-B7B8E785274C}" type="pres">
      <dgm:prSet presAssocID="{F467A89A-87E7-47AF-A16F-1626CD1B4681}" presName="horz2" presStyleCnt="0"/>
      <dgm:spPr/>
    </dgm:pt>
    <dgm:pt modelId="{9DE8DCE3-315F-40BE-8332-2BE07FB857D9}" type="pres">
      <dgm:prSet presAssocID="{F467A89A-87E7-47AF-A16F-1626CD1B4681}" presName="horzSpace2" presStyleCnt="0"/>
      <dgm:spPr/>
    </dgm:pt>
    <dgm:pt modelId="{AB963AAD-5E7E-4B24-8235-7B28E90C3492}" type="pres">
      <dgm:prSet presAssocID="{F467A89A-87E7-47AF-A16F-1626CD1B4681}" presName="tx2" presStyleLbl="revTx" presStyleIdx="1" presStyleCnt="5"/>
      <dgm:spPr/>
      <dgm:t>
        <a:bodyPr/>
        <a:lstStyle/>
        <a:p>
          <a:endParaRPr lang="es-MX"/>
        </a:p>
      </dgm:t>
    </dgm:pt>
    <dgm:pt modelId="{11790343-1C1C-49A4-8898-5DD5DEF0F84C}" type="pres">
      <dgm:prSet presAssocID="{F467A89A-87E7-47AF-A16F-1626CD1B4681}" presName="vert2" presStyleCnt="0"/>
      <dgm:spPr/>
    </dgm:pt>
    <dgm:pt modelId="{5B6F9712-848B-4000-8A6E-6589CDB3C739}" type="pres">
      <dgm:prSet presAssocID="{F467A89A-87E7-47AF-A16F-1626CD1B4681}" presName="thinLine2b" presStyleLbl="callout" presStyleIdx="0" presStyleCnt="4"/>
      <dgm:spPr/>
    </dgm:pt>
    <dgm:pt modelId="{DE13BBC4-E594-4561-AF80-15CCFDF4D56A}" type="pres">
      <dgm:prSet presAssocID="{F467A89A-87E7-47AF-A16F-1626CD1B4681}" presName="vertSpace2b" presStyleCnt="0"/>
      <dgm:spPr/>
    </dgm:pt>
    <dgm:pt modelId="{89591E7B-575C-42E6-992C-BE53A619BB33}" type="pres">
      <dgm:prSet presAssocID="{9A2211B5-4A22-4034-B05F-F179AA2956A0}" presName="horz2" presStyleCnt="0"/>
      <dgm:spPr/>
    </dgm:pt>
    <dgm:pt modelId="{215244EC-3C14-4FA4-BB44-56A58E91991A}" type="pres">
      <dgm:prSet presAssocID="{9A2211B5-4A22-4034-B05F-F179AA2956A0}" presName="horzSpace2" presStyleCnt="0"/>
      <dgm:spPr/>
    </dgm:pt>
    <dgm:pt modelId="{1F009B0F-EFEA-4125-829D-B1C525738E0A}" type="pres">
      <dgm:prSet presAssocID="{9A2211B5-4A22-4034-B05F-F179AA2956A0}" presName="tx2" presStyleLbl="revTx" presStyleIdx="2" presStyleCnt="5"/>
      <dgm:spPr/>
      <dgm:t>
        <a:bodyPr/>
        <a:lstStyle/>
        <a:p>
          <a:endParaRPr lang="es-MX"/>
        </a:p>
      </dgm:t>
    </dgm:pt>
    <dgm:pt modelId="{47382620-651C-434F-8955-78DC811817E1}" type="pres">
      <dgm:prSet presAssocID="{9A2211B5-4A22-4034-B05F-F179AA2956A0}" presName="vert2" presStyleCnt="0"/>
      <dgm:spPr/>
    </dgm:pt>
    <dgm:pt modelId="{B2D45D04-E8BD-4986-85EC-B1D2DAF82453}" type="pres">
      <dgm:prSet presAssocID="{9A2211B5-4A22-4034-B05F-F179AA2956A0}" presName="thinLine2b" presStyleLbl="callout" presStyleIdx="1" presStyleCnt="4"/>
      <dgm:spPr/>
    </dgm:pt>
    <dgm:pt modelId="{94A291AC-A36E-4C58-8AF2-6D73B559DBB9}" type="pres">
      <dgm:prSet presAssocID="{9A2211B5-4A22-4034-B05F-F179AA2956A0}" presName="vertSpace2b" presStyleCnt="0"/>
      <dgm:spPr/>
    </dgm:pt>
    <dgm:pt modelId="{EDFCD806-8723-4067-A9FF-1C6ED9078B1E}" type="pres">
      <dgm:prSet presAssocID="{46D5EABC-5867-444F-A437-A85F2AB18EE9}" presName="horz2" presStyleCnt="0"/>
      <dgm:spPr/>
    </dgm:pt>
    <dgm:pt modelId="{C4E544A5-20C2-4634-8B98-0FC640D262D2}" type="pres">
      <dgm:prSet presAssocID="{46D5EABC-5867-444F-A437-A85F2AB18EE9}" presName="horzSpace2" presStyleCnt="0"/>
      <dgm:spPr/>
    </dgm:pt>
    <dgm:pt modelId="{9AE97AB2-B7E2-4B16-B8A8-950132287C44}" type="pres">
      <dgm:prSet presAssocID="{46D5EABC-5867-444F-A437-A85F2AB18EE9}" presName="tx2" presStyleLbl="revTx" presStyleIdx="3" presStyleCnt="5"/>
      <dgm:spPr/>
      <dgm:t>
        <a:bodyPr/>
        <a:lstStyle/>
        <a:p>
          <a:endParaRPr lang="es-MX"/>
        </a:p>
      </dgm:t>
    </dgm:pt>
    <dgm:pt modelId="{C40504BA-8029-4144-8FD4-3214363CEC0F}" type="pres">
      <dgm:prSet presAssocID="{46D5EABC-5867-444F-A437-A85F2AB18EE9}" presName="vert2" presStyleCnt="0"/>
      <dgm:spPr/>
    </dgm:pt>
    <dgm:pt modelId="{5EF720FB-42CE-4BA9-8C0C-9BD976019234}" type="pres">
      <dgm:prSet presAssocID="{46D5EABC-5867-444F-A437-A85F2AB18EE9}" presName="thinLine2b" presStyleLbl="callout" presStyleIdx="2" presStyleCnt="4"/>
      <dgm:spPr/>
    </dgm:pt>
    <dgm:pt modelId="{45DF34C5-F1DC-471B-AA52-6B5DC8D28B9A}" type="pres">
      <dgm:prSet presAssocID="{46D5EABC-5867-444F-A437-A85F2AB18EE9}" presName="vertSpace2b" presStyleCnt="0"/>
      <dgm:spPr/>
    </dgm:pt>
    <dgm:pt modelId="{729621F0-BF42-4CC5-A344-4E3AD2C1DA2C}" type="pres">
      <dgm:prSet presAssocID="{28174BBA-3EB7-45EF-A840-43DEB71EA200}" presName="horz2" presStyleCnt="0"/>
      <dgm:spPr/>
    </dgm:pt>
    <dgm:pt modelId="{AA21A8B3-55EE-4DC2-9256-67315DF7C8AA}" type="pres">
      <dgm:prSet presAssocID="{28174BBA-3EB7-45EF-A840-43DEB71EA200}" presName="horzSpace2" presStyleCnt="0"/>
      <dgm:spPr/>
    </dgm:pt>
    <dgm:pt modelId="{BB711D55-BA3D-4C6E-96C9-8DB1CC1BE721}" type="pres">
      <dgm:prSet presAssocID="{28174BBA-3EB7-45EF-A840-43DEB71EA200}" presName="tx2" presStyleLbl="revTx" presStyleIdx="4" presStyleCnt="5"/>
      <dgm:spPr/>
      <dgm:t>
        <a:bodyPr/>
        <a:lstStyle/>
        <a:p>
          <a:endParaRPr lang="es-MX"/>
        </a:p>
      </dgm:t>
    </dgm:pt>
    <dgm:pt modelId="{CD740642-C198-4C68-A0DA-05F73DD1C672}" type="pres">
      <dgm:prSet presAssocID="{28174BBA-3EB7-45EF-A840-43DEB71EA200}" presName="vert2" presStyleCnt="0"/>
      <dgm:spPr/>
    </dgm:pt>
    <dgm:pt modelId="{DBD89AD1-D98D-470A-8F42-D276489F2167}" type="pres">
      <dgm:prSet presAssocID="{28174BBA-3EB7-45EF-A840-43DEB71EA200}" presName="thinLine2b" presStyleLbl="callout" presStyleIdx="3" presStyleCnt="4"/>
      <dgm:spPr/>
    </dgm:pt>
    <dgm:pt modelId="{1ACC1ED2-583C-46C7-A29F-A0D41BB018A7}" type="pres">
      <dgm:prSet presAssocID="{28174BBA-3EB7-45EF-A840-43DEB71EA200}" presName="vertSpace2b" presStyleCnt="0"/>
      <dgm:spPr/>
    </dgm:pt>
  </dgm:ptLst>
  <dgm:cxnLst>
    <dgm:cxn modelId="{5361D108-548A-4B54-9806-BD1E807A076B}" type="presOf" srcId="{9A2211B5-4A22-4034-B05F-F179AA2956A0}" destId="{1F009B0F-EFEA-4125-829D-B1C525738E0A}" srcOrd="0" destOrd="0" presId="urn:microsoft.com/office/officeart/2008/layout/LinedList"/>
    <dgm:cxn modelId="{9484D561-DA96-417B-82EB-4ADA1B04BDE0}" type="presOf" srcId="{0E8FE2A9-3460-4E5B-A1A0-890C970CF3C6}" destId="{1CFFC57F-848F-487D-85A0-73579E3C7DC5}" srcOrd="0" destOrd="0" presId="urn:microsoft.com/office/officeart/2008/layout/LinedList"/>
    <dgm:cxn modelId="{E3F9283A-DCE7-4FFE-BE65-14D26668FBDD}" srcId="{0E8FE2A9-3460-4E5B-A1A0-890C970CF3C6}" destId="{46D5EABC-5867-444F-A437-A85F2AB18EE9}" srcOrd="2" destOrd="0" parTransId="{32EE5648-F963-4B87-B07B-C4A0C566B20B}" sibTransId="{F21DE65D-4675-4ADB-BCA0-3C6590A9471E}"/>
    <dgm:cxn modelId="{CD1DD322-4DEF-4FE5-B5C7-212EB0E215F2}" type="presOf" srcId="{46D5EABC-5867-444F-A437-A85F2AB18EE9}" destId="{9AE97AB2-B7E2-4B16-B8A8-950132287C44}" srcOrd="0" destOrd="0" presId="urn:microsoft.com/office/officeart/2008/layout/LinedList"/>
    <dgm:cxn modelId="{393B96F4-1500-4BC5-92A6-9E1AD7763745}" type="presOf" srcId="{81AA42B5-D234-44E2-BDCD-AC8D846634F3}" destId="{D406F31F-0563-43E3-9A21-FBDC0F1C4935}" srcOrd="0" destOrd="0" presId="urn:microsoft.com/office/officeart/2008/layout/LinedList"/>
    <dgm:cxn modelId="{FA760840-D7A6-4A7D-80AB-AE7C42F68BAE}" type="presOf" srcId="{28174BBA-3EB7-45EF-A840-43DEB71EA200}" destId="{BB711D55-BA3D-4C6E-96C9-8DB1CC1BE721}" srcOrd="0" destOrd="0" presId="urn:microsoft.com/office/officeart/2008/layout/LinedList"/>
    <dgm:cxn modelId="{739A2B77-EDD4-4A89-A6EB-0F55B562E0D4}" srcId="{0E8FE2A9-3460-4E5B-A1A0-890C970CF3C6}" destId="{F467A89A-87E7-47AF-A16F-1626CD1B4681}" srcOrd="0" destOrd="0" parTransId="{F7337EE8-3C02-4A34-926C-10A9D8C40F2B}" sibTransId="{2DF9E942-AFB4-4DC7-A172-AFDDAD6FBB57}"/>
    <dgm:cxn modelId="{6ED2E6EA-B880-40D0-9709-0CAAE679AD63}" srcId="{81AA42B5-D234-44E2-BDCD-AC8D846634F3}" destId="{0E8FE2A9-3460-4E5B-A1A0-890C970CF3C6}" srcOrd="0" destOrd="0" parTransId="{90622B69-D40C-4C62-B10B-0A7A798B6CA7}" sibTransId="{5A0A350E-D485-4E01-9B4D-0597A96D3727}"/>
    <dgm:cxn modelId="{97743F83-555E-4242-8EDA-687A151FF9DC}" srcId="{0E8FE2A9-3460-4E5B-A1A0-890C970CF3C6}" destId="{9A2211B5-4A22-4034-B05F-F179AA2956A0}" srcOrd="1" destOrd="0" parTransId="{E908AE4C-E2AD-4BE5-8CDD-CA0CBFBCACDD}" sibTransId="{ADC93875-AAA6-41C7-BF5B-B475A1D3EA5E}"/>
    <dgm:cxn modelId="{EA7CD64E-AE4D-4CC5-B6EB-A69A921ED8FA}" type="presOf" srcId="{F467A89A-87E7-47AF-A16F-1626CD1B4681}" destId="{AB963AAD-5E7E-4B24-8235-7B28E90C3492}" srcOrd="0" destOrd="0" presId="urn:microsoft.com/office/officeart/2008/layout/LinedList"/>
    <dgm:cxn modelId="{6030B827-9EB1-4547-BE99-26B9F67662EE}" srcId="{0E8FE2A9-3460-4E5B-A1A0-890C970CF3C6}" destId="{28174BBA-3EB7-45EF-A840-43DEB71EA200}" srcOrd="3" destOrd="0" parTransId="{E034EC50-A89C-4B7E-83B5-12D17AFC8F3C}" sibTransId="{BF540451-76A8-4A17-9293-29B368CB5FF3}"/>
    <dgm:cxn modelId="{439F0C4E-3FE8-4903-9C3B-015AE957E094}" type="presParOf" srcId="{D406F31F-0563-43E3-9A21-FBDC0F1C4935}" destId="{36679332-8876-4953-8663-5F86E89CD1D8}" srcOrd="0" destOrd="0" presId="urn:microsoft.com/office/officeart/2008/layout/LinedList"/>
    <dgm:cxn modelId="{30A7030C-0409-49F9-A4B1-59D54B9736D3}" type="presParOf" srcId="{D406F31F-0563-43E3-9A21-FBDC0F1C4935}" destId="{D1F69743-9E38-4910-BEED-7CAE363EA71B}" srcOrd="1" destOrd="0" presId="urn:microsoft.com/office/officeart/2008/layout/LinedList"/>
    <dgm:cxn modelId="{40AA8565-5BEE-411C-ABAD-5D0C7F168572}" type="presParOf" srcId="{D1F69743-9E38-4910-BEED-7CAE363EA71B}" destId="{1CFFC57F-848F-487D-85A0-73579E3C7DC5}" srcOrd="0" destOrd="0" presId="urn:microsoft.com/office/officeart/2008/layout/LinedList"/>
    <dgm:cxn modelId="{EB41E0AE-F5EB-4B77-A012-6FD4A4A85201}" type="presParOf" srcId="{D1F69743-9E38-4910-BEED-7CAE363EA71B}" destId="{3E3312A2-7FF6-4134-9E7D-E45078277A06}" srcOrd="1" destOrd="0" presId="urn:microsoft.com/office/officeart/2008/layout/LinedList"/>
    <dgm:cxn modelId="{4D3D62A5-D3D9-4698-A914-D27A8C202832}" type="presParOf" srcId="{3E3312A2-7FF6-4134-9E7D-E45078277A06}" destId="{F82961A6-4F43-483B-8E91-D0546934A9EA}" srcOrd="0" destOrd="0" presId="urn:microsoft.com/office/officeart/2008/layout/LinedList"/>
    <dgm:cxn modelId="{3A409CD3-1432-4904-986F-5E067C656F25}" type="presParOf" srcId="{3E3312A2-7FF6-4134-9E7D-E45078277A06}" destId="{B56D11D7-56DB-45BD-B826-B7B8E785274C}" srcOrd="1" destOrd="0" presId="urn:microsoft.com/office/officeart/2008/layout/LinedList"/>
    <dgm:cxn modelId="{8C2EC75F-B10D-433A-85FC-6D76933E2803}" type="presParOf" srcId="{B56D11D7-56DB-45BD-B826-B7B8E785274C}" destId="{9DE8DCE3-315F-40BE-8332-2BE07FB857D9}" srcOrd="0" destOrd="0" presId="urn:microsoft.com/office/officeart/2008/layout/LinedList"/>
    <dgm:cxn modelId="{78178871-9135-47F4-860A-B2046B9616E0}" type="presParOf" srcId="{B56D11D7-56DB-45BD-B826-B7B8E785274C}" destId="{AB963AAD-5E7E-4B24-8235-7B28E90C3492}" srcOrd="1" destOrd="0" presId="urn:microsoft.com/office/officeart/2008/layout/LinedList"/>
    <dgm:cxn modelId="{4C844C22-3D52-4AA4-AE72-C1A1EF98BE87}" type="presParOf" srcId="{B56D11D7-56DB-45BD-B826-B7B8E785274C}" destId="{11790343-1C1C-49A4-8898-5DD5DEF0F84C}" srcOrd="2" destOrd="0" presId="urn:microsoft.com/office/officeart/2008/layout/LinedList"/>
    <dgm:cxn modelId="{887B82A3-E89E-4AD5-8F90-E8B78889459E}" type="presParOf" srcId="{3E3312A2-7FF6-4134-9E7D-E45078277A06}" destId="{5B6F9712-848B-4000-8A6E-6589CDB3C739}" srcOrd="2" destOrd="0" presId="urn:microsoft.com/office/officeart/2008/layout/LinedList"/>
    <dgm:cxn modelId="{3C9D497B-29F4-434E-8AF8-FFF4813DFB1C}" type="presParOf" srcId="{3E3312A2-7FF6-4134-9E7D-E45078277A06}" destId="{DE13BBC4-E594-4561-AF80-15CCFDF4D56A}" srcOrd="3" destOrd="0" presId="urn:microsoft.com/office/officeart/2008/layout/LinedList"/>
    <dgm:cxn modelId="{451B62BC-08D3-4137-9346-5F3B87D7F2C3}" type="presParOf" srcId="{3E3312A2-7FF6-4134-9E7D-E45078277A06}" destId="{89591E7B-575C-42E6-992C-BE53A619BB33}" srcOrd="4" destOrd="0" presId="urn:microsoft.com/office/officeart/2008/layout/LinedList"/>
    <dgm:cxn modelId="{93605ABA-4C5C-4A27-B880-4E7EE669F991}" type="presParOf" srcId="{89591E7B-575C-42E6-992C-BE53A619BB33}" destId="{215244EC-3C14-4FA4-BB44-56A58E91991A}" srcOrd="0" destOrd="0" presId="urn:microsoft.com/office/officeart/2008/layout/LinedList"/>
    <dgm:cxn modelId="{1DFA8FCF-782E-42F7-8AF1-438737A94DE2}" type="presParOf" srcId="{89591E7B-575C-42E6-992C-BE53A619BB33}" destId="{1F009B0F-EFEA-4125-829D-B1C525738E0A}" srcOrd="1" destOrd="0" presId="urn:microsoft.com/office/officeart/2008/layout/LinedList"/>
    <dgm:cxn modelId="{82EA399E-5E5F-42BA-9192-4DDC7EBEF0AA}" type="presParOf" srcId="{89591E7B-575C-42E6-992C-BE53A619BB33}" destId="{47382620-651C-434F-8955-78DC811817E1}" srcOrd="2" destOrd="0" presId="urn:microsoft.com/office/officeart/2008/layout/LinedList"/>
    <dgm:cxn modelId="{6F5FAC70-B5DF-499B-AB12-616075EBEE68}" type="presParOf" srcId="{3E3312A2-7FF6-4134-9E7D-E45078277A06}" destId="{B2D45D04-E8BD-4986-85EC-B1D2DAF82453}" srcOrd="5" destOrd="0" presId="urn:microsoft.com/office/officeart/2008/layout/LinedList"/>
    <dgm:cxn modelId="{DEB4E6F9-D174-44C5-9D30-05691E284B19}" type="presParOf" srcId="{3E3312A2-7FF6-4134-9E7D-E45078277A06}" destId="{94A291AC-A36E-4C58-8AF2-6D73B559DBB9}" srcOrd="6" destOrd="0" presId="urn:microsoft.com/office/officeart/2008/layout/LinedList"/>
    <dgm:cxn modelId="{79D178CD-5B3D-4266-8591-97FD1B74DEBB}" type="presParOf" srcId="{3E3312A2-7FF6-4134-9E7D-E45078277A06}" destId="{EDFCD806-8723-4067-A9FF-1C6ED9078B1E}" srcOrd="7" destOrd="0" presId="urn:microsoft.com/office/officeart/2008/layout/LinedList"/>
    <dgm:cxn modelId="{5528A6FD-D2A8-44E6-8F3A-D7724F5BD22F}" type="presParOf" srcId="{EDFCD806-8723-4067-A9FF-1C6ED9078B1E}" destId="{C4E544A5-20C2-4634-8B98-0FC640D262D2}" srcOrd="0" destOrd="0" presId="urn:microsoft.com/office/officeart/2008/layout/LinedList"/>
    <dgm:cxn modelId="{F4A54DEB-FF1B-49F2-86B9-AF1F6F983E9F}" type="presParOf" srcId="{EDFCD806-8723-4067-A9FF-1C6ED9078B1E}" destId="{9AE97AB2-B7E2-4B16-B8A8-950132287C44}" srcOrd="1" destOrd="0" presId="urn:microsoft.com/office/officeart/2008/layout/LinedList"/>
    <dgm:cxn modelId="{AAE0E0D7-8FCB-4B78-B48D-2FEC8E416CD8}" type="presParOf" srcId="{EDFCD806-8723-4067-A9FF-1C6ED9078B1E}" destId="{C40504BA-8029-4144-8FD4-3214363CEC0F}" srcOrd="2" destOrd="0" presId="urn:microsoft.com/office/officeart/2008/layout/LinedList"/>
    <dgm:cxn modelId="{6F9E1C36-A0A2-4E0E-A562-DE7E6FB20A87}" type="presParOf" srcId="{3E3312A2-7FF6-4134-9E7D-E45078277A06}" destId="{5EF720FB-42CE-4BA9-8C0C-9BD976019234}" srcOrd="8" destOrd="0" presId="urn:microsoft.com/office/officeart/2008/layout/LinedList"/>
    <dgm:cxn modelId="{6F0D9B17-7D96-4C34-8341-B08A801F391E}" type="presParOf" srcId="{3E3312A2-7FF6-4134-9E7D-E45078277A06}" destId="{45DF34C5-F1DC-471B-AA52-6B5DC8D28B9A}" srcOrd="9" destOrd="0" presId="urn:microsoft.com/office/officeart/2008/layout/LinedList"/>
    <dgm:cxn modelId="{D31246A7-A457-4228-8B38-0AFCC776B938}" type="presParOf" srcId="{3E3312A2-7FF6-4134-9E7D-E45078277A06}" destId="{729621F0-BF42-4CC5-A344-4E3AD2C1DA2C}" srcOrd="10" destOrd="0" presId="urn:microsoft.com/office/officeart/2008/layout/LinedList"/>
    <dgm:cxn modelId="{22B8C9C2-7038-4965-8B51-80CA4F0F239F}" type="presParOf" srcId="{729621F0-BF42-4CC5-A344-4E3AD2C1DA2C}" destId="{AA21A8B3-55EE-4DC2-9256-67315DF7C8AA}" srcOrd="0" destOrd="0" presId="urn:microsoft.com/office/officeart/2008/layout/LinedList"/>
    <dgm:cxn modelId="{122DC639-C908-4E0A-B734-B0832527CD8A}" type="presParOf" srcId="{729621F0-BF42-4CC5-A344-4E3AD2C1DA2C}" destId="{BB711D55-BA3D-4C6E-96C9-8DB1CC1BE721}" srcOrd="1" destOrd="0" presId="urn:microsoft.com/office/officeart/2008/layout/LinedList"/>
    <dgm:cxn modelId="{27E40F2E-46B9-42FB-9D7D-29F6D275BC29}" type="presParOf" srcId="{729621F0-BF42-4CC5-A344-4E3AD2C1DA2C}" destId="{CD740642-C198-4C68-A0DA-05F73DD1C672}" srcOrd="2" destOrd="0" presId="urn:microsoft.com/office/officeart/2008/layout/LinedList"/>
    <dgm:cxn modelId="{C0CD21EA-F126-44F6-A4C6-4BF29D1C7C0A}" type="presParOf" srcId="{3E3312A2-7FF6-4134-9E7D-E45078277A06}" destId="{DBD89AD1-D98D-470A-8F42-D276489F2167}" srcOrd="11" destOrd="0" presId="urn:microsoft.com/office/officeart/2008/layout/LinedList"/>
    <dgm:cxn modelId="{9D8711AB-70E5-4B7E-BF26-6C51226797A4}" type="presParOf" srcId="{3E3312A2-7FF6-4134-9E7D-E45078277A06}" destId="{1ACC1ED2-583C-46C7-A29F-A0D41BB018A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FFAE6F-EF27-4717-8CCA-ED818C7E2A58}"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MX"/>
        </a:p>
      </dgm:t>
    </dgm:pt>
    <dgm:pt modelId="{71541662-7AD2-4104-B324-B7EB2D57B0E9}">
      <dgm:prSet phldrT="[Texto]"/>
      <dgm:spPr/>
      <dgm:t>
        <a:bodyPr/>
        <a:lstStyle/>
        <a:p>
          <a:r>
            <a:rPr lang="es-CO" dirty="0" smtClean="0"/>
            <a:t>La conciencia ambiental propia de cada millennial influye positivamente en la actitud de compra de productos ecológicos, siendo este uno de los factores que forman la actitud hacia el comportamiento. Entonces, si la conciencia ambiental es fuerte, la actitud hacia el comportamiento de compra de productos verdes será fuerte.</a:t>
          </a:r>
          <a:endParaRPr lang="es-MX" dirty="0"/>
        </a:p>
      </dgm:t>
    </dgm:pt>
    <dgm:pt modelId="{330846D6-89F3-4C55-98C8-D2A9F203730B}" type="parTrans" cxnId="{9CD4A579-540D-4A34-AF42-85D314B71AE8}">
      <dgm:prSet/>
      <dgm:spPr/>
      <dgm:t>
        <a:bodyPr/>
        <a:lstStyle/>
        <a:p>
          <a:endParaRPr lang="es-MX"/>
        </a:p>
      </dgm:t>
    </dgm:pt>
    <dgm:pt modelId="{FD7A11CC-C71A-4ED5-9E4C-CC7129CEAC63}" type="sibTrans" cxnId="{9CD4A579-540D-4A34-AF42-85D314B71AE8}">
      <dgm:prSet/>
      <dgm:spPr/>
      <dgm:t>
        <a:bodyPr/>
        <a:lstStyle/>
        <a:p>
          <a:endParaRPr lang="es-MX"/>
        </a:p>
      </dgm:t>
    </dgm:pt>
    <dgm:pt modelId="{72D2AEE3-FF68-4759-96BB-1BE8F065B774}">
      <dgm:prSet phldrT="[Texto]"/>
      <dgm:spPr/>
      <dgm:t>
        <a:bodyPr/>
        <a:lstStyle/>
        <a:p>
          <a:r>
            <a:rPr lang="es-CO" dirty="0" smtClean="0"/>
            <a:t>La conciencia ambiental del millennial afecta la forma en la que percibe la opinión de sus amigos, familiares, pares o personas allegadas hacia los productos ecológicos. Cuando la conciencia ambiental es fuerte, la percepción de las normas subjetivas será positiva.</a:t>
          </a:r>
          <a:endParaRPr lang="es-MX" dirty="0"/>
        </a:p>
      </dgm:t>
    </dgm:pt>
    <dgm:pt modelId="{5BD175A4-4117-41BA-8710-F80A98949DBC}" type="parTrans" cxnId="{A92A4BA2-C3A3-4930-A49B-E1241EBC513E}">
      <dgm:prSet/>
      <dgm:spPr/>
      <dgm:t>
        <a:bodyPr/>
        <a:lstStyle/>
        <a:p>
          <a:endParaRPr lang="es-MX"/>
        </a:p>
      </dgm:t>
    </dgm:pt>
    <dgm:pt modelId="{0C616F79-413F-4FBE-8D51-CCD9CDA33912}" type="sibTrans" cxnId="{A92A4BA2-C3A3-4930-A49B-E1241EBC513E}">
      <dgm:prSet/>
      <dgm:spPr/>
      <dgm:t>
        <a:bodyPr/>
        <a:lstStyle/>
        <a:p>
          <a:endParaRPr lang="es-MX"/>
        </a:p>
      </dgm:t>
    </dgm:pt>
    <dgm:pt modelId="{D9B5F894-A039-4492-BBC4-4AE8A4B6D800}">
      <dgm:prSet phldrT="[Texto]"/>
      <dgm:spPr/>
      <dgm:t>
        <a:bodyPr/>
        <a:lstStyle/>
        <a:p>
          <a:r>
            <a:rPr lang="es-CO" dirty="0" smtClean="0"/>
            <a:t>La conciencia ambiental influye sobre la percepción de los millennials de poseer los recursos y capacidades necesarios para realizar el comportamiento, afrontando obstáculos que podrían considerar al momento de hacerlo. Es decir, si la conciencia ambiental es fuerte, el control de comportamiento percibido es favorable.</a:t>
          </a:r>
          <a:endParaRPr lang="es-MX" dirty="0"/>
        </a:p>
      </dgm:t>
    </dgm:pt>
    <dgm:pt modelId="{2703465B-5CAF-4288-8BBA-53BFAA9367C0}" type="parTrans" cxnId="{4CB59815-FAED-4E2A-B63A-29FBB23FFFED}">
      <dgm:prSet/>
      <dgm:spPr/>
      <dgm:t>
        <a:bodyPr/>
        <a:lstStyle/>
        <a:p>
          <a:endParaRPr lang="es-MX"/>
        </a:p>
      </dgm:t>
    </dgm:pt>
    <dgm:pt modelId="{E3B82C95-EAAE-4E12-9ADF-3FF53AFAF93D}" type="sibTrans" cxnId="{4CB59815-FAED-4E2A-B63A-29FBB23FFFED}">
      <dgm:prSet/>
      <dgm:spPr/>
      <dgm:t>
        <a:bodyPr/>
        <a:lstStyle/>
        <a:p>
          <a:endParaRPr lang="es-MX"/>
        </a:p>
      </dgm:t>
    </dgm:pt>
    <dgm:pt modelId="{9AEC795B-5C7D-44DC-AC8C-21F19A7A884E}">
      <dgm:prSet phldrT="[Texto]"/>
      <dgm:spPr/>
      <dgm:t>
        <a:bodyPr/>
        <a:lstStyle/>
        <a:p>
          <a:r>
            <a:rPr lang="es-CO" dirty="0" smtClean="0"/>
            <a:t>Si el interés sobre la conservación del medio ambiente, traducido en conciencia ambiental, es fuerte, el comportamiento de compra de productos ecológicos será favorable en los millennials, según la información secundaria, este factor puede reducir la percepción de obstáculos en términos de recursos, oportunidades y tiempo para realizar el comportamiento.</a:t>
          </a:r>
          <a:endParaRPr lang="es-MX" dirty="0"/>
        </a:p>
      </dgm:t>
    </dgm:pt>
    <dgm:pt modelId="{A8227A8A-6068-497F-9C10-B94CC979A5F4}" type="parTrans" cxnId="{585CC138-097F-49DF-B4E2-AFFFDA99CFBB}">
      <dgm:prSet/>
      <dgm:spPr/>
      <dgm:t>
        <a:bodyPr/>
        <a:lstStyle/>
        <a:p>
          <a:endParaRPr lang="es-MX"/>
        </a:p>
      </dgm:t>
    </dgm:pt>
    <dgm:pt modelId="{2B787899-EC33-4DD0-82B8-1A4C5290D56C}" type="sibTrans" cxnId="{585CC138-097F-49DF-B4E2-AFFFDA99CFBB}">
      <dgm:prSet/>
      <dgm:spPr/>
      <dgm:t>
        <a:bodyPr/>
        <a:lstStyle/>
        <a:p>
          <a:endParaRPr lang="es-MX"/>
        </a:p>
      </dgm:t>
    </dgm:pt>
    <dgm:pt modelId="{E2AD61EA-B089-45BB-AE91-20542E803569}">
      <dgm:prSet phldrT="[Texto]"/>
      <dgm:spPr/>
      <dgm:t>
        <a:bodyPr/>
        <a:lstStyle/>
        <a:p>
          <a:r>
            <a:rPr lang="es-CO" dirty="0" smtClean="0"/>
            <a:t>Si la disposición de pago por el producto ecológico es favorable, el comportamiento de compra será favorable. Además, los millennials manifestaron que comprarían el producto a pesar de ser más costosos que los convencionales (67.97%), por lo que su disposición de pago es positiva.</a:t>
          </a:r>
          <a:endParaRPr lang="es-MX" dirty="0"/>
        </a:p>
      </dgm:t>
    </dgm:pt>
    <dgm:pt modelId="{8893B9AA-AFA3-4509-BF11-819ABC3E06B4}" type="parTrans" cxnId="{CD6CBE0F-F181-497C-AAD1-373D22674BB0}">
      <dgm:prSet/>
      <dgm:spPr/>
      <dgm:t>
        <a:bodyPr/>
        <a:lstStyle/>
        <a:p>
          <a:endParaRPr lang="es-MX"/>
        </a:p>
      </dgm:t>
    </dgm:pt>
    <dgm:pt modelId="{B52BB96B-9A9C-42CF-9029-09209FEB6491}" type="sibTrans" cxnId="{CD6CBE0F-F181-497C-AAD1-373D22674BB0}">
      <dgm:prSet/>
      <dgm:spPr/>
      <dgm:t>
        <a:bodyPr/>
        <a:lstStyle/>
        <a:p>
          <a:endParaRPr lang="es-MX"/>
        </a:p>
      </dgm:t>
    </dgm:pt>
    <dgm:pt modelId="{3DB0B17D-30BB-4544-B9CB-9C183A9EF424}" type="pres">
      <dgm:prSet presAssocID="{6DFFAE6F-EF27-4717-8CCA-ED818C7E2A58}" presName="diagram" presStyleCnt="0">
        <dgm:presLayoutVars>
          <dgm:dir/>
          <dgm:resizeHandles val="exact"/>
        </dgm:presLayoutVars>
      </dgm:prSet>
      <dgm:spPr/>
      <dgm:t>
        <a:bodyPr/>
        <a:lstStyle/>
        <a:p>
          <a:endParaRPr lang="es-MX"/>
        </a:p>
      </dgm:t>
    </dgm:pt>
    <dgm:pt modelId="{2CCD2950-5572-4F76-BF9B-99BCD5960BEC}" type="pres">
      <dgm:prSet presAssocID="{71541662-7AD2-4104-B324-B7EB2D57B0E9}" presName="node" presStyleLbl="node1" presStyleIdx="0" presStyleCnt="5">
        <dgm:presLayoutVars>
          <dgm:bulletEnabled val="1"/>
        </dgm:presLayoutVars>
      </dgm:prSet>
      <dgm:spPr/>
      <dgm:t>
        <a:bodyPr/>
        <a:lstStyle/>
        <a:p>
          <a:endParaRPr lang="es-MX"/>
        </a:p>
      </dgm:t>
    </dgm:pt>
    <dgm:pt modelId="{E0D47604-DEBD-40DC-966D-256BFE9B0E83}" type="pres">
      <dgm:prSet presAssocID="{FD7A11CC-C71A-4ED5-9E4C-CC7129CEAC63}" presName="sibTrans" presStyleCnt="0"/>
      <dgm:spPr/>
    </dgm:pt>
    <dgm:pt modelId="{D99F2474-97D5-41E4-91CC-51D802A7B6AA}" type="pres">
      <dgm:prSet presAssocID="{72D2AEE3-FF68-4759-96BB-1BE8F065B774}" presName="node" presStyleLbl="node1" presStyleIdx="1" presStyleCnt="5">
        <dgm:presLayoutVars>
          <dgm:bulletEnabled val="1"/>
        </dgm:presLayoutVars>
      </dgm:prSet>
      <dgm:spPr/>
      <dgm:t>
        <a:bodyPr/>
        <a:lstStyle/>
        <a:p>
          <a:endParaRPr lang="es-MX"/>
        </a:p>
      </dgm:t>
    </dgm:pt>
    <dgm:pt modelId="{0AB19837-5E84-4D1B-A591-100457A832D1}" type="pres">
      <dgm:prSet presAssocID="{0C616F79-413F-4FBE-8D51-CCD9CDA33912}" presName="sibTrans" presStyleCnt="0"/>
      <dgm:spPr/>
    </dgm:pt>
    <dgm:pt modelId="{A83194AA-2DB1-4B6B-AEF2-23C34C20AF20}" type="pres">
      <dgm:prSet presAssocID="{D9B5F894-A039-4492-BBC4-4AE8A4B6D800}" presName="node" presStyleLbl="node1" presStyleIdx="2" presStyleCnt="5">
        <dgm:presLayoutVars>
          <dgm:bulletEnabled val="1"/>
        </dgm:presLayoutVars>
      </dgm:prSet>
      <dgm:spPr/>
      <dgm:t>
        <a:bodyPr/>
        <a:lstStyle/>
        <a:p>
          <a:endParaRPr lang="es-MX"/>
        </a:p>
      </dgm:t>
    </dgm:pt>
    <dgm:pt modelId="{CC61C0BA-2FF8-45E5-A165-946904BF8373}" type="pres">
      <dgm:prSet presAssocID="{E3B82C95-EAAE-4E12-9ADF-3FF53AFAF93D}" presName="sibTrans" presStyleCnt="0"/>
      <dgm:spPr/>
    </dgm:pt>
    <dgm:pt modelId="{6E648B8A-2944-4715-9DC6-AA503DE89DAD}" type="pres">
      <dgm:prSet presAssocID="{9AEC795B-5C7D-44DC-AC8C-21F19A7A884E}" presName="node" presStyleLbl="node1" presStyleIdx="3" presStyleCnt="5">
        <dgm:presLayoutVars>
          <dgm:bulletEnabled val="1"/>
        </dgm:presLayoutVars>
      </dgm:prSet>
      <dgm:spPr/>
      <dgm:t>
        <a:bodyPr/>
        <a:lstStyle/>
        <a:p>
          <a:endParaRPr lang="es-MX"/>
        </a:p>
      </dgm:t>
    </dgm:pt>
    <dgm:pt modelId="{EA7BC24F-1397-4CC0-807E-CB425B171A07}" type="pres">
      <dgm:prSet presAssocID="{2B787899-EC33-4DD0-82B8-1A4C5290D56C}" presName="sibTrans" presStyleCnt="0"/>
      <dgm:spPr/>
    </dgm:pt>
    <dgm:pt modelId="{A02725A6-C672-401C-A352-72A7836E2190}" type="pres">
      <dgm:prSet presAssocID="{E2AD61EA-B089-45BB-AE91-20542E803569}" presName="node" presStyleLbl="node1" presStyleIdx="4" presStyleCnt="5">
        <dgm:presLayoutVars>
          <dgm:bulletEnabled val="1"/>
        </dgm:presLayoutVars>
      </dgm:prSet>
      <dgm:spPr/>
      <dgm:t>
        <a:bodyPr/>
        <a:lstStyle/>
        <a:p>
          <a:endParaRPr lang="es-MX"/>
        </a:p>
      </dgm:t>
    </dgm:pt>
  </dgm:ptLst>
  <dgm:cxnLst>
    <dgm:cxn modelId="{737E4FBD-E489-4121-9B82-C471E58EF933}" type="presOf" srcId="{D9B5F894-A039-4492-BBC4-4AE8A4B6D800}" destId="{A83194AA-2DB1-4B6B-AEF2-23C34C20AF20}" srcOrd="0" destOrd="0" presId="urn:microsoft.com/office/officeart/2005/8/layout/default"/>
    <dgm:cxn modelId="{4CB59815-FAED-4E2A-B63A-29FBB23FFFED}" srcId="{6DFFAE6F-EF27-4717-8CCA-ED818C7E2A58}" destId="{D9B5F894-A039-4492-BBC4-4AE8A4B6D800}" srcOrd="2" destOrd="0" parTransId="{2703465B-5CAF-4288-8BBA-53BFAA9367C0}" sibTransId="{E3B82C95-EAAE-4E12-9ADF-3FF53AFAF93D}"/>
    <dgm:cxn modelId="{291B5C6F-45E4-4BD7-9A20-7B9A308520D4}" type="presOf" srcId="{9AEC795B-5C7D-44DC-AC8C-21F19A7A884E}" destId="{6E648B8A-2944-4715-9DC6-AA503DE89DAD}" srcOrd="0" destOrd="0" presId="urn:microsoft.com/office/officeart/2005/8/layout/default"/>
    <dgm:cxn modelId="{261CD927-D015-47D4-BE3E-D5316098B131}" type="presOf" srcId="{72D2AEE3-FF68-4759-96BB-1BE8F065B774}" destId="{D99F2474-97D5-41E4-91CC-51D802A7B6AA}" srcOrd="0" destOrd="0" presId="urn:microsoft.com/office/officeart/2005/8/layout/default"/>
    <dgm:cxn modelId="{CD6CBE0F-F181-497C-AAD1-373D22674BB0}" srcId="{6DFFAE6F-EF27-4717-8CCA-ED818C7E2A58}" destId="{E2AD61EA-B089-45BB-AE91-20542E803569}" srcOrd="4" destOrd="0" parTransId="{8893B9AA-AFA3-4509-BF11-819ABC3E06B4}" sibTransId="{B52BB96B-9A9C-42CF-9029-09209FEB6491}"/>
    <dgm:cxn modelId="{585CC138-097F-49DF-B4E2-AFFFDA99CFBB}" srcId="{6DFFAE6F-EF27-4717-8CCA-ED818C7E2A58}" destId="{9AEC795B-5C7D-44DC-AC8C-21F19A7A884E}" srcOrd="3" destOrd="0" parTransId="{A8227A8A-6068-497F-9C10-B94CC979A5F4}" sibTransId="{2B787899-EC33-4DD0-82B8-1A4C5290D56C}"/>
    <dgm:cxn modelId="{939D413C-118F-4BF6-B83C-6268B92BA10F}" type="presOf" srcId="{E2AD61EA-B089-45BB-AE91-20542E803569}" destId="{A02725A6-C672-401C-A352-72A7836E2190}" srcOrd="0" destOrd="0" presId="urn:microsoft.com/office/officeart/2005/8/layout/default"/>
    <dgm:cxn modelId="{1C8B3AC6-A66A-47A6-BD3B-F87C2511D8A3}" type="presOf" srcId="{6DFFAE6F-EF27-4717-8CCA-ED818C7E2A58}" destId="{3DB0B17D-30BB-4544-B9CB-9C183A9EF424}" srcOrd="0" destOrd="0" presId="urn:microsoft.com/office/officeart/2005/8/layout/default"/>
    <dgm:cxn modelId="{A92A4BA2-C3A3-4930-A49B-E1241EBC513E}" srcId="{6DFFAE6F-EF27-4717-8CCA-ED818C7E2A58}" destId="{72D2AEE3-FF68-4759-96BB-1BE8F065B774}" srcOrd="1" destOrd="0" parTransId="{5BD175A4-4117-41BA-8710-F80A98949DBC}" sibTransId="{0C616F79-413F-4FBE-8D51-CCD9CDA33912}"/>
    <dgm:cxn modelId="{9CD4A579-540D-4A34-AF42-85D314B71AE8}" srcId="{6DFFAE6F-EF27-4717-8CCA-ED818C7E2A58}" destId="{71541662-7AD2-4104-B324-B7EB2D57B0E9}" srcOrd="0" destOrd="0" parTransId="{330846D6-89F3-4C55-98C8-D2A9F203730B}" sibTransId="{FD7A11CC-C71A-4ED5-9E4C-CC7129CEAC63}"/>
    <dgm:cxn modelId="{2B52C7EE-C5CC-4B54-85F2-93EFACECE6A5}" type="presOf" srcId="{71541662-7AD2-4104-B324-B7EB2D57B0E9}" destId="{2CCD2950-5572-4F76-BF9B-99BCD5960BEC}" srcOrd="0" destOrd="0" presId="urn:microsoft.com/office/officeart/2005/8/layout/default"/>
    <dgm:cxn modelId="{C322FE3C-9CF7-4FD2-8276-5978BE5A8039}" type="presParOf" srcId="{3DB0B17D-30BB-4544-B9CB-9C183A9EF424}" destId="{2CCD2950-5572-4F76-BF9B-99BCD5960BEC}" srcOrd="0" destOrd="0" presId="urn:microsoft.com/office/officeart/2005/8/layout/default"/>
    <dgm:cxn modelId="{987C1B5E-6E03-4B2A-814D-9F17032D9444}" type="presParOf" srcId="{3DB0B17D-30BB-4544-B9CB-9C183A9EF424}" destId="{E0D47604-DEBD-40DC-966D-256BFE9B0E83}" srcOrd="1" destOrd="0" presId="urn:microsoft.com/office/officeart/2005/8/layout/default"/>
    <dgm:cxn modelId="{1CAF73D0-EBCD-4459-9DF3-63D55327EDD1}" type="presParOf" srcId="{3DB0B17D-30BB-4544-B9CB-9C183A9EF424}" destId="{D99F2474-97D5-41E4-91CC-51D802A7B6AA}" srcOrd="2" destOrd="0" presId="urn:microsoft.com/office/officeart/2005/8/layout/default"/>
    <dgm:cxn modelId="{750503FA-7A32-4315-A54E-D5D5E881BE7E}" type="presParOf" srcId="{3DB0B17D-30BB-4544-B9CB-9C183A9EF424}" destId="{0AB19837-5E84-4D1B-A591-100457A832D1}" srcOrd="3" destOrd="0" presId="urn:microsoft.com/office/officeart/2005/8/layout/default"/>
    <dgm:cxn modelId="{DE2EF2C8-DD6C-4EF4-B54C-91B6927B4A86}" type="presParOf" srcId="{3DB0B17D-30BB-4544-B9CB-9C183A9EF424}" destId="{A83194AA-2DB1-4B6B-AEF2-23C34C20AF20}" srcOrd="4" destOrd="0" presId="urn:microsoft.com/office/officeart/2005/8/layout/default"/>
    <dgm:cxn modelId="{7BBACEE5-440A-4556-B254-1142384913D1}" type="presParOf" srcId="{3DB0B17D-30BB-4544-B9CB-9C183A9EF424}" destId="{CC61C0BA-2FF8-45E5-A165-946904BF8373}" srcOrd="5" destOrd="0" presId="urn:microsoft.com/office/officeart/2005/8/layout/default"/>
    <dgm:cxn modelId="{221172A0-C323-4F47-8281-858081131C52}" type="presParOf" srcId="{3DB0B17D-30BB-4544-B9CB-9C183A9EF424}" destId="{6E648B8A-2944-4715-9DC6-AA503DE89DAD}" srcOrd="6" destOrd="0" presId="urn:microsoft.com/office/officeart/2005/8/layout/default"/>
    <dgm:cxn modelId="{38A4A4AA-A095-40FD-8FCC-F13CDCC4B1A9}" type="presParOf" srcId="{3DB0B17D-30BB-4544-B9CB-9C183A9EF424}" destId="{EA7BC24F-1397-4CC0-807E-CB425B171A07}" srcOrd="7" destOrd="0" presId="urn:microsoft.com/office/officeart/2005/8/layout/default"/>
    <dgm:cxn modelId="{7F0BF969-3806-4E87-8ED7-FB3D1452EF10}" type="presParOf" srcId="{3DB0B17D-30BB-4544-B9CB-9C183A9EF424}" destId="{A02725A6-C672-401C-A352-72A7836E219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CDDCDB-1925-4CD4-AB02-0A6F063A722A}" type="doc">
      <dgm:prSet loTypeId="urn:microsoft.com/office/officeart/2005/8/layout/hProcess7" loCatId="list" qsTypeId="urn:microsoft.com/office/officeart/2005/8/quickstyle/simple3" qsCatId="simple" csTypeId="urn:microsoft.com/office/officeart/2005/8/colors/colorful4" csCatId="colorful" phldr="1"/>
      <dgm:spPr/>
      <dgm:t>
        <a:bodyPr/>
        <a:lstStyle/>
        <a:p>
          <a:endParaRPr lang="es-MX"/>
        </a:p>
      </dgm:t>
    </dgm:pt>
    <dgm:pt modelId="{D823731F-68E4-4E8F-AAD2-2689D3856515}">
      <dgm:prSet phldrT="[Texto]" phldr="1"/>
      <dgm:spPr/>
      <dgm:t>
        <a:bodyPr/>
        <a:lstStyle/>
        <a:p>
          <a:endParaRPr lang="es-MX" dirty="0"/>
        </a:p>
      </dgm:t>
    </dgm:pt>
    <dgm:pt modelId="{80C3B9BD-4301-4B64-A321-036CCAD06A71}" type="parTrans" cxnId="{E736D2C2-94F6-4D00-BD25-61853F187A81}">
      <dgm:prSet/>
      <dgm:spPr/>
      <dgm:t>
        <a:bodyPr/>
        <a:lstStyle/>
        <a:p>
          <a:endParaRPr lang="es-MX"/>
        </a:p>
      </dgm:t>
    </dgm:pt>
    <dgm:pt modelId="{2232C5B8-92D0-42DF-AC7F-799EF11C2202}" type="sibTrans" cxnId="{E736D2C2-94F6-4D00-BD25-61853F187A81}">
      <dgm:prSet/>
      <dgm:spPr/>
      <dgm:t>
        <a:bodyPr/>
        <a:lstStyle/>
        <a:p>
          <a:endParaRPr lang="es-MX"/>
        </a:p>
      </dgm:t>
    </dgm:pt>
    <dgm:pt modelId="{CA77BD92-0447-4FA2-925D-FD7CF7D9070C}">
      <dgm:prSet phldrT="[Texto]"/>
      <dgm:spPr/>
      <dgm:t>
        <a:bodyPr/>
        <a:lstStyle/>
        <a:p>
          <a:r>
            <a:rPr lang="es-CO" dirty="0" smtClean="0"/>
            <a:t>La presente investigación para tomar decisiones acerca de incursionar en el mundo de productos ecológicos o amigables con el medio ambiente, la población millennial en el </a:t>
          </a:r>
          <a:r>
            <a:rPr lang="es-CO" dirty="0" err="1" smtClean="0"/>
            <a:t>DMQ</a:t>
          </a:r>
          <a:r>
            <a:rPr lang="es-CO" dirty="0" smtClean="0"/>
            <a:t> muestra un interés marcado por la conservación ambiental, por lo que es un segmento de mercado potencial. </a:t>
          </a:r>
          <a:endParaRPr lang="es-MX" dirty="0"/>
        </a:p>
      </dgm:t>
    </dgm:pt>
    <dgm:pt modelId="{D5894021-B7AC-4340-A206-B87483349F7C}" type="parTrans" cxnId="{979F252E-51EC-49FA-B694-29D94C7C0004}">
      <dgm:prSet/>
      <dgm:spPr/>
      <dgm:t>
        <a:bodyPr/>
        <a:lstStyle/>
        <a:p>
          <a:endParaRPr lang="es-MX"/>
        </a:p>
      </dgm:t>
    </dgm:pt>
    <dgm:pt modelId="{24DB945C-E4D9-4B41-9D1F-9DD99CEBB2EA}" type="sibTrans" cxnId="{979F252E-51EC-49FA-B694-29D94C7C0004}">
      <dgm:prSet/>
      <dgm:spPr/>
      <dgm:t>
        <a:bodyPr/>
        <a:lstStyle/>
        <a:p>
          <a:endParaRPr lang="es-MX"/>
        </a:p>
      </dgm:t>
    </dgm:pt>
    <dgm:pt modelId="{0B996D11-A1C6-43D4-A7E8-E58A29D67D37}">
      <dgm:prSet phldrT="[Texto]" phldr="1"/>
      <dgm:spPr/>
      <dgm:t>
        <a:bodyPr/>
        <a:lstStyle/>
        <a:p>
          <a:endParaRPr lang="es-MX"/>
        </a:p>
      </dgm:t>
    </dgm:pt>
    <dgm:pt modelId="{2564B904-A5AB-4CE8-8FE0-7B994EC4EF77}" type="parTrans" cxnId="{3ED00802-14EA-4878-8006-DFB1FCC6F32E}">
      <dgm:prSet/>
      <dgm:spPr/>
      <dgm:t>
        <a:bodyPr/>
        <a:lstStyle/>
        <a:p>
          <a:endParaRPr lang="es-MX"/>
        </a:p>
      </dgm:t>
    </dgm:pt>
    <dgm:pt modelId="{F4997655-1309-43E6-BBBF-AB649AA616CF}" type="sibTrans" cxnId="{3ED00802-14EA-4878-8006-DFB1FCC6F32E}">
      <dgm:prSet/>
      <dgm:spPr/>
      <dgm:t>
        <a:bodyPr/>
        <a:lstStyle/>
        <a:p>
          <a:endParaRPr lang="es-MX"/>
        </a:p>
      </dgm:t>
    </dgm:pt>
    <dgm:pt modelId="{51FA55E3-444A-4A4B-9768-BDC0F133EAD4}">
      <dgm:prSet phldrT="[Texto]"/>
      <dgm:spPr/>
      <dgm:t>
        <a:bodyPr/>
        <a:lstStyle/>
        <a:p>
          <a:r>
            <a:rPr lang="es-CO" dirty="0" smtClean="0"/>
            <a:t>Crear una cultura de consumo más inteligente, donde el segmento de millennials mostraría un menor grado de indiferencia y preferiría comprar productos ecológicos, este comportamiento de compra estaría alineado a su conciencia ecológica lo que favorecería a las empresas, consumidores, países y sociedad en general, debido a la reducción del impacto ambiental por temas de producción que no son sostenibles.</a:t>
          </a:r>
          <a:endParaRPr lang="es-MX" dirty="0"/>
        </a:p>
      </dgm:t>
    </dgm:pt>
    <dgm:pt modelId="{1506CB2E-81E4-491F-8DEE-2B36B57CCBA3}" type="parTrans" cxnId="{F4DF4279-F441-46DA-B329-DA9C2F85E910}">
      <dgm:prSet/>
      <dgm:spPr/>
      <dgm:t>
        <a:bodyPr/>
        <a:lstStyle/>
        <a:p>
          <a:endParaRPr lang="es-MX"/>
        </a:p>
      </dgm:t>
    </dgm:pt>
    <dgm:pt modelId="{8D629EDC-1FEE-4466-B040-B696FCFB1CD4}" type="sibTrans" cxnId="{F4DF4279-F441-46DA-B329-DA9C2F85E910}">
      <dgm:prSet/>
      <dgm:spPr/>
      <dgm:t>
        <a:bodyPr/>
        <a:lstStyle/>
        <a:p>
          <a:endParaRPr lang="es-MX"/>
        </a:p>
      </dgm:t>
    </dgm:pt>
    <dgm:pt modelId="{9E60856A-1D86-42AC-862E-A328D25F1936}">
      <dgm:prSet phldrT="[Texto]" phldr="1"/>
      <dgm:spPr/>
      <dgm:t>
        <a:bodyPr/>
        <a:lstStyle/>
        <a:p>
          <a:endParaRPr lang="es-MX"/>
        </a:p>
      </dgm:t>
    </dgm:pt>
    <dgm:pt modelId="{0453DE4B-743B-4EB6-80F4-F9436A313962}" type="parTrans" cxnId="{1E4B0CAC-F948-4FFA-AB28-ABFF896C56C4}">
      <dgm:prSet/>
      <dgm:spPr/>
      <dgm:t>
        <a:bodyPr/>
        <a:lstStyle/>
        <a:p>
          <a:endParaRPr lang="es-MX"/>
        </a:p>
      </dgm:t>
    </dgm:pt>
    <dgm:pt modelId="{34F990B4-0417-41AF-B573-1089C3097B71}" type="sibTrans" cxnId="{1E4B0CAC-F948-4FFA-AB28-ABFF896C56C4}">
      <dgm:prSet/>
      <dgm:spPr/>
      <dgm:t>
        <a:bodyPr/>
        <a:lstStyle/>
        <a:p>
          <a:endParaRPr lang="es-MX"/>
        </a:p>
      </dgm:t>
    </dgm:pt>
    <dgm:pt modelId="{32D86CA3-4ADC-4D73-B8EA-502F03B83FBD}">
      <dgm:prSet phldrT="[Texto]"/>
      <dgm:spPr/>
      <dgm:t>
        <a:bodyPr/>
        <a:lstStyle/>
        <a:p>
          <a:r>
            <a:rPr lang="es-CO" dirty="0" smtClean="0"/>
            <a:t>Se propone aplicar la teoría de comportamiento, inicialmente, psicológica en el campo administrativo, este modelo de comportamiento planeado permite predecir la intención de compra y el comportamiento de compra de los individuos, lo cual genera información muy valiosa para la toma de decisiones empresariales. </a:t>
          </a:r>
          <a:endParaRPr lang="es-MX" dirty="0"/>
        </a:p>
      </dgm:t>
    </dgm:pt>
    <dgm:pt modelId="{DC8CE0B6-D00D-4C41-829C-82A95F2F4771}" type="parTrans" cxnId="{093CD5AE-25AB-4264-9115-47792BB1636A}">
      <dgm:prSet/>
      <dgm:spPr/>
      <dgm:t>
        <a:bodyPr/>
        <a:lstStyle/>
        <a:p>
          <a:endParaRPr lang="es-MX"/>
        </a:p>
      </dgm:t>
    </dgm:pt>
    <dgm:pt modelId="{1C992B65-05CF-442C-BC6F-2E2B4C64C540}" type="sibTrans" cxnId="{093CD5AE-25AB-4264-9115-47792BB1636A}">
      <dgm:prSet/>
      <dgm:spPr/>
      <dgm:t>
        <a:bodyPr/>
        <a:lstStyle/>
        <a:p>
          <a:endParaRPr lang="es-MX"/>
        </a:p>
      </dgm:t>
    </dgm:pt>
    <dgm:pt modelId="{35A5A430-DBE6-4279-B9F9-65D3EB7BA8DF}" type="pres">
      <dgm:prSet presAssocID="{49CDDCDB-1925-4CD4-AB02-0A6F063A722A}" presName="Name0" presStyleCnt="0">
        <dgm:presLayoutVars>
          <dgm:dir/>
          <dgm:animLvl val="lvl"/>
          <dgm:resizeHandles val="exact"/>
        </dgm:presLayoutVars>
      </dgm:prSet>
      <dgm:spPr/>
      <dgm:t>
        <a:bodyPr/>
        <a:lstStyle/>
        <a:p>
          <a:endParaRPr lang="es-MX"/>
        </a:p>
      </dgm:t>
    </dgm:pt>
    <dgm:pt modelId="{6568049E-274F-4AFD-913E-8256DCA92ABD}" type="pres">
      <dgm:prSet presAssocID="{D823731F-68E4-4E8F-AAD2-2689D3856515}" presName="compositeNode" presStyleCnt="0">
        <dgm:presLayoutVars>
          <dgm:bulletEnabled val="1"/>
        </dgm:presLayoutVars>
      </dgm:prSet>
      <dgm:spPr/>
      <dgm:t>
        <a:bodyPr/>
        <a:lstStyle/>
        <a:p>
          <a:endParaRPr lang="es-MX"/>
        </a:p>
      </dgm:t>
    </dgm:pt>
    <dgm:pt modelId="{0EB0E5ED-9EC9-4439-9AFA-F5B9529DE051}" type="pres">
      <dgm:prSet presAssocID="{D823731F-68E4-4E8F-AAD2-2689D3856515}" presName="bgRect" presStyleLbl="node1" presStyleIdx="0" presStyleCnt="3"/>
      <dgm:spPr/>
      <dgm:t>
        <a:bodyPr/>
        <a:lstStyle/>
        <a:p>
          <a:endParaRPr lang="es-MX"/>
        </a:p>
      </dgm:t>
    </dgm:pt>
    <dgm:pt modelId="{A30F1E83-FF21-4815-8662-8DF99C6273FB}" type="pres">
      <dgm:prSet presAssocID="{D823731F-68E4-4E8F-AAD2-2689D3856515}" presName="parentNode" presStyleLbl="node1" presStyleIdx="0" presStyleCnt="3">
        <dgm:presLayoutVars>
          <dgm:chMax val="0"/>
          <dgm:bulletEnabled val="1"/>
        </dgm:presLayoutVars>
      </dgm:prSet>
      <dgm:spPr/>
      <dgm:t>
        <a:bodyPr/>
        <a:lstStyle/>
        <a:p>
          <a:endParaRPr lang="es-MX"/>
        </a:p>
      </dgm:t>
    </dgm:pt>
    <dgm:pt modelId="{25F5FF34-3153-47CF-9138-30B5AE026991}" type="pres">
      <dgm:prSet presAssocID="{D823731F-68E4-4E8F-AAD2-2689D3856515}" presName="childNode" presStyleLbl="node1" presStyleIdx="0" presStyleCnt="3">
        <dgm:presLayoutVars>
          <dgm:bulletEnabled val="1"/>
        </dgm:presLayoutVars>
      </dgm:prSet>
      <dgm:spPr/>
      <dgm:t>
        <a:bodyPr/>
        <a:lstStyle/>
        <a:p>
          <a:endParaRPr lang="es-MX"/>
        </a:p>
      </dgm:t>
    </dgm:pt>
    <dgm:pt modelId="{2D255652-087D-432D-A61C-B4A2272686E9}" type="pres">
      <dgm:prSet presAssocID="{2232C5B8-92D0-42DF-AC7F-799EF11C2202}" presName="hSp" presStyleCnt="0"/>
      <dgm:spPr/>
      <dgm:t>
        <a:bodyPr/>
        <a:lstStyle/>
        <a:p>
          <a:endParaRPr lang="es-MX"/>
        </a:p>
      </dgm:t>
    </dgm:pt>
    <dgm:pt modelId="{35B2FCCD-7BD4-42A7-B3C8-9A17FF464A75}" type="pres">
      <dgm:prSet presAssocID="{2232C5B8-92D0-42DF-AC7F-799EF11C2202}" presName="vProcSp" presStyleCnt="0"/>
      <dgm:spPr/>
      <dgm:t>
        <a:bodyPr/>
        <a:lstStyle/>
        <a:p>
          <a:endParaRPr lang="es-MX"/>
        </a:p>
      </dgm:t>
    </dgm:pt>
    <dgm:pt modelId="{4E58AB81-D052-4AE4-B507-E1906A43B6E1}" type="pres">
      <dgm:prSet presAssocID="{2232C5B8-92D0-42DF-AC7F-799EF11C2202}" presName="vSp1" presStyleCnt="0"/>
      <dgm:spPr/>
      <dgm:t>
        <a:bodyPr/>
        <a:lstStyle/>
        <a:p>
          <a:endParaRPr lang="es-MX"/>
        </a:p>
      </dgm:t>
    </dgm:pt>
    <dgm:pt modelId="{B451F022-52EB-43B8-8BC7-699B76E61DD6}" type="pres">
      <dgm:prSet presAssocID="{2232C5B8-92D0-42DF-AC7F-799EF11C2202}" presName="simulatedConn" presStyleLbl="solidFgAcc1" presStyleIdx="0" presStyleCnt="2"/>
      <dgm:spPr/>
      <dgm:t>
        <a:bodyPr/>
        <a:lstStyle/>
        <a:p>
          <a:endParaRPr lang="es-MX"/>
        </a:p>
      </dgm:t>
    </dgm:pt>
    <dgm:pt modelId="{0F9C5A6A-AEC5-4BD6-BBA9-802360925722}" type="pres">
      <dgm:prSet presAssocID="{2232C5B8-92D0-42DF-AC7F-799EF11C2202}" presName="vSp2" presStyleCnt="0"/>
      <dgm:spPr/>
      <dgm:t>
        <a:bodyPr/>
        <a:lstStyle/>
        <a:p>
          <a:endParaRPr lang="es-MX"/>
        </a:p>
      </dgm:t>
    </dgm:pt>
    <dgm:pt modelId="{AB466915-E16A-4FCD-AADD-9FEFDF41A97F}" type="pres">
      <dgm:prSet presAssocID="{2232C5B8-92D0-42DF-AC7F-799EF11C2202}" presName="sibTrans" presStyleCnt="0"/>
      <dgm:spPr/>
      <dgm:t>
        <a:bodyPr/>
        <a:lstStyle/>
        <a:p>
          <a:endParaRPr lang="es-MX"/>
        </a:p>
      </dgm:t>
    </dgm:pt>
    <dgm:pt modelId="{3561E750-3534-493E-9285-5EA836921EA4}" type="pres">
      <dgm:prSet presAssocID="{0B996D11-A1C6-43D4-A7E8-E58A29D67D37}" presName="compositeNode" presStyleCnt="0">
        <dgm:presLayoutVars>
          <dgm:bulletEnabled val="1"/>
        </dgm:presLayoutVars>
      </dgm:prSet>
      <dgm:spPr/>
      <dgm:t>
        <a:bodyPr/>
        <a:lstStyle/>
        <a:p>
          <a:endParaRPr lang="es-MX"/>
        </a:p>
      </dgm:t>
    </dgm:pt>
    <dgm:pt modelId="{A6B1B3B6-8264-40FB-A55F-C5B8C04FF003}" type="pres">
      <dgm:prSet presAssocID="{0B996D11-A1C6-43D4-A7E8-E58A29D67D37}" presName="bgRect" presStyleLbl="node1" presStyleIdx="1" presStyleCnt="3"/>
      <dgm:spPr/>
      <dgm:t>
        <a:bodyPr/>
        <a:lstStyle/>
        <a:p>
          <a:endParaRPr lang="es-MX"/>
        </a:p>
      </dgm:t>
    </dgm:pt>
    <dgm:pt modelId="{C85B6666-9A6D-4D4C-8583-16AFAE305F11}" type="pres">
      <dgm:prSet presAssocID="{0B996D11-A1C6-43D4-A7E8-E58A29D67D37}" presName="parentNode" presStyleLbl="node1" presStyleIdx="1" presStyleCnt="3">
        <dgm:presLayoutVars>
          <dgm:chMax val="0"/>
          <dgm:bulletEnabled val="1"/>
        </dgm:presLayoutVars>
      </dgm:prSet>
      <dgm:spPr/>
      <dgm:t>
        <a:bodyPr/>
        <a:lstStyle/>
        <a:p>
          <a:endParaRPr lang="es-MX"/>
        </a:p>
      </dgm:t>
    </dgm:pt>
    <dgm:pt modelId="{455FF391-500E-4AE8-A92D-42D958B9ED76}" type="pres">
      <dgm:prSet presAssocID="{0B996D11-A1C6-43D4-A7E8-E58A29D67D37}" presName="childNode" presStyleLbl="node1" presStyleIdx="1" presStyleCnt="3">
        <dgm:presLayoutVars>
          <dgm:bulletEnabled val="1"/>
        </dgm:presLayoutVars>
      </dgm:prSet>
      <dgm:spPr/>
      <dgm:t>
        <a:bodyPr/>
        <a:lstStyle/>
        <a:p>
          <a:endParaRPr lang="es-MX"/>
        </a:p>
      </dgm:t>
    </dgm:pt>
    <dgm:pt modelId="{013CE246-43BA-444B-B43C-222BB2FBD9EC}" type="pres">
      <dgm:prSet presAssocID="{F4997655-1309-43E6-BBBF-AB649AA616CF}" presName="hSp" presStyleCnt="0"/>
      <dgm:spPr/>
      <dgm:t>
        <a:bodyPr/>
        <a:lstStyle/>
        <a:p>
          <a:endParaRPr lang="es-MX"/>
        </a:p>
      </dgm:t>
    </dgm:pt>
    <dgm:pt modelId="{F57DD51E-9809-4F6F-A051-EEB31F5D8665}" type="pres">
      <dgm:prSet presAssocID="{F4997655-1309-43E6-BBBF-AB649AA616CF}" presName="vProcSp" presStyleCnt="0"/>
      <dgm:spPr/>
      <dgm:t>
        <a:bodyPr/>
        <a:lstStyle/>
        <a:p>
          <a:endParaRPr lang="es-MX"/>
        </a:p>
      </dgm:t>
    </dgm:pt>
    <dgm:pt modelId="{F724F5B8-F3B5-4168-A318-D86402E89C0D}" type="pres">
      <dgm:prSet presAssocID="{F4997655-1309-43E6-BBBF-AB649AA616CF}" presName="vSp1" presStyleCnt="0"/>
      <dgm:spPr/>
      <dgm:t>
        <a:bodyPr/>
        <a:lstStyle/>
        <a:p>
          <a:endParaRPr lang="es-MX"/>
        </a:p>
      </dgm:t>
    </dgm:pt>
    <dgm:pt modelId="{FF727562-CFB9-4B14-BD93-9D4D1C3FF590}" type="pres">
      <dgm:prSet presAssocID="{F4997655-1309-43E6-BBBF-AB649AA616CF}" presName="simulatedConn" presStyleLbl="solidFgAcc1" presStyleIdx="1" presStyleCnt="2"/>
      <dgm:spPr/>
      <dgm:t>
        <a:bodyPr/>
        <a:lstStyle/>
        <a:p>
          <a:endParaRPr lang="es-MX"/>
        </a:p>
      </dgm:t>
    </dgm:pt>
    <dgm:pt modelId="{7CEAA8E8-7675-49CB-8BB9-B94DE6290B94}" type="pres">
      <dgm:prSet presAssocID="{F4997655-1309-43E6-BBBF-AB649AA616CF}" presName="vSp2" presStyleCnt="0"/>
      <dgm:spPr/>
      <dgm:t>
        <a:bodyPr/>
        <a:lstStyle/>
        <a:p>
          <a:endParaRPr lang="es-MX"/>
        </a:p>
      </dgm:t>
    </dgm:pt>
    <dgm:pt modelId="{BF68E553-FC89-4DE1-A61D-D9D414070F4E}" type="pres">
      <dgm:prSet presAssocID="{F4997655-1309-43E6-BBBF-AB649AA616CF}" presName="sibTrans" presStyleCnt="0"/>
      <dgm:spPr/>
      <dgm:t>
        <a:bodyPr/>
        <a:lstStyle/>
        <a:p>
          <a:endParaRPr lang="es-MX"/>
        </a:p>
      </dgm:t>
    </dgm:pt>
    <dgm:pt modelId="{73F6DDE3-D6F0-42AC-BE9C-AC1A2655B369}" type="pres">
      <dgm:prSet presAssocID="{9E60856A-1D86-42AC-862E-A328D25F1936}" presName="compositeNode" presStyleCnt="0">
        <dgm:presLayoutVars>
          <dgm:bulletEnabled val="1"/>
        </dgm:presLayoutVars>
      </dgm:prSet>
      <dgm:spPr/>
      <dgm:t>
        <a:bodyPr/>
        <a:lstStyle/>
        <a:p>
          <a:endParaRPr lang="es-MX"/>
        </a:p>
      </dgm:t>
    </dgm:pt>
    <dgm:pt modelId="{6755CB70-E2BF-4889-B612-364D1549E488}" type="pres">
      <dgm:prSet presAssocID="{9E60856A-1D86-42AC-862E-A328D25F1936}" presName="bgRect" presStyleLbl="node1" presStyleIdx="2" presStyleCnt="3"/>
      <dgm:spPr/>
      <dgm:t>
        <a:bodyPr/>
        <a:lstStyle/>
        <a:p>
          <a:endParaRPr lang="es-MX"/>
        </a:p>
      </dgm:t>
    </dgm:pt>
    <dgm:pt modelId="{1F260EF6-6185-47DC-A7B2-9F0B5BD68D18}" type="pres">
      <dgm:prSet presAssocID="{9E60856A-1D86-42AC-862E-A328D25F1936}" presName="parentNode" presStyleLbl="node1" presStyleIdx="2" presStyleCnt="3">
        <dgm:presLayoutVars>
          <dgm:chMax val="0"/>
          <dgm:bulletEnabled val="1"/>
        </dgm:presLayoutVars>
      </dgm:prSet>
      <dgm:spPr/>
      <dgm:t>
        <a:bodyPr/>
        <a:lstStyle/>
        <a:p>
          <a:endParaRPr lang="es-MX"/>
        </a:p>
      </dgm:t>
    </dgm:pt>
    <dgm:pt modelId="{7294A283-470F-4949-ADF8-F79055F46FD3}" type="pres">
      <dgm:prSet presAssocID="{9E60856A-1D86-42AC-862E-A328D25F1936}" presName="childNode" presStyleLbl="node1" presStyleIdx="2" presStyleCnt="3">
        <dgm:presLayoutVars>
          <dgm:bulletEnabled val="1"/>
        </dgm:presLayoutVars>
      </dgm:prSet>
      <dgm:spPr/>
      <dgm:t>
        <a:bodyPr/>
        <a:lstStyle/>
        <a:p>
          <a:endParaRPr lang="es-MX"/>
        </a:p>
      </dgm:t>
    </dgm:pt>
  </dgm:ptLst>
  <dgm:cxnLst>
    <dgm:cxn modelId="{093CD5AE-25AB-4264-9115-47792BB1636A}" srcId="{9E60856A-1D86-42AC-862E-A328D25F1936}" destId="{32D86CA3-4ADC-4D73-B8EA-502F03B83FBD}" srcOrd="0" destOrd="0" parTransId="{DC8CE0B6-D00D-4C41-829C-82A95F2F4771}" sibTransId="{1C992B65-05CF-442C-BC6F-2E2B4C64C540}"/>
    <dgm:cxn modelId="{DA947FDD-12F4-4694-88D2-66F6A2A8BBE1}" type="presOf" srcId="{D823731F-68E4-4E8F-AAD2-2689D3856515}" destId="{A30F1E83-FF21-4815-8662-8DF99C6273FB}" srcOrd="1" destOrd="0" presId="urn:microsoft.com/office/officeart/2005/8/layout/hProcess7"/>
    <dgm:cxn modelId="{D8EB139E-2217-4757-8EA5-E31A6ED48400}" type="presOf" srcId="{9E60856A-1D86-42AC-862E-A328D25F1936}" destId="{1F260EF6-6185-47DC-A7B2-9F0B5BD68D18}" srcOrd="1" destOrd="0" presId="urn:microsoft.com/office/officeart/2005/8/layout/hProcess7"/>
    <dgm:cxn modelId="{F4DF4279-F441-46DA-B329-DA9C2F85E910}" srcId="{0B996D11-A1C6-43D4-A7E8-E58A29D67D37}" destId="{51FA55E3-444A-4A4B-9768-BDC0F133EAD4}" srcOrd="0" destOrd="0" parTransId="{1506CB2E-81E4-491F-8DEE-2B36B57CCBA3}" sibTransId="{8D629EDC-1FEE-4466-B040-B696FCFB1CD4}"/>
    <dgm:cxn modelId="{814379E3-24FE-4E2A-B346-B9000EB74DF7}" type="presOf" srcId="{32D86CA3-4ADC-4D73-B8EA-502F03B83FBD}" destId="{7294A283-470F-4949-ADF8-F79055F46FD3}" srcOrd="0" destOrd="0" presId="urn:microsoft.com/office/officeart/2005/8/layout/hProcess7"/>
    <dgm:cxn modelId="{979F252E-51EC-49FA-B694-29D94C7C0004}" srcId="{D823731F-68E4-4E8F-AAD2-2689D3856515}" destId="{CA77BD92-0447-4FA2-925D-FD7CF7D9070C}" srcOrd="0" destOrd="0" parTransId="{D5894021-B7AC-4340-A206-B87483349F7C}" sibTransId="{24DB945C-E4D9-4B41-9D1F-9DD99CEBB2EA}"/>
    <dgm:cxn modelId="{CB26E891-DA70-453B-BCB7-6E46508D3D47}" type="presOf" srcId="{0B996D11-A1C6-43D4-A7E8-E58A29D67D37}" destId="{A6B1B3B6-8264-40FB-A55F-C5B8C04FF003}" srcOrd="0" destOrd="0" presId="urn:microsoft.com/office/officeart/2005/8/layout/hProcess7"/>
    <dgm:cxn modelId="{93A15B8F-2B77-4839-9CAF-F85EAA918818}" type="presOf" srcId="{D823731F-68E4-4E8F-AAD2-2689D3856515}" destId="{0EB0E5ED-9EC9-4439-9AFA-F5B9529DE051}" srcOrd="0" destOrd="0" presId="urn:microsoft.com/office/officeart/2005/8/layout/hProcess7"/>
    <dgm:cxn modelId="{E4A794F3-FA62-4200-AC04-7F383013DC07}" type="presOf" srcId="{49CDDCDB-1925-4CD4-AB02-0A6F063A722A}" destId="{35A5A430-DBE6-4279-B9F9-65D3EB7BA8DF}" srcOrd="0" destOrd="0" presId="urn:microsoft.com/office/officeart/2005/8/layout/hProcess7"/>
    <dgm:cxn modelId="{3ED00802-14EA-4878-8006-DFB1FCC6F32E}" srcId="{49CDDCDB-1925-4CD4-AB02-0A6F063A722A}" destId="{0B996D11-A1C6-43D4-A7E8-E58A29D67D37}" srcOrd="1" destOrd="0" parTransId="{2564B904-A5AB-4CE8-8FE0-7B994EC4EF77}" sibTransId="{F4997655-1309-43E6-BBBF-AB649AA616CF}"/>
    <dgm:cxn modelId="{1E4B0CAC-F948-4FFA-AB28-ABFF896C56C4}" srcId="{49CDDCDB-1925-4CD4-AB02-0A6F063A722A}" destId="{9E60856A-1D86-42AC-862E-A328D25F1936}" srcOrd="2" destOrd="0" parTransId="{0453DE4B-743B-4EB6-80F4-F9436A313962}" sibTransId="{34F990B4-0417-41AF-B573-1089C3097B71}"/>
    <dgm:cxn modelId="{385069CF-9CC6-48D2-9043-0E0858BBB185}" type="presOf" srcId="{9E60856A-1D86-42AC-862E-A328D25F1936}" destId="{6755CB70-E2BF-4889-B612-364D1549E488}" srcOrd="0" destOrd="0" presId="urn:microsoft.com/office/officeart/2005/8/layout/hProcess7"/>
    <dgm:cxn modelId="{E7C34149-133A-4462-8537-459E8F866620}" type="presOf" srcId="{0B996D11-A1C6-43D4-A7E8-E58A29D67D37}" destId="{C85B6666-9A6D-4D4C-8583-16AFAE305F11}" srcOrd="1" destOrd="0" presId="urn:microsoft.com/office/officeart/2005/8/layout/hProcess7"/>
    <dgm:cxn modelId="{C2613240-5147-4F95-921C-FCC7938CBA9D}" type="presOf" srcId="{CA77BD92-0447-4FA2-925D-FD7CF7D9070C}" destId="{25F5FF34-3153-47CF-9138-30B5AE026991}" srcOrd="0" destOrd="0" presId="urn:microsoft.com/office/officeart/2005/8/layout/hProcess7"/>
    <dgm:cxn modelId="{B177F974-4D71-42D1-9299-D8464FB8AD95}" type="presOf" srcId="{51FA55E3-444A-4A4B-9768-BDC0F133EAD4}" destId="{455FF391-500E-4AE8-A92D-42D958B9ED76}" srcOrd="0" destOrd="0" presId="urn:microsoft.com/office/officeart/2005/8/layout/hProcess7"/>
    <dgm:cxn modelId="{E736D2C2-94F6-4D00-BD25-61853F187A81}" srcId="{49CDDCDB-1925-4CD4-AB02-0A6F063A722A}" destId="{D823731F-68E4-4E8F-AAD2-2689D3856515}" srcOrd="0" destOrd="0" parTransId="{80C3B9BD-4301-4B64-A321-036CCAD06A71}" sibTransId="{2232C5B8-92D0-42DF-AC7F-799EF11C2202}"/>
    <dgm:cxn modelId="{748226C7-C2D7-4F1D-B1CA-E10F0997FC2D}" type="presParOf" srcId="{35A5A430-DBE6-4279-B9F9-65D3EB7BA8DF}" destId="{6568049E-274F-4AFD-913E-8256DCA92ABD}" srcOrd="0" destOrd="0" presId="urn:microsoft.com/office/officeart/2005/8/layout/hProcess7"/>
    <dgm:cxn modelId="{5B7B7CB5-9E50-46F8-B06D-23B1C5661812}" type="presParOf" srcId="{6568049E-274F-4AFD-913E-8256DCA92ABD}" destId="{0EB0E5ED-9EC9-4439-9AFA-F5B9529DE051}" srcOrd="0" destOrd="0" presId="urn:microsoft.com/office/officeart/2005/8/layout/hProcess7"/>
    <dgm:cxn modelId="{AE143702-3DD4-495F-B9CE-25DDB1B776DB}" type="presParOf" srcId="{6568049E-274F-4AFD-913E-8256DCA92ABD}" destId="{A30F1E83-FF21-4815-8662-8DF99C6273FB}" srcOrd="1" destOrd="0" presId="urn:microsoft.com/office/officeart/2005/8/layout/hProcess7"/>
    <dgm:cxn modelId="{8E86E923-EDF7-4D83-B6EE-7F667593747E}" type="presParOf" srcId="{6568049E-274F-4AFD-913E-8256DCA92ABD}" destId="{25F5FF34-3153-47CF-9138-30B5AE026991}" srcOrd="2" destOrd="0" presId="urn:microsoft.com/office/officeart/2005/8/layout/hProcess7"/>
    <dgm:cxn modelId="{B537A802-68C5-40BC-A93B-6F413082EC3B}" type="presParOf" srcId="{35A5A430-DBE6-4279-B9F9-65D3EB7BA8DF}" destId="{2D255652-087D-432D-A61C-B4A2272686E9}" srcOrd="1" destOrd="0" presId="urn:microsoft.com/office/officeart/2005/8/layout/hProcess7"/>
    <dgm:cxn modelId="{3FEE0517-0AB1-4372-B2FE-DE4B29265B17}" type="presParOf" srcId="{35A5A430-DBE6-4279-B9F9-65D3EB7BA8DF}" destId="{35B2FCCD-7BD4-42A7-B3C8-9A17FF464A75}" srcOrd="2" destOrd="0" presId="urn:microsoft.com/office/officeart/2005/8/layout/hProcess7"/>
    <dgm:cxn modelId="{E2878BC4-1EF5-4B12-A792-8E4D47BA3E3C}" type="presParOf" srcId="{35B2FCCD-7BD4-42A7-B3C8-9A17FF464A75}" destId="{4E58AB81-D052-4AE4-B507-E1906A43B6E1}" srcOrd="0" destOrd="0" presId="urn:microsoft.com/office/officeart/2005/8/layout/hProcess7"/>
    <dgm:cxn modelId="{044C725C-D6DA-4CE7-B587-958609E2CE2F}" type="presParOf" srcId="{35B2FCCD-7BD4-42A7-B3C8-9A17FF464A75}" destId="{B451F022-52EB-43B8-8BC7-699B76E61DD6}" srcOrd="1" destOrd="0" presId="urn:microsoft.com/office/officeart/2005/8/layout/hProcess7"/>
    <dgm:cxn modelId="{5189E854-55B3-4E11-8422-3D6F92F2AED8}" type="presParOf" srcId="{35B2FCCD-7BD4-42A7-B3C8-9A17FF464A75}" destId="{0F9C5A6A-AEC5-4BD6-BBA9-802360925722}" srcOrd="2" destOrd="0" presId="urn:microsoft.com/office/officeart/2005/8/layout/hProcess7"/>
    <dgm:cxn modelId="{272564FE-BF09-401E-972B-A2824EDA8B5C}" type="presParOf" srcId="{35A5A430-DBE6-4279-B9F9-65D3EB7BA8DF}" destId="{AB466915-E16A-4FCD-AADD-9FEFDF41A97F}" srcOrd="3" destOrd="0" presId="urn:microsoft.com/office/officeart/2005/8/layout/hProcess7"/>
    <dgm:cxn modelId="{149D9CF3-7BDD-4960-B5B1-D5FADE699271}" type="presParOf" srcId="{35A5A430-DBE6-4279-B9F9-65D3EB7BA8DF}" destId="{3561E750-3534-493E-9285-5EA836921EA4}" srcOrd="4" destOrd="0" presId="urn:microsoft.com/office/officeart/2005/8/layout/hProcess7"/>
    <dgm:cxn modelId="{980AA134-7358-4F3A-A580-20C763F4078F}" type="presParOf" srcId="{3561E750-3534-493E-9285-5EA836921EA4}" destId="{A6B1B3B6-8264-40FB-A55F-C5B8C04FF003}" srcOrd="0" destOrd="0" presId="urn:microsoft.com/office/officeart/2005/8/layout/hProcess7"/>
    <dgm:cxn modelId="{89AC985A-7739-4A0A-A5A9-A78453BC5EC2}" type="presParOf" srcId="{3561E750-3534-493E-9285-5EA836921EA4}" destId="{C85B6666-9A6D-4D4C-8583-16AFAE305F11}" srcOrd="1" destOrd="0" presId="urn:microsoft.com/office/officeart/2005/8/layout/hProcess7"/>
    <dgm:cxn modelId="{63543ADE-60BF-4D39-A317-10D3954FA465}" type="presParOf" srcId="{3561E750-3534-493E-9285-5EA836921EA4}" destId="{455FF391-500E-4AE8-A92D-42D958B9ED76}" srcOrd="2" destOrd="0" presId="urn:microsoft.com/office/officeart/2005/8/layout/hProcess7"/>
    <dgm:cxn modelId="{E75967D8-0823-4901-B4B6-4FB3EE119EB7}" type="presParOf" srcId="{35A5A430-DBE6-4279-B9F9-65D3EB7BA8DF}" destId="{013CE246-43BA-444B-B43C-222BB2FBD9EC}" srcOrd="5" destOrd="0" presId="urn:microsoft.com/office/officeart/2005/8/layout/hProcess7"/>
    <dgm:cxn modelId="{7458A6EB-9ACC-441B-8A28-F3A7B9B9C443}" type="presParOf" srcId="{35A5A430-DBE6-4279-B9F9-65D3EB7BA8DF}" destId="{F57DD51E-9809-4F6F-A051-EEB31F5D8665}" srcOrd="6" destOrd="0" presId="urn:microsoft.com/office/officeart/2005/8/layout/hProcess7"/>
    <dgm:cxn modelId="{9E9DFA8E-360E-4D6B-B6F1-9A1B2D143C28}" type="presParOf" srcId="{F57DD51E-9809-4F6F-A051-EEB31F5D8665}" destId="{F724F5B8-F3B5-4168-A318-D86402E89C0D}" srcOrd="0" destOrd="0" presId="urn:microsoft.com/office/officeart/2005/8/layout/hProcess7"/>
    <dgm:cxn modelId="{182B6F1C-4A09-42FE-869B-037489DD12C5}" type="presParOf" srcId="{F57DD51E-9809-4F6F-A051-EEB31F5D8665}" destId="{FF727562-CFB9-4B14-BD93-9D4D1C3FF590}" srcOrd="1" destOrd="0" presId="urn:microsoft.com/office/officeart/2005/8/layout/hProcess7"/>
    <dgm:cxn modelId="{D5F5CD71-35E2-4DEA-BF30-0972145B75A2}" type="presParOf" srcId="{F57DD51E-9809-4F6F-A051-EEB31F5D8665}" destId="{7CEAA8E8-7675-49CB-8BB9-B94DE6290B94}" srcOrd="2" destOrd="0" presId="urn:microsoft.com/office/officeart/2005/8/layout/hProcess7"/>
    <dgm:cxn modelId="{2265E475-0390-45C2-BF92-30C36FF8A6C9}" type="presParOf" srcId="{35A5A430-DBE6-4279-B9F9-65D3EB7BA8DF}" destId="{BF68E553-FC89-4DE1-A61D-D9D414070F4E}" srcOrd="7" destOrd="0" presId="urn:microsoft.com/office/officeart/2005/8/layout/hProcess7"/>
    <dgm:cxn modelId="{5B3286EB-83C0-4341-8EB1-286E5C83E66C}" type="presParOf" srcId="{35A5A430-DBE6-4279-B9F9-65D3EB7BA8DF}" destId="{73F6DDE3-D6F0-42AC-BE9C-AC1A2655B369}" srcOrd="8" destOrd="0" presId="urn:microsoft.com/office/officeart/2005/8/layout/hProcess7"/>
    <dgm:cxn modelId="{83DE9E5F-5AEA-41CD-B64B-1937999DCA4D}" type="presParOf" srcId="{73F6DDE3-D6F0-42AC-BE9C-AC1A2655B369}" destId="{6755CB70-E2BF-4889-B612-364D1549E488}" srcOrd="0" destOrd="0" presId="urn:microsoft.com/office/officeart/2005/8/layout/hProcess7"/>
    <dgm:cxn modelId="{E9EBAE3F-4B82-46A4-8A22-5C3E5C4BE1E9}" type="presParOf" srcId="{73F6DDE3-D6F0-42AC-BE9C-AC1A2655B369}" destId="{1F260EF6-6185-47DC-A7B2-9F0B5BD68D18}" srcOrd="1" destOrd="0" presId="urn:microsoft.com/office/officeart/2005/8/layout/hProcess7"/>
    <dgm:cxn modelId="{4F2C4026-52BA-428F-A656-EEEB2D620F3C}" type="presParOf" srcId="{73F6DDE3-D6F0-42AC-BE9C-AC1A2655B369}" destId="{7294A283-470F-4949-ADF8-F79055F46FD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A94206-D7C5-481B-96D9-CD7A0FF8256E}" type="doc">
      <dgm:prSet loTypeId="urn:microsoft.com/office/officeart/2005/8/layout/arrow2" loCatId="process" qsTypeId="urn:microsoft.com/office/officeart/2005/8/quickstyle/simple1" qsCatId="simple" csTypeId="urn:microsoft.com/office/officeart/2005/8/colors/colorful4" csCatId="colorful" phldr="1"/>
      <dgm:spPr/>
    </dgm:pt>
    <dgm:pt modelId="{C6B334D0-8932-4B15-9CD9-BE969F4C2100}">
      <dgm:prSet phldrT="[Texto]"/>
      <dgm:spPr/>
      <dgm:t>
        <a:bodyPr/>
        <a:lstStyle/>
        <a:p>
          <a:r>
            <a:rPr lang="es-CO" dirty="0" smtClean="0"/>
            <a:t>Teoría de la acción razonada (1980) creada por </a:t>
          </a:r>
          <a:r>
            <a:rPr lang="es-CO" dirty="0" err="1" smtClean="0"/>
            <a:t>Ajzen</a:t>
          </a:r>
          <a:r>
            <a:rPr lang="es-CO" dirty="0" smtClean="0"/>
            <a:t> y </a:t>
          </a:r>
          <a:r>
            <a:rPr lang="es-CO" dirty="0" err="1" smtClean="0"/>
            <a:t>Fishbein</a:t>
          </a:r>
          <a:endParaRPr lang="es-MX" dirty="0"/>
        </a:p>
      </dgm:t>
    </dgm:pt>
    <dgm:pt modelId="{085522F6-2F39-4C0A-9D68-7FCE0153528B}" type="parTrans" cxnId="{B3EC9B1A-182C-4703-B385-F281ED5CCEC5}">
      <dgm:prSet/>
      <dgm:spPr/>
      <dgm:t>
        <a:bodyPr/>
        <a:lstStyle/>
        <a:p>
          <a:endParaRPr lang="es-MX"/>
        </a:p>
      </dgm:t>
    </dgm:pt>
    <dgm:pt modelId="{1E240EE5-2566-4514-AF6F-C5D72AC6FBCE}" type="sibTrans" cxnId="{B3EC9B1A-182C-4703-B385-F281ED5CCEC5}">
      <dgm:prSet/>
      <dgm:spPr/>
      <dgm:t>
        <a:bodyPr/>
        <a:lstStyle/>
        <a:p>
          <a:endParaRPr lang="es-MX"/>
        </a:p>
      </dgm:t>
    </dgm:pt>
    <dgm:pt modelId="{1AD4B319-0C3F-47FD-9F60-E4CAD5756F5E}">
      <dgm:prSet phldrT="[Texto]"/>
      <dgm:spPr/>
      <dgm:t>
        <a:bodyPr/>
        <a:lstStyle/>
        <a:p>
          <a:r>
            <a:rPr lang="es-CO" dirty="0" smtClean="0"/>
            <a:t>Teoría del comportamiento planeado (1991) creada por </a:t>
          </a:r>
          <a:r>
            <a:rPr lang="es-CO" dirty="0" err="1" smtClean="0"/>
            <a:t>Ajzen</a:t>
          </a:r>
          <a:endParaRPr lang="es-MX" dirty="0"/>
        </a:p>
      </dgm:t>
    </dgm:pt>
    <dgm:pt modelId="{321D7C2C-8DFB-46B7-AE5E-1EC5A12D8F4B}" type="parTrans" cxnId="{5744BB65-CCF9-485A-9B1B-09A803BC2DE2}">
      <dgm:prSet/>
      <dgm:spPr/>
      <dgm:t>
        <a:bodyPr/>
        <a:lstStyle/>
        <a:p>
          <a:endParaRPr lang="es-MX"/>
        </a:p>
      </dgm:t>
    </dgm:pt>
    <dgm:pt modelId="{3C9A3A4B-2447-4E09-8A91-B4B3F06AFF1D}" type="sibTrans" cxnId="{5744BB65-CCF9-485A-9B1B-09A803BC2DE2}">
      <dgm:prSet/>
      <dgm:spPr/>
      <dgm:t>
        <a:bodyPr/>
        <a:lstStyle/>
        <a:p>
          <a:endParaRPr lang="es-MX"/>
        </a:p>
      </dgm:t>
    </dgm:pt>
    <dgm:pt modelId="{635227B7-ADFE-4153-BA83-CFE1A2F565DB}" type="pres">
      <dgm:prSet presAssocID="{93A94206-D7C5-481B-96D9-CD7A0FF8256E}" presName="arrowDiagram" presStyleCnt="0">
        <dgm:presLayoutVars>
          <dgm:chMax val="5"/>
          <dgm:dir/>
          <dgm:resizeHandles val="exact"/>
        </dgm:presLayoutVars>
      </dgm:prSet>
      <dgm:spPr/>
    </dgm:pt>
    <dgm:pt modelId="{69073F76-787B-4683-A5C8-49AB559AD803}" type="pres">
      <dgm:prSet presAssocID="{93A94206-D7C5-481B-96D9-CD7A0FF8256E}" presName="arrow" presStyleLbl="bgShp" presStyleIdx="0" presStyleCnt="1"/>
      <dgm:spPr/>
    </dgm:pt>
    <dgm:pt modelId="{83B4BB0A-402D-4397-918B-D6006CB0E741}" type="pres">
      <dgm:prSet presAssocID="{93A94206-D7C5-481B-96D9-CD7A0FF8256E}" presName="arrowDiagram2" presStyleCnt="0"/>
      <dgm:spPr/>
    </dgm:pt>
    <dgm:pt modelId="{FC464F06-3B9A-4867-8DE7-B14D5089C23B}" type="pres">
      <dgm:prSet presAssocID="{C6B334D0-8932-4B15-9CD9-BE969F4C2100}" presName="bullet2a" presStyleLbl="node1" presStyleIdx="0" presStyleCnt="2"/>
      <dgm:spPr/>
    </dgm:pt>
    <dgm:pt modelId="{76826B11-8F48-436D-9B22-2CC5B84B91DA}" type="pres">
      <dgm:prSet presAssocID="{C6B334D0-8932-4B15-9CD9-BE969F4C2100}" presName="textBox2a" presStyleLbl="revTx" presStyleIdx="0" presStyleCnt="2">
        <dgm:presLayoutVars>
          <dgm:bulletEnabled val="1"/>
        </dgm:presLayoutVars>
      </dgm:prSet>
      <dgm:spPr/>
      <dgm:t>
        <a:bodyPr/>
        <a:lstStyle/>
        <a:p>
          <a:endParaRPr lang="es-MX"/>
        </a:p>
      </dgm:t>
    </dgm:pt>
    <dgm:pt modelId="{910EAA41-751F-4412-B285-DEE225EAE25A}" type="pres">
      <dgm:prSet presAssocID="{1AD4B319-0C3F-47FD-9F60-E4CAD5756F5E}" presName="bullet2b" presStyleLbl="node1" presStyleIdx="1" presStyleCnt="2"/>
      <dgm:spPr/>
    </dgm:pt>
    <dgm:pt modelId="{5BEDF2AE-D7C9-41AB-B680-38B3F51464DF}" type="pres">
      <dgm:prSet presAssocID="{1AD4B319-0C3F-47FD-9F60-E4CAD5756F5E}" presName="textBox2b" presStyleLbl="revTx" presStyleIdx="1" presStyleCnt="2">
        <dgm:presLayoutVars>
          <dgm:bulletEnabled val="1"/>
        </dgm:presLayoutVars>
      </dgm:prSet>
      <dgm:spPr/>
      <dgm:t>
        <a:bodyPr/>
        <a:lstStyle/>
        <a:p>
          <a:endParaRPr lang="es-MX"/>
        </a:p>
      </dgm:t>
    </dgm:pt>
  </dgm:ptLst>
  <dgm:cxnLst>
    <dgm:cxn modelId="{46037804-3EA2-4D94-95C7-7B29F7E1AC68}" type="presOf" srcId="{1AD4B319-0C3F-47FD-9F60-E4CAD5756F5E}" destId="{5BEDF2AE-D7C9-41AB-B680-38B3F51464DF}" srcOrd="0" destOrd="0" presId="urn:microsoft.com/office/officeart/2005/8/layout/arrow2"/>
    <dgm:cxn modelId="{DF09F042-AA3E-4779-A837-8BC5678B9295}" type="presOf" srcId="{C6B334D0-8932-4B15-9CD9-BE969F4C2100}" destId="{76826B11-8F48-436D-9B22-2CC5B84B91DA}" srcOrd="0" destOrd="0" presId="urn:microsoft.com/office/officeart/2005/8/layout/arrow2"/>
    <dgm:cxn modelId="{5744BB65-CCF9-485A-9B1B-09A803BC2DE2}" srcId="{93A94206-D7C5-481B-96D9-CD7A0FF8256E}" destId="{1AD4B319-0C3F-47FD-9F60-E4CAD5756F5E}" srcOrd="1" destOrd="0" parTransId="{321D7C2C-8DFB-46B7-AE5E-1EC5A12D8F4B}" sibTransId="{3C9A3A4B-2447-4E09-8A91-B4B3F06AFF1D}"/>
    <dgm:cxn modelId="{B3EC9B1A-182C-4703-B385-F281ED5CCEC5}" srcId="{93A94206-D7C5-481B-96D9-CD7A0FF8256E}" destId="{C6B334D0-8932-4B15-9CD9-BE969F4C2100}" srcOrd="0" destOrd="0" parTransId="{085522F6-2F39-4C0A-9D68-7FCE0153528B}" sibTransId="{1E240EE5-2566-4514-AF6F-C5D72AC6FBCE}"/>
    <dgm:cxn modelId="{6BBF09A4-14D2-400E-9771-293A2F176066}" type="presOf" srcId="{93A94206-D7C5-481B-96D9-CD7A0FF8256E}" destId="{635227B7-ADFE-4153-BA83-CFE1A2F565DB}" srcOrd="0" destOrd="0" presId="urn:microsoft.com/office/officeart/2005/8/layout/arrow2"/>
    <dgm:cxn modelId="{1498ACBE-68EA-482A-9105-6B67F3EADE2B}" type="presParOf" srcId="{635227B7-ADFE-4153-BA83-CFE1A2F565DB}" destId="{69073F76-787B-4683-A5C8-49AB559AD803}" srcOrd="0" destOrd="0" presId="urn:microsoft.com/office/officeart/2005/8/layout/arrow2"/>
    <dgm:cxn modelId="{4907E2D3-D622-40B7-88DA-C0E61B3E64AA}" type="presParOf" srcId="{635227B7-ADFE-4153-BA83-CFE1A2F565DB}" destId="{83B4BB0A-402D-4397-918B-D6006CB0E741}" srcOrd="1" destOrd="0" presId="urn:microsoft.com/office/officeart/2005/8/layout/arrow2"/>
    <dgm:cxn modelId="{6C314E11-DB07-4A69-9F2E-D4A5DEB2109C}" type="presParOf" srcId="{83B4BB0A-402D-4397-918B-D6006CB0E741}" destId="{FC464F06-3B9A-4867-8DE7-B14D5089C23B}" srcOrd="0" destOrd="0" presId="urn:microsoft.com/office/officeart/2005/8/layout/arrow2"/>
    <dgm:cxn modelId="{6F5672A6-FF56-45D2-95EB-C2CA278AE4FA}" type="presParOf" srcId="{83B4BB0A-402D-4397-918B-D6006CB0E741}" destId="{76826B11-8F48-436D-9B22-2CC5B84B91DA}" srcOrd="1" destOrd="0" presId="urn:microsoft.com/office/officeart/2005/8/layout/arrow2"/>
    <dgm:cxn modelId="{AC1E0585-BD04-4479-A640-A5C3000AC33C}" type="presParOf" srcId="{83B4BB0A-402D-4397-918B-D6006CB0E741}" destId="{910EAA41-751F-4412-B285-DEE225EAE25A}" srcOrd="2" destOrd="0" presId="urn:microsoft.com/office/officeart/2005/8/layout/arrow2"/>
    <dgm:cxn modelId="{D40521E0-1440-4FA4-B77C-82646AB37FFA}" type="presParOf" srcId="{83B4BB0A-402D-4397-918B-D6006CB0E741}" destId="{5BEDF2AE-D7C9-41AB-B680-38B3F51464DF}"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5FEF9A-7609-48E2-AD0E-F5D1E874F205}" type="doc">
      <dgm:prSet loTypeId="urn:microsoft.com/office/officeart/2005/8/layout/arrow2" loCatId="process" qsTypeId="urn:microsoft.com/office/officeart/2005/8/quickstyle/simple1" qsCatId="simple" csTypeId="urn:microsoft.com/office/officeart/2005/8/colors/colorful4" csCatId="colorful" phldr="1"/>
      <dgm:spPr/>
    </dgm:pt>
    <dgm:pt modelId="{41CCA11F-8B85-4A8C-8A81-F043E112F912}">
      <dgm:prSet phldrT="[Texto]" custT="1"/>
      <dgm:spPr/>
      <dgm:t>
        <a:bodyPr/>
        <a:lstStyle/>
        <a:p>
          <a:r>
            <a:rPr lang="es-CO" sz="1600" dirty="0" smtClean="0"/>
            <a:t>Psicología (</a:t>
          </a:r>
          <a:r>
            <a:rPr lang="es-CO" sz="1600" dirty="0" err="1" smtClean="0"/>
            <a:t>Berlyne</a:t>
          </a:r>
          <a:r>
            <a:rPr lang="es-CO" sz="1600" dirty="0" smtClean="0"/>
            <a:t>, 1954)</a:t>
          </a:r>
          <a:endParaRPr lang="es-MX" sz="1600" dirty="0"/>
        </a:p>
      </dgm:t>
    </dgm:pt>
    <dgm:pt modelId="{39DB1300-62DB-442C-B394-75207E8D88E2}" type="parTrans" cxnId="{66313C00-2E47-4C7F-8AD6-2A98594FCBB2}">
      <dgm:prSet/>
      <dgm:spPr/>
      <dgm:t>
        <a:bodyPr/>
        <a:lstStyle/>
        <a:p>
          <a:endParaRPr lang="es-MX" sz="2800"/>
        </a:p>
      </dgm:t>
    </dgm:pt>
    <dgm:pt modelId="{65F2DBDB-CB82-4449-813F-ADCF63BC8446}" type="sibTrans" cxnId="{66313C00-2E47-4C7F-8AD6-2A98594FCBB2}">
      <dgm:prSet/>
      <dgm:spPr/>
      <dgm:t>
        <a:bodyPr/>
        <a:lstStyle/>
        <a:p>
          <a:endParaRPr lang="es-MX" sz="2800"/>
        </a:p>
      </dgm:t>
    </dgm:pt>
    <dgm:pt modelId="{4E9F8CE1-2A01-42DF-BA58-294779BFFFD6}">
      <dgm:prSet phldrT="[Texto]" custT="1"/>
      <dgm:spPr/>
      <dgm:t>
        <a:bodyPr/>
        <a:lstStyle/>
        <a:p>
          <a:r>
            <a:rPr lang="es-CO" sz="1600" dirty="0" smtClean="0"/>
            <a:t>Beneficio propio (</a:t>
          </a:r>
          <a:r>
            <a:rPr lang="es-CO" sz="1600" dirty="0" err="1" smtClean="0"/>
            <a:t>Rapoport</a:t>
          </a:r>
          <a:r>
            <a:rPr lang="es-CO" sz="1600" dirty="0" smtClean="0"/>
            <a:t>, 1967)</a:t>
          </a:r>
          <a:endParaRPr lang="es-MX" sz="1600" dirty="0"/>
        </a:p>
      </dgm:t>
    </dgm:pt>
    <dgm:pt modelId="{3EA232A5-EC39-4B51-98E7-9BA8EAC5243A}" type="parTrans" cxnId="{9D974AFC-1817-4BD2-8263-79CEE60201B7}">
      <dgm:prSet/>
      <dgm:spPr/>
      <dgm:t>
        <a:bodyPr/>
        <a:lstStyle/>
        <a:p>
          <a:endParaRPr lang="es-MX" sz="2800"/>
        </a:p>
      </dgm:t>
    </dgm:pt>
    <dgm:pt modelId="{CC286A73-C351-477E-A0BB-09D768CC15C7}" type="sibTrans" cxnId="{9D974AFC-1817-4BD2-8263-79CEE60201B7}">
      <dgm:prSet/>
      <dgm:spPr/>
      <dgm:t>
        <a:bodyPr/>
        <a:lstStyle/>
        <a:p>
          <a:endParaRPr lang="es-MX" sz="2800"/>
        </a:p>
      </dgm:t>
    </dgm:pt>
    <dgm:pt modelId="{E0DCF206-0657-4112-A328-9C8FB868B314}">
      <dgm:prSet phldrT="[Texto]" custT="1"/>
      <dgm:spPr/>
      <dgm:t>
        <a:bodyPr/>
        <a:lstStyle/>
        <a:p>
          <a:r>
            <a:rPr lang="es-CO" sz="1600" dirty="0" smtClean="0"/>
            <a:t>Económico (</a:t>
          </a:r>
          <a:r>
            <a:rPr lang="es-CO" sz="1600" dirty="0" err="1" smtClean="0"/>
            <a:t>Sen</a:t>
          </a:r>
          <a:r>
            <a:rPr lang="es-CO" sz="1600" dirty="0" smtClean="0"/>
            <a:t>, 1977); (Frank, 1987)</a:t>
          </a:r>
          <a:endParaRPr lang="es-MX" sz="1600" dirty="0"/>
        </a:p>
      </dgm:t>
    </dgm:pt>
    <dgm:pt modelId="{40F01D89-A87C-459E-A379-1D9446C55CA0}" type="parTrans" cxnId="{2B3B5545-E707-4AA3-BF5A-6E7B24D36E06}">
      <dgm:prSet/>
      <dgm:spPr/>
      <dgm:t>
        <a:bodyPr/>
        <a:lstStyle/>
        <a:p>
          <a:endParaRPr lang="es-MX" sz="2800"/>
        </a:p>
      </dgm:t>
    </dgm:pt>
    <dgm:pt modelId="{5B9ABCC7-3897-46FC-BBEF-8E7C95972240}" type="sibTrans" cxnId="{2B3B5545-E707-4AA3-BF5A-6E7B24D36E06}">
      <dgm:prSet/>
      <dgm:spPr/>
      <dgm:t>
        <a:bodyPr/>
        <a:lstStyle/>
        <a:p>
          <a:endParaRPr lang="es-MX" sz="2800"/>
        </a:p>
      </dgm:t>
    </dgm:pt>
    <dgm:pt modelId="{DB4FD957-0EC9-4C0E-B7B6-01529DEBD635}">
      <dgm:prSet phldrT="[Texto]" custT="1"/>
      <dgm:spPr/>
      <dgm:t>
        <a:bodyPr/>
        <a:lstStyle/>
        <a:p>
          <a:r>
            <a:rPr lang="es-CO" sz="1600" dirty="0" smtClean="0"/>
            <a:t>Enfoque común (</a:t>
          </a:r>
          <a:r>
            <a:rPr lang="es-CO" sz="1600" dirty="0" err="1" smtClean="0"/>
            <a:t>Gachter</a:t>
          </a:r>
          <a:r>
            <a:rPr lang="es-CO" sz="1600" dirty="0" smtClean="0"/>
            <a:t>, 2005)Comportamiento estructurado (Aguado, 2005)</a:t>
          </a:r>
          <a:endParaRPr lang="es-MX" sz="1600" dirty="0"/>
        </a:p>
      </dgm:t>
    </dgm:pt>
    <dgm:pt modelId="{8ED1DD8A-5C54-42BE-A7B6-6DD76DFB3F90}" type="parTrans" cxnId="{8715AEB4-1BD0-454A-A848-E38DBDDD7769}">
      <dgm:prSet/>
      <dgm:spPr/>
      <dgm:t>
        <a:bodyPr/>
        <a:lstStyle/>
        <a:p>
          <a:endParaRPr lang="es-MX" sz="2800"/>
        </a:p>
      </dgm:t>
    </dgm:pt>
    <dgm:pt modelId="{D96BD7AC-000A-4D1A-9869-EFF37C8B3136}" type="sibTrans" cxnId="{8715AEB4-1BD0-454A-A848-E38DBDDD7769}">
      <dgm:prSet/>
      <dgm:spPr/>
      <dgm:t>
        <a:bodyPr/>
        <a:lstStyle/>
        <a:p>
          <a:endParaRPr lang="es-MX" sz="2800"/>
        </a:p>
      </dgm:t>
    </dgm:pt>
    <dgm:pt modelId="{313382E1-CA40-45AB-BC64-4315E2107D53}">
      <dgm:prSet phldrT="[Texto]" custT="1"/>
      <dgm:spPr/>
      <dgm:t>
        <a:bodyPr/>
        <a:lstStyle/>
        <a:p>
          <a:r>
            <a:rPr lang="es-CO" sz="1600" dirty="0" smtClean="0"/>
            <a:t>Calidad y ambiente (</a:t>
          </a:r>
          <a:r>
            <a:rPr lang="es-EC" sz="1600" dirty="0" err="1" smtClean="0"/>
            <a:t>Spence</a:t>
          </a:r>
          <a:r>
            <a:rPr lang="es-EC" sz="1600" dirty="0" smtClean="0"/>
            <a:t> et al., 2014); (</a:t>
          </a:r>
          <a:r>
            <a:rPr lang="es-EC" sz="1600" dirty="0" err="1" smtClean="0"/>
            <a:t>Lindberg</a:t>
          </a:r>
          <a:r>
            <a:rPr lang="es-EC" sz="1600" dirty="0" smtClean="0"/>
            <a:t>, </a:t>
          </a:r>
          <a:r>
            <a:rPr lang="es-EC" sz="1600" dirty="0" err="1" smtClean="0"/>
            <a:t>Salomonson</a:t>
          </a:r>
          <a:r>
            <a:rPr lang="es-EC" sz="1600" dirty="0" smtClean="0"/>
            <a:t>, </a:t>
          </a:r>
          <a:r>
            <a:rPr lang="es-EC" sz="1600" dirty="0" err="1" smtClean="0"/>
            <a:t>Sundström</a:t>
          </a:r>
          <a:r>
            <a:rPr lang="es-EC" sz="1600" dirty="0" smtClean="0"/>
            <a:t>, &amp; </a:t>
          </a:r>
          <a:r>
            <a:rPr lang="es-EC" sz="1600" dirty="0" err="1" smtClean="0"/>
            <a:t>Wendin</a:t>
          </a:r>
          <a:r>
            <a:rPr lang="es-EC" sz="1600" dirty="0" smtClean="0"/>
            <a:t>, 2018)</a:t>
          </a:r>
          <a:endParaRPr lang="es-MX" sz="1600" dirty="0"/>
        </a:p>
      </dgm:t>
    </dgm:pt>
    <dgm:pt modelId="{EA06959A-E77B-4F37-9350-84EE7A142C46}" type="parTrans" cxnId="{F9399579-DC21-4FFE-BD5C-9F69015D6B81}">
      <dgm:prSet/>
      <dgm:spPr/>
      <dgm:t>
        <a:bodyPr/>
        <a:lstStyle/>
        <a:p>
          <a:endParaRPr lang="es-MX" sz="2800"/>
        </a:p>
      </dgm:t>
    </dgm:pt>
    <dgm:pt modelId="{BBDC41F9-C014-451A-B48C-5C6D2DD16B03}" type="sibTrans" cxnId="{F9399579-DC21-4FFE-BD5C-9F69015D6B81}">
      <dgm:prSet/>
      <dgm:spPr/>
      <dgm:t>
        <a:bodyPr/>
        <a:lstStyle/>
        <a:p>
          <a:endParaRPr lang="es-MX" sz="2800"/>
        </a:p>
      </dgm:t>
    </dgm:pt>
    <dgm:pt modelId="{1A639359-9DCA-4258-8FFB-BAF4929E4EDB}" type="pres">
      <dgm:prSet presAssocID="{CA5FEF9A-7609-48E2-AD0E-F5D1E874F205}" presName="arrowDiagram" presStyleCnt="0">
        <dgm:presLayoutVars>
          <dgm:chMax val="5"/>
          <dgm:dir/>
          <dgm:resizeHandles val="exact"/>
        </dgm:presLayoutVars>
      </dgm:prSet>
      <dgm:spPr/>
    </dgm:pt>
    <dgm:pt modelId="{4D3F1129-C86D-40BB-B781-D873E5A7D32A}" type="pres">
      <dgm:prSet presAssocID="{CA5FEF9A-7609-48E2-AD0E-F5D1E874F205}" presName="arrow" presStyleLbl="bgShp" presStyleIdx="0" presStyleCnt="1"/>
      <dgm:spPr/>
    </dgm:pt>
    <dgm:pt modelId="{BAD3F000-8959-44DE-9F5E-268E6536DD59}" type="pres">
      <dgm:prSet presAssocID="{CA5FEF9A-7609-48E2-AD0E-F5D1E874F205}" presName="arrowDiagram5" presStyleCnt="0"/>
      <dgm:spPr/>
    </dgm:pt>
    <dgm:pt modelId="{A6DD089D-AC04-4597-AA34-E667C7C9CEF6}" type="pres">
      <dgm:prSet presAssocID="{41CCA11F-8B85-4A8C-8A81-F043E112F912}" presName="bullet5a" presStyleLbl="node1" presStyleIdx="0" presStyleCnt="5"/>
      <dgm:spPr/>
    </dgm:pt>
    <dgm:pt modelId="{C4E28C2E-1D76-4E3E-AEC8-FF248EC06E28}" type="pres">
      <dgm:prSet presAssocID="{41CCA11F-8B85-4A8C-8A81-F043E112F912}" presName="textBox5a" presStyleLbl="revTx" presStyleIdx="0" presStyleCnt="5">
        <dgm:presLayoutVars>
          <dgm:bulletEnabled val="1"/>
        </dgm:presLayoutVars>
      </dgm:prSet>
      <dgm:spPr/>
      <dgm:t>
        <a:bodyPr/>
        <a:lstStyle/>
        <a:p>
          <a:endParaRPr lang="es-MX"/>
        </a:p>
      </dgm:t>
    </dgm:pt>
    <dgm:pt modelId="{6EFEDABD-CE1B-4D94-B937-E327D72A8A0F}" type="pres">
      <dgm:prSet presAssocID="{4E9F8CE1-2A01-42DF-BA58-294779BFFFD6}" presName="bullet5b" presStyleLbl="node1" presStyleIdx="1" presStyleCnt="5"/>
      <dgm:spPr/>
    </dgm:pt>
    <dgm:pt modelId="{971643C3-40F9-48C2-AC65-178087117BB9}" type="pres">
      <dgm:prSet presAssocID="{4E9F8CE1-2A01-42DF-BA58-294779BFFFD6}" presName="textBox5b" presStyleLbl="revTx" presStyleIdx="1" presStyleCnt="5">
        <dgm:presLayoutVars>
          <dgm:bulletEnabled val="1"/>
        </dgm:presLayoutVars>
      </dgm:prSet>
      <dgm:spPr/>
      <dgm:t>
        <a:bodyPr/>
        <a:lstStyle/>
        <a:p>
          <a:endParaRPr lang="es-MX"/>
        </a:p>
      </dgm:t>
    </dgm:pt>
    <dgm:pt modelId="{366FA4E8-AE46-4D0D-AF23-1B764C4853A0}" type="pres">
      <dgm:prSet presAssocID="{E0DCF206-0657-4112-A328-9C8FB868B314}" presName="bullet5c" presStyleLbl="node1" presStyleIdx="2" presStyleCnt="5"/>
      <dgm:spPr/>
    </dgm:pt>
    <dgm:pt modelId="{C483B7A7-ABC0-4E96-B0AE-A4505CA6E5A2}" type="pres">
      <dgm:prSet presAssocID="{E0DCF206-0657-4112-A328-9C8FB868B314}" presName="textBox5c" presStyleLbl="revTx" presStyleIdx="2" presStyleCnt="5">
        <dgm:presLayoutVars>
          <dgm:bulletEnabled val="1"/>
        </dgm:presLayoutVars>
      </dgm:prSet>
      <dgm:spPr/>
      <dgm:t>
        <a:bodyPr/>
        <a:lstStyle/>
        <a:p>
          <a:endParaRPr lang="es-MX"/>
        </a:p>
      </dgm:t>
    </dgm:pt>
    <dgm:pt modelId="{D84C5AFD-B5D0-42E5-92BC-A7B2E779575A}" type="pres">
      <dgm:prSet presAssocID="{DB4FD957-0EC9-4C0E-B7B6-01529DEBD635}" presName="bullet5d" presStyleLbl="node1" presStyleIdx="3" presStyleCnt="5"/>
      <dgm:spPr/>
    </dgm:pt>
    <dgm:pt modelId="{280312E3-4AEA-4AAD-B74A-6BE7CBB0D88E}" type="pres">
      <dgm:prSet presAssocID="{DB4FD957-0EC9-4C0E-B7B6-01529DEBD635}" presName="textBox5d" presStyleLbl="revTx" presStyleIdx="3" presStyleCnt="5">
        <dgm:presLayoutVars>
          <dgm:bulletEnabled val="1"/>
        </dgm:presLayoutVars>
      </dgm:prSet>
      <dgm:spPr/>
      <dgm:t>
        <a:bodyPr/>
        <a:lstStyle/>
        <a:p>
          <a:endParaRPr lang="es-MX"/>
        </a:p>
      </dgm:t>
    </dgm:pt>
    <dgm:pt modelId="{175D272E-9075-4972-A1BD-F4CF2810FCAC}" type="pres">
      <dgm:prSet presAssocID="{313382E1-CA40-45AB-BC64-4315E2107D53}" presName="bullet5e" presStyleLbl="node1" presStyleIdx="4" presStyleCnt="5"/>
      <dgm:spPr/>
    </dgm:pt>
    <dgm:pt modelId="{9807DBF1-9E1F-493B-BD41-838D90869B6D}" type="pres">
      <dgm:prSet presAssocID="{313382E1-CA40-45AB-BC64-4315E2107D53}" presName="textBox5e" presStyleLbl="revTx" presStyleIdx="4" presStyleCnt="5">
        <dgm:presLayoutVars>
          <dgm:bulletEnabled val="1"/>
        </dgm:presLayoutVars>
      </dgm:prSet>
      <dgm:spPr/>
      <dgm:t>
        <a:bodyPr/>
        <a:lstStyle/>
        <a:p>
          <a:endParaRPr lang="es-MX"/>
        </a:p>
      </dgm:t>
    </dgm:pt>
  </dgm:ptLst>
  <dgm:cxnLst>
    <dgm:cxn modelId="{C4911354-377D-4081-94A1-1033376B51E9}" type="presOf" srcId="{4E9F8CE1-2A01-42DF-BA58-294779BFFFD6}" destId="{971643C3-40F9-48C2-AC65-178087117BB9}" srcOrd="0" destOrd="0" presId="urn:microsoft.com/office/officeart/2005/8/layout/arrow2"/>
    <dgm:cxn modelId="{8715AEB4-1BD0-454A-A848-E38DBDDD7769}" srcId="{CA5FEF9A-7609-48E2-AD0E-F5D1E874F205}" destId="{DB4FD957-0EC9-4C0E-B7B6-01529DEBD635}" srcOrd="3" destOrd="0" parTransId="{8ED1DD8A-5C54-42BE-A7B6-6DD76DFB3F90}" sibTransId="{D96BD7AC-000A-4D1A-9869-EFF37C8B3136}"/>
    <dgm:cxn modelId="{F9399579-DC21-4FFE-BD5C-9F69015D6B81}" srcId="{CA5FEF9A-7609-48E2-AD0E-F5D1E874F205}" destId="{313382E1-CA40-45AB-BC64-4315E2107D53}" srcOrd="4" destOrd="0" parTransId="{EA06959A-E77B-4F37-9350-84EE7A142C46}" sibTransId="{BBDC41F9-C014-451A-B48C-5C6D2DD16B03}"/>
    <dgm:cxn modelId="{84118AE2-FB0B-4421-8FF6-37D57082AB98}" type="presOf" srcId="{E0DCF206-0657-4112-A328-9C8FB868B314}" destId="{C483B7A7-ABC0-4E96-B0AE-A4505CA6E5A2}" srcOrd="0" destOrd="0" presId="urn:microsoft.com/office/officeart/2005/8/layout/arrow2"/>
    <dgm:cxn modelId="{04686F73-BE63-4330-A67F-4C22EC439C97}" type="presOf" srcId="{DB4FD957-0EC9-4C0E-B7B6-01529DEBD635}" destId="{280312E3-4AEA-4AAD-B74A-6BE7CBB0D88E}" srcOrd="0" destOrd="0" presId="urn:microsoft.com/office/officeart/2005/8/layout/arrow2"/>
    <dgm:cxn modelId="{1B3F386C-5C9C-4723-8881-795D3FA7F53F}" type="presOf" srcId="{CA5FEF9A-7609-48E2-AD0E-F5D1E874F205}" destId="{1A639359-9DCA-4258-8FFB-BAF4929E4EDB}" srcOrd="0" destOrd="0" presId="urn:microsoft.com/office/officeart/2005/8/layout/arrow2"/>
    <dgm:cxn modelId="{9D974AFC-1817-4BD2-8263-79CEE60201B7}" srcId="{CA5FEF9A-7609-48E2-AD0E-F5D1E874F205}" destId="{4E9F8CE1-2A01-42DF-BA58-294779BFFFD6}" srcOrd="1" destOrd="0" parTransId="{3EA232A5-EC39-4B51-98E7-9BA8EAC5243A}" sibTransId="{CC286A73-C351-477E-A0BB-09D768CC15C7}"/>
    <dgm:cxn modelId="{2B3B5545-E707-4AA3-BF5A-6E7B24D36E06}" srcId="{CA5FEF9A-7609-48E2-AD0E-F5D1E874F205}" destId="{E0DCF206-0657-4112-A328-9C8FB868B314}" srcOrd="2" destOrd="0" parTransId="{40F01D89-A87C-459E-A379-1D9446C55CA0}" sibTransId="{5B9ABCC7-3897-46FC-BBEF-8E7C95972240}"/>
    <dgm:cxn modelId="{66313C00-2E47-4C7F-8AD6-2A98594FCBB2}" srcId="{CA5FEF9A-7609-48E2-AD0E-F5D1E874F205}" destId="{41CCA11F-8B85-4A8C-8A81-F043E112F912}" srcOrd="0" destOrd="0" parTransId="{39DB1300-62DB-442C-B394-75207E8D88E2}" sibTransId="{65F2DBDB-CB82-4449-813F-ADCF63BC8446}"/>
    <dgm:cxn modelId="{8BBF5DC4-3D77-4AA1-8BE5-3B6ACAE08AA3}" type="presOf" srcId="{41CCA11F-8B85-4A8C-8A81-F043E112F912}" destId="{C4E28C2E-1D76-4E3E-AEC8-FF248EC06E28}" srcOrd="0" destOrd="0" presId="urn:microsoft.com/office/officeart/2005/8/layout/arrow2"/>
    <dgm:cxn modelId="{62E8573C-DDF0-42E1-A9AE-879C39ADDB88}" type="presOf" srcId="{313382E1-CA40-45AB-BC64-4315E2107D53}" destId="{9807DBF1-9E1F-493B-BD41-838D90869B6D}" srcOrd="0" destOrd="0" presId="urn:microsoft.com/office/officeart/2005/8/layout/arrow2"/>
    <dgm:cxn modelId="{D706986D-48D2-43DC-A799-EE369CDA9540}" type="presParOf" srcId="{1A639359-9DCA-4258-8FFB-BAF4929E4EDB}" destId="{4D3F1129-C86D-40BB-B781-D873E5A7D32A}" srcOrd="0" destOrd="0" presId="urn:microsoft.com/office/officeart/2005/8/layout/arrow2"/>
    <dgm:cxn modelId="{1720A6F8-B795-4396-B3F5-1DA20D29CE1A}" type="presParOf" srcId="{1A639359-9DCA-4258-8FFB-BAF4929E4EDB}" destId="{BAD3F000-8959-44DE-9F5E-268E6536DD59}" srcOrd="1" destOrd="0" presId="urn:microsoft.com/office/officeart/2005/8/layout/arrow2"/>
    <dgm:cxn modelId="{F18F4E76-CDBE-4778-9E19-623E77C23BAB}" type="presParOf" srcId="{BAD3F000-8959-44DE-9F5E-268E6536DD59}" destId="{A6DD089D-AC04-4597-AA34-E667C7C9CEF6}" srcOrd="0" destOrd="0" presId="urn:microsoft.com/office/officeart/2005/8/layout/arrow2"/>
    <dgm:cxn modelId="{8A41BD8C-6BA6-4229-A26B-8E6A62CC910C}" type="presParOf" srcId="{BAD3F000-8959-44DE-9F5E-268E6536DD59}" destId="{C4E28C2E-1D76-4E3E-AEC8-FF248EC06E28}" srcOrd="1" destOrd="0" presId="urn:microsoft.com/office/officeart/2005/8/layout/arrow2"/>
    <dgm:cxn modelId="{536998D1-CC51-4A43-943B-14E8CA02BBF7}" type="presParOf" srcId="{BAD3F000-8959-44DE-9F5E-268E6536DD59}" destId="{6EFEDABD-CE1B-4D94-B937-E327D72A8A0F}" srcOrd="2" destOrd="0" presId="urn:microsoft.com/office/officeart/2005/8/layout/arrow2"/>
    <dgm:cxn modelId="{0E50BC1E-CA73-46AE-B96A-D18C549D9446}" type="presParOf" srcId="{BAD3F000-8959-44DE-9F5E-268E6536DD59}" destId="{971643C3-40F9-48C2-AC65-178087117BB9}" srcOrd="3" destOrd="0" presId="urn:microsoft.com/office/officeart/2005/8/layout/arrow2"/>
    <dgm:cxn modelId="{E9FC8142-F719-49B0-A38B-4E621250F8BB}" type="presParOf" srcId="{BAD3F000-8959-44DE-9F5E-268E6536DD59}" destId="{366FA4E8-AE46-4D0D-AF23-1B764C4853A0}" srcOrd="4" destOrd="0" presId="urn:microsoft.com/office/officeart/2005/8/layout/arrow2"/>
    <dgm:cxn modelId="{E13A4576-85F7-428C-9FE0-4731AA4F2EC7}" type="presParOf" srcId="{BAD3F000-8959-44DE-9F5E-268E6536DD59}" destId="{C483B7A7-ABC0-4E96-B0AE-A4505CA6E5A2}" srcOrd="5" destOrd="0" presId="urn:microsoft.com/office/officeart/2005/8/layout/arrow2"/>
    <dgm:cxn modelId="{09468161-3025-4F2D-B869-DB462482540E}" type="presParOf" srcId="{BAD3F000-8959-44DE-9F5E-268E6536DD59}" destId="{D84C5AFD-B5D0-42E5-92BC-A7B2E779575A}" srcOrd="6" destOrd="0" presId="urn:microsoft.com/office/officeart/2005/8/layout/arrow2"/>
    <dgm:cxn modelId="{143A1EF7-D751-4B75-8BC0-EA4526E56518}" type="presParOf" srcId="{BAD3F000-8959-44DE-9F5E-268E6536DD59}" destId="{280312E3-4AEA-4AAD-B74A-6BE7CBB0D88E}" srcOrd="7" destOrd="0" presId="urn:microsoft.com/office/officeart/2005/8/layout/arrow2"/>
    <dgm:cxn modelId="{7AE0EAC8-9BE6-484D-B2CF-F6B596F3A4D1}" type="presParOf" srcId="{BAD3F000-8959-44DE-9F5E-268E6536DD59}" destId="{175D272E-9075-4972-A1BD-F4CF2810FCAC}" srcOrd="8" destOrd="0" presId="urn:microsoft.com/office/officeart/2005/8/layout/arrow2"/>
    <dgm:cxn modelId="{6AE2B0D9-E1CD-4DD2-9A51-9E50F6FCEA27}" type="presParOf" srcId="{BAD3F000-8959-44DE-9F5E-268E6536DD59}" destId="{9807DBF1-9E1F-493B-BD41-838D90869B6D}"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B8EDE6-BA1B-4F2C-8820-01C7F27AE22F}" type="doc">
      <dgm:prSet loTypeId="urn:microsoft.com/office/officeart/2005/8/layout/arrow2" loCatId="process" qsTypeId="urn:microsoft.com/office/officeart/2005/8/quickstyle/simple1" qsCatId="simple" csTypeId="urn:microsoft.com/office/officeart/2005/8/colors/colorful4" csCatId="colorful" phldr="1"/>
      <dgm:spPr/>
    </dgm:pt>
    <dgm:pt modelId="{C64A895D-E80E-4D15-AA73-872EE9B283F8}">
      <dgm:prSet phldrT="[Texto]"/>
      <dgm:spPr/>
      <dgm:t>
        <a:bodyPr/>
        <a:lstStyle/>
        <a:p>
          <a:r>
            <a:rPr lang="es-EC" dirty="0" smtClean="0"/>
            <a:t>Generación verde (</a:t>
          </a:r>
          <a:r>
            <a:rPr lang="es-EC" dirty="0" err="1" smtClean="0"/>
            <a:t>Greenberg</a:t>
          </a:r>
          <a:r>
            <a:rPr lang="es-EC" dirty="0" smtClean="0"/>
            <a:t> &amp; Weber, 2008) </a:t>
          </a:r>
          <a:endParaRPr lang="es-MX" dirty="0"/>
        </a:p>
      </dgm:t>
    </dgm:pt>
    <dgm:pt modelId="{6023A1FE-6A5C-4FE2-BCDF-436475325C9E}" type="parTrans" cxnId="{69015DF6-7225-4E1D-9172-0B1E5393F62E}">
      <dgm:prSet/>
      <dgm:spPr/>
      <dgm:t>
        <a:bodyPr/>
        <a:lstStyle/>
        <a:p>
          <a:endParaRPr lang="es-MX"/>
        </a:p>
      </dgm:t>
    </dgm:pt>
    <dgm:pt modelId="{960223F0-01EC-4987-8D29-9D804BD43325}" type="sibTrans" cxnId="{69015DF6-7225-4E1D-9172-0B1E5393F62E}">
      <dgm:prSet/>
      <dgm:spPr/>
      <dgm:t>
        <a:bodyPr/>
        <a:lstStyle/>
        <a:p>
          <a:endParaRPr lang="es-MX"/>
        </a:p>
      </dgm:t>
    </dgm:pt>
    <dgm:pt modelId="{A1C68A26-BF24-42B2-B053-4424F349C66B}">
      <dgm:prSet phldrT="[Texto]"/>
      <dgm:spPr/>
      <dgm:t>
        <a:bodyPr/>
        <a:lstStyle/>
        <a:p>
          <a:r>
            <a:rPr lang="es-EC" dirty="0" smtClean="0"/>
            <a:t>Tecnología (Taylor y </a:t>
          </a:r>
          <a:r>
            <a:rPr lang="es-EC" dirty="0" err="1" smtClean="0"/>
            <a:t>Keeter</a:t>
          </a:r>
          <a:r>
            <a:rPr lang="es-EC" dirty="0" smtClean="0"/>
            <a:t>, 2010)</a:t>
          </a:r>
          <a:endParaRPr lang="es-MX" dirty="0"/>
        </a:p>
      </dgm:t>
    </dgm:pt>
    <dgm:pt modelId="{F04A0796-FB9F-4091-B0FC-42D389AE1289}" type="parTrans" cxnId="{EFC1160C-9004-48B8-AC23-DE6EBF28E6E5}">
      <dgm:prSet/>
      <dgm:spPr/>
      <dgm:t>
        <a:bodyPr/>
        <a:lstStyle/>
        <a:p>
          <a:endParaRPr lang="es-MX"/>
        </a:p>
      </dgm:t>
    </dgm:pt>
    <dgm:pt modelId="{56920AC6-A726-4B8A-8A1A-6552887CFC75}" type="sibTrans" cxnId="{EFC1160C-9004-48B8-AC23-DE6EBF28E6E5}">
      <dgm:prSet/>
      <dgm:spPr/>
      <dgm:t>
        <a:bodyPr/>
        <a:lstStyle/>
        <a:p>
          <a:endParaRPr lang="es-MX"/>
        </a:p>
      </dgm:t>
    </dgm:pt>
    <dgm:pt modelId="{FC6090E3-BCC8-4322-8D44-FDF2AE438A07}">
      <dgm:prSet phldrT="[Texto]"/>
      <dgm:spPr/>
      <dgm:t>
        <a:bodyPr/>
        <a:lstStyle/>
        <a:p>
          <a:r>
            <a:rPr lang="es-EC" dirty="0" smtClean="0"/>
            <a:t>Influencia Tecnológica (</a:t>
          </a:r>
          <a:r>
            <a:rPr lang="es-EC" dirty="0" err="1" smtClean="0"/>
            <a:t>Bower</a:t>
          </a:r>
          <a:r>
            <a:rPr lang="es-EC" dirty="0" smtClean="0"/>
            <a:t> y </a:t>
          </a:r>
          <a:r>
            <a:rPr lang="es-EC" dirty="0" err="1" smtClean="0"/>
            <a:t>Chen</a:t>
          </a:r>
          <a:r>
            <a:rPr lang="es-EC" dirty="0" smtClean="0"/>
            <a:t> McCain, 2015)</a:t>
          </a:r>
          <a:endParaRPr lang="es-MX" dirty="0"/>
        </a:p>
      </dgm:t>
    </dgm:pt>
    <dgm:pt modelId="{59684FC5-B1FD-4E1E-A3C4-C34A4ABC7819}" type="parTrans" cxnId="{ABAE62A0-6EE7-4ECA-821D-027E5A11801B}">
      <dgm:prSet/>
      <dgm:spPr/>
      <dgm:t>
        <a:bodyPr/>
        <a:lstStyle/>
        <a:p>
          <a:endParaRPr lang="es-MX"/>
        </a:p>
      </dgm:t>
    </dgm:pt>
    <dgm:pt modelId="{C1578625-566D-476D-A215-A61BF24E327B}" type="sibTrans" cxnId="{ABAE62A0-6EE7-4ECA-821D-027E5A11801B}">
      <dgm:prSet/>
      <dgm:spPr/>
      <dgm:t>
        <a:bodyPr/>
        <a:lstStyle/>
        <a:p>
          <a:endParaRPr lang="es-MX"/>
        </a:p>
      </dgm:t>
    </dgm:pt>
    <dgm:pt modelId="{F335A7B1-6D24-4149-88A6-F4DFE30684F8}">
      <dgm:prSet phldrT="[Texto]"/>
      <dgm:spPr/>
      <dgm:t>
        <a:bodyPr/>
        <a:lstStyle/>
        <a:p>
          <a:r>
            <a:rPr lang="es-EC" dirty="0" smtClean="0"/>
            <a:t>Diferencias (</a:t>
          </a:r>
          <a:r>
            <a:rPr lang="es-EC" dirty="0" err="1" smtClean="0"/>
            <a:t>Kraljevié</a:t>
          </a:r>
          <a:r>
            <a:rPr lang="es-EC" dirty="0" smtClean="0"/>
            <a:t> y </a:t>
          </a:r>
          <a:r>
            <a:rPr lang="es-EC" dirty="0" err="1" smtClean="0"/>
            <a:t>Filipovie</a:t>
          </a:r>
          <a:r>
            <a:rPr lang="es-EC" dirty="0" smtClean="0"/>
            <a:t>, 2017) </a:t>
          </a:r>
          <a:endParaRPr lang="es-MX" dirty="0"/>
        </a:p>
      </dgm:t>
    </dgm:pt>
    <dgm:pt modelId="{E698B431-D18F-4529-BC0D-92CCC19896F2}" type="parTrans" cxnId="{E174283B-A42B-41E0-BAC2-3B9DC50DE782}">
      <dgm:prSet/>
      <dgm:spPr/>
      <dgm:t>
        <a:bodyPr/>
        <a:lstStyle/>
        <a:p>
          <a:endParaRPr lang="es-MX"/>
        </a:p>
      </dgm:t>
    </dgm:pt>
    <dgm:pt modelId="{37B5B676-0A08-4F02-B136-0C2AA7BE6E6C}" type="sibTrans" cxnId="{E174283B-A42B-41E0-BAC2-3B9DC50DE782}">
      <dgm:prSet/>
      <dgm:spPr/>
      <dgm:t>
        <a:bodyPr/>
        <a:lstStyle/>
        <a:p>
          <a:endParaRPr lang="es-MX"/>
        </a:p>
      </dgm:t>
    </dgm:pt>
    <dgm:pt modelId="{39F85721-A465-46D7-BDD0-9B156311AF1F}" type="pres">
      <dgm:prSet presAssocID="{6AB8EDE6-BA1B-4F2C-8820-01C7F27AE22F}" presName="arrowDiagram" presStyleCnt="0">
        <dgm:presLayoutVars>
          <dgm:chMax val="5"/>
          <dgm:dir/>
          <dgm:resizeHandles val="exact"/>
        </dgm:presLayoutVars>
      </dgm:prSet>
      <dgm:spPr/>
    </dgm:pt>
    <dgm:pt modelId="{C1770A3E-BF26-41D6-AB75-51A232F06BE1}" type="pres">
      <dgm:prSet presAssocID="{6AB8EDE6-BA1B-4F2C-8820-01C7F27AE22F}" presName="arrow" presStyleLbl="bgShp" presStyleIdx="0" presStyleCnt="1"/>
      <dgm:spPr/>
    </dgm:pt>
    <dgm:pt modelId="{30A50EC1-0D39-46CD-BE79-36500DF93BCD}" type="pres">
      <dgm:prSet presAssocID="{6AB8EDE6-BA1B-4F2C-8820-01C7F27AE22F}" presName="arrowDiagram4" presStyleCnt="0"/>
      <dgm:spPr/>
    </dgm:pt>
    <dgm:pt modelId="{904E6090-326F-4ECF-9512-3D58950A32A3}" type="pres">
      <dgm:prSet presAssocID="{C64A895D-E80E-4D15-AA73-872EE9B283F8}" presName="bullet4a" presStyleLbl="node1" presStyleIdx="0" presStyleCnt="4"/>
      <dgm:spPr/>
    </dgm:pt>
    <dgm:pt modelId="{D506E72B-DC07-4B78-98D2-A8893A75C701}" type="pres">
      <dgm:prSet presAssocID="{C64A895D-E80E-4D15-AA73-872EE9B283F8}" presName="textBox4a" presStyleLbl="revTx" presStyleIdx="0" presStyleCnt="4">
        <dgm:presLayoutVars>
          <dgm:bulletEnabled val="1"/>
        </dgm:presLayoutVars>
      </dgm:prSet>
      <dgm:spPr/>
      <dgm:t>
        <a:bodyPr/>
        <a:lstStyle/>
        <a:p>
          <a:endParaRPr lang="es-MX"/>
        </a:p>
      </dgm:t>
    </dgm:pt>
    <dgm:pt modelId="{33DA8EEF-C83B-46B0-8AB8-C9C8977B9769}" type="pres">
      <dgm:prSet presAssocID="{A1C68A26-BF24-42B2-B053-4424F349C66B}" presName="bullet4b" presStyleLbl="node1" presStyleIdx="1" presStyleCnt="4"/>
      <dgm:spPr/>
    </dgm:pt>
    <dgm:pt modelId="{FF9CEE1A-CBB8-429E-A7CB-584C8D79498A}" type="pres">
      <dgm:prSet presAssocID="{A1C68A26-BF24-42B2-B053-4424F349C66B}" presName="textBox4b" presStyleLbl="revTx" presStyleIdx="1" presStyleCnt="4">
        <dgm:presLayoutVars>
          <dgm:bulletEnabled val="1"/>
        </dgm:presLayoutVars>
      </dgm:prSet>
      <dgm:spPr/>
      <dgm:t>
        <a:bodyPr/>
        <a:lstStyle/>
        <a:p>
          <a:endParaRPr lang="es-MX"/>
        </a:p>
      </dgm:t>
    </dgm:pt>
    <dgm:pt modelId="{DAC0613C-F0B3-4D61-AE2A-2026ED9D530A}" type="pres">
      <dgm:prSet presAssocID="{FC6090E3-BCC8-4322-8D44-FDF2AE438A07}" presName="bullet4c" presStyleLbl="node1" presStyleIdx="2" presStyleCnt="4"/>
      <dgm:spPr/>
    </dgm:pt>
    <dgm:pt modelId="{0D686588-CCAB-463D-949F-BEB28DA0BF99}" type="pres">
      <dgm:prSet presAssocID="{FC6090E3-BCC8-4322-8D44-FDF2AE438A07}" presName="textBox4c" presStyleLbl="revTx" presStyleIdx="2" presStyleCnt="4">
        <dgm:presLayoutVars>
          <dgm:bulletEnabled val="1"/>
        </dgm:presLayoutVars>
      </dgm:prSet>
      <dgm:spPr/>
      <dgm:t>
        <a:bodyPr/>
        <a:lstStyle/>
        <a:p>
          <a:endParaRPr lang="es-MX"/>
        </a:p>
      </dgm:t>
    </dgm:pt>
    <dgm:pt modelId="{F7B28CD1-74BE-4DA8-A2AA-DF177EB14DF9}" type="pres">
      <dgm:prSet presAssocID="{F335A7B1-6D24-4149-88A6-F4DFE30684F8}" presName="bullet4d" presStyleLbl="node1" presStyleIdx="3" presStyleCnt="4"/>
      <dgm:spPr/>
    </dgm:pt>
    <dgm:pt modelId="{70CD1BE9-A8B4-43E8-A692-7FCC171F1715}" type="pres">
      <dgm:prSet presAssocID="{F335A7B1-6D24-4149-88A6-F4DFE30684F8}" presName="textBox4d" presStyleLbl="revTx" presStyleIdx="3" presStyleCnt="4">
        <dgm:presLayoutVars>
          <dgm:bulletEnabled val="1"/>
        </dgm:presLayoutVars>
      </dgm:prSet>
      <dgm:spPr/>
      <dgm:t>
        <a:bodyPr/>
        <a:lstStyle/>
        <a:p>
          <a:endParaRPr lang="es-MX"/>
        </a:p>
      </dgm:t>
    </dgm:pt>
  </dgm:ptLst>
  <dgm:cxnLst>
    <dgm:cxn modelId="{AB9DD273-38FB-4195-899E-73715D4A56D7}" type="presOf" srcId="{F335A7B1-6D24-4149-88A6-F4DFE30684F8}" destId="{70CD1BE9-A8B4-43E8-A692-7FCC171F1715}" srcOrd="0" destOrd="0" presId="urn:microsoft.com/office/officeart/2005/8/layout/arrow2"/>
    <dgm:cxn modelId="{FE6D2F3A-49C2-4E6A-92CF-53A6EA60A3ED}" type="presOf" srcId="{6AB8EDE6-BA1B-4F2C-8820-01C7F27AE22F}" destId="{39F85721-A465-46D7-BDD0-9B156311AF1F}" srcOrd="0" destOrd="0" presId="urn:microsoft.com/office/officeart/2005/8/layout/arrow2"/>
    <dgm:cxn modelId="{E117A7AF-272B-45FE-B40A-51FD14B557D0}" type="presOf" srcId="{A1C68A26-BF24-42B2-B053-4424F349C66B}" destId="{FF9CEE1A-CBB8-429E-A7CB-584C8D79498A}" srcOrd="0" destOrd="0" presId="urn:microsoft.com/office/officeart/2005/8/layout/arrow2"/>
    <dgm:cxn modelId="{9D7E4B5F-5098-4FE2-9992-B9DF757EC4E9}" type="presOf" srcId="{C64A895D-E80E-4D15-AA73-872EE9B283F8}" destId="{D506E72B-DC07-4B78-98D2-A8893A75C701}" srcOrd="0" destOrd="0" presId="urn:microsoft.com/office/officeart/2005/8/layout/arrow2"/>
    <dgm:cxn modelId="{E174283B-A42B-41E0-BAC2-3B9DC50DE782}" srcId="{6AB8EDE6-BA1B-4F2C-8820-01C7F27AE22F}" destId="{F335A7B1-6D24-4149-88A6-F4DFE30684F8}" srcOrd="3" destOrd="0" parTransId="{E698B431-D18F-4529-BC0D-92CCC19896F2}" sibTransId="{37B5B676-0A08-4F02-B136-0C2AA7BE6E6C}"/>
    <dgm:cxn modelId="{ABAE62A0-6EE7-4ECA-821D-027E5A11801B}" srcId="{6AB8EDE6-BA1B-4F2C-8820-01C7F27AE22F}" destId="{FC6090E3-BCC8-4322-8D44-FDF2AE438A07}" srcOrd="2" destOrd="0" parTransId="{59684FC5-B1FD-4E1E-A3C4-C34A4ABC7819}" sibTransId="{C1578625-566D-476D-A215-A61BF24E327B}"/>
    <dgm:cxn modelId="{69015DF6-7225-4E1D-9172-0B1E5393F62E}" srcId="{6AB8EDE6-BA1B-4F2C-8820-01C7F27AE22F}" destId="{C64A895D-E80E-4D15-AA73-872EE9B283F8}" srcOrd="0" destOrd="0" parTransId="{6023A1FE-6A5C-4FE2-BCDF-436475325C9E}" sibTransId="{960223F0-01EC-4987-8D29-9D804BD43325}"/>
    <dgm:cxn modelId="{CA52EDC1-3AF1-417A-A687-B8C8F4B6552B}" type="presOf" srcId="{FC6090E3-BCC8-4322-8D44-FDF2AE438A07}" destId="{0D686588-CCAB-463D-949F-BEB28DA0BF99}" srcOrd="0" destOrd="0" presId="urn:microsoft.com/office/officeart/2005/8/layout/arrow2"/>
    <dgm:cxn modelId="{EFC1160C-9004-48B8-AC23-DE6EBF28E6E5}" srcId="{6AB8EDE6-BA1B-4F2C-8820-01C7F27AE22F}" destId="{A1C68A26-BF24-42B2-B053-4424F349C66B}" srcOrd="1" destOrd="0" parTransId="{F04A0796-FB9F-4091-B0FC-42D389AE1289}" sibTransId="{56920AC6-A726-4B8A-8A1A-6552887CFC75}"/>
    <dgm:cxn modelId="{4EEFE5DF-710F-4A75-9C04-7B1448242269}" type="presParOf" srcId="{39F85721-A465-46D7-BDD0-9B156311AF1F}" destId="{C1770A3E-BF26-41D6-AB75-51A232F06BE1}" srcOrd="0" destOrd="0" presId="urn:microsoft.com/office/officeart/2005/8/layout/arrow2"/>
    <dgm:cxn modelId="{B286F8E4-940A-450D-BE0C-3854085C7FE7}" type="presParOf" srcId="{39F85721-A465-46D7-BDD0-9B156311AF1F}" destId="{30A50EC1-0D39-46CD-BE79-36500DF93BCD}" srcOrd="1" destOrd="0" presId="urn:microsoft.com/office/officeart/2005/8/layout/arrow2"/>
    <dgm:cxn modelId="{85CFD8D6-43FB-4686-866D-E0FDAE067FCD}" type="presParOf" srcId="{30A50EC1-0D39-46CD-BE79-36500DF93BCD}" destId="{904E6090-326F-4ECF-9512-3D58950A32A3}" srcOrd="0" destOrd="0" presId="urn:microsoft.com/office/officeart/2005/8/layout/arrow2"/>
    <dgm:cxn modelId="{E3169902-EBB9-4863-93D1-9CEDAFF91964}" type="presParOf" srcId="{30A50EC1-0D39-46CD-BE79-36500DF93BCD}" destId="{D506E72B-DC07-4B78-98D2-A8893A75C701}" srcOrd="1" destOrd="0" presId="urn:microsoft.com/office/officeart/2005/8/layout/arrow2"/>
    <dgm:cxn modelId="{7F261365-97B6-41E6-B6E2-30BB184BFD64}" type="presParOf" srcId="{30A50EC1-0D39-46CD-BE79-36500DF93BCD}" destId="{33DA8EEF-C83B-46B0-8AB8-C9C8977B9769}" srcOrd="2" destOrd="0" presId="urn:microsoft.com/office/officeart/2005/8/layout/arrow2"/>
    <dgm:cxn modelId="{34DA4BEE-5950-4D73-A63F-7109020B8C31}" type="presParOf" srcId="{30A50EC1-0D39-46CD-BE79-36500DF93BCD}" destId="{FF9CEE1A-CBB8-429E-A7CB-584C8D79498A}" srcOrd="3" destOrd="0" presId="urn:microsoft.com/office/officeart/2005/8/layout/arrow2"/>
    <dgm:cxn modelId="{D431086E-B8D8-40B9-98A5-354E973F9BB4}" type="presParOf" srcId="{30A50EC1-0D39-46CD-BE79-36500DF93BCD}" destId="{DAC0613C-F0B3-4D61-AE2A-2026ED9D530A}" srcOrd="4" destOrd="0" presId="urn:microsoft.com/office/officeart/2005/8/layout/arrow2"/>
    <dgm:cxn modelId="{3631AF43-E9C2-43DD-92C1-6B7FC3A73FE9}" type="presParOf" srcId="{30A50EC1-0D39-46CD-BE79-36500DF93BCD}" destId="{0D686588-CCAB-463D-949F-BEB28DA0BF99}" srcOrd="5" destOrd="0" presId="urn:microsoft.com/office/officeart/2005/8/layout/arrow2"/>
    <dgm:cxn modelId="{41AC197C-498C-41FA-884E-13EA0BCBDA88}" type="presParOf" srcId="{30A50EC1-0D39-46CD-BE79-36500DF93BCD}" destId="{F7B28CD1-74BE-4DA8-A2AA-DF177EB14DF9}" srcOrd="6" destOrd="0" presId="urn:microsoft.com/office/officeart/2005/8/layout/arrow2"/>
    <dgm:cxn modelId="{06D1EE34-5FAF-4C45-AAC1-BD87A844E9F9}" type="presParOf" srcId="{30A50EC1-0D39-46CD-BE79-36500DF93BCD}" destId="{70CD1BE9-A8B4-43E8-A692-7FCC171F171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CB347-DB8A-4D22-AF77-8FCAA1FB4CA2}"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es-MX"/>
        </a:p>
      </dgm:t>
    </dgm:pt>
    <dgm:pt modelId="{A47D4E5D-A4FD-457B-997B-DBC52EA7BB73}">
      <dgm:prSet phldrT="[Texto]"/>
      <dgm:spPr/>
      <dgm:t>
        <a:bodyPr/>
        <a:lstStyle/>
        <a:p>
          <a:r>
            <a:rPr lang="es-CO" dirty="0" smtClean="0"/>
            <a:t>Objeto de estudio</a:t>
          </a:r>
          <a:endParaRPr lang="es-MX" dirty="0"/>
        </a:p>
      </dgm:t>
    </dgm:pt>
    <dgm:pt modelId="{B70C8DC5-7ABA-44B1-9F9B-F9932F6AC29B}" type="parTrans" cxnId="{60482B38-7E0A-4B47-A303-AB4E81D2860C}">
      <dgm:prSet/>
      <dgm:spPr/>
      <dgm:t>
        <a:bodyPr/>
        <a:lstStyle/>
        <a:p>
          <a:endParaRPr lang="es-MX"/>
        </a:p>
      </dgm:t>
    </dgm:pt>
    <dgm:pt modelId="{473DA3F0-7A37-4681-8A3B-0B2F51C86AAB}" type="sibTrans" cxnId="{60482B38-7E0A-4B47-A303-AB4E81D2860C}">
      <dgm:prSet/>
      <dgm:spPr/>
      <dgm:t>
        <a:bodyPr/>
        <a:lstStyle/>
        <a:p>
          <a:endParaRPr lang="es-MX"/>
        </a:p>
      </dgm:t>
    </dgm:pt>
    <dgm:pt modelId="{4A9CE132-7938-44C0-821A-4F5D2FB22C66}">
      <dgm:prSet phldrT="[Texto]"/>
      <dgm:spPr/>
      <dgm:t>
        <a:bodyPr/>
        <a:lstStyle/>
        <a:p>
          <a:r>
            <a:rPr lang="es-CO" dirty="0" smtClean="0"/>
            <a:t>Millennials</a:t>
          </a:r>
          <a:endParaRPr lang="es-MX" dirty="0"/>
        </a:p>
      </dgm:t>
    </dgm:pt>
    <dgm:pt modelId="{78E671B8-A114-43D2-96D5-78CCE5679662}" type="parTrans" cxnId="{B911ADC1-49CC-48B4-A58A-4BB1F6DC2445}">
      <dgm:prSet/>
      <dgm:spPr/>
      <dgm:t>
        <a:bodyPr/>
        <a:lstStyle/>
        <a:p>
          <a:endParaRPr lang="es-MX"/>
        </a:p>
      </dgm:t>
    </dgm:pt>
    <dgm:pt modelId="{353DEA94-D5FE-43C0-8F54-338C1BA6FEE9}" type="sibTrans" cxnId="{B911ADC1-49CC-48B4-A58A-4BB1F6DC2445}">
      <dgm:prSet/>
      <dgm:spPr/>
      <dgm:t>
        <a:bodyPr/>
        <a:lstStyle/>
        <a:p>
          <a:endParaRPr lang="es-MX"/>
        </a:p>
      </dgm:t>
    </dgm:pt>
    <dgm:pt modelId="{AC2B4285-50FE-4554-91DD-FF09972CEC36}">
      <dgm:prSet phldrT="[Texto]"/>
      <dgm:spPr/>
      <dgm:t>
        <a:bodyPr/>
        <a:lstStyle/>
        <a:p>
          <a:r>
            <a:rPr lang="es-CO" dirty="0" smtClean="0"/>
            <a:t>Enfoque de investigación</a:t>
          </a:r>
          <a:endParaRPr lang="es-MX" dirty="0"/>
        </a:p>
      </dgm:t>
    </dgm:pt>
    <dgm:pt modelId="{199F4B1D-1915-40A7-BB30-82362DC2C523}" type="parTrans" cxnId="{F6BE33A0-352A-4E46-B1FB-5C5A88E80C37}">
      <dgm:prSet/>
      <dgm:spPr/>
      <dgm:t>
        <a:bodyPr/>
        <a:lstStyle/>
        <a:p>
          <a:endParaRPr lang="es-MX"/>
        </a:p>
      </dgm:t>
    </dgm:pt>
    <dgm:pt modelId="{C748FC25-8EF9-4A93-A014-01D6540E65C8}" type="sibTrans" cxnId="{F6BE33A0-352A-4E46-B1FB-5C5A88E80C37}">
      <dgm:prSet/>
      <dgm:spPr/>
      <dgm:t>
        <a:bodyPr/>
        <a:lstStyle/>
        <a:p>
          <a:endParaRPr lang="es-MX"/>
        </a:p>
      </dgm:t>
    </dgm:pt>
    <dgm:pt modelId="{5600F191-A017-43A0-BC9F-D5A378E0C1D6}">
      <dgm:prSet phldrT="[Texto]"/>
      <dgm:spPr/>
      <dgm:t>
        <a:bodyPr/>
        <a:lstStyle/>
        <a:p>
          <a:r>
            <a:rPr lang="es-CO" dirty="0" smtClean="0"/>
            <a:t>Enfoque cuantitativo</a:t>
          </a:r>
          <a:endParaRPr lang="es-MX" dirty="0"/>
        </a:p>
      </dgm:t>
    </dgm:pt>
    <dgm:pt modelId="{FCB85F76-F44C-4743-9566-248E48173378}" type="parTrans" cxnId="{172B720F-4A04-42BE-BE64-AF015211C88E}">
      <dgm:prSet/>
      <dgm:spPr/>
      <dgm:t>
        <a:bodyPr/>
        <a:lstStyle/>
        <a:p>
          <a:endParaRPr lang="es-MX"/>
        </a:p>
      </dgm:t>
    </dgm:pt>
    <dgm:pt modelId="{1CF75010-3F9E-4C4D-85FF-D45289310789}" type="sibTrans" cxnId="{172B720F-4A04-42BE-BE64-AF015211C88E}">
      <dgm:prSet/>
      <dgm:spPr/>
      <dgm:t>
        <a:bodyPr/>
        <a:lstStyle/>
        <a:p>
          <a:endParaRPr lang="es-MX"/>
        </a:p>
      </dgm:t>
    </dgm:pt>
    <dgm:pt modelId="{752670F9-3E1C-41B3-9A82-A98EE21A4425}">
      <dgm:prSet phldrT="[Texto]"/>
      <dgm:spPr/>
      <dgm:t>
        <a:bodyPr/>
        <a:lstStyle/>
        <a:p>
          <a:r>
            <a:rPr lang="es-CO" dirty="0" smtClean="0"/>
            <a:t>Permite probar hipótesis establecidas</a:t>
          </a:r>
          <a:endParaRPr lang="es-MX" dirty="0"/>
        </a:p>
      </dgm:t>
    </dgm:pt>
    <dgm:pt modelId="{D13B4724-812A-417C-B703-5CAEE9F9E2A2}" type="parTrans" cxnId="{3DBB436C-C8F5-441A-89D8-09F50C19AD9F}">
      <dgm:prSet/>
      <dgm:spPr/>
      <dgm:t>
        <a:bodyPr/>
        <a:lstStyle/>
        <a:p>
          <a:endParaRPr lang="es-MX"/>
        </a:p>
      </dgm:t>
    </dgm:pt>
    <dgm:pt modelId="{481AAB70-5579-497B-BB90-F49B78F1AE58}" type="sibTrans" cxnId="{3DBB436C-C8F5-441A-89D8-09F50C19AD9F}">
      <dgm:prSet/>
      <dgm:spPr/>
      <dgm:t>
        <a:bodyPr/>
        <a:lstStyle/>
        <a:p>
          <a:endParaRPr lang="es-MX"/>
        </a:p>
      </dgm:t>
    </dgm:pt>
    <dgm:pt modelId="{99EA55F9-BE7E-4DBF-8C61-20384EE0645D}">
      <dgm:prSet phldrT="[Texto]"/>
      <dgm:spPr/>
      <dgm:t>
        <a:bodyPr/>
        <a:lstStyle/>
        <a:p>
          <a:r>
            <a:rPr lang="es-CO" dirty="0" smtClean="0"/>
            <a:t>Tipo de investigación</a:t>
          </a:r>
          <a:endParaRPr lang="es-MX" dirty="0"/>
        </a:p>
      </dgm:t>
    </dgm:pt>
    <dgm:pt modelId="{6AF75EE3-77AC-4613-9E54-A615CD465159}" type="parTrans" cxnId="{99CE11C2-93C5-4DEB-945D-AD51CFD7635C}">
      <dgm:prSet/>
      <dgm:spPr/>
      <dgm:t>
        <a:bodyPr/>
        <a:lstStyle/>
        <a:p>
          <a:endParaRPr lang="es-MX"/>
        </a:p>
      </dgm:t>
    </dgm:pt>
    <dgm:pt modelId="{06B594F3-169F-4F85-B6F2-BBCA2AC95159}" type="sibTrans" cxnId="{99CE11C2-93C5-4DEB-945D-AD51CFD7635C}">
      <dgm:prSet/>
      <dgm:spPr/>
      <dgm:t>
        <a:bodyPr/>
        <a:lstStyle/>
        <a:p>
          <a:endParaRPr lang="es-MX"/>
        </a:p>
      </dgm:t>
    </dgm:pt>
    <dgm:pt modelId="{0B0CDC0C-204B-4A8F-AADA-8BDF873707CD}">
      <dgm:prSet phldrT="[Texto]"/>
      <dgm:spPr/>
      <dgm:t>
        <a:bodyPr/>
        <a:lstStyle/>
        <a:p>
          <a:r>
            <a:rPr lang="es-CO" dirty="0" err="1" smtClean="0"/>
            <a:t>Correlacional</a:t>
          </a:r>
          <a:endParaRPr lang="es-MX" dirty="0"/>
        </a:p>
      </dgm:t>
    </dgm:pt>
    <dgm:pt modelId="{3B7D37B8-139F-4C92-A802-75E9831C034E}" type="parTrans" cxnId="{00BFC2F6-DF02-4251-950C-EF4AE4F6901E}">
      <dgm:prSet/>
      <dgm:spPr/>
      <dgm:t>
        <a:bodyPr/>
        <a:lstStyle/>
        <a:p>
          <a:endParaRPr lang="es-MX"/>
        </a:p>
      </dgm:t>
    </dgm:pt>
    <dgm:pt modelId="{A4E60AAE-629D-4545-8789-AE04EEB622B0}" type="sibTrans" cxnId="{00BFC2F6-DF02-4251-950C-EF4AE4F6901E}">
      <dgm:prSet/>
      <dgm:spPr/>
      <dgm:t>
        <a:bodyPr/>
        <a:lstStyle/>
        <a:p>
          <a:endParaRPr lang="es-MX"/>
        </a:p>
      </dgm:t>
    </dgm:pt>
    <dgm:pt modelId="{EA15BB86-D2A9-47BC-BE69-D55722321042}">
      <dgm:prSet phldrT="[Texto]"/>
      <dgm:spPr/>
      <dgm:t>
        <a:bodyPr/>
        <a:lstStyle/>
        <a:p>
          <a:r>
            <a:rPr lang="es-MX" dirty="0" smtClean="0"/>
            <a:t>Se pretende conocer la relación existente entre dos o más variables</a:t>
          </a:r>
          <a:endParaRPr lang="es-MX" dirty="0"/>
        </a:p>
      </dgm:t>
    </dgm:pt>
    <dgm:pt modelId="{4BC377ED-A06E-4405-B441-74CF4E7E74A4}" type="parTrans" cxnId="{9FA9BF9C-7C76-40F2-85F1-A4CB2D0331AC}">
      <dgm:prSet/>
      <dgm:spPr/>
      <dgm:t>
        <a:bodyPr/>
        <a:lstStyle/>
        <a:p>
          <a:endParaRPr lang="es-MX"/>
        </a:p>
      </dgm:t>
    </dgm:pt>
    <dgm:pt modelId="{4D360795-DCC3-4C1B-B0B6-D58FB9DE9BD4}" type="sibTrans" cxnId="{9FA9BF9C-7C76-40F2-85F1-A4CB2D0331AC}">
      <dgm:prSet/>
      <dgm:spPr/>
      <dgm:t>
        <a:bodyPr/>
        <a:lstStyle/>
        <a:p>
          <a:endParaRPr lang="es-MX"/>
        </a:p>
      </dgm:t>
    </dgm:pt>
    <dgm:pt modelId="{2498D7C5-E1B4-47C0-958B-6B0646B95DF2}">
      <dgm:prSet phldrT="[Texto]"/>
      <dgm:spPr/>
      <dgm:t>
        <a:bodyPr/>
        <a:lstStyle/>
        <a:p>
          <a:r>
            <a:rPr lang="es-CO" dirty="0" smtClean="0"/>
            <a:t>Residentes en el </a:t>
          </a:r>
          <a:r>
            <a:rPr lang="es-CO" dirty="0" err="1" smtClean="0"/>
            <a:t>DMQ</a:t>
          </a:r>
          <a:endParaRPr lang="es-MX" dirty="0"/>
        </a:p>
      </dgm:t>
    </dgm:pt>
    <dgm:pt modelId="{B2BB0486-D7D3-4EEB-9849-9873006F027D}" type="parTrans" cxnId="{69A5BEC8-2005-4309-8D7C-5E8B4C190716}">
      <dgm:prSet/>
      <dgm:spPr/>
      <dgm:t>
        <a:bodyPr/>
        <a:lstStyle/>
        <a:p>
          <a:endParaRPr lang="es-MX"/>
        </a:p>
      </dgm:t>
    </dgm:pt>
    <dgm:pt modelId="{0CEB0834-6625-4B88-9E0A-4DAA2E879957}" type="sibTrans" cxnId="{69A5BEC8-2005-4309-8D7C-5E8B4C190716}">
      <dgm:prSet/>
      <dgm:spPr/>
      <dgm:t>
        <a:bodyPr/>
        <a:lstStyle/>
        <a:p>
          <a:endParaRPr lang="es-MX"/>
        </a:p>
      </dgm:t>
    </dgm:pt>
    <dgm:pt modelId="{00E16572-2B04-4B9E-94A3-00C58C1C6F57}" type="pres">
      <dgm:prSet presAssocID="{182CB347-DB8A-4D22-AF77-8FCAA1FB4CA2}" presName="Name0" presStyleCnt="0">
        <dgm:presLayoutVars>
          <dgm:dir/>
          <dgm:animLvl val="lvl"/>
          <dgm:resizeHandles val="exact"/>
        </dgm:presLayoutVars>
      </dgm:prSet>
      <dgm:spPr/>
      <dgm:t>
        <a:bodyPr/>
        <a:lstStyle/>
        <a:p>
          <a:endParaRPr lang="es-MX"/>
        </a:p>
      </dgm:t>
    </dgm:pt>
    <dgm:pt modelId="{A0CBF271-ECE5-430C-AB09-260585E8F048}" type="pres">
      <dgm:prSet presAssocID="{A47D4E5D-A4FD-457B-997B-DBC52EA7BB73}" presName="composite" presStyleCnt="0"/>
      <dgm:spPr/>
    </dgm:pt>
    <dgm:pt modelId="{646E564F-4C4E-4A8D-8CD4-6E7E4474B50E}" type="pres">
      <dgm:prSet presAssocID="{A47D4E5D-A4FD-457B-997B-DBC52EA7BB73}" presName="parTx" presStyleLbl="alignNode1" presStyleIdx="0" presStyleCnt="3">
        <dgm:presLayoutVars>
          <dgm:chMax val="0"/>
          <dgm:chPref val="0"/>
          <dgm:bulletEnabled val="1"/>
        </dgm:presLayoutVars>
      </dgm:prSet>
      <dgm:spPr/>
      <dgm:t>
        <a:bodyPr/>
        <a:lstStyle/>
        <a:p>
          <a:endParaRPr lang="es-MX"/>
        </a:p>
      </dgm:t>
    </dgm:pt>
    <dgm:pt modelId="{306F643D-67F2-40DC-89D7-9C56C365E060}" type="pres">
      <dgm:prSet presAssocID="{A47D4E5D-A4FD-457B-997B-DBC52EA7BB73}" presName="desTx" presStyleLbl="alignAccFollowNode1" presStyleIdx="0" presStyleCnt="3">
        <dgm:presLayoutVars>
          <dgm:bulletEnabled val="1"/>
        </dgm:presLayoutVars>
      </dgm:prSet>
      <dgm:spPr/>
      <dgm:t>
        <a:bodyPr/>
        <a:lstStyle/>
        <a:p>
          <a:endParaRPr lang="es-MX"/>
        </a:p>
      </dgm:t>
    </dgm:pt>
    <dgm:pt modelId="{D3D21D46-1A68-4E2B-B942-826491984351}" type="pres">
      <dgm:prSet presAssocID="{473DA3F0-7A37-4681-8A3B-0B2F51C86AAB}" presName="space" presStyleCnt="0"/>
      <dgm:spPr/>
    </dgm:pt>
    <dgm:pt modelId="{38093ABB-088C-4FAC-8FE8-AAE4F503D57D}" type="pres">
      <dgm:prSet presAssocID="{AC2B4285-50FE-4554-91DD-FF09972CEC36}" presName="composite" presStyleCnt="0"/>
      <dgm:spPr/>
    </dgm:pt>
    <dgm:pt modelId="{0AE78432-41D1-4953-ACAD-BB1BA07D3B13}" type="pres">
      <dgm:prSet presAssocID="{AC2B4285-50FE-4554-91DD-FF09972CEC36}" presName="parTx" presStyleLbl="alignNode1" presStyleIdx="1" presStyleCnt="3">
        <dgm:presLayoutVars>
          <dgm:chMax val="0"/>
          <dgm:chPref val="0"/>
          <dgm:bulletEnabled val="1"/>
        </dgm:presLayoutVars>
      </dgm:prSet>
      <dgm:spPr/>
      <dgm:t>
        <a:bodyPr/>
        <a:lstStyle/>
        <a:p>
          <a:endParaRPr lang="es-MX"/>
        </a:p>
      </dgm:t>
    </dgm:pt>
    <dgm:pt modelId="{AA518DAA-BECB-4409-A30A-4B9C692BCED4}" type="pres">
      <dgm:prSet presAssocID="{AC2B4285-50FE-4554-91DD-FF09972CEC36}" presName="desTx" presStyleLbl="alignAccFollowNode1" presStyleIdx="1" presStyleCnt="3">
        <dgm:presLayoutVars>
          <dgm:bulletEnabled val="1"/>
        </dgm:presLayoutVars>
      </dgm:prSet>
      <dgm:spPr/>
      <dgm:t>
        <a:bodyPr/>
        <a:lstStyle/>
        <a:p>
          <a:endParaRPr lang="es-MX"/>
        </a:p>
      </dgm:t>
    </dgm:pt>
    <dgm:pt modelId="{311C2741-72E3-46CA-9629-6BC98F2AC79D}" type="pres">
      <dgm:prSet presAssocID="{C748FC25-8EF9-4A93-A014-01D6540E65C8}" presName="space" presStyleCnt="0"/>
      <dgm:spPr/>
    </dgm:pt>
    <dgm:pt modelId="{A63BDDB0-3BD4-4545-B786-373D238746F9}" type="pres">
      <dgm:prSet presAssocID="{99EA55F9-BE7E-4DBF-8C61-20384EE0645D}" presName="composite" presStyleCnt="0"/>
      <dgm:spPr/>
    </dgm:pt>
    <dgm:pt modelId="{B245B8AB-1E58-4BF9-ACB0-9EA602055407}" type="pres">
      <dgm:prSet presAssocID="{99EA55F9-BE7E-4DBF-8C61-20384EE0645D}" presName="parTx" presStyleLbl="alignNode1" presStyleIdx="2" presStyleCnt="3">
        <dgm:presLayoutVars>
          <dgm:chMax val="0"/>
          <dgm:chPref val="0"/>
          <dgm:bulletEnabled val="1"/>
        </dgm:presLayoutVars>
      </dgm:prSet>
      <dgm:spPr/>
      <dgm:t>
        <a:bodyPr/>
        <a:lstStyle/>
        <a:p>
          <a:endParaRPr lang="es-MX"/>
        </a:p>
      </dgm:t>
    </dgm:pt>
    <dgm:pt modelId="{C3E65B71-D4B9-41E3-B140-0A07ED382D3E}" type="pres">
      <dgm:prSet presAssocID="{99EA55F9-BE7E-4DBF-8C61-20384EE0645D}" presName="desTx" presStyleLbl="alignAccFollowNode1" presStyleIdx="2" presStyleCnt="3">
        <dgm:presLayoutVars>
          <dgm:bulletEnabled val="1"/>
        </dgm:presLayoutVars>
      </dgm:prSet>
      <dgm:spPr/>
      <dgm:t>
        <a:bodyPr/>
        <a:lstStyle/>
        <a:p>
          <a:endParaRPr lang="es-MX"/>
        </a:p>
      </dgm:t>
    </dgm:pt>
  </dgm:ptLst>
  <dgm:cxnLst>
    <dgm:cxn modelId="{0FC61C1E-A4A3-4026-9109-3C372A4DA0FD}" type="presOf" srcId="{2498D7C5-E1B4-47C0-958B-6B0646B95DF2}" destId="{306F643D-67F2-40DC-89D7-9C56C365E060}" srcOrd="0" destOrd="1" presId="urn:microsoft.com/office/officeart/2005/8/layout/hList1"/>
    <dgm:cxn modelId="{60482B38-7E0A-4B47-A303-AB4E81D2860C}" srcId="{182CB347-DB8A-4D22-AF77-8FCAA1FB4CA2}" destId="{A47D4E5D-A4FD-457B-997B-DBC52EA7BB73}" srcOrd="0" destOrd="0" parTransId="{B70C8DC5-7ABA-44B1-9F9B-F9932F6AC29B}" sibTransId="{473DA3F0-7A37-4681-8A3B-0B2F51C86AAB}"/>
    <dgm:cxn modelId="{E07FA6A4-752B-4134-AED1-24D736EFD214}" type="presOf" srcId="{0B0CDC0C-204B-4A8F-AADA-8BDF873707CD}" destId="{C3E65B71-D4B9-41E3-B140-0A07ED382D3E}" srcOrd="0" destOrd="0" presId="urn:microsoft.com/office/officeart/2005/8/layout/hList1"/>
    <dgm:cxn modelId="{33B1CBCA-83C2-4C1C-9C77-E0B9B6D4CBBC}" type="presOf" srcId="{AC2B4285-50FE-4554-91DD-FF09972CEC36}" destId="{0AE78432-41D1-4953-ACAD-BB1BA07D3B13}" srcOrd="0" destOrd="0" presId="urn:microsoft.com/office/officeart/2005/8/layout/hList1"/>
    <dgm:cxn modelId="{7147AAF0-1F6B-40B3-807D-72A978ACB082}" type="presOf" srcId="{182CB347-DB8A-4D22-AF77-8FCAA1FB4CA2}" destId="{00E16572-2B04-4B9E-94A3-00C58C1C6F57}" srcOrd="0" destOrd="0" presId="urn:microsoft.com/office/officeart/2005/8/layout/hList1"/>
    <dgm:cxn modelId="{F6BE33A0-352A-4E46-B1FB-5C5A88E80C37}" srcId="{182CB347-DB8A-4D22-AF77-8FCAA1FB4CA2}" destId="{AC2B4285-50FE-4554-91DD-FF09972CEC36}" srcOrd="1" destOrd="0" parTransId="{199F4B1D-1915-40A7-BB30-82362DC2C523}" sibTransId="{C748FC25-8EF9-4A93-A014-01D6540E65C8}"/>
    <dgm:cxn modelId="{64C77A86-F577-4757-8C74-03F3FB711AEA}" type="presOf" srcId="{A47D4E5D-A4FD-457B-997B-DBC52EA7BB73}" destId="{646E564F-4C4E-4A8D-8CD4-6E7E4474B50E}" srcOrd="0" destOrd="0" presId="urn:microsoft.com/office/officeart/2005/8/layout/hList1"/>
    <dgm:cxn modelId="{99CE11C2-93C5-4DEB-945D-AD51CFD7635C}" srcId="{182CB347-DB8A-4D22-AF77-8FCAA1FB4CA2}" destId="{99EA55F9-BE7E-4DBF-8C61-20384EE0645D}" srcOrd="2" destOrd="0" parTransId="{6AF75EE3-77AC-4613-9E54-A615CD465159}" sibTransId="{06B594F3-169F-4F85-B6F2-BBCA2AC95159}"/>
    <dgm:cxn modelId="{3DBB436C-C8F5-441A-89D8-09F50C19AD9F}" srcId="{AC2B4285-50FE-4554-91DD-FF09972CEC36}" destId="{752670F9-3E1C-41B3-9A82-A98EE21A4425}" srcOrd="1" destOrd="0" parTransId="{D13B4724-812A-417C-B703-5CAEE9F9E2A2}" sibTransId="{481AAB70-5579-497B-BB90-F49B78F1AE58}"/>
    <dgm:cxn modelId="{00BFC2F6-DF02-4251-950C-EF4AE4F6901E}" srcId="{99EA55F9-BE7E-4DBF-8C61-20384EE0645D}" destId="{0B0CDC0C-204B-4A8F-AADA-8BDF873707CD}" srcOrd="0" destOrd="0" parTransId="{3B7D37B8-139F-4C92-A802-75E9831C034E}" sibTransId="{A4E60AAE-629D-4545-8789-AE04EEB622B0}"/>
    <dgm:cxn modelId="{B911ADC1-49CC-48B4-A58A-4BB1F6DC2445}" srcId="{A47D4E5D-A4FD-457B-997B-DBC52EA7BB73}" destId="{4A9CE132-7938-44C0-821A-4F5D2FB22C66}" srcOrd="0" destOrd="0" parTransId="{78E671B8-A114-43D2-96D5-78CCE5679662}" sibTransId="{353DEA94-D5FE-43C0-8F54-338C1BA6FEE9}"/>
    <dgm:cxn modelId="{17BE7F05-6AC8-4BDE-B087-7C0DF9224FA3}" type="presOf" srcId="{4A9CE132-7938-44C0-821A-4F5D2FB22C66}" destId="{306F643D-67F2-40DC-89D7-9C56C365E060}" srcOrd="0" destOrd="0" presId="urn:microsoft.com/office/officeart/2005/8/layout/hList1"/>
    <dgm:cxn modelId="{69A5BEC8-2005-4309-8D7C-5E8B4C190716}" srcId="{A47D4E5D-A4FD-457B-997B-DBC52EA7BB73}" destId="{2498D7C5-E1B4-47C0-958B-6B0646B95DF2}" srcOrd="1" destOrd="0" parTransId="{B2BB0486-D7D3-4EEB-9849-9873006F027D}" sibTransId="{0CEB0834-6625-4B88-9E0A-4DAA2E879957}"/>
    <dgm:cxn modelId="{3140F103-A894-4CF5-93D7-55DEE9828F8A}" type="presOf" srcId="{99EA55F9-BE7E-4DBF-8C61-20384EE0645D}" destId="{B245B8AB-1E58-4BF9-ACB0-9EA602055407}" srcOrd="0" destOrd="0" presId="urn:microsoft.com/office/officeart/2005/8/layout/hList1"/>
    <dgm:cxn modelId="{777A87FB-B328-4FE1-B922-D76BD90D4592}" type="presOf" srcId="{5600F191-A017-43A0-BC9F-D5A378E0C1D6}" destId="{AA518DAA-BECB-4409-A30A-4B9C692BCED4}" srcOrd="0" destOrd="0" presId="urn:microsoft.com/office/officeart/2005/8/layout/hList1"/>
    <dgm:cxn modelId="{172B720F-4A04-42BE-BE64-AF015211C88E}" srcId="{AC2B4285-50FE-4554-91DD-FF09972CEC36}" destId="{5600F191-A017-43A0-BC9F-D5A378E0C1D6}" srcOrd="0" destOrd="0" parTransId="{FCB85F76-F44C-4743-9566-248E48173378}" sibTransId="{1CF75010-3F9E-4C4D-85FF-D45289310789}"/>
    <dgm:cxn modelId="{825DC292-B3E5-4122-B4CC-389E20D9F951}" type="presOf" srcId="{752670F9-3E1C-41B3-9A82-A98EE21A4425}" destId="{AA518DAA-BECB-4409-A30A-4B9C692BCED4}" srcOrd="0" destOrd="1" presId="urn:microsoft.com/office/officeart/2005/8/layout/hList1"/>
    <dgm:cxn modelId="{9FA9BF9C-7C76-40F2-85F1-A4CB2D0331AC}" srcId="{99EA55F9-BE7E-4DBF-8C61-20384EE0645D}" destId="{EA15BB86-D2A9-47BC-BE69-D55722321042}" srcOrd="1" destOrd="0" parTransId="{4BC377ED-A06E-4405-B441-74CF4E7E74A4}" sibTransId="{4D360795-DCC3-4C1B-B0B6-D58FB9DE9BD4}"/>
    <dgm:cxn modelId="{3839A8FC-8EE8-4767-83D3-4DAB5E9A02CE}" type="presOf" srcId="{EA15BB86-D2A9-47BC-BE69-D55722321042}" destId="{C3E65B71-D4B9-41E3-B140-0A07ED382D3E}" srcOrd="0" destOrd="1" presId="urn:microsoft.com/office/officeart/2005/8/layout/hList1"/>
    <dgm:cxn modelId="{9C6A9388-1BA7-4F98-8291-14D416F7E80E}" type="presParOf" srcId="{00E16572-2B04-4B9E-94A3-00C58C1C6F57}" destId="{A0CBF271-ECE5-430C-AB09-260585E8F048}" srcOrd="0" destOrd="0" presId="urn:microsoft.com/office/officeart/2005/8/layout/hList1"/>
    <dgm:cxn modelId="{9141310F-4858-4B87-A83C-9DFA46A69FCA}" type="presParOf" srcId="{A0CBF271-ECE5-430C-AB09-260585E8F048}" destId="{646E564F-4C4E-4A8D-8CD4-6E7E4474B50E}" srcOrd="0" destOrd="0" presId="urn:microsoft.com/office/officeart/2005/8/layout/hList1"/>
    <dgm:cxn modelId="{2BA68C09-2020-4E00-997C-2A29870722FA}" type="presParOf" srcId="{A0CBF271-ECE5-430C-AB09-260585E8F048}" destId="{306F643D-67F2-40DC-89D7-9C56C365E060}" srcOrd="1" destOrd="0" presId="urn:microsoft.com/office/officeart/2005/8/layout/hList1"/>
    <dgm:cxn modelId="{EE762EAB-B5B9-4781-A40D-FD8C2D00C054}" type="presParOf" srcId="{00E16572-2B04-4B9E-94A3-00C58C1C6F57}" destId="{D3D21D46-1A68-4E2B-B942-826491984351}" srcOrd="1" destOrd="0" presId="urn:microsoft.com/office/officeart/2005/8/layout/hList1"/>
    <dgm:cxn modelId="{0EA6F1E8-CA4E-46E2-91F8-75079B01775F}" type="presParOf" srcId="{00E16572-2B04-4B9E-94A3-00C58C1C6F57}" destId="{38093ABB-088C-4FAC-8FE8-AAE4F503D57D}" srcOrd="2" destOrd="0" presId="urn:microsoft.com/office/officeart/2005/8/layout/hList1"/>
    <dgm:cxn modelId="{F24AEA2A-DA59-4C71-9D6D-E7A99FD7B6E2}" type="presParOf" srcId="{38093ABB-088C-4FAC-8FE8-AAE4F503D57D}" destId="{0AE78432-41D1-4953-ACAD-BB1BA07D3B13}" srcOrd="0" destOrd="0" presId="urn:microsoft.com/office/officeart/2005/8/layout/hList1"/>
    <dgm:cxn modelId="{3581AB26-64A2-484F-AB26-7253AFA06927}" type="presParOf" srcId="{38093ABB-088C-4FAC-8FE8-AAE4F503D57D}" destId="{AA518DAA-BECB-4409-A30A-4B9C692BCED4}" srcOrd="1" destOrd="0" presId="urn:microsoft.com/office/officeart/2005/8/layout/hList1"/>
    <dgm:cxn modelId="{499C4A42-8492-49B9-803A-B8B995629DC6}" type="presParOf" srcId="{00E16572-2B04-4B9E-94A3-00C58C1C6F57}" destId="{311C2741-72E3-46CA-9629-6BC98F2AC79D}" srcOrd="3" destOrd="0" presId="urn:microsoft.com/office/officeart/2005/8/layout/hList1"/>
    <dgm:cxn modelId="{E2AAB9E9-58B0-46D2-99C5-12AFDBD06699}" type="presParOf" srcId="{00E16572-2B04-4B9E-94A3-00C58C1C6F57}" destId="{A63BDDB0-3BD4-4545-B786-373D238746F9}" srcOrd="4" destOrd="0" presId="urn:microsoft.com/office/officeart/2005/8/layout/hList1"/>
    <dgm:cxn modelId="{C0B8FC6F-C2A0-4165-8CC2-C9C4B58E94BC}" type="presParOf" srcId="{A63BDDB0-3BD4-4545-B786-373D238746F9}" destId="{B245B8AB-1E58-4BF9-ACB0-9EA602055407}" srcOrd="0" destOrd="0" presId="urn:microsoft.com/office/officeart/2005/8/layout/hList1"/>
    <dgm:cxn modelId="{F81FFDFD-F7A6-47B8-A13E-0410721DD49F}" type="presParOf" srcId="{A63BDDB0-3BD4-4545-B786-373D238746F9}" destId="{C3E65B71-D4B9-41E3-B140-0A07ED382D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EF88E-1A30-485E-B0E5-749C6E9775E9}" type="doc">
      <dgm:prSet loTypeId="urn:microsoft.com/office/officeart/2005/8/layout/funnel1" loCatId="process" qsTypeId="urn:microsoft.com/office/officeart/2005/8/quickstyle/simple3" qsCatId="simple" csTypeId="urn:microsoft.com/office/officeart/2005/8/colors/colorful4" csCatId="colorful" phldr="1"/>
      <dgm:spPr/>
    </dgm:pt>
    <dgm:pt modelId="{7E6FB8EB-7B66-40C8-B6FA-536F7B472300}">
      <dgm:prSet phldrT="[Texto]"/>
      <dgm:spPr/>
      <dgm:t>
        <a:bodyPr/>
        <a:lstStyle/>
        <a:p>
          <a:r>
            <a:rPr lang="es-CO" dirty="0" smtClean="0"/>
            <a:t>Millennials (20 – 39 años)</a:t>
          </a:r>
          <a:endParaRPr lang="es-MX" dirty="0"/>
        </a:p>
      </dgm:t>
    </dgm:pt>
    <dgm:pt modelId="{BA390A56-59C2-4567-9088-A403A406CF2B}" type="parTrans" cxnId="{A46A48A5-FAD0-4990-A3E6-532DB3A9E0CF}">
      <dgm:prSet/>
      <dgm:spPr/>
      <dgm:t>
        <a:bodyPr/>
        <a:lstStyle/>
        <a:p>
          <a:endParaRPr lang="es-MX"/>
        </a:p>
      </dgm:t>
    </dgm:pt>
    <dgm:pt modelId="{05E47BE4-47AB-4DA2-8FC2-3D1E486F319F}" type="sibTrans" cxnId="{A46A48A5-FAD0-4990-A3E6-532DB3A9E0CF}">
      <dgm:prSet/>
      <dgm:spPr/>
      <dgm:t>
        <a:bodyPr/>
        <a:lstStyle/>
        <a:p>
          <a:endParaRPr lang="es-MX"/>
        </a:p>
      </dgm:t>
    </dgm:pt>
    <dgm:pt modelId="{7790F453-85CF-43C8-825C-3DFAA886A97C}">
      <dgm:prSet phldrT="[Texto]"/>
      <dgm:spPr/>
      <dgm:t>
        <a:bodyPr/>
        <a:lstStyle/>
        <a:p>
          <a:r>
            <a:rPr lang="es-CO" dirty="0" smtClean="0"/>
            <a:t>Residentes en el </a:t>
          </a:r>
          <a:r>
            <a:rPr lang="es-CO" dirty="0" err="1" smtClean="0"/>
            <a:t>DMQ</a:t>
          </a:r>
          <a:endParaRPr lang="es-MX" dirty="0"/>
        </a:p>
      </dgm:t>
    </dgm:pt>
    <dgm:pt modelId="{62A492D1-D97C-414A-923C-5115059A66C2}" type="parTrans" cxnId="{E5C28F4B-265B-4A58-961A-D16C56AECF58}">
      <dgm:prSet/>
      <dgm:spPr/>
      <dgm:t>
        <a:bodyPr/>
        <a:lstStyle/>
        <a:p>
          <a:endParaRPr lang="es-MX"/>
        </a:p>
      </dgm:t>
    </dgm:pt>
    <dgm:pt modelId="{AE2D4B15-3AB9-48CB-827E-40DCBC6913CB}" type="sibTrans" cxnId="{E5C28F4B-265B-4A58-961A-D16C56AECF58}">
      <dgm:prSet/>
      <dgm:spPr/>
      <dgm:t>
        <a:bodyPr/>
        <a:lstStyle/>
        <a:p>
          <a:endParaRPr lang="es-MX"/>
        </a:p>
      </dgm:t>
    </dgm:pt>
    <dgm:pt modelId="{49E22532-63D4-4493-BD92-06EDA9D20962}">
      <dgm:prSet phldrT="[Texto]"/>
      <dgm:spPr/>
      <dgm:t>
        <a:bodyPr/>
        <a:lstStyle/>
        <a:p>
          <a:r>
            <a:rPr lang="es-CO" b="1" dirty="0" smtClean="0"/>
            <a:t>POBLACIÓN DE ESTUDIO</a:t>
          </a:r>
          <a:endParaRPr lang="es-MX" dirty="0"/>
        </a:p>
      </dgm:t>
    </dgm:pt>
    <dgm:pt modelId="{7CFC4689-1202-430B-9E08-8D8128880F23}" type="parTrans" cxnId="{22CC46C9-782F-4F49-B445-1177049F5C11}">
      <dgm:prSet/>
      <dgm:spPr/>
      <dgm:t>
        <a:bodyPr/>
        <a:lstStyle/>
        <a:p>
          <a:endParaRPr lang="es-MX"/>
        </a:p>
      </dgm:t>
    </dgm:pt>
    <dgm:pt modelId="{EF44E156-5FC2-4018-8EB7-2CE3C4E8E210}" type="sibTrans" cxnId="{22CC46C9-782F-4F49-B445-1177049F5C11}">
      <dgm:prSet/>
      <dgm:spPr/>
      <dgm:t>
        <a:bodyPr/>
        <a:lstStyle/>
        <a:p>
          <a:endParaRPr lang="es-MX"/>
        </a:p>
      </dgm:t>
    </dgm:pt>
    <dgm:pt modelId="{97FBF1AA-A17F-4C80-8A17-915738C97698}">
      <dgm:prSet phldrT="[Texto]"/>
      <dgm:spPr/>
      <dgm:t>
        <a:bodyPr/>
        <a:lstStyle/>
        <a:p>
          <a:r>
            <a:rPr lang="es-CO" dirty="0" smtClean="0"/>
            <a:t>862.351  según </a:t>
          </a:r>
          <a:r>
            <a:rPr lang="es-CO" dirty="0" err="1" smtClean="0"/>
            <a:t>INEC</a:t>
          </a:r>
          <a:endParaRPr lang="es-MX" dirty="0"/>
        </a:p>
      </dgm:t>
    </dgm:pt>
    <dgm:pt modelId="{35304FA0-6ED0-459D-B63B-A0CC674DE2BD}" type="parTrans" cxnId="{F3486761-A5E5-4CF0-82DC-32A0928C2200}">
      <dgm:prSet/>
      <dgm:spPr/>
    </dgm:pt>
    <dgm:pt modelId="{F969E090-9873-45DE-AB30-40C166926F98}" type="sibTrans" cxnId="{F3486761-A5E5-4CF0-82DC-32A0928C2200}">
      <dgm:prSet/>
      <dgm:spPr/>
    </dgm:pt>
    <dgm:pt modelId="{7C8B9418-ABD9-4257-BC33-A71AC5D1DE16}" type="pres">
      <dgm:prSet presAssocID="{DFBEF88E-1A30-485E-B0E5-749C6E9775E9}" presName="Name0" presStyleCnt="0">
        <dgm:presLayoutVars>
          <dgm:chMax val="4"/>
          <dgm:resizeHandles val="exact"/>
        </dgm:presLayoutVars>
      </dgm:prSet>
      <dgm:spPr/>
    </dgm:pt>
    <dgm:pt modelId="{FFFF0865-7146-48EC-95E0-9F77674E411E}" type="pres">
      <dgm:prSet presAssocID="{DFBEF88E-1A30-485E-B0E5-749C6E9775E9}" presName="ellipse" presStyleLbl="trBgShp" presStyleIdx="0" presStyleCnt="1"/>
      <dgm:spPr/>
    </dgm:pt>
    <dgm:pt modelId="{326AAB4E-E68D-4B23-9143-5861DAA74F5D}" type="pres">
      <dgm:prSet presAssocID="{DFBEF88E-1A30-485E-B0E5-749C6E9775E9}" presName="arrow1" presStyleLbl="fgShp" presStyleIdx="0" presStyleCnt="1"/>
      <dgm:spPr/>
    </dgm:pt>
    <dgm:pt modelId="{C2BEFD06-E603-4D29-919E-DA60FE521CB5}" type="pres">
      <dgm:prSet presAssocID="{DFBEF88E-1A30-485E-B0E5-749C6E9775E9}" presName="rectangle" presStyleLbl="revTx" presStyleIdx="0" presStyleCnt="1">
        <dgm:presLayoutVars>
          <dgm:bulletEnabled val="1"/>
        </dgm:presLayoutVars>
      </dgm:prSet>
      <dgm:spPr/>
      <dgm:t>
        <a:bodyPr/>
        <a:lstStyle/>
        <a:p>
          <a:endParaRPr lang="es-MX"/>
        </a:p>
      </dgm:t>
    </dgm:pt>
    <dgm:pt modelId="{00F65D38-F57C-4DFD-9151-B20AAFE9C741}" type="pres">
      <dgm:prSet presAssocID="{7E6FB8EB-7B66-40C8-B6FA-536F7B472300}" presName="item1" presStyleLbl="node1" presStyleIdx="0" presStyleCnt="3">
        <dgm:presLayoutVars>
          <dgm:bulletEnabled val="1"/>
        </dgm:presLayoutVars>
      </dgm:prSet>
      <dgm:spPr/>
      <dgm:t>
        <a:bodyPr/>
        <a:lstStyle/>
        <a:p>
          <a:endParaRPr lang="es-MX"/>
        </a:p>
      </dgm:t>
    </dgm:pt>
    <dgm:pt modelId="{821E9527-E6FC-4620-952F-84C232439418}" type="pres">
      <dgm:prSet presAssocID="{7790F453-85CF-43C8-825C-3DFAA886A97C}" presName="item2" presStyleLbl="node1" presStyleIdx="1" presStyleCnt="3">
        <dgm:presLayoutVars>
          <dgm:bulletEnabled val="1"/>
        </dgm:presLayoutVars>
      </dgm:prSet>
      <dgm:spPr/>
      <dgm:t>
        <a:bodyPr/>
        <a:lstStyle/>
        <a:p>
          <a:endParaRPr lang="es-MX"/>
        </a:p>
      </dgm:t>
    </dgm:pt>
    <dgm:pt modelId="{02EA641E-A409-4682-9552-44F85DE178B2}" type="pres">
      <dgm:prSet presAssocID="{49E22532-63D4-4493-BD92-06EDA9D20962}" presName="item3" presStyleLbl="node1" presStyleIdx="2" presStyleCnt="3">
        <dgm:presLayoutVars>
          <dgm:bulletEnabled val="1"/>
        </dgm:presLayoutVars>
      </dgm:prSet>
      <dgm:spPr/>
      <dgm:t>
        <a:bodyPr/>
        <a:lstStyle/>
        <a:p>
          <a:endParaRPr lang="es-MX"/>
        </a:p>
      </dgm:t>
    </dgm:pt>
    <dgm:pt modelId="{804812BC-65CC-4F23-859B-214714B8EE1A}" type="pres">
      <dgm:prSet presAssocID="{DFBEF88E-1A30-485E-B0E5-749C6E9775E9}" presName="funnel" presStyleLbl="trAlignAcc1" presStyleIdx="0" presStyleCnt="1"/>
      <dgm:spPr/>
    </dgm:pt>
  </dgm:ptLst>
  <dgm:cxnLst>
    <dgm:cxn modelId="{E5C28F4B-265B-4A58-961A-D16C56AECF58}" srcId="{DFBEF88E-1A30-485E-B0E5-749C6E9775E9}" destId="{7790F453-85CF-43C8-825C-3DFAA886A97C}" srcOrd="2" destOrd="0" parTransId="{62A492D1-D97C-414A-923C-5115059A66C2}" sibTransId="{AE2D4B15-3AB9-48CB-827E-40DCBC6913CB}"/>
    <dgm:cxn modelId="{22CC46C9-782F-4F49-B445-1177049F5C11}" srcId="{DFBEF88E-1A30-485E-B0E5-749C6E9775E9}" destId="{49E22532-63D4-4493-BD92-06EDA9D20962}" srcOrd="3" destOrd="0" parTransId="{7CFC4689-1202-430B-9E08-8D8128880F23}" sibTransId="{EF44E156-5FC2-4018-8EB7-2CE3C4E8E210}"/>
    <dgm:cxn modelId="{F3486761-A5E5-4CF0-82DC-32A0928C2200}" srcId="{DFBEF88E-1A30-485E-B0E5-749C6E9775E9}" destId="{97FBF1AA-A17F-4C80-8A17-915738C97698}" srcOrd="0" destOrd="0" parTransId="{35304FA0-6ED0-459D-B63B-A0CC674DE2BD}" sibTransId="{F969E090-9873-45DE-AB30-40C166926F98}"/>
    <dgm:cxn modelId="{E0CB0D44-4AEE-46B2-84EC-43906C315FFB}" type="presOf" srcId="{97FBF1AA-A17F-4C80-8A17-915738C97698}" destId="{02EA641E-A409-4682-9552-44F85DE178B2}" srcOrd="0" destOrd="0" presId="urn:microsoft.com/office/officeart/2005/8/layout/funnel1"/>
    <dgm:cxn modelId="{9F7FDFC9-3F17-4550-B730-B7B7C4E9787F}" type="presOf" srcId="{49E22532-63D4-4493-BD92-06EDA9D20962}" destId="{C2BEFD06-E603-4D29-919E-DA60FE521CB5}" srcOrd="0" destOrd="0" presId="urn:microsoft.com/office/officeart/2005/8/layout/funnel1"/>
    <dgm:cxn modelId="{D1684808-3E25-4531-906F-ABA96D41A4F0}" type="presOf" srcId="{DFBEF88E-1A30-485E-B0E5-749C6E9775E9}" destId="{7C8B9418-ABD9-4257-BC33-A71AC5D1DE16}" srcOrd="0" destOrd="0" presId="urn:microsoft.com/office/officeart/2005/8/layout/funnel1"/>
    <dgm:cxn modelId="{8366A0CC-0D48-4527-B815-5894AFE045D8}" type="presOf" srcId="{7E6FB8EB-7B66-40C8-B6FA-536F7B472300}" destId="{821E9527-E6FC-4620-952F-84C232439418}" srcOrd="0" destOrd="0" presId="urn:microsoft.com/office/officeart/2005/8/layout/funnel1"/>
    <dgm:cxn modelId="{A46A48A5-FAD0-4990-A3E6-532DB3A9E0CF}" srcId="{DFBEF88E-1A30-485E-B0E5-749C6E9775E9}" destId="{7E6FB8EB-7B66-40C8-B6FA-536F7B472300}" srcOrd="1" destOrd="0" parTransId="{BA390A56-59C2-4567-9088-A403A406CF2B}" sibTransId="{05E47BE4-47AB-4DA2-8FC2-3D1E486F319F}"/>
    <dgm:cxn modelId="{E6C40DF8-C40C-4D8C-BD76-84029D16EBA4}" type="presOf" srcId="{7790F453-85CF-43C8-825C-3DFAA886A97C}" destId="{00F65D38-F57C-4DFD-9151-B20AAFE9C741}" srcOrd="0" destOrd="0" presId="urn:microsoft.com/office/officeart/2005/8/layout/funnel1"/>
    <dgm:cxn modelId="{3A6E20CA-10F8-4299-A5D1-20B9D4B28098}" type="presParOf" srcId="{7C8B9418-ABD9-4257-BC33-A71AC5D1DE16}" destId="{FFFF0865-7146-48EC-95E0-9F77674E411E}" srcOrd="0" destOrd="0" presId="urn:microsoft.com/office/officeart/2005/8/layout/funnel1"/>
    <dgm:cxn modelId="{0F5655E4-0386-4A88-B1D4-C82A13F6423C}" type="presParOf" srcId="{7C8B9418-ABD9-4257-BC33-A71AC5D1DE16}" destId="{326AAB4E-E68D-4B23-9143-5861DAA74F5D}" srcOrd="1" destOrd="0" presId="urn:microsoft.com/office/officeart/2005/8/layout/funnel1"/>
    <dgm:cxn modelId="{E378164F-2340-4642-9608-8CE0B1E366B3}" type="presParOf" srcId="{7C8B9418-ABD9-4257-BC33-A71AC5D1DE16}" destId="{C2BEFD06-E603-4D29-919E-DA60FE521CB5}" srcOrd="2" destOrd="0" presId="urn:microsoft.com/office/officeart/2005/8/layout/funnel1"/>
    <dgm:cxn modelId="{21E7F6A6-ACFE-4580-886F-25CDE2E56137}" type="presParOf" srcId="{7C8B9418-ABD9-4257-BC33-A71AC5D1DE16}" destId="{00F65D38-F57C-4DFD-9151-B20AAFE9C741}" srcOrd="3" destOrd="0" presId="urn:microsoft.com/office/officeart/2005/8/layout/funnel1"/>
    <dgm:cxn modelId="{EB408D34-5E35-4265-B65E-28547AB0DF9E}" type="presParOf" srcId="{7C8B9418-ABD9-4257-BC33-A71AC5D1DE16}" destId="{821E9527-E6FC-4620-952F-84C232439418}" srcOrd="4" destOrd="0" presId="urn:microsoft.com/office/officeart/2005/8/layout/funnel1"/>
    <dgm:cxn modelId="{F1C5DAD7-6939-4196-AB8E-4F54AB1B9CCF}" type="presParOf" srcId="{7C8B9418-ABD9-4257-BC33-A71AC5D1DE16}" destId="{02EA641E-A409-4682-9552-44F85DE178B2}" srcOrd="5" destOrd="0" presId="urn:microsoft.com/office/officeart/2005/8/layout/funnel1"/>
    <dgm:cxn modelId="{DBFD3632-FC1C-4096-B3D4-BD8C636BFCA7}" type="presParOf" srcId="{7C8B9418-ABD9-4257-BC33-A71AC5D1DE16}" destId="{804812BC-65CC-4F23-859B-214714B8EE1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8599BE-A46D-466A-8D7E-624042A7D010}" type="doc">
      <dgm:prSet loTypeId="urn:microsoft.com/office/officeart/2005/8/layout/bProcess4" loCatId="process" qsTypeId="urn:microsoft.com/office/officeart/2005/8/quickstyle/simple3" qsCatId="simple" csTypeId="urn:microsoft.com/office/officeart/2005/8/colors/colorful4" csCatId="colorful" phldr="1"/>
      <dgm:spPr/>
      <dgm:t>
        <a:bodyPr/>
        <a:lstStyle/>
        <a:p>
          <a:endParaRPr lang="es-MX"/>
        </a:p>
      </dgm:t>
    </dgm:pt>
    <dgm:pt modelId="{FD3BD00C-90CC-4C04-B4E5-BC3DE27DE265}">
      <dgm:prSet phldrT="[Texto]" custT="1"/>
      <dgm:spPr/>
      <dgm:t>
        <a:bodyPr/>
        <a:lstStyle/>
        <a:p>
          <a:r>
            <a:rPr lang="es-CO" sz="4000" dirty="0" smtClean="0"/>
            <a:t>Encuesta</a:t>
          </a:r>
          <a:endParaRPr lang="es-MX" sz="4000" dirty="0"/>
        </a:p>
      </dgm:t>
    </dgm:pt>
    <dgm:pt modelId="{D82E5EDA-26CE-4D0D-A293-0C689302B2C2}" type="parTrans" cxnId="{5C54D253-5ECC-4817-B836-D8AC341D063D}">
      <dgm:prSet/>
      <dgm:spPr/>
      <dgm:t>
        <a:bodyPr/>
        <a:lstStyle/>
        <a:p>
          <a:endParaRPr lang="es-MX"/>
        </a:p>
      </dgm:t>
    </dgm:pt>
    <dgm:pt modelId="{A63A0003-381B-46F3-A67D-3555FF0E7255}" type="sibTrans" cxnId="{5C54D253-5ECC-4817-B836-D8AC341D063D}">
      <dgm:prSet/>
      <dgm:spPr/>
      <dgm:t>
        <a:bodyPr/>
        <a:lstStyle/>
        <a:p>
          <a:endParaRPr lang="es-MX"/>
        </a:p>
      </dgm:t>
    </dgm:pt>
    <dgm:pt modelId="{42FA0E31-00A1-4C4A-8D6B-33C699993440}">
      <dgm:prSet phldrT="[Texto]"/>
      <dgm:spPr/>
      <dgm:t>
        <a:bodyPr/>
        <a:lstStyle/>
        <a:p>
          <a:r>
            <a:rPr lang="es-MX" dirty="0" smtClean="0"/>
            <a:t>Factores que influyen en el comportamiento de compra de productos verdes de millennials en India</a:t>
          </a:r>
        </a:p>
        <a:p>
          <a:r>
            <a:rPr lang="es-MX" dirty="0" err="1" smtClean="0"/>
            <a:t>Richa</a:t>
          </a:r>
          <a:r>
            <a:rPr lang="es-MX" dirty="0" smtClean="0"/>
            <a:t> </a:t>
          </a:r>
          <a:r>
            <a:rPr lang="es-MX" dirty="0" err="1" smtClean="0"/>
            <a:t>Chaudhary</a:t>
          </a:r>
          <a:r>
            <a:rPr lang="es-MX" dirty="0" smtClean="0"/>
            <a:t>, </a:t>
          </a:r>
          <a:r>
            <a:rPr lang="es-MX" dirty="0" err="1" smtClean="0"/>
            <a:t>Samrat</a:t>
          </a:r>
          <a:r>
            <a:rPr lang="es-MX" dirty="0" smtClean="0"/>
            <a:t> </a:t>
          </a:r>
          <a:r>
            <a:rPr lang="es-MX" dirty="0" err="1" smtClean="0"/>
            <a:t>Bisai</a:t>
          </a:r>
          <a:r>
            <a:rPr lang="es-MX" dirty="0" smtClean="0"/>
            <a:t> </a:t>
          </a:r>
          <a:r>
            <a:rPr lang="es-CO" dirty="0" smtClean="0"/>
            <a:t>(2018)</a:t>
          </a:r>
          <a:endParaRPr lang="es-MX" dirty="0"/>
        </a:p>
      </dgm:t>
    </dgm:pt>
    <dgm:pt modelId="{78FE0295-3C67-4CB7-8711-78D252B14924}" type="parTrans" cxnId="{4A2264DB-5BE6-44AF-AB96-29074EAC0CF1}">
      <dgm:prSet/>
      <dgm:spPr/>
      <dgm:t>
        <a:bodyPr/>
        <a:lstStyle/>
        <a:p>
          <a:endParaRPr lang="es-MX"/>
        </a:p>
      </dgm:t>
    </dgm:pt>
    <dgm:pt modelId="{3555E748-F0B8-4C06-8E80-422147E15C7A}" type="sibTrans" cxnId="{4A2264DB-5BE6-44AF-AB96-29074EAC0CF1}">
      <dgm:prSet/>
      <dgm:spPr/>
      <dgm:t>
        <a:bodyPr/>
        <a:lstStyle/>
        <a:p>
          <a:endParaRPr lang="es-MX"/>
        </a:p>
      </dgm:t>
    </dgm:pt>
    <dgm:pt modelId="{AB1B5456-3B28-41C5-B8E9-F9407E673FDD}" type="pres">
      <dgm:prSet presAssocID="{3C8599BE-A46D-466A-8D7E-624042A7D010}" presName="Name0" presStyleCnt="0">
        <dgm:presLayoutVars>
          <dgm:dir/>
          <dgm:resizeHandles/>
        </dgm:presLayoutVars>
      </dgm:prSet>
      <dgm:spPr/>
      <dgm:t>
        <a:bodyPr/>
        <a:lstStyle/>
        <a:p>
          <a:endParaRPr lang="es-MX"/>
        </a:p>
      </dgm:t>
    </dgm:pt>
    <dgm:pt modelId="{1A9BAF67-301C-45CC-96B9-6B295E35D647}" type="pres">
      <dgm:prSet presAssocID="{FD3BD00C-90CC-4C04-B4E5-BC3DE27DE265}" presName="compNode" presStyleCnt="0"/>
      <dgm:spPr/>
    </dgm:pt>
    <dgm:pt modelId="{10D663B2-52E3-40CD-9BD4-C4672D264C2B}" type="pres">
      <dgm:prSet presAssocID="{FD3BD00C-90CC-4C04-B4E5-BC3DE27DE265}" presName="dummyConnPt" presStyleCnt="0"/>
      <dgm:spPr/>
    </dgm:pt>
    <dgm:pt modelId="{0E845B29-CDE9-40E6-8084-A1BF874CB439}" type="pres">
      <dgm:prSet presAssocID="{FD3BD00C-90CC-4C04-B4E5-BC3DE27DE265}" presName="node" presStyleLbl="node1" presStyleIdx="0" presStyleCnt="2">
        <dgm:presLayoutVars>
          <dgm:bulletEnabled val="1"/>
        </dgm:presLayoutVars>
      </dgm:prSet>
      <dgm:spPr/>
      <dgm:t>
        <a:bodyPr/>
        <a:lstStyle/>
        <a:p>
          <a:endParaRPr lang="es-MX"/>
        </a:p>
      </dgm:t>
    </dgm:pt>
    <dgm:pt modelId="{30EEF654-04D4-4EC3-8F7E-EBF6CCA82EF7}" type="pres">
      <dgm:prSet presAssocID="{A63A0003-381B-46F3-A67D-3555FF0E7255}" presName="sibTrans" presStyleLbl="bgSibTrans2D1" presStyleIdx="0" presStyleCnt="1"/>
      <dgm:spPr/>
      <dgm:t>
        <a:bodyPr/>
        <a:lstStyle/>
        <a:p>
          <a:endParaRPr lang="es-MX"/>
        </a:p>
      </dgm:t>
    </dgm:pt>
    <dgm:pt modelId="{A86D5CAD-D881-43E5-A002-3E7A2231F471}" type="pres">
      <dgm:prSet presAssocID="{42FA0E31-00A1-4C4A-8D6B-33C699993440}" presName="compNode" presStyleCnt="0"/>
      <dgm:spPr/>
    </dgm:pt>
    <dgm:pt modelId="{892D7A07-F547-484D-96B6-F4765A209192}" type="pres">
      <dgm:prSet presAssocID="{42FA0E31-00A1-4C4A-8D6B-33C699993440}" presName="dummyConnPt" presStyleCnt="0"/>
      <dgm:spPr/>
    </dgm:pt>
    <dgm:pt modelId="{EE945FE7-E286-40C3-AF5E-2DD53578E4F7}" type="pres">
      <dgm:prSet presAssocID="{42FA0E31-00A1-4C4A-8D6B-33C699993440}" presName="node" presStyleLbl="node1" presStyleIdx="1" presStyleCnt="2">
        <dgm:presLayoutVars>
          <dgm:bulletEnabled val="1"/>
        </dgm:presLayoutVars>
      </dgm:prSet>
      <dgm:spPr/>
      <dgm:t>
        <a:bodyPr/>
        <a:lstStyle/>
        <a:p>
          <a:endParaRPr lang="es-MX"/>
        </a:p>
      </dgm:t>
    </dgm:pt>
  </dgm:ptLst>
  <dgm:cxnLst>
    <dgm:cxn modelId="{8516AE2B-24E5-424A-AA35-9F9D00029ED3}" type="presOf" srcId="{A63A0003-381B-46F3-A67D-3555FF0E7255}" destId="{30EEF654-04D4-4EC3-8F7E-EBF6CCA82EF7}" srcOrd="0" destOrd="0" presId="urn:microsoft.com/office/officeart/2005/8/layout/bProcess4"/>
    <dgm:cxn modelId="{7D81B989-B4F7-4605-AA11-E0EE25999583}" type="presOf" srcId="{42FA0E31-00A1-4C4A-8D6B-33C699993440}" destId="{EE945FE7-E286-40C3-AF5E-2DD53578E4F7}" srcOrd="0" destOrd="0" presId="urn:microsoft.com/office/officeart/2005/8/layout/bProcess4"/>
    <dgm:cxn modelId="{3B950E84-58E0-4D81-849C-F4880FA5D950}" type="presOf" srcId="{FD3BD00C-90CC-4C04-B4E5-BC3DE27DE265}" destId="{0E845B29-CDE9-40E6-8084-A1BF874CB439}" srcOrd="0" destOrd="0" presId="urn:microsoft.com/office/officeart/2005/8/layout/bProcess4"/>
    <dgm:cxn modelId="{DAE0B2BE-466B-4AEE-B48D-A7FF42AF4EBE}" type="presOf" srcId="{3C8599BE-A46D-466A-8D7E-624042A7D010}" destId="{AB1B5456-3B28-41C5-B8E9-F9407E673FDD}" srcOrd="0" destOrd="0" presId="urn:microsoft.com/office/officeart/2005/8/layout/bProcess4"/>
    <dgm:cxn modelId="{5C54D253-5ECC-4817-B836-D8AC341D063D}" srcId="{3C8599BE-A46D-466A-8D7E-624042A7D010}" destId="{FD3BD00C-90CC-4C04-B4E5-BC3DE27DE265}" srcOrd="0" destOrd="0" parTransId="{D82E5EDA-26CE-4D0D-A293-0C689302B2C2}" sibTransId="{A63A0003-381B-46F3-A67D-3555FF0E7255}"/>
    <dgm:cxn modelId="{4A2264DB-5BE6-44AF-AB96-29074EAC0CF1}" srcId="{3C8599BE-A46D-466A-8D7E-624042A7D010}" destId="{42FA0E31-00A1-4C4A-8D6B-33C699993440}" srcOrd="1" destOrd="0" parTransId="{78FE0295-3C67-4CB7-8711-78D252B14924}" sibTransId="{3555E748-F0B8-4C06-8E80-422147E15C7A}"/>
    <dgm:cxn modelId="{5527482C-2B95-4F0B-B0E4-0D24001441CF}" type="presParOf" srcId="{AB1B5456-3B28-41C5-B8E9-F9407E673FDD}" destId="{1A9BAF67-301C-45CC-96B9-6B295E35D647}" srcOrd="0" destOrd="0" presId="urn:microsoft.com/office/officeart/2005/8/layout/bProcess4"/>
    <dgm:cxn modelId="{C2ED310E-B04C-4FE8-8D03-CCF82CE13F4E}" type="presParOf" srcId="{1A9BAF67-301C-45CC-96B9-6B295E35D647}" destId="{10D663B2-52E3-40CD-9BD4-C4672D264C2B}" srcOrd="0" destOrd="0" presId="urn:microsoft.com/office/officeart/2005/8/layout/bProcess4"/>
    <dgm:cxn modelId="{4B8604D6-C851-40CA-95EB-A276AB114291}" type="presParOf" srcId="{1A9BAF67-301C-45CC-96B9-6B295E35D647}" destId="{0E845B29-CDE9-40E6-8084-A1BF874CB439}" srcOrd="1" destOrd="0" presId="urn:microsoft.com/office/officeart/2005/8/layout/bProcess4"/>
    <dgm:cxn modelId="{6B678F13-61CD-4613-A469-D3BE156D8BFB}" type="presParOf" srcId="{AB1B5456-3B28-41C5-B8E9-F9407E673FDD}" destId="{30EEF654-04D4-4EC3-8F7E-EBF6CCA82EF7}" srcOrd="1" destOrd="0" presId="urn:microsoft.com/office/officeart/2005/8/layout/bProcess4"/>
    <dgm:cxn modelId="{AAD17767-E5C6-48F9-818D-13208293EF13}" type="presParOf" srcId="{AB1B5456-3B28-41C5-B8E9-F9407E673FDD}" destId="{A86D5CAD-D881-43E5-A002-3E7A2231F471}" srcOrd="2" destOrd="0" presId="urn:microsoft.com/office/officeart/2005/8/layout/bProcess4"/>
    <dgm:cxn modelId="{3A9F0694-783F-40F6-A489-725AEF903521}" type="presParOf" srcId="{A86D5CAD-D881-43E5-A002-3E7A2231F471}" destId="{892D7A07-F547-484D-96B6-F4765A209192}" srcOrd="0" destOrd="0" presId="urn:microsoft.com/office/officeart/2005/8/layout/bProcess4"/>
    <dgm:cxn modelId="{8E39502D-34B6-46D1-8A13-4639A947D91A}" type="presParOf" srcId="{A86D5CAD-D881-43E5-A002-3E7A2231F471}" destId="{EE945FE7-E286-40C3-AF5E-2DD53578E4F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F4189C-4202-4DE0-BF0F-E38930D442ED}" type="doc">
      <dgm:prSet loTypeId="urn:microsoft.com/office/officeart/2005/8/layout/vList6" loCatId="process" qsTypeId="urn:microsoft.com/office/officeart/2005/8/quickstyle/simple3" qsCatId="simple" csTypeId="urn:microsoft.com/office/officeart/2005/8/colors/colorful4" csCatId="colorful" phldr="1"/>
      <dgm:spPr/>
      <dgm:t>
        <a:bodyPr/>
        <a:lstStyle/>
        <a:p>
          <a:endParaRPr lang="es-MX"/>
        </a:p>
      </dgm:t>
    </dgm:pt>
    <dgm:pt modelId="{88318C70-866C-4861-802C-101AD2A7CE2C}">
      <dgm:prSet phldrT="[Texto]"/>
      <dgm:spPr/>
      <dgm:t>
        <a:bodyPr/>
        <a:lstStyle/>
        <a:p>
          <a:r>
            <a:rPr lang="es-CO" dirty="0" smtClean="0"/>
            <a:t>VALIDACIÓN DEL INSTRUMENTO</a:t>
          </a:r>
          <a:endParaRPr lang="es-MX" dirty="0"/>
        </a:p>
      </dgm:t>
    </dgm:pt>
    <dgm:pt modelId="{B040A656-49E9-4827-BEC5-B6EF4196B923}" type="parTrans" cxnId="{13C50EB1-2A2B-4876-909B-8AB870DDE0E7}">
      <dgm:prSet/>
      <dgm:spPr/>
      <dgm:t>
        <a:bodyPr/>
        <a:lstStyle/>
        <a:p>
          <a:endParaRPr lang="es-MX"/>
        </a:p>
      </dgm:t>
    </dgm:pt>
    <dgm:pt modelId="{AFBEFEFB-CA59-49DD-96D6-A3B107D6BBCF}" type="sibTrans" cxnId="{13C50EB1-2A2B-4876-909B-8AB870DDE0E7}">
      <dgm:prSet/>
      <dgm:spPr/>
      <dgm:t>
        <a:bodyPr/>
        <a:lstStyle/>
        <a:p>
          <a:endParaRPr lang="es-MX"/>
        </a:p>
      </dgm:t>
    </dgm:pt>
    <dgm:pt modelId="{2EF24BDD-25FD-44B5-AEBA-070F273975FC}">
      <dgm:prSet phldrT="[Texto]"/>
      <dgm:spPr/>
      <dgm:t>
        <a:bodyPr/>
        <a:lstStyle/>
        <a:p>
          <a:r>
            <a:rPr lang="es-CO" dirty="0" smtClean="0"/>
            <a:t>Contenido </a:t>
          </a:r>
          <a:endParaRPr lang="es-MX" dirty="0"/>
        </a:p>
      </dgm:t>
    </dgm:pt>
    <dgm:pt modelId="{D09EB741-6908-45A3-92F0-58189E38E1F8}" type="parTrans" cxnId="{1F97C519-0A6C-4BBF-A4BF-D1704C5DD1CB}">
      <dgm:prSet/>
      <dgm:spPr/>
      <dgm:t>
        <a:bodyPr/>
        <a:lstStyle/>
        <a:p>
          <a:endParaRPr lang="es-MX"/>
        </a:p>
      </dgm:t>
    </dgm:pt>
    <dgm:pt modelId="{82A6C7EC-9BD3-4D55-8090-5ADA6FDEBBDE}" type="sibTrans" cxnId="{1F97C519-0A6C-4BBF-A4BF-D1704C5DD1CB}">
      <dgm:prSet/>
      <dgm:spPr/>
      <dgm:t>
        <a:bodyPr/>
        <a:lstStyle/>
        <a:p>
          <a:endParaRPr lang="es-MX"/>
        </a:p>
      </dgm:t>
    </dgm:pt>
    <dgm:pt modelId="{0021B1E4-BB6C-4D00-A606-7E4EF2AA4547}">
      <dgm:prSet phldrT="[Texto]"/>
      <dgm:spPr/>
      <dgm:t>
        <a:bodyPr/>
        <a:lstStyle/>
        <a:p>
          <a:r>
            <a:rPr lang="es-CO" dirty="0" smtClean="0"/>
            <a:t>Criterio (5 expertos)</a:t>
          </a:r>
          <a:endParaRPr lang="es-MX" dirty="0"/>
        </a:p>
      </dgm:t>
    </dgm:pt>
    <dgm:pt modelId="{79EEF4B7-5C1E-4B52-913F-708C0BF220A0}" type="parTrans" cxnId="{FC6B66CF-5188-46DB-88F3-1E24AD288DC3}">
      <dgm:prSet/>
      <dgm:spPr/>
      <dgm:t>
        <a:bodyPr/>
        <a:lstStyle/>
        <a:p>
          <a:endParaRPr lang="es-MX"/>
        </a:p>
      </dgm:t>
    </dgm:pt>
    <dgm:pt modelId="{6BA1E6A0-4416-4D32-807D-E3CDB4734C7B}" type="sibTrans" cxnId="{FC6B66CF-5188-46DB-88F3-1E24AD288DC3}">
      <dgm:prSet/>
      <dgm:spPr/>
      <dgm:t>
        <a:bodyPr/>
        <a:lstStyle/>
        <a:p>
          <a:endParaRPr lang="es-MX"/>
        </a:p>
      </dgm:t>
    </dgm:pt>
    <dgm:pt modelId="{02E0140D-2936-4F26-9C69-EA0C1C068040}">
      <dgm:prSet phldrT="[Texto]"/>
      <dgm:spPr/>
      <dgm:t>
        <a:bodyPr/>
        <a:lstStyle/>
        <a:p>
          <a:r>
            <a:rPr lang="es-CO" dirty="0" smtClean="0"/>
            <a:t>CONFIABILIDAD DEL INSTRUMENTO</a:t>
          </a:r>
          <a:endParaRPr lang="es-MX" dirty="0"/>
        </a:p>
      </dgm:t>
    </dgm:pt>
    <dgm:pt modelId="{5B946D86-3A7C-43E4-A884-764499EA518F}" type="parTrans" cxnId="{0A51704B-E4A4-4D78-A189-CF4A7581A181}">
      <dgm:prSet/>
      <dgm:spPr/>
      <dgm:t>
        <a:bodyPr/>
        <a:lstStyle/>
        <a:p>
          <a:endParaRPr lang="es-MX"/>
        </a:p>
      </dgm:t>
    </dgm:pt>
    <dgm:pt modelId="{6E0CC5A8-67C6-4E47-B49E-3748EE500FB1}" type="sibTrans" cxnId="{0A51704B-E4A4-4D78-A189-CF4A7581A181}">
      <dgm:prSet/>
      <dgm:spPr/>
      <dgm:t>
        <a:bodyPr/>
        <a:lstStyle/>
        <a:p>
          <a:endParaRPr lang="es-MX"/>
        </a:p>
      </dgm:t>
    </dgm:pt>
    <dgm:pt modelId="{D450C7CB-412F-401B-9E3D-514DBB390CEF}">
      <dgm:prSet phldrT="[Texto]"/>
      <dgm:spPr/>
      <dgm:t>
        <a:bodyPr/>
        <a:lstStyle/>
        <a:p>
          <a:r>
            <a:rPr lang="es-CO" dirty="0" smtClean="0"/>
            <a:t>Alfa de </a:t>
          </a:r>
          <a:r>
            <a:rPr lang="es-CO" dirty="0" err="1" smtClean="0"/>
            <a:t>Cronbach</a:t>
          </a:r>
          <a:r>
            <a:rPr lang="es-CO" dirty="0" smtClean="0"/>
            <a:t> = 0,922</a:t>
          </a:r>
          <a:endParaRPr lang="es-MX" dirty="0"/>
        </a:p>
      </dgm:t>
    </dgm:pt>
    <dgm:pt modelId="{1EBD230A-D568-4E54-BD8A-D58F0734BF8E}" type="parTrans" cxnId="{ACEE995D-6CA3-4271-B6FD-67D47BB4F084}">
      <dgm:prSet/>
      <dgm:spPr/>
      <dgm:t>
        <a:bodyPr/>
        <a:lstStyle/>
        <a:p>
          <a:endParaRPr lang="es-MX"/>
        </a:p>
      </dgm:t>
    </dgm:pt>
    <dgm:pt modelId="{48BD74D5-A845-4E9E-BCAC-DBAB5ADA656B}" type="sibTrans" cxnId="{ACEE995D-6CA3-4271-B6FD-67D47BB4F084}">
      <dgm:prSet/>
      <dgm:spPr/>
      <dgm:t>
        <a:bodyPr/>
        <a:lstStyle/>
        <a:p>
          <a:endParaRPr lang="es-MX"/>
        </a:p>
      </dgm:t>
    </dgm:pt>
    <dgm:pt modelId="{8DDBAC86-93AC-4669-97A7-451690600DB8}">
      <dgm:prSet phldrT="[Texto]"/>
      <dgm:spPr/>
      <dgm:t>
        <a:bodyPr/>
        <a:lstStyle/>
        <a:p>
          <a:r>
            <a:rPr lang="es-CO" dirty="0" smtClean="0"/>
            <a:t>Constructo</a:t>
          </a:r>
          <a:endParaRPr lang="es-MX" dirty="0"/>
        </a:p>
      </dgm:t>
    </dgm:pt>
    <dgm:pt modelId="{0DCD7C69-E860-4C7A-A66C-CE9A2E62806D}" type="parTrans" cxnId="{714D772F-F8BE-48B4-8A08-BF1768DAA018}">
      <dgm:prSet/>
      <dgm:spPr/>
      <dgm:t>
        <a:bodyPr/>
        <a:lstStyle/>
        <a:p>
          <a:endParaRPr lang="es-MX"/>
        </a:p>
      </dgm:t>
    </dgm:pt>
    <dgm:pt modelId="{D8A3BA9E-99E5-4274-8946-77BE46EA9C2A}" type="sibTrans" cxnId="{714D772F-F8BE-48B4-8A08-BF1768DAA018}">
      <dgm:prSet/>
      <dgm:spPr/>
      <dgm:t>
        <a:bodyPr/>
        <a:lstStyle/>
        <a:p>
          <a:endParaRPr lang="es-MX"/>
        </a:p>
      </dgm:t>
    </dgm:pt>
    <dgm:pt modelId="{F362CD54-CFE9-4C15-8F71-3DA256F5468E}">
      <dgm:prSet phldrT="[Texto]"/>
      <dgm:spPr/>
      <dgm:t>
        <a:bodyPr/>
        <a:lstStyle/>
        <a:p>
          <a:r>
            <a:rPr lang="es-CO" dirty="0" smtClean="0"/>
            <a:t>Encuesta piloto aplicada al 10% de la muestra</a:t>
          </a:r>
          <a:endParaRPr lang="es-MX" dirty="0"/>
        </a:p>
      </dgm:t>
    </dgm:pt>
    <dgm:pt modelId="{2E844A5B-65DA-46C5-A16D-4DBD3DC537BE}" type="parTrans" cxnId="{F9FE9F55-7AA7-4E50-9B55-1EC333A618D6}">
      <dgm:prSet/>
      <dgm:spPr/>
      <dgm:t>
        <a:bodyPr/>
        <a:lstStyle/>
        <a:p>
          <a:endParaRPr lang="es-MX"/>
        </a:p>
      </dgm:t>
    </dgm:pt>
    <dgm:pt modelId="{8F82ACEE-DDDB-4EF4-B418-8849751BF99B}" type="sibTrans" cxnId="{F9FE9F55-7AA7-4E50-9B55-1EC333A618D6}">
      <dgm:prSet/>
      <dgm:spPr/>
      <dgm:t>
        <a:bodyPr/>
        <a:lstStyle/>
        <a:p>
          <a:endParaRPr lang="es-MX"/>
        </a:p>
      </dgm:t>
    </dgm:pt>
    <dgm:pt modelId="{EB605860-9246-4195-B8F5-10BA24350A32}" type="pres">
      <dgm:prSet presAssocID="{BEF4189C-4202-4DE0-BF0F-E38930D442ED}" presName="Name0" presStyleCnt="0">
        <dgm:presLayoutVars>
          <dgm:dir/>
          <dgm:animLvl val="lvl"/>
          <dgm:resizeHandles/>
        </dgm:presLayoutVars>
      </dgm:prSet>
      <dgm:spPr/>
      <dgm:t>
        <a:bodyPr/>
        <a:lstStyle/>
        <a:p>
          <a:endParaRPr lang="es-MX"/>
        </a:p>
      </dgm:t>
    </dgm:pt>
    <dgm:pt modelId="{68D2C05A-B16B-4CF8-A436-370564C55F94}" type="pres">
      <dgm:prSet presAssocID="{88318C70-866C-4861-802C-101AD2A7CE2C}" presName="linNode" presStyleCnt="0"/>
      <dgm:spPr/>
    </dgm:pt>
    <dgm:pt modelId="{8DD48CD0-3CAA-4CBC-A990-945B96276127}" type="pres">
      <dgm:prSet presAssocID="{88318C70-866C-4861-802C-101AD2A7CE2C}" presName="parentShp" presStyleLbl="node1" presStyleIdx="0" presStyleCnt="2">
        <dgm:presLayoutVars>
          <dgm:bulletEnabled val="1"/>
        </dgm:presLayoutVars>
      </dgm:prSet>
      <dgm:spPr/>
      <dgm:t>
        <a:bodyPr/>
        <a:lstStyle/>
        <a:p>
          <a:endParaRPr lang="es-MX"/>
        </a:p>
      </dgm:t>
    </dgm:pt>
    <dgm:pt modelId="{A50FBD10-FCD3-4557-A634-BE6E6F7F19C3}" type="pres">
      <dgm:prSet presAssocID="{88318C70-866C-4861-802C-101AD2A7CE2C}" presName="childShp" presStyleLbl="bgAccFollowNode1" presStyleIdx="0" presStyleCnt="2">
        <dgm:presLayoutVars>
          <dgm:bulletEnabled val="1"/>
        </dgm:presLayoutVars>
      </dgm:prSet>
      <dgm:spPr/>
      <dgm:t>
        <a:bodyPr/>
        <a:lstStyle/>
        <a:p>
          <a:endParaRPr lang="es-MX"/>
        </a:p>
      </dgm:t>
    </dgm:pt>
    <dgm:pt modelId="{DD7DC90D-096B-4780-B137-1E7DC6C91F34}" type="pres">
      <dgm:prSet presAssocID="{AFBEFEFB-CA59-49DD-96D6-A3B107D6BBCF}" presName="spacing" presStyleCnt="0"/>
      <dgm:spPr/>
    </dgm:pt>
    <dgm:pt modelId="{ECF6E769-3250-47C9-B98E-FDE396FE156C}" type="pres">
      <dgm:prSet presAssocID="{02E0140D-2936-4F26-9C69-EA0C1C068040}" presName="linNode" presStyleCnt="0"/>
      <dgm:spPr/>
    </dgm:pt>
    <dgm:pt modelId="{CD49F494-3D56-4146-BD7A-5F9CA2048238}" type="pres">
      <dgm:prSet presAssocID="{02E0140D-2936-4F26-9C69-EA0C1C068040}" presName="parentShp" presStyleLbl="node1" presStyleIdx="1" presStyleCnt="2">
        <dgm:presLayoutVars>
          <dgm:bulletEnabled val="1"/>
        </dgm:presLayoutVars>
      </dgm:prSet>
      <dgm:spPr/>
      <dgm:t>
        <a:bodyPr/>
        <a:lstStyle/>
        <a:p>
          <a:endParaRPr lang="es-MX"/>
        </a:p>
      </dgm:t>
    </dgm:pt>
    <dgm:pt modelId="{8396E3BB-81F9-476A-9007-40E6B1F78CDA}" type="pres">
      <dgm:prSet presAssocID="{02E0140D-2936-4F26-9C69-EA0C1C068040}" presName="childShp" presStyleLbl="bgAccFollowNode1" presStyleIdx="1" presStyleCnt="2">
        <dgm:presLayoutVars>
          <dgm:bulletEnabled val="1"/>
        </dgm:presLayoutVars>
      </dgm:prSet>
      <dgm:spPr/>
      <dgm:t>
        <a:bodyPr/>
        <a:lstStyle/>
        <a:p>
          <a:endParaRPr lang="es-MX"/>
        </a:p>
      </dgm:t>
    </dgm:pt>
  </dgm:ptLst>
  <dgm:cxnLst>
    <dgm:cxn modelId="{78F8731C-9899-4728-86F5-A5F72333DBE7}" type="presOf" srcId="{BEF4189C-4202-4DE0-BF0F-E38930D442ED}" destId="{EB605860-9246-4195-B8F5-10BA24350A32}" srcOrd="0" destOrd="0" presId="urn:microsoft.com/office/officeart/2005/8/layout/vList6"/>
    <dgm:cxn modelId="{FC6B66CF-5188-46DB-88F3-1E24AD288DC3}" srcId="{88318C70-866C-4861-802C-101AD2A7CE2C}" destId="{0021B1E4-BB6C-4D00-A606-7E4EF2AA4547}" srcOrd="1" destOrd="0" parTransId="{79EEF4B7-5C1E-4B52-913F-708C0BF220A0}" sibTransId="{6BA1E6A0-4416-4D32-807D-E3CDB4734C7B}"/>
    <dgm:cxn modelId="{ACEE995D-6CA3-4271-B6FD-67D47BB4F084}" srcId="{02E0140D-2936-4F26-9C69-EA0C1C068040}" destId="{D450C7CB-412F-401B-9E3D-514DBB390CEF}" srcOrd="1" destOrd="0" parTransId="{1EBD230A-D568-4E54-BD8A-D58F0734BF8E}" sibTransId="{48BD74D5-A845-4E9E-BCAC-DBAB5ADA656B}"/>
    <dgm:cxn modelId="{0A51704B-E4A4-4D78-A189-CF4A7581A181}" srcId="{BEF4189C-4202-4DE0-BF0F-E38930D442ED}" destId="{02E0140D-2936-4F26-9C69-EA0C1C068040}" srcOrd="1" destOrd="0" parTransId="{5B946D86-3A7C-43E4-A884-764499EA518F}" sibTransId="{6E0CC5A8-67C6-4E47-B49E-3748EE500FB1}"/>
    <dgm:cxn modelId="{13C50EB1-2A2B-4876-909B-8AB870DDE0E7}" srcId="{BEF4189C-4202-4DE0-BF0F-E38930D442ED}" destId="{88318C70-866C-4861-802C-101AD2A7CE2C}" srcOrd="0" destOrd="0" parTransId="{B040A656-49E9-4827-BEC5-B6EF4196B923}" sibTransId="{AFBEFEFB-CA59-49DD-96D6-A3B107D6BBCF}"/>
    <dgm:cxn modelId="{6FA48930-9D1C-462E-9224-DAA5ACCD5887}" type="presOf" srcId="{0021B1E4-BB6C-4D00-A606-7E4EF2AA4547}" destId="{A50FBD10-FCD3-4557-A634-BE6E6F7F19C3}" srcOrd="0" destOrd="1" presId="urn:microsoft.com/office/officeart/2005/8/layout/vList6"/>
    <dgm:cxn modelId="{917E7889-544A-48DE-99A4-F8C99922CD22}" type="presOf" srcId="{F362CD54-CFE9-4C15-8F71-3DA256F5468E}" destId="{8396E3BB-81F9-476A-9007-40E6B1F78CDA}" srcOrd="0" destOrd="0" presId="urn:microsoft.com/office/officeart/2005/8/layout/vList6"/>
    <dgm:cxn modelId="{469C5654-273E-4378-86C4-4657792CF297}" type="presOf" srcId="{D450C7CB-412F-401B-9E3D-514DBB390CEF}" destId="{8396E3BB-81F9-476A-9007-40E6B1F78CDA}" srcOrd="0" destOrd="1" presId="urn:microsoft.com/office/officeart/2005/8/layout/vList6"/>
    <dgm:cxn modelId="{5EE156AC-FD28-4C62-8D56-8D615838F3F3}" type="presOf" srcId="{8DDBAC86-93AC-4669-97A7-451690600DB8}" destId="{A50FBD10-FCD3-4557-A634-BE6E6F7F19C3}" srcOrd="0" destOrd="2" presId="urn:microsoft.com/office/officeart/2005/8/layout/vList6"/>
    <dgm:cxn modelId="{5E4CF464-7BD8-4C6C-A296-FE28C1D992EF}" type="presOf" srcId="{02E0140D-2936-4F26-9C69-EA0C1C068040}" destId="{CD49F494-3D56-4146-BD7A-5F9CA2048238}" srcOrd="0" destOrd="0" presId="urn:microsoft.com/office/officeart/2005/8/layout/vList6"/>
    <dgm:cxn modelId="{714D772F-F8BE-48B4-8A08-BF1768DAA018}" srcId="{88318C70-866C-4861-802C-101AD2A7CE2C}" destId="{8DDBAC86-93AC-4669-97A7-451690600DB8}" srcOrd="2" destOrd="0" parTransId="{0DCD7C69-E860-4C7A-A66C-CE9A2E62806D}" sibTransId="{D8A3BA9E-99E5-4274-8946-77BE46EA9C2A}"/>
    <dgm:cxn modelId="{1F97C519-0A6C-4BBF-A4BF-D1704C5DD1CB}" srcId="{88318C70-866C-4861-802C-101AD2A7CE2C}" destId="{2EF24BDD-25FD-44B5-AEBA-070F273975FC}" srcOrd="0" destOrd="0" parTransId="{D09EB741-6908-45A3-92F0-58189E38E1F8}" sibTransId="{82A6C7EC-9BD3-4D55-8090-5ADA6FDEBBDE}"/>
    <dgm:cxn modelId="{F9FE9F55-7AA7-4E50-9B55-1EC333A618D6}" srcId="{02E0140D-2936-4F26-9C69-EA0C1C068040}" destId="{F362CD54-CFE9-4C15-8F71-3DA256F5468E}" srcOrd="0" destOrd="0" parTransId="{2E844A5B-65DA-46C5-A16D-4DBD3DC537BE}" sibTransId="{8F82ACEE-DDDB-4EF4-B418-8849751BF99B}"/>
    <dgm:cxn modelId="{7354AF1B-B071-43E5-8D9C-7618BC9416F2}" type="presOf" srcId="{88318C70-866C-4861-802C-101AD2A7CE2C}" destId="{8DD48CD0-3CAA-4CBC-A990-945B96276127}" srcOrd="0" destOrd="0" presId="urn:microsoft.com/office/officeart/2005/8/layout/vList6"/>
    <dgm:cxn modelId="{9FC0370A-C8C8-400E-B1A9-DEEEDE23C7B0}" type="presOf" srcId="{2EF24BDD-25FD-44B5-AEBA-070F273975FC}" destId="{A50FBD10-FCD3-4557-A634-BE6E6F7F19C3}" srcOrd="0" destOrd="0" presId="urn:microsoft.com/office/officeart/2005/8/layout/vList6"/>
    <dgm:cxn modelId="{4EA88818-3D31-4850-B50A-7F2F24862414}" type="presParOf" srcId="{EB605860-9246-4195-B8F5-10BA24350A32}" destId="{68D2C05A-B16B-4CF8-A436-370564C55F94}" srcOrd="0" destOrd="0" presId="urn:microsoft.com/office/officeart/2005/8/layout/vList6"/>
    <dgm:cxn modelId="{4D25D093-6F98-470E-AE7D-442DEABFCDD0}" type="presParOf" srcId="{68D2C05A-B16B-4CF8-A436-370564C55F94}" destId="{8DD48CD0-3CAA-4CBC-A990-945B96276127}" srcOrd="0" destOrd="0" presId="urn:microsoft.com/office/officeart/2005/8/layout/vList6"/>
    <dgm:cxn modelId="{A000E63E-E2A1-42D6-8CE2-387DD2E8AD07}" type="presParOf" srcId="{68D2C05A-B16B-4CF8-A436-370564C55F94}" destId="{A50FBD10-FCD3-4557-A634-BE6E6F7F19C3}" srcOrd="1" destOrd="0" presId="urn:microsoft.com/office/officeart/2005/8/layout/vList6"/>
    <dgm:cxn modelId="{19ACC403-1266-4C9A-BEC2-512C2EC25F2A}" type="presParOf" srcId="{EB605860-9246-4195-B8F5-10BA24350A32}" destId="{DD7DC90D-096B-4780-B137-1E7DC6C91F34}" srcOrd="1" destOrd="0" presId="urn:microsoft.com/office/officeart/2005/8/layout/vList6"/>
    <dgm:cxn modelId="{005984A7-82E5-4D00-87A5-E5B2F7CDC488}" type="presParOf" srcId="{EB605860-9246-4195-B8F5-10BA24350A32}" destId="{ECF6E769-3250-47C9-B98E-FDE396FE156C}" srcOrd="2" destOrd="0" presId="urn:microsoft.com/office/officeart/2005/8/layout/vList6"/>
    <dgm:cxn modelId="{79F54050-0AC3-4FD9-9655-7B66A41AFA70}" type="presParOf" srcId="{ECF6E769-3250-47C9-B98E-FDE396FE156C}" destId="{CD49F494-3D56-4146-BD7A-5F9CA2048238}" srcOrd="0" destOrd="0" presId="urn:microsoft.com/office/officeart/2005/8/layout/vList6"/>
    <dgm:cxn modelId="{4F04E605-FFF6-45ED-B549-628E0A7B609F}" type="presParOf" srcId="{ECF6E769-3250-47C9-B98E-FDE396FE156C}" destId="{8396E3BB-81F9-476A-9007-40E6B1F78CD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FFAE6F-EF27-4717-8CCA-ED818C7E2A58}"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MX"/>
        </a:p>
      </dgm:t>
    </dgm:pt>
    <dgm:pt modelId="{71541662-7AD2-4104-B324-B7EB2D57B0E9}">
      <dgm:prSet phldrT="[Texto]"/>
      <dgm:spPr/>
      <dgm:t>
        <a:bodyPr/>
        <a:lstStyle/>
        <a:p>
          <a:r>
            <a:rPr lang="es-CO" dirty="0" smtClean="0"/>
            <a:t>La actitud de comportamiento de compra del millennial de productos sí influye de forma positiva en la intención de compra que presentan los mismos. De esta forma se confirma que si el millennial tiene una actitud positiva su intención de compra de igual forma será positiva al encontrarse con un producto ecológico.</a:t>
          </a:r>
          <a:endParaRPr lang="es-MX" dirty="0"/>
        </a:p>
      </dgm:t>
    </dgm:pt>
    <dgm:pt modelId="{330846D6-89F3-4C55-98C8-D2A9F203730B}" type="parTrans" cxnId="{9CD4A579-540D-4A34-AF42-85D314B71AE8}">
      <dgm:prSet/>
      <dgm:spPr/>
      <dgm:t>
        <a:bodyPr/>
        <a:lstStyle/>
        <a:p>
          <a:endParaRPr lang="es-MX"/>
        </a:p>
      </dgm:t>
    </dgm:pt>
    <dgm:pt modelId="{FD7A11CC-C71A-4ED5-9E4C-CC7129CEAC63}" type="sibTrans" cxnId="{9CD4A579-540D-4A34-AF42-85D314B71AE8}">
      <dgm:prSet/>
      <dgm:spPr/>
      <dgm:t>
        <a:bodyPr/>
        <a:lstStyle/>
        <a:p>
          <a:endParaRPr lang="es-MX"/>
        </a:p>
      </dgm:t>
    </dgm:pt>
    <dgm:pt modelId="{72D2AEE3-FF68-4759-96BB-1BE8F065B774}">
      <dgm:prSet phldrT="[Texto]"/>
      <dgm:spPr/>
      <dgm:t>
        <a:bodyPr/>
        <a:lstStyle/>
        <a:p>
          <a:r>
            <a:rPr lang="es-CO" dirty="0" smtClean="0"/>
            <a:t>Las normas subjetivas sí influyen en la intención de compra del millennial, la parte externa del individuo entre familiares, amigos y pares y sus creencias hacia el comportamiento de compra sí influye en la intención de compra de los mismos. Si las normas subjetivas son positivas, la intención de compra del millennial de productos ecológicos es positiva.</a:t>
          </a:r>
          <a:endParaRPr lang="es-MX" dirty="0"/>
        </a:p>
      </dgm:t>
    </dgm:pt>
    <dgm:pt modelId="{5BD175A4-4117-41BA-8710-F80A98949DBC}" type="parTrans" cxnId="{A92A4BA2-C3A3-4930-A49B-E1241EBC513E}">
      <dgm:prSet/>
      <dgm:spPr/>
      <dgm:t>
        <a:bodyPr/>
        <a:lstStyle/>
        <a:p>
          <a:endParaRPr lang="es-MX"/>
        </a:p>
      </dgm:t>
    </dgm:pt>
    <dgm:pt modelId="{0C616F79-413F-4FBE-8D51-CCD9CDA33912}" type="sibTrans" cxnId="{A92A4BA2-C3A3-4930-A49B-E1241EBC513E}">
      <dgm:prSet/>
      <dgm:spPr/>
      <dgm:t>
        <a:bodyPr/>
        <a:lstStyle/>
        <a:p>
          <a:endParaRPr lang="es-MX"/>
        </a:p>
      </dgm:t>
    </dgm:pt>
    <dgm:pt modelId="{D9B5F894-A039-4492-BBC4-4AE8A4B6D800}">
      <dgm:prSet phldrT="[Texto]"/>
      <dgm:spPr/>
      <dgm:t>
        <a:bodyPr/>
        <a:lstStyle/>
        <a:p>
          <a:r>
            <a:rPr lang="es-CO" dirty="0" smtClean="0"/>
            <a:t>El millennial tiene una intención de compra positiva si percibe los riesgos y beneficios asociados a la compra de productos ecológicos de forma favorable, es decir, más beneficios que riesgos. Entonces, se concluye que, si el control de comportamiento percibido es positivo, la intención de compra de productos verdes será positiva.</a:t>
          </a:r>
          <a:endParaRPr lang="es-MX" dirty="0"/>
        </a:p>
      </dgm:t>
    </dgm:pt>
    <dgm:pt modelId="{2703465B-5CAF-4288-8BBA-53BFAA9367C0}" type="parTrans" cxnId="{4CB59815-FAED-4E2A-B63A-29FBB23FFFED}">
      <dgm:prSet/>
      <dgm:spPr/>
      <dgm:t>
        <a:bodyPr/>
        <a:lstStyle/>
        <a:p>
          <a:endParaRPr lang="es-MX"/>
        </a:p>
      </dgm:t>
    </dgm:pt>
    <dgm:pt modelId="{E3B82C95-EAAE-4E12-9ADF-3FF53AFAF93D}" type="sibTrans" cxnId="{4CB59815-FAED-4E2A-B63A-29FBB23FFFED}">
      <dgm:prSet/>
      <dgm:spPr/>
      <dgm:t>
        <a:bodyPr/>
        <a:lstStyle/>
        <a:p>
          <a:endParaRPr lang="es-MX"/>
        </a:p>
      </dgm:t>
    </dgm:pt>
    <dgm:pt modelId="{9AEC795B-5C7D-44DC-AC8C-21F19A7A884E}">
      <dgm:prSet phldrT="[Texto]"/>
      <dgm:spPr/>
      <dgm:t>
        <a:bodyPr/>
        <a:lstStyle/>
        <a:p>
          <a:r>
            <a:rPr lang="es-CO" dirty="0" smtClean="0"/>
            <a:t>El control de comportamiento percibido por el millennial influye en el comportamiento de compra, es decir, el comportamiento de compra de productos ecológicos es más favorable si la persona tiene la percepción de tener los recursos y las capacidades para enfrentar obstáculos que le puedan impedir el realizar la compra.</a:t>
          </a:r>
          <a:endParaRPr lang="es-MX" dirty="0"/>
        </a:p>
      </dgm:t>
    </dgm:pt>
    <dgm:pt modelId="{A8227A8A-6068-497F-9C10-B94CC979A5F4}" type="parTrans" cxnId="{585CC138-097F-49DF-B4E2-AFFFDA99CFBB}">
      <dgm:prSet/>
      <dgm:spPr/>
      <dgm:t>
        <a:bodyPr/>
        <a:lstStyle/>
        <a:p>
          <a:endParaRPr lang="es-MX"/>
        </a:p>
      </dgm:t>
    </dgm:pt>
    <dgm:pt modelId="{2B787899-EC33-4DD0-82B8-1A4C5290D56C}" type="sibTrans" cxnId="{585CC138-097F-49DF-B4E2-AFFFDA99CFBB}">
      <dgm:prSet/>
      <dgm:spPr/>
      <dgm:t>
        <a:bodyPr/>
        <a:lstStyle/>
        <a:p>
          <a:endParaRPr lang="es-MX"/>
        </a:p>
      </dgm:t>
    </dgm:pt>
    <dgm:pt modelId="{E2AD61EA-B089-45BB-AE91-20542E803569}">
      <dgm:prSet phldrT="[Texto]"/>
      <dgm:spPr/>
      <dgm:t>
        <a:bodyPr/>
        <a:lstStyle/>
        <a:p>
          <a:r>
            <a:rPr lang="es-CO" dirty="0" smtClean="0"/>
            <a:t>La intención de compra verde, entendiéndola como la disposición del millennial por realizar la acción de compra de productos ecológicos, es la motivación anterior al comportamiento. Es decir, si la intención de compra es favorable, el comportamiento de compra lo es igualmente.</a:t>
          </a:r>
          <a:endParaRPr lang="es-MX" dirty="0"/>
        </a:p>
      </dgm:t>
    </dgm:pt>
    <dgm:pt modelId="{8893B9AA-AFA3-4509-BF11-819ABC3E06B4}" type="parTrans" cxnId="{CD6CBE0F-F181-497C-AAD1-373D22674BB0}">
      <dgm:prSet/>
      <dgm:spPr/>
      <dgm:t>
        <a:bodyPr/>
        <a:lstStyle/>
        <a:p>
          <a:endParaRPr lang="es-MX"/>
        </a:p>
      </dgm:t>
    </dgm:pt>
    <dgm:pt modelId="{B52BB96B-9A9C-42CF-9029-09209FEB6491}" type="sibTrans" cxnId="{CD6CBE0F-F181-497C-AAD1-373D22674BB0}">
      <dgm:prSet/>
      <dgm:spPr/>
      <dgm:t>
        <a:bodyPr/>
        <a:lstStyle/>
        <a:p>
          <a:endParaRPr lang="es-MX"/>
        </a:p>
      </dgm:t>
    </dgm:pt>
    <dgm:pt modelId="{3DB0B17D-30BB-4544-B9CB-9C183A9EF424}" type="pres">
      <dgm:prSet presAssocID="{6DFFAE6F-EF27-4717-8CCA-ED818C7E2A58}" presName="diagram" presStyleCnt="0">
        <dgm:presLayoutVars>
          <dgm:dir/>
          <dgm:resizeHandles val="exact"/>
        </dgm:presLayoutVars>
      </dgm:prSet>
      <dgm:spPr/>
      <dgm:t>
        <a:bodyPr/>
        <a:lstStyle/>
        <a:p>
          <a:endParaRPr lang="es-MX"/>
        </a:p>
      </dgm:t>
    </dgm:pt>
    <dgm:pt modelId="{2CCD2950-5572-4F76-BF9B-99BCD5960BEC}" type="pres">
      <dgm:prSet presAssocID="{71541662-7AD2-4104-B324-B7EB2D57B0E9}" presName="node" presStyleLbl="node1" presStyleIdx="0" presStyleCnt="5">
        <dgm:presLayoutVars>
          <dgm:bulletEnabled val="1"/>
        </dgm:presLayoutVars>
      </dgm:prSet>
      <dgm:spPr/>
      <dgm:t>
        <a:bodyPr/>
        <a:lstStyle/>
        <a:p>
          <a:endParaRPr lang="es-MX"/>
        </a:p>
      </dgm:t>
    </dgm:pt>
    <dgm:pt modelId="{E0D47604-DEBD-40DC-966D-256BFE9B0E83}" type="pres">
      <dgm:prSet presAssocID="{FD7A11CC-C71A-4ED5-9E4C-CC7129CEAC63}" presName="sibTrans" presStyleCnt="0"/>
      <dgm:spPr/>
    </dgm:pt>
    <dgm:pt modelId="{D99F2474-97D5-41E4-91CC-51D802A7B6AA}" type="pres">
      <dgm:prSet presAssocID="{72D2AEE3-FF68-4759-96BB-1BE8F065B774}" presName="node" presStyleLbl="node1" presStyleIdx="1" presStyleCnt="5">
        <dgm:presLayoutVars>
          <dgm:bulletEnabled val="1"/>
        </dgm:presLayoutVars>
      </dgm:prSet>
      <dgm:spPr/>
      <dgm:t>
        <a:bodyPr/>
        <a:lstStyle/>
        <a:p>
          <a:endParaRPr lang="es-MX"/>
        </a:p>
      </dgm:t>
    </dgm:pt>
    <dgm:pt modelId="{0AB19837-5E84-4D1B-A591-100457A832D1}" type="pres">
      <dgm:prSet presAssocID="{0C616F79-413F-4FBE-8D51-CCD9CDA33912}" presName="sibTrans" presStyleCnt="0"/>
      <dgm:spPr/>
    </dgm:pt>
    <dgm:pt modelId="{A83194AA-2DB1-4B6B-AEF2-23C34C20AF20}" type="pres">
      <dgm:prSet presAssocID="{D9B5F894-A039-4492-BBC4-4AE8A4B6D800}" presName="node" presStyleLbl="node1" presStyleIdx="2" presStyleCnt="5">
        <dgm:presLayoutVars>
          <dgm:bulletEnabled val="1"/>
        </dgm:presLayoutVars>
      </dgm:prSet>
      <dgm:spPr/>
      <dgm:t>
        <a:bodyPr/>
        <a:lstStyle/>
        <a:p>
          <a:endParaRPr lang="es-MX"/>
        </a:p>
      </dgm:t>
    </dgm:pt>
    <dgm:pt modelId="{CC61C0BA-2FF8-45E5-A165-946904BF8373}" type="pres">
      <dgm:prSet presAssocID="{E3B82C95-EAAE-4E12-9ADF-3FF53AFAF93D}" presName="sibTrans" presStyleCnt="0"/>
      <dgm:spPr/>
    </dgm:pt>
    <dgm:pt modelId="{6E648B8A-2944-4715-9DC6-AA503DE89DAD}" type="pres">
      <dgm:prSet presAssocID="{9AEC795B-5C7D-44DC-AC8C-21F19A7A884E}" presName="node" presStyleLbl="node1" presStyleIdx="3" presStyleCnt="5">
        <dgm:presLayoutVars>
          <dgm:bulletEnabled val="1"/>
        </dgm:presLayoutVars>
      </dgm:prSet>
      <dgm:spPr/>
      <dgm:t>
        <a:bodyPr/>
        <a:lstStyle/>
        <a:p>
          <a:endParaRPr lang="es-MX"/>
        </a:p>
      </dgm:t>
    </dgm:pt>
    <dgm:pt modelId="{EA7BC24F-1397-4CC0-807E-CB425B171A07}" type="pres">
      <dgm:prSet presAssocID="{2B787899-EC33-4DD0-82B8-1A4C5290D56C}" presName="sibTrans" presStyleCnt="0"/>
      <dgm:spPr/>
    </dgm:pt>
    <dgm:pt modelId="{A02725A6-C672-401C-A352-72A7836E2190}" type="pres">
      <dgm:prSet presAssocID="{E2AD61EA-B089-45BB-AE91-20542E803569}" presName="node" presStyleLbl="node1" presStyleIdx="4" presStyleCnt="5">
        <dgm:presLayoutVars>
          <dgm:bulletEnabled val="1"/>
        </dgm:presLayoutVars>
      </dgm:prSet>
      <dgm:spPr/>
      <dgm:t>
        <a:bodyPr/>
        <a:lstStyle/>
        <a:p>
          <a:endParaRPr lang="es-MX"/>
        </a:p>
      </dgm:t>
    </dgm:pt>
  </dgm:ptLst>
  <dgm:cxnLst>
    <dgm:cxn modelId="{9CD4A579-540D-4A34-AF42-85D314B71AE8}" srcId="{6DFFAE6F-EF27-4717-8CCA-ED818C7E2A58}" destId="{71541662-7AD2-4104-B324-B7EB2D57B0E9}" srcOrd="0" destOrd="0" parTransId="{330846D6-89F3-4C55-98C8-D2A9F203730B}" sibTransId="{FD7A11CC-C71A-4ED5-9E4C-CC7129CEAC63}"/>
    <dgm:cxn modelId="{5CC147DA-7CB5-4E57-BD27-A57F621E770C}" type="presOf" srcId="{72D2AEE3-FF68-4759-96BB-1BE8F065B774}" destId="{D99F2474-97D5-41E4-91CC-51D802A7B6AA}" srcOrd="0" destOrd="0" presId="urn:microsoft.com/office/officeart/2005/8/layout/default"/>
    <dgm:cxn modelId="{4E9DABD9-DA5A-448F-BF9E-383371FC33B8}" type="presOf" srcId="{9AEC795B-5C7D-44DC-AC8C-21F19A7A884E}" destId="{6E648B8A-2944-4715-9DC6-AA503DE89DAD}" srcOrd="0" destOrd="0" presId="urn:microsoft.com/office/officeart/2005/8/layout/default"/>
    <dgm:cxn modelId="{28F3051D-348B-45E6-BC22-D847919B92C7}" type="presOf" srcId="{71541662-7AD2-4104-B324-B7EB2D57B0E9}" destId="{2CCD2950-5572-4F76-BF9B-99BCD5960BEC}" srcOrd="0" destOrd="0" presId="urn:microsoft.com/office/officeart/2005/8/layout/default"/>
    <dgm:cxn modelId="{CD6CBE0F-F181-497C-AAD1-373D22674BB0}" srcId="{6DFFAE6F-EF27-4717-8CCA-ED818C7E2A58}" destId="{E2AD61EA-B089-45BB-AE91-20542E803569}" srcOrd="4" destOrd="0" parTransId="{8893B9AA-AFA3-4509-BF11-819ABC3E06B4}" sibTransId="{B52BB96B-9A9C-42CF-9029-09209FEB6491}"/>
    <dgm:cxn modelId="{A92A4BA2-C3A3-4930-A49B-E1241EBC513E}" srcId="{6DFFAE6F-EF27-4717-8CCA-ED818C7E2A58}" destId="{72D2AEE3-FF68-4759-96BB-1BE8F065B774}" srcOrd="1" destOrd="0" parTransId="{5BD175A4-4117-41BA-8710-F80A98949DBC}" sibTransId="{0C616F79-413F-4FBE-8D51-CCD9CDA33912}"/>
    <dgm:cxn modelId="{A863F11C-B0CC-4F80-AE12-574F6AE35C72}" type="presOf" srcId="{6DFFAE6F-EF27-4717-8CCA-ED818C7E2A58}" destId="{3DB0B17D-30BB-4544-B9CB-9C183A9EF424}" srcOrd="0" destOrd="0" presId="urn:microsoft.com/office/officeart/2005/8/layout/default"/>
    <dgm:cxn modelId="{585CC138-097F-49DF-B4E2-AFFFDA99CFBB}" srcId="{6DFFAE6F-EF27-4717-8CCA-ED818C7E2A58}" destId="{9AEC795B-5C7D-44DC-AC8C-21F19A7A884E}" srcOrd="3" destOrd="0" parTransId="{A8227A8A-6068-497F-9C10-B94CC979A5F4}" sibTransId="{2B787899-EC33-4DD0-82B8-1A4C5290D56C}"/>
    <dgm:cxn modelId="{E4CA723A-A3BF-4B88-8C99-13733F7015D2}" type="presOf" srcId="{D9B5F894-A039-4492-BBC4-4AE8A4B6D800}" destId="{A83194AA-2DB1-4B6B-AEF2-23C34C20AF20}" srcOrd="0" destOrd="0" presId="urn:microsoft.com/office/officeart/2005/8/layout/default"/>
    <dgm:cxn modelId="{953699E7-107C-40AC-B980-3D7E9749FCB9}" type="presOf" srcId="{E2AD61EA-B089-45BB-AE91-20542E803569}" destId="{A02725A6-C672-401C-A352-72A7836E2190}" srcOrd="0" destOrd="0" presId="urn:microsoft.com/office/officeart/2005/8/layout/default"/>
    <dgm:cxn modelId="{4CB59815-FAED-4E2A-B63A-29FBB23FFFED}" srcId="{6DFFAE6F-EF27-4717-8CCA-ED818C7E2A58}" destId="{D9B5F894-A039-4492-BBC4-4AE8A4B6D800}" srcOrd="2" destOrd="0" parTransId="{2703465B-5CAF-4288-8BBA-53BFAA9367C0}" sibTransId="{E3B82C95-EAAE-4E12-9ADF-3FF53AFAF93D}"/>
    <dgm:cxn modelId="{A6DAAB50-8450-4B51-8C72-0E72B0B4B541}" type="presParOf" srcId="{3DB0B17D-30BB-4544-B9CB-9C183A9EF424}" destId="{2CCD2950-5572-4F76-BF9B-99BCD5960BEC}" srcOrd="0" destOrd="0" presId="urn:microsoft.com/office/officeart/2005/8/layout/default"/>
    <dgm:cxn modelId="{D72D5F58-08D5-4A59-AF9C-59FAB2B13C9D}" type="presParOf" srcId="{3DB0B17D-30BB-4544-B9CB-9C183A9EF424}" destId="{E0D47604-DEBD-40DC-966D-256BFE9B0E83}" srcOrd="1" destOrd="0" presId="urn:microsoft.com/office/officeart/2005/8/layout/default"/>
    <dgm:cxn modelId="{250AE4F4-2046-4B46-8C86-EDD9314D8E02}" type="presParOf" srcId="{3DB0B17D-30BB-4544-B9CB-9C183A9EF424}" destId="{D99F2474-97D5-41E4-91CC-51D802A7B6AA}" srcOrd="2" destOrd="0" presId="urn:microsoft.com/office/officeart/2005/8/layout/default"/>
    <dgm:cxn modelId="{E3AD140A-4449-4B0A-A8E2-8445B4C098D3}" type="presParOf" srcId="{3DB0B17D-30BB-4544-B9CB-9C183A9EF424}" destId="{0AB19837-5E84-4D1B-A591-100457A832D1}" srcOrd="3" destOrd="0" presId="urn:microsoft.com/office/officeart/2005/8/layout/default"/>
    <dgm:cxn modelId="{122C62D7-2C52-417F-B0CE-6DAE8F05EB36}" type="presParOf" srcId="{3DB0B17D-30BB-4544-B9CB-9C183A9EF424}" destId="{A83194AA-2DB1-4B6B-AEF2-23C34C20AF20}" srcOrd="4" destOrd="0" presId="urn:microsoft.com/office/officeart/2005/8/layout/default"/>
    <dgm:cxn modelId="{0D03BC8E-12B3-49E6-A846-E09735DA452C}" type="presParOf" srcId="{3DB0B17D-30BB-4544-B9CB-9C183A9EF424}" destId="{CC61C0BA-2FF8-45E5-A165-946904BF8373}" srcOrd="5" destOrd="0" presId="urn:microsoft.com/office/officeart/2005/8/layout/default"/>
    <dgm:cxn modelId="{79EC8889-38CA-4E8F-8A9C-C300561FF330}" type="presParOf" srcId="{3DB0B17D-30BB-4544-B9CB-9C183A9EF424}" destId="{6E648B8A-2944-4715-9DC6-AA503DE89DAD}" srcOrd="6" destOrd="0" presId="urn:microsoft.com/office/officeart/2005/8/layout/default"/>
    <dgm:cxn modelId="{484956A1-9782-43BA-8D55-C16E8C184A2B}" type="presParOf" srcId="{3DB0B17D-30BB-4544-B9CB-9C183A9EF424}" destId="{EA7BC24F-1397-4CC0-807E-CB425B171A07}" srcOrd="7" destOrd="0" presId="urn:microsoft.com/office/officeart/2005/8/layout/default"/>
    <dgm:cxn modelId="{A36A2E7C-1352-45D4-B1FD-7D025F9AEC67}" type="presParOf" srcId="{3DB0B17D-30BB-4544-B9CB-9C183A9EF424}" destId="{A02725A6-C672-401C-A352-72A7836E219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84DB7-CF3A-455A-97BD-C843D76BD5B4}" type="datetimeFigureOut">
              <a:rPr lang="es-MX" smtClean="0"/>
              <a:t>21/09/2019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A21B0-9B7C-47A7-A9C3-44646B128D83}" type="slidenum">
              <a:rPr lang="es-MX" smtClean="0"/>
              <a:t>‹Nº›</a:t>
            </a:fld>
            <a:endParaRPr lang="es-MX"/>
          </a:p>
        </p:txBody>
      </p:sp>
    </p:spTree>
    <p:extLst>
      <p:ext uri="{BB962C8B-B14F-4D97-AF65-F5344CB8AC3E}">
        <p14:creationId xmlns:p14="http://schemas.microsoft.com/office/powerpoint/2010/main" val="136559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Variables</a:t>
            </a:r>
            <a:r>
              <a:rPr lang="es-CO" baseline="0" dirty="0" smtClean="0"/>
              <a:t> del comportamiento: Maximizar los beneficios, motivación social, comportamiento irracional (Aguado, 2002)</a:t>
            </a:r>
            <a:endParaRPr lang="es-MX" dirty="0"/>
          </a:p>
        </p:txBody>
      </p:sp>
      <p:sp>
        <p:nvSpPr>
          <p:cNvPr id="4" name="Marcador de número de diapositiva 3"/>
          <p:cNvSpPr>
            <a:spLocks noGrp="1"/>
          </p:cNvSpPr>
          <p:nvPr>
            <p:ph type="sldNum" sz="quarter" idx="10"/>
          </p:nvPr>
        </p:nvSpPr>
        <p:spPr/>
        <p:txBody>
          <a:bodyPr/>
          <a:lstStyle/>
          <a:p>
            <a:fld id="{0AEA21B0-9B7C-47A7-A9C3-44646B128D83}" type="slidenum">
              <a:rPr lang="es-MX" smtClean="0"/>
              <a:t>14</a:t>
            </a:fld>
            <a:endParaRPr lang="es-MX"/>
          </a:p>
        </p:txBody>
      </p:sp>
    </p:spTree>
    <p:extLst>
      <p:ext uri="{BB962C8B-B14F-4D97-AF65-F5344CB8AC3E}">
        <p14:creationId xmlns:p14="http://schemas.microsoft.com/office/powerpoint/2010/main" val="18990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Resaltar que son </a:t>
            </a:r>
            <a:r>
              <a:rPr lang="es-CO" dirty="0" err="1" smtClean="0"/>
              <a:t>consumisteas</a:t>
            </a:r>
            <a:r>
              <a:rPr lang="es-CO" baseline="0" dirty="0" smtClean="0"/>
              <a:t> por el tema de la globalización y la influencia tecnológica</a:t>
            </a:r>
            <a:endParaRPr lang="es-MX" dirty="0"/>
          </a:p>
        </p:txBody>
      </p:sp>
      <p:sp>
        <p:nvSpPr>
          <p:cNvPr id="4" name="Marcador de número de diapositiva 3"/>
          <p:cNvSpPr>
            <a:spLocks noGrp="1"/>
          </p:cNvSpPr>
          <p:nvPr>
            <p:ph type="sldNum" sz="quarter" idx="10"/>
          </p:nvPr>
        </p:nvSpPr>
        <p:spPr/>
        <p:txBody>
          <a:bodyPr/>
          <a:lstStyle/>
          <a:p>
            <a:fld id="{0AEA21B0-9B7C-47A7-A9C3-44646B128D83}" type="slidenum">
              <a:rPr lang="es-MX" smtClean="0"/>
              <a:t>15</a:t>
            </a:fld>
            <a:endParaRPr lang="es-MX"/>
          </a:p>
        </p:txBody>
      </p:sp>
    </p:spTree>
    <p:extLst>
      <p:ext uri="{BB962C8B-B14F-4D97-AF65-F5344CB8AC3E}">
        <p14:creationId xmlns:p14="http://schemas.microsoft.com/office/powerpoint/2010/main" val="75902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AB8BB0D4-30CD-4B92-A485-ADAAB2FD3428}" type="datetimeFigureOut">
              <a:rPr lang="es-MX" smtClean="0"/>
              <a:t>21/09/2019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241238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B8BB0D4-30CD-4B92-A485-ADAAB2FD3428}" type="datetimeFigureOut">
              <a:rPr lang="es-MX" smtClean="0"/>
              <a:t>21/09/2019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306179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B8BB0D4-30CD-4B92-A485-ADAAB2FD3428}" type="datetimeFigureOut">
              <a:rPr lang="es-MX" smtClean="0"/>
              <a:t>21/09/2019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22678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B8BB0D4-30CD-4B92-A485-ADAAB2FD3428}" type="datetimeFigureOut">
              <a:rPr lang="es-MX" smtClean="0"/>
              <a:t>21/09/2019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152857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B8BB0D4-30CD-4B92-A485-ADAAB2FD3428}" type="datetimeFigureOut">
              <a:rPr lang="es-MX" smtClean="0"/>
              <a:t>21/09/2019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368642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B8BB0D4-30CD-4B92-A485-ADAAB2FD3428}" type="datetimeFigureOut">
              <a:rPr lang="es-MX" smtClean="0"/>
              <a:t>21/09/2019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36396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B8BB0D4-30CD-4B92-A485-ADAAB2FD3428}" type="datetimeFigureOut">
              <a:rPr lang="es-MX" smtClean="0"/>
              <a:t>21/09/2019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153462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B8BB0D4-30CD-4B92-A485-ADAAB2FD3428}" type="datetimeFigureOut">
              <a:rPr lang="es-MX" smtClean="0"/>
              <a:t>21/09/2019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48851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8BB0D4-30CD-4B92-A485-ADAAB2FD3428}" type="datetimeFigureOut">
              <a:rPr lang="es-MX" smtClean="0"/>
              <a:t>21/09/2019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323087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B8BB0D4-30CD-4B92-A485-ADAAB2FD3428}" type="datetimeFigureOut">
              <a:rPr lang="es-MX" smtClean="0"/>
              <a:t>21/09/2019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212938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B8BB0D4-30CD-4B92-A485-ADAAB2FD3428}" type="datetimeFigureOut">
              <a:rPr lang="es-MX" smtClean="0"/>
              <a:t>21/09/2019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3A13A6-7671-4C6E-8B10-C0A5AAE53A1E}" type="slidenum">
              <a:rPr lang="es-MX" smtClean="0"/>
              <a:t>‹Nº›</a:t>
            </a:fld>
            <a:endParaRPr lang="es-MX"/>
          </a:p>
        </p:txBody>
      </p:sp>
    </p:spTree>
    <p:extLst>
      <p:ext uri="{BB962C8B-B14F-4D97-AF65-F5344CB8AC3E}">
        <p14:creationId xmlns:p14="http://schemas.microsoft.com/office/powerpoint/2010/main" val="199106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BB0D4-30CD-4B92-A485-ADAAB2FD3428}" type="datetimeFigureOut">
              <a:rPr lang="es-MX" smtClean="0"/>
              <a:t>21/09/2019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A13A6-7671-4C6E-8B10-C0A5AAE53A1E}" type="slidenum">
              <a:rPr lang="es-MX" smtClean="0"/>
              <a:t>‹Nº›</a:t>
            </a:fld>
            <a:endParaRPr lang="es-MX"/>
          </a:p>
        </p:txBody>
      </p:sp>
    </p:spTree>
    <p:extLst>
      <p:ext uri="{BB962C8B-B14F-4D97-AF65-F5344CB8AC3E}">
        <p14:creationId xmlns:p14="http://schemas.microsoft.com/office/powerpoint/2010/main" val="1638200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png"/><Relationship Id="rId5" Type="http://schemas.openxmlformats.org/officeDocument/2006/relationships/diagramQuickStyle" Target="../diagrams/quickStyle4.xml"/><Relationship Id="rId10" Type="http://schemas.openxmlformats.org/officeDocument/2006/relationships/image" Target="../media/image15.png"/><Relationship Id="rId4" Type="http://schemas.openxmlformats.org/officeDocument/2006/relationships/diagramLayout" Target="../diagrams/layout4.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262661"/>
            <a:ext cx="9144000" cy="914667"/>
          </a:xfrm>
        </p:spPr>
        <p:txBody>
          <a:bodyPr>
            <a:normAutofit/>
          </a:bodyPr>
          <a:lstStyle/>
          <a:p>
            <a:r>
              <a:rPr lang="es-EC" sz="3000" b="1" dirty="0" smtClean="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DEPARTAMENTO DE CIENCIAS ECONÓMICAS ADMINISTRATIVAS Y DE COMERCIO</a:t>
            </a:r>
            <a:endParaRPr lang="es-MX" sz="3000" dirty="0"/>
          </a:p>
        </p:txBody>
      </p:sp>
      <p:sp>
        <p:nvSpPr>
          <p:cNvPr id="3" name="Subtítulo 2"/>
          <p:cNvSpPr>
            <a:spLocks noGrp="1"/>
          </p:cNvSpPr>
          <p:nvPr>
            <p:ph type="subTitle" idx="1"/>
          </p:nvPr>
        </p:nvSpPr>
        <p:spPr>
          <a:xfrm>
            <a:off x="1429370" y="4765167"/>
            <a:ext cx="9144000" cy="1780676"/>
          </a:xfrm>
        </p:spPr>
        <p:txBody>
          <a:bodyPr>
            <a:normAutofit/>
          </a:bodyPr>
          <a:lstStyle/>
          <a:p>
            <a:r>
              <a:rPr lang="es-MX" sz="2000" b="1" dirty="0" smtClean="0">
                <a:ln>
                  <a:solidFill>
                    <a:schemeClr val="accent6">
                      <a:lumMod val="50000"/>
                    </a:schemeClr>
                  </a:solidFill>
                </a:ln>
                <a:solidFill>
                  <a:schemeClr val="accent6">
                    <a:lumMod val="50000"/>
                  </a:schemeClr>
                </a:solidFill>
                <a:latin typeface="Century Gothic" panose="020B0502020202020204" pitchFamily="34" charset="0"/>
              </a:rPr>
              <a:t>AUTORA</a:t>
            </a:r>
            <a:r>
              <a:rPr lang="es-CO" sz="2000" b="1" dirty="0" smtClean="0">
                <a:ln>
                  <a:solidFill>
                    <a:schemeClr val="accent6">
                      <a:lumMod val="50000"/>
                    </a:schemeClr>
                  </a:solidFill>
                </a:ln>
                <a:solidFill>
                  <a:schemeClr val="accent6">
                    <a:lumMod val="50000"/>
                  </a:schemeClr>
                </a:solidFill>
                <a:latin typeface="Century Gothic" panose="020B0502020202020204" pitchFamily="34" charset="0"/>
              </a:rPr>
              <a:t>: </a:t>
            </a:r>
            <a:r>
              <a:rPr lang="es-CO" sz="2000" b="1" dirty="0" smtClean="0">
                <a:ln>
                  <a:solidFill>
                    <a:schemeClr val="accent6">
                      <a:lumMod val="50000"/>
                    </a:schemeClr>
                  </a:solidFill>
                </a:ln>
                <a:solidFill>
                  <a:schemeClr val="accent6">
                    <a:lumMod val="50000"/>
                  </a:schemeClr>
                </a:solidFill>
                <a:latin typeface="Century Gothic" panose="020B0502020202020204" pitchFamily="34" charset="0"/>
              </a:rPr>
              <a:t>JARRÍN FREIRE, BELÉN ALEJANDRA</a:t>
            </a:r>
            <a:endParaRPr lang="es-CO" sz="2000" b="1" dirty="0" smtClean="0">
              <a:ln>
                <a:solidFill>
                  <a:schemeClr val="accent6">
                    <a:lumMod val="50000"/>
                  </a:schemeClr>
                </a:solidFill>
              </a:ln>
              <a:solidFill>
                <a:schemeClr val="accent6">
                  <a:lumMod val="50000"/>
                </a:schemeClr>
              </a:solidFill>
              <a:latin typeface="Century Gothic" panose="020B0502020202020204" pitchFamily="34" charset="0"/>
            </a:endParaRPr>
          </a:p>
          <a:p>
            <a:r>
              <a:rPr lang="es-CO" sz="2000" b="1" dirty="0" smtClean="0">
                <a:ln>
                  <a:solidFill>
                    <a:schemeClr val="accent6">
                      <a:lumMod val="50000"/>
                    </a:schemeClr>
                  </a:solidFill>
                </a:ln>
                <a:solidFill>
                  <a:schemeClr val="accent6">
                    <a:lumMod val="50000"/>
                  </a:schemeClr>
                </a:solidFill>
                <a:latin typeface="Century Gothic" panose="020B0502020202020204" pitchFamily="34" charset="0"/>
              </a:rPr>
              <a:t>DIRECTOR: ING. </a:t>
            </a:r>
            <a:r>
              <a:rPr lang="es-CO" sz="2000" b="1" dirty="0" smtClean="0">
                <a:ln>
                  <a:solidFill>
                    <a:schemeClr val="accent6">
                      <a:lumMod val="50000"/>
                    </a:schemeClr>
                  </a:solidFill>
                </a:ln>
                <a:solidFill>
                  <a:schemeClr val="accent6">
                    <a:lumMod val="50000"/>
                  </a:schemeClr>
                </a:solidFill>
                <a:latin typeface="Century Gothic" panose="020B0502020202020204" pitchFamily="34" charset="0"/>
              </a:rPr>
              <a:t>PAZ </a:t>
            </a:r>
            <a:r>
              <a:rPr lang="es-CO" sz="2000" b="1" dirty="0" err="1" smtClean="0">
                <a:ln>
                  <a:solidFill>
                    <a:schemeClr val="accent6">
                      <a:lumMod val="50000"/>
                    </a:schemeClr>
                  </a:solidFill>
                </a:ln>
                <a:solidFill>
                  <a:schemeClr val="accent6">
                    <a:lumMod val="50000"/>
                  </a:schemeClr>
                </a:solidFill>
                <a:latin typeface="Century Gothic" panose="020B0502020202020204" pitchFamily="34" charset="0"/>
              </a:rPr>
              <a:t>RIOFRÍO</a:t>
            </a:r>
            <a:r>
              <a:rPr lang="es-CO" sz="2000" b="1" dirty="0" smtClean="0">
                <a:ln>
                  <a:solidFill>
                    <a:schemeClr val="accent6">
                      <a:lumMod val="50000"/>
                    </a:schemeClr>
                  </a:solidFill>
                </a:ln>
                <a:solidFill>
                  <a:schemeClr val="accent6">
                    <a:lumMod val="50000"/>
                  </a:schemeClr>
                </a:solidFill>
                <a:latin typeface="Century Gothic" panose="020B0502020202020204" pitchFamily="34" charset="0"/>
              </a:rPr>
              <a:t>, HERNÁN PATRICIO</a:t>
            </a:r>
            <a:endParaRPr lang="es-CO" sz="2000" b="1" dirty="0" smtClean="0">
              <a:ln>
                <a:solidFill>
                  <a:schemeClr val="accent6">
                    <a:lumMod val="50000"/>
                  </a:schemeClr>
                </a:solidFill>
              </a:ln>
              <a:solidFill>
                <a:schemeClr val="accent6">
                  <a:lumMod val="50000"/>
                </a:schemeClr>
              </a:solidFill>
              <a:latin typeface="Century Gothic" panose="020B0502020202020204" pitchFamily="34" charset="0"/>
            </a:endParaRPr>
          </a:p>
          <a:p>
            <a:r>
              <a:rPr lang="es-CO" sz="2000" b="1" dirty="0" err="1" smtClean="0">
                <a:ln>
                  <a:solidFill>
                    <a:schemeClr val="accent6">
                      <a:lumMod val="50000"/>
                    </a:schemeClr>
                  </a:solidFill>
                </a:ln>
                <a:solidFill>
                  <a:schemeClr val="accent6">
                    <a:lumMod val="50000"/>
                  </a:schemeClr>
                </a:solidFill>
                <a:latin typeface="Century Gothic" panose="020B0502020202020204" pitchFamily="34" charset="0"/>
              </a:rPr>
              <a:t>SANGOLQUÍ</a:t>
            </a:r>
            <a:endParaRPr lang="es-CO" sz="2000" b="1" dirty="0">
              <a:ln>
                <a:solidFill>
                  <a:schemeClr val="accent6">
                    <a:lumMod val="50000"/>
                  </a:schemeClr>
                </a:solidFill>
              </a:ln>
              <a:solidFill>
                <a:schemeClr val="accent6">
                  <a:lumMod val="50000"/>
                </a:schemeClr>
              </a:solidFill>
              <a:latin typeface="Century Gothic" panose="020B0502020202020204" pitchFamily="34" charset="0"/>
            </a:endParaRPr>
          </a:p>
          <a:p>
            <a:r>
              <a:rPr lang="es-CO" sz="2000" b="1" dirty="0" smtClean="0">
                <a:ln>
                  <a:solidFill>
                    <a:schemeClr val="accent6">
                      <a:lumMod val="50000"/>
                    </a:schemeClr>
                  </a:solidFill>
                </a:ln>
                <a:solidFill>
                  <a:schemeClr val="accent6">
                    <a:lumMod val="50000"/>
                  </a:schemeClr>
                </a:solidFill>
                <a:latin typeface="Century Gothic" panose="020B0502020202020204" pitchFamily="34" charset="0"/>
              </a:rPr>
              <a:t> </a:t>
            </a:r>
            <a:r>
              <a:rPr lang="es-CO" sz="2000" b="1" dirty="0" smtClean="0">
                <a:ln>
                  <a:solidFill>
                    <a:schemeClr val="accent6">
                      <a:lumMod val="50000"/>
                    </a:schemeClr>
                  </a:solidFill>
                </a:ln>
                <a:solidFill>
                  <a:schemeClr val="accent6">
                    <a:lumMod val="50000"/>
                  </a:schemeClr>
                </a:solidFill>
                <a:latin typeface="Century Gothic" panose="020B0502020202020204" pitchFamily="34" charset="0"/>
              </a:rPr>
              <a:t>2019</a:t>
            </a:r>
            <a:endParaRPr lang="es-MX" sz="2000" b="1" dirty="0">
              <a:ln>
                <a:solidFill>
                  <a:schemeClr val="accent6">
                    <a:lumMod val="50000"/>
                  </a:schemeClr>
                </a:solidFill>
              </a:ln>
              <a:solidFill>
                <a:schemeClr val="accent6">
                  <a:lumMod val="50000"/>
                </a:schemeClr>
              </a:solidFill>
              <a:latin typeface="Century Gothic" panose="020B0502020202020204" pitchFamily="34" charset="0"/>
            </a:endParaRPr>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794" y="176514"/>
            <a:ext cx="2731153" cy="945848"/>
          </a:xfrm>
          <a:prstGeom prst="rect">
            <a:avLst/>
          </a:prstGeom>
          <a:ln>
            <a:noFill/>
          </a:ln>
          <a:effectLst>
            <a:softEdge rad="112500"/>
          </a:effectLst>
        </p:spPr>
      </p:pic>
      <p:sp>
        <p:nvSpPr>
          <p:cNvPr id="5" name="Título 1">
            <a:extLst>
              <a:ext uri="{FF2B5EF4-FFF2-40B4-BE49-F238E27FC236}">
                <a16:creationId xmlns:a16="http://schemas.microsoft.com/office/drawing/2014/main" xmlns="" id="{BF074678-BAB9-47CC-B693-804EA56EC56E}"/>
              </a:ext>
            </a:extLst>
          </p:cNvPr>
          <p:cNvSpPr txBox="1">
            <a:spLocks/>
          </p:cNvSpPr>
          <p:nvPr/>
        </p:nvSpPr>
        <p:spPr>
          <a:xfrm>
            <a:off x="1583635" y="2175255"/>
            <a:ext cx="9144000" cy="508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smtClean="0">
                <a:solidFill>
                  <a:srgbClr val="800000"/>
                </a:solidFill>
                <a:effectLst>
                  <a:outerShdw blurRad="38100" dist="38100" dir="2700000" algn="tl">
                    <a:srgbClr val="000000">
                      <a:alpha val="43137"/>
                    </a:srgbClr>
                  </a:outerShdw>
                </a:effectLst>
                <a:latin typeface="Century Gothic" panose="020B0502020202020204" pitchFamily="34" charset="0"/>
              </a:rPr>
              <a:t>CARRERA DE INGENIERÍA </a:t>
            </a:r>
            <a:r>
              <a:rPr lang="es-EC" sz="2000" b="1" dirty="0">
                <a:solidFill>
                  <a:srgbClr val="800000"/>
                </a:solidFill>
                <a:effectLst>
                  <a:outerShdw blurRad="38100" dist="38100" dir="2700000" algn="tl">
                    <a:srgbClr val="000000">
                      <a:alpha val="43137"/>
                    </a:srgbClr>
                  </a:outerShdw>
                </a:effectLst>
                <a:latin typeface="Century Gothic" panose="020B0502020202020204" pitchFamily="34" charset="0"/>
              </a:rPr>
              <a:t>EN MERCADOTECNIA</a:t>
            </a:r>
            <a:endParaRPr lang="es-EC" sz="2000" dirty="0">
              <a:solidFill>
                <a:srgbClr val="800000"/>
              </a:solidFill>
              <a:effectLst>
                <a:outerShdw blurRad="38100" dist="38100" dir="2700000" algn="tl">
                  <a:srgbClr val="000000">
                    <a:alpha val="43137"/>
                  </a:srgbClr>
                </a:outerShdw>
              </a:effectLst>
              <a:latin typeface="Century Gothic" panose="020B0502020202020204" pitchFamily="34" charset="0"/>
            </a:endParaRPr>
          </a:p>
        </p:txBody>
      </p:sp>
      <p:sp>
        <p:nvSpPr>
          <p:cNvPr id="6" name="Subtítulo 2">
            <a:extLst>
              <a:ext uri="{FF2B5EF4-FFF2-40B4-BE49-F238E27FC236}">
                <a16:creationId xmlns:a16="http://schemas.microsoft.com/office/drawing/2014/main" xmlns="" id="{59E2A9EF-7BEA-425B-AD4B-76D381EFABCE}"/>
              </a:ext>
            </a:extLst>
          </p:cNvPr>
          <p:cNvSpPr txBox="1">
            <a:spLocks/>
          </p:cNvSpPr>
          <p:nvPr/>
        </p:nvSpPr>
        <p:spPr>
          <a:xfrm>
            <a:off x="1464365" y="3664936"/>
            <a:ext cx="9263270" cy="6700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b="1" dirty="0" smtClean="0">
                <a:effectLst>
                  <a:outerShdw blurRad="38100" dist="38100" dir="2700000" algn="tl">
                    <a:srgbClr val="000000">
                      <a:alpha val="43137"/>
                    </a:srgbClr>
                  </a:outerShdw>
                </a:effectLst>
                <a:latin typeface="Century Gothic" panose="020B0502020202020204" pitchFamily="34" charset="0"/>
              </a:rPr>
              <a:t>TEMA: “</a:t>
            </a:r>
            <a:r>
              <a:rPr lang="es-MX" sz="2000" b="1" dirty="0" smtClean="0">
                <a:effectLst>
                  <a:outerShdw blurRad="38100" dist="38100" dir="2700000" algn="tl">
                    <a:srgbClr val="000000">
                      <a:alpha val="43137"/>
                    </a:srgbClr>
                  </a:outerShdw>
                </a:effectLst>
                <a:latin typeface="Century Gothic" panose="020B0502020202020204" pitchFamily="34" charset="0"/>
              </a:rPr>
              <a:t>INFLUENCIA DE LA CONCIENCIA AMBIENTAL EN EL COMPORTAMIENTO DE COMPRA DE PRODUCTOS ECOLÓGICOS DEL MILLENNIAL EN EL </a:t>
            </a:r>
            <a:r>
              <a:rPr lang="es-MX" sz="2000" b="1" dirty="0" err="1" smtClean="0">
                <a:effectLst>
                  <a:outerShdw blurRad="38100" dist="38100" dir="2700000" algn="tl">
                    <a:srgbClr val="000000">
                      <a:alpha val="43137"/>
                    </a:srgbClr>
                  </a:outerShdw>
                </a:effectLst>
                <a:latin typeface="Century Gothic" panose="020B0502020202020204" pitchFamily="34" charset="0"/>
              </a:rPr>
              <a:t>DMQ</a:t>
            </a:r>
            <a:r>
              <a:rPr lang="es-EC" sz="2000" b="1" dirty="0" smtClean="0">
                <a:effectLst>
                  <a:outerShdw blurRad="38100" dist="38100" dir="2700000" algn="tl">
                    <a:srgbClr val="000000">
                      <a:alpha val="43137"/>
                    </a:srgbClr>
                  </a:outerShdw>
                </a:effectLst>
                <a:latin typeface="Century Gothic" panose="020B0502020202020204" pitchFamily="34" charset="0"/>
              </a:rPr>
              <a:t>”</a:t>
            </a:r>
          </a:p>
          <a:p>
            <a:endParaRPr lang="es-EC" sz="2000" dirty="0">
              <a:effectLst>
                <a:outerShdw blurRad="38100" dist="38100" dir="2700000" algn="tl">
                  <a:srgbClr val="000000">
                    <a:alpha val="43137"/>
                  </a:srgbClr>
                </a:outerShdw>
              </a:effectLst>
            </a:endParaRPr>
          </a:p>
        </p:txBody>
      </p:sp>
      <p:sp>
        <p:nvSpPr>
          <p:cNvPr id="7" name="Título 1">
            <a:extLst>
              <a:ext uri="{FF2B5EF4-FFF2-40B4-BE49-F238E27FC236}">
                <a16:creationId xmlns:a16="http://schemas.microsoft.com/office/drawing/2014/main" xmlns="" id="{BF074678-BAB9-47CC-B693-804EA56EC56E}"/>
              </a:ext>
            </a:extLst>
          </p:cNvPr>
          <p:cNvSpPr txBox="1">
            <a:spLocks/>
          </p:cNvSpPr>
          <p:nvPr/>
        </p:nvSpPr>
        <p:spPr>
          <a:xfrm>
            <a:off x="1524000" y="2899337"/>
            <a:ext cx="9144000" cy="50897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smtClean="0">
                <a:solidFill>
                  <a:srgbClr val="800000"/>
                </a:solidFill>
                <a:effectLst>
                  <a:outerShdw blurRad="38100" dist="38100" dir="2700000" algn="tl">
                    <a:srgbClr val="000000">
                      <a:alpha val="43137"/>
                    </a:srgbClr>
                  </a:outerShdw>
                </a:effectLst>
                <a:latin typeface="Century Gothic" panose="020B0502020202020204" pitchFamily="34" charset="0"/>
              </a:rPr>
              <a:t>TRABAJO DE TITULACIÓN, PREVIO A LA OBTENCIÓN DEL TITULO DE INGENIERÍA EN MERCADOTECNIA</a:t>
            </a:r>
            <a:endParaRPr lang="es-EC" sz="2400" dirty="0">
              <a:solidFill>
                <a:srgbClr val="800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593346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14"/>
            <a:ext cx="12199450" cy="651165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41925" y="3285041"/>
            <a:ext cx="10515600" cy="2852737"/>
          </a:xfrm>
        </p:spPr>
        <p:txBody>
          <a:bodyPr/>
          <a:lstStyle/>
          <a:p>
            <a:r>
              <a:rPr lang="es-CO" dirty="0" smtClean="0">
                <a:solidFill>
                  <a:schemeClr val="bg1"/>
                </a:solidFill>
                <a:effectLst>
                  <a:glow rad="101600">
                    <a:schemeClr val="tx1">
                      <a:alpha val="60000"/>
                    </a:schemeClr>
                  </a:glow>
                </a:effectLst>
              </a:rPr>
              <a:t>MARCO TEÓRICO</a:t>
            </a:r>
            <a:endParaRPr lang="es-MX" dirty="0">
              <a:solidFill>
                <a:schemeClr val="bg1"/>
              </a:solidFill>
              <a:effectLst>
                <a:glow rad="101600">
                  <a:schemeClr val="tx1">
                    <a:alpha val="60000"/>
                  </a:schemeClr>
                </a:glow>
              </a:effectLst>
            </a:endParaRPr>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508653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Teoría del comportamiento planeado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02176247"/>
              </p:ext>
            </p:extLst>
          </p:nvPr>
        </p:nvGraphicFramePr>
        <p:xfrm>
          <a:off x="838200" y="1463040"/>
          <a:ext cx="10515600" cy="4713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5958039" y="5698157"/>
            <a:ext cx="5832910" cy="923330"/>
          </a:xfrm>
          <a:prstGeom prst="rect">
            <a:avLst/>
          </a:prstGeom>
          <a:solidFill>
            <a:schemeClr val="accent6">
              <a:lumMod val="20000"/>
              <a:lumOff val="80000"/>
            </a:schemeClr>
          </a:solidFill>
          <a:ln>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O" dirty="0" err="1" smtClean="0"/>
              <a:t>Ajzen</a:t>
            </a:r>
            <a:r>
              <a:rPr lang="es-CO" dirty="0" smtClean="0"/>
              <a:t> (1985), el comportamiento de los seres humanos es voluntario y tiene un fin específico. Las acciones son controladas por las intenciones</a:t>
            </a:r>
            <a:endParaRPr lang="es-MX" dirty="0"/>
          </a:p>
        </p:txBody>
      </p:sp>
      <p:pic>
        <p:nvPicPr>
          <p:cNvPr id="6" name="Imagen 5">
            <a:extLst>
              <a:ext uri="{FF2B5EF4-FFF2-40B4-BE49-F238E27FC236}">
                <a16:creationId xmlns:a16="http://schemas.microsoft.com/office/drawing/2014/main" xmlns="" id="{7266A04F-BA8A-49C6-B16E-D7C23F2F0D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951711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Teoría de acción razonada (</a:t>
            </a:r>
            <a:r>
              <a:rPr lang="es-CO" dirty="0" err="1" smtClean="0"/>
              <a:t>TRA</a:t>
            </a:r>
            <a:r>
              <a:rPr lang="es-CO" dirty="0" smtClean="0"/>
              <a:t>) </a:t>
            </a:r>
            <a:endParaRPr lang="es-MX" dirty="0"/>
          </a:p>
        </p:txBody>
      </p:sp>
      <p:sp>
        <p:nvSpPr>
          <p:cNvPr id="4" name="CuadroTexto 3"/>
          <p:cNvSpPr txBox="1"/>
          <p:nvPr/>
        </p:nvSpPr>
        <p:spPr>
          <a:xfrm>
            <a:off x="1430448" y="2091350"/>
            <a:ext cx="213661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dirty="0" smtClean="0"/>
              <a:t>Actitud hacia la conducta</a:t>
            </a:r>
            <a:endParaRPr lang="es-MX" dirty="0"/>
          </a:p>
        </p:txBody>
      </p:sp>
      <p:sp>
        <p:nvSpPr>
          <p:cNvPr id="5" name="CuadroTexto 4"/>
          <p:cNvSpPr txBox="1"/>
          <p:nvPr/>
        </p:nvSpPr>
        <p:spPr>
          <a:xfrm>
            <a:off x="1430448" y="4036337"/>
            <a:ext cx="213661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CO" dirty="0" smtClean="0"/>
              <a:t>Normas </a:t>
            </a:r>
          </a:p>
          <a:p>
            <a:pPr algn="ctr"/>
            <a:r>
              <a:rPr lang="es-CO" dirty="0" smtClean="0"/>
              <a:t>subjetivas</a:t>
            </a:r>
            <a:endParaRPr lang="es-MX" dirty="0"/>
          </a:p>
        </p:txBody>
      </p:sp>
      <p:sp>
        <p:nvSpPr>
          <p:cNvPr id="6" name="CuadroTexto 5"/>
          <p:cNvSpPr txBox="1"/>
          <p:nvPr/>
        </p:nvSpPr>
        <p:spPr>
          <a:xfrm>
            <a:off x="5027691" y="3057053"/>
            <a:ext cx="213661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dirty="0" smtClean="0"/>
              <a:t>Intención</a:t>
            </a:r>
          </a:p>
        </p:txBody>
      </p:sp>
      <p:sp>
        <p:nvSpPr>
          <p:cNvPr id="7" name="CuadroTexto 6"/>
          <p:cNvSpPr txBox="1"/>
          <p:nvPr/>
        </p:nvSpPr>
        <p:spPr>
          <a:xfrm>
            <a:off x="8561561" y="3057053"/>
            <a:ext cx="213661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O" dirty="0" smtClean="0"/>
              <a:t>Comportamiento</a:t>
            </a:r>
            <a:endParaRPr lang="es-MX" dirty="0"/>
          </a:p>
        </p:txBody>
      </p:sp>
      <p:cxnSp>
        <p:nvCxnSpPr>
          <p:cNvPr id="9" name="Conector recto de flecha 8"/>
          <p:cNvCxnSpPr>
            <a:stCxn id="4" idx="3"/>
            <a:endCxn id="6" idx="0"/>
          </p:cNvCxnSpPr>
          <p:nvPr/>
        </p:nvCxnSpPr>
        <p:spPr>
          <a:xfrm>
            <a:off x="3567065" y="2414516"/>
            <a:ext cx="2528935" cy="642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a:stCxn id="5" idx="3"/>
            <a:endCxn id="6" idx="2"/>
          </p:cNvCxnSpPr>
          <p:nvPr/>
        </p:nvCxnSpPr>
        <p:spPr>
          <a:xfrm flipV="1">
            <a:off x="3567065" y="3426385"/>
            <a:ext cx="2528935" cy="933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a:stCxn id="6" idx="3"/>
            <a:endCxn id="7" idx="1"/>
          </p:cNvCxnSpPr>
          <p:nvPr/>
        </p:nvCxnSpPr>
        <p:spPr>
          <a:xfrm>
            <a:off x="7164308" y="3241719"/>
            <a:ext cx="13972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p:cNvSpPr txBox="1"/>
          <p:nvPr/>
        </p:nvSpPr>
        <p:spPr>
          <a:xfrm>
            <a:off x="6373640" y="4771176"/>
            <a:ext cx="4897924" cy="1200329"/>
          </a:xfrm>
          <a:prstGeom prst="rect">
            <a:avLst/>
          </a:prstGeom>
          <a:noFill/>
        </p:spPr>
        <p:txBody>
          <a:bodyPr wrap="square" rtlCol="0">
            <a:spAutoFit/>
          </a:bodyPr>
          <a:lstStyle/>
          <a:p>
            <a:r>
              <a:rPr lang="es-CO" dirty="0" smtClean="0"/>
              <a:t>El ser humano es un ser racional, procesa información que dispone de forma sistémica y la utiliza para tener la intención de realizar o no una conducta (</a:t>
            </a:r>
            <a:r>
              <a:rPr lang="es-CO" dirty="0" err="1" smtClean="0"/>
              <a:t>Ajzen</a:t>
            </a:r>
            <a:r>
              <a:rPr lang="es-CO" dirty="0" smtClean="0"/>
              <a:t> &amp; </a:t>
            </a:r>
            <a:r>
              <a:rPr lang="es-CO" dirty="0" err="1" smtClean="0"/>
              <a:t>Fishbein</a:t>
            </a:r>
            <a:r>
              <a:rPr lang="es-CO" dirty="0" smtClean="0"/>
              <a:t>, 1980).</a:t>
            </a:r>
            <a:endParaRPr lang="es-MX" dirty="0"/>
          </a:p>
        </p:txBody>
      </p:sp>
      <p:pic>
        <p:nvPicPr>
          <p:cNvPr id="12" name="Imagen 11">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216476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Teoría del comportamiento planeado (</a:t>
            </a:r>
            <a:r>
              <a:rPr lang="es-CO" dirty="0" err="1" smtClean="0"/>
              <a:t>TPB</a:t>
            </a:r>
            <a:r>
              <a:rPr lang="es-CO" dirty="0" smtClean="0"/>
              <a:t>) </a:t>
            </a:r>
            <a:endParaRPr lang="es-MX" dirty="0"/>
          </a:p>
        </p:txBody>
      </p:sp>
      <p:sp>
        <p:nvSpPr>
          <p:cNvPr id="4" name="CuadroTexto 3"/>
          <p:cNvSpPr txBox="1"/>
          <p:nvPr/>
        </p:nvSpPr>
        <p:spPr>
          <a:xfrm>
            <a:off x="1430448" y="2091350"/>
            <a:ext cx="213661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dirty="0" smtClean="0"/>
              <a:t>Actitud hacia la conducta</a:t>
            </a:r>
            <a:endParaRPr lang="es-MX" dirty="0"/>
          </a:p>
        </p:txBody>
      </p:sp>
      <p:sp>
        <p:nvSpPr>
          <p:cNvPr id="5" name="CuadroTexto 4"/>
          <p:cNvSpPr txBox="1"/>
          <p:nvPr/>
        </p:nvSpPr>
        <p:spPr>
          <a:xfrm>
            <a:off x="1430448" y="3222104"/>
            <a:ext cx="213661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CO" dirty="0" smtClean="0"/>
              <a:t>Normas </a:t>
            </a:r>
          </a:p>
          <a:p>
            <a:pPr algn="ctr"/>
            <a:r>
              <a:rPr lang="es-CO" dirty="0" smtClean="0"/>
              <a:t>subjetivas</a:t>
            </a:r>
            <a:endParaRPr lang="es-MX" dirty="0"/>
          </a:p>
        </p:txBody>
      </p:sp>
      <p:sp>
        <p:nvSpPr>
          <p:cNvPr id="6" name="CuadroTexto 5"/>
          <p:cNvSpPr txBox="1"/>
          <p:nvPr/>
        </p:nvSpPr>
        <p:spPr>
          <a:xfrm>
            <a:off x="5235920" y="3360603"/>
            <a:ext cx="213661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dirty="0" smtClean="0"/>
              <a:t>Intención</a:t>
            </a:r>
          </a:p>
        </p:txBody>
      </p:sp>
      <p:sp>
        <p:nvSpPr>
          <p:cNvPr id="7" name="CuadroTexto 6"/>
          <p:cNvSpPr txBox="1"/>
          <p:nvPr/>
        </p:nvSpPr>
        <p:spPr>
          <a:xfrm>
            <a:off x="8887486" y="3360603"/>
            <a:ext cx="213661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O" dirty="0" smtClean="0"/>
              <a:t>Comportamiento</a:t>
            </a:r>
            <a:endParaRPr lang="es-MX" dirty="0"/>
          </a:p>
        </p:txBody>
      </p:sp>
      <p:cxnSp>
        <p:nvCxnSpPr>
          <p:cNvPr id="9" name="Conector recto de flecha 8"/>
          <p:cNvCxnSpPr>
            <a:stCxn id="4" idx="3"/>
            <a:endCxn id="6" idx="0"/>
          </p:cNvCxnSpPr>
          <p:nvPr/>
        </p:nvCxnSpPr>
        <p:spPr>
          <a:xfrm>
            <a:off x="3567065" y="2414516"/>
            <a:ext cx="2737164" cy="946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a:stCxn id="6" idx="3"/>
            <a:endCxn id="7" idx="1"/>
          </p:cNvCxnSpPr>
          <p:nvPr/>
        </p:nvCxnSpPr>
        <p:spPr>
          <a:xfrm>
            <a:off x="7372537" y="3545269"/>
            <a:ext cx="15149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p:cNvSpPr txBox="1"/>
          <p:nvPr/>
        </p:nvSpPr>
        <p:spPr>
          <a:xfrm>
            <a:off x="6373640" y="4771176"/>
            <a:ext cx="4897924" cy="646331"/>
          </a:xfrm>
          <a:prstGeom prst="rect">
            <a:avLst/>
          </a:prstGeom>
          <a:noFill/>
        </p:spPr>
        <p:txBody>
          <a:bodyPr wrap="square" rtlCol="0">
            <a:spAutoFit/>
          </a:bodyPr>
          <a:lstStyle/>
          <a:p>
            <a:r>
              <a:rPr lang="es-CO" dirty="0" smtClean="0"/>
              <a:t>Pretende predecir el comportamiento con factores internos y externos</a:t>
            </a:r>
            <a:endParaRPr lang="es-MX" dirty="0"/>
          </a:p>
        </p:txBody>
      </p:sp>
      <p:sp>
        <p:nvSpPr>
          <p:cNvPr id="15" name="CuadroTexto 14"/>
          <p:cNvSpPr txBox="1"/>
          <p:nvPr/>
        </p:nvSpPr>
        <p:spPr>
          <a:xfrm>
            <a:off x="1430447" y="4352858"/>
            <a:ext cx="2136617"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O" dirty="0" smtClean="0"/>
              <a:t>Control de comportamiento percibido</a:t>
            </a:r>
          </a:p>
        </p:txBody>
      </p:sp>
      <p:cxnSp>
        <p:nvCxnSpPr>
          <p:cNvPr id="17" name="Conector recto de flecha 16"/>
          <p:cNvCxnSpPr>
            <a:stCxn id="15" idx="3"/>
            <a:endCxn id="6" idx="2"/>
          </p:cNvCxnSpPr>
          <p:nvPr/>
        </p:nvCxnSpPr>
        <p:spPr>
          <a:xfrm flipV="1">
            <a:off x="3567064" y="3729935"/>
            <a:ext cx="2737165" cy="1084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p:cNvCxnSpPr>
            <a:stCxn id="5" idx="3"/>
            <a:endCxn id="6" idx="1"/>
          </p:cNvCxnSpPr>
          <p:nvPr/>
        </p:nvCxnSpPr>
        <p:spPr>
          <a:xfrm flipV="1">
            <a:off x="3567065" y="3545269"/>
            <a:ext cx="166885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Imagen 15">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949419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Teoría del comportamiento del consumidor</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28485567"/>
              </p:ext>
            </p:extLst>
          </p:nvPr>
        </p:nvGraphicFramePr>
        <p:xfrm>
          <a:off x="0" y="1357162"/>
          <a:ext cx="11925701" cy="516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5948414" y="5601904"/>
            <a:ext cx="5832910" cy="923330"/>
          </a:xfrm>
          <a:prstGeom prst="rect">
            <a:avLst/>
          </a:prstGeom>
          <a:solidFill>
            <a:schemeClr val="accent6">
              <a:lumMod val="20000"/>
              <a:lumOff val="80000"/>
            </a:schemeClr>
          </a:solidFill>
          <a:ln>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O" dirty="0" err="1" smtClean="0"/>
              <a:t>Schiffman</a:t>
            </a:r>
            <a:r>
              <a:rPr lang="es-CO" dirty="0" smtClean="0"/>
              <a:t> (2002), es aquel que presentan los consumidores al buscar, comprar, utilizar, evaluar y desechar productos y servicios que satisfarán sus necesidades.</a:t>
            </a:r>
            <a:endParaRPr lang="es-MX" dirty="0"/>
          </a:p>
        </p:txBody>
      </p:sp>
      <p:pic>
        <p:nvPicPr>
          <p:cNvPr id="6" name="Imagen 5">
            <a:extLst>
              <a:ext uri="{FF2B5EF4-FFF2-40B4-BE49-F238E27FC236}">
                <a16:creationId xmlns:a16="http://schemas.microsoft.com/office/drawing/2014/main" xmlns="" id="{7266A04F-BA8A-49C6-B16E-D7C23F2F0D4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284862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Millennials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00523161"/>
              </p:ext>
            </p:extLst>
          </p:nvPr>
        </p:nvGraphicFramePr>
        <p:xfrm>
          <a:off x="-678581" y="1395663"/>
          <a:ext cx="11459752" cy="484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Resultado de imagen para ecuador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0733" y="1098541"/>
            <a:ext cx="2441608" cy="19976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personas png siluet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37019" y="2493663"/>
            <a:ext cx="664845" cy="6648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Resultado de imagen para personas png siluet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49664" y="2504074"/>
            <a:ext cx="664845" cy="6648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esultado de imagen para personas png siluet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81171" y="2504075"/>
            <a:ext cx="664845" cy="664845"/>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p:cNvSpPr/>
          <p:nvPr/>
        </p:nvSpPr>
        <p:spPr>
          <a:xfrm>
            <a:off x="9837019" y="2348564"/>
            <a:ext cx="664845" cy="933651"/>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0" name="CuadroTexto 9"/>
          <p:cNvSpPr txBox="1"/>
          <p:nvPr/>
        </p:nvSpPr>
        <p:spPr>
          <a:xfrm>
            <a:off x="9837019" y="3436219"/>
            <a:ext cx="1690135" cy="369332"/>
          </a:xfrm>
          <a:prstGeom prst="rect">
            <a:avLst/>
          </a:prstGeom>
          <a:noFill/>
        </p:spPr>
        <p:txBody>
          <a:bodyPr wrap="square" rtlCol="0">
            <a:spAutoFit/>
          </a:bodyPr>
          <a:lstStyle/>
          <a:p>
            <a:pPr algn="ctr"/>
            <a:r>
              <a:rPr lang="es-CO" dirty="0" smtClean="0"/>
              <a:t>Millennial</a:t>
            </a:r>
            <a:endParaRPr lang="es-MX" dirty="0"/>
          </a:p>
        </p:txBody>
      </p:sp>
      <p:sp>
        <p:nvSpPr>
          <p:cNvPr id="11" name="CuadroTexto 10"/>
          <p:cNvSpPr txBox="1"/>
          <p:nvPr/>
        </p:nvSpPr>
        <p:spPr>
          <a:xfrm>
            <a:off x="10029524" y="4013735"/>
            <a:ext cx="1497630" cy="64633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dirty="0" smtClean="0"/>
              <a:t>5 millones de millennials</a:t>
            </a:r>
            <a:endParaRPr lang="es-MX" dirty="0"/>
          </a:p>
        </p:txBody>
      </p:sp>
      <p:pic>
        <p:nvPicPr>
          <p:cNvPr id="1042" name="Picture 18" descr="Resultado de imagen para cambio climatico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42411" y="4891563"/>
            <a:ext cx="1671855" cy="1671855"/>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11353800" y="4706897"/>
            <a:ext cx="758541" cy="369332"/>
          </a:xfrm>
          <a:prstGeom prst="rect">
            <a:avLst/>
          </a:prstGeom>
          <a:noFill/>
        </p:spPr>
        <p:txBody>
          <a:bodyPr wrap="none" rtlCol="0">
            <a:spAutoFit/>
          </a:bodyPr>
          <a:lstStyle/>
          <a:p>
            <a:r>
              <a:rPr lang="es-CO" dirty="0" smtClean="0"/>
              <a:t>19,9%</a:t>
            </a:r>
            <a:endParaRPr lang="es-MX" dirty="0"/>
          </a:p>
        </p:txBody>
      </p:sp>
      <p:sp>
        <p:nvSpPr>
          <p:cNvPr id="17" name="CuadroTexto 16"/>
          <p:cNvSpPr txBox="1"/>
          <p:nvPr/>
        </p:nvSpPr>
        <p:spPr>
          <a:xfrm>
            <a:off x="10081593" y="6500603"/>
            <a:ext cx="1779205" cy="369332"/>
          </a:xfrm>
          <a:prstGeom prst="rect">
            <a:avLst/>
          </a:prstGeom>
          <a:noFill/>
        </p:spPr>
        <p:txBody>
          <a:bodyPr wrap="none" rtlCol="0">
            <a:spAutoFit/>
          </a:bodyPr>
          <a:lstStyle/>
          <a:p>
            <a:r>
              <a:rPr lang="es-CO" dirty="0" smtClean="0"/>
              <a:t>(</a:t>
            </a:r>
            <a:r>
              <a:rPr lang="es-CO" dirty="0" err="1" smtClean="0"/>
              <a:t>Gutierrez</a:t>
            </a:r>
            <a:r>
              <a:rPr lang="es-CO" dirty="0" smtClean="0"/>
              <a:t>, 2016)</a:t>
            </a:r>
            <a:endParaRPr lang="es-MX" dirty="0"/>
          </a:p>
        </p:txBody>
      </p:sp>
      <p:pic>
        <p:nvPicPr>
          <p:cNvPr id="15" name="Imagen 14">
            <a:extLst>
              <a:ext uri="{FF2B5EF4-FFF2-40B4-BE49-F238E27FC236}">
                <a16:creationId xmlns:a16="http://schemas.microsoft.com/office/drawing/2014/main" xmlns="" id="{7266A04F-BA8A-49C6-B16E-D7C23F2F0D4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0087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42"/>
                                        </p:tgtEl>
                                        <p:attrNameLst>
                                          <p:attrName>style.visibility</p:attrName>
                                        </p:attrNameLst>
                                      </p:cBhvr>
                                      <p:to>
                                        <p:strVal val="visible"/>
                                      </p:to>
                                    </p:set>
                                    <p:animEffect transition="in" filter="fade">
                                      <p:cBhvr>
                                        <p:cTn id="36" dur="500"/>
                                        <p:tgtEl>
                                          <p:spTgt spid="10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Conciencia ambiental</a:t>
            </a:r>
            <a:endParaRPr lang="es-MX" dirty="0"/>
          </a:p>
        </p:txBody>
      </p:sp>
      <p:pic>
        <p:nvPicPr>
          <p:cNvPr id="2052" name="Picture 4" descr="Resultado de imagen para planeta con muchas perso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44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049154" y="4100362"/>
            <a:ext cx="1645920" cy="738664"/>
          </a:xfrm>
          <a:prstGeom prst="rect">
            <a:avLst/>
          </a:prstGeom>
          <a:noFill/>
        </p:spPr>
        <p:txBody>
          <a:bodyPr wrap="square" rtlCol="0">
            <a:spAutoFit/>
          </a:bodyPr>
          <a:lstStyle/>
          <a:p>
            <a:pPr algn="ctr"/>
            <a:r>
              <a:rPr lang="es-CO" sz="1400" dirty="0" smtClean="0"/>
              <a:t>Año 1999</a:t>
            </a:r>
          </a:p>
          <a:p>
            <a:pPr algn="ctr"/>
            <a:r>
              <a:rPr lang="es-CO" sz="1400" dirty="0" smtClean="0"/>
              <a:t>6 billones de personas</a:t>
            </a:r>
          </a:p>
        </p:txBody>
      </p:sp>
      <p:pic>
        <p:nvPicPr>
          <p:cNvPr id="2054" name="Picture 6" descr=" consumo absurd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168" y="182544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2695074" y="3696101"/>
            <a:ext cx="885524" cy="77359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3"/>
          <a:stretch>
            <a:fillRect/>
          </a:stretch>
        </p:blipFill>
        <p:spPr>
          <a:xfrm>
            <a:off x="4396555" y="2312194"/>
            <a:ext cx="257175" cy="381000"/>
          </a:xfrm>
          <a:prstGeom prst="rect">
            <a:avLst/>
          </a:prstGeom>
        </p:spPr>
      </p:pic>
      <p:pic>
        <p:nvPicPr>
          <p:cNvPr id="7" name="Imagen 6"/>
          <p:cNvPicPr>
            <a:picLocks noChangeAspect="1"/>
          </p:cNvPicPr>
          <p:nvPr/>
        </p:nvPicPr>
        <p:blipFill>
          <a:blip r:embed="rId3"/>
          <a:stretch>
            <a:fillRect/>
          </a:stretch>
        </p:blipFill>
        <p:spPr>
          <a:xfrm>
            <a:off x="4389200" y="2582219"/>
            <a:ext cx="257175" cy="381000"/>
          </a:xfrm>
          <a:prstGeom prst="rect">
            <a:avLst/>
          </a:prstGeom>
        </p:spPr>
      </p:pic>
      <p:pic>
        <p:nvPicPr>
          <p:cNvPr id="8" name="Imagen 7"/>
          <p:cNvPicPr>
            <a:picLocks noChangeAspect="1"/>
          </p:cNvPicPr>
          <p:nvPr/>
        </p:nvPicPr>
        <p:blipFill>
          <a:blip r:embed="rId3"/>
          <a:stretch>
            <a:fillRect/>
          </a:stretch>
        </p:blipFill>
        <p:spPr>
          <a:xfrm>
            <a:off x="4653730" y="2312194"/>
            <a:ext cx="257175" cy="381000"/>
          </a:xfrm>
          <a:prstGeom prst="rect">
            <a:avLst/>
          </a:prstGeom>
        </p:spPr>
      </p:pic>
      <p:pic>
        <p:nvPicPr>
          <p:cNvPr id="9" name="Imagen 8"/>
          <p:cNvPicPr>
            <a:picLocks noChangeAspect="1"/>
          </p:cNvPicPr>
          <p:nvPr/>
        </p:nvPicPr>
        <p:blipFill>
          <a:blip r:embed="rId3"/>
          <a:stretch>
            <a:fillRect/>
          </a:stretch>
        </p:blipFill>
        <p:spPr>
          <a:xfrm>
            <a:off x="4147151" y="2403962"/>
            <a:ext cx="240647" cy="356514"/>
          </a:xfrm>
          <a:prstGeom prst="rect">
            <a:avLst/>
          </a:prstGeom>
        </p:spPr>
      </p:pic>
      <p:pic>
        <p:nvPicPr>
          <p:cNvPr id="10" name="Imagen 9"/>
          <p:cNvPicPr>
            <a:picLocks noChangeAspect="1"/>
          </p:cNvPicPr>
          <p:nvPr/>
        </p:nvPicPr>
        <p:blipFill>
          <a:blip r:embed="rId3"/>
          <a:stretch>
            <a:fillRect/>
          </a:stretch>
        </p:blipFill>
        <p:spPr>
          <a:xfrm>
            <a:off x="4835895" y="2446948"/>
            <a:ext cx="257175" cy="381000"/>
          </a:xfrm>
          <a:prstGeom prst="rect">
            <a:avLst/>
          </a:prstGeom>
        </p:spPr>
      </p:pic>
      <p:pic>
        <p:nvPicPr>
          <p:cNvPr id="14" name="Imagen 13"/>
          <p:cNvPicPr>
            <a:picLocks noChangeAspect="1"/>
          </p:cNvPicPr>
          <p:nvPr/>
        </p:nvPicPr>
        <p:blipFill rotWithShape="1">
          <a:blip r:embed="rId3"/>
          <a:srcRect l="19514" t="-3221" r="-2" b="-1"/>
          <a:stretch/>
        </p:blipFill>
        <p:spPr>
          <a:xfrm>
            <a:off x="4649002" y="2569945"/>
            <a:ext cx="206995" cy="393274"/>
          </a:xfrm>
          <a:prstGeom prst="rect">
            <a:avLst/>
          </a:prstGeom>
        </p:spPr>
      </p:pic>
      <p:pic>
        <p:nvPicPr>
          <p:cNvPr id="15" name="Imagen 14"/>
          <p:cNvPicPr>
            <a:picLocks noChangeAspect="1"/>
          </p:cNvPicPr>
          <p:nvPr/>
        </p:nvPicPr>
        <p:blipFill>
          <a:blip r:embed="rId3"/>
          <a:stretch>
            <a:fillRect/>
          </a:stretch>
        </p:blipFill>
        <p:spPr>
          <a:xfrm>
            <a:off x="4171597" y="2684371"/>
            <a:ext cx="257175" cy="381000"/>
          </a:xfrm>
          <a:prstGeom prst="rect">
            <a:avLst/>
          </a:prstGeom>
        </p:spPr>
      </p:pic>
      <p:pic>
        <p:nvPicPr>
          <p:cNvPr id="16" name="Imagen 15"/>
          <p:cNvPicPr>
            <a:picLocks noChangeAspect="1"/>
          </p:cNvPicPr>
          <p:nvPr/>
        </p:nvPicPr>
        <p:blipFill>
          <a:blip r:embed="rId3"/>
          <a:stretch>
            <a:fillRect/>
          </a:stretch>
        </p:blipFill>
        <p:spPr>
          <a:xfrm>
            <a:off x="4836290" y="2684371"/>
            <a:ext cx="257175" cy="381000"/>
          </a:xfrm>
          <a:prstGeom prst="rect">
            <a:avLst/>
          </a:prstGeom>
        </p:spPr>
      </p:pic>
      <p:sp>
        <p:nvSpPr>
          <p:cNvPr id="17" name="CuadroTexto 16"/>
          <p:cNvSpPr txBox="1"/>
          <p:nvPr/>
        </p:nvSpPr>
        <p:spPr>
          <a:xfrm>
            <a:off x="3830770" y="4131759"/>
            <a:ext cx="1645920" cy="738664"/>
          </a:xfrm>
          <a:prstGeom prst="rect">
            <a:avLst/>
          </a:prstGeom>
          <a:noFill/>
        </p:spPr>
        <p:txBody>
          <a:bodyPr wrap="square" rtlCol="0">
            <a:spAutoFit/>
          </a:bodyPr>
          <a:lstStyle/>
          <a:p>
            <a:pPr algn="ctr"/>
            <a:r>
              <a:rPr lang="es-CO" sz="1400" dirty="0" smtClean="0"/>
              <a:t>Año 2019</a:t>
            </a:r>
          </a:p>
          <a:p>
            <a:pPr algn="ctr"/>
            <a:r>
              <a:rPr lang="es-CO" sz="1400" dirty="0" smtClean="0"/>
              <a:t>7 billones de personas</a:t>
            </a:r>
          </a:p>
        </p:txBody>
      </p:sp>
      <p:pic>
        <p:nvPicPr>
          <p:cNvPr id="2056"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3848" y="4816444"/>
            <a:ext cx="1116531" cy="6140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6248" y="4968844"/>
            <a:ext cx="1116531" cy="6140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8648" y="5121244"/>
            <a:ext cx="1116531" cy="6140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638" y="4883462"/>
            <a:ext cx="1116531" cy="6140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038" y="5035862"/>
            <a:ext cx="1116531" cy="6140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4438" y="5188262"/>
            <a:ext cx="1116531" cy="6140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6838" y="5340662"/>
            <a:ext cx="1116531" cy="6140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9238" y="5493062"/>
            <a:ext cx="1116531" cy="6140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Resultado de imagen para dolar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638" y="5645462"/>
            <a:ext cx="1116531" cy="61409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260910" y="6337045"/>
            <a:ext cx="1434164" cy="461665"/>
          </a:xfrm>
          <a:prstGeom prst="rect">
            <a:avLst/>
          </a:prstGeom>
          <a:noFill/>
        </p:spPr>
        <p:txBody>
          <a:bodyPr wrap="square" rtlCol="0">
            <a:spAutoFit/>
          </a:bodyPr>
          <a:lstStyle/>
          <a:p>
            <a:pPr algn="ctr"/>
            <a:r>
              <a:rPr lang="es-CO" sz="1200" dirty="0" smtClean="0"/>
              <a:t>(1980) 11 trillones de dólares PIB</a:t>
            </a:r>
            <a:endParaRPr lang="es-MX" sz="1200" dirty="0"/>
          </a:p>
        </p:txBody>
      </p:sp>
      <p:sp>
        <p:nvSpPr>
          <p:cNvPr id="28" name="CuadroTexto 27"/>
          <p:cNvSpPr txBox="1"/>
          <p:nvPr/>
        </p:nvSpPr>
        <p:spPr>
          <a:xfrm>
            <a:off x="4009087" y="6346560"/>
            <a:ext cx="1434164" cy="461665"/>
          </a:xfrm>
          <a:prstGeom prst="rect">
            <a:avLst/>
          </a:prstGeom>
          <a:noFill/>
        </p:spPr>
        <p:txBody>
          <a:bodyPr wrap="square" rtlCol="0">
            <a:spAutoFit/>
          </a:bodyPr>
          <a:lstStyle/>
          <a:p>
            <a:pPr algn="ctr"/>
            <a:r>
              <a:rPr lang="es-CO" sz="1200" dirty="0" smtClean="0"/>
              <a:t>(2013) 74 trillones de dólares PIB</a:t>
            </a:r>
            <a:endParaRPr lang="es-MX" sz="1200" dirty="0"/>
          </a:p>
        </p:txBody>
      </p:sp>
      <p:sp>
        <p:nvSpPr>
          <p:cNvPr id="12" name="CuadroTexto 11"/>
          <p:cNvSpPr txBox="1"/>
          <p:nvPr/>
        </p:nvSpPr>
        <p:spPr>
          <a:xfrm>
            <a:off x="8190792" y="1027906"/>
            <a:ext cx="3143604" cy="523220"/>
          </a:xfrm>
          <a:prstGeom prst="rect">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800" dirty="0" smtClean="0"/>
              <a:t>Años 60’s </a:t>
            </a:r>
            <a:endParaRPr lang="es-MX" sz="2800" dirty="0"/>
          </a:p>
        </p:txBody>
      </p:sp>
      <p:pic>
        <p:nvPicPr>
          <p:cNvPr id="2060" name="Picture 12" descr="Resultado de imagen para productos ecologic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2272" y="3093833"/>
            <a:ext cx="2805765" cy="15197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835" y="1628374"/>
            <a:ext cx="2908637" cy="16371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Resultado de imagen para ecuador png"/>
          <p:cNvPicPr>
            <a:picLocks noChangeAspect="1" noChangeArrowheads="1"/>
          </p:cNvPicPr>
          <p:nvPr/>
        </p:nvPicPr>
        <p:blipFill>
          <a:blip r:embed="rId7">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743272" y="5035862"/>
            <a:ext cx="2441608" cy="199767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8304519" y="5035862"/>
            <a:ext cx="2954955" cy="1600438"/>
          </a:xfrm>
          <a:prstGeom prst="rect">
            <a:avLst/>
          </a:prstGeom>
          <a:noFill/>
          <a:ln>
            <a:solidFill>
              <a:schemeClr val="accent6">
                <a:lumMod val="75000"/>
              </a:schemeClr>
            </a:solidFill>
          </a:ln>
        </p:spPr>
        <p:txBody>
          <a:bodyPr wrap="square" rtlCol="0">
            <a:spAutoFit/>
          </a:bodyPr>
          <a:lstStyle/>
          <a:p>
            <a:r>
              <a:rPr lang="es-CO" sz="1400" dirty="0" smtClean="0"/>
              <a:t>Estudio realizado por Consultor Apoyo (2013), dice que el consumidor percibe como valor agregado que los productos sigan líneas verdes en su producción, están dispuestos a pagar hasta un 20% adicional por estas propuestas.</a:t>
            </a:r>
            <a:endParaRPr lang="es-MX" sz="1400" dirty="0"/>
          </a:p>
        </p:txBody>
      </p:sp>
      <p:sp>
        <p:nvSpPr>
          <p:cNvPr id="18" name="CuadroTexto 17"/>
          <p:cNvSpPr txBox="1"/>
          <p:nvPr/>
        </p:nvSpPr>
        <p:spPr>
          <a:xfrm>
            <a:off x="8516112" y="4527291"/>
            <a:ext cx="2531768" cy="3693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dirty="0" smtClean="0"/>
              <a:t>Productos ecológicos</a:t>
            </a:r>
            <a:endParaRPr lang="es-MX" dirty="0"/>
          </a:p>
        </p:txBody>
      </p:sp>
      <p:pic>
        <p:nvPicPr>
          <p:cNvPr id="34" name="Imagen 33">
            <a:extLst>
              <a:ext uri="{FF2B5EF4-FFF2-40B4-BE49-F238E27FC236}">
                <a16:creationId xmlns:a16="http://schemas.microsoft.com/office/drawing/2014/main" xmlns="" id="{7266A04F-BA8A-49C6-B16E-D7C23F2F0D4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1927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Modelo de la investigación</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rcRect t="6421"/>
          <a:stretch>
            <a:fillRect/>
          </a:stretch>
        </p:blipFill>
        <p:spPr bwMode="auto">
          <a:xfrm>
            <a:off x="1721886" y="1961916"/>
            <a:ext cx="8346139" cy="3543734"/>
          </a:xfrm>
          <a:prstGeom prst="rect">
            <a:avLst/>
          </a:prstGeom>
          <a:noFill/>
          <a:ln>
            <a:noFill/>
          </a:ln>
        </p:spPr>
      </p:pic>
      <p:sp>
        <p:nvSpPr>
          <p:cNvPr id="5" name="Rectángulo 4"/>
          <p:cNvSpPr/>
          <p:nvPr/>
        </p:nvSpPr>
        <p:spPr>
          <a:xfrm>
            <a:off x="412787" y="6137793"/>
            <a:ext cx="3897221" cy="646331"/>
          </a:xfrm>
          <a:prstGeom prst="rect">
            <a:avLst/>
          </a:prstGeom>
        </p:spPr>
        <p:txBody>
          <a:bodyPr wrap="none">
            <a:spAutoFit/>
          </a:bodyPr>
          <a:lstStyle/>
          <a:p>
            <a:pPr>
              <a:lnSpc>
                <a:spcPct val="200000"/>
              </a:lnSpc>
              <a:spcAft>
                <a:spcPts val="800"/>
              </a:spcAft>
            </a:pPr>
            <a:r>
              <a:rPr lang="es-MX" dirty="0">
                <a:latin typeface="Times New Roman" panose="02020603050405020304" pitchFamily="18" charset="0"/>
                <a:ea typeface="Calibri" panose="020F0502020204030204" pitchFamily="34" charset="0"/>
              </a:rPr>
              <a:t>Adaptado de: </a:t>
            </a:r>
            <a:r>
              <a:rPr lang="es-MX" dirty="0" err="1">
                <a:latin typeface="Times New Roman" panose="02020603050405020304" pitchFamily="18" charset="0"/>
                <a:ea typeface="Calibri" panose="020F0502020204030204" pitchFamily="34" charset="0"/>
              </a:rPr>
              <a:t>Chaudhary</a:t>
            </a:r>
            <a:r>
              <a:rPr lang="es-MX" dirty="0">
                <a:latin typeface="Times New Roman" panose="02020603050405020304" pitchFamily="18" charset="0"/>
                <a:ea typeface="Calibri" panose="020F0502020204030204" pitchFamily="34" charset="0"/>
              </a:rPr>
              <a:t> &amp; </a:t>
            </a:r>
            <a:r>
              <a:rPr lang="es-MX" dirty="0" err="1">
                <a:latin typeface="Times New Roman" panose="02020603050405020304" pitchFamily="18" charset="0"/>
                <a:ea typeface="Calibri" panose="020F0502020204030204" pitchFamily="34" charset="0"/>
              </a:rPr>
              <a:t>Bisai</a:t>
            </a:r>
            <a:r>
              <a:rPr lang="es-MX" dirty="0">
                <a:latin typeface="Times New Roman" panose="02020603050405020304" pitchFamily="18" charset="0"/>
                <a:ea typeface="Calibri" panose="020F0502020204030204" pitchFamily="34" charset="0"/>
              </a:rPr>
              <a:t>, 2018.</a:t>
            </a:r>
            <a:endParaRPr lang="es-MX" sz="2800" dirty="0">
              <a:effectLst/>
              <a:latin typeface="Times New Roman" panose="02020603050405020304" pitchFamily="18" charset="0"/>
              <a:ea typeface="Calibri" panose="020F0502020204030204" pitchFamily="34" charset="0"/>
            </a:endParaRPr>
          </a:p>
        </p:txBody>
      </p:sp>
      <p:pic>
        <p:nvPicPr>
          <p:cNvPr id="6" name="Imagen 5">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740652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Variables de estudio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8251107"/>
              </p:ext>
            </p:extLst>
          </p:nvPr>
        </p:nvGraphicFramePr>
        <p:xfrm>
          <a:off x="838200" y="2107932"/>
          <a:ext cx="10259727" cy="2348104"/>
        </p:xfrm>
        <a:graphic>
          <a:graphicData uri="http://schemas.openxmlformats.org/drawingml/2006/table">
            <a:tbl>
              <a:tblPr firstRow="1">
                <a:tableStyleId>{9D7B26C5-4107-4FEC-AEDC-1716B250A1EF}</a:tableStyleId>
              </a:tblPr>
              <a:tblGrid>
                <a:gridCol w="6273116"/>
                <a:gridCol w="3986611"/>
              </a:tblGrid>
              <a:tr h="380740">
                <a:tc>
                  <a:txBody>
                    <a:bodyPr/>
                    <a:lstStyle/>
                    <a:p>
                      <a:pPr>
                        <a:lnSpc>
                          <a:spcPct val="107000"/>
                        </a:lnSpc>
                        <a:spcAft>
                          <a:spcPts val="0"/>
                        </a:spcAft>
                      </a:pPr>
                      <a:r>
                        <a:rPr lang="es-EC" sz="2400">
                          <a:effectLst/>
                        </a:rPr>
                        <a:t>Variables dependientes</a:t>
                      </a:r>
                      <a:endParaRPr lang="es-MX"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400">
                          <a:effectLst/>
                        </a:rPr>
                        <a:t>Variables independientes</a:t>
                      </a:r>
                      <a:endParaRPr lang="es-MX"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61343">
                <a:tc>
                  <a:txBody>
                    <a:bodyPr/>
                    <a:lstStyle/>
                    <a:p>
                      <a:pPr marL="457200" indent="-457200">
                        <a:lnSpc>
                          <a:spcPct val="107000"/>
                        </a:lnSpc>
                        <a:spcAft>
                          <a:spcPts val="0"/>
                        </a:spcAft>
                        <a:buFont typeface="Wingdings" panose="05000000000000000000" pitchFamily="2" charset="2"/>
                        <a:buChar char="§"/>
                      </a:pPr>
                      <a:r>
                        <a:rPr lang="es-EC" sz="2400" dirty="0">
                          <a:effectLst/>
                        </a:rPr>
                        <a:t>Actitud hacia el comportamiento de compra </a:t>
                      </a:r>
                      <a:endParaRPr lang="es-MX" sz="2400" dirty="0">
                        <a:effectLst/>
                      </a:endParaRPr>
                    </a:p>
                    <a:p>
                      <a:pPr marL="457200" indent="-457200">
                        <a:lnSpc>
                          <a:spcPct val="107000"/>
                        </a:lnSpc>
                        <a:spcAft>
                          <a:spcPts val="0"/>
                        </a:spcAft>
                        <a:buFont typeface="Wingdings" panose="05000000000000000000" pitchFamily="2" charset="2"/>
                        <a:buChar char="§"/>
                      </a:pPr>
                      <a:r>
                        <a:rPr lang="es-EC" sz="2400" dirty="0">
                          <a:effectLst/>
                        </a:rPr>
                        <a:t>Normas subjetivas </a:t>
                      </a:r>
                      <a:endParaRPr lang="es-MX" sz="2400" dirty="0">
                        <a:effectLst/>
                      </a:endParaRPr>
                    </a:p>
                    <a:p>
                      <a:pPr marL="457200" indent="-457200">
                        <a:lnSpc>
                          <a:spcPct val="107000"/>
                        </a:lnSpc>
                        <a:spcAft>
                          <a:spcPts val="0"/>
                        </a:spcAft>
                        <a:buFont typeface="Wingdings" panose="05000000000000000000" pitchFamily="2" charset="2"/>
                        <a:buChar char="§"/>
                      </a:pPr>
                      <a:r>
                        <a:rPr lang="es-EC" sz="2400" dirty="0">
                          <a:effectLst/>
                        </a:rPr>
                        <a:t>Control de comportamiento percibido</a:t>
                      </a:r>
                      <a:endParaRPr lang="es-MX" sz="2400" dirty="0">
                        <a:effectLst/>
                      </a:endParaRPr>
                    </a:p>
                    <a:p>
                      <a:pPr marL="457200" indent="-457200">
                        <a:lnSpc>
                          <a:spcPct val="107000"/>
                        </a:lnSpc>
                        <a:spcAft>
                          <a:spcPts val="0"/>
                        </a:spcAft>
                        <a:buFont typeface="Wingdings" panose="05000000000000000000" pitchFamily="2" charset="2"/>
                        <a:buChar char="§"/>
                      </a:pPr>
                      <a:r>
                        <a:rPr lang="es-EC" sz="2400" dirty="0">
                          <a:effectLst/>
                        </a:rPr>
                        <a:t>Intención de compra</a:t>
                      </a:r>
                      <a:endParaRPr lang="es-MX" sz="2400" dirty="0">
                        <a:effectLst/>
                      </a:endParaRPr>
                    </a:p>
                    <a:p>
                      <a:pPr marL="457200" indent="-457200">
                        <a:lnSpc>
                          <a:spcPct val="107000"/>
                        </a:lnSpc>
                        <a:spcAft>
                          <a:spcPts val="0"/>
                        </a:spcAft>
                        <a:buFont typeface="Wingdings" panose="05000000000000000000" pitchFamily="2" charset="2"/>
                        <a:buChar char="§"/>
                      </a:pPr>
                      <a:r>
                        <a:rPr lang="es-EC" sz="2400" dirty="0">
                          <a:effectLst/>
                        </a:rPr>
                        <a:t>Comportamiento de compra</a:t>
                      </a: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indent="-342900">
                        <a:lnSpc>
                          <a:spcPct val="107000"/>
                        </a:lnSpc>
                        <a:spcAft>
                          <a:spcPts val="0"/>
                        </a:spcAft>
                        <a:buFont typeface="Arial" panose="020B0604020202020204" pitchFamily="34" charset="0"/>
                        <a:buChar char="•"/>
                      </a:pPr>
                      <a:r>
                        <a:rPr lang="es-EC" sz="2400" dirty="0">
                          <a:effectLst/>
                        </a:rPr>
                        <a:t>Conciencia ambiental</a:t>
                      </a:r>
                      <a:endParaRPr lang="es-MX" sz="2400" dirty="0">
                        <a:effectLst/>
                      </a:endParaRPr>
                    </a:p>
                    <a:p>
                      <a:pPr marL="342900" indent="-342900">
                        <a:lnSpc>
                          <a:spcPct val="107000"/>
                        </a:lnSpc>
                        <a:spcAft>
                          <a:spcPts val="0"/>
                        </a:spcAft>
                        <a:buFont typeface="Arial" panose="020B0604020202020204" pitchFamily="34" charset="0"/>
                        <a:buChar char="•"/>
                      </a:pPr>
                      <a:r>
                        <a:rPr lang="es-EC" sz="2400" dirty="0">
                          <a:effectLst/>
                        </a:rPr>
                        <a:t>Intención de pago</a:t>
                      </a: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223695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meto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074" y="167992"/>
            <a:ext cx="14495017" cy="669000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22634" y="3375576"/>
            <a:ext cx="10515600" cy="2852737"/>
          </a:xfrm>
        </p:spPr>
        <p:txBody>
          <a:bodyPr/>
          <a:lstStyle/>
          <a:p>
            <a:r>
              <a:rPr lang="es-CO" dirty="0" smtClean="0">
                <a:solidFill>
                  <a:schemeClr val="bg1"/>
                </a:solidFill>
                <a:effectLst>
                  <a:glow rad="101600">
                    <a:schemeClr val="tx1">
                      <a:alpha val="60000"/>
                    </a:schemeClr>
                  </a:glow>
                </a:effectLst>
              </a:rPr>
              <a:t>MARCO METODOLÓGICO</a:t>
            </a:r>
            <a:endParaRPr lang="es-MX" dirty="0">
              <a:solidFill>
                <a:schemeClr val="bg1"/>
              </a:solidFill>
              <a:effectLst>
                <a:glow rad="101600">
                  <a:schemeClr val="tx1">
                    <a:alpha val="60000"/>
                  </a:schemeClr>
                </a:glow>
              </a:effectLst>
            </a:endParaRPr>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537862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TEMAS A TRATAR</a:t>
            </a:r>
            <a:endParaRPr lang="es-MX" dirty="0"/>
          </a:p>
        </p:txBody>
      </p:sp>
      <p:sp>
        <p:nvSpPr>
          <p:cNvPr id="3" name="Marcador de contenido 2"/>
          <p:cNvSpPr>
            <a:spLocks noGrp="1"/>
          </p:cNvSpPr>
          <p:nvPr>
            <p:ph idx="1"/>
          </p:nvPr>
        </p:nvSpPr>
        <p:spPr>
          <a:xfrm>
            <a:off x="838200" y="1690688"/>
            <a:ext cx="10515600" cy="4486275"/>
          </a:xfrm>
        </p:spPr>
        <p:txBody>
          <a:bodyPr>
            <a:normAutofit lnSpcReduction="10000"/>
          </a:bodyPr>
          <a:lstStyle/>
          <a:p>
            <a:pPr>
              <a:buFont typeface="Wingdings" panose="05000000000000000000" pitchFamily="2" charset="2"/>
              <a:buChar char="ü"/>
            </a:pPr>
            <a:r>
              <a:rPr lang="es-CO" dirty="0" smtClean="0"/>
              <a:t>Introducción</a:t>
            </a:r>
          </a:p>
          <a:p>
            <a:pPr>
              <a:buFont typeface="Wingdings" panose="05000000000000000000" pitchFamily="2" charset="2"/>
              <a:buChar char="ü"/>
            </a:pPr>
            <a:r>
              <a:rPr lang="es-CO" dirty="0" smtClean="0"/>
              <a:t>Planteamiento del problema</a:t>
            </a:r>
          </a:p>
          <a:p>
            <a:pPr>
              <a:buFont typeface="Wingdings" panose="05000000000000000000" pitchFamily="2" charset="2"/>
              <a:buChar char="ü"/>
            </a:pPr>
            <a:r>
              <a:rPr lang="es-CO" dirty="0" smtClean="0"/>
              <a:t>Objetivos</a:t>
            </a:r>
          </a:p>
          <a:p>
            <a:pPr>
              <a:buFont typeface="Wingdings" panose="05000000000000000000" pitchFamily="2" charset="2"/>
              <a:buChar char="ü"/>
            </a:pPr>
            <a:r>
              <a:rPr lang="es-CO" dirty="0" smtClean="0"/>
              <a:t>Hipótesis</a:t>
            </a:r>
          </a:p>
          <a:p>
            <a:pPr>
              <a:buFont typeface="Wingdings" panose="05000000000000000000" pitchFamily="2" charset="2"/>
              <a:buChar char="ü"/>
            </a:pPr>
            <a:r>
              <a:rPr lang="es-CO" dirty="0" smtClean="0"/>
              <a:t>Marco teórico</a:t>
            </a:r>
          </a:p>
          <a:p>
            <a:pPr>
              <a:buFont typeface="Wingdings" panose="05000000000000000000" pitchFamily="2" charset="2"/>
              <a:buChar char="ü"/>
            </a:pPr>
            <a:r>
              <a:rPr lang="es-CO" dirty="0" smtClean="0"/>
              <a:t>Marco metodológico</a:t>
            </a:r>
          </a:p>
          <a:p>
            <a:pPr>
              <a:buFont typeface="Wingdings" panose="05000000000000000000" pitchFamily="2" charset="2"/>
              <a:buChar char="ü"/>
            </a:pPr>
            <a:r>
              <a:rPr lang="es-CO" dirty="0" smtClean="0"/>
              <a:t>Marco empírico</a:t>
            </a:r>
          </a:p>
          <a:p>
            <a:pPr>
              <a:buFont typeface="Wingdings" panose="05000000000000000000" pitchFamily="2" charset="2"/>
              <a:buChar char="ü"/>
            </a:pPr>
            <a:r>
              <a:rPr lang="es-CO" dirty="0" smtClean="0"/>
              <a:t>Conclusiones</a:t>
            </a:r>
          </a:p>
          <a:p>
            <a:pPr>
              <a:buFont typeface="Wingdings" panose="05000000000000000000" pitchFamily="2" charset="2"/>
              <a:buChar char="ü"/>
            </a:pPr>
            <a:r>
              <a:rPr lang="es-CO" dirty="0" smtClean="0"/>
              <a:t>Propuesta</a:t>
            </a:r>
            <a:endParaRPr lang="es-MX" dirty="0"/>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pic>
        <p:nvPicPr>
          <p:cNvPr id="6146" name="Picture 2" descr="Resultado de imagen para objetivos especif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349" y="1690688"/>
            <a:ext cx="571500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55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96834106"/>
              </p:ext>
            </p:extLst>
          </p:nvPr>
        </p:nvGraphicFramePr>
        <p:xfrm>
          <a:off x="847253" y="954402"/>
          <a:ext cx="10515600" cy="552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7266A04F-BA8A-49C6-B16E-D7C23F2F0D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512007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45410814"/>
              </p:ext>
            </p:extLst>
          </p:nvPr>
        </p:nvGraphicFramePr>
        <p:xfrm>
          <a:off x="877957" y="526774"/>
          <a:ext cx="10313504" cy="5963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7266A04F-BA8A-49C6-B16E-D7C23F2F0D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4293952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DETERMINACIÓN DE LA MUESTRA</a:t>
            </a:r>
            <a:endParaRPr lang="es-MX" dirty="0"/>
          </a:p>
        </p:txBody>
      </p:sp>
      <p:sp>
        <p:nvSpPr>
          <p:cNvPr id="5" name="CuadroTexto 4"/>
          <p:cNvSpPr txBox="1"/>
          <p:nvPr/>
        </p:nvSpPr>
        <p:spPr>
          <a:xfrm>
            <a:off x="1013791" y="1878496"/>
            <a:ext cx="351845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O" sz="2800" dirty="0" smtClean="0"/>
              <a:t>Muestra probabilística</a:t>
            </a:r>
            <a:endParaRPr lang="es-MX" sz="2800" dirty="0"/>
          </a:p>
        </p:txBody>
      </p:sp>
      <p:sp>
        <p:nvSpPr>
          <p:cNvPr id="6" name="CuadroTexto 5"/>
          <p:cNvSpPr txBox="1"/>
          <p:nvPr/>
        </p:nvSpPr>
        <p:spPr>
          <a:xfrm>
            <a:off x="1013791" y="4691269"/>
            <a:ext cx="351845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800" dirty="0" smtClean="0"/>
              <a:t>Aleatorio simple</a:t>
            </a:r>
            <a:endParaRPr lang="es-MX" sz="2800" dirty="0"/>
          </a:p>
        </p:txBody>
      </p:sp>
      <mc:AlternateContent xmlns:mc="http://schemas.openxmlformats.org/markup-compatibility/2006" xmlns:a14="http://schemas.microsoft.com/office/drawing/2010/main">
        <mc:Choice Requires="a14">
          <p:sp>
            <p:nvSpPr>
              <p:cNvPr id="10" name="Rectángulo 9"/>
              <p:cNvSpPr/>
              <p:nvPr/>
            </p:nvSpPr>
            <p:spPr>
              <a:xfrm>
                <a:off x="6629804" y="1706910"/>
                <a:ext cx="3862197" cy="69480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MX" i="0" smtClean="0">
                          <a:latin typeface="Cambria Math" panose="02040503050406030204" pitchFamily="18" charset="0"/>
                          <a:ea typeface="Cambria Math" panose="02040503050406030204" pitchFamily="18" charset="0"/>
                        </a:rPr>
                        <m:t>n</m:t>
                      </m:r>
                      <m:r>
                        <a:rPr lang="es-MX" i="0">
                          <a:latin typeface="Cambria Math" panose="02040503050406030204" pitchFamily="18" charset="0"/>
                          <a:ea typeface="Cambria Math" panose="02040503050406030204" pitchFamily="18" charset="0"/>
                        </a:rPr>
                        <m:t>=</m:t>
                      </m:r>
                      <m:f>
                        <m:fPr>
                          <m:ctrlPr>
                            <a:rPr lang="es-MX" i="1">
                              <a:latin typeface="Cambria Math" panose="02040503050406030204" pitchFamily="18" charset="0"/>
                              <a:ea typeface="Cambria Math" panose="02040503050406030204" pitchFamily="18" charset="0"/>
                            </a:rPr>
                          </m:ctrlPr>
                        </m:fPr>
                        <m:num>
                          <m:r>
                            <m:rPr>
                              <m:sty m:val="p"/>
                            </m:rPr>
                            <a:rPr lang="es-MX" i="0">
                              <a:latin typeface="Cambria Math" panose="02040503050406030204" pitchFamily="18" charset="0"/>
                              <a:ea typeface="Cambria Math" panose="02040503050406030204" pitchFamily="18" charset="0"/>
                            </a:rPr>
                            <m:t>N</m:t>
                          </m:r>
                          <m:r>
                            <a:rPr lang="es-MX" i="0">
                              <a:latin typeface="Cambria Math" panose="02040503050406030204" pitchFamily="18" charset="0"/>
                              <a:ea typeface="Cambria Math" panose="02040503050406030204" pitchFamily="18" charset="0"/>
                            </a:rPr>
                            <m:t>∗</m:t>
                          </m:r>
                          <m:sSup>
                            <m:sSupPr>
                              <m:ctrlPr>
                                <a:rPr lang="es-MX" i="1">
                                  <a:latin typeface="Cambria Math" panose="02040503050406030204" pitchFamily="18" charset="0"/>
                                  <a:ea typeface="Cambria Math" panose="02040503050406030204" pitchFamily="18" charset="0"/>
                                </a:rPr>
                              </m:ctrlPr>
                            </m:sSupPr>
                            <m:e>
                              <m:r>
                                <m:rPr>
                                  <m:sty m:val="p"/>
                                </m:rPr>
                                <a:rPr lang="es-MX" i="0">
                                  <a:latin typeface="Cambria Math" panose="02040503050406030204" pitchFamily="18" charset="0"/>
                                  <a:ea typeface="Cambria Math" panose="02040503050406030204" pitchFamily="18" charset="0"/>
                                </a:rPr>
                                <m:t>Z</m:t>
                              </m:r>
                            </m:e>
                            <m:sup>
                              <m:r>
                                <a:rPr lang="es-MX" i="0">
                                  <a:latin typeface="Cambria Math" panose="02040503050406030204" pitchFamily="18" charset="0"/>
                                  <a:ea typeface="Cambria Math" panose="02040503050406030204" pitchFamily="18" charset="0"/>
                                </a:rPr>
                                <m:t>2</m:t>
                              </m:r>
                            </m:sup>
                          </m:sSup>
                          <m:r>
                            <a:rPr lang="es-MX" i="0">
                              <a:latin typeface="Cambria Math" panose="02040503050406030204" pitchFamily="18" charset="0"/>
                              <a:ea typeface="Cambria Math" panose="02040503050406030204" pitchFamily="18" charset="0"/>
                            </a:rPr>
                            <m:t>∗</m:t>
                          </m:r>
                          <m:r>
                            <m:rPr>
                              <m:sty m:val="p"/>
                            </m:rPr>
                            <a:rPr lang="es-MX" i="0">
                              <a:latin typeface="Cambria Math" panose="02040503050406030204" pitchFamily="18" charset="0"/>
                              <a:ea typeface="Cambria Math" panose="02040503050406030204" pitchFamily="18" charset="0"/>
                            </a:rPr>
                            <m:t>p</m:t>
                          </m:r>
                          <m:r>
                            <a:rPr lang="es-MX" i="0">
                              <a:latin typeface="Cambria Math" panose="02040503050406030204" pitchFamily="18" charset="0"/>
                              <a:ea typeface="Cambria Math" panose="02040503050406030204" pitchFamily="18" charset="0"/>
                            </a:rPr>
                            <m:t>∗</m:t>
                          </m:r>
                          <m:r>
                            <m:rPr>
                              <m:sty m:val="p"/>
                            </m:rPr>
                            <a:rPr lang="es-MX" i="0">
                              <a:latin typeface="Cambria Math" panose="02040503050406030204" pitchFamily="18" charset="0"/>
                              <a:ea typeface="Cambria Math" panose="02040503050406030204" pitchFamily="18" charset="0"/>
                            </a:rPr>
                            <m:t>q</m:t>
                          </m:r>
                        </m:num>
                        <m:den>
                          <m:sSup>
                            <m:sSupPr>
                              <m:ctrlPr>
                                <a:rPr lang="es-MX" i="1">
                                  <a:latin typeface="Cambria Math" panose="02040503050406030204" pitchFamily="18" charset="0"/>
                                  <a:ea typeface="Cambria Math" panose="02040503050406030204" pitchFamily="18" charset="0"/>
                                </a:rPr>
                              </m:ctrlPr>
                            </m:sSupPr>
                            <m:e>
                              <m:r>
                                <m:rPr>
                                  <m:sty m:val="p"/>
                                </m:rPr>
                                <a:rPr lang="es-MX" i="0">
                                  <a:latin typeface="Cambria Math" panose="02040503050406030204" pitchFamily="18" charset="0"/>
                                  <a:ea typeface="Cambria Math" panose="02040503050406030204" pitchFamily="18" charset="0"/>
                                </a:rPr>
                                <m:t>e</m:t>
                              </m:r>
                            </m:e>
                            <m:sup>
                              <m:r>
                                <a:rPr lang="es-MX" i="0">
                                  <a:latin typeface="Cambria Math" panose="02040503050406030204" pitchFamily="18" charset="0"/>
                                  <a:ea typeface="Cambria Math" panose="02040503050406030204" pitchFamily="18" charset="0"/>
                                </a:rPr>
                                <m:t>2</m:t>
                              </m:r>
                            </m:sup>
                          </m:sSup>
                          <m:d>
                            <m:dPr>
                              <m:ctrlPr>
                                <a:rPr lang="es-MX" i="1">
                                  <a:latin typeface="Cambria Math" panose="02040503050406030204" pitchFamily="18" charset="0"/>
                                  <a:ea typeface="Cambria Math" panose="02040503050406030204" pitchFamily="18" charset="0"/>
                                </a:rPr>
                              </m:ctrlPr>
                            </m:dPr>
                            <m:e>
                              <m:r>
                                <m:rPr>
                                  <m:sty m:val="p"/>
                                </m:rPr>
                                <a:rPr lang="es-MX" i="0">
                                  <a:latin typeface="Cambria Math" panose="02040503050406030204" pitchFamily="18" charset="0"/>
                                  <a:ea typeface="Cambria Math" panose="02040503050406030204" pitchFamily="18" charset="0"/>
                                </a:rPr>
                                <m:t>N</m:t>
                              </m:r>
                              <m:r>
                                <a:rPr lang="es-MX" i="0">
                                  <a:latin typeface="Cambria Math" panose="02040503050406030204" pitchFamily="18" charset="0"/>
                                  <a:ea typeface="Cambria Math" panose="02040503050406030204" pitchFamily="18" charset="0"/>
                                </a:rPr>
                                <m:t>−1</m:t>
                              </m:r>
                            </m:e>
                          </m:d>
                          <m:r>
                            <a:rPr lang="es-MX" i="0">
                              <a:latin typeface="Cambria Math" panose="02040503050406030204" pitchFamily="18" charset="0"/>
                              <a:ea typeface="Cambria Math" panose="02040503050406030204" pitchFamily="18" charset="0"/>
                            </a:rPr>
                            <m:t>+</m:t>
                          </m:r>
                          <m:sSup>
                            <m:sSupPr>
                              <m:ctrlPr>
                                <a:rPr lang="es-MX" i="1">
                                  <a:latin typeface="Cambria Math" panose="02040503050406030204" pitchFamily="18" charset="0"/>
                                  <a:ea typeface="Cambria Math" panose="02040503050406030204" pitchFamily="18" charset="0"/>
                                </a:rPr>
                              </m:ctrlPr>
                            </m:sSupPr>
                            <m:e>
                              <m:r>
                                <m:rPr>
                                  <m:sty m:val="p"/>
                                </m:rPr>
                                <a:rPr lang="es-MX" i="0">
                                  <a:latin typeface="Cambria Math" panose="02040503050406030204" pitchFamily="18" charset="0"/>
                                  <a:ea typeface="Cambria Math" panose="02040503050406030204" pitchFamily="18" charset="0"/>
                                </a:rPr>
                                <m:t>Z</m:t>
                              </m:r>
                            </m:e>
                            <m:sup>
                              <m:r>
                                <a:rPr lang="es-MX" i="0">
                                  <a:latin typeface="Cambria Math" panose="02040503050406030204" pitchFamily="18" charset="0"/>
                                  <a:ea typeface="Cambria Math" panose="02040503050406030204" pitchFamily="18" charset="0"/>
                                </a:rPr>
                                <m:t>2</m:t>
                              </m:r>
                            </m:sup>
                          </m:sSup>
                          <m:r>
                            <a:rPr lang="es-MX" i="0">
                              <a:latin typeface="Cambria Math" panose="02040503050406030204" pitchFamily="18" charset="0"/>
                              <a:ea typeface="Cambria Math" panose="02040503050406030204" pitchFamily="18" charset="0"/>
                            </a:rPr>
                            <m:t>∗</m:t>
                          </m:r>
                          <m:r>
                            <m:rPr>
                              <m:sty m:val="p"/>
                            </m:rPr>
                            <a:rPr lang="es-MX" i="0">
                              <a:latin typeface="Cambria Math" panose="02040503050406030204" pitchFamily="18" charset="0"/>
                              <a:ea typeface="Cambria Math" panose="02040503050406030204" pitchFamily="18" charset="0"/>
                            </a:rPr>
                            <m:t>p</m:t>
                          </m:r>
                          <m:r>
                            <a:rPr lang="es-MX" i="0">
                              <a:latin typeface="Cambria Math" panose="02040503050406030204" pitchFamily="18" charset="0"/>
                              <a:ea typeface="Cambria Math" panose="02040503050406030204" pitchFamily="18" charset="0"/>
                            </a:rPr>
                            <m:t>∗</m:t>
                          </m:r>
                          <m:r>
                            <m:rPr>
                              <m:sty m:val="p"/>
                            </m:rPr>
                            <a:rPr lang="es-MX" i="0">
                              <a:latin typeface="Cambria Math" panose="02040503050406030204" pitchFamily="18" charset="0"/>
                              <a:ea typeface="Cambria Math" panose="02040503050406030204" pitchFamily="18" charset="0"/>
                            </a:rPr>
                            <m:t>q</m:t>
                          </m:r>
                        </m:den>
                      </m:f>
                    </m:oMath>
                  </m:oMathPara>
                </a14:m>
                <a:endParaRPr lang="es-MX" dirty="0">
                  <a:latin typeface="Cambria Math" panose="02040503050406030204" pitchFamily="18" charset="0"/>
                  <a:ea typeface="Cambria Math" panose="020405030504060302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6629804" y="1706910"/>
                <a:ext cx="3862197" cy="694806"/>
              </a:xfrm>
              <a:prstGeom prst="rect">
                <a:avLst/>
              </a:prstGeom>
              <a:blipFill rotWithShape="0">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496699" y="5602117"/>
                <a:ext cx="6128409" cy="68736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MX" i="0" smtClean="0">
                          <a:latin typeface="Cambria Math" panose="02040503050406030204" pitchFamily="18" charset="0"/>
                        </a:rPr>
                        <m:t>n</m:t>
                      </m:r>
                      <m:r>
                        <a:rPr lang="es-MX" i="0">
                          <a:latin typeface="Cambria Math" panose="02040503050406030204" pitchFamily="18" charset="0"/>
                        </a:rPr>
                        <m:t>=</m:t>
                      </m:r>
                      <m:f>
                        <m:fPr>
                          <m:ctrlPr>
                            <a:rPr lang="es-MX" i="1">
                              <a:latin typeface="Cambria Math" panose="02040503050406030204" pitchFamily="18" charset="0"/>
                            </a:rPr>
                          </m:ctrlPr>
                        </m:fPr>
                        <m:num>
                          <m:r>
                            <a:rPr lang="es-MX" i="0">
                              <a:latin typeface="Cambria Math" panose="02040503050406030204" pitchFamily="18" charset="0"/>
                            </a:rPr>
                            <m:t>862351∗</m:t>
                          </m:r>
                          <m:sSup>
                            <m:sSupPr>
                              <m:ctrlPr>
                                <a:rPr lang="es-MX" i="1">
                                  <a:latin typeface="Cambria Math" panose="02040503050406030204" pitchFamily="18" charset="0"/>
                                </a:rPr>
                              </m:ctrlPr>
                            </m:sSupPr>
                            <m:e>
                              <m:r>
                                <a:rPr lang="es-MX" i="0">
                                  <a:latin typeface="Cambria Math" panose="02040503050406030204" pitchFamily="18" charset="0"/>
                                </a:rPr>
                                <m:t>1.96</m:t>
                              </m:r>
                            </m:e>
                            <m:sup>
                              <m:r>
                                <a:rPr lang="es-MX" i="0">
                                  <a:latin typeface="Cambria Math" panose="02040503050406030204" pitchFamily="18" charset="0"/>
                                </a:rPr>
                                <m:t>2</m:t>
                              </m:r>
                            </m:sup>
                          </m:sSup>
                          <m:r>
                            <a:rPr lang="es-MX" i="0">
                              <a:latin typeface="Cambria Math" panose="02040503050406030204" pitchFamily="18" charset="0"/>
                            </a:rPr>
                            <m:t>∗0.5∗0.5</m:t>
                          </m:r>
                        </m:num>
                        <m:den>
                          <m:sSup>
                            <m:sSupPr>
                              <m:ctrlPr>
                                <a:rPr lang="es-MX" i="1">
                                  <a:latin typeface="Cambria Math" panose="02040503050406030204" pitchFamily="18" charset="0"/>
                                </a:rPr>
                              </m:ctrlPr>
                            </m:sSupPr>
                            <m:e>
                              <m:r>
                                <a:rPr lang="es-MX" i="0">
                                  <a:latin typeface="Cambria Math" panose="02040503050406030204" pitchFamily="18" charset="0"/>
                                </a:rPr>
                                <m:t>0.05</m:t>
                              </m:r>
                            </m:e>
                            <m:sup>
                              <m:r>
                                <a:rPr lang="es-MX" i="0">
                                  <a:latin typeface="Cambria Math" panose="02040503050406030204" pitchFamily="18" charset="0"/>
                                </a:rPr>
                                <m:t>2</m:t>
                              </m:r>
                            </m:sup>
                          </m:sSup>
                          <m:d>
                            <m:dPr>
                              <m:ctrlPr>
                                <a:rPr lang="es-MX" i="1">
                                  <a:latin typeface="Cambria Math" panose="02040503050406030204" pitchFamily="18" charset="0"/>
                                </a:rPr>
                              </m:ctrlPr>
                            </m:dPr>
                            <m:e>
                              <m:r>
                                <a:rPr lang="es-MX" i="0">
                                  <a:latin typeface="Cambria Math" panose="02040503050406030204" pitchFamily="18" charset="0"/>
                                </a:rPr>
                                <m:t>862351−1</m:t>
                              </m:r>
                            </m:e>
                          </m:d>
                          <m:r>
                            <a:rPr lang="es-MX" i="0">
                              <a:latin typeface="Cambria Math" panose="02040503050406030204" pitchFamily="18" charset="0"/>
                            </a:rPr>
                            <m:t>+</m:t>
                          </m:r>
                          <m:sSup>
                            <m:sSupPr>
                              <m:ctrlPr>
                                <a:rPr lang="es-MX" i="1">
                                  <a:latin typeface="Cambria Math" panose="02040503050406030204" pitchFamily="18" charset="0"/>
                                </a:rPr>
                              </m:ctrlPr>
                            </m:sSupPr>
                            <m:e>
                              <m:r>
                                <a:rPr lang="es-MX" i="0">
                                  <a:latin typeface="Cambria Math" panose="02040503050406030204" pitchFamily="18" charset="0"/>
                                </a:rPr>
                                <m:t>1.96</m:t>
                              </m:r>
                            </m:e>
                            <m:sup>
                              <m:r>
                                <a:rPr lang="es-MX" i="0">
                                  <a:latin typeface="Cambria Math" panose="02040503050406030204" pitchFamily="18" charset="0"/>
                                </a:rPr>
                                <m:t>2</m:t>
                              </m:r>
                            </m:sup>
                          </m:sSup>
                          <m:r>
                            <a:rPr lang="es-MX" i="0">
                              <a:latin typeface="Cambria Math" panose="02040503050406030204" pitchFamily="18" charset="0"/>
                            </a:rPr>
                            <m:t>∗0.5∗0.5</m:t>
                          </m:r>
                        </m:den>
                      </m:f>
                      <m:r>
                        <a:rPr lang="es-MX" i="0">
                          <a:latin typeface="Cambria Math" panose="02040503050406030204" pitchFamily="18" charset="0"/>
                        </a:rPr>
                        <m:t>=384 </m:t>
                      </m:r>
                      <m:r>
                        <m:rPr>
                          <m:sty m:val="p"/>
                        </m:rPr>
                        <a:rPr lang="es-MX" i="0">
                          <a:latin typeface="Cambria Math" panose="02040503050406030204" pitchFamily="18" charset="0"/>
                        </a:rPr>
                        <m:t>personas</m:t>
                      </m:r>
                    </m:oMath>
                  </m:oMathPara>
                </a14:m>
                <a:endParaRPr lang="es-MX" dirty="0"/>
              </a:p>
            </p:txBody>
          </p:sp>
        </mc:Choice>
        <mc:Fallback xmlns="">
          <p:sp>
            <p:nvSpPr>
              <p:cNvPr id="11" name="Rectángulo 10"/>
              <p:cNvSpPr>
                <a:spLocks noRot="1" noChangeAspect="1" noMove="1" noResize="1" noEditPoints="1" noAdjustHandles="1" noChangeArrowheads="1" noChangeShapeType="1" noTextEdit="1"/>
              </p:cNvSpPr>
              <p:nvPr/>
            </p:nvSpPr>
            <p:spPr>
              <a:xfrm>
                <a:off x="5496699" y="5602117"/>
                <a:ext cx="6128409" cy="687368"/>
              </a:xfrm>
              <a:prstGeom prst="rect">
                <a:avLst/>
              </a:prstGeom>
              <a:blipFill rotWithShape="0">
                <a:blip r:embed="rId3"/>
                <a:stretch>
                  <a:fillRect/>
                </a:stretch>
              </a:blipFill>
            </p:spPr>
            <p:txBody>
              <a:bodyPr/>
              <a:lstStyle/>
              <a:p>
                <a:r>
                  <a:rPr lang="es-MX">
                    <a:noFill/>
                  </a:rPr>
                  <a:t> </a:t>
                </a:r>
              </a:p>
            </p:txBody>
          </p:sp>
        </mc:Fallback>
      </mc:AlternateContent>
      <p:sp>
        <p:nvSpPr>
          <p:cNvPr id="12" name="Flecha abajo 11"/>
          <p:cNvSpPr/>
          <p:nvPr/>
        </p:nvSpPr>
        <p:spPr>
          <a:xfrm>
            <a:off x="2454963" y="2642032"/>
            <a:ext cx="636105" cy="180892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p>
        </p:txBody>
      </p:sp>
      <p:graphicFrame>
        <p:nvGraphicFramePr>
          <p:cNvPr id="13" name="Tabla 12"/>
          <p:cNvGraphicFramePr>
            <a:graphicFrameLocks noGrp="1"/>
          </p:cNvGraphicFramePr>
          <p:nvPr>
            <p:extLst>
              <p:ext uri="{D42A27DB-BD31-4B8C-83A1-F6EECF244321}">
                <p14:modId xmlns:p14="http://schemas.microsoft.com/office/powerpoint/2010/main" val="4012480537"/>
              </p:ext>
            </p:extLst>
          </p:nvPr>
        </p:nvGraphicFramePr>
        <p:xfrm>
          <a:off x="5574610" y="2642032"/>
          <a:ext cx="5600286" cy="2743200"/>
        </p:xfrm>
        <a:graphic>
          <a:graphicData uri="http://schemas.openxmlformats.org/drawingml/2006/table">
            <a:tbl>
              <a:tblPr>
                <a:tableStyleId>{68D230F3-CF80-4859-8CE7-A43EE81993B5}</a:tableStyleId>
              </a:tblPr>
              <a:tblGrid>
                <a:gridCol w="4182492"/>
                <a:gridCol w="1417794"/>
              </a:tblGrid>
              <a:tr h="523746">
                <a:tc>
                  <a:txBody>
                    <a:bodyPr/>
                    <a:lstStyle/>
                    <a:p>
                      <a:pPr algn="ctr">
                        <a:lnSpc>
                          <a:spcPct val="200000"/>
                        </a:lnSpc>
                        <a:spcAft>
                          <a:spcPts val="0"/>
                        </a:spcAft>
                      </a:pPr>
                      <a:r>
                        <a:rPr lang="es-MX" sz="1800" dirty="0">
                          <a:effectLst/>
                        </a:rPr>
                        <a:t>N= población</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6">
                          <a:lumMod val="75000"/>
                        </a:schemeClr>
                      </a:solidFill>
                      <a:prstDash val="solid"/>
                      <a:round/>
                      <a:headEnd type="none" w="med" len="med"/>
                      <a:tailEnd type="none" w="med" len="med"/>
                    </a:lnB>
                  </a:tcPr>
                </a:tc>
                <a:tc>
                  <a:txBody>
                    <a:bodyPr/>
                    <a:lstStyle/>
                    <a:p>
                      <a:pPr algn="ctr">
                        <a:lnSpc>
                          <a:spcPct val="200000"/>
                        </a:lnSpc>
                        <a:spcAft>
                          <a:spcPts val="0"/>
                        </a:spcAft>
                      </a:pPr>
                      <a:r>
                        <a:rPr lang="es-MX" sz="1800" dirty="0">
                          <a:effectLst/>
                        </a:rPr>
                        <a:t>862.351</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6">
                          <a:lumMod val="75000"/>
                        </a:schemeClr>
                      </a:solidFill>
                      <a:prstDash val="solid"/>
                      <a:round/>
                      <a:headEnd type="none" w="med" len="med"/>
                      <a:tailEnd type="none" w="med" len="med"/>
                    </a:lnB>
                  </a:tcPr>
                </a:tc>
              </a:tr>
              <a:tr h="523746">
                <a:tc>
                  <a:txBody>
                    <a:bodyPr/>
                    <a:lstStyle/>
                    <a:p>
                      <a:pPr algn="ctr">
                        <a:lnSpc>
                          <a:spcPct val="200000"/>
                        </a:lnSpc>
                        <a:spcAft>
                          <a:spcPts val="0"/>
                        </a:spcAft>
                      </a:pPr>
                      <a:r>
                        <a:rPr lang="es-MX" sz="1800" dirty="0">
                          <a:effectLst/>
                        </a:rPr>
                        <a:t>Z= nivel de confianza</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200000"/>
                        </a:lnSpc>
                        <a:spcAft>
                          <a:spcPts val="0"/>
                        </a:spcAft>
                      </a:pPr>
                      <a:r>
                        <a:rPr lang="es-MX" sz="1800" dirty="0">
                          <a:effectLst/>
                        </a:rPr>
                        <a:t>1,96</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23746">
                <a:tc>
                  <a:txBody>
                    <a:bodyPr/>
                    <a:lstStyle/>
                    <a:p>
                      <a:pPr algn="ctr">
                        <a:lnSpc>
                          <a:spcPct val="200000"/>
                        </a:lnSpc>
                        <a:spcAft>
                          <a:spcPts val="0"/>
                        </a:spcAft>
                      </a:pPr>
                      <a:r>
                        <a:rPr lang="es-MX" sz="1800" dirty="0">
                          <a:effectLst/>
                        </a:rPr>
                        <a:t>e= error de estimación</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200000"/>
                        </a:lnSpc>
                        <a:spcAft>
                          <a:spcPts val="0"/>
                        </a:spcAft>
                      </a:pPr>
                      <a:r>
                        <a:rPr lang="es-MX" sz="1800" dirty="0">
                          <a:effectLst/>
                        </a:rPr>
                        <a:t>5% - 0,05</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23746">
                <a:tc>
                  <a:txBody>
                    <a:bodyPr/>
                    <a:lstStyle/>
                    <a:p>
                      <a:pPr algn="ctr">
                        <a:lnSpc>
                          <a:spcPct val="200000"/>
                        </a:lnSpc>
                        <a:spcAft>
                          <a:spcPts val="0"/>
                        </a:spcAft>
                      </a:pPr>
                      <a:r>
                        <a:rPr lang="es-MX" sz="1800" dirty="0">
                          <a:effectLst/>
                        </a:rPr>
                        <a:t>p= probabilidad de éxito</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200000"/>
                        </a:lnSpc>
                        <a:spcAft>
                          <a:spcPts val="0"/>
                        </a:spcAft>
                      </a:pPr>
                      <a:r>
                        <a:rPr lang="es-MX" sz="1800" dirty="0">
                          <a:effectLst/>
                        </a:rPr>
                        <a:t>0,5</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23746">
                <a:tc>
                  <a:txBody>
                    <a:bodyPr/>
                    <a:lstStyle/>
                    <a:p>
                      <a:pPr algn="ctr">
                        <a:lnSpc>
                          <a:spcPct val="200000"/>
                        </a:lnSpc>
                        <a:spcAft>
                          <a:spcPts val="0"/>
                        </a:spcAft>
                      </a:pPr>
                      <a:r>
                        <a:rPr lang="es-MX" sz="1800" dirty="0">
                          <a:effectLst/>
                        </a:rPr>
                        <a:t>q= probabilidad de </a:t>
                      </a:r>
                      <a:r>
                        <a:rPr lang="es-MX" sz="1800" dirty="0" smtClean="0">
                          <a:effectLst/>
                        </a:rPr>
                        <a:t>fracaso</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lumMod val="75000"/>
                        </a:schemeClr>
                      </a:solidFill>
                      <a:prstDash val="solid"/>
                      <a:round/>
                      <a:headEnd type="none" w="med" len="med"/>
                      <a:tailEnd type="none" w="med" len="med"/>
                    </a:lnT>
                  </a:tcPr>
                </a:tc>
                <a:tc>
                  <a:txBody>
                    <a:bodyPr/>
                    <a:lstStyle/>
                    <a:p>
                      <a:pPr algn="ctr">
                        <a:lnSpc>
                          <a:spcPct val="200000"/>
                        </a:lnSpc>
                        <a:spcAft>
                          <a:spcPts val="0"/>
                        </a:spcAft>
                      </a:pPr>
                      <a:r>
                        <a:rPr lang="es-MX" sz="1800" dirty="0">
                          <a:effectLst/>
                        </a:rPr>
                        <a:t>0,5</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lumMod val="75000"/>
                        </a:schemeClr>
                      </a:solidFill>
                      <a:prstDash val="solid"/>
                      <a:round/>
                      <a:headEnd type="none" w="med" len="med"/>
                      <a:tailEnd type="none" w="med" len="med"/>
                    </a:lnT>
                  </a:tcPr>
                </a:tc>
              </a:tr>
            </a:tbl>
          </a:graphicData>
        </a:graphic>
      </p:graphicFrame>
      <p:pic>
        <p:nvPicPr>
          <p:cNvPr id="9" name="Imagen 8">
            <a:extLst>
              <a:ext uri="{FF2B5EF4-FFF2-40B4-BE49-F238E27FC236}">
                <a16:creationId xmlns:a16="http://schemas.microsoft.com/office/drawing/2014/main" xmlns="" id="{7266A04F-BA8A-49C6-B16E-D7C23F2F0D4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2205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INSTRUMENTO DE RECOLECCIÓN </a:t>
            </a:r>
            <a:br>
              <a:rPr lang="es-CO" dirty="0" smtClean="0"/>
            </a:br>
            <a:r>
              <a:rPr lang="es-CO" dirty="0" smtClean="0"/>
              <a:t>DE DATOS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1764042"/>
              </p:ext>
            </p:extLst>
          </p:nvPr>
        </p:nvGraphicFramePr>
        <p:xfrm>
          <a:off x="838200" y="1825625"/>
          <a:ext cx="548111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xmlns="" id="{7266A04F-BA8A-49C6-B16E-D7C23F2F0D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graphicFrame>
        <p:nvGraphicFramePr>
          <p:cNvPr id="3" name="Tabla 2"/>
          <p:cNvGraphicFramePr>
            <a:graphicFrameLocks noGrp="1"/>
          </p:cNvGraphicFramePr>
          <p:nvPr>
            <p:extLst>
              <p:ext uri="{D42A27DB-BD31-4B8C-83A1-F6EECF244321}">
                <p14:modId xmlns:p14="http://schemas.microsoft.com/office/powerpoint/2010/main" val="2668897881"/>
              </p:ext>
            </p:extLst>
          </p:nvPr>
        </p:nvGraphicFramePr>
        <p:xfrm>
          <a:off x="5952149" y="2068633"/>
          <a:ext cx="5618180" cy="3235960"/>
        </p:xfrm>
        <a:graphic>
          <a:graphicData uri="http://schemas.openxmlformats.org/drawingml/2006/table">
            <a:tbl>
              <a:tblPr firstRow="1" bandRow="1">
                <a:tableStyleId>{C083E6E3-FA7D-4D7B-A595-EF9225AFEA82}</a:tableStyleId>
              </a:tblPr>
              <a:tblGrid>
                <a:gridCol w="3907075"/>
                <a:gridCol w="1711105"/>
              </a:tblGrid>
              <a:tr h="370840">
                <a:tc>
                  <a:txBody>
                    <a:bodyPr/>
                    <a:lstStyle/>
                    <a:p>
                      <a:pPr algn="ctr"/>
                      <a:r>
                        <a:rPr lang="es-MX" dirty="0" smtClean="0"/>
                        <a:t>Variable</a:t>
                      </a:r>
                      <a:endParaRPr lang="es-MX" dirty="0"/>
                    </a:p>
                  </a:txBody>
                  <a:tcPr anchor="ctr"/>
                </a:tc>
                <a:tc>
                  <a:txBody>
                    <a:bodyPr/>
                    <a:lstStyle/>
                    <a:p>
                      <a:pPr algn="ctr"/>
                      <a:r>
                        <a:rPr lang="es-CO" dirty="0" smtClean="0"/>
                        <a:t>Número de preguntas</a:t>
                      </a:r>
                      <a:endParaRPr lang="es-MX" dirty="0"/>
                    </a:p>
                  </a:txBody>
                  <a:tcPr anchor="ctr"/>
                </a:tc>
              </a:tr>
              <a:tr h="370840">
                <a:tc>
                  <a:txBody>
                    <a:bodyPr/>
                    <a:lstStyle/>
                    <a:p>
                      <a:r>
                        <a:rPr lang="es-CO" dirty="0" smtClean="0"/>
                        <a:t>Conciencia ambiental</a:t>
                      </a:r>
                      <a:endParaRPr lang="es-MX" dirty="0"/>
                    </a:p>
                  </a:txBody>
                  <a:tcPr anchor="ctr"/>
                </a:tc>
                <a:tc>
                  <a:txBody>
                    <a:bodyPr/>
                    <a:lstStyle/>
                    <a:p>
                      <a:pPr algn="ctr"/>
                      <a:r>
                        <a:rPr lang="es-CO" dirty="0" smtClean="0"/>
                        <a:t>4</a:t>
                      </a:r>
                      <a:endParaRPr lang="es-MX" dirty="0"/>
                    </a:p>
                  </a:txBody>
                  <a:tcPr anchor="ctr"/>
                </a:tc>
              </a:tr>
              <a:tr h="370840">
                <a:tc>
                  <a:txBody>
                    <a:bodyPr/>
                    <a:lstStyle/>
                    <a:p>
                      <a:r>
                        <a:rPr lang="es-CO" dirty="0" smtClean="0"/>
                        <a:t>Actitud</a:t>
                      </a:r>
                      <a:endParaRPr lang="es-MX" dirty="0"/>
                    </a:p>
                  </a:txBody>
                  <a:tcPr anchor="ctr"/>
                </a:tc>
                <a:tc>
                  <a:txBody>
                    <a:bodyPr/>
                    <a:lstStyle/>
                    <a:p>
                      <a:pPr algn="ctr"/>
                      <a:r>
                        <a:rPr lang="es-CO" dirty="0" smtClean="0"/>
                        <a:t>3</a:t>
                      </a:r>
                      <a:endParaRPr lang="es-MX" dirty="0"/>
                    </a:p>
                  </a:txBody>
                  <a:tcPr anchor="ctr"/>
                </a:tc>
              </a:tr>
              <a:tr h="370840">
                <a:tc>
                  <a:txBody>
                    <a:bodyPr/>
                    <a:lstStyle/>
                    <a:p>
                      <a:r>
                        <a:rPr lang="es-CO" dirty="0" smtClean="0"/>
                        <a:t>Normas subjetivas</a:t>
                      </a:r>
                      <a:endParaRPr lang="es-MX" dirty="0"/>
                    </a:p>
                  </a:txBody>
                  <a:tcPr anchor="ctr"/>
                </a:tc>
                <a:tc>
                  <a:txBody>
                    <a:bodyPr/>
                    <a:lstStyle/>
                    <a:p>
                      <a:pPr algn="ctr"/>
                      <a:r>
                        <a:rPr lang="es-CO" dirty="0" smtClean="0"/>
                        <a:t>4 </a:t>
                      </a:r>
                      <a:endParaRPr lang="es-MX" dirty="0"/>
                    </a:p>
                  </a:txBody>
                  <a:tcPr anchor="ctr"/>
                </a:tc>
              </a:tr>
              <a:tr h="370840">
                <a:tc>
                  <a:txBody>
                    <a:bodyPr/>
                    <a:lstStyle/>
                    <a:p>
                      <a:r>
                        <a:rPr lang="es-CO" dirty="0" smtClean="0"/>
                        <a:t>Control de comportamiento percibido</a:t>
                      </a:r>
                      <a:endParaRPr lang="es-MX" dirty="0"/>
                    </a:p>
                  </a:txBody>
                  <a:tcPr anchor="ctr"/>
                </a:tc>
                <a:tc>
                  <a:txBody>
                    <a:bodyPr/>
                    <a:lstStyle/>
                    <a:p>
                      <a:pPr algn="ctr"/>
                      <a:r>
                        <a:rPr lang="es-CO" dirty="0" smtClean="0"/>
                        <a:t>5</a:t>
                      </a:r>
                      <a:endParaRPr lang="es-MX" dirty="0"/>
                    </a:p>
                  </a:txBody>
                  <a:tcPr anchor="ctr"/>
                </a:tc>
              </a:tr>
              <a:tr h="370840">
                <a:tc>
                  <a:txBody>
                    <a:bodyPr/>
                    <a:lstStyle/>
                    <a:p>
                      <a:r>
                        <a:rPr lang="es-CO" dirty="0" smtClean="0"/>
                        <a:t>Intención de compra</a:t>
                      </a:r>
                      <a:endParaRPr lang="es-MX" dirty="0"/>
                    </a:p>
                  </a:txBody>
                  <a:tcPr anchor="ctr"/>
                </a:tc>
                <a:tc>
                  <a:txBody>
                    <a:bodyPr/>
                    <a:lstStyle/>
                    <a:p>
                      <a:pPr algn="ctr"/>
                      <a:r>
                        <a:rPr lang="es-CO" dirty="0" smtClean="0"/>
                        <a:t>3</a:t>
                      </a:r>
                      <a:endParaRPr lang="es-MX" dirty="0"/>
                    </a:p>
                  </a:txBody>
                  <a:tcPr anchor="ctr"/>
                </a:tc>
              </a:tr>
              <a:tr h="370840">
                <a:tc>
                  <a:txBody>
                    <a:bodyPr/>
                    <a:lstStyle/>
                    <a:p>
                      <a:r>
                        <a:rPr lang="es-CO" dirty="0" smtClean="0"/>
                        <a:t>Disposición de pago</a:t>
                      </a:r>
                      <a:endParaRPr lang="es-MX" dirty="0"/>
                    </a:p>
                  </a:txBody>
                  <a:tcPr anchor="ctr"/>
                </a:tc>
                <a:tc>
                  <a:txBody>
                    <a:bodyPr/>
                    <a:lstStyle/>
                    <a:p>
                      <a:pPr algn="ctr"/>
                      <a:r>
                        <a:rPr lang="es-CO" dirty="0" smtClean="0"/>
                        <a:t>5</a:t>
                      </a:r>
                      <a:endParaRPr lang="es-MX" dirty="0"/>
                    </a:p>
                  </a:txBody>
                  <a:tcPr anchor="ctr"/>
                </a:tc>
              </a:tr>
              <a:tr h="370840">
                <a:tc>
                  <a:txBody>
                    <a:bodyPr/>
                    <a:lstStyle/>
                    <a:p>
                      <a:r>
                        <a:rPr lang="es-CO" dirty="0" smtClean="0"/>
                        <a:t>Comportamiento de compra</a:t>
                      </a:r>
                      <a:endParaRPr lang="es-MX" dirty="0"/>
                    </a:p>
                  </a:txBody>
                  <a:tcPr anchor="ctr"/>
                </a:tc>
                <a:tc>
                  <a:txBody>
                    <a:bodyPr/>
                    <a:lstStyle/>
                    <a:p>
                      <a:pPr algn="ctr"/>
                      <a:r>
                        <a:rPr lang="es-CO" dirty="0" smtClean="0"/>
                        <a:t>3</a:t>
                      </a:r>
                      <a:endParaRPr lang="es-MX" dirty="0"/>
                    </a:p>
                  </a:txBody>
                  <a:tcPr anchor="ctr"/>
                </a:tc>
              </a:tr>
            </a:tbl>
          </a:graphicData>
        </a:graphic>
      </p:graphicFrame>
    </p:spTree>
    <p:extLst>
      <p:ext uri="{BB962C8B-B14F-4D97-AF65-F5344CB8AC3E}">
        <p14:creationId xmlns:p14="http://schemas.microsoft.com/office/powerpoint/2010/main" val="796573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12713"/>
          <a:stretch/>
        </p:blipFill>
        <p:spPr>
          <a:xfrm>
            <a:off x="9248775" y="1649896"/>
            <a:ext cx="2676525" cy="300141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35905196"/>
              </p:ext>
            </p:extLst>
          </p:nvPr>
        </p:nvGraphicFramePr>
        <p:xfrm>
          <a:off x="838200" y="596900"/>
          <a:ext cx="8653670" cy="5580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9609482" y="4651306"/>
            <a:ext cx="2494722" cy="1477328"/>
          </a:xfrm>
          <a:prstGeom prst="rect">
            <a:avLst/>
          </a:prstGeom>
          <a:noFill/>
        </p:spPr>
        <p:txBody>
          <a:bodyPr wrap="square" rtlCol="0">
            <a:spAutoFit/>
          </a:bodyPr>
          <a:lstStyle/>
          <a:p>
            <a:r>
              <a:rPr lang="es-CO" dirty="0" smtClean="0"/>
              <a:t>Excelente consistencia interna para las preguntas planteadas</a:t>
            </a:r>
          </a:p>
          <a:p>
            <a:r>
              <a:rPr lang="es-CO" dirty="0"/>
              <a:t>s</a:t>
            </a:r>
            <a:r>
              <a:rPr lang="es-CO" dirty="0" smtClean="0"/>
              <a:t>egún </a:t>
            </a:r>
            <a:r>
              <a:rPr lang="es-MX" dirty="0"/>
              <a:t>George y </a:t>
            </a:r>
            <a:r>
              <a:rPr lang="es-MX" dirty="0" err="1"/>
              <a:t>Mallery</a:t>
            </a:r>
            <a:r>
              <a:rPr lang="es-MX" dirty="0"/>
              <a:t> (</a:t>
            </a:r>
            <a:r>
              <a:rPr lang="es-MX" dirty="0" smtClean="0"/>
              <a:t>2003).</a:t>
            </a:r>
            <a:endParaRPr lang="es-MX" dirty="0"/>
          </a:p>
        </p:txBody>
      </p:sp>
      <p:pic>
        <p:nvPicPr>
          <p:cNvPr id="7" name="Imagen 6">
            <a:extLst>
              <a:ext uri="{FF2B5EF4-FFF2-40B4-BE49-F238E27FC236}">
                <a16:creationId xmlns:a16="http://schemas.microsoft.com/office/drawing/2014/main" xmlns="" id="{7266A04F-BA8A-49C6-B16E-D7C23F2F0D4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710617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estadi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6459"/>
            <a:ext cx="12204070" cy="610203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44235" y="3384630"/>
            <a:ext cx="10515600" cy="2852737"/>
          </a:xfrm>
        </p:spPr>
        <p:txBody>
          <a:bodyPr/>
          <a:lstStyle/>
          <a:p>
            <a:r>
              <a:rPr lang="es-CO" dirty="0" smtClean="0">
                <a:solidFill>
                  <a:schemeClr val="bg1"/>
                </a:solidFill>
                <a:effectLst>
                  <a:glow rad="101600">
                    <a:schemeClr val="tx1">
                      <a:alpha val="60000"/>
                    </a:schemeClr>
                  </a:glow>
                </a:effectLst>
              </a:rPr>
              <a:t>MARCO EMPÍRICO</a:t>
            </a:r>
            <a:endParaRPr lang="es-MX" dirty="0">
              <a:solidFill>
                <a:schemeClr val="bg1"/>
              </a:solidFill>
              <a:effectLst>
                <a:glow rad="101600">
                  <a:schemeClr val="tx1">
                    <a:alpha val="60000"/>
                  </a:schemeClr>
                </a:glow>
              </a:effectLst>
            </a:endParaRPr>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546563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Análisis descriptivo agrupado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90524944"/>
              </p:ext>
            </p:extLst>
          </p:nvPr>
        </p:nvGraphicFramePr>
        <p:xfrm>
          <a:off x="1212783" y="1453411"/>
          <a:ext cx="9933272" cy="4839478"/>
        </p:xfrm>
        <a:graphic>
          <a:graphicData uri="http://schemas.openxmlformats.org/drawingml/2006/table">
            <a:tbl>
              <a:tblPr firstRow="1" bandRow="1">
                <a:tableStyleId>{C083E6E3-FA7D-4D7B-A595-EF9225AFEA82}</a:tableStyleId>
              </a:tblPr>
              <a:tblGrid>
                <a:gridCol w="4966636"/>
                <a:gridCol w="4966636"/>
              </a:tblGrid>
              <a:tr h="247791">
                <a:tc>
                  <a:txBody>
                    <a:bodyPr/>
                    <a:lstStyle/>
                    <a:p>
                      <a:pPr algn="ctr">
                        <a:lnSpc>
                          <a:spcPct val="150000"/>
                        </a:lnSpc>
                        <a:spcAft>
                          <a:spcPts val="0"/>
                        </a:spcAft>
                      </a:pPr>
                      <a:r>
                        <a:rPr lang="en-US" sz="2000" dirty="0">
                          <a:effectLst/>
                        </a:rPr>
                        <a:t>Variable</a:t>
                      </a:r>
                      <a:endParaRPr lang="es-MX"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c>
                  <a:txBody>
                    <a:bodyPr/>
                    <a:lstStyle/>
                    <a:p>
                      <a:pPr algn="ctr">
                        <a:lnSpc>
                          <a:spcPct val="150000"/>
                        </a:lnSpc>
                        <a:spcAft>
                          <a:spcPts val="0"/>
                        </a:spcAft>
                      </a:pPr>
                      <a:r>
                        <a:rPr lang="en-US" sz="2000" dirty="0" err="1">
                          <a:effectLst/>
                        </a:rPr>
                        <a:t>Criterios</a:t>
                      </a:r>
                      <a:endParaRPr lang="es-MX"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r>
              <a:tr h="611977">
                <a:tc>
                  <a:txBody>
                    <a:bodyPr/>
                    <a:lstStyle/>
                    <a:p>
                      <a:pPr>
                        <a:lnSpc>
                          <a:spcPct val="150000"/>
                        </a:lnSpc>
                        <a:spcAft>
                          <a:spcPts val="0"/>
                        </a:spcAft>
                      </a:pPr>
                      <a:r>
                        <a:rPr lang="en-US" sz="1800" dirty="0" err="1">
                          <a:effectLst/>
                        </a:rPr>
                        <a:t>Conciencia</a:t>
                      </a:r>
                      <a:r>
                        <a:rPr lang="en-US" sz="1800" dirty="0">
                          <a:effectLst/>
                        </a:rPr>
                        <a:t> </a:t>
                      </a:r>
                      <a:r>
                        <a:rPr lang="en-US" sz="1800" dirty="0" err="1">
                          <a:effectLst/>
                        </a:rPr>
                        <a:t>ambiental</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c>
                  <a:txBody>
                    <a:bodyPr/>
                    <a:lstStyle/>
                    <a:p>
                      <a:pPr indent="457200">
                        <a:lnSpc>
                          <a:spcPct val="107000"/>
                        </a:lnSpc>
                        <a:spcAft>
                          <a:spcPts val="0"/>
                        </a:spcAft>
                      </a:pPr>
                      <a:r>
                        <a:rPr lang="es-MX" sz="1600" dirty="0">
                          <a:effectLst/>
                        </a:rPr>
                        <a:t>1-2 Muy </a:t>
                      </a:r>
                      <a:r>
                        <a:rPr lang="es-MX" sz="1600" dirty="0" smtClean="0">
                          <a:effectLst/>
                        </a:rPr>
                        <a:t>baja                         </a:t>
                      </a:r>
                      <a:r>
                        <a:rPr lang="es-MX" sz="1600" baseline="0" dirty="0" smtClean="0">
                          <a:effectLst/>
                        </a:rPr>
                        <a:t> </a:t>
                      </a:r>
                      <a:r>
                        <a:rPr lang="es-MX" sz="1600" dirty="0" smtClean="0">
                          <a:effectLst/>
                        </a:rPr>
                        <a:t>3-4 Alta</a:t>
                      </a:r>
                    </a:p>
                    <a:p>
                      <a:pPr marL="445770" marR="0" indent="0" algn="l" defTabSz="914400" rtl="0" eaLnBrk="1" fontAlgn="auto" latinLnBrk="0" hangingPunct="1">
                        <a:lnSpc>
                          <a:spcPct val="107000"/>
                        </a:lnSpc>
                        <a:spcBef>
                          <a:spcPts val="0"/>
                        </a:spcBef>
                        <a:spcAft>
                          <a:spcPts val="0"/>
                        </a:spcAft>
                        <a:buClrTx/>
                        <a:buSzTx/>
                        <a:buFontTx/>
                        <a:buNone/>
                        <a:tabLst/>
                        <a:defRPr/>
                      </a:pPr>
                      <a:r>
                        <a:rPr lang="es-MX" sz="1600" dirty="0" smtClean="0">
                          <a:effectLst/>
                        </a:rPr>
                        <a:t> 2-3 Baja</a:t>
                      </a:r>
                      <a:r>
                        <a:rPr lang="es-MX" sz="1600" baseline="0" dirty="0" smtClean="0">
                          <a:effectLst/>
                        </a:rPr>
                        <a:t>                                  </a:t>
                      </a:r>
                      <a:r>
                        <a:rPr lang="es-MX" sz="1600" dirty="0" smtClean="0">
                          <a:effectLst/>
                        </a:rPr>
                        <a:t>4-5 Muy alta</a:t>
                      </a:r>
                      <a:endParaRPr lang="es-MX"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r>
              <a:tr h="597874">
                <a:tc>
                  <a:txBody>
                    <a:bodyPr/>
                    <a:lstStyle/>
                    <a:p>
                      <a:pPr>
                        <a:lnSpc>
                          <a:spcPct val="150000"/>
                        </a:lnSpc>
                        <a:spcAft>
                          <a:spcPts val="0"/>
                        </a:spcAft>
                      </a:pPr>
                      <a:r>
                        <a:rPr lang="en-US" sz="1800" dirty="0" err="1">
                          <a:effectLst/>
                        </a:rPr>
                        <a:t>Actitud</a:t>
                      </a:r>
                      <a:r>
                        <a:rPr lang="en-US" sz="1800" dirty="0">
                          <a:effectLst/>
                        </a:rPr>
                        <a:t> </a:t>
                      </a:r>
                      <a:r>
                        <a:rPr lang="en-US" sz="1800" dirty="0" err="1">
                          <a:effectLst/>
                        </a:rPr>
                        <a:t>hacia</a:t>
                      </a:r>
                      <a:r>
                        <a:rPr lang="en-US" sz="1800" dirty="0">
                          <a:effectLst/>
                        </a:rPr>
                        <a:t> el </a:t>
                      </a:r>
                      <a:r>
                        <a:rPr lang="en-US" sz="1800" dirty="0" err="1">
                          <a:effectLst/>
                        </a:rPr>
                        <a:t>comportmaiento</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c>
                  <a:txBody>
                    <a:bodyPr/>
                    <a:lstStyle/>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1-2 Muy </a:t>
                      </a:r>
                      <a:r>
                        <a:rPr lang="es-MX" sz="1600" dirty="0" smtClean="0">
                          <a:effectLst/>
                        </a:rPr>
                        <a:t>mala                        3-4 Buena</a:t>
                      </a:r>
                    </a:p>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smtClean="0">
                          <a:effectLst/>
                        </a:rPr>
                        <a:t>2-3 Mala                                 4-5 Muy buena</a:t>
                      </a:r>
                      <a:endParaRPr lang="es-MX"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r>
              <a:tr h="596766">
                <a:tc>
                  <a:txBody>
                    <a:bodyPr/>
                    <a:lstStyle/>
                    <a:p>
                      <a:pPr>
                        <a:lnSpc>
                          <a:spcPct val="150000"/>
                        </a:lnSpc>
                        <a:spcAft>
                          <a:spcPts val="0"/>
                        </a:spcAft>
                      </a:pPr>
                      <a:r>
                        <a:rPr lang="en-US" sz="1800" dirty="0" err="1">
                          <a:effectLst/>
                        </a:rPr>
                        <a:t>Normas</a:t>
                      </a:r>
                      <a:r>
                        <a:rPr lang="en-US" sz="1800" dirty="0">
                          <a:effectLst/>
                        </a:rPr>
                        <a:t> </a:t>
                      </a:r>
                      <a:r>
                        <a:rPr lang="en-US" sz="1800" dirty="0" err="1">
                          <a:effectLst/>
                        </a:rPr>
                        <a:t>subjetivas</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c>
                  <a:txBody>
                    <a:bodyPr/>
                    <a:lstStyle/>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1-2 Muy </a:t>
                      </a:r>
                      <a:r>
                        <a:rPr lang="es-MX" sz="1600" dirty="0" smtClean="0">
                          <a:effectLst/>
                        </a:rPr>
                        <a:t>desfavorables       3-4 Favorables</a:t>
                      </a:r>
                    </a:p>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smtClean="0">
                          <a:effectLst/>
                        </a:rPr>
                        <a:t>2-3 Desfavorables                4-5 Muy favorables</a:t>
                      </a:r>
                      <a:endParaRPr lang="es-MX"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r>
              <a:tr h="640414">
                <a:tc>
                  <a:txBody>
                    <a:bodyPr/>
                    <a:lstStyle/>
                    <a:p>
                      <a:pPr>
                        <a:lnSpc>
                          <a:spcPct val="150000"/>
                        </a:lnSpc>
                        <a:spcAft>
                          <a:spcPts val="0"/>
                        </a:spcAft>
                      </a:pPr>
                      <a:r>
                        <a:rPr lang="en-US" sz="1800" dirty="0">
                          <a:effectLst/>
                        </a:rPr>
                        <a:t>Control de </a:t>
                      </a:r>
                      <a:r>
                        <a:rPr lang="en-US" sz="1800" dirty="0" err="1">
                          <a:effectLst/>
                        </a:rPr>
                        <a:t>comportamiento</a:t>
                      </a:r>
                      <a:r>
                        <a:rPr lang="en-US" sz="1800" dirty="0">
                          <a:effectLst/>
                        </a:rPr>
                        <a:t> </a:t>
                      </a:r>
                      <a:r>
                        <a:rPr lang="en-US" sz="1800" dirty="0" err="1">
                          <a:effectLst/>
                        </a:rPr>
                        <a:t>percibido</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c>
                  <a:txBody>
                    <a:bodyPr/>
                    <a:lstStyle/>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1-2 Muy </a:t>
                      </a:r>
                      <a:r>
                        <a:rPr lang="es-MX" sz="1600" dirty="0" smtClean="0">
                          <a:effectLst/>
                        </a:rPr>
                        <a:t>malo                      3-4 Bueno</a:t>
                      </a:r>
                      <a:endParaRPr lang="es-MX" sz="1600" dirty="0">
                        <a:effectLst/>
                      </a:endParaRPr>
                    </a:p>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2-3 </a:t>
                      </a:r>
                      <a:r>
                        <a:rPr lang="es-MX" sz="1600" dirty="0" smtClean="0">
                          <a:effectLst/>
                        </a:rPr>
                        <a:t>Malo                               4-5 Muy bueno</a:t>
                      </a:r>
                      <a:endParaRPr lang="es-MX"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r>
              <a:tr h="626311">
                <a:tc>
                  <a:txBody>
                    <a:bodyPr/>
                    <a:lstStyle/>
                    <a:p>
                      <a:pPr>
                        <a:lnSpc>
                          <a:spcPct val="150000"/>
                        </a:lnSpc>
                        <a:spcAft>
                          <a:spcPts val="0"/>
                        </a:spcAft>
                      </a:pPr>
                      <a:r>
                        <a:rPr lang="en-US" sz="1800" dirty="0" err="1">
                          <a:effectLst/>
                        </a:rPr>
                        <a:t>Disposición</a:t>
                      </a:r>
                      <a:r>
                        <a:rPr lang="en-US" sz="1800" dirty="0">
                          <a:effectLst/>
                        </a:rPr>
                        <a:t> de </a:t>
                      </a:r>
                      <a:r>
                        <a:rPr lang="en-US" sz="1800" dirty="0" err="1">
                          <a:effectLst/>
                        </a:rPr>
                        <a:t>pago</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c>
                  <a:txBody>
                    <a:bodyPr/>
                    <a:lstStyle/>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1-2 Muy </a:t>
                      </a:r>
                      <a:r>
                        <a:rPr lang="es-MX" sz="1600" dirty="0" smtClean="0">
                          <a:effectLst/>
                        </a:rPr>
                        <a:t>baja                       3-4 Alta</a:t>
                      </a:r>
                      <a:endParaRPr lang="es-MX" sz="1600" dirty="0">
                        <a:effectLst/>
                      </a:endParaRPr>
                    </a:p>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2-3 </a:t>
                      </a:r>
                      <a:r>
                        <a:rPr lang="es-MX" sz="1600" dirty="0" smtClean="0">
                          <a:effectLst/>
                        </a:rPr>
                        <a:t>Baja                                4-5 Muy alta</a:t>
                      </a:r>
                      <a:endParaRPr lang="es-MX"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r>
              <a:tr h="650709">
                <a:tc>
                  <a:txBody>
                    <a:bodyPr/>
                    <a:lstStyle/>
                    <a:p>
                      <a:pPr>
                        <a:lnSpc>
                          <a:spcPct val="150000"/>
                        </a:lnSpc>
                        <a:spcAft>
                          <a:spcPts val="0"/>
                        </a:spcAft>
                      </a:pPr>
                      <a:r>
                        <a:rPr lang="en-US" sz="1800">
                          <a:effectLst/>
                        </a:rPr>
                        <a:t>Intención de compra</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c>
                  <a:txBody>
                    <a:bodyPr/>
                    <a:lstStyle/>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1-2 Muy </a:t>
                      </a:r>
                      <a:r>
                        <a:rPr lang="es-MX" sz="1600" dirty="0" smtClean="0">
                          <a:effectLst/>
                        </a:rPr>
                        <a:t>baja                      3-4 Alta</a:t>
                      </a:r>
                      <a:endParaRPr lang="es-MX" sz="1600" dirty="0">
                        <a:effectLst/>
                      </a:endParaRPr>
                    </a:p>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2-3 </a:t>
                      </a:r>
                      <a:r>
                        <a:rPr lang="es-MX" sz="1600" dirty="0" smtClean="0">
                          <a:effectLst/>
                        </a:rPr>
                        <a:t>Baja                               4-5 Muy alta</a:t>
                      </a:r>
                      <a:endParaRPr lang="es-MX"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r>
              <a:tr h="707122">
                <a:tc>
                  <a:txBody>
                    <a:bodyPr/>
                    <a:lstStyle/>
                    <a:p>
                      <a:pPr>
                        <a:lnSpc>
                          <a:spcPct val="150000"/>
                        </a:lnSpc>
                        <a:spcAft>
                          <a:spcPts val="0"/>
                        </a:spcAft>
                      </a:pPr>
                      <a:r>
                        <a:rPr lang="en-US" sz="1800" dirty="0" err="1">
                          <a:effectLst/>
                        </a:rPr>
                        <a:t>Comportamiento</a:t>
                      </a:r>
                      <a:r>
                        <a:rPr lang="en-US" sz="1800" dirty="0">
                          <a:effectLst/>
                        </a:rPr>
                        <a:t> de </a:t>
                      </a:r>
                      <a:r>
                        <a:rPr lang="en-US" sz="1800" dirty="0" err="1">
                          <a:effectLst/>
                        </a:rPr>
                        <a:t>compra</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c>
                  <a:txBody>
                    <a:bodyPr/>
                    <a:lstStyle/>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1-2 Muy </a:t>
                      </a:r>
                      <a:r>
                        <a:rPr lang="es-MX" sz="1600" dirty="0" smtClean="0">
                          <a:effectLst/>
                        </a:rPr>
                        <a:t>desfavorable     3-4 Favorable</a:t>
                      </a:r>
                      <a:endParaRPr lang="es-MX" sz="1600" dirty="0">
                        <a:effectLst/>
                      </a:endParaRPr>
                    </a:p>
                    <a:p>
                      <a:pPr marL="0" marR="0" indent="457200" algn="l" defTabSz="914400" rtl="0" eaLnBrk="1" fontAlgn="auto" latinLnBrk="0" hangingPunct="1">
                        <a:lnSpc>
                          <a:spcPct val="107000"/>
                        </a:lnSpc>
                        <a:spcBef>
                          <a:spcPts val="0"/>
                        </a:spcBef>
                        <a:spcAft>
                          <a:spcPts val="0"/>
                        </a:spcAft>
                        <a:buClrTx/>
                        <a:buSzTx/>
                        <a:buFontTx/>
                        <a:buNone/>
                        <a:tabLst/>
                        <a:defRPr/>
                      </a:pPr>
                      <a:r>
                        <a:rPr lang="es-MX" sz="1600" dirty="0">
                          <a:effectLst/>
                        </a:rPr>
                        <a:t>2-3 </a:t>
                      </a:r>
                      <a:r>
                        <a:rPr lang="es-MX" sz="1600" dirty="0" smtClean="0">
                          <a:effectLst/>
                        </a:rPr>
                        <a:t>Desfavorable             4-5 Muy favorable</a:t>
                      </a:r>
                      <a:endParaRPr lang="es-MX"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861" marR="51861" marT="0" marB="0"/>
                </a:tc>
              </a:tr>
            </a:tbl>
          </a:graphicData>
        </a:graphic>
      </p:graphicFrame>
      <p:pic>
        <p:nvPicPr>
          <p:cNvPr id="5" name="Imagen 4">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765364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Conciencia ambiental</a:t>
            </a:r>
            <a:endParaRPr lang="es-MX" dirty="0"/>
          </a:p>
        </p:txBody>
      </p:sp>
      <p:sp>
        <p:nvSpPr>
          <p:cNvPr id="3" name="Marcador de contenido 2"/>
          <p:cNvSpPr>
            <a:spLocks noGrp="1"/>
          </p:cNvSpPr>
          <p:nvPr>
            <p:ph idx="1"/>
          </p:nvPr>
        </p:nvSpPr>
        <p:spPr>
          <a:xfrm>
            <a:off x="7007192" y="2348563"/>
            <a:ext cx="4346608" cy="3068003"/>
          </a:xfrm>
        </p:spPr>
        <p:txBody>
          <a:bodyPr/>
          <a:lstStyle/>
          <a:p>
            <a:pPr marL="0" indent="0">
              <a:buNone/>
            </a:pPr>
            <a:r>
              <a:rPr lang="es-CO" b="1" dirty="0" smtClean="0"/>
              <a:t>Interpretación.-</a:t>
            </a:r>
          </a:p>
          <a:p>
            <a:pPr marL="0" indent="0">
              <a:buNone/>
            </a:pPr>
            <a:r>
              <a:rPr lang="es-CO" dirty="0" smtClean="0"/>
              <a:t>El </a:t>
            </a:r>
            <a:r>
              <a:rPr lang="es-CO" dirty="0"/>
              <a:t>82.03% se contempla</a:t>
            </a:r>
            <a:r>
              <a:rPr lang="es-CO" b="1" dirty="0"/>
              <a:t> </a:t>
            </a:r>
            <a:r>
              <a:rPr lang="es-CO" dirty="0"/>
              <a:t>como una conciencia ambiental muy alta, el 16.41% es alta y el 1.56% es baja según los observado</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794668" y="2011145"/>
            <a:ext cx="6212524" cy="3980298"/>
          </a:xfrm>
          <a:prstGeom prst="rect">
            <a:avLst/>
          </a:prstGeom>
          <a:noFill/>
          <a:ln>
            <a:noFill/>
          </a:ln>
        </p:spPr>
      </p:pic>
      <p:pic>
        <p:nvPicPr>
          <p:cNvPr id="5" name="Imagen 4">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469162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Actitud hacia el comportamiento</a:t>
            </a:r>
            <a:endParaRPr lang="es-MX" dirty="0"/>
          </a:p>
        </p:txBody>
      </p:sp>
      <p:sp>
        <p:nvSpPr>
          <p:cNvPr id="3" name="Marcador de contenido 2"/>
          <p:cNvSpPr>
            <a:spLocks noGrp="1"/>
          </p:cNvSpPr>
          <p:nvPr>
            <p:ph idx="1"/>
          </p:nvPr>
        </p:nvSpPr>
        <p:spPr>
          <a:xfrm>
            <a:off x="7007192" y="1955782"/>
            <a:ext cx="4346608" cy="4011881"/>
          </a:xfrm>
        </p:spPr>
        <p:txBody>
          <a:bodyPr>
            <a:normAutofit lnSpcReduction="10000"/>
          </a:bodyPr>
          <a:lstStyle/>
          <a:p>
            <a:pPr marL="0" indent="0">
              <a:buNone/>
            </a:pPr>
            <a:r>
              <a:rPr lang="es-CO" b="1" dirty="0" smtClean="0"/>
              <a:t>Interpretación.-</a:t>
            </a:r>
          </a:p>
          <a:p>
            <a:pPr marL="0" indent="0">
              <a:buNone/>
            </a:pPr>
            <a:r>
              <a:rPr lang="es-MX" dirty="0"/>
              <a:t>La mayor parte de encuestados presenta una actitud hacia el comportamiento muy buena y buena (71.09% y 22.66% respectivamente), únicamente el 4.69% y 1.56% no presentan una actitud positiva hacia el comportamiento </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55782"/>
            <a:ext cx="6168992" cy="4108133"/>
          </a:xfrm>
          <a:prstGeom prst="rect">
            <a:avLst/>
          </a:prstGeom>
          <a:noFill/>
          <a:ln>
            <a:noFill/>
          </a:ln>
        </p:spPr>
      </p:pic>
      <p:pic>
        <p:nvPicPr>
          <p:cNvPr id="6" name="Imagen 5">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2235252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Normas subjetivas</a:t>
            </a:r>
            <a:endParaRPr lang="es-MX" dirty="0"/>
          </a:p>
        </p:txBody>
      </p:sp>
      <p:sp>
        <p:nvSpPr>
          <p:cNvPr id="3" name="Marcador de contenido 2"/>
          <p:cNvSpPr>
            <a:spLocks noGrp="1"/>
          </p:cNvSpPr>
          <p:nvPr>
            <p:ph idx="1"/>
          </p:nvPr>
        </p:nvSpPr>
        <p:spPr>
          <a:xfrm>
            <a:off x="7007192" y="1490012"/>
            <a:ext cx="4346608" cy="4517607"/>
          </a:xfrm>
        </p:spPr>
        <p:txBody>
          <a:bodyPr>
            <a:normAutofit/>
          </a:bodyPr>
          <a:lstStyle/>
          <a:p>
            <a:pPr marL="0" indent="0">
              <a:buNone/>
            </a:pPr>
            <a:r>
              <a:rPr lang="es-CO" b="1" dirty="0" smtClean="0"/>
              <a:t>Interpretación.-</a:t>
            </a:r>
          </a:p>
          <a:p>
            <a:pPr marL="0" indent="0">
              <a:buNone/>
            </a:pPr>
            <a:r>
              <a:rPr lang="es-CO" dirty="0"/>
              <a:t>El 39.06% de encuestados manifiesta percibir normas subjetivas muy favorables hacia las compra de productos ecológicos, el 34.11% tiene una percepción buena, el 20.57% percibe normas subjetivas desfavorables y el 6.25% muy desfavorables </a:t>
            </a:r>
            <a:endParaRPr lang="es-MX"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54518" y="1690688"/>
            <a:ext cx="6458551" cy="4103720"/>
          </a:xfrm>
          <a:prstGeom prst="rect">
            <a:avLst/>
          </a:prstGeom>
          <a:noFill/>
          <a:ln>
            <a:noFill/>
          </a:ln>
        </p:spPr>
      </p:pic>
      <p:pic>
        <p:nvPicPr>
          <p:cNvPr id="5" name="Imagen 4">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284006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INTRODUCCIÓN</a:t>
            </a:r>
            <a:endParaRPr lang="es-MX" dirty="0"/>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pic>
        <p:nvPicPr>
          <p:cNvPr id="6" name="Imagen 5"/>
          <p:cNvPicPr>
            <a:picLocks noChangeAspect="1"/>
          </p:cNvPicPr>
          <p:nvPr/>
        </p:nvPicPr>
        <p:blipFill>
          <a:blip r:embed="rId3"/>
          <a:stretch>
            <a:fillRect/>
          </a:stretch>
        </p:blipFill>
        <p:spPr>
          <a:xfrm>
            <a:off x="610825" y="1384284"/>
            <a:ext cx="4684053" cy="2590188"/>
          </a:xfrm>
          <a:prstGeom prst="rect">
            <a:avLst/>
          </a:prstGeom>
        </p:spPr>
      </p:pic>
      <p:pic>
        <p:nvPicPr>
          <p:cNvPr id="15366" name="Picture 6" descr="Resultado de imagen para basu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2312" y="1384284"/>
            <a:ext cx="4684053" cy="259018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b="17329"/>
          <a:stretch/>
        </p:blipFill>
        <p:spPr bwMode="auto">
          <a:xfrm>
            <a:off x="1412341" y="4270376"/>
            <a:ext cx="2882828" cy="2383245"/>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Resultado de imagen para consumo ver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9489" y="4598895"/>
            <a:ext cx="3729697" cy="1726205"/>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4295169" y="4771176"/>
            <a:ext cx="2087524" cy="1553923"/>
          </a:xfrm>
          <a:prstGeom prst="rightArrow">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dirty="0" smtClean="0"/>
              <a:t>Teoría</a:t>
            </a:r>
            <a:r>
              <a:rPr lang="es-MX" sz="1400" dirty="0" smtClean="0"/>
              <a:t> del comportamiento planeado</a:t>
            </a:r>
            <a:endParaRPr lang="es-MX" sz="1400" dirty="0"/>
          </a:p>
        </p:txBody>
      </p:sp>
    </p:spTree>
    <p:extLst>
      <p:ext uri="{BB962C8B-B14F-4D97-AF65-F5344CB8AC3E}">
        <p14:creationId xmlns:p14="http://schemas.microsoft.com/office/powerpoint/2010/main" val="22093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fade">
                                      <p:cBhvr>
                                        <p:cTn id="11" dur="500"/>
                                        <p:tgtEl>
                                          <p:spTgt spid="1536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70"/>
                                        </p:tgtEl>
                                        <p:attrNameLst>
                                          <p:attrName>style.visibility</p:attrName>
                                        </p:attrNameLst>
                                      </p:cBhvr>
                                      <p:to>
                                        <p:strVal val="visible"/>
                                      </p:to>
                                    </p:set>
                                    <p:animEffect transition="in" filter="fade">
                                      <p:cBhvr>
                                        <p:cTn id="16" dur="500"/>
                                        <p:tgtEl>
                                          <p:spTgt spid="153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372"/>
                                        </p:tgtEl>
                                        <p:attrNameLst>
                                          <p:attrName>style.visibility</p:attrName>
                                        </p:attrNameLst>
                                      </p:cBhvr>
                                      <p:to>
                                        <p:strVal val="visible"/>
                                      </p:to>
                                    </p:set>
                                    <p:animEffect transition="in" filter="fade">
                                      <p:cBhvr>
                                        <p:cTn id="21" dur="500"/>
                                        <p:tgtEl>
                                          <p:spTgt spid="1537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Control de comportamiento percibido</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23512" y="1825625"/>
            <a:ext cx="6679932" cy="4257541"/>
          </a:xfrm>
          <a:prstGeom prst="rect">
            <a:avLst/>
          </a:prstGeom>
          <a:noFill/>
          <a:ln>
            <a:noFill/>
          </a:ln>
        </p:spPr>
      </p:pic>
      <p:sp>
        <p:nvSpPr>
          <p:cNvPr id="5" name="Marcador de contenido 2"/>
          <p:cNvSpPr>
            <a:spLocks noGrp="1"/>
          </p:cNvSpPr>
          <p:nvPr>
            <p:ph idx="1"/>
          </p:nvPr>
        </p:nvSpPr>
        <p:spPr>
          <a:xfrm>
            <a:off x="6987406" y="1778726"/>
            <a:ext cx="4597400" cy="4351338"/>
          </a:xfrm>
        </p:spPr>
        <p:txBody>
          <a:bodyPr>
            <a:normAutofit/>
          </a:bodyPr>
          <a:lstStyle/>
          <a:p>
            <a:pPr marL="0" indent="0">
              <a:buNone/>
            </a:pPr>
            <a:r>
              <a:rPr lang="es-CO" b="1" dirty="0" smtClean="0"/>
              <a:t>Interpretación.-</a:t>
            </a:r>
          </a:p>
          <a:p>
            <a:pPr marL="0" indent="0">
              <a:buNone/>
            </a:pPr>
            <a:r>
              <a:rPr lang="es-CO" dirty="0"/>
              <a:t>La mayoría de encuestados dicen que el control de comportamiento percibido es muy bueno y bueno (54.17% y 33.07% respectivamente), mientras que el porcentaje restante (10.66% y 2.08% respectivamente) </a:t>
            </a:r>
            <a:r>
              <a:rPr lang="es-CO" dirty="0" smtClean="0"/>
              <a:t>indica que es </a:t>
            </a:r>
            <a:r>
              <a:rPr lang="es-CO" dirty="0"/>
              <a:t>malo y muy malo </a:t>
            </a:r>
            <a:endParaRPr lang="es-MX" dirty="0"/>
          </a:p>
        </p:txBody>
      </p:sp>
      <p:pic>
        <p:nvPicPr>
          <p:cNvPr id="6" name="Imagen 5">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497567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Disposición de pago</a:t>
            </a:r>
            <a:endParaRPr lang="es-MX" dirty="0"/>
          </a:p>
        </p:txBody>
      </p:sp>
      <p:sp>
        <p:nvSpPr>
          <p:cNvPr id="5" name="Marcador de contenido 2"/>
          <p:cNvSpPr>
            <a:spLocks noGrp="1"/>
          </p:cNvSpPr>
          <p:nvPr>
            <p:ph idx="1"/>
          </p:nvPr>
        </p:nvSpPr>
        <p:spPr>
          <a:xfrm>
            <a:off x="7276165" y="1825625"/>
            <a:ext cx="4597400" cy="4351338"/>
          </a:xfrm>
        </p:spPr>
        <p:txBody>
          <a:bodyPr>
            <a:normAutofit/>
          </a:bodyPr>
          <a:lstStyle/>
          <a:p>
            <a:pPr marL="0" indent="0">
              <a:buNone/>
            </a:pPr>
            <a:r>
              <a:rPr lang="es-CO" b="1" dirty="0" smtClean="0"/>
              <a:t>Interpretación.-</a:t>
            </a:r>
          </a:p>
          <a:p>
            <a:pPr marL="0" indent="0">
              <a:buNone/>
            </a:pPr>
            <a:r>
              <a:rPr lang="es-CO" dirty="0"/>
              <a:t>La mayor parte de la muestra manifiesta que su disposición de pago es muy alta y alta (32.81% y 35.16% respectivamente), mientras que la disposición de pago baja y muy baja presenta el 25.26% y 6.77% </a:t>
            </a:r>
            <a:endParaRPr lang="es-MX"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793115" y="1825625"/>
            <a:ext cx="6406582" cy="3920657"/>
          </a:xfrm>
          <a:prstGeom prst="rect">
            <a:avLst/>
          </a:prstGeom>
          <a:noFill/>
          <a:ln>
            <a:noFill/>
          </a:ln>
        </p:spPr>
      </p:pic>
      <p:pic>
        <p:nvPicPr>
          <p:cNvPr id="7" name="Imagen 6">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665443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smtClean="0"/>
              <a:t>Intención </a:t>
            </a:r>
            <a:r>
              <a:rPr lang="es-CO" dirty="0"/>
              <a:t>de </a:t>
            </a:r>
            <a:r>
              <a:rPr lang="es-CO" dirty="0" smtClean="0"/>
              <a:t>compra</a:t>
            </a:r>
            <a:endParaRPr lang="es-MX" dirty="0"/>
          </a:p>
        </p:txBody>
      </p:sp>
      <p:sp>
        <p:nvSpPr>
          <p:cNvPr id="5" name="Marcador de contenido 2"/>
          <p:cNvSpPr>
            <a:spLocks noGrp="1"/>
          </p:cNvSpPr>
          <p:nvPr>
            <p:ph idx="1"/>
          </p:nvPr>
        </p:nvSpPr>
        <p:spPr>
          <a:xfrm>
            <a:off x="7382043" y="2172134"/>
            <a:ext cx="4597400" cy="3064009"/>
          </a:xfrm>
        </p:spPr>
        <p:txBody>
          <a:bodyPr>
            <a:normAutofit/>
          </a:bodyPr>
          <a:lstStyle/>
          <a:p>
            <a:pPr marL="0" indent="0">
              <a:buNone/>
            </a:pPr>
            <a:r>
              <a:rPr lang="es-CO" b="1" dirty="0" smtClean="0"/>
              <a:t>Interpretación.-</a:t>
            </a:r>
          </a:p>
          <a:p>
            <a:pPr marL="0" indent="0">
              <a:buNone/>
            </a:pPr>
            <a:r>
              <a:rPr lang="es-CO" dirty="0"/>
              <a:t>La intención de compra es muy alta y alta en los encuestados (45.05% y 39.06% respectivamente), por otro lado, el 14.58% es bajo y el 1.3% muy bajo </a:t>
            </a:r>
            <a:endParaRPr lang="es-MX"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56136" y="1690688"/>
            <a:ext cx="6920030" cy="4392478"/>
          </a:xfrm>
          <a:prstGeom prst="rect">
            <a:avLst/>
          </a:prstGeom>
          <a:noFill/>
          <a:ln>
            <a:noFill/>
          </a:ln>
        </p:spPr>
      </p:pic>
      <p:pic>
        <p:nvPicPr>
          <p:cNvPr id="6" name="Imagen 5">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867784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t>Comportamiento de compra</a:t>
            </a:r>
            <a:endParaRPr lang="es-MX" dirty="0"/>
          </a:p>
        </p:txBody>
      </p:sp>
      <p:sp>
        <p:nvSpPr>
          <p:cNvPr id="5" name="Marcador de contenido 2"/>
          <p:cNvSpPr>
            <a:spLocks noGrp="1"/>
          </p:cNvSpPr>
          <p:nvPr>
            <p:ph idx="1"/>
          </p:nvPr>
        </p:nvSpPr>
        <p:spPr>
          <a:xfrm>
            <a:off x="7382043" y="1717607"/>
            <a:ext cx="4597400" cy="4529189"/>
          </a:xfrm>
        </p:spPr>
        <p:txBody>
          <a:bodyPr>
            <a:normAutofit lnSpcReduction="10000"/>
          </a:bodyPr>
          <a:lstStyle/>
          <a:p>
            <a:pPr marL="0" indent="0">
              <a:buNone/>
            </a:pPr>
            <a:r>
              <a:rPr lang="es-CO" b="1" dirty="0" smtClean="0"/>
              <a:t>Interpretación.-</a:t>
            </a:r>
          </a:p>
          <a:p>
            <a:pPr marL="0" indent="0">
              <a:buNone/>
            </a:pPr>
            <a:r>
              <a:rPr lang="es-CO" dirty="0"/>
              <a:t>El 55.47% de los encuestados presenta un comportamiento de compra muy favorable y favorable (25.26% y 30.21% respectivamente), mientras que el 44.53% presenta un comportamiento de compra de productos ecológicos desfavorable o muy desfavorable (23.7% y 20.83% respectivamente) </a:t>
            </a:r>
            <a:endParaRPr lang="es-MX"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31039" y="1837923"/>
            <a:ext cx="6751004" cy="4288556"/>
          </a:xfrm>
          <a:prstGeom prst="rect">
            <a:avLst/>
          </a:prstGeom>
          <a:noFill/>
          <a:ln>
            <a:noFill/>
          </a:ln>
        </p:spPr>
      </p:pic>
      <p:pic>
        <p:nvPicPr>
          <p:cNvPr id="7" name="Imagen 6">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286571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hipotesis"/>
          <p:cNvPicPr>
            <a:picLocks noChangeAspect="1" noChangeArrowheads="1"/>
          </p:cNvPicPr>
          <p:nvPr/>
        </p:nvPicPr>
        <p:blipFill rotWithShape="1">
          <a:blip r:embed="rId2">
            <a:extLst>
              <a:ext uri="{28A0092B-C50C-407E-A947-70E740481C1C}">
                <a14:useLocalDpi xmlns:a14="http://schemas.microsoft.com/office/drawing/2010/main" val="0"/>
              </a:ext>
            </a:extLst>
          </a:blip>
          <a:srcRect t="25907" b="7096"/>
          <a:stretch/>
        </p:blipFill>
        <p:spPr bwMode="auto">
          <a:xfrm>
            <a:off x="0" y="217282"/>
            <a:ext cx="12192000" cy="638799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3040598"/>
            <a:ext cx="10515600" cy="2852737"/>
          </a:xfrm>
        </p:spPr>
        <p:txBody>
          <a:bodyPr/>
          <a:lstStyle/>
          <a:p>
            <a:r>
              <a:rPr lang="es-CO" dirty="0">
                <a:solidFill>
                  <a:schemeClr val="bg1"/>
                </a:solidFill>
                <a:effectLst>
                  <a:glow rad="101600">
                    <a:schemeClr val="tx1">
                      <a:alpha val="60000"/>
                    </a:schemeClr>
                  </a:glow>
                </a:effectLst>
              </a:rPr>
              <a:t>Comprobación de hipótesis</a:t>
            </a:r>
            <a:endParaRPr lang="es-MX" dirty="0">
              <a:solidFill>
                <a:schemeClr val="bg1"/>
              </a:solidFill>
              <a:effectLst>
                <a:glow rad="101600">
                  <a:schemeClr val="tx1">
                    <a:alpha val="60000"/>
                  </a:schemeClr>
                </a:glow>
              </a:effectLst>
            </a:endParaRPr>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2311537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95687168"/>
              </p:ext>
            </p:extLst>
          </p:nvPr>
        </p:nvGraphicFramePr>
        <p:xfrm>
          <a:off x="217281" y="2106751"/>
          <a:ext cx="11769506" cy="2726628"/>
        </p:xfrm>
        <a:graphic>
          <a:graphicData uri="http://schemas.openxmlformats.org/drawingml/2006/table">
            <a:tbl>
              <a:tblPr firstRow="1" firstCol="1" bandRow="1">
                <a:tableStyleId>{2D5ABB26-0587-4C30-8999-92F81FD0307C}</a:tableStyleId>
              </a:tblPr>
              <a:tblGrid>
                <a:gridCol w="2122026"/>
                <a:gridCol w="841040"/>
                <a:gridCol w="1033568"/>
                <a:gridCol w="962637"/>
                <a:gridCol w="911972"/>
                <a:gridCol w="861306"/>
                <a:gridCol w="1013303"/>
                <a:gridCol w="1023435"/>
                <a:gridCol w="972769"/>
                <a:gridCol w="957495"/>
                <a:gridCol w="1069955"/>
              </a:tblGrid>
              <a:tr h="170180">
                <a:tc>
                  <a:txBody>
                    <a:bodyPr/>
                    <a:lstStyle/>
                    <a:p>
                      <a:pPr algn="ctr">
                        <a:lnSpc>
                          <a:spcPct val="107000"/>
                        </a:lnSpc>
                        <a:spcAft>
                          <a:spcPts val="0"/>
                        </a:spcAft>
                      </a:pPr>
                      <a:r>
                        <a:rPr lang="es-EC" sz="1600" b="1" dirty="0">
                          <a:effectLst/>
                        </a:rPr>
                        <a:t>Estadísticos</a:t>
                      </a:r>
                      <a:endParaRPr lang="es-MX"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b="1" dirty="0">
                          <a:effectLst/>
                        </a:rPr>
                        <a:t>H1</a:t>
                      </a:r>
                      <a:endParaRPr lang="es-MX"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b="1" dirty="0">
                          <a:effectLst/>
                        </a:rPr>
                        <a:t>H2</a:t>
                      </a:r>
                      <a:endParaRPr lang="es-MX"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b="1" dirty="0">
                          <a:effectLst/>
                        </a:rPr>
                        <a:t>H3</a:t>
                      </a:r>
                      <a:endParaRPr lang="es-MX"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b="1" dirty="0">
                          <a:effectLst/>
                        </a:rPr>
                        <a:t>H4</a:t>
                      </a:r>
                      <a:endParaRPr lang="es-MX"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b="1" dirty="0">
                          <a:effectLst/>
                        </a:rPr>
                        <a:t>H5</a:t>
                      </a:r>
                      <a:endParaRPr lang="es-MX"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b="1">
                          <a:effectLst/>
                        </a:rPr>
                        <a:t>H6</a:t>
                      </a:r>
                      <a:endParaRPr lang="es-MX"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b="1">
                          <a:effectLst/>
                        </a:rPr>
                        <a:t>H7</a:t>
                      </a:r>
                      <a:endParaRPr lang="es-MX"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b="1">
                          <a:effectLst/>
                        </a:rPr>
                        <a:t>H8</a:t>
                      </a:r>
                      <a:endParaRPr lang="es-MX"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b="1" dirty="0">
                          <a:effectLst/>
                        </a:rPr>
                        <a:t>H9</a:t>
                      </a:r>
                      <a:endParaRPr lang="es-MX"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b="1" dirty="0">
                          <a:effectLst/>
                        </a:rPr>
                        <a:t>H10</a:t>
                      </a:r>
                      <a:endParaRPr lang="es-MX"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2085">
                <a:tc>
                  <a:txBody>
                    <a:bodyPr/>
                    <a:lstStyle/>
                    <a:p>
                      <a:pPr algn="ctr">
                        <a:lnSpc>
                          <a:spcPct val="107000"/>
                        </a:lnSpc>
                        <a:spcAft>
                          <a:spcPts val="0"/>
                        </a:spcAft>
                      </a:pPr>
                      <a:r>
                        <a:rPr lang="es-EC" sz="1600">
                          <a:effectLst/>
                        </a:rPr>
                        <a:t>Chi-Cuadrado</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261.831</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83.041</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204.748</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116.025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92.778</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dirty="0">
                          <a:effectLst/>
                        </a:rPr>
                        <a:t>191.765</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dirty="0">
                          <a:effectLst/>
                        </a:rPr>
                        <a:t>17.304</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dirty="0">
                          <a:effectLst/>
                        </a:rPr>
                        <a:t>88.148</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dirty="0">
                          <a:effectLst/>
                        </a:rPr>
                        <a:t>19.777</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144.185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6749">
                <a:tc>
                  <a:txBody>
                    <a:bodyPr/>
                    <a:lstStyle/>
                    <a:p>
                      <a:pPr algn="ctr">
                        <a:lnSpc>
                          <a:spcPct val="107000"/>
                        </a:lnSpc>
                        <a:spcAft>
                          <a:spcPts val="0"/>
                        </a:spcAft>
                      </a:pPr>
                      <a:r>
                        <a:rPr lang="es-EC" sz="1600">
                          <a:effectLst/>
                        </a:rPr>
                        <a:t>Valor p</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0.000</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dirty="0">
                          <a:effectLst/>
                        </a:rPr>
                        <a:t>0.000</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0.000</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0.000</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0.000</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0.000</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0.008</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0.000</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0.003</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0.000</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6749">
                <a:tc>
                  <a:txBody>
                    <a:bodyPr/>
                    <a:lstStyle/>
                    <a:p>
                      <a:pPr algn="ctr">
                        <a:lnSpc>
                          <a:spcPct val="107000"/>
                        </a:lnSpc>
                        <a:spcAft>
                          <a:spcPts val="0"/>
                        </a:spcAft>
                      </a:pPr>
                      <a:r>
                        <a:rPr lang="es-EC" sz="1600">
                          <a:effectLst/>
                        </a:rPr>
                        <a:t>Valor crítico</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16.919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16.919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16.919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16.919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16.919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12.5916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12.5916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12.5916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12.5916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16.919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497">
                <a:tc>
                  <a:txBody>
                    <a:bodyPr/>
                    <a:lstStyle/>
                    <a:p>
                      <a:pPr algn="ctr">
                        <a:lnSpc>
                          <a:spcPct val="107000"/>
                        </a:lnSpc>
                        <a:spcAft>
                          <a:spcPts val="0"/>
                        </a:spcAft>
                      </a:pPr>
                      <a:r>
                        <a:rPr lang="es-EC" sz="1600">
                          <a:effectLst/>
                        </a:rPr>
                        <a:t>(α) Nivel de Significancia</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0.05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497">
                <a:tc>
                  <a:txBody>
                    <a:bodyPr/>
                    <a:lstStyle/>
                    <a:p>
                      <a:pPr algn="ctr">
                        <a:lnSpc>
                          <a:spcPct val="107000"/>
                        </a:lnSpc>
                        <a:spcAft>
                          <a:spcPts val="0"/>
                        </a:spcAft>
                      </a:pPr>
                      <a:r>
                        <a:rPr lang="es-EC" sz="1600">
                          <a:effectLst/>
                        </a:rPr>
                        <a:t>Grados de libertad</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9</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0246">
                <a:tc>
                  <a:txBody>
                    <a:bodyPr/>
                    <a:lstStyle/>
                    <a:p>
                      <a:pPr algn="ctr">
                        <a:lnSpc>
                          <a:spcPct val="107000"/>
                        </a:lnSpc>
                        <a:spcAft>
                          <a:spcPts val="0"/>
                        </a:spcAft>
                      </a:pPr>
                      <a:r>
                        <a:rPr lang="es-EC" sz="1600">
                          <a:effectLst/>
                        </a:rPr>
                        <a:t>Se acepta Ho (X² &lt; Valor crítico; valor p &gt; α)</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MX" sz="1600">
                          <a:effectLst/>
                        </a:rPr>
                        <a:t> </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6994">
                <a:tc>
                  <a:txBody>
                    <a:bodyPr/>
                    <a:lstStyle/>
                    <a:p>
                      <a:pPr algn="ctr">
                        <a:lnSpc>
                          <a:spcPct val="107000"/>
                        </a:lnSpc>
                        <a:spcAft>
                          <a:spcPts val="0"/>
                        </a:spcAft>
                      </a:pPr>
                      <a:r>
                        <a:rPr lang="es-EC" sz="1600" dirty="0">
                          <a:effectLst/>
                        </a:rPr>
                        <a:t>Se rechaza Ho (X² &gt; Valor crítico; valor p &lt; α)</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a:effectLst/>
                        </a:rPr>
                        <a:t>X</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a:effectLst/>
                        </a:rPr>
                        <a:t>X</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dirty="0">
                          <a:effectLst/>
                        </a:rPr>
                        <a:t>X</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a:effectLst/>
                        </a:rPr>
                        <a:t>X</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a:effectLst/>
                        </a:rPr>
                        <a:t>X</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a:effectLst/>
                        </a:rPr>
                        <a:t>X</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a:effectLst/>
                        </a:rPr>
                        <a:t>X</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a:effectLst/>
                        </a:rPr>
                        <a:t>X</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a:effectLst/>
                        </a:rPr>
                        <a:t>X</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C" sz="1600" dirty="0">
                          <a:effectLst/>
                        </a:rPr>
                        <a:t>X</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 name="Imagen 4">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2721113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conclus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693"/>
            <a:ext cx="12173602" cy="60868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29001" y="3076811"/>
            <a:ext cx="10515600" cy="2852737"/>
          </a:xfrm>
        </p:spPr>
        <p:txBody>
          <a:bodyPr/>
          <a:lstStyle/>
          <a:p>
            <a:r>
              <a:rPr lang="es-CO" dirty="0" smtClean="0">
                <a:solidFill>
                  <a:schemeClr val="bg1"/>
                </a:solidFill>
                <a:effectLst>
                  <a:glow rad="101600">
                    <a:schemeClr val="tx1">
                      <a:alpha val="60000"/>
                    </a:schemeClr>
                  </a:glow>
                </a:effectLst>
              </a:rPr>
              <a:t>CONCLUSIONES</a:t>
            </a:r>
            <a:endParaRPr lang="es-MX" dirty="0">
              <a:solidFill>
                <a:schemeClr val="bg1"/>
              </a:solidFill>
              <a:effectLst>
                <a:glow rad="101600">
                  <a:schemeClr val="tx1">
                    <a:alpha val="60000"/>
                  </a:schemeClr>
                </a:glow>
              </a:effectLst>
            </a:endParaRPr>
          </a:p>
        </p:txBody>
      </p:sp>
      <p:sp>
        <p:nvSpPr>
          <p:cNvPr id="3" name="Marcador de texto 2"/>
          <p:cNvSpPr>
            <a:spLocks noGrp="1"/>
          </p:cNvSpPr>
          <p:nvPr>
            <p:ph type="body" idx="1"/>
          </p:nvPr>
        </p:nvSpPr>
        <p:spPr/>
        <p:txBody>
          <a:bodyPr/>
          <a:lstStyle/>
          <a:p>
            <a:endParaRPr lang="es-MX"/>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204854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01314856"/>
              </p:ext>
            </p:extLst>
          </p:nvPr>
        </p:nvGraphicFramePr>
        <p:xfrm>
          <a:off x="318430" y="298383"/>
          <a:ext cx="11642562" cy="642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7266A04F-BA8A-49C6-B16E-D7C23F2F0D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442246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6840250"/>
              </p:ext>
            </p:extLst>
          </p:nvPr>
        </p:nvGraphicFramePr>
        <p:xfrm>
          <a:off x="318430" y="298383"/>
          <a:ext cx="11642562" cy="642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7266A04F-BA8A-49C6-B16E-D7C23F2F0D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813231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propue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263"/>
            <a:ext cx="12214572" cy="610728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49486" y="2993992"/>
            <a:ext cx="10515600" cy="2852737"/>
          </a:xfrm>
        </p:spPr>
        <p:txBody>
          <a:bodyPr/>
          <a:lstStyle/>
          <a:p>
            <a:r>
              <a:rPr lang="es-CO" dirty="0" smtClean="0">
                <a:solidFill>
                  <a:schemeClr val="bg1"/>
                </a:solidFill>
                <a:effectLst>
                  <a:glow rad="101600">
                    <a:schemeClr val="tx1">
                      <a:alpha val="60000"/>
                    </a:schemeClr>
                  </a:glow>
                </a:effectLst>
              </a:rPr>
              <a:t>PROPUESTA</a:t>
            </a:r>
            <a:endParaRPr lang="es-MX" dirty="0">
              <a:solidFill>
                <a:schemeClr val="bg1"/>
              </a:solidFill>
              <a:effectLst>
                <a:glow rad="101600">
                  <a:schemeClr val="tx1">
                    <a:alpha val="60000"/>
                  </a:schemeClr>
                </a:glow>
              </a:effectLst>
            </a:endParaRPr>
          </a:p>
        </p:txBody>
      </p:sp>
      <p:sp>
        <p:nvSpPr>
          <p:cNvPr id="3" name="Marcador de texto 2"/>
          <p:cNvSpPr>
            <a:spLocks noGrp="1"/>
          </p:cNvSpPr>
          <p:nvPr>
            <p:ph type="body" idx="1"/>
          </p:nvPr>
        </p:nvSpPr>
        <p:spPr/>
        <p:txBody>
          <a:bodyPr/>
          <a:lstStyle/>
          <a:p>
            <a:endParaRPr lang="es-MX"/>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287101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MX"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6624"/>
            <a:ext cx="11139435" cy="5355771"/>
          </a:xfrm>
          <a:prstGeom prst="rect">
            <a:avLst/>
          </a:prstGeom>
          <a:noFill/>
          <a:ln>
            <a:noFill/>
          </a:ln>
        </p:spPr>
      </p:pic>
      <p:pic>
        <p:nvPicPr>
          <p:cNvPr id="5" name="Imagen 4">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952157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778022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7266A04F-BA8A-49C6-B16E-D7C23F2F0D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025765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gracias por su 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31" y="980439"/>
            <a:ext cx="11582342" cy="50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777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48695" y="82058"/>
            <a:ext cx="11687708" cy="6689934"/>
          </a:xfrm>
          <a:prstGeom prst="rect">
            <a:avLst/>
          </a:prstGeom>
        </p:spPr>
      </p:pic>
      <p:sp>
        <p:nvSpPr>
          <p:cNvPr id="2" name="Título 1"/>
          <p:cNvSpPr>
            <a:spLocks noGrp="1"/>
          </p:cNvSpPr>
          <p:nvPr>
            <p:ph type="title"/>
          </p:nvPr>
        </p:nvSpPr>
        <p:spPr>
          <a:xfrm>
            <a:off x="831850" y="2977223"/>
            <a:ext cx="10515600" cy="2852737"/>
          </a:xfrm>
        </p:spPr>
        <p:txBody>
          <a:bodyPr/>
          <a:lstStyle/>
          <a:p>
            <a:r>
              <a:rPr lang="es-CO" dirty="0" smtClean="0">
                <a:solidFill>
                  <a:schemeClr val="bg1"/>
                </a:solidFill>
                <a:effectLst>
                  <a:glow rad="101600">
                    <a:schemeClr val="tx1">
                      <a:alpha val="60000"/>
                    </a:schemeClr>
                  </a:glow>
                </a:effectLst>
              </a:rPr>
              <a:t>OBJETIVOS</a:t>
            </a:r>
            <a:endParaRPr lang="es-MX" dirty="0">
              <a:solidFill>
                <a:schemeClr val="bg1"/>
              </a:solidFill>
              <a:effectLst>
                <a:glow rad="101600">
                  <a:schemeClr val="tx1">
                    <a:alpha val="60000"/>
                  </a:schemeClr>
                </a:glow>
              </a:effectLst>
            </a:endParaRPr>
          </a:p>
        </p:txBody>
      </p:sp>
      <p:sp>
        <p:nvSpPr>
          <p:cNvPr id="3" name="Marcador de texto 2"/>
          <p:cNvSpPr>
            <a:spLocks noGrp="1"/>
          </p:cNvSpPr>
          <p:nvPr>
            <p:ph type="body" idx="1"/>
          </p:nvPr>
        </p:nvSpPr>
        <p:spPr/>
        <p:txBody>
          <a:bodyPr/>
          <a:lstStyle/>
          <a:p>
            <a:endParaRPr lang="es-MX"/>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1011383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OBJETIVO GENERAL</a:t>
            </a:r>
            <a:endParaRPr lang="es-MX" dirty="0"/>
          </a:p>
        </p:txBody>
      </p:sp>
      <p:sp>
        <p:nvSpPr>
          <p:cNvPr id="3" name="Marcador de contenido 2"/>
          <p:cNvSpPr>
            <a:spLocks noGrp="1"/>
          </p:cNvSpPr>
          <p:nvPr>
            <p:ph idx="1"/>
          </p:nvPr>
        </p:nvSpPr>
        <p:spPr>
          <a:xfrm>
            <a:off x="838200" y="2196817"/>
            <a:ext cx="4768780" cy="3733203"/>
          </a:xfrm>
        </p:spPr>
        <p:txBody>
          <a:bodyPr/>
          <a:lstStyle/>
          <a:p>
            <a:r>
              <a:rPr lang="es-MX" dirty="0"/>
              <a:t>Comprender el comportamiento de compra de productos ecológicos de los millennials en el </a:t>
            </a:r>
            <a:r>
              <a:rPr lang="es-MX" dirty="0" err="1"/>
              <a:t>DMQ</a:t>
            </a:r>
            <a:r>
              <a:rPr lang="es-MX" dirty="0"/>
              <a:t> aplicando la teoría del comportamiento planeado, para conocer cómo influye la conciencia ambiental en dicho comportamiento</a:t>
            </a:r>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pic>
        <p:nvPicPr>
          <p:cNvPr id="4098" name="Picture 2" descr="Resultado de imagen para objetivos"/>
          <p:cNvPicPr>
            <a:picLocks noChangeAspect="1" noChangeArrowheads="1"/>
          </p:cNvPicPr>
          <p:nvPr/>
        </p:nvPicPr>
        <p:blipFill rotWithShape="1">
          <a:blip r:embed="rId3">
            <a:extLst>
              <a:ext uri="{28A0092B-C50C-407E-A947-70E740481C1C}">
                <a14:useLocalDpi xmlns:a14="http://schemas.microsoft.com/office/drawing/2010/main" val="0"/>
              </a:ext>
            </a:extLst>
          </a:blip>
          <a:srcRect l="18622" r="20569"/>
          <a:stretch/>
        </p:blipFill>
        <p:spPr bwMode="auto">
          <a:xfrm>
            <a:off x="5896608" y="1690688"/>
            <a:ext cx="5943135" cy="471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673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407200612"/>
              </p:ext>
            </p:extLst>
          </p:nvPr>
        </p:nvGraphicFramePr>
        <p:xfrm>
          <a:off x="838200" y="612949"/>
          <a:ext cx="10515600" cy="5564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7266A04F-BA8A-49C6-B16E-D7C23F2F0D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398491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Resultado de imagen para hipot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241864" y="4023088"/>
            <a:ext cx="2924269" cy="312344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CO" dirty="0" smtClean="0"/>
              <a:t>HIPÓTESIS</a:t>
            </a:r>
            <a:endParaRPr lang="es-MX" dirty="0"/>
          </a:p>
        </p:txBody>
      </p:sp>
      <p:sp>
        <p:nvSpPr>
          <p:cNvPr id="5" name="Marcador de contenido 4"/>
          <p:cNvSpPr>
            <a:spLocks noGrp="1"/>
          </p:cNvSpPr>
          <p:nvPr>
            <p:ph idx="1"/>
          </p:nvPr>
        </p:nvSpPr>
        <p:spPr>
          <a:xfrm>
            <a:off x="838200" y="1690688"/>
            <a:ext cx="10515600" cy="4793064"/>
          </a:xfrm>
        </p:spPr>
        <p:txBody>
          <a:bodyPr>
            <a:normAutofit lnSpcReduction="10000"/>
          </a:bodyPr>
          <a:lstStyle/>
          <a:p>
            <a:pPr>
              <a:buFont typeface="Wingdings" panose="05000000000000000000" pitchFamily="2" charset="2"/>
              <a:buChar char="Ø"/>
            </a:pPr>
            <a:r>
              <a:rPr lang="es-MX" dirty="0" smtClean="0"/>
              <a:t>H</a:t>
            </a:r>
            <a:r>
              <a:rPr lang="es-MX" dirty="0"/>
              <a:t>₁1: La actitud de comportamiento se relaciona positivamente con la intención de compra de productos ecológicos</a:t>
            </a:r>
            <a:r>
              <a:rPr lang="es-MX" dirty="0" smtClean="0"/>
              <a:t>.</a:t>
            </a:r>
            <a:endParaRPr lang="es-MX" dirty="0"/>
          </a:p>
          <a:p>
            <a:pPr>
              <a:buFont typeface="Wingdings" panose="05000000000000000000" pitchFamily="2" charset="2"/>
              <a:buChar char="Ø"/>
            </a:pPr>
            <a:r>
              <a:rPr lang="es-MX" dirty="0"/>
              <a:t>H₁2: Las normas subjetivas se relacionan positivamente con la intención de compra de productos ecológicos.</a:t>
            </a:r>
          </a:p>
          <a:p>
            <a:pPr>
              <a:buFont typeface="Wingdings" panose="05000000000000000000" pitchFamily="2" charset="2"/>
              <a:buChar char="Ø"/>
            </a:pPr>
            <a:r>
              <a:rPr lang="es-MX" dirty="0" smtClean="0"/>
              <a:t>H</a:t>
            </a:r>
            <a:r>
              <a:rPr lang="es-MX" dirty="0"/>
              <a:t>₁3: El control de comportamiento percibido se relaciona positivamente con la intención de compra de productos ecológicos.</a:t>
            </a:r>
          </a:p>
          <a:p>
            <a:pPr>
              <a:buFont typeface="Wingdings" panose="05000000000000000000" pitchFamily="2" charset="2"/>
              <a:buChar char="Ø"/>
            </a:pPr>
            <a:r>
              <a:rPr lang="es-MX" dirty="0" smtClean="0"/>
              <a:t>H</a:t>
            </a:r>
            <a:r>
              <a:rPr lang="es-MX" dirty="0"/>
              <a:t>₁4: El control de comportamiento de compra percibido se relaciona positivamente con el comportamiento de compra de productos ecológicos</a:t>
            </a:r>
            <a:r>
              <a:rPr lang="es-MX" dirty="0" smtClean="0"/>
              <a:t>.</a:t>
            </a:r>
          </a:p>
          <a:p>
            <a:pPr>
              <a:buFont typeface="Wingdings" panose="05000000000000000000" pitchFamily="2" charset="2"/>
              <a:buChar char="Ø"/>
            </a:pPr>
            <a:r>
              <a:rPr lang="es-MX" dirty="0" smtClean="0"/>
              <a:t>H₁5: La intención de compra verde se relaciona positivamente con el comportamiento de compra de productos ecológicos.</a:t>
            </a:r>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spTree>
    <p:extLst>
      <p:ext uri="{BB962C8B-B14F-4D97-AF65-F5344CB8AC3E}">
        <p14:creationId xmlns:p14="http://schemas.microsoft.com/office/powerpoint/2010/main" val="2672611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HIPÓTESIS</a:t>
            </a:r>
            <a:endParaRPr lang="es-MX" dirty="0"/>
          </a:p>
        </p:txBody>
      </p:sp>
      <p:sp>
        <p:nvSpPr>
          <p:cNvPr id="3" name="Marcador de contenido 2"/>
          <p:cNvSpPr>
            <a:spLocks noGrp="1"/>
          </p:cNvSpPr>
          <p:nvPr>
            <p:ph idx="1"/>
          </p:nvPr>
        </p:nvSpPr>
        <p:spPr/>
        <p:txBody>
          <a:bodyPr>
            <a:normAutofit lnSpcReduction="10000"/>
          </a:bodyPr>
          <a:lstStyle/>
          <a:p>
            <a:pPr>
              <a:buFont typeface="Wingdings" panose="05000000000000000000" pitchFamily="2" charset="2"/>
              <a:buChar char="Ø"/>
            </a:pPr>
            <a:r>
              <a:rPr lang="es-MX" dirty="0" smtClean="0"/>
              <a:t>H₁6: La conciencia ambiental se relaciona positivamente con la actitud de comportamiento.</a:t>
            </a:r>
          </a:p>
          <a:p>
            <a:pPr>
              <a:buFont typeface="Wingdings" panose="05000000000000000000" pitchFamily="2" charset="2"/>
              <a:buChar char="Ø"/>
            </a:pPr>
            <a:r>
              <a:rPr lang="es-MX" dirty="0" smtClean="0"/>
              <a:t>H₁7: La conciencia ambiental se relaciona positivamente con las normas subjetivas.</a:t>
            </a:r>
          </a:p>
          <a:p>
            <a:pPr>
              <a:buFont typeface="Wingdings" panose="05000000000000000000" pitchFamily="2" charset="2"/>
              <a:buChar char="Ø"/>
            </a:pPr>
            <a:r>
              <a:rPr lang="es-MX" dirty="0" smtClean="0"/>
              <a:t>H₁8: La conciencia ambiental se relaciona positivamente con el control de comportamiento percibido.</a:t>
            </a:r>
          </a:p>
          <a:p>
            <a:pPr>
              <a:buFont typeface="Wingdings" panose="05000000000000000000" pitchFamily="2" charset="2"/>
              <a:buChar char="Ø"/>
            </a:pPr>
            <a:r>
              <a:rPr lang="es-MX" dirty="0" smtClean="0"/>
              <a:t>H₁9: La conciencia ambiental se relaciona positivamente con el comportamiento de compra.</a:t>
            </a:r>
          </a:p>
          <a:p>
            <a:pPr>
              <a:buFont typeface="Wingdings" panose="05000000000000000000" pitchFamily="2" charset="2"/>
              <a:buChar char="Ø"/>
            </a:pPr>
            <a:r>
              <a:rPr lang="es-MX" dirty="0" smtClean="0"/>
              <a:t>H₁10: La disposición de pago se relaciona positivamente con el comportamiento de compra</a:t>
            </a:r>
          </a:p>
        </p:txBody>
      </p:sp>
      <p:pic>
        <p:nvPicPr>
          <p:cNvPr id="4" name="Imagen 3">
            <a:extLst>
              <a:ext uri="{FF2B5EF4-FFF2-40B4-BE49-F238E27FC236}">
                <a16:creationId xmlns:a16="http://schemas.microsoft.com/office/drawing/2014/main" xmlns=""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423" y="82058"/>
            <a:ext cx="2731153" cy="945848"/>
          </a:xfrm>
          <a:prstGeom prst="rect">
            <a:avLst/>
          </a:prstGeom>
          <a:ln>
            <a:noFill/>
          </a:ln>
          <a:effectLst>
            <a:softEdge rad="112500"/>
          </a:effectLst>
        </p:spPr>
      </p:pic>
      <p:pic>
        <p:nvPicPr>
          <p:cNvPr id="5" name="Picture 6" descr="Resultado de imagen para hipot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241864" y="4023088"/>
            <a:ext cx="2924269" cy="312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220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862</TotalTime>
  <Words>2219</Words>
  <Application>Microsoft Office PowerPoint</Application>
  <PresentationFormat>Panorámica</PresentationFormat>
  <Paragraphs>311</Paragraphs>
  <Slides>41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Arial</vt:lpstr>
      <vt:lpstr>Calibri</vt:lpstr>
      <vt:lpstr>Calibri Light</vt:lpstr>
      <vt:lpstr>Cambria Math</vt:lpstr>
      <vt:lpstr>Century Gothic</vt:lpstr>
      <vt:lpstr>Times New Roman</vt:lpstr>
      <vt:lpstr>Wingdings</vt:lpstr>
      <vt:lpstr>Tema de Office</vt:lpstr>
      <vt:lpstr>DEPARTAMENTO DE CIENCIAS ECONÓMICAS ADMINISTRATIVAS Y DE COMERCIO</vt:lpstr>
      <vt:lpstr>TEMAS A TRATAR</vt:lpstr>
      <vt:lpstr>INTRODUCCIÓN</vt:lpstr>
      <vt:lpstr>PLANTEAMIENTO DEL PROBLEMA</vt:lpstr>
      <vt:lpstr>OBJETIVOS</vt:lpstr>
      <vt:lpstr>OBJETIVO GENERAL</vt:lpstr>
      <vt:lpstr>Presentación de PowerPoint</vt:lpstr>
      <vt:lpstr>HIPÓTESIS</vt:lpstr>
      <vt:lpstr>HIPÓTESIS</vt:lpstr>
      <vt:lpstr>MARCO TEÓRICO</vt:lpstr>
      <vt:lpstr>Teoría del comportamiento planeado</vt:lpstr>
      <vt:lpstr>Teoría de acción razonada (TRA) </vt:lpstr>
      <vt:lpstr>Teoría del comportamiento planeado (TPB) </vt:lpstr>
      <vt:lpstr>Teoría del comportamiento del consumidor</vt:lpstr>
      <vt:lpstr>Millennials</vt:lpstr>
      <vt:lpstr>Conciencia ambiental</vt:lpstr>
      <vt:lpstr>Modelo de la investigación</vt:lpstr>
      <vt:lpstr>Variables de estudio</vt:lpstr>
      <vt:lpstr>MARCO METODOLÓGICO</vt:lpstr>
      <vt:lpstr>Presentación de PowerPoint</vt:lpstr>
      <vt:lpstr>Presentación de PowerPoint</vt:lpstr>
      <vt:lpstr>DETERMINACIÓN DE LA MUESTRA</vt:lpstr>
      <vt:lpstr>INSTRUMENTO DE RECOLECCIÓN  DE DATOS</vt:lpstr>
      <vt:lpstr>Presentación de PowerPoint</vt:lpstr>
      <vt:lpstr>MARCO EMPÍRICO</vt:lpstr>
      <vt:lpstr>Análisis descriptivo agrupado</vt:lpstr>
      <vt:lpstr>Conciencia ambiental</vt:lpstr>
      <vt:lpstr>Actitud hacia el comportamiento</vt:lpstr>
      <vt:lpstr>Normas subjetivas</vt:lpstr>
      <vt:lpstr>Control de comportamiento percibido</vt:lpstr>
      <vt:lpstr>Disposición de pago</vt:lpstr>
      <vt:lpstr>Intención de compra</vt:lpstr>
      <vt:lpstr>Comportamiento de compra</vt:lpstr>
      <vt:lpstr>Comprobación de hipótesis</vt:lpstr>
      <vt:lpstr>Presentación de PowerPoint</vt:lpstr>
      <vt:lpstr>CONCLUSIONES</vt:lpstr>
      <vt:lpstr>Presentación de PowerPoint</vt:lpstr>
      <vt:lpstr>Presentación de PowerPoint</vt:lpstr>
      <vt:lpstr>PROPUESTA</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dc:title>
  <dc:creator>USUARIO</dc:creator>
  <cp:lastModifiedBy>USUARIO</cp:lastModifiedBy>
  <cp:revision>52</cp:revision>
  <dcterms:created xsi:type="dcterms:W3CDTF">2019-07-15T02:19:53Z</dcterms:created>
  <dcterms:modified xsi:type="dcterms:W3CDTF">2019-09-22T04:23:01Z</dcterms:modified>
</cp:coreProperties>
</file>