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5" r:id="rId1"/>
  </p:sldMasterIdLst>
  <p:sldIdLst>
    <p:sldId id="256" r:id="rId2"/>
    <p:sldId id="257" r:id="rId3"/>
    <p:sldId id="258" r:id="rId4"/>
    <p:sldId id="259" r:id="rId5"/>
    <p:sldId id="260" r:id="rId6"/>
    <p:sldId id="261" r:id="rId7"/>
    <p:sldId id="263" r:id="rId8"/>
    <p:sldId id="262" r:id="rId9"/>
    <p:sldId id="266" r:id="rId10"/>
    <p:sldId id="264" r:id="rId11"/>
    <p:sldId id="265" r:id="rId12"/>
    <p:sldId id="269" r:id="rId13"/>
    <p:sldId id="267" r:id="rId14"/>
    <p:sldId id="270" r:id="rId15"/>
    <p:sldId id="272" r:id="rId16"/>
    <p:sldId id="273" r:id="rId17"/>
    <p:sldId id="274" r:id="rId18"/>
    <p:sldId id="275" r:id="rId19"/>
    <p:sldId id="276" r:id="rId20"/>
    <p:sldId id="277" r:id="rId21"/>
    <p:sldId id="279" r:id="rId22"/>
    <p:sldId id="287" r:id="rId23"/>
    <p:sldId id="278" r:id="rId24"/>
    <p:sldId id="297" r:id="rId25"/>
    <p:sldId id="271" r:id="rId26"/>
    <p:sldId id="282" r:id="rId27"/>
    <p:sldId id="283" r:id="rId28"/>
    <p:sldId id="284" r:id="rId29"/>
    <p:sldId id="285" r:id="rId30"/>
    <p:sldId id="281" r:id="rId31"/>
    <p:sldId id="293" r:id="rId32"/>
    <p:sldId id="280" r:id="rId33"/>
    <p:sldId id="289" r:id="rId34"/>
    <p:sldId id="288" r:id="rId35"/>
    <p:sldId id="290" r:id="rId36"/>
    <p:sldId id="291" r:id="rId37"/>
    <p:sldId id="292" r:id="rId38"/>
    <p:sldId id="295" r:id="rId39"/>
    <p:sldId id="294" r:id="rId40"/>
    <p:sldId id="296"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F1CF"/>
    <a:srgbClr val="80CA84"/>
    <a:srgbClr val="FF9933"/>
    <a:srgbClr val="FF5050"/>
    <a:srgbClr val="ECAF40"/>
    <a:srgbClr val="99FF33"/>
    <a:srgbClr val="FF66CC"/>
    <a:srgbClr val="CCFFFF"/>
    <a:srgbClr val="009999"/>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Estilo medio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993430-3119-4E72-858B-4322BBF9333F}" type="doc">
      <dgm:prSet loTypeId="urn:microsoft.com/office/officeart/2005/8/layout/bProcess2" loCatId="process" qsTypeId="urn:microsoft.com/office/officeart/2005/8/quickstyle/simple1" qsCatId="simple" csTypeId="urn:microsoft.com/office/officeart/2005/8/colors/accent0_3" csCatId="mainScheme" phldr="1"/>
      <dgm:spPr/>
      <dgm:t>
        <a:bodyPr/>
        <a:lstStyle/>
        <a:p>
          <a:endParaRPr lang="es-ES"/>
        </a:p>
      </dgm:t>
    </dgm:pt>
    <dgm:pt modelId="{EDD48F4C-FCFA-44B3-838C-B262B2113E32}">
      <dgm:prSet phldrT="[Texto]" custT="1"/>
      <dgm:spPr>
        <a:solidFill>
          <a:srgbClr val="009999"/>
        </a:solidFill>
      </dgm:spPr>
      <dgm:t>
        <a:bodyPr/>
        <a:lstStyle/>
        <a:p>
          <a:r>
            <a:rPr lang="es-EC" sz="1600" dirty="0" smtClean="0">
              <a:solidFill>
                <a:schemeClr val="tx1"/>
              </a:solidFill>
            </a:rPr>
            <a:t>Verificar la información (altimetría planimetría)</a:t>
          </a:r>
          <a:endParaRPr lang="es-ES" sz="1600" dirty="0">
            <a:solidFill>
              <a:schemeClr val="tx1"/>
            </a:solidFill>
          </a:endParaRPr>
        </a:p>
      </dgm:t>
    </dgm:pt>
    <dgm:pt modelId="{AD911F46-D8EF-4729-AEEB-CA63DDB1F11E}" type="parTrans" cxnId="{6763E80D-4204-489F-B5B1-FCF0A10C4672}">
      <dgm:prSet/>
      <dgm:spPr/>
      <dgm:t>
        <a:bodyPr/>
        <a:lstStyle/>
        <a:p>
          <a:endParaRPr lang="es-ES"/>
        </a:p>
      </dgm:t>
    </dgm:pt>
    <dgm:pt modelId="{A9DEF65F-7118-4D13-AA16-71F711D840A5}" type="sibTrans" cxnId="{6763E80D-4204-489F-B5B1-FCF0A10C4672}">
      <dgm:prSet/>
      <dgm:spPr/>
      <dgm:t>
        <a:bodyPr/>
        <a:lstStyle/>
        <a:p>
          <a:endParaRPr lang="es-ES"/>
        </a:p>
      </dgm:t>
    </dgm:pt>
    <dgm:pt modelId="{DBBB5057-2543-465F-996D-FFC1E51A7CDA}">
      <dgm:prSet phldrT="[Texto]" custT="1"/>
      <dgm:spPr>
        <a:solidFill>
          <a:srgbClr val="00FF99"/>
        </a:solidFill>
      </dgm:spPr>
      <dgm:t>
        <a:bodyPr/>
        <a:lstStyle/>
        <a:p>
          <a:r>
            <a:rPr lang="es-EC" sz="1500" dirty="0" smtClean="0">
              <a:solidFill>
                <a:schemeClr val="tx1"/>
              </a:solidFill>
            </a:rPr>
            <a:t>Constatar el estado actual de los pozo y de las tuberías</a:t>
          </a:r>
          <a:endParaRPr lang="es-ES" sz="1500" dirty="0">
            <a:solidFill>
              <a:schemeClr val="tx1"/>
            </a:solidFill>
          </a:endParaRPr>
        </a:p>
      </dgm:t>
    </dgm:pt>
    <dgm:pt modelId="{F431374D-3169-4F82-9676-46CF0EDAF940}" type="parTrans" cxnId="{9BEB3548-3F08-4ADD-8D1F-43ECF717323D}">
      <dgm:prSet/>
      <dgm:spPr/>
      <dgm:t>
        <a:bodyPr/>
        <a:lstStyle/>
        <a:p>
          <a:endParaRPr lang="es-ES"/>
        </a:p>
      </dgm:t>
    </dgm:pt>
    <dgm:pt modelId="{E4E5064E-3C36-44E1-8325-ED8014D65C06}" type="sibTrans" cxnId="{9BEB3548-3F08-4ADD-8D1F-43ECF717323D}">
      <dgm:prSet/>
      <dgm:spPr/>
      <dgm:t>
        <a:bodyPr/>
        <a:lstStyle/>
        <a:p>
          <a:endParaRPr lang="es-ES"/>
        </a:p>
      </dgm:t>
    </dgm:pt>
    <dgm:pt modelId="{4E32547C-CADF-403E-9334-787AD83AD428}">
      <dgm:prSet phldrT="[Texto]" custT="1"/>
      <dgm:spPr>
        <a:solidFill>
          <a:srgbClr val="99FFCC"/>
        </a:solidFill>
      </dgm:spPr>
      <dgm:t>
        <a:bodyPr/>
        <a:lstStyle/>
        <a:p>
          <a:r>
            <a:rPr lang="es-EC" sz="1600" dirty="0" smtClean="0">
              <a:solidFill>
                <a:schemeClr val="tx1"/>
              </a:solidFill>
            </a:rPr>
            <a:t>Traspaso de la cámara por las tuberías</a:t>
          </a:r>
          <a:endParaRPr lang="es-ES" sz="1600" dirty="0">
            <a:solidFill>
              <a:schemeClr val="tx1"/>
            </a:solidFill>
          </a:endParaRPr>
        </a:p>
      </dgm:t>
    </dgm:pt>
    <dgm:pt modelId="{67D7B55E-D0DB-4EA3-AFB9-37820CDB7B9F}" type="parTrans" cxnId="{5F2BCE05-837A-4815-8D87-C01A53A68010}">
      <dgm:prSet/>
      <dgm:spPr/>
      <dgm:t>
        <a:bodyPr/>
        <a:lstStyle/>
        <a:p>
          <a:endParaRPr lang="es-ES"/>
        </a:p>
      </dgm:t>
    </dgm:pt>
    <dgm:pt modelId="{17A711B2-BCAC-4DDA-9EC8-AC0F3E7C6659}" type="sibTrans" cxnId="{5F2BCE05-837A-4815-8D87-C01A53A68010}">
      <dgm:prSet/>
      <dgm:spPr/>
      <dgm:t>
        <a:bodyPr/>
        <a:lstStyle/>
        <a:p>
          <a:endParaRPr lang="es-ES"/>
        </a:p>
      </dgm:t>
    </dgm:pt>
    <dgm:pt modelId="{6E1AF191-7926-46B9-8424-E68946EDB9A0}">
      <dgm:prSet phldrT="[Texto]" custT="1"/>
      <dgm:spPr>
        <a:solidFill>
          <a:srgbClr val="FF66CC"/>
        </a:solidFill>
      </dgm:spPr>
      <dgm:t>
        <a:bodyPr/>
        <a:lstStyle/>
        <a:p>
          <a:r>
            <a:rPr lang="es-US" sz="1600" dirty="0" smtClean="0">
              <a:solidFill>
                <a:schemeClr val="tx1"/>
              </a:solidFill>
            </a:rPr>
            <a:t>Evaluación Hidráulica del sistema</a:t>
          </a:r>
          <a:endParaRPr lang="es-ES" sz="1600" dirty="0">
            <a:solidFill>
              <a:schemeClr val="tx1"/>
            </a:solidFill>
          </a:endParaRPr>
        </a:p>
      </dgm:t>
    </dgm:pt>
    <dgm:pt modelId="{17F29DCA-E97A-4ABC-866E-71E0C5DB6CF7}" type="parTrans" cxnId="{8704DB96-E8AF-42E0-8899-2264AE1F1CE6}">
      <dgm:prSet/>
      <dgm:spPr/>
      <dgm:t>
        <a:bodyPr/>
        <a:lstStyle/>
        <a:p>
          <a:endParaRPr lang="es-ES"/>
        </a:p>
      </dgm:t>
    </dgm:pt>
    <dgm:pt modelId="{82D3684F-4E6C-474A-BDD4-7C40177DD579}" type="sibTrans" cxnId="{8704DB96-E8AF-42E0-8899-2264AE1F1CE6}">
      <dgm:prSet/>
      <dgm:spPr/>
      <dgm:t>
        <a:bodyPr/>
        <a:lstStyle/>
        <a:p>
          <a:endParaRPr lang="es-ES"/>
        </a:p>
      </dgm:t>
    </dgm:pt>
    <dgm:pt modelId="{F9F06C4A-C060-4894-9289-F2F056522702}">
      <dgm:prSet phldrT="[Texto]" custT="1"/>
      <dgm:spPr>
        <a:solidFill>
          <a:srgbClr val="99FF33"/>
        </a:solidFill>
      </dgm:spPr>
      <dgm:t>
        <a:bodyPr/>
        <a:lstStyle/>
        <a:p>
          <a:r>
            <a:rPr lang="es-EC" sz="1500" dirty="0" smtClean="0">
              <a:solidFill>
                <a:schemeClr val="tx1"/>
              </a:solidFill>
            </a:rPr>
            <a:t>Listado de requerimientos para el mantenimiento pozos y tuberías </a:t>
          </a:r>
          <a:endParaRPr lang="es-ES" sz="1500" dirty="0">
            <a:solidFill>
              <a:schemeClr val="tx1"/>
            </a:solidFill>
          </a:endParaRPr>
        </a:p>
      </dgm:t>
    </dgm:pt>
    <dgm:pt modelId="{DFD159DE-BB57-442E-9FBE-26AB594E7BB9}" type="parTrans" cxnId="{DD2DE1D8-3833-4959-ADFE-A582BC586F04}">
      <dgm:prSet/>
      <dgm:spPr/>
      <dgm:t>
        <a:bodyPr/>
        <a:lstStyle/>
        <a:p>
          <a:endParaRPr lang="es-ES"/>
        </a:p>
      </dgm:t>
    </dgm:pt>
    <dgm:pt modelId="{0E04795F-C9A4-4D8A-9114-63370AB3C67B}" type="sibTrans" cxnId="{DD2DE1D8-3833-4959-ADFE-A582BC586F04}">
      <dgm:prSet/>
      <dgm:spPr/>
      <dgm:t>
        <a:bodyPr/>
        <a:lstStyle/>
        <a:p>
          <a:endParaRPr lang="es-ES"/>
        </a:p>
      </dgm:t>
    </dgm:pt>
    <dgm:pt modelId="{86D43D4A-7524-4600-A208-FCB73BDA353B}">
      <dgm:prSet phldrT="[Texto]" custT="1"/>
      <dgm:spPr>
        <a:solidFill>
          <a:srgbClr val="FF9933"/>
        </a:solidFill>
      </dgm:spPr>
      <dgm:t>
        <a:bodyPr/>
        <a:lstStyle/>
        <a:p>
          <a:r>
            <a:rPr lang="es-EC" sz="1600" dirty="0" smtClean="0">
              <a:solidFill>
                <a:schemeClr val="tx1"/>
              </a:solidFill>
            </a:rPr>
            <a:t>Presentar el diseño para el mejoramiento de la red.</a:t>
          </a:r>
          <a:endParaRPr lang="es-ES" sz="1600" dirty="0">
            <a:solidFill>
              <a:schemeClr val="tx1"/>
            </a:solidFill>
          </a:endParaRPr>
        </a:p>
      </dgm:t>
    </dgm:pt>
    <dgm:pt modelId="{62743650-7E91-4C7B-83AB-D4AA5901FE1E}" type="parTrans" cxnId="{0801F5CA-D8DC-47FD-BB93-DAB4F96DBD43}">
      <dgm:prSet/>
      <dgm:spPr/>
      <dgm:t>
        <a:bodyPr/>
        <a:lstStyle/>
        <a:p>
          <a:endParaRPr lang="es-ES"/>
        </a:p>
      </dgm:t>
    </dgm:pt>
    <dgm:pt modelId="{4DAD4959-003E-40D6-8687-F6E0D738FA33}" type="sibTrans" cxnId="{0801F5CA-D8DC-47FD-BB93-DAB4F96DBD43}">
      <dgm:prSet/>
      <dgm:spPr/>
      <dgm:t>
        <a:bodyPr/>
        <a:lstStyle/>
        <a:p>
          <a:endParaRPr lang="es-ES"/>
        </a:p>
      </dgm:t>
    </dgm:pt>
    <dgm:pt modelId="{14EEA910-C0D3-4035-9BA2-75CB33BB2DBB}" type="pres">
      <dgm:prSet presAssocID="{E6993430-3119-4E72-858B-4322BBF9333F}" presName="diagram" presStyleCnt="0">
        <dgm:presLayoutVars>
          <dgm:dir/>
          <dgm:resizeHandles/>
        </dgm:presLayoutVars>
      </dgm:prSet>
      <dgm:spPr/>
      <dgm:t>
        <a:bodyPr/>
        <a:lstStyle/>
        <a:p>
          <a:endParaRPr lang="es-ES"/>
        </a:p>
      </dgm:t>
    </dgm:pt>
    <dgm:pt modelId="{114C93DE-E851-4854-86C3-D10CC752D52F}" type="pres">
      <dgm:prSet presAssocID="{EDD48F4C-FCFA-44B3-838C-B262B2113E32}" presName="firstNode" presStyleLbl="node1" presStyleIdx="0" presStyleCnt="6">
        <dgm:presLayoutVars>
          <dgm:bulletEnabled val="1"/>
        </dgm:presLayoutVars>
      </dgm:prSet>
      <dgm:spPr/>
      <dgm:t>
        <a:bodyPr/>
        <a:lstStyle/>
        <a:p>
          <a:endParaRPr lang="es-ES"/>
        </a:p>
      </dgm:t>
    </dgm:pt>
    <dgm:pt modelId="{9C8544C3-0924-4D42-9AD7-41B601AF2D56}" type="pres">
      <dgm:prSet presAssocID="{A9DEF65F-7118-4D13-AA16-71F711D840A5}" presName="sibTrans" presStyleLbl="sibTrans2D1" presStyleIdx="0" presStyleCnt="5"/>
      <dgm:spPr/>
      <dgm:t>
        <a:bodyPr/>
        <a:lstStyle/>
        <a:p>
          <a:endParaRPr lang="es-ES"/>
        </a:p>
      </dgm:t>
    </dgm:pt>
    <dgm:pt modelId="{B2F67A03-8300-4EF2-AA65-E7718488203D}" type="pres">
      <dgm:prSet presAssocID="{DBBB5057-2543-465F-996D-FFC1E51A7CDA}" presName="middleNode" presStyleCnt="0"/>
      <dgm:spPr/>
    </dgm:pt>
    <dgm:pt modelId="{76D58FA8-820F-4C95-A859-D4CA8A04D7FB}" type="pres">
      <dgm:prSet presAssocID="{DBBB5057-2543-465F-996D-FFC1E51A7CDA}" presName="padding" presStyleLbl="node1" presStyleIdx="0" presStyleCnt="6"/>
      <dgm:spPr/>
    </dgm:pt>
    <dgm:pt modelId="{245A0FE6-79A4-490D-AD44-17B8767C8BC3}" type="pres">
      <dgm:prSet presAssocID="{DBBB5057-2543-465F-996D-FFC1E51A7CDA}" presName="shape" presStyleLbl="node1" presStyleIdx="1" presStyleCnt="6" custScaleX="117628" custScaleY="113891">
        <dgm:presLayoutVars>
          <dgm:bulletEnabled val="1"/>
        </dgm:presLayoutVars>
      </dgm:prSet>
      <dgm:spPr/>
      <dgm:t>
        <a:bodyPr/>
        <a:lstStyle/>
        <a:p>
          <a:endParaRPr lang="es-ES"/>
        </a:p>
      </dgm:t>
    </dgm:pt>
    <dgm:pt modelId="{755044AA-E837-46AB-B711-FA8C2BBDA6A0}" type="pres">
      <dgm:prSet presAssocID="{E4E5064E-3C36-44E1-8325-ED8014D65C06}" presName="sibTrans" presStyleLbl="sibTrans2D1" presStyleIdx="1" presStyleCnt="5"/>
      <dgm:spPr/>
      <dgm:t>
        <a:bodyPr/>
        <a:lstStyle/>
        <a:p>
          <a:endParaRPr lang="es-ES"/>
        </a:p>
      </dgm:t>
    </dgm:pt>
    <dgm:pt modelId="{02959C36-21A2-4C00-B843-318789159533}" type="pres">
      <dgm:prSet presAssocID="{4E32547C-CADF-403E-9334-787AD83AD428}" presName="middleNode" presStyleCnt="0"/>
      <dgm:spPr/>
    </dgm:pt>
    <dgm:pt modelId="{9FEE6609-D539-47DD-8B58-3D063627C882}" type="pres">
      <dgm:prSet presAssocID="{4E32547C-CADF-403E-9334-787AD83AD428}" presName="padding" presStyleLbl="node1" presStyleIdx="1" presStyleCnt="6"/>
      <dgm:spPr/>
    </dgm:pt>
    <dgm:pt modelId="{97DE74A3-CF7C-496E-BC23-7C8AD3E87C81}" type="pres">
      <dgm:prSet presAssocID="{4E32547C-CADF-403E-9334-787AD83AD428}" presName="shape" presStyleLbl="node1" presStyleIdx="2" presStyleCnt="6" custScaleX="117268" custScaleY="117560">
        <dgm:presLayoutVars>
          <dgm:bulletEnabled val="1"/>
        </dgm:presLayoutVars>
      </dgm:prSet>
      <dgm:spPr/>
      <dgm:t>
        <a:bodyPr/>
        <a:lstStyle/>
        <a:p>
          <a:endParaRPr lang="es-ES"/>
        </a:p>
      </dgm:t>
    </dgm:pt>
    <dgm:pt modelId="{13EA9D44-02BB-454A-96AA-CEC675C1CD99}" type="pres">
      <dgm:prSet presAssocID="{17A711B2-BCAC-4DDA-9EC8-AC0F3E7C6659}" presName="sibTrans" presStyleLbl="sibTrans2D1" presStyleIdx="2" presStyleCnt="5"/>
      <dgm:spPr/>
      <dgm:t>
        <a:bodyPr/>
        <a:lstStyle/>
        <a:p>
          <a:endParaRPr lang="es-ES"/>
        </a:p>
      </dgm:t>
    </dgm:pt>
    <dgm:pt modelId="{573200C0-349E-4080-AD6B-13F1312F86BB}" type="pres">
      <dgm:prSet presAssocID="{6E1AF191-7926-46B9-8424-E68946EDB9A0}" presName="middleNode" presStyleCnt="0"/>
      <dgm:spPr/>
    </dgm:pt>
    <dgm:pt modelId="{8436A461-1010-4405-9ABC-E23166EBF79B}" type="pres">
      <dgm:prSet presAssocID="{6E1AF191-7926-46B9-8424-E68946EDB9A0}" presName="padding" presStyleLbl="node1" presStyleIdx="2" presStyleCnt="6"/>
      <dgm:spPr/>
    </dgm:pt>
    <dgm:pt modelId="{2BC33455-C909-40CC-B29F-0AE1D37B9F5C}" type="pres">
      <dgm:prSet presAssocID="{6E1AF191-7926-46B9-8424-E68946EDB9A0}" presName="shape" presStyleLbl="node1" presStyleIdx="3" presStyleCnt="6" custScaleX="119363" custScaleY="118153">
        <dgm:presLayoutVars>
          <dgm:bulletEnabled val="1"/>
        </dgm:presLayoutVars>
      </dgm:prSet>
      <dgm:spPr/>
      <dgm:t>
        <a:bodyPr/>
        <a:lstStyle/>
        <a:p>
          <a:endParaRPr lang="es-ES"/>
        </a:p>
      </dgm:t>
    </dgm:pt>
    <dgm:pt modelId="{68581A64-775C-4162-9BE0-92D0465E2A01}" type="pres">
      <dgm:prSet presAssocID="{82D3684F-4E6C-474A-BDD4-7C40177DD579}" presName="sibTrans" presStyleLbl="sibTrans2D1" presStyleIdx="3" presStyleCnt="5"/>
      <dgm:spPr/>
      <dgm:t>
        <a:bodyPr/>
        <a:lstStyle/>
        <a:p>
          <a:endParaRPr lang="es-ES"/>
        </a:p>
      </dgm:t>
    </dgm:pt>
    <dgm:pt modelId="{FDB0F10D-6321-4967-A690-A0AFF581E484}" type="pres">
      <dgm:prSet presAssocID="{F9F06C4A-C060-4894-9289-F2F056522702}" presName="middleNode" presStyleCnt="0"/>
      <dgm:spPr/>
    </dgm:pt>
    <dgm:pt modelId="{B699361A-EFB4-44AC-9FC7-26FEC6FF3E1E}" type="pres">
      <dgm:prSet presAssocID="{F9F06C4A-C060-4894-9289-F2F056522702}" presName="padding" presStyleLbl="node1" presStyleIdx="3" presStyleCnt="6"/>
      <dgm:spPr/>
    </dgm:pt>
    <dgm:pt modelId="{D903491B-A9D3-4A03-A594-89F1932D7891}" type="pres">
      <dgm:prSet presAssocID="{F9F06C4A-C060-4894-9289-F2F056522702}" presName="shape" presStyleLbl="node1" presStyleIdx="4" presStyleCnt="6" custScaleX="134398" custScaleY="119987">
        <dgm:presLayoutVars>
          <dgm:bulletEnabled val="1"/>
        </dgm:presLayoutVars>
      </dgm:prSet>
      <dgm:spPr/>
      <dgm:t>
        <a:bodyPr/>
        <a:lstStyle/>
        <a:p>
          <a:endParaRPr lang="es-ES"/>
        </a:p>
      </dgm:t>
    </dgm:pt>
    <dgm:pt modelId="{3FFA426B-3381-42B3-92A3-C967CE29C9B7}" type="pres">
      <dgm:prSet presAssocID="{0E04795F-C9A4-4D8A-9114-63370AB3C67B}" presName="sibTrans" presStyleLbl="sibTrans2D1" presStyleIdx="4" presStyleCnt="5"/>
      <dgm:spPr/>
      <dgm:t>
        <a:bodyPr/>
        <a:lstStyle/>
        <a:p>
          <a:endParaRPr lang="es-ES"/>
        </a:p>
      </dgm:t>
    </dgm:pt>
    <dgm:pt modelId="{C2B96EEC-2177-4BA7-84C7-DBAD62ADF08E}" type="pres">
      <dgm:prSet presAssocID="{86D43D4A-7524-4600-A208-FCB73BDA353B}" presName="lastNode" presStyleLbl="node1" presStyleIdx="5" presStyleCnt="6">
        <dgm:presLayoutVars>
          <dgm:bulletEnabled val="1"/>
        </dgm:presLayoutVars>
      </dgm:prSet>
      <dgm:spPr/>
      <dgm:t>
        <a:bodyPr/>
        <a:lstStyle/>
        <a:p>
          <a:endParaRPr lang="es-ES"/>
        </a:p>
      </dgm:t>
    </dgm:pt>
  </dgm:ptLst>
  <dgm:cxnLst>
    <dgm:cxn modelId="{193A1FA1-4133-4BB4-92B8-D221900C9ADE}" type="presOf" srcId="{17A711B2-BCAC-4DDA-9EC8-AC0F3E7C6659}" destId="{13EA9D44-02BB-454A-96AA-CEC675C1CD99}" srcOrd="0" destOrd="0" presId="urn:microsoft.com/office/officeart/2005/8/layout/bProcess2"/>
    <dgm:cxn modelId="{C704E28B-307E-4406-A0FD-BC2576B750C2}" type="presOf" srcId="{E6993430-3119-4E72-858B-4322BBF9333F}" destId="{14EEA910-C0D3-4035-9BA2-75CB33BB2DBB}" srcOrd="0" destOrd="0" presId="urn:microsoft.com/office/officeart/2005/8/layout/bProcess2"/>
    <dgm:cxn modelId="{2C90DF0B-7C7E-4486-AC3D-EA886AB83595}" type="presOf" srcId="{6E1AF191-7926-46B9-8424-E68946EDB9A0}" destId="{2BC33455-C909-40CC-B29F-0AE1D37B9F5C}" srcOrd="0" destOrd="0" presId="urn:microsoft.com/office/officeart/2005/8/layout/bProcess2"/>
    <dgm:cxn modelId="{6C6A413E-5B5E-4125-B483-E7D2D17FCF7A}" type="presOf" srcId="{4E32547C-CADF-403E-9334-787AD83AD428}" destId="{97DE74A3-CF7C-496E-BC23-7C8AD3E87C81}" srcOrd="0" destOrd="0" presId="urn:microsoft.com/office/officeart/2005/8/layout/bProcess2"/>
    <dgm:cxn modelId="{9BEB3548-3F08-4ADD-8D1F-43ECF717323D}" srcId="{E6993430-3119-4E72-858B-4322BBF9333F}" destId="{DBBB5057-2543-465F-996D-FFC1E51A7CDA}" srcOrd="1" destOrd="0" parTransId="{F431374D-3169-4F82-9676-46CF0EDAF940}" sibTransId="{E4E5064E-3C36-44E1-8325-ED8014D65C06}"/>
    <dgm:cxn modelId="{52689755-8E31-4202-9FCD-38A98CFD76BF}" type="presOf" srcId="{DBBB5057-2543-465F-996D-FFC1E51A7CDA}" destId="{245A0FE6-79A4-490D-AD44-17B8767C8BC3}" srcOrd="0" destOrd="0" presId="urn:microsoft.com/office/officeart/2005/8/layout/bProcess2"/>
    <dgm:cxn modelId="{3B5C4180-278C-478F-83EA-3ACDB476011B}" type="presOf" srcId="{E4E5064E-3C36-44E1-8325-ED8014D65C06}" destId="{755044AA-E837-46AB-B711-FA8C2BBDA6A0}" srcOrd="0" destOrd="0" presId="urn:microsoft.com/office/officeart/2005/8/layout/bProcess2"/>
    <dgm:cxn modelId="{6763E80D-4204-489F-B5B1-FCF0A10C4672}" srcId="{E6993430-3119-4E72-858B-4322BBF9333F}" destId="{EDD48F4C-FCFA-44B3-838C-B262B2113E32}" srcOrd="0" destOrd="0" parTransId="{AD911F46-D8EF-4729-AEEB-CA63DDB1F11E}" sibTransId="{A9DEF65F-7118-4D13-AA16-71F711D840A5}"/>
    <dgm:cxn modelId="{8704DB96-E8AF-42E0-8899-2264AE1F1CE6}" srcId="{E6993430-3119-4E72-858B-4322BBF9333F}" destId="{6E1AF191-7926-46B9-8424-E68946EDB9A0}" srcOrd="3" destOrd="0" parTransId="{17F29DCA-E97A-4ABC-866E-71E0C5DB6CF7}" sibTransId="{82D3684F-4E6C-474A-BDD4-7C40177DD579}"/>
    <dgm:cxn modelId="{DD2DE1D8-3833-4959-ADFE-A582BC586F04}" srcId="{E6993430-3119-4E72-858B-4322BBF9333F}" destId="{F9F06C4A-C060-4894-9289-F2F056522702}" srcOrd="4" destOrd="0" parTransId="{DFD159DE-BB57-442E-9FBE-26AB594E7BB9}" sibTransId="{0E04795F-C9A4-4D8A-9114-63370AB3C67B}"/>
    <dgm:cxn modelId="{1A125FB6-6D54-4831-B35E-F163139AD2E7}" type="presOf" srcId="{82D3684F-4E6C-474A-BDD4-7C40177DD579}" destId="{68581A64-775C-4162-9BE0-92D0465E2A01}" srcOrd="0" destOrd="0" presId="urn:microsoft.com/office/officeart/2005/8/layout/bProcess2"/>
    <dgm:cxn modelId="{4FA3CB1B-BF3B-4DAD-BCD3-FBCC7E863D6C}" type="presOf" srcId="{A9DEF65F-7118-4D13-AA16-71F711D840A5}" destId="{9C8544C3-0924-4D42-9AD7-41B601AF2D56}" srcOrd="0" destOrd="0" presId="urn:microsoft.com/office/officeart/2005/8/layout/bProcess2"/>
    <dgm:cxn modelId="{4C751D0B-F0D0-4AFF-9474-CABDDDF8857D}" type="presOf" srcId="{EDD48F4C-FCFA-44B3-838C-B262B2113E32}" destId="{114C93DE-E851-4854-86C3-D10CC752D52F}" srcOrd="0" destOrd="0" presId="urn:microsoft.com/office/officeart/2005/8/layout/bProcess2"/>
    <dgm:cxn modelId="{FE89EC61-FF62-4215-8B8B-4F161BB60EF6}" type="presOf" srcId="{F9F06C4A-C060-4894-9289-F2F056522702}" destId="{D903491B-A9D3-4A03-A594-89F1932D7891}" srcOrd="0" destOrd="0" presId="urn:microsoft.com/office/officeart/2005/8/layout/bProcess2"/>
    <dgm:cxn modelId="{3D58E8F8-379A-4D0E-86D3-94B844CD389C}" type="presOf" srcId="{0E04795F-C9A4-4D8A-9114-63370AB3C67B}" destId="{3FFA426B-3381-42B3-92A3-C967CE29C9B7}" srcOrd="0" destOrd="0" presId="urn:microsoft.com/office/officeart/2005/8/layout/bProcess2"/>
    <dgm:cxn modelId="{5F2BCE05-837A-4815-8D87-C01A53A68010}" srcId="{E6993430-3119-4E72-858B-4322BBF9333F}" destId="{4E32547C-CADF-403E-9334-787AD83AD428}" srcOrd="2" destOrd="0" parTransId="{67D7B55E-D0DB-4EA3-AFB9-37820CDB7B9F}" sibTransId="{17A711B2-BCAC-4DDA-9EC8-AC0F3E7C6659}"/>
    <dgm:cxn modelId="{0801F5CA-D8DC-47FD-BB93-DAB4F96DBD43}" srcId="{E6993430-3119-4E72-858B-4322BBF9333F}" destId="{86D43D4A-7524-4600-A208-FCB73BDA353B}" srcOrd="5" destOrd="0" parTransId="{62743650-7E91-4C7B-83AB-D4AA5901FE1E}" sibTransId="{4DAD4959-003E-40D6-8687-F6E0D738FA33}"/>
    <dgm:cxn modelId="{3E995306-863A-45BE-942F-5FFB658FFECB}" type="presOf" srcId="{86D43D4A-7524-4600-A208-FCB73BDA353B}" destId="{C2B96EEC-2177-4BA7-84C7-DBAD62ADF08E}" srcOrd="0" destOrd="0" presId="urn:microsoft.com/office/officeart/2005/8/layout/bProcess2"/>
    <dgm:cxn modelId="{7F9D246A-336F-42D1-841C-91CB15C8C35B}" type="presParOf" srcId="{14EEA910-C0D3-4035-9BA2-75CB33BB2DBB}" destId="{114C93DE-E851-4854-86C3-D10CC752D52F}" srcOrd="0" destOrd="0" presId="urn:microsoft.com/office/officeart/2005/8/layout/bProcess2"/>
    <dgm:cxn modelId="{2222BF14-2C0A-4640-858E-9A2F120A8BB7}" type="presParOf" srcId="{14EEA910-C0D3-4035-9BA2-75CB33BB2DBB}" destId="{9C8544C3-0924-4D42-9AD7-41B601AF2D56}" srcOrd="1" destOrd="0" presId="urn:microsoft.com/office/officeart/2005/8/layout/bProcess2"/>
    <dgm:cxn modelId="{6067F990-199F-4152-8836-FEC55E099EB5}" type="presParOf" srcId="{14EEA910-C0D3-4035-9BA2-75CB33BB2DBB}" destId="{B2F67A03-8300-4EF2-AA65-E7718488203D}" srcOrd="2" destOrd="0" presId="urn:microsoft.com/office/officeart/2005/8/layout/bProcess2"/>
    <dgm:cxn modelId="{7EB48669-C53E-41E7-923F-51C61E69C334}" type="presParOf" srcId="{B2F67A03-8300-4EF2-AA65-E7718488203D}" destId="{76D58FA8-820F-4C95-A859-D4CA8A04D7FB}" srcOrd="0" destOrd="0" presId="urn:microsoft.com/office/officeart/2005/8/layout/bProcess2"/>
    <dgm:cxn modelId="{B0087B01-7C65-4E3B-8CC3-CA6FD12DE196}" type="presParOf" srcId="{B2F67A03-8300-4EF2-AA65-E7718488203D}" destId="{245A0FE6-79A4-490D-AD44-17B8767C8BC3}" srcOrd="1" destOrd="0" presId="urn:microsoft.com/office/officeart/2005/8/layout/bProcess2"/>
    <dgm:cxn modelId="{032E3A31-22C9-4326-A9C2-CAA97091B2A6}" type="presParOf" srcId="{14EEA910-C0D3-4035-9BA2-75CB33BB2DBB}" destId="{755044AA-E837-46AB-B711-FA8C2BBDA6A0}" srcOrd="3" destOrd="0" presId="urn:microsoft.com/office/officeart/2005/8/layout/bProcess2"/>
    <dgm:cxn modelId="{ACD83589-5839-40E2-A922-1BADCBE13D87}" type="presParOf" srcId="{14EEA910-C0D3-4035-9BA2-75CB33BB2DBB}" destId="{02959C36-21A2-4C00-B843-318789159533}" srcOrd="4" destOrd="0" presId="urn:microsoft.com/office/officeart/2005/8/layout/bProcess2"/>
    <dgm:cxn modelId="{879C1B3C-EE60-42F6-A251-28851D0C0D28}" type="presParOf" srcId="{02959C36-21A2-4C00-B843-318789159533}" destId="{9FEE6609-D539-47DD-8B58-3D063627C882}" srcOrd="0" destOrd="0" presId="urn:microsoft.com/office/officeart/2005/8/layout/bProcess2"/>
    <dgm:cxn modelId="{2BE78A47-16B0-4F49-80D8-AC034D3F0AEF}" type="presParOf" srcId="{02959C36-21A2-4C00-B843-318789159533}" destId="{97DE74A3-CF7C-496E-BC23-7C8AD3E87C81}" srcOrd="1" destOrd="0" presId="urn:microsoft.com/office/officeart/2005/8/layout/bProcess2"/>
    <dgm:cxn modelId="{6D30B57C-C599-44A5-9182-066C185B076C}" type="presParOf" srcId="{14EEA910-C0D3-4035-9BA2-75CB33BB2DBB}" destId="{13EA9D44-02BB-454A-96AA-CEC675C1CD99}" srcOrd="5" destOrd="0" presId="urn:microsoft.com/office/officeart/2005/8/layout/bProcess2"/>
    <dgm:cxn modelId="{4BDD3F73-C9D9-47AC-BBD4-D69BACC74FD5}" type="presParOf" srcId="{14EEA910-C0D3-4035-9BA2-75CB33BB2DBB}" destId="{573200C0-349E-4080-AD6B-13F1312F86BB}" srcOrd="6" destOrd="0" presId="urn:microsoft.com/office/officeart/2005/8/layout/bProcess2"/>
    <dgm:cxn modelId="{262F028C-3F1A-4B04-8CB6-2B02BD84DE91}" type="presParOf" srcId="{573200C0-349E-4080-AD6B-13F1312F86BB}" destId="{8436A461-1010-4405-9ABC-E23166EBF79B}" srcOrd="0" destOrd="0" presId="urn:microsoft.com/office/officeart/2005/8/layout/bProcess2"/>
    <dgm:cxn modelId="{298C2298-87D9-46F9-A7D4-2A72B301F0DB}" type="presParOf" srcId="{573200C0-349E-4080-AD6B-13F1312F86BB}" destId="{2BC33455-C909-40CC-B29F-0AE1D37B9F5C}" srcOrd="1" destOrd="0" presId="urn:microsoft.com/office/officeart/2005/8/layout/bProcess2"/>
    <dgm:cxn modelId="{BE82ED19-3D3F-4152-8710-BA9F390F8BB1}" type="presParOf" srcId="{14EEA910-C0D3-4035-9BA2-75CB33BB2DBB}" destId="{68581A64-775C-4162-9BE0-92D0465E2A01}" srcOrd="7" destOrd="0" presId="urn:microsoft.com/office/officeart/2005/8/layout/bProcess2"/>
    <dgm:cxn modelId="{BECADF64-E873-4848-B31A-0D266563445F}" type="presParOf" srcId="{14EEA910-C0D3-4035-9BA2-75CB33BB2DBB}" destId="{FDB0F10D-6321-4967-A690-A0AFF581E484}" srcOrd="8" destOrd="0" presId="urn:microsoft.com/office/officeart/2005/8/layout/bProcess2"/>
    <dgm:cxn modelId="{88C05A8D-87FB-4A41-A62D-81D5A5AEF0E0}" type="presParOf" srcId="{FDB0F10D-6321-4967-A690-A0AFF581E484}" destId="{B699361A-EFB4-44AC-9FC7-26FEC6FF3E1E}" srcOrd="0" destOrd="0" presId="urn:microsoft.com/office/officeart/2005/8/layout/bProcess2"/>
    <dgm:cxn modelId="{5B648C37-9420-4629-BDA9-50A1185815EF}" type="presParOf" srcId="{FDB0F10D-6321-4967-A690-A0AFF581E484}" destId="{D903491B-A9D3-4A03-A594-89F1932D7891}" srcOrd="1" destOrd="0" presId="urn:microsoft.com/office/officeart/2005/8/layout/bProcess2"/>
    <dgm:cxn modelId="{4B1B7D80-9647-4B47-9E5A-00744EEC4374}" type="presParOf" srcId="{14EEA910-C0D3-4035-9BA2-75CB33BB2DBB}" destId="{3FFA426B-3381-42B3-92A3-C967CE29C9B7}" srcOrd="9" destOrd="0" presId="urn:microsoft.com/office/officeart/2005/8/layout/bProcess2"/>
    <dgm:cxn modelId="{68EB7916-BCAB-4A1F-8CBC-6AC95B658B8C}" type="presParOf" srcId="{14EEA910-C0D3-4035-9BA2-75CB33BB2DBB}" destId="{C2B96EEC-2177-4BA7-84C7-DBAD62ADF08E}" srcOrd="10" destOrd="0" presId="urn:microsoft.com/office/officeart/2005/8/layout/b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4C93DE-E851-4854-86C3-D10CC752D52F}">
      <dsp:nvSpPr>
        <dsp:cNvPr id="0" name=""/>
        <dsp:cNvSpPr/>
      </dsp:nvSpPr>
      <dsp:spPr>
        <a:xfrm>
          <a:off x="0" y="253447"/>
          <a:ext cx="2105237" cy="2105237"/>
        </a:xfrm>
        <a:prstGeom prst="ellipse">
          <a:avLst/>
        </a:prstGeom>
        <a:solidFill>
          <a:srgbClr val="009999"/>
        </a:solidFill>
        <a:ln w="34925"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solidFill>
                <a:schemeClr val="tx1"/>
              </a:solidFill>
            </a:rPr>
            <a:t>Verificar la información (altimetría planimetría)</a:t>
          </a:r>
          <a:endParaRPr lang="es-ES" sz="1600" kern="1200" dirty="0">
            <a:solidFill>
              <a:schemeClr val="tx1"/>
            </a:solidFill>
          </a:endParaRPr>
        </a:p>
      </dsp:txBody>
      <dsp:txXfrm>
        <a:off x="308305" y="561752"/>
        <a:ext cx="1488627" cy="1488627"/>
      </dsp:txXfrm>
    </dsp:sp>
    <dsp:sp modelId="{9C8544C3-0924-4D42-9AD7-41B601AF2D56}">
      <dsp:nvSpPr>
        <dsp:cNvPr id="0" name=""/>
        <dsp:cNvSpPr/>
      </dsp:nvSpPr>
      <dsp:spPr>
        <a:xfrm rot="10800000">
          <a:off x="684202" y="2616841"/>
          <a:ext cx="736833" cy="501924"/>
        </a:xfrm>
        <a:prstGeom prst="triangle">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45A0FE6-79A4-490D-AD44-17B8767C8BC3}">
      <dsp:nvSpPr>
        <dsp:cNvPr id="0" name=""/>
        <dsp:cNvSpPr/>
      </dsp:nvSpPr>
      <dsp:spPr>
        <a:xfrm>
          <a:off x="226756" y="3348511"/>
          <a:ext cx="1651724" cy="1599249"/>
        </a:xfrm>
        <a:prstGeom prst="ellipse">
          <a:avLst/>
        </a:prstGeom>
        <a:solidFill>
          <a:srgbClr val="00FF99"/>
        </a:solidFill>
        <a:ln w="34925"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rPr>
            <a:t>Constatar el estado actual de los pozo y de las tuberías</a:t>
          </a:r>
          <a:endParaRPr lang="es-ES" sz="1500" kern="1200" dirty="0">
            <a:solidFill>
              <a:schemeClr val="tx1"/>
            </a:solidFill>
          </a:endParaRPr>
        </a:p>
      </dsp:txBody>
      <dsp:txXfrm>
        <a:off x="468645" y="3582716"/>
        <a:ext cx="1167946" cy="1130839"/>
      </dsp:txXfrm>
    </dsp:sp>
    <dsp:sp modelId="{755044AA-E837-46AB-B711-FA8C2BBDA6A0}">
      <dsp:nvSpPr>
        <dsp:cNvPr id="0" name=""/>
        <dsp:cNvSpPr/>
      </dsp:nvSpPr>
      <dsp:spPr>
        <a:xfrm rot="5400000">
          <a:off x="2278599" y="3897174"/>
          <a:ext cx="736833" cy="501924"/>
        </a:xfrm>
        <a:prstGeom prst="triangle">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7DE74A3-CF7C-496E-BC23-7C8AD3E87C81}">
      <dsp:nvSpPr>
        <dsp:cNvPr id="0" name=""/>
        <dsp:cNvSpPr/>
      </dsp:nvSpPr>
      <dsp:spPr>
        <a:xfrm>
          <a:off x="3387139" y="3322751"/>
          <a:ext cx="1646669" cy="1650769"/>
        </a:xfrm>
        <a:prstGeom prst="ellipse">
          <a:avLst/>
        </a:prstGeom>
        <a:solidFill>
          <a:srgbClr val="99FFCC"/>
        </a:solidFill>
        <a:ln w="34925"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solidFill>
                <a:schemeClr val="tx1"/>
              </a:solidFill>
            </a:rPr>
            <a:t>Traspaso de la cámara por las tuberías</a:t>
          </a:r>
          <a:endParaRPr lang="es-ES" sz="1600" kern="1200" dirty="0">
            <a:solidFill>
              <a:schemeClr val="tx1"/>
            </a:solidFill>
          </a:endParaRPr>
        </a:p>
      </dsp:txBody>
      <dsp:txXfrm>
        <a:off x="3628288" y="3564501"/>
        <a:ext cx="1164371" cy="1167269"/>
      </dsp:txXfrm>
    </dsp:sp>
    <dsp:sp modelId="{13EA9D44-02BB-454A-96AA-CEC675C1CD99}">
      <dsp:nvSpPr>
        <dsp:cNvPr id="0" name=""/>
        <dsp:cNvSpPr/>
      </dsp:nvSpPr>
      <dsp:spPr>
        <a:xfrm>
          <a:off x="3842057" y="2464015"/>
          <a:ext cx="736833" cy="501924"/>
        </a:xfrm>
        <a:prstGeom prst="triangle">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BC33455-C909-40CC-B29F-0AE1D37B9F5C}">
      <dsp:nvSpPr>
        <dsp:cNvPr id="0" name=""/>
        <dsp:cNvSpPr/>
      </dsp:nvSpPr>
      <dsp:spPr>
        <a:xfrm>
          <a:off x="3372430" y="476518"/>
          <a:ext cx="1676087" cy="1659096"/>
        </a:xfrm>
        <a:prstGeom prst="ellipse">
          <a:avLst/>
        </a:prstGeom>
        <a:solidFill>
          <a:srgbClr val="FF66CC"/>
        </a:solidFill>
        <a:ln w="34925"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US" sz="1600" kern="1200" dirty="0" smtClean="0">
              <a:solidFill>
                <a:schemeClr val="tx1"/>
              </a:solidFill>
            </a:rPr>
            <a:t>Evaluación Hidráulica del sistema</a:t>
          </a:r>
          <a:endParaRPr lang="es-ES" sz="1600" kern="1200" dirty="0">
            <a:solidFill>
              <a:schemeClr val="tx1"/>
            </a:solidFill>
          </a:endParaRPr>
        </a:p>
      </dsp:txBody>
      <dsp:txXfrm>
        <a:off x="3617887" y="719487"/>
        <a:ext cx="1185173" cy="1173158"/>
      </dsp:txXfrm>
    </dsp:sp>
    <dsp:sp modelId="{68581A64-775C-4162-9BE0-92D0465E2A01}">
      <dsp:nvSpPr>
        <dsp:cNvPr id="0" name=""/>
        <dsp:cNvSpPr/>
      </dsp:nvSpPr>
      <dsp:spPr>
        <a:xfrm rot="5400000">
          <a:off x="5382411" y="1055104"/>
          <a:ext cx="736833" cy="501924"/>
        </a:xfrm>
        <a:prstGeom prst="triangle">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903491B-A9D3-4A03-A594-89F1932D7891}">
      <dsp:nvSpPr>
        <dsp:cNvPr id="0" name=""/>
        <dsp:cNvSpPr/>
      </dsp:nvSpPr>
      <dsp:spPr>
        <a:xfrm>
          <a:off x="6424726" y="463641"/>
          <a:ext cx="1887207" cy="1684849"/>
        </a:xfrm>
        <a:prstGeom prst="ellipse">
          <a:avLst/>
        </a:prstGeom>
        <a:solidFill>
          <a:srgbClr val="99FF33"/>
        </a:solidFill>
        <a:ln w="34925"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es-EC" sz="1500" kern="1200" dirty="0" smtClean="0">
              <a:solidFill>
                <a:schemeClr val="tx1"/>
              </a:solidFill>
            </a:rPr>
            <a:t>Listado de requerimientos para el mantenimiento pozos y tuberías </a:t>
          </a:r>
          <a:endParaRPr lang="es-ES" sz="1500" kern="1200" dirty="0">
            <a:solidFill>
              <a:schemeClr val="tx1"/>
            </a:solidFill>
          </a:endParaRPr>
        </a:p>
      </dsp:txBody>
      <dsp:txXfrm>
        <a:off x="6701101" y="710381"/>
        <a:ext cx="1334457" cy="1191369"/>
      </dsp:txXfrm>
    </dsp:sp>
    <dsp:sp modelId="{3FFA426B-3381-42B3-92A3-C967CE29C9B7}">
      <dsp:nvSpPr>
        <dsp:cNvPr id="0" name=""/>
        <dsp:cNvSpPr/>
      </dsp:nvSpPr>
      <dsp:spPr>
        <a:xfrm rot="10800000">
          <a:off x="6999913" y="2385247"/>
          <a:ext cx="736833" cy="501924"/>
        </a:xfrm>
        <a:prstGeom prst="triangle">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2B96EEC-2177-4BA7-84C7-DBAD62ADF08E}">
      <dsp:nvSpPr>
        <dsp:cNvPr id="0" name=""/>
        <dsp:cNvSpPr/>
      </dsp:nvSpPr>
      <dsp:spPr>
        <a:xfrm>
          <a:off x="6315711" y="3095518"/>
          <a:ext cx="2105237" cy="2105237"/>
        </a:xfrm>
        <a:prstGeom prst="ellipse">
          <a:avLst/>
        </a:prstGeom>
        <a:solidFill>
          <a:srgbClr val="FF9933"/>
        </a:solidFill>
        <a:ln w="34925" cap="flat" cmpd="sng" algn="in">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kern="1200" dirty="0" smtClean="0">
              <a:solidFill>
                <a:schemeClr val="tx1"/>
              </a:solidFill>
            </a:rPr>
            <a:t>Presentar el diseño para el mejoramiento de la red.</a:t>
          </a:r>
          <a:endParaRPr lang="es-ES" sz="1600" kern="1200" dirty="0">
            <a:solidFill>
              <a:schemeClr val="tx1"/>
            </a:solidFill>
          </a:endParaRPr>
        </a:p>
      </dsp:txBody>
      <dsp:txXfrm>
        <a:off x="6624016" y="3403823"/>
        <a:ext cx="1488627" cy="1488627"/>
      </dsp:txXfrm>
    </dsp:sp>
  </dsp:spTree>
</dsp:drawing>
</file>

<file path=ppt/diagrams/layout1.xml><?xml version="1.0" encoding="utf-8"?>
<dgm:layoutDef xmlns:dgm="http://schemas.openxmlformats.org/drawingml/2006/diagram" xmlns:a="http://schemas.openxmlformats.org/drawingml/2006/main" uniqueId="urn:microsoft.com/office/officeart/2005/8/layout/bProcess2">
  <dgm:title val=""/>
  <dgm:desc val=""/>
  <dgm:catLst>
    <dgm:cat type="process" pri="24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dgm:varLst>
    <dgm:choose name="Name0">
      <dgm:if name="Name1" func="var" arg="dir" op="equ" val="norm">
        <dgm:alg type="snake">
          <dgm:param type="grDir" val="tL"/>
          <dgm:param type="flowDir" val="col"/>
          <dgm:param type="contDir" val="revDir"/>
        </dgm:alg>
      </dgm:if>
      <dgm:else name="Name2">
        <dgm:alg type="snake">
          <dgm:param type="grDir" val="tR"/>
          <dgm:param type="flowDir" val="col"/>
          <dgm:param type="contDir" val="revDir"/>
        </dgm:alg>
      </dgm:else>
    </dgm:choose>
    <dgm:shape xmlns:r="http://schemas.openxmlformats.org/officeDocument/2006/relationships" r:blip="">
      <dgm:adjLst/>
    </dgm:shape>
    <dgm:presOf/>
    <dgm:constrLst>
      <dgm:constr type="w" for="ch" forName="firstNode" refType="w"/>
      <dgm:constr type="w" for="ch" forName="lastNode" refType="w" refFor="ch" refForName="firstNode" op="equ"/>
      <dgm:constr type="w" for="ch" forName="middleNode" refType="w" refFor="ch" refForName="firstNode" op="equ"/>
      <dgm:constr type="h" for="ch" ptType="sibTrans" refType="w" refFor="ch" refForName="middleNode" op="equ" fact="0.35"/>
      <dgm:constr type="sp" refType="w" refFor="ch" refForName="middleNode" fact="0.5"/>
      <dgm:constr type="connDist" for="des" ptType="sibTrans" op="equ"/>
      <dgm:constr type="primFontSz" for="ch" forName="firstNode" val="65"/>
      <dgm:constr type="primFontSz" for="ch" forName="lastNode" refType="primFontSz" refFor="ch" refForName="firstNode" op="equ"/>
      <dgm:constr type="primFontSz" for="des" forName="shape" val="65"/>
      <dgm:constr type="primFontSz" for="des" forName="shape" refType="primFontSz" refFor="ch" refForName="firstNode" op="lte"/>
      <dgm:constr type="primFontSz" for="des" forName="shape" refType="primFontSz" refFor="ch" refForName="lastNode" op="lte"/>
    </dgm:constrLst>
    <dgm:ruleLst/>
    <dgm:forEach name="Name3" axis="ch" ptType="node">
      <dgm:choose name="Name4">
        <dgm:if name="Name5" axis="self" ptType="node" func="pos" op="equ" val="1">
          <dgm:layoutNode name="fir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if name="Name6" axis="self" ptType="node" func="revPos" op="equ" val="1">
          <dgm:layoutNode name="last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7">
          <dgm:layoutNode name="middleNode">
            <dgm:alg type="composite"/>
            <dgm:shape xmlns:r="http://schemas.openxmlformats.org/officeDocument/2006/relationships" r:blip="">
              <dgm:adjLst/>
            </dgm:shape>
            <dgm:presOf/>
            <dgm:constrLst>
              <dgm:constr type="h" refType="w"/>
              <dgm:constr type="w" for="ch" forName="padding" refType="w"/>
              <dgm:constr type="h" for="ch" forName="padding" refType="h"/>
              <dgm:constr type="w" for="ch" forName="shape" refType="w" fact="0.667"/>
              <dgm:constr type="h" for="ch" forName="shape" refType="h" fact="0.667"/>
              <dgm:constr type="ctrX" for="ch" forName="shape" refType="w" fact="0.5"/>
              <dgm:constr type="ctrY" for="ch" forName="shape" refType="h" fact="0.5"/>
            </dgm:constrLst>
            <dgm:ruleLst/>
            <dgm:layoutNode name="padding">
              <dgm:alg type="sp"/>
              <dgm:shape xmlns:r="http://schemas.openxmlformats.org/officeDocument/2006/relationships" type="ellipse" r:blip="" hideGeom="1">
                <dgm:adjLst/>
              </dgm:shape>
              <dgm:presOf/>
              <dgm:constrLst/>
              <dgm:ruleLst/>
            </dgm:layoutNode>
            <dgm:layoutNode name="shap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else>
      </dgm:choose>
      <dgm:forEach name="Name8" axis="followSib" ptType="sibTrans" cnt="1">
        <dgm:layoutNode name="sibTrans">
          <dgm:choose name="Name9">
            <dgm:if name="Name10" func="var" arg="dir" op="equ" val="norm">
              <dgm:choose name="Name11">
                <dgm:if name="Name12" axis="self" ptType="sibTrans" func="pos" op="equ" val="1">
                  <dgm:alg type="conn">
                    <dgm:param type="begPts" val="auto"/>
                    <dgm:param type="endPts" val="auto"/>
                    <dgm:param type="srcNode" val="firstNode"/>
                    <dgm:param type="dstNode" val="shape"/>
                  </dgm:alg>
                </dgm:if>
                <dgm:if name="Name13" axis="self" ptType="sibTrans" func="revPos" op="equ" val="1">
                  <dgm:alg type="conn">
                    <dgm:param type="begPts" val="auto"/>
                    <dgm:param type="endPts" val="auto"/>
                    <dgm:param type="srcNode" val="shape"/>
                    <dgm:param type="dstNode" val="lastNode"/>
                  </dgm:alg>
                </dgm:if>
                <dgm:else name="Name14">
                  <dgm:alg type="conn">
                    <dgm:param type="begPts" val="auto"/>
                    <dgm:param type="endPts" val="auto"/>
                    <dgm:param type="srcNode" val="shape"/>
                    <dgm:param type="dstNode" val="shape"/>
                  </dgm:alg>
                </dgm:else>
              </dgm:choose>
            </dgm:if>
            <dgm:else name="Name15">
              <dgm:choose name="Name16">
                <dgm:if name="Name17" axis="self" ptType="sibTrans" func="pos" op="equ" val="1">
                  <dgm:alg type="conn">
                    <dgm:param type="begPts" val="auto"/>
                    <dgm:param type="endPts" val="auto"/>
                    <dgm:param type="srcNode" val="firstNode"/>
                    <dgm:param type="dstNode" val="shape"/>
                  </dgm:alg>
                </dgm:if>
                <dgm:if name="Name18" axis="self" ptType="sibTrans" func="revPos" op="equ" val="1">
                  <dgm:alg type="conn">
                    <dgm:param type="begPts" val="auto"/>
                    <dgm:param type="endPts" val="auto"/>
                    <dgm:param type="srcNode" val="shape"/>
                    <dgm:param type="dstNode" val="lastNode"/>
                  </dgm:alg>
                </dgm:if>
                <dgm:else name="Name19">
                  <dgm:alg type="conn">
                    <dgm:param type="begPts" val="auto"/>
                    <dgm:param type="endPts" val="auto"/>
                    <dgm:param type="srcNode" val="shape"/>
                    <dgm:param type="dstNode" val="shape"/>
                  </dgm:alg>
                </dgm:else>
              </dgm:choose>
            </dgm:else>
          </dgm:choose>
          <dgm:shape xmlns:r="http://schemas.openxmlformats.org/officeDocument/2006/relationships" rot="90" type="triangle" r:blip="">
            <dgm:adjLst/>
          </dgm:shape>
          <dgm:presOf axis="self"/>
          <dgm:constrLst>
            <dgm:constr type="w" refType="h"/>
            <dgm:constr type="connDist"/>
            <dgm:constr type="begPad" refType="connDist" fact="0.25"/>
            <dgm:constr type="endPad" refType="connDist" fact="0.22"/>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B61BEF0D-F0BB-DE4B-95CE-6DB70DBA9567}" type="datetimeFigureOut">
              <a:rPr lang="en-US" smtClean="0"/>
              <a:pPr/>
              <a:t>11/5/2019</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57F1E4F-1CFF-5643-939E-217C01CDF565}" type="slidenum">
              <a:rPr lang="en-US" smtClean="0"/>
              <a:pPr/>
              <a:t>‹Nº›</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551099851"/>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90780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6740900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00844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B61BEF0D-F0BB-DE4B-95CE-6DB70DBA9567}" type="datetimeFigureOut">
              <a:rPr lang="en-US" smtClean="0"/>
              <a:pPr/>
              <a:t>11/5/2019</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57F1E4F-1CFF-5643-939E-217C01CDF565}" type="slidenum">
              <a:rPr lang="en-US" smtClean="0"/>
              <a:pPr/>
              <a:t>‹Nº›</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98029933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70571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11/5/2019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895969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smtClean="0"/>
              <a:pPr/>
              <a:t>11/5/2019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9778683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smtClean="0"/>
              <a:pPr/>
              <a:t>11/5/2019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87829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61BEF0D-F0BB-DE4B-95CE-6DB70DBA9567}" type="datetimeFigureOut">
              <a:rPr lang="en-US" smtClean="0"/>
              <a:pPr/>
              <a:t>11/5/2019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217C01CDF565}" type="slidenum">
              <a:rPr lang="en-US" smtClean="0"/>
              <a:pPr/>
              <a:t>‹Nº›</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85635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B61BEF0D-F0BB-DE4B-95CE-6DB70DBA9567}" type="datetimeFigureOut">
              <a:rPr lang="en-US" smtClean="0"/>
              <a:pPr/>
              <a:t>11/5/2019</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217C01CDF565}" type="slidenum">
              <a:rPr lang="en-US" smtClean="0"/>
              <a:pPr/>
              <a:t>‹Nº›</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817835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B61BEF0D-F0BB-DE4B-95CE-6DB70DBA9567}" type="datetimeFigureOut">
              <a:rPr lang="en-US" smtClean="0"/>
              <a:pPr/>
              <a:t>11/5/2019</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57F1E4F-1CFF-5643-939E-217C01CDF565}" type="slidenum">
              <a:rPr lang="en-US" smtClean="0"/>
              <a:pPr/>
              <a:t>‹Nº›</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02183069"/>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emf"/></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715013" y="3116721"/>
            <a:ext cx="8361229" cy="1045197"/>
          </a:xfrm>
        </p:spPr>
        <p:txBody>
          <a:bodyPr/>
          <a:lstStyle/>
          <a:p>
            <a:r>
              <a:rPr lang="es-ES" sz="2000" b="1" dirty="0" smtClean="0"/>
              <a:t>TEMA: EVALUACIÓN </a:t>
            </a:r>
            <a:r>
              <a:rPr lang="es-ES" sz="2000" b="1" dirty="0"/>
              <a:t>Y REDISEÑO DEL SISTEMA DE ALCANTARILLADO COMBINADO EN LA URBANIZACIÓN LOS CHILLOS Y LA ZONA ESTE DEL BARRIO JATUMPUNGO, CANTON RUMIÑAHUI.</a:t>
            </a:r>
          </a:p>
        </p:txBody>
      </p:sp>
      <p:sp>
        <p:nvSpPr>
          <p:cNvPr id="3" name="Subtítulo 2"/>
          <p:cNvSpPr>
            <a:spLocks noGrp="1"/>
          </p:cNvSpPr>
          <p:nvPr>
            <p:ph type="subTitle" idx="1"/>
          </p:nvPr>
        </p:nvSpPr>
        <p:spPr>
          <a:xfrm>
            <a:off x="1818044" y="2122673"/>
            <a:ext cx="8555396" cy="891382"/>
          </a:xfrm>
        </p:spPr>
        <p:txBody>
          <a:bodyPr/>
          <a:lstStyle/>
          <a:p>
            <a:r>
              <a:rPr lang="es-US" dirty="0" smtClean="0"/>
              <a:t>DEPARTAMENTO DE CIENCIAS DE LAS TIERRA Y CONSTRUCCIÓN</a:t>
            </a:r>
            <a:endParaRPr lang="es-ES"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8211" y="301092"/>
            <a:ext cx="5921062" cy="1706069"/>
          </a:xfrm>
          <a:prstGeom prst="rect">
            <a:avLst/>
          </a:prstGeom>
        </p:spPr>
      </p:pic>
      <p:sp>
        <p:nvSpPr>
          <p:cNvPr id="6" name="Subtítulo 2"/>
          <p:cNvSpPr txBox="1">
            <a:spLocks/>
          </p:cNvSpPr>
          <p:nvPr/>
        </p:nvSpPr>
        <p:spPr>
          <a:xfrm>
            <a:off x="3057388" y="2665012"/>
            <a:ext cx="6076705" cy="573747"/>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es-US" sz="2000" dirty="0" smtClean="0"/>
              <a:t>CARRERA DE INGENIERÍA CIVIL</a:t>
            </a:r>
            <a:endParaRPr lang="es-ES" sz="2000" dirty="0"/>
          </a:p>
        </p:txBody>
      </p:sp>
      <p:sp>
        <p:nvSpPr>
          <p:cNvPr id="7" name="Subtítulo 2"/>
          <p:cNvSpPr txBox="1">
            <a:spLocks/>
          </p:cNvSpPr>
          <p:nvPr/>
        </p:nvSpPr>
        <p:spPr>
          <a:xfrm>
            <a:off x="2540087" y="4491590"/>
            <a:ext cx="6076705" cy="573747"/>
          </a:xfrm>
          <a:prstGeom prst="rect">
            <a:avLst/>
          </a:prstGeom>
        </p:spPr>
        <p:txBody>
          <a:bodyPr vert="horz" lIns="91440" tIns="45720" rIns="91440" bIns="45720" rtlCol="0">
            <a:no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es-US" sz="1600" b="1" dirty="0" smtClean="0"/>
              <a:t>AUTORES:</a:t>
            </a:r>
            <a:r>
              <a:rPr lang="es-US" sz="1600" dirty="0" smtClean="0"/>
              <a:t> GUAÑUNA COLLAGUAZO, CINTYA ELIZABETH</a:t>
            </a:r>
          </a:p>
          <a:p>
            <a:r>
              <a:rPr lang="es-US" sz="1600" dirty="0" smtClean="0"/>
              <a:t>USHIÑA PACHA, JESSICA ARACELY</a:t>
            </a:r>
            <a:endParaRPr lang="es-ES" sz="1600" dirty="0"/>
          </a:p>
        </p:txBody>
      </p:sp>
      <p:sp>
        <p:nvSpPr>
          <p:cNvPr id="8" name="Subtítulo 2"/>
          <p:cNvSpPr txBox="1">
            <a:spLocks/>
          </p:cNvSpPr>
          <p:nvPr/>
        </p:nvSpPr>
        <p:spPr>
          <a:xfrm>
            <a:off x="2540086" y="5065337"/>
            <a:ext cx="6784218" cy="511215"/>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es-US" sz="1600" b="1" dirty="0" smtClean="0"/>
              <a:t>DIRECTOR:</a:t>
            </a:r>
            <a:r>
              <a:rPr lang="es-US" sz="1600" dirty="0" smtClean="0"/>
              <a:t> ING. MASABANDA CAISAGUANO, MARCO VINICIO, PhD.</a:t>
            </a:r>
            <a:endParaRPr lang="es-ES" sz="1600" dirty="0"/>
          </a:p>
        </p:txBody>
      </p:sp>
      <p:sp>
        <p:nvSpPr>
          <p:cNvPr id="9" name="Subtítulo 2"/>
          <p:cNvSpPr txBox="1">
            <a:spLocks/>
          </p:cNvSpPr>
          <p:nvPr/>
        </p:nvSpPr>
        <p:spPr>
          <a:xfrm>
            <a:off x="6237409" y="5713148"/>
            <a:ext cx="6784218" cy="511215"/>
          </a:xfrm>
          <a:prstGeom prst="rect">
            <a:avLst/>
          </a:prstGeom>
        </p:spPr>
        <p:txBody>
          <a:bodyPr vert="horz" lIns="91440" tIns="45720" rIns="91440" bIns="45720" rtlCol="0">
            <a:normAutofit/>
          </a:bodyPr>
          <a:lstStyle>
            <a:lvl1pPr marL="0" indent="0" algn="ctr" defTabSz="914400" rtl="0" eaLnBrk="1" latinLnBrk="0" hangingPunct="1">
              <a:lnSpc>
                <a:spcPct val="112000"/>
              </a:lnSpc>
              <a:spcBef>
                <a:spcPts val="0"/>
              </a:spcBef>
              <a:spcAft>
                <a:spcPts val="0"/>
              </a:spcAft>
              <a:buFont typeface="Franklin Gothic Book" panose="020B0503020102020204" pitchFamily="34" charset="0"/>
              <a:buNone/>
              <a:defRPr sz="2300" kern="1200" baseline="0">
                <a:solidFill>
                  <a:schemeClr val="tx2"/>
                </a:solidFill>
                <a:latin typeface="+mn-lt"/>
                <a:ea typeface="+mn-ea"/>
                <a:cs typeface="+mn-cs"/>
              </a:defRPr>
            </a:lvl1pPr>
            <a:lvl2pPr marL="457200" indent="0" algn="ctr"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2"/>
                </a:solidFill>
                <a:latin typeface="+mn-lt"/>
                <a:ea typeface="+mn-ea"/>
                <a:cs typeface="+mn-cs"/>
              </a:defRPr>
            </a:lvl2pPr>
            <a:lvl3pPr marL="914400" indent="0" algn="ctr"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2"/>
                </a:solidFill>
                <a:latin typeface="+mn-lt"/>
                <a:ea typeface="+mn-ea"/>
                <a:cs typeface="+mn-cs"/>
              </a:defRPr>
            </a:lvl3pPr>
            <a:lvl4pPr marL="13716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4pPr>
            <a:lvl5pPr marL="18288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5pPr>
            <a:lvl6pPr marL="22860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6pPr>
            <a:lvl7pPr marL="27432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7pPr>
            <a:lvl8pPr marL="3200400" indent="0" algn="ctr"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2"/>
                </a:solidFill>
                <a:latin typeface="+mn-lt"/>
                <a:ea typeface="+mn-ea"/>
                <a:cs typeface="+mn-cs"/>
              </a:defRPr>
            </a:lvl8pPr>
            <a:lvl9pPr marL="3657600" indent="0" algn="ctr"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2"/>
                </a:solidFill>
                <a:latin typeface="+mn-lt"/>
                <a:ea typeface="+mn-ea"/>
                <a:cs typeface="+mn-cs"/>
              </a:defRPr>
            </a:lvl9pPr>
          </a:lstStyle>
          <a:p>
            <a:r>
              <a:rPr lang="es-US" sz="1600" dirty="0" smtClean="0">
                <a:solidFill>
                  <a:schemeClr val="bg1"/>
                </a:solidFill>
              </a:rPr>
              <a:t>SANGOLQUÍ, NOVIEMBRE 2019</a:t>
            </a:r>
            <a:endParaRPr lang="es-ES" sz="1600" dirty="0">
              <a:solidFill>
                <a:schemeClr val="bg1"/>
              </a:solidFill>
            </a:endParaRPr>
          </a:p>
        </p:txBody>
      </p:sp>
    </p:spTree>
    <p:extLst>
      <p:ext uri="{BB962C8B-B14F-4D97-AF65-F5344CB8AC3E}">
        <p14:creationId xmlns:p14="http://schemas.microsoft.com/office/powerpoint/2010/main" val="14368494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288318"/>
            <a:ext cx="8248918" cy="602087"/>
          </a:xfrm>
        </p:spPr>
        <p:txBody>
          <a:bodyPr>
            <a:normAutofit fontScale="90000"/>
          </a:bodyPr>
          <a:lstStyle/>
          <a:p>
            <a:r>
              <a:rPr lang="es-US" dirty="0" smtClean="0"/>
              <a:t>CARACTERIZACIÓN DE SUELOS</a:t>
            </a:r>
            <a:endParaRPr lang="es-ES" dirty="0"/>
          </a:p>
        </p:txBody>
      </p:sp>
      <p:graphicFrame>
        <p:nvGraphicFramePr>
          <p:cNvPr id="4" name="Tabla 3"/>
          <p:cNvGraphicFramePr>
            <a:graphicFrameLocks noGrp="1"/>
          </p:cNvGraphicFramePr>
          <p:nvPr>
            <p:extLst>
              <p:ext uri="{D42A27DB-BD31-4B8C-83A1-F6EECF244321}">
                <p14:modId xmlns:p14="http://schemas.microsoft.com/office/powerpoint/2010/main" val="2679094282"/>
              </p:ext>
            </p:extLst>
          </p:nvPr>
        </p:nvGraphicFramePr>
        <p:xfrm>
          <a:off x="1763256" y="1862439"/>
          <a:ext cx="2087527" cy="1741421"/>
        </p:xfrm>
        <a:graphic>
          <a:graphicData uri="http://schemas.openxmlformats.org/drawingml/2006/table">
            <a:tbl>
              <a:tblPr firstRow="1" firstCol="1" bandRow="1">
                <a:tableStyleId>{7E9639D4-E3E2-4D34-9284-5A2195B3D0D7}</a:tableStyleId>
              </a:tblPr>
              <a:tblGrid>
                <a:gridCol w="1040728"/>
                <a:gridCol w="1046799"/>
              </a:tblGrid>
              <a:tr h="655593">
                <a:tc>
                  <a:txBody>
                    <a:bodyPr/>
                    <a:lstStyle/>
                    <a:p>
                      <a:pPr marL="0" marR="0" algn="ctr">
                        <a:lnSpc>
                          <a:spcPct val="107000"/>
                        </a:lnSpc>
                        <a:spcBef>
                          <a:spcPts val="0"/>
                        </a:spcBef>
                        <a:spcAft>
                          <a:spcPts val="0"/>
                        </a:spcAft>
                      </a:pPr>
                      <a:r>
                        <a:rPr lang="es-ES" sz="1200" dirty="0">
                          <a:effectLst/>
                        </a:rPr>
                        <a:t>Muestra</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dirty="0">
                          <a:effectLst/>
                        </a:rPr>
                        <a:t>Contenido de Humedad</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15117">
                <a:tc>
                  <a:txBody>
                    <a:bodyPr/>
                    <a:lstStyle/>
                    <a:p>
                      <a:pPr marL="0" marR="0">
                        <a:lnSpc>
                          <a:spcPct val="107000"/>
                        </a:lnSpc>
                        <a:spcBef>
                          <a:spcPts val="0"/>
                        </a:spcBef>
                        <a:spcAft>
                          <a:spcPts val="0"/>
                        </a:spcAft>
                      </a:pPr>
                      <a:r>
                        <a:rPr lang="es-ES" sz="1200">
                          <a:effectLst/>
                        </a:rPr>
                        <a:t>M1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47.10%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15117">
                <a:tc>
                  <a:txBody>
                    <a:bodyPr/>
                    <a:lstStyle/>
                    <a:p>
                      <a:pPr marL="0" marR="0">
                        <a:lnSpc>
                          <a:spcPct val="107000"/>
                        </a:lnSpc>
                        <a:spcBef>
                          <a:spcPts val="0"/>
                        </a:spcBef>
                        <a:spcAft>
                          <a:spcPts val="0"/>
                        </a:spcAft>
                      </a:pPr>
                      <a:r>
                        <a:rPr lang="es-ES" sz="1200">
                          <a:effectLst/>
                        </a:rPr>
                        <a:t>M2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13.81%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15117">
                <a:tc>
                  <a:txBody>
                    <a:bodyPr/>
                    <a:lstStyle/>
                    <a:p>
                      <a:pPr marL="0" marR="0">
                        <a:lnSpc>
                          <a:spcPct val="107000"/>
                        </a:lnSpc>
                        <a:spcBef>
                          <a:spcPts val="0"/>
                        </a:spcBef>
                        <a:spcAft>
                          <a:spcPts val="0"/>
                        </a:spcAft>
                      </a:pPr>
                      <a:r>
                        <a:rPr lang="es-ES" sz="1200" dirty="0">
                          <a:effectLst/>
                        </a:rPr>
                        <a:t>M3</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48.48%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15117">
                <a:tc>
                  <a:txBody>
                    <a:bodyPr/>
                    <a:lstStyle/>
                    <a:p>
                      <a:pPr marL="0" marR="0">
                        <a:lnSpc>
                          <a:spcPct val="107000"/>
                        </a:lnSpc>
                        <a:spcBef>
                          <a:spcPts val="0"/>
                        </a:spcBef>
                        <a:spcAft>
                          <a:spcPts val="0"/>
                        </a:spcAft>
                      </a:pPr>
                      <a:r>
                        <a:rPr lang="es-ES" sz="1200">
                          <a:effectLst/>
                        </a:rPr>
                        <a:t>M4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28.81%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25360">
                <a:tc>
                  <a:txBody>
                    <a:bodyPr/>
                    <a:lstStyle/>
                    <a:p>
                      <a:pPr marL="0" marR="0">
                        <a:lnSpc>
                          <a:spcPct val="107000"/>
                        </a:lnSpc>
                        <a:spcBef>
                          <a:spcPts val="0"/>
                        </a:spcBef>
                        <a:spcAft>
                          <a:spcPts val="0"/>
                        </a:spcAft>
                      </a:pPr>
                      <a:r>
                        <a:rPr lang="es-ES" sz="1200" dirty="0">
                          <a:effectLst/>
                        </a:rPr>
                        <a:t>M5</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dirty="0">
                          <a:effectLst/>
                        </a:rPr>
                        <a:t>47.10%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43825920"/>
              </p:ext>
            </p:extLst>
          </p:nvPr>
        </p:nvGraphicFramePr>
        <p:xfrm>
          <a:off x="6256010" y="1866995"/>
          <a:ext cx="4112843" cy="2079045"/>
        </p:xfrm>
        <a:graphic>
          <a:graphicData uri="http://schemas.openxmlformats.org/drawingml/2006/table">
            <a:tbl>
              <a:tblPr firstRow="1" firstCol="1" bandRow="1">
                <a:tableStyleId>{7E9639D4-E3E2-4D34-9284-5A2195B3D0D7}</a:tableStyleId>
              </a:tblPr>
              <a:tblGrid>
                <a:gridCol w="1097344"/>
                <a:gridCol w="616707"/>
                <a:gridCol w="616707"/>
                <a:gridCol w="616707"/>
                <a:gridCol w="616707"/>
                <a:gridCol w="548671"/>
              </a:tblGrid>
              <a:tr h="231005">
                <a:tc>
                  <a:txBody>
                    <a:bodyPr/>
                    <a:lstStyle/>
                    <a:p>
                      <a:pPr marL="0" marR="0" algn="ctr">
                        <a:lnSpc>
                          <a:spcPct val="107000"/>
                        </a:lnSpc>
                        <a:spcBef>
                          <a:spcPts val="0"/>
                        </a:spcBef>
                        <a:spcAft>
                          <a:spcPts val="0"/>
                        </a:spcAft>
                      </a:pPr>
                      <a:r>
                        <a:rPr lang="es-ES" sz="1200" dirty="0">
                          <a:effectLst/>
                        </a:rPr>
                        <a:t>Parámetros</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M1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M2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M3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M4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M5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31005">
                <a:tc>
                  <a:txBody>
                    <a:bodyPr/>
                    <a:lstStyle/>
                    <a:p>
                      <a:pPr marL="0" marR="0">
                        <a:lnSpc>
                          <a:spcPct val="107000"/>
                        </a:lnSpc>
                        <a:spcBef>
                          <a:spcPts val="0"/>
                        </a:spcBef>
                        <a:spcAft>
                          <a:spcPts val="0"/>
                        </a:spcAft>
                      </a:pPr>
                      <a:r>
                        <a:rPr lang="es-ES" sz="1200" dirty="0">
                          <a:effectLst/>
                        </a:rPr>
                        <a:t>Grava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5.36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22.84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46.71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31005">
                <a:tc>
                  <a:txBody>
                    <a:bodyPr/>
                    <a:lstStyle/>
                    <a:p>
                      <a:pPr marL="0" marR="0">
                        <a:lnSpc>
                          <a:spcPct val="107000"/>
                        </a:lnSpc>
                        <a:spcBef>
                          <a:spcPts val="0"/>
                        </a:spcBef>
                        <a:spcAft>
                          <a:spcPts val="0"/>
                        </a:spcAft>
                      </a:pPr>
                      <a:r>
                        <a:rPr lang="es-ES" sz="1200" dirty="0">
                          <a:effectLst/>
                        </a:rPr>
                        <a:t>Arena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74.79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66.23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93.08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94.66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58.56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31005">
                <a:tc>
                  <a:txBody>
                    <a:bodyPr/>
                    <a:lstStyle/>
                    <a:p>
                      <a:pPr marL="0" marR="0">
                        <a:lnSpc>
                          <a:spcPct val="107000"/>
                        </a:lnSpc>
                        <a:spcBef>
                          <a:spcPts val="0"/>
                        </a:spcBef>
                        <a:spcAft>
                          <a:spcPts val="0"/>
                        </a:spcAft>
                      </a:pPr>
                      <a:r>
                        <a:rPr lang="es-ES" sz="1200">
                          <a:effectLst/>
                        </a:rPr>
                        <a:t>Finos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5.5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5.23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2.08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4.73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0.97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31005">
                <a:tc>
                  <a:txBody>
                    <a:bodyPr/>
                    <a:lstStyle/>
                    <a:p>
                      <a:pPr marL="0" marR="0">
                        <a:lnSpc>
                          <a:spcPct val="107000"/>
                        </a:lnSpc>
                        <a:spcBef>
                          <a:spcPts val="0"/>
                        </a:spcBef>
                        <a:spcAft>
                          <a:spcPts val="0"/>
                        </a:spcAft>
                      </a:pPr>
                      <a:r>
                        <a:rPr lang="es-ES" sz="1200">
                          <a:effectLst/>
                        </a:rPr>
                        <a:t>D10 (mm)</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0.11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0.18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0.1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0.1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0.21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31005">
                <a:tc>
                  <a:txBody>
                    <a:bodyPr/>
                    <a:lstStyle/>
                    <a:p>
                      <a:pPr marL="0" marR="0">
                        <a:lnSpc>
                          <a:spcPct val="107000"/>
                        </a:lnSpc>
                        <a:spcBef>
                          <a:spcPts val="0"/>
                        </a:spcBef>
                        <a:spcAft>
                          <a:spcPts val="0"/>
                        </a:spcAft>
                      </a:pPr>
                      <a:r>
                        <a:rPr lang="es-ES" sz="1200">
                          <a:effectLst/>
                        </a:rPr>
                        <a:t>D30 (mm)</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0.24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0.77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0.19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0.16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0.7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31005">
                <a:tc>
                  <a:txBody>
                    <a:bodyPr/>
                    <a:lstStyle/>
                    <a:p>
                      <a:pPr marL="0" marR="0">
                        <a:lnSpc>
                          <a:spcPct val="107000"/>
                        </a:lnSpc>
                        <a:spcBef>
                          <a:spcPts val="0"/>
                        </a:spcBef>
                        <a:spcAft>
                          <a:spcPts val="0"/>
                        </a:spcAft>
                      </a:pPr>
                      <a:r>
                        <a:rPr lang="es-ES" sz="1200">
                          <a:effectLst/>
                        </a:rPr>
                        <a:t>D60 (mm)</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dirty="0">
                          <a:effectLst/>
                        </a:rPr>
                        <a:t>0.6</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3.65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0.31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0.26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6.4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31005">
                <a:tc>
                  <a:txBody>
                    <a:bodyPr/>
                    <a:lstStyle/>
                    <a:p>
                      <a:pPr marL="0" marR="0">
                        <a:lnSpc>
                          <a:spcPct val="107000"/>
                        </a:lnSpc>
                        <a:spcBef>
                          <a:spcPts val="0"/>
                        </a:spcBef>
                        <a:spcAft>
                          <a:spcPts val="0"/>
                        </a:spcAft>
                      </a:pPr>
                      <a:r>
                        <a:rPr lang="es-ES" sz="1200">
                          <a:effectLst/>
                        </a:rPr>
                        <a:t>Cu</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5.45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20.28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3.10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2.60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30.48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31005">
                <a:tc>
                  <a:txBody>
                    <a:bodyPr/>
                    <a:lstStyle/>
                    <a:p>
                      <a:pPr marL="0" marR="0">
                        <a:lnSpc>
                          <a:spcPct val="107000"/>
                        </a:lnSpc>
                        <a:spcBef>
                          <a:spcPts val="0"/>
                        </a:spcBef>
                        <a:spcAft>
                          <a:spcPts val="0"/>
                        </a:spcAft>
                      </a:pPr>
                      <a:r>
                        <a:rPr lang="es-ES" sz="1200">
                          <a:effectLst/>
                        </a:rPr>
                        <a:t>Cc</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0.87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0.90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1.16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0.98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dirty="0">
                          <a:effectLst/>
                        </a:rPr>
                        <a:t>0.36</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1183705858"/>
              </p:ext>
            </p:extLst>
          </p:nvPr>
        </p:nvGraphicFramePr>
        <p:xfrm>
          <a:off x="1763256" y="4484732"/>
          <a:ext cx="3866480" cy="1787277"/>
        </p:xfrm>
        <a:graphic>
          <a:graphicData uri="http://schemas.openxmlformats.org/drawingml/2006/table">
            <a:tbl>
              <a:tblPr firstRow="1" firstCol="1" bandRow="1">
                <a:tableStyleId>{7E9639D4-E3E2-4D34-9284-5A2195B3D0D7}</a:tableStyleId>
              </a:tblPr>
              <a:tblGrid>
                <a:gridCol w="813996"/>
                <a:gridCol w="904440"/>
                <a:gridCol w="2148044"/>
              </a:tblGrid>
              <a:tr h="495826">
                <a:tc>
                  <a:txBody>
                    <a:bodyPr/>
                    <a:lstStyle/>
                    <a:p>
                      <a:pPr marL="0" marR="0">
                        <a:lnSpc>
                          <a:spcPct val="107000"/>
                        </a:lnSpc>
                        <a:spcBef>
                          <a:spcPts val="0"/>
                        </a:spcBef>
                        <a:spcAft>
                          <a:spcPts val="0"/>
                        </a:spcAft>
                      </a:pPr>
                      <a:r>
                        <a:rPr lang="es-ES" sz="1200" dirty="0">
                          <a:effectLst/>
                        </a:rPr>
                        <a:t>Muestra</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nSpc>
                          <a:spcPct val="107000"/>
                        </a:lnSpc>
                        <a:spcBef>
                          <a:spcPts val="0"/>
                        </a:spcBef>
                        <a:spcAft>
                          <a:spcPts val="0"/>
                        </a:spcAft>
                      </a:pPr>
                      <a:r>
                        <a:rPr lang="es-ES" sz="1200">
                          <a:effectLst/>
                        </a:rPr>
                        <a:t>Símbolo del grupo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dirty="0">
                          <a:effectLst/>
                        </a:rPr>
                        <a:t>Nombre del Grupo</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42147">
                <a:tc>
                  <a:txBody>
                    <a:bodyPr/>
                    <a:lstStyle/>
                    <a:p>
                      <a:pPr marL="0" marR="0">
                        <a:lnSpc>
                          <a:spcPct val="107000"/>
                        </a:lnSpc>
                        <a:spcBef>
                          <a:spcPts val="0"/>
                        </a:spcBef>
                        <a:spcAft>
                          <a:spcPts val="0"/>
                        </a:spcAft>
                      </a:pPr>
                      <a:r>
                        <a:rPr lang="es-ES" sz="1200">
                          <a:effectLst/>
                        </a:rPr>
                        <a:t>M1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nSpc>
                          <a:spcPct val="107000"/>
                        </a:lnSpc>
                        <a:spcBef>
                          <a:spcPts val="0"/>
                        </a:spcBef>
                        <a:spcAft>
                          <a:spcPts val="0"/>
                        </a:spcAft>
                      </a:pPr>
                      <a:r>
                        <a:rPr lang="es-ES" sz="1200">
                          <a:effectLst/>
                        </a:rPr>
                        <a:t>SP-SM</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nSpc>
                          <a:spcPct val="107000"/>
                        </a:lnSpc>
                        <a:spcBef>
                          <a:spcPts val="0"/>
                        </a:spcBef>
                        <a:spcAft>
                          <a:spcPts val="0"/>
                        </a:spcAft>
                      </a:pPr>
                      <a:r>
                        <a:rPr lang="es-ES" sz="1200">
                          <a:effectLst/>
                        </a:rPr>
                        <a:t>Arena con limo y grava</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42147">
                <a:tc>
                  <a:txBody>
                    <a:bodyPr/>
                    <a:lstStyle/>
                    <a:p>
                      <a:pPr marL="0" marR="0">
                        <a:lnSpc>
                          <a:spcPct val="107000"/>
                        </a:lnSpc>
                        <a:spcBef>
                          <a:spcPts val="0"/>
                        </a:spcBef>
                        <a:spcAft>
                          <a:spcPts val="0"/>
                        </a:spcAft>
                      </a:pPr>
                      <a:r>
                        <a:rPr lang="es-ES" sz="1200">
                          <a:effectLst/>
                        </a:rPr>
                        <a:t>M2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nSpc>
                          <a:spcPct val="107000"/>
                        </a:lnSpc>
                        <a:spcBef>
                          <a:spcPts val="0"/>
                        </a:spcBef>
                        <a:spcAft>
                          <a:spcPts val="0"/>
                        </a:spcAft>
                      </a:pPr>
                      <a:r>
                        <a:rPr lang="es-ES" sz="1200">
                          <a:effectLst/>
                        </a:rPr>
                        <a:t>SP-SM</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nSpc>
                          <a:spcPct val="107000"/>
                        </a:lnSpc>
                        <a:spcBef>
                          <a:spcPts val="0"/>
                        </a:spcBef>
                        <a:spcAft>
                          <a:spcPts val="0"/>
                        </a:spcAft>
                      </a:pPr>
                      <a:r>
                        <a:rPr lang="es-ES" sz="1200">
                          <a:effectLst/>
                        </a:rPr>
                        <a:t>Arena con limo y grava</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11332">
                <a:tc>
                  <a:txBody>
                    <a:bodyPr/>
                    <a:lstStyle/>
                    <a:p>
                      <a:pPr marL="0" marR="0">
                        <a:lnSpc>
                          <a:spcPct val="107000"/>
                        </a:lnSpc>
                        <a:spcBef>
                          <a:spcPts val="0"/>
                        </a:spcBef>
                        <a:spcAft>
                          <a:spcPts val="0"/>
                        </a:spcAft>
                      </a:pPr>
                      <a:r>
                        <a:rPr lang="es-ES" sz="1200">
                          <a:effectLst/>
                        </a:rPr>
                        <a:t>M3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nSpc>
                          <a:spcPct val="107000"/>
                        </a:lnSpc>
                        <a:spcBef>
                          <a:spcPts val="0"/>
                        </a:spcBef>
                        <a:spcAft>
                          <a:spcPts val="0"/>
                        </a:spcAft>
                      </a:pPr>
                      <a:r>
                        <a:rPr lang="es-ES" sz="1200">
                          <a:effectLst/>
                        </a:rPr>
                        <a:t>SP</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nSpc>
                          <a:spcPct val="107000"/>
                        </a:lnSpc>
                        <a:spcBef>
                          <a:spcPts val="0"/>
                        </a:spcBef>
                        <a:spcAft>
                          <a:spcPts val="0"/>
                        </a:spcAft>
                      </a:pPr>
                      <a:r>
                        <a:rPr lang="es-ES" sz="1200">
                          <a:effectLst/>
                        </a:rPr>
                        <a:t>Arena mal graduada</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42147">
                <a:tc>
                  <a:txBody>
                    <a:bodyPr/>
                    <a:lstStyle/>
                    <a:p>
                      <a:pPr marL="0" marR="0">
                        <a:lnSpc>
                          <a:spcPct val="107000"/>
                        </a:lnSpc>
                        <a:spcBef>
                          <a:spcPts val="0"/>
                        </a:spcBef>
                        <a:spcAft>
                          <a:spcPts val="0"/>
                        </a:spcAft>
                      </a:pPr>
                      <a:r>
                        <a:rPr lang="es-ES" sz="1200">
                          <a:effectLst/>
                        </a:rPr>
                        <a:t>M4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nSpc>
                          <a:spcPct val="107000"/>
                        </a:lnSpc>
                        <a:spcBef>
                          <a:spcPts val="0"/>
                        </a:spcBef>
                        <a:spcAft>
                          <a:spcPts val="0"/>
                        </a:spcAft>
                      </a:pPr>
                      <a:r>
                        <a:rPr lang="es-ES" sz="1200">
                          <a:effectLst/>
                        </a:rPr>
                        <a:t>SP</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nSpc>
                          <a:spcPct val="107000"/>
                        </a:lnSpc>
                        <a:spcBef>
                          <a:spcPts val="0"/>
                        </a:spcBef>
                        <a:spcAft>
                          <a:spcPts val="0"/>
                        </a:spcAft>
                      </a:pPr>
                      <a:r>
                        <a:rPr lang="es-ES" sz="1200">
                          <a:effectLst/>
                        </a:rPr>
                        <a:t>Arena mal graduada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53678">
                <a:tc>
                  <a:txBody>
                    <a:bodyPr/>
                    <a:lstStyle/>
                    <a:p>
                      <a:pPr marL="0" marR="0">
                        <a:lnSpc>
                          <a:spcPct val="107000"/>
                        </a:lnSpc>
                        <a:spcBef>
                          <a:spcPts val="0"/>
                        </a:spcBef>
                        <a:spcAft>
                          <a:spcPts val="0"/>
                        </a:spcAft>
                      </a:pPr>
                      <a:r>
                        <a:rPr lang="es-ES" sz="1200">
                          <a:effectLst/>
                        </a:rPr>
                        <a:t>M5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nSpc>
                          <a:spcPct val="107000"/>
                        </a:lnSpc>
                        <a:spcBef>
                          <a:spcPts val="0"/>
                        </a:spcBef>
                        <a:spcAft>
                          <a:spcPts val="0"/>
                        </a:spcAft>
                      </a:pPr>
                      <a:r>
                        <a:rPr lang="es-ES" sz="1200">
                          <a:effectLst/>
                        </a:rPr>
                        <a:t>SP</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nSpc>
                          <a:spcPct val="107000"/>
                        </a:lnSpc>
                        <a:spcBef>
                          <a:spcPts val="0"/>
                        </a:spcBef>
                        <a:spcAft>
                          <a:spcPts val="0"/>
                        </a:spcAft>
                      </a:pPr>
                      <a:r>
                        <a:rPr lang="es-ES" sz="1200" dirty="0">
                          <a:effectLst/>
                        </a:rPr>
                        <a:t>Arena gravosa</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7" name="Marcador de contenido 2"/>
          <p:cNvSpPr txBox="1">
            <a:spLocks/>
          </p:cNvSpPr>
          <p:nvPr/>
        </p:nvSpPr>
        <p:spPr>
          <a:xfrm>
            <a:off x="1371600" y="1277837"/>
            <a:ext cx="3947375" cy="44287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es-US" b="1" dirty="0" smtClean="0"/>
              <a:t>Contenido de Humedad</a:t>
            </a:r>
            <a:endParaRPr lang="es-ES" b="1" dirty="0" smtClean="0"/>
          </a:p>
          <a:p>
            <a:pPr algn="just"/>
            <a:endParaRPr lang="es-ES" dirty="0"/>
          </a:p>
        </p:txBody>
      </p:sp>
      <p:sp>
        <p:nvSpPr>
          <p:cNvPr id="8" name="Marcador de contenido 2"/>
          <p:cNvSpPr txBox="1">
            <a:spLocks/>
          </p:cNvSpPr>
          <p:nvPr/>
        </p:nvSpPr>
        <p:spPr>
          <a:xfrm>
            <a:off x="6327821" y="1287887"/>
            <a:ext cx="3947375" cy="44287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es-US" b="1" dirty="0" smtClean="0"/>
              <a:t>Granulometría</a:t>
            </a:r>
            <a:endParaRPr lang="es-ES" b="1" dirty="0" smtClean="0"/>
          </a:p>
          <a:p>
            <a:pPr algn="just"/>
            <a:endParaRPr lang="es-ES" dirty="0"/>
          </a:p>
        </p:txBody>
      </p:sp>
      <p:sp>
        <p:nvSpPr>
          <p:cNvPr id="9" name="Marcador de contenido 2"/>
          <p:cNvSpPr txBox="1">
            <a:spLocks/>
          </p:cNvSpPr>
          <p:nvPr/>
        </p:nvSpPr>
        <p:spPr>
          <a:xfrm>
            <a:off x="1682361" y="4023537"/>
            <a:ext cx="3947375" cy="44287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es-US" b="1" dirty="0" smtClean="0"/>
              <a:t>SUCS</a:t>
            </a:r>
            <a:endParaRPr lang="es-ES" b="1" dirty="0" smtClean="0"/>
          </a:p>
          <a:p>
            <a:pPr algn="just"/>
            <a:endParaRPr lang="es-ES" dirty="0"/>
          </a:p>
        </p:txBody>
      </p:sp>
      <p:pic>
        <p:nvPicPr>
          <p:cNvPr id="10" name="Imagen 9"/>
          <p:cNvPicPr/>
          <p:nvPr/>
        </p:nvPicPr>
        <p:blipFill>
          <a:blip r:embed="rId2">
            <a:extLst>
              <a:ext uri="{28A0092B-C50C-407E-A947-70E740481C1C}">
                <a14:useLocalDpi xmlns:a14="http://schemas.microsoft.com/office/drawing/2010/main" val="0"/>
              </a:ext>
            </a:extLst>
          </a:blip>
          <a:srcRect l="12215"/>
          <a:stretch>
            <a:fillRect/>
          </a:stretch>
        </p:blipFill>
        <p:spPr bwMode="auto">
          <a:xfrm>
            <a:off x="10533893" y="0"/>
            <a:ext cx="1675419" cy="1684501"/>
          </a:xfrm>
          <a:prstGeom prst="rect">
            <a:avLst/>
          </a:prstGeom>
          <a:noFill/>
        </p:spPr>
      </p:pic>
      <p:pic>
        <p:nvPicPr>
          <p:cNvPr id="11" name="Imagen 10"/>
          <p:cNvPicPr>
            <a:picLocks noChangeAspect="1"/>
          </p:cNvPicPr>
          <p:nvPr/>
        </p:nvPicPr>
        <p:blipFill>
          <a:blip r:embed="rId3"/>
          <a:stretch>
            <a:fillRect/>
          </a:stretch>
        </p:blipFill>
        <p:spPr>
          <a:xfrm>
            <a:off x="4080174" y="1893493"/>
            <a:ext cx="1974758" cy="2026051"/>
          </a:xfrm>
          <a:prstGeom prst="rect">
            <a:avLst/>
          </a:prstGeom>
        </p:spPr>
      </p:pic>
      <p:pic>
        <p:nvPicPr>
          <p:cNvPr id="12" name="Imagen 11"/>
          <p:cNvPicPr>
            <a:picLocks noChangeAspect="1"/>
          </p:cNvPicPr>
          <p:nvPr/>
        </p:nvPicPr>
        <p:blipFill>
          <a:blip r:embed="rId4"/>
          <a:stretch>
            <a:fillRect/>
          </a:stretch>
        </p:blipFill>
        <p:spPr>
          <a:xfrm>
            <a:off x="6649696" y="4687916"/>
            <a:ext cx="3421582" cy="2180420"/>
          </a:xfrm>
          <a:prstGeom prst="rect">
            <a:avLst/>
          </a:prstGeom>
        </p:spPr>
      </p:pic>
      <p:pic>
        <p:nvPicPr>
          <p:cNvPr id="13" name="Imagen 12"/>
          <p:cNvPicPr>
            <a:picLocks noChangeAspect="1"/>
          </p:cNvPicPr>
          <p:nvPr/>
        </p:nvPicPr>
        <p:blipFill>
          <a:blip r:embed="rId5"/>
          <a:stretch>
            <a:fillRect/>
          </a:stretch>
        </p:blipFill>
        <p:spPr>
          <a:xfrm>
            <a:off x="10071278" y="4682529"/>
            <a:ext cx="2120721" cy="2185807"/>
          </a:xfrm>
          <a:prstGeom prst="rect">
            <a:avLst/>
          </a:prstGeom>
        </p:spPr>
      </p:pic>
      <p:pic>
        <p:nvPicPr>
          <p:cNvPr id="14" name="Imagen 13"/>
          <p:cNvPicPr>
            <a:picLocks noChangeAspect="1"/>
          </p:cNvPicPr>
          <p:nvPr/>
        </p:nvPicPr>
        <p:blipFill>
          <a:blip r:embed="rId6"/>
          <a:stretch>
            <a:fillRect/>
          </a:stretch>
        </p:blipFill>
        <p:spPr>
          <a:xfrm>
            <a:off x="10499268" y="1969232"/>
            <a:ext cx="1710044" cy="2515500"/>
          </a:xfrm>
          <a:prstGeom prst="rect">
            <a:avLst/>
          </a:prstGeom>
        </p:spPr>
      </p:pic>
    </p:spTree>
    <p:extLst>
      <p:ext uri="{BB962C8B-B14F-4D97-AF65-F5344CB8AC3E}">
        <p14:creationId xmlns:p14="http://schemas.microsoft.com/office/powerpoint/2010/main" val="1874572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599" y="634016"/>
            <a:ext cx="9266349" cy="717997"/>
          </a:xfrm>
        </p:spPr>
        <p:txBody>
          <a:bodyPr>
            <a:normAutofit fontScale="90000"/>
          </a:bodyPr>
          <a:lstStyle/>
          <a:p>
            <a:r>
              <a:rPr lang="es-US" dirty="0" smtClean="0"/>
              <a:t>ANÁLISIS POBLACIONAL</a:t>
            </a:r>
            <a:br>
              <a:rPr lang="es-US" dirty="0" smtClean="0"/>
            </a:br>
            <a:endParaRPr lang="es-ES" dirty="0"/>
          </a:p>
        </p:txBody>
      </p:sp>
      <mc:AlternateContent xmlns:mc="http://schemas.openxmlformats.org/markup-compatibility/2006" xmlns:a14="http://schemas.microsoft.com/office/drawing/2010/main">
        <mc:Choice Requires="a14">
          <p:sp>
            <p:nvSpPr>
              <p:cNvPr id="3" name="Marcador de contenido 2"/>
              <p:cNvSpPr>
                <a:spLocks noGrp="1"/>
              </p:cNvSpPr>
              <p:nvPr>
                <p:ph idx="1"/>
              </p:nvPr>
            </p:nvSpPr>
            <p:spPr>
              <a:xfrm>
                <a:off x="1371600" y="1603419"/>
                <a:ext cx="5492839" cy="1577662"/>
              </a:xfrm>
            </p:spPr>
            <p:txBody>
              <a:bodyPr/>
              <a:lstStyle/>
              <a:p>
                <a:pPr lvl="0"/>
                <a:r>
                  <a:rPr lang="es-EC" dirty="0"/>
                  <a:t>Método Geométrico       </a:t>
                </a:r>
                <a:r>
                  <a:rPr lang="es-EC" dirty="0" smtClean="0"/>
                  <a:t> </a:t>
                </a:r>
                <a14:m>
                  <m:oMath xmlns:m="http://schemas.openxmlformats.org/officeDocument/2006/math">
                    <m:r>
                      <a:rPr lang="es-EC" i="1">
                        <a:latin typeface="Cambria Math" panose="02040503050406030204" pitchFamily="18" charset="0"/>
                      </a:rPr>
                      <m:t>𝑃𝑓</m:t>
                    </m:r>
                    <m:r>
                      <a:rPr lang="es-EC" i="1">
                        <a:latin typeface="Cambria Math" panose="02040503050406030204" pitchFamily="18" charset="0"/>
                      </a:rPr>
                      <m:t>=</m:t>
                    </m:r>
                    <m:r>
                      <a:rPr lang="es-EC" i="1">
                        <a:latin typeface="Cambria Math" panose="02040503050406030204" pitchFamily="18" charset="0"/>
                      </a:rPr>
                      <m:t>𝑃𝑎</m:t>
                    </m:r>
                    <m:sSup>
                      <m:sSupPr>
                        <m:ctrlPr>
                          <a:rPr lang="es-ES" i="1">
                            <a:latin typeface="Cambria Math" panose="02040503050406030204" pitchFamily="18" charset="0"/>
                          </a:rPr>
                        </m:ctrlPr>
                      </m:sSupPr>
                      <m:e>
                        <m:d>
                          <m:dPr>
                            <m:ctrlPr>
                              <a:rPr lang="es-ES" i="1">
                                <a:latin typeface="Cambria Math" panose="02040503050406030204" pitchFamily="18" charset="0"/>
                              </a:rPr>
                            </m:ctrlPr>
                          </m:dPr>
                          <m:e>
                            <m:r>
                              <a:rPr lang="es-EC" i="1">
                                <a:latin typeface="Cambria Math" panose="02040503050406030204" pitchFamily="18" charset="0"/>
                              </a:rPr>
                              <m:t>1+</m:t>
                            </m:r>
                            <m:r>
                              <a:rPr lang="es-EC" i="1">
                                <a:latin typeface="Cambria Math" panose="02040503050406030204" pitchFamily="18" charset="0"/>
                              </a:rPr>
                              <m:t>𝑟</m:t>
                            </m:r>
                          </m:e>
                        </m:d>
                      </m:e>
                      <m:sup>
                        <m:r>
                          <a:rPr lang="es-EC" i="1">
                            <a:latin typeface="Cambria Math" panose="02040503050406030204" pitchFamily="18" charset="0"/>
                          </a:rPr>
                          <m:t>𝑛</m:t>
                        </m:r>
                      </m:sup>
                    </m:sSup>
                  </m:oMath>
                </a14:m>
                <a:endParaRPr lang="es-ES" dirty="0"/>
              </a:p>
              <a:p>
                <a:pPr lvl="0"/>
                <a:r>
                  <a:rPr lang="es-EC" dirty="0"/>
                  <a:t>Método Aritmético          </a:t>
                </a:r>
                <a14:m>
                  <m:oMath xmlns:m="http://schemas.openxmlformats.org/officeDocument/2006/math">
                    <m:r>
                      <a:rPr lang="es-EC" i="1">
                        <a:latin typeface="Cambria Math" panose="02040503050406030204" pitchFamily="18" charset="0"/>
                      </a:rPr>
                      <m:t>𝑃𝑓</m:t>
                    </m:r>
                    <m:r>
                      <a:rPr lang="es-EC" i="1">
                        <a:latin typeface="Cambria Math" panose="02040503050406030204" pitchFamily="18" charset="0"/>
                      </a:rPr>
                      <m:t>=</m:t>
                    </m:r>
                    <m:r>
                      <a:rPr lang="es-EC" i="1">
                        <a:latin typeface="Cambria Math" panose="02040503050406030204" pitchFamily="18" charset="0"/>
                      </a:rPr>
                      <m:t>𝑃𝑎</m:t>
                    </m:r>
                    <m:d>
                      <m:dPr>
                        <m:ctrlPr>
                          <a:rPr lang="es-ES" i="1">
                            <a:latin typeface="Cambria Math" panose="02040503050406030204" pitchFamily="18" charset="0"/>
                          </a:rPr>
                        </m:ctrlPr>
                      </m:dPr>
                      <m:e>
                        <m:r>
                          <a:rPr lang="es-EC" i="1">
                            <a:latin typeface="Cambria Math" panose="02040503050406030204" pitchFamily="18" charset="0"/>
                          </a:rPr>
                          <m:t>1+</m:t>
                        </m:r>
                        <m:r>
                          <a:rPr lang="es-EC" i="1">
                            <a:latin typeface="Cambria Math" panose="02040503050406030204" pitchFamily="18" charset="0"/>
                          </a:rPr>
                          <m:t>𝑖</m:t>
                        </m:r>
                        <m:r>
                          <a:rPr lang="es-EC" i="1">
                            <a:latin typeface="Cambria Math" panose="02040503050406030204" pitchFamily="18" charset="0"/>
                          </a:rPr>
                          <m:t>∗</m:t>
                        </m:r>
                        <m:r>
                          <a:rPr lang="es-EC" i="1">
                            <a:latin typeface="Cambria Math" panose="02040503050406030204" pitchFamily="18" charset="0"/>
                          </a:rPr>
                          <m:t>𝑛</m:t>
                        </m:r>
                      </m:e>
                    </m:d>
                  </m:oMath>
                </a14:m>
                <a:endParaRPr lang="es-ES" dirty="0"/>
              </a:p>
              <a:p>
                <a:pPr lvl="0"/>
                <a:r>
                  <a:rPr lang="es-EC" dirty="0"/>
                  <a:t>Método Exponencial       </a:t>
                </a:r>
                <a14:m>
                  <m:oMath xmlns:m="http://schemas.openxmlformats.org/officeDocument/2006/math">
                    <m:r>
                      <a:rPr lang="es-EC" i="1">
                        <a:latin typeface="Cambria Math" panose="02040503050406030204" pitchFamily="18" charset="0"/>
                      </a:rPr>
                      <m:t>𝑃𝑓</m:t>
                    </m:r>
                    <m:r>
                      <a:rPr lang="es-EC" i="1">
                        <a:latin typeface="Cambria Math" panose="02040503050406030204" pitchFamily="18" charset="0"/>
                      </a:rPr>
                      <m:t>=</m:t>
                    </m:r>
                    <m:r>
                      <a:rPr lang="es-EC" i="1">
                        <a:latin typeface="Cambria Math" panose="02040503050406030204" pitchFamily="18" charset="0"/>
                      </a:rPr>
                      <m:t>𝑃𝑎</m:t>
                    </m:r>
                    <m:sSup>
                      <m:sSupPr>
                        <m:ctrlPr>
                          <a:rPr lang="es-ES" i="1">
                            <a:latin typeface="Cambria Math" panose="02040503050406030204" pitchFamily="18" charset="0"/>
                          </a:rPr>
                        </m:ctrlPr>
                      </m:sSupPr>
                      <m:e>
                        <m:d>
                          <m:dPr>
                            <m:ctrlPr>
                              <a:rPr lang="es-ES" i="1">
                                <a:latin typeface="Cambria Math" panose="02040503050406030204" pitchFamily="18" charset="0"/>
                              </a:rPr>
                            </m:ctrlPr>
                          </m:dPr>
                          <m:e>
                            <m:r>
                              <a:rPr lang="es-EC" i="1">
                                <a:latin typeface="Cambria Math" panose="02040503050406030204" pitchFamily="18" charset="0"/>
                              </a:rPr>
                              <m:t>𝑒</m:t>
                            </m:r>
                          </m:e>
                        </m:d>
                      </m:e>
                      <m:sup>
                        <m:r>
                          <a:rPr lang="es-EC" i="1">
                            <a:latin typeface="Cambria Math" panose="02040503050406030204" pitchFamily="18" charset="0"/>
                          </a:rPr>
                          <m:t>𝑖</m:t>
                        </m:r>
                        <m:r>
                          <a:rPr lang="es-EC" i="1">
                            <a:latin typeface="Cambria Math" panose="02040503050406030204" pitchFamily="18" charset="0"/>
                          </a:rPr>
                          <m:t>∗</m:t>
                        </m:r>
                        <m:r>
                          <a:rPr lang="es-EC" i="1">
                            <a:latin typeface="Cambria Math" panose="02040503050406030204" pitchFamily="18" charset="0"/>
                          </a:rPr>
                          <m:t>𝑛</m:t>
                        </m:r>
                      </m:sup>
                    </m:sSup>
                  </m:oMath>
                </a14:m>
                <a:endParaRPr lang="es-ES" dirty="0"/>
              </a:p>
              <a:p>
                <a:endParaRPr lang="es-ES" dirty="0"/>
              </a:p>
            </p:txBody>
          </p:sp>
        </mc:Choice>
        <mc:Fallback xmlns="">
          <p:sp>
            <p:nvSpPr>
              <p:cNvPr id="3" name="Marcador de contenido 2"/>
              <p:cNvSpPr>
                <a:spLocks noGrp="1" noRot="1" noChangeAspect="1" noMove="1" noResize="1" noEditPoints="1" noAdjustHandles="1" noChangeArrowheads="1" noChangeShapeType="1" noTextEdit="1"/>
              </p:cNvSpPr>
              <p:nvPr>
                <p:ph idx="1"/>
              </p:nvPr>
            </p:nvSpPr>
            <p:spPr>
              <a:xfrm>
                <a:off x="1371600" y="1603419"/>
                <a:ext cx="5492839" cy="1577662"/>
              </a:xfrm>
              <a:blipFill rotWithShape="0">
                <a:blip r:embed="rId2"/>
                <a:stretch>
                  <a:fillRect l="-999" t="-3089"/>
                </a:stretch>
              </a:blipFill>
            </p:spPr>
            <p:txBody>
              <a:bodyPr/>
              <a:lstStyle/>
              <a:p>
                <a:r>
                  <a:rPr lang="es-ES">
                    <a:noFill/>
                  </a:rPr>
                  <a:t> </a:t>
                </a:r>
              </a:p>
            </p:txBody>
          </p:sp>
        </mc:Fallback>
      </mc:AlternateContent>
      <p:graphicFrame>
        <p:nvGraphicFramePr>
          <p:cNvPr id="4" name="Tabla 3"/>
          <p:cNvGraphicFramePr>
            <a:graphicFrameLocks noGrp="1"/>
          </p:cNvGraphicFramePr>
          <p:nvPr>
            <p:extLst>
              <p:ext uri="{D42A27DB-BD31-4B8C-83A1-F6EECF244321}">
                <p14:modId xmlns:p14="http://schemas.microsoft.com/office/powerpoint/2010/main" val="3247675321"/>
              </p:ext>
            </p:extLst>
          </p:nvPr>
        </p:nvGraphicFramePr>
        <p:xfrm>
          <a:off x="7894748" y="424996"/>
          <a:ext cx="3966693" cy="6104592"/>
        </p:xfrm>
        <a:graphic>
          <a:graphicData uri="http://schemas.openxmlformats.org/drawingml/2006/table">
            <a:tbl>
              <a:tblPr firstRow="1" firstCol="1" bandRow="1">
                <a:tableStyleId>{7E9639D4-E3E2-4D34-9284-5A2195B3D0D7}</a:tableStyleId>
              </a:tblPr>
              <a:tblGrid>
                <a:gridCol w="880587"/>
                <a:gridCol w="695199"/>
                <a:gridCol w="776306"/>
                <a:gridCol w="722428"/>
                <a:gridCol w="892173"/>
              </a:tblGrid>
              <a:tr h="649740">
                <a:tc>
                  <a:txBody>
                    <a:bodyPr/>
                    <a:lstStyle/>
                    <a:p>
                      <a:pPr marL="0" marR="0" algn="ctr">
                        <a:lnSpc>
                          <a:spcPct val="107000"/>
                        </a:lnSpc>
                        <a:spcBef>
                          <a:spcPts val="0"/>
                        </a:spcBef>
                        <a:spcAft>
                          <a:spcPts val="0"/>
                        </a:spcAft>
                      </a:pPr>
                      <a:r>
                        <a:rPr lang="es-EC" sz="1000" dirty="0">
                          <a:effectLst/>
                        </a:rPr>
                        <a:t>Período</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ctr"/>
                </a:tc>
                <a:tc>
                  <a:txBody>
                    <a:bodyPr/>
                    <a:lstStyle/>
                    <a:p>
                      <a:pPr marL="0" marR="0" algn="ctr">
                        <a:lnSpc>
                          <a:spcPct val="107000"/>
                        </a:lnSpc>
                        <a:spcBef>
                          <a:spcPts val="0"/>
                        </a:spcBef>
                        <a:spcAft>
                          <a:spcPts val="0"/>
                        </a:spcAft>
                      </a:pPr>
                      <a:r>
                        <a:rPr lang="es-EC" sz="1000">
                          <a:effectLst/>
                        </a:rPr>
                        <a:t>Año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ctr"/>
                </a:tc>
                <a:tc>
                  <a:txBody>
                    <a:bodyPr/>
                    <a:lstStyle/>
                    <a:p>
                      <a:pPr marL="0" marR="0" algn="ctr">
                        <a:lnSpc>
                          <a:spcPct val="107000"/>
                        </a:lnSpc>
                        <a:spcBef>
                          <a:spcPts val="0"/>
                        </a:spcBef>
                        <a:spcAft>
                          <a:spcPts val="0"/>
                        </a:spcAft>
                      </a:pPr>
                      <a:r>
                        <a:rPr lang="es-EC" sz="1000" dirty="0">
                          <a:effectLst/>
                        </a:rPr>
                        <a:t>Método Geométrico</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ctr"/>
                </a:tc>
                <a:tc>
                  <a:txBody>
                    <a:bodyPr/>
                    <a:lstStyle/>
                    <a:p>
                      <a:pPr marL="0" marR="0" algn="ctr">
                        <a:lnSpc>
                          <a:spcPct val="107000"/>
                        </a:lnSpc>
                        <a:spcBef>
                          <a:spcPts val="0"/>
                        </a:spcBef>
                        <a:spcAft>
                          <a:spcPts val="0"/>
                        </a:spcAft>
                      </a:pPr>
                      <a:r>
                        <a:rPr lang="es-EC" sz="1000">
                          <a:effectLst/>
                        </a:rPr>
                        <a:t>Método Aritmético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ctr"/>
                </a:tc>
                <a:tc>
                  <a:txBody>
                    <a:bodyPr/>
                    <a:lstStyle/>
                    <a:p>
                      <a:pPr marL="0" marR="0" algn="ctr">
                        <a:lnSpc>
                          <a:spcPct val="107000"/>
                        </a:lnSpc>
                        <a:spcBef>
                          <a:spcPts val="0"/>
                        </a:spcBef>
                        <a:spcAft>
                          <a:spcPts val="0"/>
                        </a:spcAft>
                      </a:pPr>
                      <a:r>
                        <a:rPr lang="es-EC" sz="1000" dirty="0">
                          <a:effectLst/>
                        </a:rPr>
                        <a:t>Método Exponencial</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ctr"/>
                </a:tc>
              </a:tr>
              <a:tr h="209802">
                <a:tc>
                  <a:txBody>
                    <a:bodyPr/>
                    <a:lstStyle/>
                    <a:p>
                      <a:pPr marL="0" marR="0" algn="ctr">
                        <a:lnSpc>
                          <a:spcPct val="107000"/>
                        </a:lnSpc>
                        <a:spcBef>
                          <a:spcPts val="0"/>
                        </a:spcBef>
                        <a:spcAft>
                          <a:spcPts val="0"/>
                        </a:spcAft>
                      </a:pPr>
                      <a:r>
                        <a:rPr lang="es-EC" sz="1000" dirty="0">
                          <a:effectLst/>
                        </a:rPr>
                        <a:t>0</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2019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1814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1814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1814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2020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1866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1866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1867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2021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1920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1918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1921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2022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1975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1971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1978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2023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2032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2023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2036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2024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2091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2076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2095</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2025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2152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2128</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2157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2026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2214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2180</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2220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2027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2278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2233</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2285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2028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2344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2285</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2352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10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2029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2411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2338</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2421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11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2030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2481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2390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2492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12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2031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2553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2442</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2565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13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2032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2626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2495</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2640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14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2033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2702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2547</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2718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15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2034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2780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2600</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2798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16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2035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2861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2652</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2880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17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2036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2943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2704</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2964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18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2037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3029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2757</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3051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19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2038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3116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2809</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3140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20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2039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3206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2862</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3233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21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2040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3299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2914</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3327</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22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2041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3394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2967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3425</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23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2042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3492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3019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3525</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24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2043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3593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3071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3629</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r h="209802">
                <a:tc>
                  <a:txBody>
                    <a:bodyPr/>
                    <a:lstStyle/>
                    <a:p>
                      <a:pPr marL="0" marR="0" algn="ctr">
                        <a:lnSpc>
                          <a:spcPct val="107000"/>
                        </a:lnSpc>
                        <a:spcBef>
                          <a:spcPts val="0"/>
                        </a:spcBef>
                        <a:spcAft>
                          <a:spcPts val="0"/>
                        </a:spcAft>
                      </a:pPr>
                      <a:r>
                        <a:rPr lang="es-EC" sz="1000">
                          <a:effectLst/>
                        </a:rPr>
                        <a:t>25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2044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3697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a:effectLst/>
                        </a:rPr>
                        <a:t>3124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c>
                  <a:txBody>
                    <a:bodyPr/>
                    <a:lstStyle/>
                    <a:p>
                      <a:pPr marL="0" marR="0" algn="ctr">
                        <a:lnSpc>
                          <a:spcPct val="107000"/>
                        </a:lnSpc>
                        <a:spcBef>
                          <a:spcPts val="0"/>
                        </a:spcBef>
                        <a:spcAft>
                          <a:spcPts val="0"/>
                        </a:spcAft>
                      </a:pPr>
                      <a:r>
                        <a:rPr lang="es-EC" sz="1000" dirty="0">
                          <a:effectLst/>
                        </a:rPr>
                        <a:t>3735</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8049" marR="28049" marT="0" marB="0" anchor="b"/>
                </a:tc>
              </a:tr>
            </a:tbl>
          </a:graphicData>
        </a:graphic>
      </p:graphicFrame>
      <p:sp>
        <p:nvSpPr>
          <p:cNvPr id="5" name="Marcador de contenido 2"/>
          <p:cNvSpPr txBox="1">
            <a:spLocks/>
          </p:cNvSpPr>
          <p:nvPr/>
        </p:nvSpPr>
        <p:spPr>
          <a:xfrm>
            <a:off x="1371599" y="4305835"/>
            <a:ext cx="5492839" cy="157766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s-US" dirty="0" smtClean="0"/>
              <a:t> Período de diseño (n) 25 Años</a:t>
            </a:r>
          </a:p>
          <a:p>
            <a:r>
              <a:rPr lang="es-US" dirty="0" smtClean="0"/>
              <a:t>Tasa anual de crecimiento (i) 2.89 %</a:t>
            </a:r>
            <a:endParaRPr lang="es-ES" dirty="0"/>
          </a:p>
          <a:p>
            <a:endParaRPr lang="es-ES" dirty="0"/>
          </a:p>
        </p:txBody>
      </p:sp>
      <p:sp>
        <p:nvSpPr>
          <p:cNvPr id="6" name="Marcador de contenido 2"/>
          <p:cNvSpPr txBox="1">
            <a:spLocks/>
          </p:cNvSpPr>
          <p:nvPr/>
        </p:nvSpPr>
        <p:spPr>
          <a:xfrm>
            <a:off x="1371599" y="3683892"/>
            <a:ext cx="4398135" cy="50120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buNone/>
            </a:pPr>
            <a:r>
              <a:rPr lang="es-US" b="1" dirty="0" smtClean="0"/>
              <a:t>DATOS</a:t>
            </a:r>
            <a:endParaRPr lang="es-ES" b="1" dirty="0"/>
          </a:p>
        </p:txBody>
      </p:sp>
    </p:spTree>
    <p:extLst>
      <p:ext uri="{BB962C8B-B14F-4D97-AF65-F5344CB8AC3E}">
        <p14:creationId xmlns:p14="http://schemas.microsoft.com/office/powerpoint/2010/main" val="3776886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597" y="250535"/>
            <a:ext cx="9601200" cy="756633"/>
          </a:xfrm>
        </p:spPr>
        <p:txBody>
          <a:bodyPr/>
          <a:lstStyle/>
          <a:p>
            <a:r>
              <a:rPr lang="es-US" dirty="0" smtClean="0"/>
              <a:t>DOTACIÓN</a:t>
            </a:r>
            <a:endParaRPr lang="es-ES" dirty="0"/>
          </a:p>
        </p:txBody>
      </p:sp>
      <p:sp>
        <p:nvSpPr>
          <p:cNvPr id="5" name="Rectángulo 4"/>
          <p:cNvSpPr/>
          <p:nvPr/>
        </p:nvSpPr>
        <p:spPr>
          <a:xfrm>
            <a:off x="4071869" y="6323081"/>
            <a:ext cx="4272645" cy="369332"/>
          </a:xfrm>
          <a:prstGeom prst="rect">
            <a:avLst/>
          </a:prstGeom>
        </p:spPr>
        <p:txBody>
          <a:bodyPr wrap="square">
            <a:spAutoFit/>
          </a:bodyPr>
          <a:lstStyle/>
          <a:p>
            <a:r>
              <a:rPr lang="es-EC" dirty="0" smtClean="0">
                <a:latin typeface="Times New Roman" panose="02020603050405020304" pitchFamily="18" charset="0"/>
                <a:ea typeface="Calibri" panose="020F0502020204030204" pitchFamily="34" charset="0"/>
              </a:rPr>
              <a:t>Dotación promedio = 183 l/hab</a:t>
            </a:r>
            <a:r>
              <a:rPr lang="es-EC" dirty="0">
                <a:latin typeface="Times New Roman" panose="02020603050405020304" pitchFamily="18" charset="0"/>
                <a:ea typeface="Calibri" panose="020F0502020204030204" pitchFamily="34" charset="0"/>
              </a:rPr>
              <a:t>./día</a:t>
            </a:r>
            <a:endParaRPr lang="es-ES" dirty="0"/>
          </a:p>
        </p:txBody>
      </p:sp>
      <p:sp>
        <p:nvSpPr>
          <p:cNvPr id="8" name="Marcador de contenido 2"/>
          <p:cNvSpPr txBox="1">
            <a:spLocks/>
          </p:cNvSpPr>
          <p:nvPr/>
        </p:nvSpPr>
        <p:spPr>
          <a:xfrm>
            <a:off x="1071091" y="1007168"/>
            <a:ext cx="3947375" cy="44287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es-US" b="1" dirty="0" smtClean="0"/>
              <a:t>Dotación semanal</a:t>
            </a:r>
            <a:endParaRPr lang="es-ES" b="1" dirty="0" smtClean="0"/>
          </a:p>
          <a:p>
            <a:pPr algn="just"/>
            <a:endParaRPr lang="es-ES" dirty="0"/>
          </a:p>
        </p:txBody>
      </p:sp>
      <p:pic>
        <p:nvPicPr>
          <p:cNvPr id="7" name="Imagen 6"/>
          <p:cNvPicPr>
            <a:picLocks noChangeAspect="1"/>
          </p:cNvPicPr>
          <p:nvPr/>
        </p:nvPicPr>
        <p:blipFill>
          <a:blip r:embed="rId2"/>
          <a:stretch>
            <a:fillRect/>
          </a:stretch>
        </p:blipFill>
        <p:spPr>
          <a:xfrm>
            <a:off x="3009361" y="3187731"/>
            <a:ext cx="5682853" cy="2987676"/>
          </a:xfrm>
          <a:prstGeom prst="rect">
            <a:avLst/>
          </a:prstGeom>
        </p:spPr>
      </p:pic>
      <p:pic>
        <p:nvPicPr>
          <p:cNvPr id="9" name="Imagen 8"/>
          <p:cNvPicPr/>
          <p:nvPr/>
        </p:nvPicPr>
        <p:blipFill>
          <a:blip r:embed="rId3">
            <a:extLst>
              <a:ext uri="{28A0092B-C50C-407E-A947-70E740481C1C}">
                <a14:useLocalDpi xmlns:a14="http://schemas.microsoft.com/office/drawing/2010/main" val="0"/>
              </a:ext>
            </a:extLst>
          </a:blip>
          <a:srcRect/>
          <a:stretch>
            <a:fillRect/>
          </a:stretch>
        </p:blipFill>
        <p:spPr bwMode="auto">
          <a:xfrm>
            <a:off x="2230190" y="1419024"/>
            <a:ext cx="7403207" cy="1607931"/>
          </a:xfrm>
          <a:prstGeom prst="rect">
            <a:avLst/>
          </a:prstGeom>
          <a:noFill/>
        </p:spPr>
      </p:pic>
      <p:pic>
        <p:nvPicPr>
          <p:cNvPr id="3" name="Imagen 2"/>
          <p:cNvPicPr>
            <a:picLocks noChangeAspect="1"/>
          </p:cNvPicPr>
          <p:nvPr/>
        </p:nvPicPr>
        <p:blipFill>
          <a:blip r:embed="rId4"/>
          <a:stretch>
            <a:fillRect/>
          </a:stretch>
        </p:blipFill>
        <p:spPr>
          <a:xfrm>
            <a:off x="9453092" y="3704292"/>
            <a:ext cx="2738907" cy="3153708"/>
          </a:xfrm>
          <a:prstGeom prst="rect">
            <a:avLst/>
          </a:prstGeom>
        </p:spPr>
      </p:pic>
    </p:spTree>
    <p:extLst>
      <p:ext uri="{BB962C8B-B14F-4D97-AF65-F5344CB8AC3E}">
        <p14:creationId xmlns:p14="http://schemas.microsoft.com/office/powerpoint/2010/main" val="20490944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6597" y="250535"/>
            <a:ext cx="9601200" cy="756633"/>
          </a:xfrm>
        </p:spPr>
        <p:txBody>
          <a:bodyPr/>
          <a:lstStyle/>
          <a:p>
            <a:r>
              <a:rPr lang="es-US" dirty="0" smtClean="0"/>
              <a:t>DOTACIÓN</a:t>
            </a:r>
            <a:endParaRPr lang="es-ES" dirty="0"/>
          </a:p>
        </p:txBody>
      </p:sp>
      <p:sp>
        <p:nvSpPr>
          <p:cNvPr id="5" name="Rectángulo 4"/>
          <p:cNvSpPr/>
          <p:nvPr/>
        </p:nvSpPr>
        <p:spPr>
          <a:xfrm>
            <a:off x="2059467" y="6177498"/>
            <a:ext cx="4272645" cy="369332"/>
          </a:xfrm>
          <a:prstGeom prst="rect">
            <a:avLst/>
          </a:prstGeom>
        </p:spPr>
        <p:txBody>
          <a:bodyPr wrap="square">
            <a:spAutoFit/>
          </a:bodyPr>
          <a:lstStyle/>
          <a:p>
            <a:r>
              <a:rPr lang="es-EC" dirty="0" smtClean="0">
                <a:latin typeface="Times New Roman" panose="02020603050405020304" pitchFamily="18" charset="0"/>
                <a:ea typeface="Calibri" panose="020F0502020204030204" pitchFamily="34" charset="0"/>
              </a:rPr>
              <a:t>Dotación promedio = 187,63 l/hab</a:t>
            </a:r>
            <a:r>
              <a:rPr lang="es-EC" dirty="0">
                <a:latin typeface="Times New Roman" panose="02020603050405020304" pitchFamily="18" charset="0"/>
                <a:ea typeface="Calibri" panose="020F0502020204030204" pitchFamily="34" charset="0"/>
              </a:rPr>
              <a:t>./día</a:t>
            </a:r>
            <a:endParaRPr lang="es-ES" dirty="0"/>
          </a:p>
        </p:txBody>
      </p:sp>
      <p:pic>
        <p:nvPicPr>
          <p:cNvPr id="6" name="Imagen 5"/>
          <p:cNvPicPr>
            <a:picLocks noChangeAspect="1"/>
          </p:cNvPicPr>
          <p:nvPr/>
        </p:nvPicPr>
        <p:blipFill>
          <a:blip r:embed="rId2"/>
          <a:stretch>
            <a:fillRect/>
          </a:stretch>
        </p:blipFill>
        <p:spPr>
          <a:xfrm>
            <a:off x="1447799" y="1906509"/>
            <a:ext cx="9262055" cy="3938319"/>
          </a:xfrm>
          <a:prstGeom prst="rect">
            <a:avLst/>
          </a:prstGeom>
        </p:spPr>
      </p:pic>
      <p:sp>
        <p:nvSpPr>
          <p:cNvPr id="8" name="Marcador de contenido 2"/>
          <p:cNvSpPr txBox="1">
            <a:spLocks/>
          </p:cNvSpPr>
          <p:nvPr/>
        </p:nvSpPr>
        <p:spPr>
          <a:xfrm>
            <a:off x="1341548" y="1130960"/>
            <a:ext cx="3947375" cy="44287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es-US" b="1" dirty="0" smtClean="0"/>
              <a:t>Dotación anual</a:t>
            </a:r>
            <a:endParaRPr lang="es-ES" b="1" dirty="0" smtClean="0"/>
          </a:p>
          <a:p>
            <a:pPr algn="just"/>
            <a:endParaRPr lang="es-ES" dirty="0"/>
          </a:p>
        </p:txBody>
      </p:sp>
      <p:sp>
        <p:nvSpPr>
          <p:cNvPr id="9" name="Rectángulo 8"/>
          <p:cNvSpPr/>
          <p:nvPr/>
        </p:nvSpPr>
        <p:spPr>
          <a:xfrm>
            <a:off x="6629320" y="6177498"/>
            <a:ext cx="4272645" cy="369332"/>
          </a:xfrm>
          <a:prstGeom prst="rect">
            <a:avLst/>
          </a:prstGeom>
        </p:spPr>
        <p:txBody>
          <a:bodyPr wrap="square">
            <a:spAutoFit/>
          </a:bodyPr>
          <a:lstStyle/>
          <a:p>
            <a:r>
              <a:rPr lang="es-EC" dirty="0" smtClean="0">
                <a:latin typeface="Times New Roman" panose="02020603050405020304" pitchFamily="18" charset="0"/>
                <a:ea typeface="Calibri" panose="020F0502020204030204" pitchFamily="34" charset="0"/>
              </a:rPr>
              <a:t>Dotación de diseño = 190 l/hab</a:t>
            </a:r>
            <a:r>
              <a:rPr lang="es-EC" dirty="0">
                <a:latin typeface="Times New Roman" panose="02020603050405020304" pitchFamily="18" charset="0"/>
                <a:ea typeface="Calibri" panose="020F0502020204030204" pitchFamily="34" charset="0"/>
              </a:rPr>
              <a:t>./día</a:t>
            </a:r>
            <a:endParaRPr lang="es-ES" dirty="0"/>
          </a:p>
        </p:txBody>
      </p:sp>
    </p:spTree>
    <p:extLst>
      <p:ext uri="{BB962C8B-B14F-4D97-AF65-F5344CB8AC3E}">
        <p14:creationId xmlns:p14="http://schemas.microsoft.com/office/powerpoint/2010/main" val="265225242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46200" y="1583011"/>
            <a:ext cx="9601200" cy="1485900"/>
          </a:xfrm>
        </p:spPr>
        <p:txBody>
          <a:bodyPr/>
          <a:lstStyle/>
          <a:p>
            <a:r>
              <a:rPr lang="es-US" dirty="0" smtClean="0"/>
              <a:t>BASES DE DISEÑO</a:t>
            </a:r>
            <a:br>
              <a:rPr lang="es-US" dirty="0" smtClean="0"/>
            </a:br>
            <a:endParaRPr lang="es-ES" dirty="0"/>
          </a:p>
        </p:txBody>
      </p:sp>
      <p:sp>
        <p:nvSpPr>
          <p:cNvPr id="3" name="Marcador de contenido 2"/>
          <p:cNvSpPr>
            <a:spLocks noGrp="1"/>
          </p:cNvSpPr>
          <p:nvPr>
            <p:ph idx="1"/>
          </p:nvPr>
        </p:nvSpPr>
        <p:spPr>
          <a:xfrm>
            <a:off x="1523329" y="3036123"/>
            <a:ext cx="7800975" cy="1878812"/>
          </a:xfrm>
        </p:spPr>
        <p:txBody>
          <a:bodyPr/>
          <a:lstStyle/>
          <a:p>
            <a:r>
              <a:rPr lang="es-US" dirty="0" smtClean="0"/>
              <a:t>Secretaria Nacional del </a:t>
            </a:r>
            <a:r>
              <a:rPr lang="es-US" dirty="0"/>
              <a:t>Agua- </a:t>
            </a:r>
            <a:r>
              <a:rPr lang="es-US" dirty="0" smtClean="0"/>
              <a:t>SENAGUA.</a:t>
            </a:r>
          </a:p>
          <a:p>
            <a:r>
              <a:rPr lang="es-US" dirty="0" smtClean="0"/>
              <a:t>Instituto Ecuatoriano de Normalización INEN.</a:t>
            </a:r>
          </a:p>
          <a:p>
            <a:r>
              <a:rPr lang="es-US" dirty="0" smtClean="0"/>
              <a:t>Normas de diseño de sistemas de alcantarillado EPMAPS – Q.</a:t>
            </a:r>
          </a:p>
          <a:p>
            <a:r>
              <a:rPr lang="es-US" dirty="0" smtClean="0"/>
              <a:t>Bases de diseño  GADMUR.</a:t>
            </a:r>
          </a:p>
          <a:p>
            <a:endParaRPr lang="es-ES" dirty="0"/>
          </a:p>
        </p:txBody>
      </p:sp>
      <p:pic>
        <p:nvPicPr>
          <p:cNvPr id="4" name="Imagen 3"/>
          <p:cNvPicPr>
            <a:picLocks noChangeAspect="1"/>
          </p:cNvPicPr>
          <p:nvPr/>
        </p:nvPicPr>
        <p:blipFill>
          <a:blip r:embed="rId2"/>
          <a:stretch>
            <a:fillRect/>
          </a:stretch>
        </p:blipFill>
        <p:spPr>
          <a:xfrm>
            <a:off x="10034990" y="801273"/>
            <a:ext cx="2157010" cy="1164296"/>
          </a:xfrm>
          <a:prstGeom prst="rect">
            <a:avLst/>
          </a:prstGeom>
        </p:spPr>
      </p:pic>
      <p:pic>
        <p:nvPicPr>
          <p:cNvPr id="5" name="Imagen 4"/>
          <p:cNvPicPr>
            <a:picLocks noChangeAspect="1"/>
          </p:cNvPicPr>
          <p:nvPr/>
        </p:nvPicPr>
        <p:blipFill>
          <a:blip r:embed="rId3"/>
          <a:stretch>
            <a:fillRect/>
          </a:stretch>
        </p:blipFill>
        <p:spPr>
          <a:xfrm>
            <a:off x="10334624" y="2301144"/>
            <a:ext cx="1857376" cy="1160860"/>
          </a:xfrm>
          <a:prstGeom prst="rect">
            <a:avLst/>
          </a:prstGeom>
        </p:spPr>
      </p:pic>
      <p:pic>
        <p:nvPicPr>
          <p:cNvPr id="6" name="Imagen 5"/>
          <p:cNvPicPr>
            <a:picLocks noChangeAspect="1"/>
          </p:cNvPicPr>
          <p:nvPr/>
        </p:nvPicPr>
        <p:blipFill>
          <a:blip r:embed="rId4"/>
          <a:stretch>
            <a:fillRect/>
          </a:stretch>
        </p:blipFill>
        <p:spPr>
          <a:xfrm>
            <a:off x="9910629" y="3825950"/>
            <a:ext cx="2281371" cy="934436"/>
          </a:xfrm>
          <a:prstGeom prst="rect">
            <a:avLst/>
          </a:prstGeom>
        </p:spPr>
      </p:pic>
      <p:pic>
        <p:nvPicPr>
          <p:cNvPr id="7" name="Imagen 6"/>
          <p:cNvPicPr>
            <a:picLocks noChangeAspect="1"/>
          </p:cNvPicPr>
          <p:nvPr/>
        </p:nvPicPr>
        <p:blipFill>
          <a:blip r:embed="rId5"/>
          <a:stretch>
            <a:fillRect/>
          </a:stretch>
        </p:blipFill>
        <p:spPr>
          <a:xfrm>
            <a:off x="10447381" y="5329473"/>
            <a:ext cx="1631861" cy="1386804"/>
          </a:xfrm>
          <a:prstGeom prst="rect">
            <a:avLst/>
          </a:prstGeom>
        </p:spPr>
      </p:pic>
    </p:spTree>
    <p:extLst>
      <p:ext uri="{BB962C8B-B14F-4D97-AF65-F5344CB8AC3E}">
        <p14:creationId xmlns:p14="http://schemas.microsoft.com/office/powerpoint/2010/main" val="39282599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US" dirty="0" smtClean="0"/>
              <a:t>CATASTRO</a:t>
            </a:r>
            <a:endParaRPr lang="es-ES" dirty="0"/>
          </a:p>
        </p:txBody>
      </p:sp>
      <p:sp>
        <p:nvSpPr>
          <p:cNvPr id="4" name="Marcador de contenido 2"/>
          <p:cNvSpPr>
            <a:spLocks noGrp="1"/>
          </p:cNvSpPr>
          <p:nvPr>
            <p:ph idx="1"/>
          </p:nvPr>
        </p:nvSpPr>
        <p:spPr>
          <a:xfrm>
            <a:off x="1042779" y="1492339"/>
            <a:ext cx="4636804" cy="1675864"/>
          </a:xfrm>
        </p:spPr>
        <p:txBody>
          <a:bodyPr>
            <a:normAutofit/>
          </a:bodyPr>
          <a:lstStyle/>
          <a:p>
            <a:pPr>
              <a:buFont typeface="Wingdings" panose="05000000000000000000" pitchFamily="2" charset="2"/>
              <a:buChar char="§"/>
            </a:pPr>
            <a:r>
              <a:rPr lang="es-US" sz="2400" b="1" dirty="0" smtClean="0"/>
              <a:t>Evaluación Física e Hidráulica del sistema existente  </a:t>
            </a:r>
            <a:endParaRPr lang="es-ES" sz="2400" b="1" dirty="0"/>
          </a:p>
        </p:txBody>
      </p:sp>
      <p:pic>
        <p:nvPicPr>
          <p:cNvPr id="12" name="Imagen 11"/>
          <p:cNvPicPr>
            <a:picLocks noChangeAspect="1"/>
          </p:cNvPicPr>
          <p:nvPr/>
        </p:nvPicPr>
        <p:blipFill>
          <a:blip r:embed="rId2"/>
          <a:stretch>
            <a:fillRect/>
          </a:stretch>
        </p:blipFill>
        <p:spPr>
          <a:xfrm>
            <a:off x="4766033" y="2763901"/>
            <a:ext cx="3643562" cy="3044470"/>
          </a:xfrm>
          <a:prstGeom prst="rect">
            <a:avLst/>
          </a:prstGeom>
        </p:spPr>
      </p:pic>
      <p:pic>
        <p:nvPicPr>
          <p:cNvPr id="13" name="Imagen 12"/>
          <p:cNvPicPr>
            <a:picLocks noChangeAspect="1"/>
          </p:cNvPicPr>
          <p:nvPr/>
        </p:nvPicPr>
        <p:blipFill>
          <a:blip r:embed="rId3"/>
          <a:stretch>
            <a:fillRect/>
          </a:stretch>
        </p:blipFill>
        <p:spPr>
          <a:xfrm>
            <a:off x="8520064" y="695165"/>
            <a:ext cx="3309977" cy="4137472"/>
          </a:xfrm>
          <a:prstGeom prst="rect">
            <a:avLst/>
          </a:prstGeom>
        </p:spPr>
      </p:pic>
      <p:pic>
        <p:nvPicPr>
          <p:cNvPr id="14" name="Imagen 13"/>
          <p:cNvPicPr>
            <a:picLocks noChangeAspect="1"/>
          </p:cNvPicPr>
          <p:nvPr/>
        </p:nvPicPr>
        <p:blipFill>
          <a:blip r:embed="rId4"/>
          <a:stretch>
            <a:fillRect/>
          </a:stretch>
        </p:blipFill>
        <p:spPr>
          <a:xfrm>
            <a:off x="1146346" y="2738948"/>
            <a:ext cx="3381040" cy="3069423"/>
          </a:xfrm>
          <a:prstGeom prst="rect">
            <a:avLst/>
          </a:prstGeom>
        </p:spPr>
      </p:pic>
    </p:spTree>
    <p:extLst>
      <p:ext uri="{BB962C8B-B14F-4D97-AF65-F5344CB8AC3E}">
        <p14:creationId xmlns:p14="http://schemas.microsoft.com/office/powerpoint/2010/main" val="42718977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9364523" y="1828799"/>
            <a:ext cx="2827477" cy="4186841"/>
          </a:xfrm>
          <a:prstGeom prst="rect">
            <a:avLst/>
          </a:prstGeom>
        </p:spPr>
      </p:pic>
      <p:graphicFrame>
        <p:nvGraphicFramePr>
          <p:cNvPr id="4" name="Diagrama 3"/>
          <p:cNvGraphicFramePr/>
          <p:nvPr>
            <p:extLst>
              <p:ext uri="{D42A27DB-BD31-4B8C-83A1-F6EECF244321}">
                <p14:modId xmlns:p14="http://schemas.microsoft.com/office/powerpoint/2010/main" val="633657844"/>
              </p:ext>
            </p:extLst>
          </p:nvPr>
        </p:nvGraphicFramePr>
        <p:xfrm>
          <a:off x="826082" y="1195117"/>
          <a:ext cx="8420949" cy="5454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ítulo 1"/>
          <p:cNvSpPr>
            <a:spLocks noGrp="1"/>
          </p:cNvSpPr>
          <p:nvPr>
            <p:ph type="title"/>
          </p:nvPr>
        </p:nvSpPr>
        <p:spPr>
          <a:xfrm>
            <a:off x="701897" y="231820"/>
            <a:ext cx="9137561" cy="824248"/>
          </a:xfrm>
        </p:spPr>
        <p:txBody>
          <a:bodyPr>
            <a:normAutofit/>
          </a:bodyPr>
          <a:lstStyle/>
          <a:p>
            <a:r>
              <a:rPr lang="es-US" sz="4200" dirty="0" smtClean="0"/>
              <a:t>CATASTRO DE LA RED EXISTENTE</a:t>
            </a:r>
            <a:endParaRPr lang="es-ES" sz="4200" dirty="0"/>
          </a:p>
        </p:txBody>
      </p:sp>
    </p:spTree>
    <p:extLst>
      <p:ext uri="{BB962C8B-B14F-4D97-AF65-F5344CB8AC3E}">
        <p14:creationId xmlns:p14="http://schemas.microsoft.com/office/powerpoint/2010/main" val="21183067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8265" y="312313"/>
            <a:ext cx="5080715" cy="576329"/>
          </a:xfrm>
        </p:spPr>
        <p:txBody>
          <a:bodyPr>
            <a:noAutofit/>
          </a:bodyPr>
          <a:lstStyle/>
          <a:p>
            <a:r>
              <a:rPr lang="es-US" sz="3800" dirty="0" smtClean="0"/>
              <a:t>FICHAS CATASTRALES</a:t>
            </a:r>
            <a:endParaRPr lang="es-ES" sz="3800" dirty="0"/>
          </a:p>
        </p:txBody>
      </p:sp>
      <p:pic>
        <p:nvPicPr>
          <p:cNvPr id="14" name="Imagen 13"/>
          <p:cNvPicPr>
            <a:picLocks noChangeAspect="1"/>
          </p:cNvPicPr>
          <p:nvPr/>
        </p:nvPicPr>
        <p:blipFill>
          <a:blip r:embed="rId2"/>
          <a:stretch>
            <a:fillRect/>
          </a:stretch>
        </p:blipFill>
        <p:spPr>
          <a:xfrm>
            <a:off x="927279" y="1354693"/>
            <a:ext cx="11084415" cy="4992289"/>
          </a:xfrm>
          <a:prstGeom prst="rect">
            <a:avLst/>
          </a:prstGeom>
        </p:spPr>
      </p:pic>
      <p:sp>
        <p:nvSpPr>
          <p:cNvPr id="15" name="Rectángulo 14"/>
          <p:cNvSpPr/>
          <p:nvPr/>
        </p:nvSpPr>
        <p:spPr>
          <a:xfrm>
            <a:off x="5915694" y="198338"/>
            <a:ext cx="6096000" cy="923330"/>
          </a:xfrm>
          <a:prstGeom prst="rect">
            <a:avLst/>
          </a:prstGeom>
        </p:spPr>
        <p:txBody>
          <a:bodyPr>
            <a:spAutoFit/>
          </a:bodyPr>
          <a:lstStyle/>
          <a:p>
            <a:pPr marL="285750" indent="-285750">
              <a:buFont typeface="Arial" panose="020B0604020202020204" pitchFamily="34" charset="0"/>
              <a:buChar char="•"/>
            </a:pPr>
            <a:r>
              <a:rPr lang="es-US" dirty="0" smtClean="0"/>
              <a:t>Alcantarillado Combinado</a:t>
            </a:r>
          </a:p>
          <a:p>
            <a:pPr marL="285750" indent="-285750">
              <a:buFont typeface="Arial" panose="020B0604020202020204" pitchFamily="34" charset="0"/>
              <a:buChar char="•"/>
            </a:pPr>
            <a:r>
              <a:rPr lang="es-US" dirty="0" smtClean="0"/>
              <a:t>141 Pozos</a:t>
            </a:r>
          </a:p>
          <a:p>
            <a:pPr marL="285750" indent="-285750">
              <a:buFont typeface="Arial" panose="020B0604020202020204" pitchFamily="34" charset="0"/>
              <a:buChar char="•"/>
            </a:pPr>
            <a:r>
              <a:rPr lang="es-US" dirty="0" smtClean="0"/>
              <a:t>259 Sumideros</a:t>
            </a:r>
            <a:endParaRPr lang="es-US" dirty="0"/>
          </a:p>
        </p:txBody>
      </p:sp>
    </p:spTree>
    <p:extLst>
      <p:ext uri="{BB962C8B-B14F-4D97-AF65-F5344CB8AC3E}">
        <p14:creationId xmlns:p14="http://schemas.microsoft.com/office/powerpoint/2010/main" val="20131751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5234" y="350949"/>
            <a:ext cx="9601200" cy="756634"/>
          </a:xfrm>
        </p:spPr>
        <p:txBody>
          <a:bodyPr>
            <a:normAutofit/>
          </a:bodyPr>
          <a:lstStyle/>
          <a:p>
            <a:r>
              <a:rPr lang="es-US" sz="4000" dirty="0" smtClean="0"/>
              <a:t>EVALUACIÓN FÍSICA DEL SISTEMA</a:t>
            </a:r>
            <a:endParaRPr lang="es-ES" sz="4000" dirty="0"/>
          </a:p>
        </p:txBody>
      </p:sp>
      <p:pic>
        <p:nvPicPr>
          <p:cNvPr id="4" name="Imagen 3"/>
          <p:cNvPicPr/>
          <p:nvPr/>
        </p:nvPicPr>
        <p:blipFill>
          <a:blip r:embed="rId2"/>
          <a:stretch>
            <a:fillRect/>
          </a:stretch>
        </p:blipFill>
        <p:spPr>
          <a:xfrm>
            <a:off x="1259581" y="1893193"/>
            <a:ext cx="2707112" cy="3374264"/>
          </a:xfrm>
          <a:prstGeom prst="rect">
            <a:avLst/>
          </a:prstGeom>
        </p:spPr>
      </p:pic>
      <p:pic>
        <p:nvPicPr>
          <p:cNvPr id="5" name="Imagen 4"/>
          <p:cNvPicPr/>
          <p:nvPr/>
        </p:nvPicPr>
        <p:blipFill>
          <a:blip r:embed="rId3"/>
          <a:stretch>
            <a:fillRect/>
          </a:stretch>
        </p:blipFill>
        <p:spPr>
          <a:xfrm>
            <a:off x="4961284" y="1893193"/>
            <a:ext cx="2672971" cy="3374264"/>
          </a:xfrm>
          <a:prstGeom prst="rect">
            <a:avLst/>
          </a:prstGeom>
        </p:spPr>
      </p:pic>
      <p:pic>
        <p:nvPicPr>
          <p:cNvPr id="6" name="Imagen 5"/>
          <p:cNvPicPr/>
          <p:nvPr/>
        </p:nvPicPr>
        <p:blipFill>
          <a:blip r:embed="rId4"/>
          <a:stretch>
            <a:fillRect/>
          </a:stretch>
        </p:blipFill>
        <p:spPr>
          <a:xfrm>
            <a:off x="8628846" y="1893193"/>
            <a:ext cx="2526674" cy="3374264"/>
          </a:xfrm>
          <a:prstGeom prst="rect">
            <a:avLst/>
          </a:prstGeom>
        </p:spPr>
      </p:pic>
    </p:spTree>
    <p:extLst>
      <p:ext uri="{BB962C8B-B14F-4D97-AF65-F5344CB8AC3E}">
        <p14:creationId xmlns:p14="http://schemas.microsoft.com/office/powerpoint/2010/main" val="24808114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a:blip r:embed="rId2"/>
          <a:stretch>
            <a:fillRect/>
          </a:stretch>
        </p:blipFill>
        <p:spPr>
          <a:xfrm>
            <a:off x="1534944" y="1836850"/>
            <a:ext cx="2603254" cy="3581400"/>
          </a:xfrm>
          <a:prstGeom prst="rect">
            <a:avLst/>
          </a:prstGeom>
        </p:spPr>
      </p:pic>
      <p:sp>
        <p:nvSpPr>
          <p:cNvPr id="5" name="Título 1"/>
          <p:cNvSpPr>
            <a:spLocks noGrp="1"/>
          </p:cNvSpPr>
          <p:nvPr>
            <p:ph type="title"/>
          </p:nvPr>
        </p:nvSpPr>
        <p:spPr>
          <a:xfrm>
            <a:off x="933718" y="350950"/>
            <a:ext cx="9601200" cy="1485900"/>
          </a:xfrm>
        </p:spPr>
        <p:txBody>
          <a:bodyPr>
            <a:normAutofit/>
          </a:bodyPr>
          <a:lstStyle/>
          <a:p>
            <a:r>
              <a:rPr lang="es-US" sz="4000" dirty="0" smtClean="0"/>
              <a:t>EVALUACIÓN FÍSICA DEL SISTEMA</a:t>
            </a:r>
            <a:endParaRPr lang="es-ES" sz="4000" dirty="0"/>
          </a:p>
        </p:txBody>
      </p:sp>
      <p:pic>
        <p:nvPicPr>
          <p:cNvPr id="6" name="Imagen 5"/>
          <p:cNvPicPr/>
          <p:nvPr/>
        </p:nvPicPr>
        <p:blipFill>
          <a:blip r:embed="rId3"/>
          <a:stretch>
            <a:fillRect/>
          </a:stretch>
        </p:blipFill>
        <p:spPr>
          <a:xfrm>
            <a:off x="5014120" y="1836850"/>
            <a:ext cx="2593053" cy="3581400"/>
          </a:xfrm>
          <a:prstGeom prst="rect">
            <a:avLst/>
          </a:prstGeom>
        </p:spPr>
      </p:pic>
      <p:pic>
        <p:nvPicPr>
          <p:cNvPr id="7" name="Imagen 6"/>
          <p:cNvPicPr/>
          <p:nvPr/>
        </p:nvPicPr>
        <p:blipFill>
          <a:blip r:embed="rId4">
            <a:extLst>
              <a:ext uri="{28A0092B-C50C-407E-A947-70E740481C1C}">
                <a14:useLocalDpi xmlns:a14="http://schemas.microsoft.com/office/drawing/2010/main" val="0"/>
              </a:ext>
            </a:extLst>
          </a:blip>
          <a:stretch>
            <a:fillRect/>
          </a:stretch>
        </p:blipFill>
        <p:spPr>
          <a:xfrm>
            <a:off x="8483096" y="1836850"/>
            <a:ext cx="2653048" cy="3581400"/>
          </a:xfrm>
          <a:prstGeom prst="rect">
            <a:avLst/>
          </a:prstGeom>
        </p:spPr>
      </p:pic>
    </p:spTree>
    <p:extLst>
      <p:ext uri="{BB962C8B-B14F-4D97-AF65-F5344CB8AC3E}">
        <p14:creationId xmlns:p14="http://schemas.microsoft.com/office/powerpoint/2010/main" val="2895938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753415" y="209282"/>
            <a:ext cx="6394360" cy="574720"/>
          </a:xfrm>
        </p:spPr>
        <p:txBody>
          <a:bodyPr>
            <a:noAutofit/>
          </a:bodyPr>
          <a:lstStyle/>
          <a:p>
            <a:r>
              <a:rPr lang="es-US" sz="3800" dirty="0" smtClean="0"/>
              <a:t>OBJETIVO GENERAL</a:t>
            </a:r>
            <a:endParaRPr lang="es-ES" sz="3800" dirty="0"/>
          </a:p>
        </p:txBody>
      </p:sp>
      <p:sp>
        <p:nvSpPr>
          <p:cNvPr id="3" name="Marcador de contenido 2"/>
          <p:cNvSpPr>
            <a:spLocks noGrp="1"/>
          </p:cNvSpPr>
          <p:nvPr>
            <p:ph idx="1"/>
          </p:nvPr>
        </p:nvSpPr>
        <p:spPr>
          <a:xfrm>
            <a:off x="1152660" y="952232"/>
            <a:ext cx="9691351" cy="1072971"/>
          </a:xfrm>
        </p:spPr>
        <p:txBody>
          <a:bodyPr/>
          <a:lstStyle/>
          <a:p>
            <a:pPr algn="just"/>
            <a:r>
              <a:rPr lang="es-ES" dirty="0"/>
              <a:t>Evaluar y diseñar el sistema de alcantarillado sanitario y pluvial para la Urbanización Los Chillos y la Zona Este del Barrio Jatumpungo, Cantón </a:t>
            </a:r>
            <a:r>
              <a:rPr lang="es-ES" dirty="0" smtClean="0"/>
              <a:t>Rumiñahui </a:t>
            </a:r>
            <a:r>
              <a:rPr lang="es-ES" dirty="0"/>
              <a:t>acorde a la tecnología </a:t>
            </a:r>
            <a:r>
              <a:rPr lang="es-ES" dirty="0" smtClean="0"/>
              <a:t>moderna, </a:t>
            </a:r>
            <a:r>
              <a:rPr lang="es-ES" dirty="0"/>
              <a:t>para satisfacer las necesidades de los residentes.</a:t>
            </a:r>
          </a:p>
          <a:p>
            <a:pPr algn="just"/>
            <a:endParaRPr lang="es-ES" dirty="0"/>
          </a:p>
        </p:txBody>
      </p:sp>
      <p:sp>
        <p:nvSpPr>
          <p:cNvPr id="4" name="Título 1"/>
          <p:cNvSpPr txBox="1">
            <a:spLocks/>
          </p:cNvSpPr>
          <p:nvPr/>
        </p:nvSpPr>
        <p:spPr>
          <a:xfrm>
            <a:off x="753415" y="2120184"/>
            <a:ext cx="6948151" cy="621405"/>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s-US" sz="3600" dirty="0" smtClean="0"/>
              <a:t>OBJETIVOS ESPECÍFICOS</a:t>
            </a:r>
            <a:endParaRPr lang="es-ES" sz="3600" dirty="0"/>
          </a:p>
        </p:txBody>
      </p:sp>
      <p:sp>
        <p:nvSpPr>
          <p:cNvPr id="5" name="Marcador de contenido 2"/>
          <p:cNvSpPr txBox="1">
            <a:spLocks/>
          </p:cNvSpPr>
          <p:nvPr/>
        </p:nvSpPr>
        <p:spPr>
          <a:xfrm>
            <a:off x="1281447" y="2942822"/>
            <a:ext cx="9562564" cy="3767071"/>
          </a:xfrm>
          <a:prstGeom prst="rect">
            <a:avLst/>
          </a:prstGeom>
        </p:spPr>
        <p:txBody>
          <a:bodyPr vert="horz" lIns="91440" tIns="45720" rIns="91440" bIns="45720" rtlCol="0">
            <a:normAutofit fontScale="92500" lnSpcReduction="1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es-EC" dirty="0"/>
              <a:t>Verificar la altimetría del eje </a:t>
            </a:r>
            <a:r>
              <a:rPr lang="es-EC" dirty="0" smtClean="0"/>
              <a:t>del sistema de alcantarillado combinado, </a:t>
            </a:r>
            <a:r>
              <a:rPr lang="es-EC" dirty="0"/>
              <a:t>para la implantación del </a:t>
            </a:r>
            <a:r>
              <a:rPr lang="es-EC" dirty="0" smtClean="0"/>
              <a:t>nuevo diseño. </a:t>
            </a:r>
          </a:p>
          <a:p>
            <a:pPr lvl="0" algn="just"/>
            <a:r>
              <a:rPr lang="es-EC" dirty="0" smtClean="0"/>
              <a:t>Levantar </a:t>
            </a:r>
            <a:r>
              <a:rPr lang="es-EC" dirty="0"/>
              <a:t>el catastro de todo el sistema de alcantarillado de la Urbanización Los Chillos y la zona </a:t>
            </a:r>
            <a:r>
              <a:rPr lang="es-EC" dirty="0" smtClean="0"/>
              <a:t>Este </a:t>
            </a:r>
            <a:r>
              <a:rPr lang="es-EC" dirty="0"/>
              <a:t>del Barrio </a:t>
            </a:r>
            <a:r>
              <a:rPr lang="es-EC" dirty="0" smtClean="0"/>
              <a:t>Jatumpungo.</a:t>
            </a:r>
          </a:p>
          <a:p>
            <a:pPr lvl="0" algn="just"/>
            <a:r>
              <a:rPr lang="es-EC" dirty="0" smtClean="0"/>
              <a:t>Calcular </a:t>
            </a:r>
            <a:r>
              <a:rPr lang="es-EC" dirty="0"/>
              <a:t>el caudal de diseño mediante aportaciones del caudal sanitario de aguas doméstica, infiltración, conexiones ilícitas e </a:t>
            </a:r>
            <a:r>
              <a:rPr lang="es-EC" dirty="0" smtClean="0"/>
              <a:t>industrial.</a:t>
            </a:r>
          </a:p>
          <a:p>
            <a:pPr lvl="0" algn="just"/>
            <a:r>
              <a:rPr lang="es-EC" dirty="0" smtClean="0"/>
              <a:t>Ejecutar </a:t>
            </a:r>
            <a:r>
              <a:rPr lang="es-EC" dirty="0"/>
              <a:t>un modelamiento de las dos alternativas de mejoramiento del sistema de alcantarillado sanitario y pluvial, mediante el uso del software y comprobar los resultados obtenidos mediante una hoja electrónica en EXCEL.</a:t>
            </a:r>
            <a:endParaRPr lang="es-ES" dirty="0"/>
          </a:p>
          <a:p>
            <a:pPr lvl="0" algn="just"/>
            <a:r>
              <a:rPr lang="es-EC" dirty="0"/>
              <a:t>Realizar un presupuesto referencial </a:t>
            </a:r>
            <a:r>
              <a:rPr lang="es-EC" dirty="0" smtClean="0"/>
              <a:t>de </a:t>
            </a:r>
            <a:r>
              <a:rPr lang="es-EC" dirty="0"/>
              <a:t>las posibles alternativas encontradas del rediseño del sistema de alcantarillado por separado, para determinar la vialidad del proyecto.</a:t>
            </a:r>
            <a:endParaRPr lang="es-ES" dirty="0"/>
          </a:p>
        </p:txBody>
      </p:sp>
    </p:spTree>
    <p:extLst>
      <p:ext uri="{BB962C8B-B14F-4D97-AF65-F5344CB8AC3E}">
        <p14:creationId xmlns:p14="http://schemas.microsoft.com/office/powerpoint/2010/main" val="20570340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9628" y="402464"/>
            <a:ext cx="9601200" cy="1485900"/>
          </a:xfrm>
        </p:spPr>
        <p:txBody>
          <a:bodyPr>
            <a:normAutofit/>
          </a:bodyPr>
          <a:lstStyle/>
          <a:p>
            <a:r>
              <a:rPr lang="es-US" sz="4000" dirty="0" smtClean="0"/>
              <a:t>TRASPASO DE CÁMARA</a:t>
            </a:r>
            <a:endParaRPr lang="es-ES" sz="4000" dirty="0"/>
          </a:p>
        </p:txBody>
      </p:sp>
      <p:pic>
        <p:nvPicPr>
          <p:cNvPr id="4" name="Imagen 3"/>
          <p:cNvPicPr/>
          <p:nvPr/>
        </p:nvPicPr>
        <p:blipFill rotWithShape="1">
          <a:blip r:embed="rId2"/>
          <a:srcRect l="16633" t="3320" r="17176" b="987"/>
          <a:stretch/>
        </p:blipFill>
        <p:spPr bwMode="auto">
          <a:xfrm>
            <a:off x="947938" y="1325718"/>
            <a:ext cx="3521031" cy="2975825"/>
          </a:xfrm>
          <a:prstGeom prst="rect">
            <a:avLst/>
          </a:prstGeom>
          <a:ln>
            <a:noFill/>
          </a:ln>
          <a:extLst>
            <a:ext uri="{53640926-AAD7-44D8-BBD7-CCE9431645EC}">
              <a14:shadowObscured xmlns:a14="http://schemas.microsoft.com/office/drawing/2010/main"/>
            </a:ext>
          </a:extLst>
        </p:spPr>
      </p:pic>
      <p:pic>
        <p:nvPicPr>
          <p:cNvPr id="5" name="Imagen 4"/>
          <p:cNvPicPr/>
          <p:nvPr/>
        </p:nvPicPr>
        <p:blipFill rotWithShape="1">
          <a:blip r:embed="rId3"/>
          <a:srcRect l="16124" t="4226" r="15649" b="1287"/>
          <a:stretch/>
        </p:blipFill>
        <p:spPr bwMode="auto">
          <a:xfrm>
            <a:off x="8486370" y="1325718"/>
            <a:ext cx="3102468" cy="3061952"/>
          </a:xfrm>
          <a:prstGeom prst="rect">
            <a:avLst/>
          </a:prstGeom>
          <a:ln>
            <a:noFill/>
          </a:ln>
          <a:extLst>
            <a:ext uri="{53640926-AAD7-44D8-BBD7-CCE9431645EC}">
              <a14:shadowObscured xmlns:a14="http://schemas.microsoft.com/office/drawing/2010/main"/>
            </a:ext>
          </a:extLst>
        </p:spPr>
      </p:pic>
      <p:pic>
        <p:nvPicPr>
          <p:cNvPr id="6" name="Imagen 5"/>
          <p:cNvPicPr/>
          <p:nvPr/>
        </p:nvPicPr>
        <p:blipFill rotWithShape="1">
          <a:blip r:embed="rId4"/>
          <a:srcRect l="16802" t="5132" r="16328" b="986"/>
          <a:stretch/>
        </p:blipFill>
        <p:spPr bwMode="auto">
          <a:xfrm>
            <a:off x="4535307" y="3193624"/>
            <a:ext cx="3884725" cy="33225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462430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4858" y="479738"/>
            <a:ext cx="9601200" cy="1485900"/>
          </a:xfrm>
        </p:spPr>
        <p:txBody>
          <a:bodyPr>
            <a:normAutofit/>
          </a:bodyPr>
          <a:lstStyle/>
          <a:p>
            <a:r>
              <a:rPr lang="es-US" sz="4000" dirty="0" smtClean="0"/>
              <a:t>TRASPASO DE CÁMARA</a:t>
            </a:r>
            <a:endParaRPr lang="es-ES" sz="4000" dirty="0"/>
          </a:p>
        </p:txBody>
      </p:sp>
      <p:pic>
        <p:nvPicPr>
          <p:cNvPr id="7" name="Imagen 6"/>
          <p:cNvPicPr/>
          <p:nvPr/>
        </p:nvPicPr>
        <p:blipFill rotWithShape="1">
          <a:blip r:embed="rId2"/>
          <a:srcRect l="16293" t="5133" r="17176" b="1590"/>
          <a:stretch/>
        </p:blipFill>
        <p:spPr bwMode="auto">
          <a:xfrm>
            <a:off x="1184858" y="1428750"/>
            <a:ext cx="3451538" cy="2855904"/>
          </a:xfrm>
          <a:prstGeom prst="rect">
            <a:avLst/>
          </a:prstGeom>
          <a:ln>
            <a:noFill/>
          </a:ln>
          <a:extLst>
            <a:ext uri="{53640926-AAD7-44D8-BBD7-CCE9431645EC}">
              <a14:shadowObscured xmlns:a14="http://schemas.microsoft.com/office/drawing/2010/main"/>
            </a:ext>
          </a:extLst>
        </p:spPr>
      </p:pic>
      <p:pic>
        <p:nvPicPr>
          <p:cNvPr id="8" name="Imagen 7"/>
          <p:cNvPicPr/>
          <p:nvPr/>
        </p:nvPicPr>
        <p:blipFill rotWithShape="1">
          <a:blip r:embed="rId3"/>
          <a:srcRect l="15784" t="2415" r="16836" b="685"/>
          <a:stretch/>
        </p:blipFill>
        <p:spPr bwMode="auto">
          <a:xfrm>
            <a:off x="4712359" y="3606085"/>
            <a:ext cx="3492791" cy="2843506"/>
          </a:xfrm>
          <a:prstGeom prst="rect">
            <a:avLst/>
          </a:prstGeom>
          <a:ln>
            <a:noFill/>
          </a:ln>
          <a:extLst>
            <a:ext uri="{53640926-AAD7-44D8-BBD7-CCE9431645EC}">
              <a14:shadowObscured xmlns:a14="http://schemas.microsoft.com/office/drawing/2010/main"/>
            </a:ext>
          </a:extLst>
        </p:spPr>
      </p:pic>
      <p:pic>
        <p:nvPicPr>
          <p:cNvPr id="9" name="Imagen 8"/>
          <p:cNvPicPr/>
          <p:nvPr/>
        </p:nvPicPr>
        <p:blipFill rotWithShape="1">
          <a:blip r:embed="rId4"/>
          <a:srcRect l="15954" t="6339" r="17176" b="1749"/>
          <a:stretch/>
        </p:blipFill>
        <p:spPr bwMode="auto">
          <a:xfrm>
            <a:off x="8281114" y="1428750"/>
            <a:ext cx="3445098" cy="285590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759098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8263" y="132009"/>
            <a:ext cx="9214835" cy="537692"/>
          </a:xfrm>
        </p:spPr>
        <p:txBody>
          <a:bodyPr>
            <a:normAutofit fontScale="90000"/>
          </a:bodyPr>
          <a:lstStyle/>
          <a:p>
            <a:r>
              <a:rPr lang="es-US" dirty="0" smtClean="0"/>
              <a:t>RESUMEN DEL CATASTRO</a:t>
            </a:r>
            <a:endParaRPr lang="es-ES" dirty="0"/>
          </a:p>
        </p:txBody>
      </p:sp>
      <p:graphicFrame>
        <p:nvGraphicFramePr>
          <p:cNvPr id="3" name="Tabla 2"/>
          <p:cNvGraphicFramePr>
            <a:graphicFrameLocks noGrp="1"/>
          </p:cNvGraphicFramePr>
          <p:nvPr>
            <p:extLst>
              <p:ext uri="{D42A27DB-BD31-4B8C-83A1-F6EECF244321}">
                <p14:modId xmlns:p14="http://schemas.microsoft.com/office/powerpoint/2010/main" val="123797245"/>
              </p:ext>
            </p:extLst>
          </p:nvPr>
        </p:nvGraphicFramePr>
        <p:xfrm>
          <a:off x="3675742" y="725562"/>
          <a:ext cx="5494015" cy="6009467"/>
        </p:xfrm>
        <a:graphic>
          <a:graphicData uri="http://schemas.openxmlformats.org/drawingml/2006/table">
            <a:tbl>
              <a:tblPr firstRow="1" firstCol="1" bandRow="1">
                <a:tableStyleId>{7E9639D4-E3E2-4D34-9284-5A2195B3D0D7}</a:tableStyleId>
              </a:tblPr>
              <a:tblGrid>
                <a:gridCol w="2518996"/>
                <a:gridCol w="2975019"/>
              </a:tblGrid>
              <a:tr h="168694">
                <a:tc>
                  <a:txBody>
                    <a:bodyPr/>
                    <a:lstStyle/>
                    <a:p>
                      <a:pPr marL="0" marR="0">
                        <a:lnSpc>
                          <a:spcPct val="107000"/>
                        </a:lnSpc>
                        <a:spcBef>
                          <a:spcPts val="0"/>
                        </a:spcBef>
                        <a:spcAft>
                          <a:spcPts val="0"/>
                        </a:spcAft>
                      </a:pPr>
                      <a:r>
                        <a:rPr lang="es-EC" sz="1200" dirty="0">
                          <a:effectLst/>
                        </a:rPr>
                        <a:t>Parámetro</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c>
                  <a:txBody>
                    <a:bodyPr/>
                    <a:lstStyle/>
                    <a:p>
                      <a:pPr marL="0" marR="0">
                        <a:lnSpc>
                          <a:spcPct val="107000"/>
                        </a:lnSpc>
                        <a:spcBef>
                          <a:spcPts val="0"/>
                        </a:spcBef>
                        <a:spcAft>
                          <a:spcPts val="0"/>
                        </a:spcAft>
                      </a:pPr>
                      <a:r>
                        <a:rPr lang="es-EC" sz="1200" dirty="0">
                          <a:effectLst/>
                        </a:rPr>
                        <a:t>Características</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r>
              <a:tr h="173549">
                <a:tc>
                  <a:txBody>
                    <a:bodyPr/>
                    <a:lstStyle/>
                    <a:p>
                      <a:pPr marL="0" marR="0">
                        <a:lnSpc>
                          <a:spcPct val="107000"/>
                        </a:lnSpc>
                        <a:spcBef>
                          <a:spcPts val="0"/>
                        </a:spcBef>
                        <a:spcAft>
                          <a:spcPts val="0"/>
                        </a:spcAft>
                      </a:pPr>
                      <a:r>
                        <a:rPr lang="es-EC" sz="1100">
                          <a:effectLst/>
                        </a:rPr>
                        <a:t>Tipo de alcantarillado:</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c>
                  <a:txBody>
                    <a:bodyPr/>
                    <a:lstStyle/>
                    <a:p>
                      <a:pPr marL="0" marR="0">
                        <a:lnSpc>
                          <a:spcPct val="107000"/>
                        </a:lnSpc>
                        <a:spcBef>
                          <a:spcPts val="0"/>
                        </a:spcBef>
                        <a:spcAft>
                          <a:spcPts val="0"/>
                        </a:spcAft>
                      </a:pPr>
                      <a:r>
                        <a:rPr lang="es-EC" sz="1100">
                          <a:effectLst/>
                        </a:rPr>
                        <a:t>Alcantarillado Combinado</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r>
              <a:tr h="173549">
                <a:tc>
                  <a:txBody>
                    <a:bodyPr/>
                    <a:lstStyle/>
                    <a:p>
                      <a:pPr marL="0" marR="0">
                        <a:lnSpc>
                          <a:spcPct val="107000"/>
                        </a:lnSpc>
                        <a:spcBef>
                          <a:spcPts val="0"/>
                        </a:spcBef>
                        <a:spcAft>
                          <a:spcPts val="0"/>
                        </a:spcAft>
                      </a:pPr>
                      <a:r>
                        <a:rPr lang="es-EC" sz="1100">
                          <a:effectLst/>
                        </a:rPr>
                        <a:t>Área de influencia</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c>
                  <a:txBody>
                    <a:bodyPr/>
                    <a:lstStyle/>
                    <a:p>
                      <a:pPr marL="0" marR="0">
                        <a:lnSpc>
                          <a:spcPct val="107000"/>
                        </a:lnSpc>
                        <a:spcBef>
                          <a:spcPts val="0"/>
                        </a:spcBef>
                        <a:spcAft>
                          <a:spcPts val="0"/>
                        </a:spcAft>
                      </a:pPr>
                      <a:r>
                        <a:rPr lang="es-EC" sz="1100">
                          <a:effectLst/>
                        </a:rPr>
                        <a:t>85 hectáreas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r>
              <a:tr h="173549">
                <a:tc>
                  <a:txBody>
                    <a:bodyPr/>
                    <a:lstStyle/>
                    <a:p>
                      <a:pPr marL="0" marR="0">
                        <a:lnSpc>
                          <a:spcPct val="107000"/>
                        </a:lnSpc>
                        <a:spcBef>
                          <a:spcPts val="0"/>
                        </a:spcBef>
                        <a:spcAft>
                          <a:spcPts val="0"/>
                        </a:spcAft>
                      </a:pPr>
                      <a:r>
                        <a:rPr lang="es-EC" sz="1100">
                          <a:effectLst/>
                        </a:rPr>
                        <a:t>Numero de pozos de revisión</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c>
                  <a:txBody>
                    <a:bodyPr/>
                    <a:lstStyle/>
                    <a:p>
                      <a:pPr marL="0" marR="0">
                        <a:lnSpc>
                          <a:spcPct val="107000"/>
                        </a:lnSpc>
                        <a:spcBef>
                          <a:spcPts val="0"/>
                        </a:spcBef>
                        <a:spcAft>
                          <a:spcPts val="0"/>
                        </a:spcAft>
                      </a:pPr>
                      <a:r>
                        <a:rPr lang="es-EC" sz="1100">
                          <a:effectLst/>
                        </a:rPr>
                        <a:t>141</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r>
              <a:tr h="874399">
                <a:tc>
                  <a:txBody>
                    <a:bodyPr/>
                    <a:lstStyle/>
                    <a:p>
                      <a:pPr marL="0" marR="0">
                        <a:lnSpc>
                          <a:spcPct val="107000"/>
                        </a:lnSpc>
                        <a:spcBef>
                          <a:spcPts val="0"/>
                        </a:spcBef>
                        <a:spcAft>
                          <a:spcPts val="0"/>
                        </a:spcAft>
                      </a:pPr>
                      <a:r>
                        <a:rPr lang="es-EC" sz="1100">
                          <a:effectLst/>
                        </a:rPr>
                        <a:t>Estado de pozos de revisión</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c>
                  <a:txBody>
                    <a:bodyPr/>
                    <a:lstStyle/>
                    <a:p>
                      <a:pPr marL="0" marR="0" algn="just">
                        <a:lnSpc>
                          <a:spcPct val="107000"/>
                        </a:lnSpc>
                        <a:spcBef>
                          <a:spcPts val="0"/>
                        </a:spcBef>
                        <a:spcAft>
                          <a:spcPts val="0"/>
                        </a:spcAft>
                      </a:pPr>
                      <a:r>
                        <a:rPr lang="es-EC" sz="1100">
                          <a:effectLst/>
                        </a:rPr>
                        <a:t>Los pozos de revisión 38, 116,117,121 y 131 se encuentran en malas condiciones, debido a la presencia de zorrillo en las tuberías y desgaste de paredes interiores.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r>
              <a:tr h="173549">
                <a:tc>
                  <a:txBody>
                    <a:bodyPr/>
                    <a:lstStyle/>
                    <a:p>
                      <a:pPr marL="0" marR="0">
                        <a:lnSpc>
                          <a:spcPct val="107000"/>
                        </a:lnSpc>
                        <a:spcBef>
                          <a:spcPts val="0"/>
                        </a:spcBef>
                        <a:spcAft>
                          <a:spcPts val="0"/>
                        </a:spcAft>
                      </a:pPr>
                      <a:r>
                        <a:rPr lang="es-EC" sz="1100">
                          <a:effectLst/>
                        </a:rPr>
                        <a:t>Numero de sumideros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c>
                  <a:txBody>
                    <a:bodyPr/>
                    <a:lstStyle/>
                    <a:p>
                      <a:pPr marL="0" marR="0" algn="just">
                        <a:lnSpc>
                          <a:spcPct val="107000"/>
                        </a:lnSpc>
                        <a:spcBef>
                          <a:spcPts val="0"/>
                        </a:spcBef>
                        <a:spcAft>
                          <a:spcPts val="0"/>
                        </a:spcAft>
                      </a:pPr>
                      <a:r>
                        <a:rPr lang="es-EC" sz="1100">
                          <a:effectLst/>
                        </a:rPr>
                        <a:t>259</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r>
              <a:tr h="697109">
                <a:tc>
                  <a:txBody>
                    <a:bodyPr/>
                    <a:lstStyle/>
                    <a:p>
                      <a:pPr marL="0" marR="0">
                        <a:lnSpc>
                          <a:spcPct val="107000"/>
                        </a:lnSpc>
                        <a:spcBef>
                          <a:spcPts val="0"/>
                        </a:spcBef>
                        <a:spcAft>
                          <a:spcPts val="0"/>
                        </a:spcAft>
                      </a:pPr>
                      <a:r>
                        <a:rPr lang="es-EC" sz="1100">
                          <a:effectLst/>
                        </a:rPr>
                        <a:t>Estado de sumideros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c>
                  <a:txBody>
                    <a:bodyPr/>
                    <a:lstStyle/>
                    <a:p>
                      <a:pPr marL="0" marR="0" algn="just">
                        <a:lnSpc>
                          <a:spcPct val="107000"/>
                        </a:lnSpc>
                        <a:spcBef>
                          <a:spcPts val="0"/>
                        </a:spcBef>
                        <a:spcAft>
                          <a:spcPts val="0"/>
                        </a:spcAft>
                      </a:pPr>
                      <a:r>
                        <a:rPr lang="es-EC" sz="1100">
                          <a:effectLst/>
                        </a:rPr>
                        <a:t>Los sumideros se encuentran en un estado aceptable, no presentan daños mayores, en ciertas partes necesitan un cambio de tapas de revisión.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r>
              <a:tr h="173549">
                <a:tc>
                  <a:txBody>
                    <a:bodyPr/>
                    <a:lstStyle/>
                    <a:p>
                      <a:pPr marL="0" marR="0">
                        <a:lnSpc>
                          <a:spcPct val="107000"/>
                        </a:lnSpc>
                        <a:spcBef>
                          <a:spcPts val="0"/>
                        </a:spcBef>
                        <a:spcAft>
                          <a:spcPts val="0"/>
                        </a:spcAft>
                      </a:pPr>
                      <a:r>
                        <a:rPr lang="es-EC" sz="1100">
                          <a:effectLst/>
                        </a:rPr>
                        <a:t>Longitud total de Tuberías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c>
                  <a:txBody>
                    <a:bodyPr/>
                    <a:lstStyle/>
                    <a:p>
                      <a:pPr marL="0" marR="0">
                        <a:lnSpc>
                          <a:spcPct val="107000"/>
                        </a:lnSpc>
                        <a:spcBef>
                          <a:spcPts val="0"/>
                        </a:spcBef>
                        <a:spcAft>
                          <a:spcPts val="0"/>
                        </a:spcAft>
                      </a:pPr>
                      <a:r>
                        <a:rPr lang="es-EC" sz="1100">
                          <a:effectLst/>
                        </a:rPr>
                        <a:t>9,891 km.</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r>
              <a:tr h="347096">
                <a:tc>
                  <a:txBody>
                    <a:bodyPr/>
                    <a:lstStyle/>
                    <a:p>
                      <a:pPr marL="0" marR="0">
                        <a:lnSpc>
                          <a:spcPct val="107000"/>
                        </a:lnSpc>
                        <a:spcBef>
                          <a:spcPts val="0"/>
                        </a:spcBef>
                        <a:spcAft>
                          <a:spcPts val="0"/>
                        </a:spcAft>
                      </a:pPr>
                      <a:r>
                        <a:rPr lang="es-EC" sz="1100">
                          <a:effectLst/>
                        </a:rPr>
                        <a:t>Diámetros de tuberías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c>
                  <a:txBody>
                    <a:bodyPr/>
                    <a:lstStyle/>
                    <a:p>
                      <a:pPr marL="0" marR="0">
                        <a:lnSpc>
                          <a:spcPct val="107000"/>
                        </a:lnSpc>
                        <a:spcBef>
                          <a:spcPts val="0"/>
                        </a:spcBef>
                        <a:spcAft>
                          <a:spcPts val="0"/>
                        </a:spcAft>
                      </a:pPr>
                      <a:r>
                        <a:rPr lang="es-EC" sz="1100">
                          <a:effectLst/>
                        </a:rPr>
                        <a:t>Se encuentran desde 250mm hasta 1000mm</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r>
              <a:tr h="1051688">
                <a:tc>
                  <a:txBody>
                    <a:bodyPr/>
                    <a:lstStyle/>
                    <a:p>
                      <a:pPr marL="0" marR="0">
                        <a:lnSpc>
                          <a:spcPct val="107000"/>
                        </a:lnSpc>
                        <a:spcBef>
                          <a:spcPts val="0"/>
                        </a:spcBef>
                        <a:spcAft>
                          <a:spcPts val="0"/>
                        </a:spcAft>
                      </a:pPr>
                      <a:r>
                        <a:rPr lang="es-EC" sz="1100">
                          <a:effectLst/>
                        </a:rPr>
                        <a:t>Material y estado físico en tuberías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c>
                  <a:txBody>
                    <a:bodyPr/>
                    <a:lstStyle/>
                    <a:p>
                      <a:pPr marL="0" marR="0" algn="just">
                        <a:lnSpc>
                          <a:spcPct val="107000"/>
                        </a:lnSpc>
                        <a:spcBef>
                          <a:spcPts val="0"/>
                        </a:spcBef>
                        <a:spcAft>
                          <a:spcPts val="0"/>
                        </a:spcAft>
                      </a:pPr>
                      <a:r>
                        <a:rPr lang="es-EC" sz="1100">
                          <a:effectLst/>
                        </a:rPr>
                        <a:t>La mayoría de las tuberías a simple vista se puedo verificar que se encuentran en un estadio regular, esto quiere decir que todavía tiene un funcionamiento adecuado, las tuberías en su totalidad son de hormigón simple. </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r>
              <a:tr h="1051688">
                <a:tc>
                  <a:txBody>
                    <a:bodyPr/>
                    <a:lstStyle/>
                    <a:p>
                      <a:pPr marL="0" marR="0">
                        <a:lnSpc>
                          <a:spcPct val="107000"/>
                        </a:lnSpc>
                        <a:spcBef>
                          <a:spcPts val="0"/>
                        </a:spcBef>
                        <a:spcAft>
                          <a:spcPts val="0"/>
                        </a:spcAft>
                      </a:pPr>
                      <a:r>
                        <a:rPr lang="es-EC" sz="1100">
                          <a:effectLst/>
                        </a:rPr>
                        <a:t>Descargas</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c>
                  <a:txBody>
                    <a:bodyPr/>
                    <a:lstStyle/>
                    <a:p>
                      <a:pPr marL="0" marR="0" algn="just">
                        <a:lnSpc>
                          <a:spcPct val="107000"/>
                        </a:lnSpc>
                        <a:spcBef>
                          <a:spcPts val="0"/>
                        </a:spcBef>
                        <a:spcAft>
                          <a:spcPts val="0"/>
                        </a:spcAft>
                      </a:pPr>
                      <a:r>
                        <a:rPr lang="es-EC" sz="1100">
                          <a:effectLst/>
                        </a:rPr>
                        <a:t>El proyecto tiene 6 descargas, la primera desemboca en el rio Santa Clara, tres descargan en la quebrada San Juan, misma que limita al barrio de Selva Alegre con el barrio Jatumpungo y dos descargan a la red de la ciudad.</a:t>
                      </a: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r>
              <a:tr h="874399">
                <a:tc>
                  <a:txBody>
                    <a:bodyPr/>
                    <a:lstStyle/>
                    <a:p>
                      <a:pPr marL="0" marR="0">
                        <a:lnSpc>
                          <a:spcPct val="107000"/>
                        </a:lnSpc>
                        <a:spcBef>
                          <a:spcPts val="0"/>
                        </a:spcBef>
                        <a:spcAft>
                          <a:spcPts val="0"/>
                        </a:spcAft>
                      </a:pPr>
                      <a:r>
                        <a:rPr lang="es-EC" sz="1100" dirty="0">
                          <a:effectLst/>
                        </a:rPr>
                        <a:t>Observaciones</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ctr"/>
                </a:tc>
                <a:tc>
                  <a:txBody>
                    <a:bodyPr/>
                    <a:lstStyle/>
                    <a:p>
                      <a:pPr marL="0" marR="0" algn="just">
                        <a:lnSpc>
                          <a:spcPct val="107000"/>
                        </a:lnSpc>
                        <a:spcBef>
                          <a:spcPts val="0"/>
                        </a:spcBef>
                        <a:spcAft>
                          <a:spcPts val="0"/>
                        </a:spcAft>
                      </a:pPr>
                      <a:r>
                        <a:rPr lang="es-EC" sz="1100" dirty="0">
                          <a:effectLst/>
                        </a:rPr>
                        <a:t>Realizar lo más rápido posible el mantenimiento de los pozos mencionados anteriormente, ya que en época de lluvia dichos pozos están colapsando.</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25397" marR="25397" marT="0" marB="0" anchor="b"/>
                </a:tc>
              </a:tr>
            </a:tbl>
          </a:graphicData>
        </a:graphic>
      </p:graphicFrame>
    </p:spTree>
    <p:extLst>
      <p:ext uri="{BB962C8B-B14F-4D97-AF65-F5344CB8AC3E}">
        <p14:creationId xmlns:p14="http://schemas.microsoft.com/office/powerpoint/2010/main" val="32373782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685800"/>
            <a:ext cx="10077718" cy="1485900"/>
          </a:xfrm>
        </p:spPr>
        <p:txBody>
          <a:bodyPr>
            <a:normAutofit/>
          </a:bodyPr>
          <a:lstStyle/>
          <a:p>
            <a:r>
              <a:rPr lang="es-US" sz="3800" dirty="0" smtClean="0"/>
              <a:t>DIAGNÓSTICO DE LA RED DE ALCANTARILLADO</a:t>
            </a:r>
            <a:endParaRPr lang="es-ES" sz="3800" dirty="0"/>
          </a:p>
        </p:txBody>
      </p:sp>
      <p:graphicFrame>
        <p:nvGraphicFramePr>
          <p:cNvPr id="6" name="Tabla 5"/>
          <p:cNvGraphicFramePr>
            <a:graphicFrameLocks noGrp="1"/>
          </p:cNvGraphicFramePr>
          <p:nvPr>
            <p:extLst>
              <p:ext uri="{D42A27DB-BD31-4B8C-83A1-F6EECF244321}">
                <p14:modId xmlns:p14="http://schemas.microsoft.com/office/powerpoint/2010/main" val="2422028288"/>
              </p:ext>
            </p:extLst>
          </p:nvPr>
        </p:nvGraphicFramePr>
        <p:xfrm>
          <a:off x="2253804" y="1532588"/>
          <a:ext cx="8577327" cy="4662151"/>
        </p:xfrm>
        <a:graphic>
          <a:graphicData uri="http://schemas.openxmlformats.org/drawingml/2006/table">
            <a:tbl>
              <a:tblPr firstRow="1" firstCol="1" bandRow="1">
                <a:tableStyleId>{7E9639D4-E3E2-4D34-9284-5A2195B3D0D7}</a:tableStyleId>
              </a:tblPr>
              <a:tblGrid>
                <a:gridCol w="940157"/>
                <a:gridCol w="1081825"/>
                <a:gridCol w="1107583"/>
                <a:gridCol w="1390918"/>
                <a:gridCol w="2833352"/>
                <a:gridCol w="1223492"/>
              </a:tblGrid>
              <a:tr h="334805">
                <a:tc>
                  <a:txBody>
                    <a:bodyPr/>
                    <a:lstStyle/>
                    <a:p>
                      <a:pPr marL="0" marR="0" algn="ctr">
                        <a:lnSpc>
                          <a:spcPct val="107000"/>
                        </a:lnSpc>
                        <a:spcBef>
                          <a:spcPts val="0"/>
                        </a:spcBef>
                        <a:spcAft>
                          <a:spcPts val="0"/>
                        </a:spcAft>
                      </a:pPr>
                      <a:r>
                        <a:rPr lang="es-EC" sz="1000" dirty="0">
                          <a:effectLst/>
                        </a:rPr>
                        <a:t>Sector</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Pozo de Revisión</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dirty="0">
                          <a:effectLst/>
                        </a:rPr>
                        <a:t>Diámetro y material </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Tiempo de tubería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Evaluación del tramo de tubería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RECOMENDACIONES</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r>
              <a:tr h="669610">
                <a:tc rowSpan="3">
                  <a:txBody>
                    <a:bodyPr/>
                    <a:lstStyle/>
                    <a:p>
                      <a:pPr marL="0" marR="0" algn="ctr">
                        <a:lnSpc>
                          <a:spcPct val="107000"/>
                        </a:lnSpc>
                        <a:spcBef>
                          <a:spcPts val="0"/>
                        </a:spcBef>
                        <a:spcAft>
                          <a:spcPts val="0"/>
                        </a:spcAft>
                      </a:pPr>
                      <a:r>
                        <a:rPr lang="es-EC" sz="1000">
                          <a:effectLst/>
                        </a:rPr>
                        <a:t>TOWN HOUSE</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vert="vert270" anchor="ctr"/>
                </a:tc>
                <a:tc>
                  <a:txBody>
                    <a:bodyPr/>
                    <a:lstStyle/>
                    <a:p>
                      <a:pPr marL="0" marR="0" algn="ctr">
                        <a:lnSpc>
                          <a:spcPct val="107000"/>
                        </a:lnSpc>
                        <a:spcBef>
                          <a:spcPts val="0"/>
                        </a:spcBef>
                        <a:spcAft>
                          <a:spcPts val="0"/>
                        </a:spcAft>
                      </a:pPr>
                      <a:r>
                        <a:rPr lang="es-EC" sz="1000" dirty="0">
                          <a:effectLst/>
                        </a:rPr>
                        <a:t>Pz1 a Pz2</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dirty="0">
                          <a:effectLst/>
                        </a:rPr>
                        <a:t>250mm H.S.</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dirty="0">
                          <a:effectLst/>
                        </a:rPr>
                        <a:t>&gt; 40 años</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Tramo de inicio, Capacidad hidráulica correcta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Se sugiere mantenimiento, colocación de peldaños</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r>
              <a:tr h="669610">
                <a:tc vMerge="1">
                  <a:txBody>
                    <a:bodyPr/>
                    <a:lstStyle/>
                    <a:p>
                      <a:endParaRPr lang="es-ES"/>
                    </a:p>
                  </a:txBody>
                  <a:tcPr/>
                </a:tc>
                <a:tc>
                  <a:txBody>
                    <a:bodyPr/>
                    <a:lstStyle/>
                    <a:p>
                      <a:pPr marL="0" marR="0" algn="ctr">
                        <a:lnSpc>
                          <a:spcPct val="107000"/>
                        </a:lnSpc>
                        <a:spcBef>
                          <a:spcPts val="0"/>
                        </a:spcBef>
                        <a:spcAft>
                          <a:spcPts val="0"/>
                        </a:spcAft>
                      </a:pPr>
                      <a:r>
                        <a:rPr lang="es-EC" sz="1000">
                          <a:effectLst/>
                        </a:rPr>
                        <a:t>Pz4 a Pz3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dirty="0">
                          <a:effectLst/>
                        </a:rPr>
                        <a:t>250mm H.S.</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dirty="0">
                          <a:effectLst/>
                        </a:rPr>
                        <a:t>&gt; 40 años</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Tramo de inicio, Sobrepasa la capacidad de tubería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Se sugiere mantenimiento, colocación de peldaños</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r>
              <a:tr h="811894">
                <a:tc vMerge="1">
                  <a:txBody>
                    <a:bodyPr/>
                    <a:lstStyle/>
                    <a:p>
                      <a:endParaRPr lang="es-ES"/>
                    </a:p>
                  </a:txBody>
                  <a:tcPr/>
                </a:tc>
                <a:tc>
                  <a:txBody>
                    <a:bodyPr/>
                    <a:lstStyle/>
                    <a:p>
                      <a:pPr marL="0" marR="0" algn="ctr">
                        <a:lnSpc>
                          <a:spcPct val="107000"/>
                        </a:lnSpc>
                        <a:spcBef>
                          <a:spcPts val="0"/>
                        </a:spcBef>
                        <a:spcAft>
                          <a:spcPts val="0"/>
                        </a:spcAft>
                      </a:pPr>
                      <a:r>
                        <a:rPr lang="es-EC" sz="1000">
                          <a:effectLst/>
                        </a:rPr>
                        <a:t>Pz3 a Pz2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250mm H.S.</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dirty="0">
                          <a:effectLst/>
                        </a:rPr>
                        <a:t>&gt; 40 años</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Capacidad hidráulica correcta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Se sugiere mantenimiento, peldaños en mal estado.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r>
              <a:tr h="334805">
                <a:tc rowSpan="2">
                  <a:txBody>
                    <a:bodyPr/>
                    <a:lstStyle/>
                    <a:p>
                      <a:pPr marL="0" marR="0" algn="ctr">
                        <a:lnSpc>
                          <a:spcPct val="107000"/>
                        </a:lnSpc>
                        <a:spcBef>
                          <a:spcPts val="0"/>
                        </a:spcBef>
                        <a:spcAft>
                          <a:spcPts val="0"/>
                        </a:spcAft>
                      </a:pPr>
                      <a:r>
                        <a:rPr lang="es-EC" sz="1000">
                          <a:effectLst/>
                        </a:rPr>
                        <a:t>MADROÑOS</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Pz2 a Pz5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250mm H.S.</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dirty="0">
                          <a:effectLst/>
                        </a:rPr>
                        <a:t>&lt; 40 años</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Sobrepasa la capacidad de tubería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Cambio de tubería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r>
              <a:tr h="334805">
                <a:tc vMerge="1">
                  <a:txBody>
                    <a:bodyPr/>
                    <a:lstStyle/>
                    <a:p>
                      <a:endParaRPr lang="es-ES"/>
                    </a:p>
                  </a:txBody>
                  <a:tcPr/>
                </a:tc>
                <a:tc>
                  <a:txBody>
                    <a:bodyPr/>
                    <a:lstStyle/>
                    <a:p>
                      <a:pPr marL="0" marR="0" algn="ctr">
                        <a:lnSpc>
                          <a:spcPct val="107000"/>
                        </a:lnSpc>
                        <a:spcBef>
                          <a:spcPts val="0"/>
                        </a:spcBef>
                        <a:spcAft>
                          <a:spcPts val="0"/>
                        </a:spcAft>
                      </a:pPr>
                      <a:r>
                        <a:rPr lang="es-EC" sz="1000">
                          <a:effectLst/>
                        </a:rPr>
                        <a:t>Pz5 a Pz6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250mm H.S.</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dirty="0">
                          <a:effectLst/>
                        </a:rPr>
                        <a:t>&lt; 40 años</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 Sobrepasa la capacidad de tubería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Cambio de tubería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r>
              <a:tr h="334805">
                <a:tc>
                  <a:txBody>
                    <a:bodyPr/>
                    <a:lstStyle/>
                    <a:p>
                      <a:pPr marL="0" marR="0" algn="ctr">
                        <a:lnSpc>
                          <a:spcPct val="107000"/>
                        </a:lnSpc>
                        <a:spcBef>
                          <a:spcPts val="0"/>
                        </a:spcBef>
                        <a:spcAft>
                          <a:spcPts val="0"/>
                        </a:spcAft>
                      </a:pPr>
                      <a:r>
                        <a:rPr lang="es-EC" sz="1000">
                          <a:effectLst/>
                        </a:rPr>
                        <a:t>C1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vert="vert270" anchor="ctr"/>
                </a:tc>
                <a:tc>
                  <a:txBody>
                    <a:bodyPr/>
                    <a:lstStyle/>
                    <a:p>
                      <a:pPr marL="0" marR="0" algn="ctr">
                        <a:lnSpc>
                          <a:spcPct val="107000"/>
                        </a:lnSpc>
                        <a:spcBef>
                          <a:spcPts val="0"/>
                        </a:spcBef>
                        <a:spcAft>
                          <a:spcPts val="0"/>
                        </a:spcAft>
                      </a:pPr>
                      <a:r>
                        <a:rPr lang="es-EC" sz="1000">
                          <a:effectLst/>
                        </a:rPr>
                        <a:t>Pz9 a Pz11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250mm H.S.</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dirty="0">
                          <a:effectLst/>
                        </a:rPr>
                        <a:t>&gt; 40 años</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dirty="0">
                          <a:effectLst/>
                        </a:rPr>
                        <a:t>Capacidad hidráulica insuficiente</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Cambio de tubería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r>
              <a:tr h="334805">
                <a:tc rowSpan="2">
                  <a:txBody>
                    <a:bodyPr/>
                    <a:lstStyle/>
                    <a:p>
                      <a:pPr marL="0" marR="0" algn="ctr">
                        <a:lnSpc>
                          <a:spcPct val="107000"/>
                        </a:lnSpc>
                        <a:spcBef>
                          <a:spcPts val="0"/>
                        </a:spcBef>
                        <a:spcAft>
                          <a:spcPts val="0"/>
                        </a:spcAft>
                      </a:pPr>
                      <a:r>
                        <a:rPr lang="es-EC" sz="1000" dirty="0">
                          <a:effectLst/>
                        </a:rPr>
                        <a:t>ORQUÍDEAS</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vert="vert270" anchor="ctr"/>
                </a:tc>
                <a:tc>
                  <a:txBody>
                    <a:bodyPr/>
                    <a:lstStyle/>
                    <a:p>
                      <a:pPr marL="0" marR="0" algn="ctr">
                        <a:lnSpc>
                          <a:spcPct val="107000"/>
                        </a:lnSpc>
                        <a:spcBef>
                          <a:spcPts val="0"/>
                        </a:spcBef>
                        <a:spcAft>
                          <a:spcPts val="0"/>
                        </a:spcAft>
                      </a:pPr>
                      <a:r>
                        <a:rPr lang="es-EC" sz="1000">
                          <a:effectLst/>
                        </a:rPr>
                        <a:t>Pz7 a Pz6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250mm H.S.</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&gt; 40 años</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dirty="0">
                          <a:effectLst/>
                        </a:rPr>
                        <a:t> Sobrepasa la capacidad de tubería</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Cambio de tubería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r>
              <a:tr h="837012">
                <a:tc vMerge="1">
                  <a:txBody>
                    <a:bodyPr/>
                    <a:lstStyle/>
                    <a:p>
                      <a:endParaRPr lang="es-ES"/>
                    </a:p>
                  </a:txBody>
                  <a:tcPr/>
                </a:tc>
                <a:tc>
                  <a:txBody>
                    <a:bodyPr/>
                    <a:lstStyle/>
                    <a:p>
                      <a:pPr marL="0" marR="0" algn="ctr">
                        <a:lnSpc>
                          <a:spcPct val="107000"/>
                        </a:lnSpc>
                        <a:spcBef>
                          <a:spcPts val="0"/>
                        </a:spcBef>
                        <a:spcAft>
                          <a:spcPts val="0"/>
                        </a:spcAft>
                      </a:pPr>
                      <a:r>
                        <a:rPr lang="es-EC" sz="1000">
                          <a:effectLst/>
                        </a:rPr>
                        <a:t>Pz6 a Pz8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250mm H.S.</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a:effectLst/>
                        </a:rPr>
                        <a:t>&gt; 40 años</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dirty="0">
                          <a:effectLst/>
                        </a:rPr>
                        <a:t>Tramo de inicio, Sobrepasa la capacidad de tubería</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c>
                  <a:txBody>
                    <a:bodyPr/>
                    <a:lstStyle/>
                    <a:p>
                      <a:pPr marL="0" marR="0" algn="ctr">
                        <a:lnSpc>
                          <a:spcPct val="107000"/>
                        </a:lnSpc>
                        <a:spcBef>
                          <a:spcPts val="0"/>
                        </a:spcBef>
                        <a:spcAft>
                          <a:spcPts val="0"/>
                        </a:spcAft>
                      </a:pPr>
                      <a:r>
                        <a:rPr lang="es-EC" sz="1000" dirty="0">
                          <a:effectLst/>
                        </a:rPr>
                        <a:t>No cumple pendiente mínima, Cambio de tubería</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127" marR="30127" marT="0" marB="0" anchor="ctr"/>
                </a:tc>
              </a:tr>
            </a:tbl>
          </a:graphicData>
        </a:graphic>
      </p:graphicFrame>
    </p:spTree>
    <p:extLst>
      <p:ext uri="{BB962C8B-B14F-4D97-AF65-F5344CB8AC3E}">
        <p14:creationId xmlns:p14="http://schemas.microsoft.com/office/powerpoint/2010/main" val="23662692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71600" y="1629178"/>
            <a:ext cx="9601200" cy="3581400"/>
          </a:xfrm>
        </p:spPr>
        <p:txBody>
          <a:bodyPr>
            <a:normAutofit fontScale="92500"/>
          </a:bodyPr>
          <a:lstStyle/>
          <a:p>
            <a:r>
              <a:rPr lang="es-EC" dirty="0" smtClean="0"/>
              <a:t>En </a:t>
            </a:r>
            <a:r>
              <a:rPr lang="es-EC" dirty="0"/>
              <a:t>el sitio de estudio existen tuberías de más de 40 años de funcionamiento, mismas que han superado el horizonte de diseño y han sobrepasado su tiempo de vida útil.</a:t>
            </a:r>
            <a:endParaRPr lang="es-ES" dirty="0"/>
          </a:p>
          <a:p>
            <a:pPr lvl="0"/>
            <a:r>
              <a:rPr lang="es-EC" dirty="0"/>
              <a:t>Se puedo constatar con la evaluación hidráulica que existen tramos de alcantarillado que no cumplen con la pendiente mínima que es del 1%, y que además están trabajado a sección llena.</a:t>
            </a:r>
            <a:endParaRPr lang="es-ES" dirty="0"/>
          </a:p>
          <a:p>
            <a:pPr lvl="0"/>
            <a:r>
              <a:rPr lang="es-EC" dirty="0"/>
              <a:t>Existen tramos de tuberías que han desaparecido por completo generando socavones. </a:t>
            </a:r>
            <a:endParaRPr lang="es-ES" dirty="0"/>
          </a:p>
          <a:p>
            <a:pPr lvl="0"/>
            <a:r>
              <a:rPr lang="es-EC" dirty="0"/>
              <a:t>Se puede apreciar que el daño en tuberías del sistema de alcantarillado combinado sobrepasa el 50%.</a:t>
            </a:r>
            <a:endParaRPr lang="es-ES" dirty="0"/>
          </a:p>
          <a:p>
            <a:pPr marL="0" indent="0">
              <a:buNone/>
            </a:pPr>
            <a:r>
              <a:rPr lang="es-EC" dirty="0"/>
              <a:t/>
            </a:r>
            <a:br>
              <a:rPr lang="es-EC" dirty="0"/>
            </a:br>
            <a:endParaRPr lang="es-ES" dirty="0"/>
          </a:p>
        </p:txBody>
      </p:sp>
      <p:sp>
        <p:nvSpPr>
          <p:cNvPr id="4" name="Título 1"/>
          <p:cNvSpPr>
            <a:spLocks noGrp="1"/>
          </p:cNvSpPr>
          <p:nvPr>
            <p:ph type="title"/>
          </p:nvPr>
        </p:nvSpPr>
        <p:spPr>
          <a:xfrm>
            <a:off x="1133341" y="428223"/>
            <a:ext cx="10077718" cy="1485900"/>
          </a:xfrm>
        </p:spPr>
        <p:txBody>
          <a:bodyPr>
            <a:normAutofit/>
          </a:bodyPr>
          <a:lstStyle/>
          <a:p>
            <a:r>
              <a:rPr lang="es-US" sz="3800" dirty="0" smtClean="0"/>
              <a:t>DIAGNÓSTICO DE LA RED DE ALCANTARILLADO</a:t>
            </a:r>
            <a:endParaRPr lang="es-ES" sz="3800" dirty="0"/>
          </a:p>
        </p:txBody>
      </p:sp>
    </p:spTree>
    <p:extLst>
      <p:ext uri="{BB962C8B-B14F-4D97-AF65-F5344CB8AC3E}">
        <p14:creationId xmlns:p14="http://schemas.microsoft.com/office/powerpoint/2010/main" val="207549492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65538" y="171350"/>
            <a:ext cx="9601200" cy="1349062"/>
          </a:xfrm>
        </p:spPr>
        <p:txBody>
          <a:bodyPr>
            <a:normAutofit/>
          </a:bodyPr>
          <a:lstStyle/>
          <a:p>
            <a:r>
              <a:rPr lang="es-US" sz="3800" dirty="0" smtClean="0"/>
              <a:t>CAUDALES PARA EVALUACIÓN Y DISEÑO DE ALCANTARILLADO SANITARIO</a:t>
            </a:r>
            <a:endParaRPr lang="es-ES" sz="3800" dirty="0"/>
          </a:p>
        </p:txBody>
      </p:sp>
      <mc:AlternateContent xmlns:mc="http://schemas.openxmlformats.org/markup-compatibility/2006" xmlns:a14="http://schemas.microsoft.com/office/drawing/2010/main">
        <mc:Choice Requires="a14">
          <p:sp>
            <p:nvSpPr>
              <p:cNvPr id="3" name="Rectángulo 2"/>
              <p:cNvSpPr/>
              <p:nvPr/>
            </p:nvSpPr>
            <p:spPr>
              <a:xfrm>
                <a:off x="2760371" y="1334430"/>
                <a:ext cx="5124702" cy="39158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r>
                            <a:rPr lang="es-ES">
                              <a:latin typeface="Cambria Math" panose="02040503050406030204" pitchFamily="18" charset="0"/>
                            </a:rPr>
                            <m:t> </m:t>
                          </m:r>
                          <m:r>
                            <a:rPr lang="es-ES" i="0">
                              <a:latin typeface="Cambria Math" panose="02040503050406030204" pitchFamily="18" charset="0"/>
                            </a:rPr>
                            <m:t>                    </m:t>
                          </m:r>
                          <m:r>
                            <a:rPr lang="es-ES" i="1">
                              <a:latin typeface="Cambria Math" panose="02040503050406030204" pitchFamily="18" charset="0"/>
                            </a:rPr>
                            <m:t>𝑄</m:t>
                          </m:r>
                        </m:e>
                        <m:sub>
                          <m:r>
                            <a:rPr lang="es-US" b="0" i="1" smtClean="0">
                              <a:latin typeface="Cambria Math" panose="02040503050406030204" pitchFamily="18" charset="0"/>
                            </a:rPr>
                            <m:t>𝑠𝑎𝑛𝑖𝑡𝑎𝑟𝑖𝑜</m:t>
                          </m:r>
                        </m:sub>
                      </m:sSub>
                      <m:r>
                        <a:rPr lang="es-ES" i="0">
                          <a:latin typeface="Cambria Math" panose="02040503050406030204" pitchFamily="18" charset="0"/>
                        </a:rPr>
                        <m:t>=</m:t>
                      </m:r>
                      <m:sSub>
                        <m:sSubPr>
                          <m:ctrlPr>
                            <a:rPr lang="es-ES" i="1">
                              <a:latin typeface="Cambria Math" panose="02040503050406030204" pitchFamily="18" charset="0"/>
                            </a:rPr>
                          </m:ctrlPr>
                        </m:sSubPr>
                        <m:e>
                          <m:sSub>
                            <m:sSubPr>
                              <m:ctrlPr>
                                <a:rPr lang="es-ES" i="1">
                                  <a:latin typeface="Cambria Math" panose="02040503050406030204" pitchFamily="18" charset="0"/>
                                </a:rPr>
                              </m:ctrlPr>
                            </m:sSubPr>
                            <m:e>
                              <m:r>
                                <a:rPr lang="es-ES" i="1">
                                  <a:latin typeface="Cambria Math" panose="02040503050406030204" pitchFamily="18" charset="0"/>
                                </a:rPr>
                                <m:t>𝑄</m:t>
                              </m:r>
                            </m:e>
                            <m:sub>
                              <m:r>
                                <a:rPr lang="es-US" b="0" i="1" smtClean="0">
                                  <a:latin typeface="Cambria Math" panose="02040503050406030204" pitchFamily="18" charset="0"/>
                                </a:rPr>
                                <m:t>𝑚</m:t>
                              </m:r>
                            </m:sub>
                          </m:sSub>
                          <m:r>
                            <a:rPr lang="es-US" b="0" i="1" smtClean="0">
                              <a:latin typeface="Cambria Math" panose="02040503050406030204" pitchFamily="18" charset="0"/>
                            </a:rPr>
                            <m:t>+</m:t>
                          </m:r>
                          <m:sSub>
                            <m:sSubPr>
                              <m:ctrlPr>
                                <a:rPr lang="es-ES" i="1">
                                  <a:latin typeface="Cambria Math" panose="02040503050406030204" pitchFamily="18" charset="0"/>
                                </a:rPr>
                              </m:ctrlPr>
                            </m:sSubPr>
                            <m:e>
                              <m:r>
                                <a:rPr lang="es-ES" i="1">
                                  <a:latin typeface="Cambria Math" panose="02040503050406030204" pitchFamily="18" charset="0"/>
                                </a:rPr>
                                <m:t>𝑄</m:t>
                              </m:r>
                            </m:e>
                            <m:sub>
                              <m:r>
                                <a:rPr lang="es-ES" i="1">
                                  <a:latin typeface="Cambria Math" panose="02040503050406030204" pitchFamily="18" charset="0"/>
                                </a:rPr>
                                <m:t>𝑖𝑛</m:t>
                              </m:r>
                              <m:r>
                                <a:rPr lang="es-ES" i="1" smtClean="0">
                                  <a:latin typeface="Cambria Math" panose="02040503050406030204" pitchFamily="18" charset="0"/>
                                </a:rPr>
                                <m:t>𝑓</m:t>
                              </m:r>
                            </m:sub>
                          </m:sSub>
                          <m:r>
                            <a:rPr lang="es-US" b="0" i="1" smtClean="0">
                              <a:latin typeface="Cambria Math" panose="02040503050406030204" pitchFamily="18" charset="0"/>
                            </a:rPr>
                            <m:t>+</m:t>
                          </m:r>
                          <m:r>
                            <a:rPr lang="es-ES" i="1">
                              <a:latin typeface="Cambria Math" panose="02040503050406030204" pitchFamily="18" charset="0"/>
                            </a:rPr>
                            <m:t>𝑄</m:t>
                          </m:r>
                        </m:e>
                        <m:sub>
                          <m:r>
                            <a:rPr lang="es-ES" i="1">
                              <a:latin typeface="Cambria Math" panose="02040503050406030204" pitchFamily="18" charset="0"/>
                            </a:rPr>
                            <m:t>𝑖</m:t>
                          </m:r>
                          <m:r>
                            <a:rPr lang="es-US" b="0" i="1" smtClean="0">
                              <a:latin typeface="Cambria Math" panose="02040503050406030204" pitchFamily="18" charset="0"/>
                            </a:rPr>
                            <m:t>𝑙𝑖</m:t>
                          </m:r>
                        </m:sub>
                      </m:sSub>
                    </m:oMath>
                  </m:oMathPara>
                </a14:m>
                <a:endParaRPr lang="es-ES" dirty="0"/>
              </a:p>
            </p:txBody>
          </p:sp>
        </mc:Choice>
        <mc:Fallback xmlns="">
          <p:sp>
            <p:nvSpPr>
              <p:cNvPr id="3" name="Rectángulo 2"/>
              <p:cNvSpPr>
                <a:spLocks noRot="1" noChangeAspect="1" noMove="1" noResize="1" noEditPoints="1" noAdjustHandles="1" noChangeArrowheads="1" noChangeShapeType="1" noTextEdit="1"/>
              </p:cNvSpPr>
              <p:nvPr/>
            </p:nvSpPr>
            <p:spPr>
              <a:xfrm>
                <a:off x="2760371" y="1334430"/>
                <a:ext cx="5124702" cy="391582"/>
              </a:xfrm>
              <a:prstGeom prst="rect">
                <a:avLst/>
              </a:prstGeom>
              <a:blipFill rotWithShape="0">
                <a:blip r:embed="rId2"/>
                <a:stretch>
                  <a:fillRect b="-937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1371111" y="2464346"/>
                <a:ext cx="1998496" cy="62985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a:latin typeface="Cambria Math" panose="02040503050406030204" pitchFamily="18" charset="0"/>
                        </a:rPr>
                        <m:t> </m:t>
                      </m:r>
                      <m:r>
                        <a:rPr lang="es-ES" i="1">
                          <a:latin typeface="Cambria Math" panose="02040503050406030204" pitchFamily="18" charset="0"/>
                        </a:rPr>
                        <m:t>𝑄𝑚</m:t>
                      </m:r>
                      <m:r>
                        <a:rPr lang="es-ES" i="0">
                          <a:latin typeface="Cambria Math" panose="02040503050406030204" pitchFamily="18" charset="0"/>
                        </a:rPr>
                        <m:t>=</m:t>
                      </m:r>
                      <m:f>
                        <m:fPr>
                          <m:ctrlPr>
                            <a:rPr lang="es-ES" i="1">
                              <a:latin typeface="Cambria Math" panose="02040503050406030204" pitchFamily="18" charset="0"/>
                            </a:rPr>
                          </m:ctrlPr>
                        </m:fPr>
                        <m:num>
                          <m:d>
                            <m:dPr>
                              <m:begChr m:val=""/>
                              <m:ctrlPr>
                                <a:rPr lang="es-ES" i="1">
                                  <a:latin typeface="Cambria Math" panose="02040503050406030204" pitchFamily="18" charset="0"/>
                                </a:rPr>
                              </m:ctrlPr>
                            </m:dPr>
                            <m:e>
                              <m:r>
                                <a:rPr lang="es-ES" i="1">
                                  <a:latin typeface="Cambria Math" panose="02040503050406030204" pitchFamily="18" charset="0"/>
                                </a:rPr>
                                <m:t>𝑐</m:t>
                              </m:r>
                              <m:r>
                                <a:rPr lang="es-ES" i="0">
                                  <a:latin typeface="Cambria Math" panose="02040503050406030204" pitchFamily="18" charset="0"/>
                                </a:rPr>
                                <m:t>∗(</m:t>
                              </m:r>
                              <m:r>
                                <a:rPr lang="es-ES" i="1">
                                  <a:latin typeface="Cambria Math" panose="02040503050406030204" pitchFamily="18" charset="0"/>
                                </a:rPr>
                                <m:t>𝑃</m:t>
                              </m:r>
                              <m:r>
                                <a:rPr lang="es-ES" i="0">
                                  <a:latin typeface="Cambria Math" panose="02040503050406030204" pitchFamily="18" charset="0"/>
                                </a:rPr>
                                <m:t>∗</m:t>
                              </m:r>
                              <m:r>
                                <a:rPr lang="es-ES" i="1">
                                  <a:latin typeface="Cambria Math" panose="02040503050406030204" pitchFamily="18" charset="0"/>
                                </a:rPr>
                                <m:t>𝐷</m:t>
                              </m:r>
                            </m:e>
                          </m:d>
                        </m:num>
                        <m:den>
                          <m:r>
                            <a:rPr lang="es-ES" i="0">
                              <a:latin typeface="Cambria Math" panose="02040503050406030204" pitchFamily="18" charset="0"/>
                            </a:rPr>
                            <m:t>86400</m:t>
                          </m:r>
                        </m:den>
                      </m:f>
                    </m:oMath>
                  </m:oMathPara>
                </a14:m>
                <a:endParaRPr lang="es-ES" dirty="0"/>
              </a:p>
            </p:txBody>
          </p:sp>
        </mc:Choice>
        <mc:Fallback xmlns="">
          <p:sp>
            <p:nvSpPr>
              <p:cNvPr id="4" name="Rectángulo 3"/>
              <p:cNvSpPr>
                <a:spLocks noRot="1" noChangeAspect="1" noMove="1" noResize="1" noEditPoints="1" noAdjustHandles="1" noChangeArrowheads="1" noChangeShapeType="1" noTextEdit="1"/>
              </p:cNvSpPr>
              <p:nvPr/>
            </p:nvSpPr>
            <p:spPr>
              <a:xfrm>
                <a:off x="1371111" y="2464346"/>
                <a:ext cx="1998496" cy="629852"/>
              </a:xfrm>
              <a:prstGeom prst="rect">
                <a:avLst/>
              </a:prstGeom>
              <a:blipFill rotWithShape="0">
                <a:blip r:embed="rId3"/>
                <a:stretch>
                  <a:fillRect/>
                </a:stretch>
              </a:blipFill>
            </p:spPr>
            <p:txBody>
              <a:bodyPr/>
              <a:lstStyle/>
              <a:p>
                <a:r>
                  <a:rPr lang="es-ES">
                    <a:noFill/>
                  </a:rPr>
                  <a:t> </a:t>
                </a:r>
              </a:p>
            </p:txBody>
          </p:sp>
        </mc:Fallback>
      </mc:AlternateContent>
      <p:graphicFrame>
        <p:nvGraphicFramePr>
          <p:cNvPr id="5" name="Tabla 4"/>
          <p:cNvGraphicFramePr>
            <a:graphicFrameLocks noGrp="1"/>
          </p:cNvGraphicFramePr>
          <p:nvPr>
            <p:extLst>
              <p:ext uri="{D42A27DB-BD31-4B8C-83A1-F6EECF244321}">
                <p14:modId xmlns:p14="http://schemas.microsoft.com/office/powerpoint/2010/main" val="1624985596"/>
              </p:ext>
            </p:extLst>
          </p:nvPr>
        </p:nvGraphicFramePr>
        <p:xfrm>
          <a:off x="912964" y="3492817"/>
          <a:ext cx="3683000" cy="782828"/>
        </p:xfrm>
        <a:graphic>
          <a:graphicData uri="http://schemas.openxmlformats.org/drawingml/2006/table">
            <a:tbl>
              <a:tblPr firstRow="1" firstCol="1" bandRow="1">
                <a:tableStyleId>{7E9639D4-E3E2-4D34-9284-5A2195B3D0D7}</a:tableStyleId>
              </a:tblPr>
              <a:tblGrid>
                <a:gridCol w="2171700"/>
                <a:gridCol w="1511300"/>
              </a:tblGrid>
              <a:tr h="304800">
                <a:tc>
                  <a:txBody>
                    <a:bodyPr/>
                    <a:lstStyle/>
                    <a:p>
                      <a:pPr marL="0" marR="0" algn="ctr">
                        <a:lnSpc>
                          <a:spcPct val="107000"/>
                        </a:lnSpc>
                        <a:spcBef>
                          <a:spcPts val="0"/>
                        </a:spcBef>
                        <a:spcAft>
                          <a:spcPts val="0"/>
                        </a:spcAft>
                      </a:pPr>
                      <a:r>
                        <a:rPr lang="es-EC" sz="1200">
                          <a:effectLst/>
                        </a:rPr>
                        <a:t>Nivel de complejidad del sistema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Coeficiente de retorno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0500">
                <a:tc>
                  <a:txBody>
                    <a:bodyPr/>
                    <a:lstStyle/>
                    <a:p>
                      <a:pPr marL="0" marR="0">
                        <a:lnSpc>
                          <a:spcPct val="107000"/>
                        </a:lnSpc>
                        <a:spcBef>
                          <a:spcPts val="0"/>
                        </a:spcBef>
                        <a:spcAft>
                          <a:spcPts val="0"/>
                        </a:spcAft>
                      </a:pPr>
                      <a:r>
                        <a:rPr lang="es-EC" sz="1200">
                          <a:effectLst/>
                        </a:rPr>
                        <a:t>Bajo y medio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0.7 - 0.8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190500">
                <a:tc>
                  <a:txBody>
                    <a:bodyPr/>
                    <a:lstStyle/>
                    <a:p>
                      <a:pPr marL="0" marR="0">
                        <a:lnSpc>
                          <a:spcPct val="107000"/>
                        </a:lnSpc>
                        <a:spcBef>
                          <a:spcPts val="0"/>
                        </a:spcBef>
                        <a:spcAft>
                          <a:spcPts val="0"/>
                        </a:spcAft>
                      </a:pPr>
                      <a:r>
                        <a:rPr lang="es-EC" sz="1200">
                          <a:effectLst/>
                        </a:rPr>
                        <a:t>Medio alto y alto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dirty="0">
                          <a:effectLst/>
                        </a:rPr>
                        <a:t>0.8 - 0.85</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bl>
          </a:graphicData>
        </a:graphic>
      </p:graphicFrame>
      <mc:AlternateContent xmlns:mc="http://schemas.openxmlformats.org/markup-compatibility/2006" xmlns:a14="http://schemas.microsoft.com/office/drawing/2010/main">
        <mc:Choice Requires="a14">
          <p:sp>
            <p:nvSpPr>
              <p:cNvPr id="6" name="Rectángulo 5"/>
              <p:cNvSpPr/>
              <p:nvPr/>
            </p:nvSpPr>
            <p:spPr>
              <a:xfrm>
                <a:off x="888156" y="4815987"/>
                <a:ext cx="193706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a:latin typeface="Cambria Math" panose="02040503050406030204" pitchFamily="18" charset="0"/>
                        </a:rPr>
                        <m:t> </m:t>
                      </m:r>
                      <m:r>
                        <a:rPr lang="es-ES" i="1">
                          <a:latin typeface="Cambria Math" panose="02040503050406030204" pitchFamily="18" charset="0"/>
                        </a:rPr>
                        <m:t>𝑄𝑀𝐷</m:t>
                      </m:r>
                      <m:r>
                        <a:rPr lang="es-ES" i="0">
                          <a:latin typeface="Cambria Math" panose="02040503050406030204" pitchFamily="18" charset="0"/>
                        </a:rPr>
                        <m:t>=</m:t>
                      </m:r>
                      <m:r>
                        <a:rPr lang="es-ES" i="1">
                          <a:latin typeface="Cambria Math" panose="02040503050406030204" pitchFamily="18" charset="0"/>
                        </a:rPr>
                        <m:t>𝑄𝑚</m:t>
                      </m:r>
                      <m:r>
                        <a:rPr lang="es-ES" i="0">
                          <a:latin typeface="Cambria Math" panose="02040503050406030204" pitchFamily="18" charset="0"/>
                        </a:rPr>
                        <m:t>∗</m:t>
                      </m:r>
                      <m:r>
                        <a:rPr lang="es-ES" i="1">
                          <a:latin typeface="Cambria Math" panose="02040503050406030204" pitchFamily="18" charset="0"/>
                        </a:rPr>
                        <m:t>𝑀</m:t>
                      </m:r>
                      <m:r>
                        <a:rPr lang="es-ES" i="0">
                          <a:latin typeface="Cambria Math" panose="02040503050406030204" pitchFamily="18" charset="0"/>
                        </a:rPr>
                        <m:t> </m:t>
                      </m:r>
                    </m:oMath>
                  </m:oMathPara>
                </a14:m>
                <a:endParaRPr lang="es-ES" dirty="0"/>
              </a:p>
            </p:txBody>
          </p:sp>
        </mc:Choice>
        <mc:Fallback xmlns="">
          <p:sp>
            <p:nvSpPr>
              <p:cNvPr id="6" name="Rectángulo 5"/>
              <p:cNvSpPr>
                <a:spLocks noRot="1" noChangeAspect="1" noMove="1" noResize="1" noEditPoints="1" noAdjustHandles="1" noChangeArrowheads="1" noChangeShapeType="1" noTextEdit="1"/>
              </p:cNvSpPr>
              <p:nvPr/>
            </p:nvSpPr>
            <p:spPr>
              <a:xfrm>
                <a:off x="888156" y="4815987"/>
                <a:ext cx="1937069" cy="369332"/>
              </a:xfrm>
              <a:prstGeom prst="rect">
                <a:avLst/>
              </a:prstGeom>
              <a:blipFill rotWithShape="0">
                <a:blip r:embed="rId4"/>
                <a:stretch>
                  <a:fillRect b="-1147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949584" y="5208074"/>
                <a:ext cx="2240677" cy="9573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𝑀</m:t>
                      </m:r>
                      <m:r>
                        <a:rPr lang="es-ES" i="0">
                          <a:latin typeface="Cambria Math" panose="02040503050406030204" pitchFamily="18" charset="0"/>
                        </a:rPr>
                        <m:t>=1+</m:t>
                      </m:r>
                      <m:f>
                        <m:fPr>
                          <m:ctrlPr>
                            <a:rPr lang="es-ES" i="1">
                              <a:latin typeface="Cambria Math" panose="02040503050406030204" pitchFamily="18" charset="0"/>
                            </a:rPr>
                          </m:ctrlPr>
                        </m:fPr>
                        <m:num>
                          <m:r>
                            <a:rPr lang="es-ES" i="0">
                              <a:latin typeface="Cambria Math" panose="02040503050406030204" pitchFamily="18" charset="0"/>
                            </a:rPr>
                            <m:t>14</m:t>
                          </m:r>
                        </m:num>
                        <m:den>
                          <m:r>
                            <a:rPr lang="es-ES" i="0">
                              <a:latin typeface="Cambria Math" panose="02040503050406030204" pitchFamily="18" charset="0"/>
                            </a:rPr>
                            <m:t>4+</m:t>
                          </m:r>
                          <m:rad>
                            <m:radPr>
                              <m:degHide m:val="on"/>
                              <m:ctrlPr>
                                <a:rPr lang="es-ES" i="1">
                                  <a:latin typeface="Cambria Math" panose="02040503050406030204" pitchFamily="18" charset="0"/>
                                </a:rPr>
                              </m:ctrlPr>
                            </m:radPr>
                            <m:deg/>
                            <m:e>
                              <m:f>
                                <m:fPr>
                                  <m:ctrlPr>
                                    <a:rPr lang="es-ES" i="1">
                                      <a:latin typeface="Cambria Math" panose="02040503050406030204" pitchFamily="18" charset="0"/>
                                    </a:rPr>
                                  </m:ctrlPr>
                                </m:fPr>
                                <m:num>
                                  <m:r>
                                    <a:rPr lang="es-ES" i="1">
                                      <a:latin typeface="Cambria Math" panose="02040503050406030204" pitchFamily="18" charset="0"/>
                                    </a:rPr>
                                    <m:t>𝑃</m:t>
                                  </m:r>
                                </m:num>
                                <m:den>
                                  <m:r>
                                    <a:rPr lang="es-ES" i="0">
                                      <a:latin typeface="Cambria Math" panose="02040503050406030204" pitchFamily="18" charset="0"/>
                                    </a:rPr>
                                    <m:t>1000</m:t>
                                  </m:r>
                                </m:den>
                              </m:f>
                            </m:e>
                          </m:rad>
                        </m:den>
                      </m:f>
                    </m:oMath>
                  </m:oMathPara>
                </a14:m>
                <a:endParaRPr lang="es-ES" dirty="0"/>
              </a:p>
            </p:txBody>
          </p:sp>
        </mc:Choice>
        <mc:Fallback xmlns="">
          <p:sp>
            <p:nvSpPr>
              <p:cNvPr id="7" name="Rectángulo 6"/>
              <p:cNvSpPr>
                <a:spLocks noRot="1" noChangeAspect="1" noMove="1" noResize="1" noEditPoints="1" noAdjustHandles="1" noChangeArrowheads="1" noChangeShapeType="1" noTextEdit="1"/>
              </p:cNvSpPr>
              <p:nvPr/>
            </p:nvSpPr>
            <p:spPr>
              <a:xfrm>
                <a:off x="949584" y="5208074"/>
                <a:ext cx="2240677" cy="957313"/>
              </a:xfrm>
              <a:prstGeom prst="rect">
                <a:avLst/>
              </a:prstGeom>
              <a:blipFill rotWithShape="0">
                <a:blip r:embed="rId5"/>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Rectángulo 7"/>
              <p:cNvSpPr/>
              <p:nvPr/>
            </p:nvSpPr>
            <p:spPr>
              <a:xfrm>
                <a:off x="3190261" y="5345354"/>
                <a:ext cx="11023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US" b="0" i="1" smtClean="0">
                          <a:latin typeface="Cambria Math" panose="02040503050406030204" pitchFamily="18" charset="0"/>
                        </a:rPr>
                        <m:t>𝐻𝑎𝑟𝑚𝑜𝑛</m:t>
                      </m:r>
                    </m:oMath>
                  </m:oMathPara>
                </a14:m>
                <a:endParaRPr lang="es-ES" dirty="0"/>
              </a:p>
            </p:txBody>
          </p:sp>
        </mc:Choice>
        <mc:Fallback xmlns="">
          <p:sp>
            <p:nvSpPr>
              <p:cNvPr id="8" name="Rectángulo 7"/>
              <p:cNvSpPr>
                <a:spLocks noRot="1" noChangeAspect="1" noMove="1" noResize="1" noEditPoints="1" noAdjustHandles="1" noChangeArrowheads="1" noChangeShapeType="1" noTextEdit="1"/>
              </p:cNvSpPr>
              <p:nvPr/>
            </p:nvSpPr>
            <p:spPr>
              <a:xfrm>
                <a:off x="3190261" y="5345354"/>
                <a:ext cx="1102353" cy="369332"/>
              </a:xfrm>
              <a:prstGeom prst="rect">
                <a:avLst/>
              </a:prstGeom>
              <a:blipFill rotWithShape="0">
                <a:blip r:embed="rId6"/>
                <a:stretch>
                  <a:fillRect/>
                </a:stretch>
              </a:blipFill>
            </p:spPr>
            <p:txBody>
              <a:bodyPr/>
              <a:lstStyle/>
              <a:p>
                <a:r>
                  <a:rPr lang="es-ES">
                    <a:noFill/>
                  </a:rPr>
                  <a:t> </a:t>
                </a:r>
              </a:p>
            </p:txBody>
          </p:sp>
        </mc:Fallback>
      </mc:AlternateContent>
      <p:graphicFrame>
        <p:nvGraphicFramePr>
          <p:cNvPr id="9" name="Tabla 8"/>
          <p:cNvGraphicFramePr>
            <a:graphicFrameLocks noGrp="1"/>
          </p:cNvGraphicFramePr>
          <p:nvPr>
            <p:extLst>
              <p:ext uri="{D42A27DB-BD31-4B8C-83A1-F6EECF244321}">
                <p14:modId xmlns:p14="http://schemas.microsoft.com/office/powerpoint/2010/main" val="208545981"/>
              </p:ext>
            </p:extLst>
          </p:nvPr>
        </p:nvGraphicFramePr>
        <p:xfrm>
          <a:off x="6646170" y="2563819"/>
          <a:ext cx="4667250" cy="994791"/>
        </p:xfrm>
        <a:graphic>
          <a:graphicData uri="http://schemas.openxmlformats.org/drawingml/2006/table">
            <a:tbl>
              <a:tblPr firstRow="1" firstCol="1" bandRow="1">
                <a:tableStyleId>{7E9639D4-E3E2-4D34-9284-5A2195B3D0D7}</a:tableStyleId>
              </a:tblPr>
              <a:tblGrid>
                <a:gridCol w="1696085"/>
                <a:gridCol w="995045"/>
                <a:gridCol w="995045"/>
                <a:gridCol w="981075"/>
              </a:tblGrid>
              <a:tr h="408305">
                <a:tc>
                  <a:txBody>
                    <a:bodyPr/>
                    <a:lstStyle/>
                    <a:p>
                      <a:pPr marL="0" marR="0" algn="ctr">
                        <a:lnSpc>
                          <a:spcPct val="107000"/>
                        </a:lnSpc>
                        <a:spcBef>
                          <a:spcPts val="0"/>
                        </a:spcBef>
                        <a:spcAft>
                          <a:spcPts val="0"/>
                        </a:spcAft>
                      </a:pPr>
                      <a:r>
                        <a:rPr lang="es-EC" sz="1200" dirty="0">
                          <a:effectLst/>
                        </a:rPr>
                        <a:t>Nivel de complejidad del sistema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nSpc>
                          <a:spcPct val="107000"/>
                        </a:lnSpc>
                        <a:spcBef>
                          <a:spcPts val="0"/>
                        </a:spcBef>
                        <a:spcAft>
                          <a:spcPts val="0"/>
                        </a:spcAft>
                      </a:pPr>
                      <a:r>
                        <a:rPr lang="es-EC" sz="1200">
                          <a:effectLst/>
                        </a:rPr>
                        <a:t>Infiltración alta (l/s-ha)</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Infiltración media (l/s-ha)</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Infiltración baja (l/s-ha)</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03835">
                <a:tc>
                  <a:txBody>
                    <a:bodyPr/>
                    <a:lstStyle/>
                    <a:p>
                      <a:pPr marL="0" marR="0">
                        <a:lnSpc>
                          <a:spcPct val="107000"/>
                        </a:lnSpc>
                        <a:spcBef>
                          <a:spcPts val="0"/>
                        </a:spcBef>
                        <a:spcAft>
                          <a:spcPts val="0"/>
                        </a:spcAft>
                      </a:pPr>
                      <a:r>
                        <a:rPr lang="es-EC" sz="1200">
                          <a:effectLst/>
                        </a:rPr>
                        <a:t>Bajo y medio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0.1 - 0.3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0.1 - 0.3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0.05 - 0.2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03835">
                <a:tc>
                  <a:txBody>
                    <a:bodyPr/>
                    <a:lstStyle/>
                    <a:p>
                      <a:pPr marL="0" marR="0">
                        <a:lnSpc>
                          <a:spcPct val="107000"/>
                        </a:lnSpc>
                        <a:spcBef>
                          <a:spcPts val="0"/>
                        </a:spcBef>
                        <a:spcAft>
                          <a:spcPts val="0"/>
                        </a:spcAft>
                      </a:pPr>
                      <a:r>
                        <a:rPr lang="es-EC" sz="1200">
                          <a:effectLst/>
                        </a:rPr>
                        <a:t>Medio alto y alto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0.15 - 0.4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dirty="0">
                          <a:effectLst/>
                        </a:rPr>
                        <a:t>0.1 - 0.3</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dirty="0">
                          <a:effectLst/>
                        </a:rPr>
                        <a:t>0.05 - 0.2</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1304112748"/>
              </p:ext>
            </p:extLst>
          </p:nvPr>
        </p:nvGraphicFramePr>
        <p:xfrm>
          <a:off x="6816562" y="5141277"/>
          <a:ext cx="2431127" cy="872310"/>
        </p:xfrm>
        <a:graphic>
          <a:graphicData uri="http://schemas.openxmlformats.org/drawingml/2006/table">
            <a:tbl>
              <a:tblPr firstRow="1" firstCol="1" bandRow="1">
                <a:tableStyleId>{7E9639D4-E3E2-4D34-9284-5A2195B3D0D7}</a:tableStyleId>
              </a:tblPr>
              <a:tblGrid>
                <a:gridCol w="1532116"/>
                <a:gridCol w="899011"/>
              </a:tblGrid>
              <a:tr h="480896">
                <a:tc>
                  <a:txBody>
                    <a:bodyPr/>
                    <a:lstStyle/>
                    <a:p>
                      <a:pPr marL="0" marR="0" algn="ctr">
                        <a:lnSpc>
                          <a:spcPct val="107000"/>
                        </a:lnSpc>
                        <a:spcBef>
                          <a:spcPts val="0"/>
                        </a:spcBef>
                        <a:spcAft>
                          <a:spcPts val="0"/>
                        </a:spcAft>
                      </a:pPr>
                      <a:r>
                        <a:rPr lang="es-EC" sz="1200" dirty="0">
                          <a:effectLst/>
                        </a:rPr>
                        <a:t>Nivel de complejidad del sistema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dirty="0">
                          <a:effectLst/>
                        </a:rPr>
                        <a:t>Aporte                          (l/s-ha)</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2358">
                <a:tc>
                  <a:txBody>
                    <a:bodyPr/>
                    <a:lstStyle/>
                    <a:p>
                      <a:pPr marL="0" marR="0">
                        <a:lnSpc>
                          <a:spcPct val="107000"/>
                        </a:lnSpc>
                        <a:spcBef>
                          <a:spcPts val="0"/>
                        </a:spcBef>
                        <a:spcAft>
                          <a:spcPts val="0"/>
                        </a:spcAft>
                      </a:pPr>
                      <a:r>
                        <a:rPr lang="es-EC" sz="1200" dirty="0">
                          <a:effectLst/>
                        </a:rPr>
                        <a:t>Bajo y medio</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0.2 - 2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92358">
                <a:tc>
                  <a:txBody>
                    <a:bodyPr/>
                    <a:lstStyle/>
                    <a:p>
                      <a:pPr marL="0" marR="0">
                        <a:lnSpc>
                          <a:spcPct val="107000"/>
                        </a:lnSpc>
                        <a:spcBef>
                          <a:spcPts val="0"/>
                        </a:spcBef>
                        <a:spcAft>
                          <a:spcPts val="0"/>
                        </a:spcAft>
                      </a:pPr>
                      <a:r>
                        <a:rPr lang="es-EC" sz="1200" dirty="0">
                          <a:effectLst/>
                        </a:rPr>
                        <a:t>Medio alto y alto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dirty="0">
                          <a:effectLst/>
                        </a:rPr>
                        <a:t>0.1- 1</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mc:AlternateContent xmlns:mc="http://schemas.openxmlformats.org/markup-compatibility/2006">
        <mc:Choice xmlns:a14="http://schemas.microsoft.com/office/drawing/2010/main" Requires="a14">
          <p:sp>
            <p:nvSpPr>
              <p:cNvPr id="14" name="Rectángulo 13"/>
              <p:cNvSpPr/>
              <p:nvPr/>
            </p:nvSpPr>
            <p:spPr>
              <a:xfrm>
                <a:off x="5712980" y="3897808"/>
                <a:ext cx="5602368" cy="3915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r>
                            <a:rPr lang="es-ES">
                              <a:latin typeface="Cambria Math" panose="02040503050406030204" pitchFamily="18" charset="0"/>
                            </a:rPr>
                            <m:t>                     </m:t>
                          </m:r>
                          <m:r>
                            <a:rPr lang="es-ES" i="1">
                              <a:latin typeface="Cambria Math" panose="02040503050406030204" pitchFamily="18" charset="0"/>
                            </a:rPr>
                            <m:t>𝑄</m:t>
                          </m:r>
                        </m:e>
                        <m:sub>
                          <m:r>
                            <a:rPr lang="es-US" b="0" i="1" smtClean="0">
                              <a:latin typeface="Cambria Math" panose="02040503050406030204" pitchFamily="18" charset="0"/>
                            </a:rPr>
                            <m:t>𝑖𝑛𝑓</m:t>
                          </m:r>
                        </m:sub>
                      </m:sSub>
                      <m:r>
                        <a:rPr lang="es-US" b="0" i="1" smtClean="0">
                          <a:latin typeface="Cambria Math" panose="02040503050406030204" pitchFamily="18" charset="0"/>
                        </a:rPr>
                        <m:t>=</m:t>
                      </m:r>
                      <m:r>
                        <a:rPr lang="es-US" b="0" i="1" smtClean="0">
                          <a:latin typeface="Cambria Math" panose="02040503050406030204" pitchFamily="18" charset="0"/>
                        </a:rPr>
                        <m:t>𝐶𝑜𝑒𝑓</m:t>
                      </m:r>
                      <m:r>
                        <a:rPr lang="es-US" b="0" i="1" smtClean="0">
                          <a:latin typeface="Cambria Math" panose="02040503050406030204" pitchFamily="18" charset="0"/>
                        </a:rPr>
                        <m:t>.</m:t>
                      </m:r>
                      <m:r>
                        <a:rPr lang="es-US" b="0" i="1" smtClean="0">
                          <a:latin typeface="Cambria Math" panose="02040503050406030204" pitchFamily="18" charset="0"/>
                        </a:rPr>
                        <m:t>𝑖𝑛𝑓𝑖𝑙𝑡𝑟𝑎𝑐𝑖𝑜𝑛</m:t>
                      </m:r>
                      <m:r>
                        <a:rPr lang="es-US" b="0" i="1" smtClean="0">
                          <a:latin typeface="Cambria Math" panose="02040503050406030204" pitchFamily="18" charset="0"/>
                        </a:rPr>
                        <m:t>∗</m:t>
                      </m:r>
                      <m:r>
                        <a:rPr lang="es-US" b="0" i="1" smtClean="0">
                          <a:latin typeface="Cambria Math" panose="02040503050406030204" pitchFamily="18" charset="0"/>
                        </a:rPr>
                        <m:t>𝐴𝑟𝑒𝑎</m:t>
                      </m:r>
                      <m:r>
                        <a:rPr lang="es-US" b="0" i="1" smtClean="0">
                          <a:latin typeface="Cambria Math" panose="02040503050406030204" pitchFamily="18" charset="0"/>
                        </a:rPr>
                        <m:t> </m:t>
                      </m:r>
                      <m:r>
                        <a:rPr lang="es-US" b="0" i="1" smtClean="0">
                          <a:latin typeface="Cambria Math" panose="02040503050406030204" pitchFamily="18" charset="0"/>
                        </a:rPr>
                        <m:t>𝑑𝑒</m:t>
                      </m:r>
                      <m:r>
                        <a:rPr lang="es-US" b="0" i="1" smtClean="0">
                          <a:latin typeface="Cambria Math" panose="02040503050406030204" pitchFamily="18" charset="0"/>
                        </a:rPr>
                        <m:t> </m:t>
                      </m:r>
                      <m:r>
                        <a:rPr lang="es-US" b="0" i="1" smtClean="0">
                          <a:latin typeface="Cambria Math" panose="02040503050406030204" pitchFamily="18" charset="0"/>
                        </a:rPr>
                        <m:t>𝑎𝑝𝑜𝑟𝑡𝑒</m:t>
                      </m:r>
                    </m:oMath>
                  </m:oMathPara>
                </a14:m>
                <a:endParaRPr lang="es-ES" dirty="0"/>
              </a:p>
            </p:txBody>
          </p:sp>
        </mc:Choice>
        <mc:Fallback>
          <p:sp>
            <p:nvSpPr>
              <p:cNvPr id="14" name="Rectángulo 13"/>
              <p:cNvSpPr>
                <a:spLocks noRot="1" noChangeAspect="1" noMove="1" noResize="1" noEditPoints="1" noAdjustHandles="1" noChangeArrowheads="1" noChangeShapeType="1" noTextEdit="1"/>
              </p:cNvSpPr>
              <p:nvPr/>
            </p:nvSpPr>
            <p:spPr>
              <a:xfrm>
                <a:off x="5712980" y="3897808"/>
                <a:ext cx="5602368" cy="391582"/>
              </a:xfrm>
              <a:prstGeom prst="rect">
                <a:avLst/>
              </a:prstGeom>
              <a:blipFill rotWithShape="0">
                <a:blip r:embed="rId7"/>
                <a:stretch>
                  <a:fillRect b="-9231"/>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5" name="Rectángulo 14"/>
              <p:cNvSpPr/>
              <p:nvPr/>
            </p:nvSpPr>
            <p:spPr>
              <a:xfrm>
                <a:off x="5712980" y="6269304"/>
                <a:ext cx="4945713" cy="391582"/>
              </a:xfrm>
              <a:prstGeom prst="rect">
                <a:avLst/>
              </a:prstGeom>
            </p:spPr>
            <p:txBody>
              <a:bodyPr wrap="none">
                <a:spAutoFit/>
              </a:bodyPr>
              <a:lstStyle/>
              <a:p>
                <a14:m>
                  <m:oMath xmlns:m="http://schemas.openxmlformats.org/officeDocument/2006/math">
                    <m:sSub>
                      <m:sSubPr>
                        <m:ctrlPr>
                          <a:rPr lang="es-ES" i="1">
                            <a:latin typeface="Cambria Math" panose="02040503050406030204" pitchFamily="18" charset="0"/>
                          </a:rPr>
                        </m:ctrlPr>
                      </m:sSubPr>
                      <m:e>
                        <m:r>
                          <a:rPr lang="es-ES">
                            <a:latin typeface="Cambria Math" panose="02040503050406030204" pitchFamily="18" charset="0"/>
                          </a:rPr>
                          <m:t> </m:t>
                        </m:r>
                        <m:r>
                          <a:rPr lang="es-ES" i="0">
                            <a:latin typeface="Cambria Math" panose="02040503050406030204" pitchFamily="18" charset="0"/>
                          </a:rPr>
                          <m:t>                    </m:t>
                        </m:r>
                        <m:r>
                          <a:rPr lang="es-ES" i="1">
                            <a:latin typeface="Cambria Math" panose="02040503050406030204" pitchFamily="18" charset="0"/>
                          </a:rPr>
                          <m:t>𝑄</m:t>
                        </m:r>
                      </m:e>
                      <m:sub>
                        <m:r>
                          <a:rPr lang="es-ES" i="1">
                            <a:latin typeface="Cambria Math" panose="02040503050406030204" pitchFamily="18" charset="0"/>
                          </a:rPr>
                          <m:t>𝑖𝑙𝑖𝑐𝑖𝑡𝑎𝑠</m:t>
                        </m:r>
                      </m:sub>
                    </m:sSub>
                    <m:r>
                      <a:rPr lang="es-ES" i="0">
                        <a:latin typeface="Cambria Math" panose="02040503050406030204" pitchFamily="18" charset="0"/>
                      </a:rPr>
                      <m:t>=0.50∗</m:t>
                    </m:r>
                    <m:sSub>
                      <m:sSubPr>
                        <m:ctrlPr>
                          <a:rPr lang="es-ES" i="1">
                            <a:latin typeface="Cambria Math" panose="02040503050406030204" pitchFamily="18" charset="0"/>
                          </a:rPr>
                        </m:ctrlPr>
                      </m:sSubPr>
                      <m:e>
                        <m:r>
                          <a:rPr lang="es-ES" i="1">
                            <a:latin typeface="Cambria Math" panose="02040503050406030204" pitchFamily="18" charset="0"/>
                          </a:rPr>
                          <m:t>𝑄</m:t>
                        </m:r>
                      </m:e>
                      <m:sub>
                        <m:r>
                          <a:rPr lang="es-ES" i="1">
                            <a:latin typeface="Cambria Math" panose="02040503050406030204" pitchFamily="18" charset="0"/>
                          </a:rPr>
                          <m:t>𝑖𝑛𝑓</m:t>
                        </m:r>
                      </m:sub>
                    </m:sSub>
                    <m:r>
                      <a:rPr lang="es-ES" i="0">
                        <a:latin typeface="Cambria Math" panose="02040503050406030204" pitchFamily="18" charset="0"/>
                      </a:rPr>
                      <m:t> </m:t>
                    </m:r>
                  </m:oMath>
                </a14:m>
                <a:r>
                  <a:rPr lang="es-ES" dirty="0" smtClean="0"/>
                  <a:t>*Área de aporte</a:t>
                </a:r>
                <a:endParaRPr lang="es-ES" dirty="0"/>
              </a:p>
            </p:txBody>
          </p:sp>
        </mc:Choice>
        <mc:Fallback xmlns="">
          <p:sp>
            <p:nvSpPr>
              <p:cNvPr id="15" name="Rectángulo 14"/>
              <p:cNvSpPr>
                <a:spLocks noRot="1" noChangeAspect="1" noMove="1" noResize="1" noEditPoints="1" noAdjustHandles="1" noChangeArrowheads="1" noChangeShapeType="1" noTextEdit="1"/>
              </p:cNvSpPr>
              <p:nvPr/>
            </p:nvSpPr>
            <p:spPr>
              <a:xfrm>
                <a:off x="5712980" y="6269304"/>
                <a:ext cx="4945713" cy="391582"/>
              </a:xfrm>
              <a:prstGeom prst="rect">
                <a:avLst/>
              </a:prstGeom>
              <a:blipFill rotWithShape="0">
                <a:blip r:embed="rId8"/>
                <a:stretch>
                  <a:fillRect t="-7692" r="-370" b="-16923"/>
                </a:stretch>
              </a:blipFill>
            </p:spPr>
            <p:txBody>
              <a:bodyPr/>
              <a:lstStyle/>
              <a:p>
                <a:r>
                  <a:rPr lang="es-ES">
                    <a:noFill/>
                  </a:rPr>
                  <a:t> </a:t>
                </a:r>
              </a:p>
            </p:txBody>
          </p:sp>
        </mc:Fallback>
      </mc:AlternateContent>
      <p:sp>
        <p:nvSpPr>
          <p:cNvPr id="16" name="Marcador de contenido 2"/>
          <p:cNvSpPr txBox="1">
            <a:spLocks/>
          </p:cNvSpPr>
          <p:nvPr/>
        </p:nvSpPr>
        <p:spPr>
          <a:xfrm>
            <a:off x="912964" y="1954891"/>
            <a:ext cx="3947375" cy="44287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es-US" b="1" dirty="0" smtClean="0"/>
              <a:t>Caudal de aguas domésticas </a:t>
            </a:r>
            <a:endParaRPr lang="es-ES" b="1" dirty="0" smtClean="0"/>
          </a:p>
          <a:p>
            <a:pPr algn="just"/>
            <a:endParaRPr lang="es-ES" dirty="0"/>
          </a:p>
        </p:txBody>
      </p:sp>
      <p:sp>
        <p:nvSpPr>
          <p:cNvPr id="17" name="Marcador de contenido 2"/>
          <p:cNvSpPr txBox="1">
            <a:spLocks/>
          </p:cNvSpPr>
          <p:nvPr/>
        </p:nvSpPr>
        <p:spPr>
          <a:xfrm>
            <a:off x="6484513" y="2029889"/>
            <a:ext cx="3947375" cy="44287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es-US" b="1" dirty="0" smtClean="0"/>
              <a:t>Caudal de infiltración</a:t>
            </a:r>
            <a:endParaRPr lang="es-ES" b="1" dirty="0" smtClean="0"/>
          </a:p>
          <a:p>
            <a:pPr algn="just"/>
            <a:endParaRPr lang="es-ES" dirty="0"/>
          </a:p>
        </p:txBody>
      </p:sp>
      <p:sp>
        <p:nvSpPr>
          <p:cNvPr id="18" name="Marcador de contenido 2"/>
          <p:cNvSpPr txBox="1">
            <a:spLocks/>
          </p:cNvSpPr>
          <p:nvPr/>
        </p:nvSpPr>
        <p:spPr>
          <a:xfrm>
            <a:off x="6452316" y="4488213"/>
            <a:ext cx="3947375" cy="442879"/>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es-US" b="1" dirty="0" smtClean="0"/>
              <a:t>Caudal aguas ilícitas</a:t>
            </a:r>
            <a:endParaRPr lang="es-ES" dirty="0"/>
          </a:p>
        </p:txBody>
      </p:sp>
      <p:sp>
        <p:nvSpPr>
          <p:cNvPr id="19" name="Rectángulo 18"/>
          <p:cNvSpPr/>
          <p:nvPr/>
        </p:nvSpPr>
        <p:spPr>
          <a:xfrm>
            <a:off x="888156" y="4263274"/>
            <a:ext cx="2771913" cy="340093"/>
          </a:xfrm>
          <a:prstGeom prst="rect">
            <a:avLst/>
          </a:prstGeom>
        </p:spPr>
        <p:txBody>
          <a:bodyPr wrap="none">
            <a:spAutoFit/>
          </a:bodyPr>
          <a:lstStyle/>
          <a:p>
            <a:pPr algn="just">
              <a:lnSpc>
                <a:spcPct val="115000"/>
              </a:lnSpc>
              <a:spcAft>
                <a:spcPts val="800"/>
              </a:spcAft>
            </a:pPr>
            <a:r>
              <a:rPr lang="es-EC" sz="1400" dirty="0">
                <a:latin typeface="Times New Roman" panose="02020603050405020304" pitchFamily="18" charset="0"/>
                <a:ea typeface="Calibri" panose="020F0502020204030204" pitchFamily="34" charset="0"/>
                <a:cs typeface="Times New Roman" panose="02020603050405020304" pitchFamily="18" charset="0"/>
              </a:rPr>
              <a:t>Fuente:</a:t>
            </a:r>
            <a:r>
              <a:rPr lang="es-US" sz="1400" dirty="0">
                <a:latin typeface="Times New Roman" panose="02020603050405020304" pitchFamily="18" charset="0"/>
                <a:ea typeface="Calibri" panose="020F0502020204030204" pitchFamily="34" charset="0"/>
                <a:cs typeface="Times New Roman" panose="02020603050405020304" pitchFamily="18" charset="0"/>
              </a:rPr>
              <a:t> (EMAAP-Q, 2009, pág. 30)</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0" name="Rectángulo 19"/>
          <p:cNvSpPr/>
          <p:nvPr/>
        </p:nvSpPr>
        <p:spPr>
          <a:xfrm>
            <a:off x="6646170" y="3541853"/>
            <a:ext cx="2771913" cy="322845"/>
          </a:xfrm>
          <a:prstGeom prst="rect">
            <a:avLst/>
          </a:prstGeom>
        </p:spPr>
        <p:txBody>
          <a:bodyPr wrap="none">
            <a:spAutoFit/>
          </a:bodyPr>
          <a:lstStyle/>
          <a:p>
            <a:pPr>
              <a:lnSpc>
                <a:spcPct val="107000"/>
              </a:lnSpc>
              <a:spcAft>
                <a:spcPts val="800"/>
              </a:spcAft>
            </a:pPr>
            <a:r>
              <a:rPr lang="es-EC" sz="1400" dirty="0">
                <a:latin typeface="Times New Roman" panose="02020603050405020304" pitchFamily="18" charset="0"/>
                <a:ea typeface="Times New Roman" panose="02020603050405020304" pitchFamily="18" charset="0"/>
                <a:cs typeface="Times New Roman" panose="02020603050405020304" pitchFamily="18" charset="0"/>
              </a:rPr>
              <a:t>Fuente: </a:t>
            </a:r>
            <a:r>
              <a:rPr lang="es-US" sz="1400" dirty="0">
                <a:latin typeface="Times New Roman" panose="02020603050405020304" pitchFamily="18" charset="0"/>
                <a:ea typeface="Times New Roman" panose="02020603050405020304" pitchFamily="18" charset="0"/>
                <a:cs typeface="Times New Roman" panose="02020603050405020304" pitchFamily="18" charset="0"/>
              </a:rPr>
              <a:t>(EMAAP-Q, 2009, pág. 33)</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1" name="Rectángulo 20"/>
          <p:cNvSpPr/>
          <p:nvPr/>
        </p:nvSpPr>
        <p:spPr>
          <a:xfrm>
            <a:off x="6704141" y="6003964"/>
            <a:ext cx="2771913" cy="322845"/>
          </a:xfrm>
          <a:prstGeom prst="rect">
            <a:avLst/>
          </a:prstGeom>
        </p:spPr>
        <p:txBody>
          <a:bodyPr wrap="none">
            <a:spAutoFit/>
          </a:bodyPr>
          <a:lstStyle/>
          <a:p>
            <a:pPr algn="just">
              <a:lnSpc>
                <a:spcPct val="107000"/>
              </a:lnSpc>
            </a:pPr>
            <a:r>
              <a:rPr lang="es-EC" sz="1400" dirty="0">
                <a:latin typeface="Times New Roman" panose="02020603050405020304" pitchFamily="18" charset="0"/>
                <a:ea typeface="Calibri" panose="020F0502020204030204" pitchFamily="34" charset="0"/>
                <a:cs typeface="Times New Roman" panose="02020603050405020304" pitchFamily="18" charset="0"/>
              </a:rPr>
              <a:t>Fuente: </a:t>
            </a:r>
            <a:r>
              <a:rPr lang="es-US" sz="1400" dirty="0">
                <a:latin typeface="Times New Roman" panose="02020603050405020304" pitchFamily="18" charset="0"/>
                <a:ea typeface="Calibri" panose="020F0502020204030204" pitchFamily="34" charset="0"/>
                <a:cs typeface="Times New Roman" panose="02020603050405020304" pitchFamily="18" charset="0"/>
              </a:rPr>
              <a:t>(EMAAP-Q, 2009, pág. 33)</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2" name="Rectángulo 21"/>
          <p:cNvSpPr/>
          <p:nvPr/>
        </p:nvSpPr>
        <p:spPr>
          <a:xfrm>
            <a:off x="6704141" y="4838561"/>
            <a:ext cx="3299301" cy="340093"/>
          </a:xfrm>
          <a:prstGeom prst="rect">
            <a:avLst/>
          </a:prstGeom>
        </p:spPr>
        <p:txBody>
          <a:bodyPr wrap="none">
            <a:spAutoFit/>
          </a:bodyPr>
          <a:lstStyle/>
          <a:p>
            <a:pPr algn="just">
              <a:lnSpc>
                <a:spcPct val="115000"/>
              </a:lnSpc>
            </a:pPr>
            <a:r>
              <a:rPr lang="es-EC" sz="1400" i="1" dirty="0">
                <a:latin typeface="Times New Roman" panose="02020603050405020304" pitchFamily="18" charset="0"/>
                <a:ea typeface="Calibri" panose="020F0502020204030204" pitchFamily="34" charset="0"/>
                <a:cs typeface="Times New Roman" panose="02020603050405020304" pitchFamily="18" charset="0"/>
              </a:rPr>
              <a:t>Aportes máximos por conexiones </a:t>
            </a:r>
            <a:r>
              <a:rPr lang="es-EC" sz="1400" i="1" dirty="0" smtClean="0">
                <a:latin typeface="Times New Roman" panose="02020603050405020304" pitchFamily="18" charset="0"/>
                <a:ea typeface="Calibri" panose="020F0502020204030204" pitchFamily="34" charset="0"/>
                <a:cs typeface="Times New Roman" panose="02020603050405020304" pitchFamily="18" charset="0"/>
              </a:rPr>
              <a:t>erradas</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ectángulo 22"/>
          <p:cNvSpPr/>
          <p:nvPr/>
        </p:nvSpPr>
        <p:spPr>
          <a:xfrm>
            <a:off x="6568896" y="2288328"/>
            <a:ext cx="6096000" cy="322845"/>
          </a:xfrm>
          <a:prstGeom prst="rect">
            <a:avLst/>
          </a:prstGeom>
        </p:spPr>
        <p:txBody>
          <a:bodyPr>
            <a:spAutoFit/>
          </a:bodyPr>
          <a:lstStyle/>
          <a:p>
            <a:pPr>
              <a:lnSpc>
                <a:spcPct val="107000"/>
              </a:lnSpc>
            </a:pPr>
            <a:r>
              <a:rPr lang="es-EC" sz="1400" i="1" dirty="0">
                <a:latin typeface="Times New Roman" panose="02020603050405020304" pitchFamily="18" charset="0"/>
                <a:ea typeface="Calibri" panose="020F0502020204030204" pitchFamily="34" charset="0"/>
                <a:cs typeface="Times New Roman" panose="02020603050405020304" pitchFamily="18" charset="0"/>
              </a:rPr>
              <a:t>Factor de infiltración dependiendo del nivel de complejidad del sistema</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4" name="Rectángulo 23"/>
          <p:cNvSpPr/>
          <p:nvPr/>
        </p:nvSpPr>
        <p:spPr>
          <a:xfrm>
            <a:off x="862827" y="3197417"/>
            <a:ext cx="4047647" cy="322845"/>
          </a:xfrm>
          <a:prstGeom prst="rect">
            <a:avLst/>
          </a:prstGeom>
        </p:spPr>
        <p:txBody>
          <a:bodyPr wrap="none">
            <a:spAutoFit/>
          </a:bodyPr>
          <a:lstStyle/>
          <a:p>
            <a:pPr>
              <a:lnSpc>
                <a:spcPct val="107000"/>
              </a:lnSpc>
            </a:pPr>
            <a:r>
              <a:rPr lang="es-EC" sz="1400" i="1" dirty="0">
                <a:latin typeface="Times New Roman" panose="02020603050405020304" pitchFamily="18" charset="0"/>
                <a:ea typeface="Calibri" panose="020F0502020204030204" pitchFamily="34" charset="0"/>
                <a:cs typeface="Times New Roman" panose="02020603050405020304" pitchFamily="18" charset="0"/>
              </a:rPr>
              <a:t>Coeficientes de retorno de aguas servidas domésticas</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25732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68569" y="2092817"/>
            <a:ext cx="4346620" cy="975376"/>
          </a:xfrm>
        </p:spPr>
        <p:txBody>
          <a:bodyPr/>
          <a:lstStyle/>
          <a:p>
            <a:r>
              <a:rPr lang="es-US" dirty="0" smtClean="0"/>
              <a:t>Período de retorno = 5 años</a:t>
            </a:r>
          </a:p>
          <a:p>
            <a:r>
              <a:rPr lang="es-US" dirty="0" smtClean="0"/>
              <a:t>Tiempo de concentración = 12 min</a:t>
            </a:r>
            <a:endParaRPr lang="es-ES" dirty="0"/>
          </a:p>
        </p:txBody>
      </p:sp>
      <p:sp>
        <p:nvSpPr>
          <p:cNvPr id="4" name="Título 1"/>
          <p:cNvSpPr>
            <a:spLocks noGrp="1"/>
          </p:cNvSpPr>
          <p:nvPr>
            <p:ph type="title"/>
          </p:nvPr>
        </p:nvSpPr>
        <p:spPr>
          <a:xfrm>
            <a:off x="1165538" y="171350"/>
            <a:ext cx="9601200" cy="1349062"/>
          </a:xfrm>
        </p:spPr>
        <p:txBody>
          <a:bodyPr>
            <a:normAutofit/>
          </a:bodyPr>
          <a:lstStyle/>
          <a:p>
            <a:r>
              <a:rPr lang="es-US" sz="3800" dirty="0" smtClean="0"/>
              <a:t>CAUDALES PARA EVALUACIÓN Y DISEÑO DE ALCANTARILLADO PLUVIAL</a:t>
            </a:r>
            <a:endParaRPr lang="es-ES" sz="3800" dirty="0"/>
          </a:p>
        </p:txBody>
      </p:sp>
      <mc:AlternateContent xmlns:mc="http://schemas.openxmlformats.org/markup-compatibility/2006" xmlns:a14="http://schemas.microsoft.com/office/drawing/2010/main">
        <mc:Choice Requires="a14">
          <p:sp>
            <p:nvSpPr>
              <p:cNvPr id="5" name="Rectángulo 4"/>
              <p:cNvSpPr/>
              <p:nvPr/>
            </p:nvSpPr>
            <p:spPr>
              <a:xfrm>
                <a:off x="2142010" y="1520412"/>
                <a:ext cx="5564024" cy="39190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S" i="1">
                              <a:latin typeface="Cambria Math" panose="02040503050406030204" pitchFamily="18" charset="0"/>
                            </a:rPr>
                          </m:ctrlPr>
                        </m:sSubPr>
                        <m:e>
                          <m:r>
                            <a:rPr lang="es-ES">
                              <a:latin typeface="Cambria Math" panose="02040503050406030204" pitchFamily="18" charset="0"/>
                            </a:rPr>
                            <m:t> </m:t>
                          </m:r>
                          <m:r>
                            <a:rPr lang="es-ES" i="0">
                              <a:latin typeface="Cambria Math" panose="02040503050406030204" pitchFamily="18" charset="0"/>
                            </a:rPr>
                            <m:t>                                      </m:t>
                          </m:r>
                          <m:r>
                            <a:rPr lang="es-ES" i="1">
                              <a:latin typeface="Cambria Math" panose="02040503050406030204" pitchFamily="18" charset="0"/>
                            </a:rPr>
                            <m:t>𝑄</m:t>
                          </m:r>
                        </m:e>
                        <m:sub>
                          <m:r>
                            <a:rPr lang="es-ES" i="1">
                              <a:latin typeface="Cambria Math" panose="02040503050406030204" pitchFamily="18" charset="0"/>
                            </a:rPr>
                            <m:t>𝐴𝑔𝑢𝑎</m:t>
                          </m:r>
                          <m:r>
                            <a:rPr lang="es-ES" i="0">
                              <a:latin typeface="Cambria Math" panose="02040503050406030204" pitchFamily="18" charset="0"/>
                            </a:rPr>
                            <m:t> </m:t>
                          </m:r>
                          <m:r>
                            <a:rPr lang="es-ES" i="1">
                              <a:latin typeface="Cambria Math" panose="02040503050406030204" pitchFamily="18" charset="0"/>
                            </a:rPr>
                            <m:t>𝑙𝑙𝑢𝑣𝑖𝑎</m:t>
                          </m:r>
                        </m:sub>
                      </m:sSub>
                      <m:r>
                        <a:rPr lang="es-ES" i="0">
                          <a:latin typeface="Cambria Math" panose="02040503050406030204" pitchFamily="18" charset="0"/>
                        </a:rPr>
                        <m:t>=0,00278∗ </m:t>
                      </m:r>
                      <m:r>
                        <a:rPr lang="es-ES" i="1">
                          <a:latin typeface="Cambria Math" panose="02040503050406030204" pitchFamily="18" charset="0"/>
                        </a:rPr>
                        <m:t>𝐶</m:t>
                      </m:r>
                      <m:r>
                        <a:rPr lang="es-ES" i="0">
                          <a:latin typeface="Cambria Math" panose="02040503050406030204" pitchFamily="18" charset="0"/>
                        </a:rPr>
                        <m:t>∗</m:t>
                      </m:r>
                      <m:r>
                        <a:rPr lang="es-ES" i="1">
                          <a:latin typeface="Cambria Math" panose="02040503050406030204" pitchFamily="18" charset="0"/>
                        </a:rPr>
                        <m:t>𝐼</m:t>
                      </m:r>
                      <m:r>
                        <a:rPr lang="es-ES" i="0">
                          <a:latin typeface="Cambria Math" panose="02040503050406030204" pitchFamily="18" charset="0"/>
                        </a:rPr>
                        <m:t>∗</m:t>
                      </m:r>
                      <m:r>
                        <a:rPr lang="es-ES" i="1">
                          <a:latin typeface="Cambria Math" panose="02040503050406030204" pitchFamily="18" charset="0"/>
                        </a:rPr>
                        <m:t>𝐴</m:t>
                      </m:r>
                      <m:r>
                        <a:rPr lang="es-ES" i="0">
                          <a:latin typeface="Cambria Math" panose="02040503050406030204" pitchFamily="18" charset="0"/>
                        </a:rPr>
                        <m:t> </m:t>
                      </m:r>
                    </m:oMath>
                  </m:oMathPara>
                </a14:m>
                <a:endParaRPr lang="es-ES" dirty="0"/>
              </a:p>
            </p:txBody>
          </p:sp>
        </mc:Choice>
        <mc:Fallback xmlns="">
          <p:sp>
            <p:nvSpPr>
              <p:cNvPr id="5" name="Rectángulo 4"/>
              <p:cNvSpPr>
                <a:spLocks noRot="1" noChangeAspect="1" noMove="1" noResize="1" noEditPoints="1" noAdjustHandles="1" noChangeArrowheads="1" noChangeShapeType="1" noTextEdit="1"/>
              </p:cNvSpPr>
              <p:nvPr/>
            </p:nvSpPr>
            <p:spPr>
              <a:xfrm>
                <a:off x="2142010" y="1520412"/>
                <a:ext cx="5564024" cy="391902"/>
              </a:xfrm>
              <a:prstGeom prst="rect">
                <a:avLst/>
              </a:prstGeom>
              <a:blipFill rotWithShape="0">
                <a:blip r:embed="rId2"/>
                <a:stretch>
                  <a:fillRect b="-7692"/>
                </a:stretch>
              </a:blipFill>
            </p:spPr>
            <p:txBody>
              <a:bodyPr/>
              <a:lstStyle/>
              <a:p>
                <a:r>
                  <a:rPr lang="es-ES">
                    <a:noFill/>
                  </a:rPr>
                  <a:t> </a:t>
                </a:r>
              </a:p>
            </p:txBody>
          </p:sp>
        </mc:Fallback>
      </mc:AlternateContent>
      <p:sp>
        <p:nvSpPr>
          <p:cNvPr id="7" name="Rectangle 1"/>
          <p:cNvSpPr>
            <a:spLocks noChangeArrowheads="1"/>
          </p:cNvSpPr>
          <p:nvPr/>
        </p:nvSpPr>
        <p:spPr bwMode="auto">
          <a:xfrm>
            <a:off x="1508028" y="5326320"/>
            <a:ext cx="457536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EC" altLang="es-ES"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Fuente: (Secretaria del Agua- SENAGUA, 2012, pág. 289).</a:t>
            </a:r>
            <a:endParaRPr kumimoji="0" lang="es-EC" altLang="es-ES" sz="1800" b="0" i="0" u="none" strike="noStrike" cap="none" normalizeH="0" baseline="0" dirty="0" smtClean="0">
              <a:ln>
                <a:noFill/>
              </a:ln>
              <a:solidFill>
                <a:schemeClr val="tx1"/>
              </a:solidFill>
              <a:effectLst/>
              <a:latin typeface="Arial" panose="020B0604020202020204" pitchFamily="34" charset="0"/>
            </a:endParaRPr>
          </a:p>
        </p:txBody>
      </p:sp>
      <p:sp>
        <p:nvSpPr>
          <p:cNvPr id="9" name="Rectángulo 8"/>
          <p:cNvSpPr/>
          <p:nvPr/>
        </p:nvSpPr>
        <p:spPr>
          <a:xfrm>
            <a:off x="1625278" y="3113036"/>
            <a:ext cx="3422796" cy="352789"/>
          </a:xfrm>
          <a:prstGeom prst="rect">
            <a:avLst/>
          </a:prstGeom>
        </p:spPr>
        <p:txBody>
          <a:bodyPr wrap="none">
            <a:spAutoFit/>
          </a:bodyPr>
          <a:lstStyle/>
          <a:p>
            <a:pPr algn="just">
              <a:lnSpc>
                <a:spcPct val="115000"/>
              </a:lnSpc>
            </a:pPr>
            <a:r>
              <a:rPr lang="es-EC" sz="1600" i="1" dirty="0">
                <a:latin typeface="Times New Roman" panose="02020603050405020304" pitchFamily="18" charset="0"/>
                <a:ea typeface="Calibri" panose="020F0502020204030204" pitchFamily="34" charset="0"/>
                <a:cs typeface="Times New Roman" panose="02020603050405020304" pitchFamily="18" charset="0"/>
              </a:rPr>
              <a:t>Valores de coeficiente de escurrimiento</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10" name="Tabla 9"/>
          <p:cNvGraphicFramePr>
            <a:graphicFrameLocks noGrp="1"/>
          </p:cNvGraphicFramePr>
          <p:nvPr>
            <p:extLst>
              <p:ext uri="{D42A27DB-BD31-4B8C-83A1-F6EECF244321}">
                <p14:modId xmlns:p14="http://schemas.microsoft.com/office/powerpoint/2010/main" val="4275664407"/>
              </p:ext>
            </p:extLst>
          </p:nvPr>
        </p:nvGraphicFramePr>
        <p:xfrm>
          <a:off x="1625278" y="3468560"/>
          <a:ext cx="4340860" cy="1853438"/>
        </p:xfrm>
        <a:graphic>
          <a:graphicData uri="http://schemas.openxmlformats.org/drawingml/2006/table">
            <a:tbl>
              <a:tblPr firstRow="1" firstCol="1" bandRow="1">
                <a:tableStyleId>{7E9639D4-E3E2-4D34-9284-5A2195B3D0D7}</a:tableStyleId>
              </a:tblPr>
              <a:tblGrid>
                <a:gridCol w="3423285"/>
                <a:gridCol w="917575"/>
              </a:tblGrid>
              <a:tr h="220980">
                <a:tc>
                  <a:txBody>
                    <a:bodyPr/>
                    <a:lstStyle/>
                    <a:p>
                      <a:pPr marL="0" marR="0">
                        <a:lnSpc>
                          <a:spcPct val="107000"/>
                        </a:lnSpc>
                        <a:spcBef>
                          <a:spcPts val="0"/>
                        </a:spcBef>
                        <a:spcAft>
                          <a:spcPts val="0"/>
                        </a:spcAft>
                      </a:pPr>
                      <a:r>
                        <a:rPr lang="es-EC" sz="1200" dirty="0">
                          <a:effectLst/>
                        </a:rPr>
                        <a:t>Tipo de zona</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Valore de C</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371475">
                <a:tc>
                  <a:txBody>
                    <a:bodyPr/>
                    <a:lstStyle/>
                    <a:p>
                      <a:pPr marL="0" marR="0">
                        <a:lnSpc>
                          <a:spcPct val="107000"/>
                        </a:lnSpc>
                        <a:spcBef>
                          <a:spcPts val="0"/>
                        </a:spcBef>
                        <a:spcAft>
                          <a:spcPts val="0"/>
                        </a:spcAft>
                      </a:pPr>
                      <a:r>
                        <a:rPr lang="es-EC" sz="1200">
                          <a:effectLst/>
                        </a:rPr>
                        <a:t>Zonas centrales densamente construidas, con vías y calzadas pavimentadas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0.7 - 0.9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86080">
                <a:tc>
                  <a:txBody>
                    <a:bodyPr/>
                    <a:lstStyle/>
                    <a:p>
                      <a:pPr marL="0" marR="0">
                        <a:lnSpc>
                          <a:spcPct val="107000"/>
                        </a:lnSpc>
                        <a:spcBef>
                          <a:spcPts val="0"/>
                        </a:spcBef>
                        <a:spcAft>
                          <a:spcPts val="0"/>
                        </a:spcAft>
                      </a:pPr>
                      <a:r>
                        <a:rPr lang="es-EC" sz="1200">
                          <a:effectLst/>
                        </a:rPr>
                        <a:t>Zonas adyacentes al centro de menor densidad poblacional con calles pavimentadas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65430">
                <a:tc>
                  <a:txBody>
                    <a:bodyPr/>
                    <a:lstStyle/>
                    <a:p>
                      <a:pPr marL="0" marR="0">
                        <a:lnSpc>
                          <a:spcPct val="107000"/>
                        </a:lnSpc>
                        <a:spcBef>
                          <a:spcPts val="0"/>
                        </a:spcBef>
                        <a:spcAft>
                          <a:spcPts val="0"/>
                        </a:spcAft>
                      </a:pPr>
                      <a:r>
                        <a:rPr lang="es-EC" sz="1200">
                          <a:effectLst/>
                        </a:rPr>
                        <a:t>Zonas residenciales medianamente pobladas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0.55 - 0.65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00990">
                <a:tc>
                  <a:txBody>
                    <a:bodyPr/>
                    <a:lstStyle/>
                    <a:p>
                      <a:pPr marL="0" marR="0">
                        <a:lnSpc>
                          <a:spcPct val="107000"/>
                        </a:lnSpc>
                        <a:spcBef>
                          <a:spcPts val="0"/>
                        </a:spcBef>
                        <a:spcAft>
                          <a:spcPts val="0"/>
                        </a:spcAft>
                      </a:pPr>
                      <a:r>
                        <a:rPr lang="es-EC" sz="1200">
                          <a:effectLst/>
                        </a:rPr>
                        <a:t>Zonas residenciales con baja densidad</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0.35 - 0.55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83210">
                <a:tc>
                  <a:txBody>
                    <a:bodyPr/>
                    <a:lstStyle/>
                    <a:p>
                      <a:pPr marL="0" marR="0">
                        <a:lnSpc>
                          <a:spcPct val="107000"/>
                        </a:lnSpc>
                        <a:spcBef>
                          <a:spcPts val="0"/>
                        </a:spcBef>
                        <a:spcAft>
                          <a:spcPts val="0"/>
                        </a:spcAft>
                      </a:pPr>
                      <a:r>
                        <a:rPr lang="es-EC" sz="1200" dirty="0">
                          <a:effectLst/>
                        </a:rPr>
                        <a:t>Parques, campos de deportes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dirty="0">
                          <a:effectLst/>
                        </a:rPr>
                        <a:t>0.1 - 0.2</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graphicFrame>
        <p:nvGraphicFramePr>
          <p:cNvPr id="11" name="Tabla 10"/>
          <p:cNvGraphicFramePr>
            <a:graphicFrameLocks noGrp="1"/>
          </p:cNvGraphicFramePr>
          <p:nvPr>
            <p:extLst>
              <p:ext uri="{D42A27DB-BD31-4B8C-83A1-F6EECF244321}">
                <p14:modId xmlns:p14="http://schemas.microsoft.com/office/powerpoint/2010/main" val="2671595905"/>
              </p:ext>
            </p:extLst>
          </p:nvPr>
        </p:nvGraphicFramePr>
        <p:xfrm>
          <a:off x="6686863" y="2565111"/>
          <a:ext cx="4079875" cy="3467608"/>
        </p:xfrm>
        <a:graphic>
          <a:graphicData uri="http://schemas.openxmlformats.org/drawingml/2006/table">
            <a:tbl>
              <a:tblPr firstRow="1" firstCol="1" bandRow="1">
                <a:tableStyleId>{7E9639D4-E3E2-4D34-9284-5A2195B3D0D7}</a:tableStyleId>
              </a:tblPr>
              <a:tblGrid>
                <a:gridCol w="3274695"/>
                <a:gridCol w="805180"/>
              </a:tblGrid>
              <a:tr h="254635">
                <a:tc>
                  <a:txBody>
                    <a:bodyPr/>
                    <a:lstStyle/>
                    <a:p>
                      <a:pPr marL="0" marR="0">
                        <a:lnSpc>
                          <a:spcPct val="107000"/>
                        </a:lnSpc>
                        <a:spcBef>
                          <a:spcPts val="0"/>
                        </a:spcBef>
                        <a:spcAft>
                          <a:spcPts val="0"/>
                        </a:spcAft>
                      </a:pPr>
                      <a:r>
                        <a:rPr lang="es-EC" sz="1200" dirty="0">
                          <a:effectLst/>
                        </a:rPr>
                        <a:t>Tipo de Superficie</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C</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27330">
                <a:tc>
                  <a:txBody>
                    <a:bodyPr/>
                    <a:lstStyle/>
                    <a:p>
                      <a:pPr marL="0" marR="0">
                        <a:lnSpc>
                          <a:spcPct val="107000"/>
                        </a:lnSpc>
                        <a:spcBef>
                          <a:spcPts val="0"/>
                        </a:spcBef>
                        <a:spcAft>
                          <a:spcPts val="0"/>
                        </a:spcAft>
                      </a:pPr>
                      <a:r>
                        <a:rPr lang="es-EC" sz="1200">
                          <a:effectLst/>
                        </a:rPr>
                        <a:t>Cubierta metálica o teja vidriada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0.95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45745">
                <a:tc>
                  <a:txBody>
                    <a:bodyPr/>
                    <a:lstStyle/>
                    <a:p>
                      <a:pPr marL="0" marR="0">
                        <a:lnSpc>
                          <a:spcPct val="107000"/>
                        </a:lnSpc>
                        <a:spcBef>
                          <a:spcPts val="0"/>
                        </a:spcBef>
                        <a:spcAft>
                          <a:spcPts val="0"/>
                        </a:spcAft>
                      </a:pPr>
                      <a:r>
                        <a:rPr lang="es-EC" sz="1200">
                          <a:effectLst/>
                        </a:rPr>
                        <a:t>Cubierta con teja ordinaria o impermeabilizada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0.90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43840">
                <a:tc>
                  <a:txBody>
                    <a:bodyPr/>
                    <a:lstStyle/>
                    <a:p>
                      <a:pPr marL="0" marR="0">
                        <a:lnSpc>
                          <a:spcPct val="107000"/>
                        </a:lnSpc>
                        <a:spcBef>
                          <a:spcPts val="0"/>
                        </a:spcBef>
                        <a:spcAft>
                          <a:spcPts val="0"/>
                        </a:spcAft>
                      </a:pPr>
                      <a:r>
                        <a:rPr lang="es-EC" sz="1200">
                          <a:effectLst/>
                        </a:rPr>
                        <a:t>Pavimentos asfálticos en buenas condiciones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0.85 a 0.90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43840">
                <a:tc>
                  <a:txBody>
                    <a:bodyPr/>
                    <a:lstStyle/>
                    <a:p>
                      <a:pPr marL="0" marR="0">
                        <a:lnSpc>
                          <a:spcPct val="107000"/>
                        </a:lnSpc>
                        <a:spcBef>
                          <a:spcPts val="0"/>
                        </a:spcBef>
                        <a:spcAft>
                          <a:spcPts val="0"/>
                        </a:spcAft>
                      </a:pPr>
                      <a:r>
                        <a:rPr lang="es-EC" sz="1200">
                          <a:effectLst/>
                        </a:rPr>
                        <a:t>Pavimentos de hormigón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0.80 a 0.85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43840">
                <a:tc>
                  <a:txBody>
                    <a:bodyPr/>
                    <a:lstStyle/>
                    <a:p>
                      <a:pPr marL="0" marR="0">
                        <a:lnSpc>
                          <a:spcPct val="107000"/>
                        </a:lnSpc>
                        <a:spcBef>
                          <a:spcPts val="0"/>
                        </a:spcBef>
                        <a:spcAft>
                          <a:spcPts val="0"/>
                        </a:spcAft>
                      </a:pPr>
                      <a:r>
                        <a:rPr lang="es-EC" sz="1200">
                          <a:effectLst/>
                        </a:rPr>
                        <a:t>Empedrados (juntas pequeñas)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0.75 a 0.80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43840">
                <a:tc>
                  <a:txBody>
                    <a:bodyPr/>
                    <a:lstStyle/>
                    <a:p>
                      <a:pPr marL="0" marR="0">
                        <a:lnSpc>
                          <a:spcPct val="107000"/>
                        </a:lnSpc>
                        <a:spcBef>
                          <a:spcPts val="0"/>
                        </a:spcBef>
                        <a:spcAft>
                          <a:spcPts val="0"/>
                        </a:spcAft>
                      </a:pPr>
                      <a:r>
                        <a:rPr lang="es-EC" sz="1200">
                          <a:effectLst/>
                        </a:rPr>
                        <a:t>Empedrados (juntas ordinarias)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0.40 a 0.50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43840">
                <a:tc>
                  <a:txBody>
                    <a:bodyPr/>
                    <a:lstStyle/>
                    <a:p>
                      <a:pPr marL="0" marR="0">
                        <a:lnSpc>
                          <a:spcPct val="107000"/>
                        </a:lnSpc>
                        <a:spcBef>
                          <a:spcPts val="0"/>
                        </a:spcBef>
                        <a:spcAft>
                          <a:spcPts val="0"/>
                        </a:spcAft>
                      </a:pPr>
                      <a:r>
                        <a:rPr lang="es-EC" sz="1200">
                          <a:effectLst/>
                        </a:rPr>
                        <a:t>Pavimentos de macadam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0.25 a 0.60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43840">
                <a:tc>
                  <a:txBody>
                    <a:bodyPr/>
                    <a:lstStyle/>
                    <a:p>
                      <a:pPr marL="0" marR="0">
                        <a:lnSpc>
                          <a:spcPct val="107000"/>
                        </a:lnSpc>
                        <a:spcBef>
                          <a:spcPts val="0"/>
                        </a:spcBef>
                        <a:spcAft>
                          <a:spcPts val="0"/>
                        </a:spcAft>
                      </a:pPr>
                      <a:r>
                        <a:rPr lang="es-EC" sz="1200">
                          <a:effectLst/>
                        </a:rPr>
                        <a:t>Superficies no pavimentadas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0.10 a 0.30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43840">
                <a:tc>
                  <a:txBody>
                    <a:bodyPr/>
                    <a:lstStyle/>
                    <a:p>
                      <a:pPr marL="0" marR="0">
                        <a:lnSpc>
                          <a:spcPct val="107000"/>
                        </a:lnSpc>
                        <a:spcBef>
                          <a:spcPts val="0"/>
                        </a:spcBef>
                        <a:spcAft>
                          <a:spcPts val="0"/>
                        </a:spcAft>
                      </a:pPr>
                      <a:r>
                        <a:rPr lang="es-EC" sz="1200" dirty="0">
                          <a:effectLst/>
                        </a:rPr>
                        <a:t>Parques y jardines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dirty="0">
                          <a:effectLst/>
                        </a:rPr>
                        <a:t>0.05 a 0.25</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sp>
        <p:nvSpPr>
          <p:cNvPr id="12" name="Rectángulo 11"/>
          <p:cNvSpPr/>
          <p:nvPr/>
        </p:nvSpPr>
        <p:spPr>
          <a:xfrm>
            <a:off x="6686863" y="5968285"/>
            <a:ext cx="3800592" cy="287643"/>
          </a:xfrm>
          <a:prstGeom prst="rect">
            <a:avLst/>
          </a:prstGeom>
        </p:spPr>
        <p:txBody>
          <a:bodyPr wrap="none">
            <a:spAutoFit/>
          </a:bodyPr>
          <a:lstStyle/>
          <a:p>
            <a:pPr algn="just">
              <a:lnSpc>
                <a:spcPct val="115000"/>
              </a:lnSpc>
              <a:spcAft>
                <a:spcPts val="800"/>
              </a:spcAft>
            </a:pPr>
            <a:r>
              <a:rPr lang="es-EC" sz="1200" dirty="0">
                <a:latin typeface="Times New Roman" panose="02020603050405020304" pitchFamily="18" charset="0"/>
                <a:ea typeface="Calibri" panose="020F0502020204030204" pitchFamily="34" charset="0"/>
                <a:cs typeface="Times New Roman" panose="02020603050405020304" pitchFamily="18" charset="0"/>
              </a:rPr>
              <a:t>Fuente: </a:t>
            </a:r>
            <a:r>
              <a:rPr lang="es-US" sz="1200" dirty="0">
                <a:latin typeface="Times New Roman" panose="02020603050405020304" pitchFamily="18" charset="0"/>
                <a:ea typeface="Calibri" panose="020F0502020204030204" pitchFamily="34" charset="0"/>
                <a:cs typeface="Times New Roman" panose="02020603050405020304" pitchFamily="18" charset="0"/>
              </a:rPr>
              <a:t>(Secretaria del Agua, SENAGUA, 2012, pág. 291)</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ángulo 12"/>
          <p:cNvSpPr/>
          <p:nvPr/>
        </p:nvSpPr>
        <p:spPr>
          <a:xfrm>
            <a:off x="6686863" y="2244831"/>
            <a:ext cx="3264483" cy="320280"/>
          </a:xfrm>
          <a:prstGeom prst="rect">
            <a:avLst/>
          </a:prstGeom>
        </p:spPr>
        <p:txBody>
          <a:bodyPr wrap="none">
            <a:spAutoFit/>
          </a:bodyPr>
          <a:lstStyle/>
          <a:p>
            <a:pPr algn="just">
              <a:lnSpc>
                <a:spcPct val="115000"/>
              </a:lnSpc>
            </a:pPr>
            <a:r>
              <a:rPr lang="es-EC" sz="1400" i="1" dirty="0">
                <a:latin typeface="Times New Roman" panose="02020603050405020304" pitchFamily="18" charset="0"/>
                <a:ea typeface="Calibri" panose="020F0502020204030204" pitchFamily="34" charset="0"/>
                <a:cs typeface="Times New Roman" panose="02020603050405020304" pitchFamily="18" charset="0"/>
              </a:rPr>
              <a:t>Valores de C para diferentes tipos de suelo</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64742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3869" y="518375"/>
            <a:ext cx="9936051" cy="1485900"/>
          </a:xfrm>
        </p:spPr>
        <p:txBody>
          <a:bodyPr>
            <a:normAutofit/>
          </a:bodyPr>
          <a:lstStyle/>
          <a:p>
            <a:r>
              <a:rPr lang="es-US" sz="4000" dirty="0" smtClean="0"/>
              <a:t>CÁLCULO DE COEFICIENTE PONDERADO</a:t>
            </a:r>
            <a:endParaRPr lang="es-ES" sz="4000" dirty="0"/>
          </a:p>
        </p:txBody>
      </p:sp>
      <p:pic>
        <p:nvPicPr>
          <p:cNvPr id="11" name="Imagen 10"/>
          <p:cNvPicPr>
            <a:picLocks noChangeAspect="1"/>
          </p:cNvPicPr>
          <p:nvPr/>
        </p:nvPicPr>
        <p:blipFill rotWithShape="1">
          <a:blip r:embed="rId2"/>
          <a:srcRect b="3357"/>
          <a:stretch/>
        </p:blipFill>
        <p:spPr>
          <a:xfrm>
            <a:off x="1448872" y="1448908"/>
            <a:ext cx="4737057" cy="4956688"/>
          </a:xfrm>
          <a:prstGeom prst="rect">
            <a:avLst/>
          </a:prstGeom>
        </p:spPr>
      </p:pic>
      <p:pic>
        <p:nvPicPr>
          <p:cNvPr id="4" name="Imagen 3"/>
          <p:cNvPicPr>
            <a:picLocks noChangeAspect="1"/>
          </p:cNvPicPr>
          <p:nvPr/>
        </p:nvPicPr>
        <p:blipFill rotWithShape="1">
          <a:blip r:embed="rId3"/>
          <a:srcRect l="10074" t="4521" r="10471" b="3793"/>
          <a:stretch/>
        </p:blipFill>
        <p:spPr>
          <a:xfrm>
            <a:off x="6321488" y="2413984"/>
            <a:ext cx="4919731" cy="3026535"/>
          </a:xfrm>
          <a:prstGeom prst="rect">
            <a:avLst/>
          </a:prstGeom>
        </p:spPr>
      </p:pic>
      <mc:AlternateContent xmlns:mc="http://schemas.openxmlformats.org/markup-compatibility/2006" xmlns:a14="http://schemas.microsoft.com/office/drawing/2010/main">
        <mc:Choice Requires="a14">
          <p:sp>
            <p:nvSpPr>
              <p:cNvPr id="6" name="Rectángulo 5"/>
              <p:cNvSpPr/>
              <p:nvPr/>
            </p:nvSpPr>
            <p:spPr>
              <a:xfrm>
                <a:off x="6474374" y="5665562"/>
                <a:ext cx="110235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US" b="0" i="1" smtClean="0">
                          <a:latin typeface="Cambria Math" panose="02040503050406030204" pitchFamily="18" charset="0"/>
                        </a:rPr>
                        <m:t>𝐻𝑎𝑟𝑚𝑜𝑛</m:t>
                      </m:r>
                    </m:oMath>
                  </m:oMathPara>
                </a14:m>
                <a:endParaRPr lang="es-ES" dirty="0"/>
              </a:p>
            </p:txBody>
          </p:sp>
        </mc:Choice>
        <mc:Fallback xmlns="">
          <p:sp>
            <p:nvSpPr>
              <p:cNvPr id="6" name="Rectángulo 5"/>
              <p:cNvSpPr>
                <a:spLocks noRot="1" noChangeAspect="1" noMove="1" noResize="1" noEditPoints="1" noAdjustHandles="1" noChangeArrowheads="1" noChangeShapeType="1" noTextEdit="1"/>
              </p:cNvSpPr>
              <p:nvPr/>
            </p:nvSpPr>
            <p:spPr>
              <a:xfrm>
                <a:off x="6474374" y="5665562"/>
                <a:ext cx="1102353" cy="369332"/>
              </a:xfrm>
              <a:prstGeom prst="rect">
                <a:avLst/>
              </a:prstGeom>
              <a:blipFill rotWithShape="0">
                <a:blip r:embed="rId4"/>
                <a:stretch>
                  <a:fillRect/>
                </a:stretch>
              </a:blipFill>
            </p:spPr>
            <p:txBody>
              <a:bodyPr/>
              <a:lstStyle/>
              <a:p>
                <a:r>
                  <a:rPr lang="es-ES">
                    <a:noFill/>
                  </a:rPr>
                  <a:t> </a:t>
                </a:r>
              </a:p>
            </p:txBody>
          </p:sp>
        </mc:Fallback>
      </mc:AlternateContent>
    </p:spTree>
    <p:extLst>
      <p:ext uri="{BB962C8B-B14F-4D97-AF65-F5344CB8AC3E}">
        <p14:creationId xmlns:p14="http://schemas.microsoft.com/office/powerpoint/2010/main" val="41504460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23869" y="518375"/>
            <a:ext cx="9936051" cy="1485900"/>
          </a:xfrm>
        </p:spPr>
        <p:txBody>
          <a:bodyPr>
            <a:normAutofit/>
          </a:bodyPr>
          <a:lstStyle/>
          <a:p>
            <a:r>
              <a:rPr lang="es-US" sz="4000" dirty="0" smtClean="0"/>
              <a:t>CÁLCULO DE COEFICIENTE PONDERADO</a:t>
            </a:r>
            <a:endParaRPr lang="es-ES" sz="4000" dirty="0"/>
          </a:p>
        </p:txBody>
      </p:sp>
      <mc:AlternateContent xmlns:mc="http://schemas.openxmlformats.org/markup-compatibility/2006" xmlns:a14="http://schemas.microsoft.com/office/drawing/2010/main">
        <mc:Choice Requires="a14">
          <p:sp>
            <p:nvSpPr>
              <p:cNvPr id="6" name="Rectángulo 5"/>
              <p:cNvSpPr/>
              <p:nvPr/>
            </p:nvSpPr>
            <p:spPr>
              <a:xfrm>
                <a:off x="4632695" y="5690711"/>
                <a:ext cx="366376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US" b="0" i="1" smtClean="0">
                          <a:latin typeface="Cambria Math" panose="02040503050406030204" pitchFamily="18" charset="0"/>
                        </a:rPr>
                        <m:t>𝑆𝑒</m:t>
                      </m:r>
                      <m:r>
                        <a:rPr lang="es-US" b="0" i="1" smtClean="0">
                          <a:latin typeface="Cambria Math" panose="02040503050406030204" pitchFamily="18" charset="0"/>
                        </a:rPr>
                        <m:t> </m:t>
                      </m:r>
                      <m:r>
                        <a:rPr lang="es-US" b="0" i="1" smtClean="0">
                          <a:latin typeface="Cambria Math" panose="02040503050406030204" pitchFamily="18" charset="0"/>
                        </a:rPr>
                        <m:t>𝑢𝑡𝑖𝑙𝑖𝑧</m:t>
                      </m:r>
                      <m:r>
                        <a:rPr lang="es-US" b="0" i="1" smtClean="0">
                          <a:latin typeface="Cambria Math" panose="02040503050406030204" pitchFamily="18" charset="0"/>
                        </a:rPr>
                        <m:t>ó </m:t>
                      </m:r>
                      <m:r>
                        <a:rPr lang="es-US" b="0" i="1" smtClean="0">
                          <a:latin typeface="Cambria Math" panose="02040503050406030204" pitchFamily="18" charset="0"/>
                        </a:rPr>
                        <m:t>𝑢𝑛</m:t>
                      </m:r>
                      <m:r>
                        <a:rPr lang="es-US" b="0" i="1" smtClean="0">
                          <a:latin typeface="Cambria Math" panose="02040503050406030204" pitchFamily="18" charset="0"/>
                        </a:rPr>
                        <m:t> </m:t>
                      </m:r>
                      <m:r>
                        <a:rPr lang="es-US" b="0" i="1" smtClean="0">
                          <a:latin typeface="Cambria Math" panose="02040503050406030204" pitchFamily="18" charset="0"/>
                        </a:rPr>
                        <m:t>𝑐𝑜𝑒𝑓𝑖𝑐𝑖𝑒𝑛𝑡𝑒</m:t>
                      </m:r>
                      <m:r>
                        <a:rPr lang="es-US" b="0" i="1" smtClean="0">
                          <a:latin typeface="Cambria Math" panose="02040503050406030204" pitchFamily="18" charset="0"/>
                        </a:rPr>
                        <m:t> </m:t>
                      </m:r>
                      <m:r>
                        <a:rPr lang="es-US" b="0" i="1" smtClean="0">
                          <a:latin typeface="Cambria Math" panose="02040503050406030204" pitchFamily="18" charset="0"/>
                        </a:rPr>
                        <m:t>𝑐</m:t>
                      </m:r>
                      <m:r>
                        <a:rPr lang="es-US" b="0" i="1" smtClean="0">
                          <a:latin typeface="Cambria Math" panose="02040503050406030204" pitchFamily="18" charset="0"/>
                        </a:rPr>
                        <m:t>=0.56</m:t>
                      </m:r>
                    </m:oMath>
                  </m:oMathPara>
                </a14:m>
                <a:endParaRPr lang="es-ES" dirty="0"/>
              </a:p>
            </p:txBody>
          </p:sp>
        </mc:Choice>
        <mc:Fallback xmlns="">
          <p:sp>
            <p:nvSpPr>
              <p:cNvPr id="6" name="Rectángulo 5"/>
              <p:cNvSpPr>
                <a:spLocks noRot="1" noChangeAspect="1" noMove="1" noResize="1" noEditPoints="1" noAdjustHandles="1" noChangeArrowheads="1" noChangeShapeType="1" noTextEdit="1"/>
              </p:cNvSpPr>
              <p:nvPr/>
            </p:nvSpPr>
            <p:spPr>
              <a:xfrm>
                <a:off x="4632695" y="5690711"/>
                <a:ext cx="3663760" cy="369332"/>
              </a:xfrm>
              <a:prstGeom prst="rect">
                <a:avLst/>
              </a:prstGeom>
              <a:blipFill rotWithShape="0">
                <a:blip r:embed="rId2"/>
                <a:stretch>
                  <a:fillRect b="-15000"/>
                </a:stretch>
              </a:blipFill>
            </p:spPr>
            <p:txBody>
              <a:bodyPr/>
              <a:lstStyle/>
              <a:p>
                <a:r>
                  <a:rPr lang="es-ES">
                    <a:noFill/>
                  </a:rPr>
                  <a:t> </a:t>
                </a:r>
              </a:p>
            </p:txBody>
          </p:sp>
        </mc:Fallback>
      </mc:AlternateContent>
      <p:pic>
        <p:nvPicPr>
          <p:cNvPr id="3" name="Imagen 2"/>
          <p:cNvPicPr>
            <a:picLocks noChangeAspect="1"/>
          </p:cNvPicPr>
          <p:nvPr/>
        </p:nvPicPr>
        <p:blipFill>
          <a:blip r:embed="rId3"/>
          <a:stretch>
            <a:fillRect/>
          </a:stretch>
        </p:blipFill>
        <p:spPr>
          <a:xfrm>
            <a:off x="2907003" y="1568538"/>
            <a:ext cx="7391838" cy="3634525"/>
          </a:xfrm>
          <a:prstGeom prst="rect">
            <a:avLst/>
          </a:prstGeom>
        </p:spPr>
      </p:pic>
    </p:spTree>
    <p:extLst>
      <p:ext uri="{BB962C8B-B14F-4D97-AF65-F5344CB8AC3E}">
        <p14:creationId xmlns:p14="http://schemas.microsoft.com/office/powerpoint/2010/main" val="138514671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685800"/>
            <a:ext cx="9253470" cy="550572"/>
          </a:xfrm>
        </p:spPr>
        <p:txBody>
          <a:bodyPr>
            <a:noAutofit/>
          </a:bodyPr>
          <a:lstStyle/>
          <a:p>
            <a:r>
              <a:rPr lang="es-US" sz="4000" dirty="0" smtClean="0"/>
              <a:t>INTENSIDAD PLUVIAL EN LA ZONA</a:t>
            </a:r>
            <a:endParaRPr lang="es-ES" sz="4000" dirty="0"/>
          </a:p>
        </p:txBody>
      </p:sp>
      <p:pic>
        <p:nvPicPr>
          <p:cNvPr id="7" name="Imagen 6"/>
          <p:cNvPicPr>
            <a:picLocks noChangeAspect="1"/>
          </p:cNvPicPr>
          <p:nvPr/>
        </p:nvPicPr>
        <p:blipFill>
          <a:blip r:embed="rId2"/>
          <a:stretch>
            <a:fillRect/>
          </a:stretch>
        </p:blipFill>
        <p:spPr>
          <a:xfrm>
            <a:off x="1530839" y="1872178"/>
            <a:ext cx="7614341" cy="1559417"/>
          </a:xfrm>
          <a:prstGeom prst="rect">
            <a:avLst/>
          </a:prstGeom>
        </p:spPr>
      </p:pic>
      <p:sp>
        <p:nvSpPr>
          <p:cNvPr id="8" name="Rectángulo 7"/>
          <p:cNvSpPr/>
          <p:nvPr/>
        </p:nvSpPr>
        <p:spPr>
          <a:xfrm>
            <a:off x="1530839" y="1579222"/>
            <a:ext cx="2601994" cy="338554"/>
          </a:xfrm>
          <a:prstGeom prst="rect">
            <a:avLst/>
          </a:prstGeom>
        </p:spPr>
        <p:txBody>
          <a:bodyPr wrap="none">
            <a:spAutoFit/>
          </a:bodyPr>
          <a:lstStyle/>
          <a:p>
            <a:r>
              <a:rPr lang="es-EC" sz="1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Zonificación de intensidades</a:t>
            </a:r>
            <a:r>
              <a:rPr lang="es-EC"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s-ES" sz="105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ángulo 8"/>
          <p:cNvSpPr/>
          <p:nvPr/>
        </p:nvSpPr>
        <p:spPr>
          <a:xfrm>
            <a:off x="1530839" y="3333078"/>
            <a:ext cx="6096000" cy="376834"/>
          </a:xfrm>
          <a:prstGeom prst="rect">
            <a:avLst/>
          </a:prstGeom>
        </p:spPr>
        <p:txBody>
          <a:bodyPr>
            <a:spAutoFit/>
          </a:bodyPr>
          <a:lstStyle/>
          <a:p>
            <a:pPr algn="just">
              <a:lnSpc>
                <a:spcPct val="150000"/>
              </a:lnSpc>
              <a:spcAft>
                <a:spcPts val="800"/>
              </a:spcAft>
            </a:pPr>
            <a:r>
              <a:rPr lang="es-EC" sz="1400" dirty="0">
                <a:latin typeface="Times New Roman" panose="02020603050405020304" pitchFamily="18" charset="0"/>
                <a:ea typeface="Calibri" panose="020F0502020204030204" pitchFamily="34" charset="0"/>
                <a:cs typeface="Times New Roman" panose="02020603050405020304" pitchFamily="18" charset="0"/>
              </a:rPr>
              <a:t>Fuente:</a:t>
            </a:r>
            <a:r>
              <a:rPr lang="es-US" sz="1400" dirty="0">
                <a:latin typeface="Times New Roman" panose="02020603050405020304" pitchFamily="18" charset="0"/>
                <a:ea typeface="Calibri" panose="020F0502020204030204" pitchFamily="34" charset="0"/>
                <a:cs typeface="Times New Roman" panose="02020603050405020304" pitchFamily="18" charset="0"/>
              </a:rPr>
              <a:t> (Actualización del estudio de lluvias intensas - INAMHI, 2015, pág. 19)</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Rectángulo 9"/>
              <p:cNvSpPr/>
              <p:nvPr/>
            </p:nvSpPr>
            <p:spPr>
              <a:xfrm>
                <a:off x="8345509" y="4984212"/>
                <a:ext cx="3464417" cy="64633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US" b="0" i="1" smtClean="0">
                          <a:latin typeface="Cambria Math" panose="02040503050406030204" pitchFamily="18" charset="0"/>
                        </a:rPr>
                        <m:t>𝑃𝑎𝑟𝑎</m:t>
                      </m:r>
                      <m:r>
                        <a:rPr lang="es-US" b="0" i="1" smtClean="0">
                          <a:latin typeface="Cambria Math" panose="02040503050406030204" pitchFamily="18" charset="0"/>
                        </a:rPr>
                        <m:t> </m:t>
                      </m:r>
                      <m:r>
                        <a:rPr lang="es-US" b="0" i="1" smtClean="0">
                          <a:latin typeface="Cambria Math" panose="02040503050406030204" pitchFamily="18" charset="0"/>
                        </a:rPr>
                        <m:t>𝑢𝑛</m:t>
                      </m:r>
                      <m:r>
                        <a:rPr lang="es-US" b="0" i="1" smtClean="0">
                          <a:latin typeface="Cambria Math" panose="02040503050406030204" pitchFamily="18" charset="0"/>
                        </a:rPr>
                        <m:t> </m:t>
                      </m:r>
                      <m:r>
                        <a:rPr lang="es-US" b="0" i="1" smtClean="0">
                          <a:latin typeface="Cambria Math" panose="02040503050406030204" pitchFamily="18" charset="0"/>
                        </a:rPr>
                        <m:t>𝑇𝑅</m:t>
                      </m:r>
                      <m:r>
                        <a:rPr lang="es-US" b="0" i="1" smtClean="0">
                          <a:latin typeface="Cambria Math" panose="02040503050406030204" pitchFamily="18" charset="0"/>
                        </a:rPr>
                        <m:t> </m:t>
                      </m:r>
                      <m:r>
                        <a:rPr lang="es-US" b="0" i="1" smtClean="0">
                          <a:latin typeface="Cambria Math" panose="02040503050406030204" pitchFamily="18" charset="0"/>
                        </a:rPr>
                        <m:t>𝑑𝑒</m:t>
                      </m:r>
                      <m:r>
                        <a:rPr lang="es-US" b="0" i="1" smtClean="0">
                          <a:latin typeface="Cambria Math" panose="02040503050406030204" pitchFamily="18" charset="0"/>
                        </a:rPr>
                        <m:t> 5 </m:t>
                      </m:r>
                      <m:r>
                        <a:rPr lang="es-US" b="0" i="1" smtClean="0">
                          <a:latin typeface="Cambria Math" panose="02040503050406030204" pitchFamily="18" charset="0"/>
                        </a:rPr>
                        <m:t>𝑎</m:t>
                      </m:r>
                      <m:r>
                        <a:rPr lang="es-US" b="0" i="1" smtClean="0">
                          <a:latin typeface="Cambria Math" panose="02040503050406030204" pitchFamily="18" charset="0"/>
                        </a:rPr>
                        <m:t>ñ</m:t>
                      </m:r>
                      <m:r>
                        <a:rPr lang="es-US" b="0" i="1" smtClean="0">
                          <a:latin typeface="Cambria Math" panose="02040503050406030204" pitchFamily="18" charset="0"/>
                        </a:rPr>
                        <m:t>𝑜𝑠</m:t>
                      </m:r>
                      <m:r>
                        <a:rPr lang="es-US" b="0" i="1" smtClean="0">
                          <a:latin typeface="Cambria Math" panose="02040503050406030204" pitchFamily="18" charset="0"/>
                        </a:rPr>
                        <m:t> </m:t>
                      </m:r>
                      <m:r>
                        <a:rPr lang="es-US" b="0" i="1" smtClean="0">
                          <a:latin typeface="Cambria Math" panose="02040503050406030204" pitchFamily="18" charset="0"/>
                        </a:rPr>
                        <m:t>𝑠𝑒</m:t>
                      </m:r>
                      <m:r>
                        <a:rPr lang="es-US" b="0" i="1" smtClean="0">
                          <a:latin typeface="Cambria Math" panose="02040503050406030204" pitchFamily="18" charset="0"/>
                        </a:rPr>
                        <m:t> </m:t>
                      </m:r>
                      <m:r>
                        <a:rPr lang="es-US" b="0" i="1" smtClean="0">
                          <a:latin typeface="Cambria Math" panose="02040503050406030204" pitchFamily="18" charset="0"/>
                        </a:rPr>
                        <m:t>𝑡𝑖𝑒𝑛𝑒</m:t>
                      </m:r>
                      <m:r>
                        <a:rPr lang="es-US" b="0" i="1" smtClean="0">
                          <a:latin typeface="Cambria Math" panose="02040503050406030204" pitchFamily="18" charset="0"/>
                        </a:rPr>
                        <m:t> </m:t>
                      </m:r>
                      <m:r>
                        <a:rPr lang="es-US" b="0" i="1" smtClean="0">
                          <a:latin typeface="Cambria Math" panose="02040503050406030204" pitchFamily="18" charset="0"/>
                        </a:rPr>
                        <m:t>𝑞𝑢𝑒</m:t>
                      </m:r>
                    </m:oMath>
                  </m:oMathPara>
                </a14:m>
                <a:endParaRPr lang="es-US" b="0" i="1" dirty="0" smtClean="0">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s-US" b="0" i="1" smtClean="0">
                          <a:latin typeface="Cambria Math" panose="02040503050406030204" pitchFamily="18" charset="0"/>
                        </a:rPr>
                        <m:t> </m:t>
                      </m:r>
                      <m:sSub>
                        <m:sSubPr>
                          <m:ctrlPr>
                            <a:rPr lang="es-US" b="0" i="1" smtClean="0">
                              <a:latin typeface="Cambria Math" panose="02040503050406030204" pitchFamily="18" charset="0"/>
                            </a:rPr>
                          </m:ctrlPr>
                        </m:sSubPr>
                        <m:e>
                          <m:r>
                            <a:rPr lang="es-US" b="0" i="1" smtClean="0">
                              <a:latin typeface="Cambria Math" panose="02040503050406030204" pitchFamily="18" charset="0"/>
                            </a:rPr>
                            <m:t>𝐼</m:t>
                          </m:r>
                        </m:e>
                        <m:sub>
                          <m:r>
                            <a:rPr lang="es-US" b="0" i="1" smtClean="0">
                              <a:latin typeface="Cambria Math" panose="02040503050406030204" pitchFamily="18" charset="0"/>
                            </a:rPr>
                            <m:t>𝑇𝑅</m:t>
                          </m:r>
                        </m:sub>
                      </m:sSub>
                      <m:r>
                        <a:rPr lang="es-US" b="0" i="1" smtClean="0">
                          <a:latin typeface="Cambria Math" panose="02040503050406030204" pitchFamily="18" charset="0"/>
                        </a:rPr>
                        <m:t>=2.11 </m:t>
                      </m:r>
                      <m:r>
                        <m:rPr>
                          <m:sty m:val="p"/>
                        </m:rPr>
                        <a:rPr lang="es-US" b="0" i="0" smtClean="0">
                          <a:latin typeface="Cambria Math" panose="02040503050406030204" pitchFamily="18" charset="0"/>
                        </a:rPr>
                        <m:t>mm</m:t>
                      </m:r>
                      <m:r>
                        <a:rPr lang="es-US" b="0" i="0" smtClean="0">
                          <a:latin typeface="Cambria Math" panose="02040503050406030204" pitchFamily="18" charset="0"/>
                        </a:rPr>
                        <m:t>/</m:t>
                      </m:r>
                      <m:r>
                        <m:rPr>
                          <m:sty m:val="p"/>
                        </m:rPr>
                        <a:rPr lang="es-US" b="0" i="0" smtClean="0">
                          <a:latin typeface="Cambria Math" panose="02040503050406030204" pitchFamily="18" charset="0"/>
                        </a:rPr>
                        <m:t>h</m:t>
                      </m:r>
                    </m:oMath>
                  </m:oMathPara>
                </a14:m>
                <a:endParaRPr lang="es-ES" dirty="0"/>
              </a:p>
            </p:txBody>
          </p:sp>
        </mc:Choice>
        <mc:Fallback xmlns="">
          <p:sp>
            <p:nvSpPr>
              <p:cNvPr id="10" name="Rectángulo 9"/>
              <p:cNvSpPr>
                <a:spLocks noRot="1" noChangeAspect="1" noMove="1" noResize="1" noEditPoints="1" noAdjustHandles="1" noChangeArrowheads="1" noChangeShapeType="1" noTextEdit="1"/>
              </p:cNvSpPr>
              <p:nvPr/>
            </p:nvSpPr>
            <p:spPr>
              <a:xfrm>
                <a:off x="8345509" y="4984212"/>
                <a:ext cx="3464417" cy="646331"/>
              </a:xfrm>
              <a:prstGeom prst="rect">
                <a:avLst/>
              </a:prstGeom>
              <a:blipFill rotWithShape="0">
                <a:blip r:embed="rId3"/>
                <a:stretch>
                  <a:fillRect r="-4930" b="-7547"/>
                </a:stretch>
              </a:blipFill>
            </p:spPr>
            <p:txBody>
              <a:bodyPr/>
              <a:lstStyle/>
              <a:p>
                <a:r>
                  <a:rPr lang="es-ES">
                    <a:noFill/>
                  </a:rPr>
                  <a:t> </a:t>
                </a:r>
              </a:p>
            </p:txBody>
          </p:sp>
        </mc:Fallback>
      </mc:AlternateContent>
      <p:pic>
        <p:nvPicPr>
          <p:cNvPr id="11" name="Imagen 10"/>
          <p:cNvPicPr>
            <a:picLocks noChangeAspect="1"/>
          </p:cNvPicPr>
          <p:nvPr/>
        </p:nvPicPr>
        <p:blipFill>
          <a:blip r:embed="rId4"/>
          <a:stretch>
            <a:fillRect/>
          </a:stretch>
        </p:blipFill>
        <p:spPr>
          <a:xfrm>
            <a:off x="1698113" y="4545167"/>
            <a:ext cx="5761452" cy="1990449"/>
          </a:xfrm>
          <a:prstGeom prst="rect">
            <a:avLst/>
          </a:prstGeom>
        </p:spPr>
      </p:pic>
      <p:sp>
        <p:nvSpPr>
          <p:cNvPr id="12" name="Rectángulo 11"/>
          <p:cNvSpPr/>
          <p:nvPr/>
        </p:nvSpPr>
        <p:spPr>
          <a:xfrm>
            <a:off x="1698113" y="6180200"/>
            <a:ext cx="6096000" cy="307777"/>
          </a:xfrm>
          <a:prstGeom prst="rect">
            <a:avLst/>
          </a:prstGeom>
        </p:spPr>
        <p:txBody>
          <a:bodyPr>
            <a:spAutoFit/>
          </a:bodyPr>
          <a:lstStyle/>
          <a:p>
            <a:r>
              <a:rPr lang="es-EC" sz="1400" dirty="0">
                <a:latin typeface="Times New Roman" panose="02020603050405020304" pitchFamily="18" charset="0"/>
                <a:ea typeface="Calibri" panose="020F0502020204030204" pitchFamily="34" charset="0"/>
              </a:rPr>
              <a:t>Fuente: </a:t>
            </a:r>
            <a:r>
              <a:rPr lang="es-US" sz="1400" dirty="0">
                <a:latin typeface="Times New Roman" panose="02020603050405020304" pitchFamily="18" charset="0"/>
                <a:ea typeface="Calibri" panose="020F0502020204030204" pitchFamily="34" charset="0"/>
              </a:rPr>
              <a:t>(Actualización del estudio de lluvias intensas - INAMHI, 2015, pág. 209)</a:t>
            </a:r>
            <a:endParaRPr lang="es-ES" sz="1400" dirty="0"/>
          </a:p>
        </p:txBody>
      </p:sp>
      <p:sp>
        <p:nvSpPr>
          <p:cNvPr id="13" name="Rectángulo 12"/>
          <p:cNvSpPr/>
          <p:nvPr/>
        </p:nvSpPr>
        <p:spPr>
          <a:xfrm>
            <a:off x="1530839" y="4206613"/>
            <a:ext cx="3671198" cy="338554"/>
          </a:xfrm>
          <a:prstGeom prst="rect">
            <a:avLst/>
          </a:prstGeom>
        </p:spPr>
        <p:txBody>
          <a:bodyPr wrap="none">
            <a:spAutoFit/>
          </a:bodyPr>
          <a:lstStyle/>
          <a:p>
            <a:r>
              <a:rPr lang="es-EC" sz="1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Intensidades </a:t>
            </a:r>
            <a:r>
              <a:rPr lang="es-ES" sz="16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máximas en 24 horas (mm/h)</a:t>
            </a:r>
            <a:endParaRPr lang="es-ES" sz="1050" i="1" dirty="0">
              <a:solidFill>
                <a:srgbClr val="44546A"/>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07314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2355" y="246308"/>
            <a:ext cx="8313313" cy="848396"/>
          </a:xfrm>
        </p:spPr>
        <p:txBody>
          <a:bodyPr>
            <a:normAutofit/>
          </a:bodyPr>
          <a:lstStyle/>
          <a:p>
            <a:r>
              <a:rPr lang="es-US" sz="3800" dirty="0" smtClean="0"/>
              <a:t>ÁREA DE ESTUDIO</a:t>
            </a:r>
            <a:endParaRPr lang="es-ES" sz="3800" dirty="0"/>
          </a:p>
        </p:txBody>
      </p:sp>
      <p:graphicFrame>
        <p:nvGraphicFramePr>
          <p:cNvPr id="6" name="Marcador de contenido 5"/>
          <p:cNvGraphicFramePr>
            <a:graphicFrameLocks noGrp="1"/>
          </p:cNvGraphicFramePr>
          <p:nvPr>
            <p:ph idx="1"/>
            <p:extLst>
              <p:ext uri="{D42A27DB-BD31-4B8C-83A1-F6EECF244321}">
                <p14:modId xmlns:p14="http://schemas.microsoft.com/office/powerpoint/2010/main" val="1956689258"/>
              </p:ext>
            </p:extLst>
          </p:nvPr>
        </p:nvGraphicFramePr>
        <p:xfrm>
          <a:off x="7425288" y="2665926"/>
          <a:ext cx="4320245" cy="1828800"/>
        </p:xfrm>
        <a:graphic>
          <a:graphicData uri="http://schemas.openxmlformats.org/drawingml/2006/table">
            <a:tbl>
              <a:tblPr firstRow="1" bandRow="1">
                <a:tableStyleId>{793D81CF-94F2-401A-BA57-92F5A7B2D0C5}</a:tableStyleId>
              </a:tblPr>
              <a:tblGrid>
                <a:gridCol w="1617867"/>
                <a:gridCol w="2702378"/>
              </a:tblGrid>
              <a:tr h="344920">
                <a:tc gridSpan="2">
                  <a:txBody>
                    <a:bodyPr/>
                    <a:lstStyle/>
                    <a:p>
                      <a:pPr algn="ctr"/>
                      <a:r>
                        <a:rPr lang="es-US" dirty="0" smtClean="0"/>
                        <a:t>LIMITES</a:t>
                      </a:r>
                      <a:endParaRPr lang="es-ES" dirty="0">
                        <a:solidFill>
                          <a:schemeClr val="tx1"/>
                        </a:solidFill>
                      </a:endParaRPr>
                    </a:p>
                  </a:txBody>
                  <a:tcPr/>
                </a:tc>
                <a:tc hMerge="1">
                  <a:txBody>
                    <a:bodyPr/>
                    <a:lstStyle/>
                    <a:p>
                      <a:endParaRPr lang="es-ES" dirty="0"/>
                    </a:p>
                  </a:txBody>
                  <a:tcPr/>
                </a:tc>
              </a:tr>
              <a:tr h="344920">
                <a:tc>
                  <a:txBody>
                    <a:bodyPr/>
                    <a:lstStyle/>
                    <a:p>
                      <a:r>
                        <a:rPr lang="es-US" dirty="0" smtClean="0"/>
                        <a:t>NORTE</a:t>
                      </a:r>
                      <a:endParaRPr lang="es-US" b="1" dirty="0" smtClean="0"/>
                    </a:p>
                  </a:txBody>
                  <a:tcPr/>
                </a:tc>
                <a:tc>
                  <a:txBody>
                    <a:bodyPr/>
                    <a:lstStyle/>
                    <a:p>
                      <a:r>
                        <a:rPr lang="es-US" dirty="0" smtClean="0"/>
                        <a:t>Barrio Selva Alegre</a:t>
                      </a:r>
                      <a:endParaRPr lang="es-ES" dirty="0"/>
                    </a:p>
                  </a:txBody>
                  <a:tcPr/>
                </a:tc>
              </a:tr>
              <a:tr h="358968">
                <a:tc>
                  <a:txBody>
                    <a:bodyPr/>
                    <a:lstStyle/>
                    <a:p>
                      <a:r>
                        <a:rPr lang="es-US" dirty="0" smtClean="0"/>
                        <a:t>SUR</a:t>
                      </a:r>
                      <a:endParaRPr lang="es-ES" b="1" dirty="0"/>
                    </a:p>
                  </a:txBody>
                  <a:tcPr/>
                </a:tc>
                <a:tc>
                  <a:txBody>
                    <a:bodyPr/>
                    <a:lstStyle/>
                    <a:p>
                      <a:r>
                        <a:rPr lang="es-US" dirty="0" smtClean="0"/>
                        <a:t>Barrio Carlos Gavilanes</a:t>
                      </a:r>
                      <a:endParaRPr lang="es-ES" dirty="0"/>
                    </a:p>
                  </a:txBody>
                  <a:tcPr/>
                </a:tc>
              </a:tr>
              <a:tr h="344920">
                <a:tc>
                  <a:txBody>
                    <a:bodyPr/>
                    <a:lstStyle/>
                    <a:p>
                      <a:r>
                        <a:rPr lang="es-US" dirty="0" smtClean="0"/>
                        <a:t>ESTE</a:t>
                      </a:r>
                      <a:endParaRPr lang="es-ES" b="1" dirty="0"/>
                    </a:p>
                  </a:txBody>
                  <a:tcPr/>
                </a:tc>
                <a:tc>
                  <a:txBody>
                    <a:bodyPr/>
                    <a:lstStyle/>
                    <a:p>
                      <a:r>
                        <a:rPr lang="es-US" dirty="0" smtClean="0"/>
                        <a:t>Río Santa Clara</a:t>
                      </a:r>
                      <a:endParaRPr lang="es-ES" dirty="0"/>
                    </a:p>
                  </a:txBody>
                  <a:tcPr/>
                </a:tc>
              </a:tr>
              <a:tr h="344920">
                <a:tc>
                  <a:txBody>
                    <a:bodyPr/>
                    <a:lstStyle/>
                    <a:p>
                      <a:r>
                        <a:rPr lang="es-US" dirty="0" smtClean="0"/>
                        <a:t>OESTE</a:t>
                      </a:r>
                      <a:endParaRPr lang="es-ES" b="1" dirty="0"/>
                    </a:p>
                  </a:txBody>
                  <a:tcPr/>
                </a:tc>
                <a:tc>
                  <a:txBody>
                    <a:bodyPr/>
                    <a:lstStyle/>
                    <a:p>
                      <a:r>
                        <a:rPr lang="es-US" dirty="0" smtClean="0"/>
                        <a:t>Barrio Jatumpungo</a:t>
                      </a:r>
                      <a:endParaRPr lang="es-ES" dirty="0"/>
                    </a:p>
                  </a:txBody>
                  <a:tcPr/>
                </a:tc>
              </a:tr>
            </a:tbl>
          </a:graphicData>
        </a:graphic>
      </p:graphicFrame>
      <p:pic>
        <p:nvPicPr>
          <p:cNvPr id="3" name="Imagen 2"/>
          <p:cNvPicPr>
            <a:picLocks noChangeAspect="1"/>
          </p:cNvPicPr>
          <p:nvPr/>
        </p:nvPicPr>
        <p:blipFill rotWithShape="1">
          <a:blip r:embed="rId2"/>
          <a:srcRect r="1660"/>
          <a:stretch/>
        </p:blipFill>
        <p:spPr>
          <a:xfrm>
            <a:off x="1059287" y="1094704"/>
            <a:ext cx="5946820" cy="4874653"/>
          </a:xfrm>
          <a:prstGeom prst="rect">
            <a:avLst/>
          </a:prstGeom>
        </p:spPr>
      </p:pic>
    </p:spTree>
    <p:extLst>
      <p:ext uri="{BB962C8B-B14F-4D97-AF65-F5344CB8AC3E}">
        <p14:creationId xmlns:p14="http://schemas.microsoft.com/office/powerpoint/2010/main" val="13777102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US" sz="4000" dirty="0" smtClean="0"/>
              <a:t>BASES DE EVALUACIÓN Y DISEÑO</a:t>
            </a:r>
            <a:endParaRPr lang="es-ES" sz="4000" dirty="0"/>
          </a:p>
        </p:txBody>
      </p:sp>
      <p:sp>
        <p:nvSpPr>
          <p:cNvPr id="3" name="Marcador de contenido 2"/>
          <p:cNvSpPr>
            <a:spLocks noGrp="1"/>
          </p:cNvSpPr>
          <p:nvPr>
            <p:ph idx="1"/>
          </p:nvPr>
        </p:nvSpPr>
        <p:spPr>
          <a:xfrm>
            <a:off x="1371600" y="2138699"/>
            <a:ext cx="6033752" cy="2698123"/>
          </a:xfrm>
        </p:spPr>
        <p:txBody>
          <a:bodyPr/>
          <a:lstStyle/>
          <a:p>
            <a:r>
              <a:rPr lang="es-US" dirty="0" smtClean="0"/>
              <a:t>70% de la capacidad máxima</a:t>
            </a:r>
          </a:p>
          <a:p>
            <a:r>
              <a:rPr lang="es-US" dirty="0" smtClean="0"/>
              <a:t>Corte mínimo 1 m + Ø </a:t>
            </a:r>
          </a:p>
          <a:p>
            <a:r>
              <a:rPr lang="es-US" dirty="0" smtClean="0"/>
              <a:t>Velocidad mínima 0.35 m/s</a:t>
            </a:r>
          </a:p>
          <a:p>
            <a:r>
              <a:rPr lang="es-US" dirty="0" smtClean="0"/>
              <a:t>Velocidad máxima 4.5 m/s (PVC) y 4 m/s (H.S)</a:t>
            </a:r>
          </a:p>
          <a:p>
            <a:r>
              <a:rPr lang="es-US" dirty="0" smtClean="0"/>
              <a:t>Pendiente mínima 1%</a:t>
            </a:r>
          </a:p>
          <a:p>
            <a:pPr marL="0" indent="0">
              <a:buNone/>
            </a:pPr>
            <a:endParaRPr lang="es-ES" dirty="0"/>
          </a:p>
        </p:txBody>
      </p:sp>
      <p:pic>
        <p:nvPicPr>
          <p:cNvPr id="4" name="Imagen 3">
            <a:extLst>
              <a:ext uri="{FF2B5EF4-FFF2-40B4-BE49-F238E27FC236}">
                <a16:creationId xmlns="" xmlns:a16="http://schemas.microsoft.com/office/drawing/2014/main" id="{96B5B846-7DCC-4461-95DE-F5290B449057}"/>
              </a:ext>
            </a:extLst>
          </p:cNvPr>
          <p:cNvPicPr>
            <a:picLocks noChangeAspect="1"/>
          </p:cNvPicPr>
          <p:nvPr/>
        </p:nvPicPr>
        <p:blipFill>
          <a:blip r:embed="rId2"/>
          <a:stretch>
            <a:fillRect/>
          </a:stretch>
        </p:blipFill>
        <p:spPr>
          <a:xfrm>
            <a:off x="7250744" y="1835240"/>
            <a:ext cx="4277801" cy="3001582"/>
          </a:xfrm>
          <a:prstGeom prst="rect">
            <a:avLst/>
          </a:prstGeom>
        </p:spPr>
      </p:pic>
      <p:sp>
        <p:nvSpPr>
          <p:cNvPr id="5" name="Rectángulo 4"/>
          <p:cNvSpPr/>
          <p:nvPr/>
        </p:nvSpPr>
        <p:spPr>
          <a:xfrm>
            <a:off x="7250744" y="4855781"/>
            <a:ext cx="3377848" cy="388696"/>
          </a:xfrm>
          <a:prstGeom prst="rect">
            <a:avLst/>
          </a:prstGeom>
        </p:spPr>
        <p:txBody>
          <a:bodyPr wrap="none">
            <a:spAutoFit/>
          </a:bodyPr>
          <a:lstStyle/>
          <a:p>
            <a:pPr algn="ctr">
              <a:lnSpc>
                <a:spcPct val="107000"/>
              </a:lnSpc>
              <a:spcAft>
                <a:spcPts val="800"/>
              </a:spcAft>
            </a:pPr>
            <a:r>
              <a:rPr lang="es-EC" dirty="0">
                <a:latin typeface="Times New Roman" panose="02020603050405020304" pitchFamily="18" charset="0"/>
                <a:ea typeface="Times New Roman" panose="02020603050405020304" pitchFamily="18" charset="0"/>
                <a:cs typeface="Times New Roman" panose="02020603050405020304" pitchFamily="18" charset="0"/>
              </a:rPr>
              <a:t>Fuente: (Sandoval, 2013, pág. 90).</a:t>
            </a:r>
            <a:endParaRPr lang="es-EC"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52268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US" sz="4000" dirty="0" smtClean="0"/>
              <a:t>ANÁLISIS COMPARATIVO SEWERCAD</a:t>
            </a:r>
            <a:endParaRPr lang="es-ES" sz="40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716307175"/>
              </p:ext>
            </p:extLst>
          </p:nvPr>
        </p:nvGraphicFramePr>
        <p:xfrm>
          <a:off x="1582065" y="2854280"/>
          <a:ext cx="4699000" cy="2447925"/>
        </p:xfrm>
        <a:graphic>
          <a:graphicData uri="http://schemas.openxmlformats.org/drawingml/2006/table">
            <a:tbl>
              <a:tblPr>
                <a:tableStyleId>{793D81CF-94F2-401A-BA57-92F5A7B2D0C5}</a:tableStyleId>
              </a:tblPr>
              <a:tblGrid>
                <a:gridCol w="762000"/>
                <a:gridCol w="762000"/>
                <a:gridCol w="762000"/>
                <a:gridCol w="469900"/>
                <a:gridCol w="419100"/>
                <a:gridCol w="762000"/>
                <a:gridCol w="762000"/>
              </a:tblGrid>
              <a:tr h="200025">
                <a:tc gridSpan="3">
                  <a:txBody>
                    <a:bodyPr/>
                    <a:lstStyle/>
                    <a:p>
                      <a:pPr algn="ctr" fontAlgn="ctr"/>
                      <a:r>
                        <a:rPr lang="es-EC" sz="1000" u="none" strike="noStrike" dirty="0">
                          <a:effectLst/>
                        </a:rPr>
                        <a:t>SEWERCAD</a:t>
                      </a:r>
                      <a:endParaRPr lang="es-EC" sz="1000" b="1" i="0" u="none" strike="noStrike" dirty="0">
                        <a:solidFill>
                          <a:srgbClr val="000000"/>
                        </a:solidFill>
                        <a:effectLst/>
                        <a:latin typeface="Times New Roman" panose="02020603050405020304" pitchFamily="18" charset="0"/>
                      </a:endParaRPr>
                    </a:p>
                  </a:txBody>
                  <a:tcPr marL="9525" marR="9525" marT="9525" marB="0" anchor="ctr"/>
                </a:tc>
                <a:tc hMerge="1">
                  <a:txBody>
                    <a:bodyPr/>
                    <a:lstStyle/>
                    <a:p>
                      <a:endParaRPr lang="es-ES"/>
                    </a:p>
                  </a:txBody>
                  <a:tcPr/>
                </a:tc>
                <a:tc hMerge="1">
                  <a:txBody>
                    <a:bodyPr/>
                    <a:lstStyle/>
                    <a:p>
                      <a:endParaRPr lang="es-ES"/>
                    </a:p>
                  </a:txBody>
                  <a:tcPr/>
                </a:tc>
                <a:tc gridSpan="4">
                  <a:txBody>
                    <a:bodyPr/>
                    <a:lstStyle/>
                    <a:p>
                      <a:pPr algn="ctr" fontAlgn="ctr"/>
                      <a:r>
                        <a:rPr lang="es-EC" sz="1000" u="none" strike="noStrike">
                          <a:effectLst/>
                        </a:rPr>
                        <a:t>EXCEL</a:t>
                      </a:r>
                      <a:endParaRPr lang="es-EC" sz="1000" b="1" i="0" u="none" strike="noStrike">
                        <a:solidFill>
                          <a:srgbClr val="000000"/>
                        </a:solidFill>
                        <a:effectLst/>
                        <a:latin typeface="Times New Roman" panose="02020603050405020304" pitchFamily="18" charset="0"/>
                      </a:endParaRPr>
                    </a:p>
                  </a:txBody>
                  <a:tcPr marL="9525" marR="9525" marT="9525" marB="0" anchor="ctr"/>
                </a:tc>
                <a:tc hMerge="1">
                  <a:txBody>
                    <a:bodyPr/>
                    <a:lstStyle/>
                    <a:p>
                      <a:endParaRPr lang="es-ES"/>
                    </a:p>
                  </a:txBody>
                  <a:tcPr/>
                </a:tc>
                <a:tc hMerge="1">
                  <a:txBody>
                    <a:bodyPr/>
                    <a:lstStyle/>
                    <a:p>
                      <a:endParaRPr lang="es-ES"/>
                    </a:p>
                  </a:txBody>
                  <a:tcPr/>
                </a:tc>
                <a:tc hMerge="1">
                  <a:txBody>
                    <a:bodyPr/>
                    <a:lstStyle/>
                    <a:p>
                      <a:endParaRPr lang="es-ES"/>
                    </a:p>
                  </a:txBody>
                  <a:tcPr/>
                </a:tc>
              </a:tr>
              <a:tr h="333375">
                <a:tc>
                  <a:txBody>
                    <a:bodyPr/>
                    <a:lstStyle/>
                    <a:p>
                      <a:pPr algn="ctr" fontAlgn="ctr"/>
                      <a:r>
                        <a:rPr lang="es-EC" sz="1000" u="none" strike="noStrike">
                          <a:effectLst/>
                        </a:rPr>
                        <a:t>Label</a:t>
                      </a:r>
                      <a:endParaRPr lang="es-EC" sz="10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Slope (Calculated)</a:t>
                      </a:r>
                      <a:endParaRPr lang="es-EC" sz="10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Velocity (m/s)</a:t>
                      </a:r>
                      <a:endParaRPr lang="es-EC" sz="10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Pz Inicial</a:t>
                      </a:r>
                      <a:endParaRPr lang="es-EC" sz="10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Pz Final</a:t>
                      </a:r>
                      <a:endParaRPr lang="es-EC" sz="10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Diametro (mm)</a:t>
                      </a:r>
                      <a:endParaRPr lang="es-EC" sz="10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Velocidad de Diseño (m/s)</a:t>
                      </a:r>
                      <a:endParaRPr lang="es-EC" sz="1000" b="1" i="0" u="none" strike="noStrike">
                        <a:solidFill>
                          <a:srgbClr val="000000"/>
                        </a:solidFill>
                        <a:effectLst/>
                        <a:latin typeface="Times New Roman" panose="02020603050405020304" pitchFamily="18" charset="0"/>
                      </a:endParaRPr>
                    </a:p>
                  </a:txBody>
                  <a:tcPr marL="9525" marR="9525" marT="9525" marB="0" anchor="ctr"/>
                </a:tc>
              </a:tr>
              <a:tr h="190500">
                <a:tc>
                  <a:txBody>
                    <a:bodyPr/>
                    <a:lstStyle/>
                    <a:p>
                      <a:pPr algn="ctr" fontAlgn="ctr"/>
                      <a:r>
                        <a:rPr lang="es-EC" sz="1000" u="none" strike="noStrike">
                          <a:effectLst/>
                        </a:rPr>
                        <a:t>TUBERIA-1</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0.019</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1.3</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1</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2</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250</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1.34</a:t>
                      </a:r>
                      <a:endParaRPr lang="es-EC" sz="1000" b="0" i="0" u="none" strike="noStrike">
                        <a:solidFill>
                          <a:srgbClr val="000000"/>
                        </a:solidFill>
                        <a:effectLst/>
                        <a:latin typeface="Times New Roman" panose="02020603050405020304" pitchFamily="18" charset="0"/>
                      </a:endParaRPr>
                    </a:p>
                  </a:txBody>
                  <a:tcPr marL="9525" marR="9525" marT="9525" marB="0" anchor="ctr"/>
                </a:tc>
              </a:tr>
              <a:tr h="190500">
                <a:tc>
                  <a:txBody>
                    <a:bodyPr/>
                    <a:lstStyle/>
                    <a:p>
                      <a:pPr algn="ctr" fontAlgn="ctr"/>
                      <a:r>
                        <a:rPr lang="es-EC" sz="1000" u="none" strike="noStrike">
                          <a:effectLst/>
                        </a:rPr>
                        <a:t>TUBERIA-2</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0.025</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1.54</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4</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3</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250</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1.58</a:t>
                      </a:r>
                      <a:endParaRPr lang="es-EC" sz="1000" b="0" i="0" u="none" strike="noStrike">
                        <a:solidFill>
                          <a:srgbClr val="000000"/>
                        </a:solidFill>
                        <a:effectLst/>
                        <a:latin typeface="Times New Roman" panose="02020603050405020304" pitchFamily="18" charset="0"/>
                      </a:endParaRPr>
                    </a:p>
                  </a:txBody>
                  <a:tcPr marL="9525" marR="9525" marT="9525" marB="0" anchor="ctr"/>
                </a:tc>
              </a:tr>
              <a:tr h="190500">
                <a:tc>
                  <a:txBody>
                    <a:bodyPr/>
                    <a:lstStyle/>
                    <a:p>
                      <a:pPr algn="ctr" fontAlgn="ctr"/>
                      <a:r>
                        <a:rPr lang="es-EC" sz="1000" u="none" strike="noStrike">
                          <a:effectLst/>
                        </a:rPr>
                        <a:t>TUBERIA-3</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0.026</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1.69</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3</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2</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300</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1.7</a:t>
                      </a:r>
                      <a:endParaRPr lang="es-EC" sz="1000" b="0" i="0" u="none" strike="noStrike">
                        <a:solidFill>
                          <a:srgbClr val="000000"/>
                        </a:solidFill>
                        <a:effectLst/>
                        <a:latin typeface="Times New Roman" panose="02020603050405020304" pitchFamily="18" charset="0"/>
                      </a:endParaRPr>
                    </a:p>
                  </a:txBody>
                  <a:tcPr marL="9525" marR="9525" marT="9525" marB="0" anchor="ctr"/>
                </a:tc>
              </a:tr>
              <a:tr h="190500">
                <a:tc>
                  <a:txBody>
                    <a:bodyPr/>
                    <a:lstStyle/>
                    <a:p>
                      <a:pPr algn="ctr" fontAlgn="ctr"/>
                      <a:r>
                        <a:rPr lang="es-EC" sz="1000" u="none" strike="noStrike">
                          <a:effectLst/>
                        </a:rPr>
                        <a:t>TUBERIA-4</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0.075</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2.87</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2</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5</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300</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2.94</a:t>
                      </a:r>
                      <a:endParaRPr lang="es-EC" sz="1000" b="0" i="0" u="none" strike="noStrike">
                        <a:solidFill>
                          <a:srgbClr val="000000"/>
                        </a:solidFill>
                        <a:effectLst/>
                        <a:latin typeface="Times New Roman" panose="02020603050405020304" pitchFamily="18" charset="0"/>
                      </a:endParaRPr>
                    </a:p>
                  </a:txBody>
                  <a:tcPr marL="9525" marR="9525" marT="9525" marB="0" anchor="ctr"/>
                </a:tc>
              </a:tr>
              <a:tr h="190500">
                <a:tc>
                  <a:txBody>
                    <a:bodyPr/>
                    <a:lstStyle/>
                    <a:p>
                      <a:pPr algn="ctr" fontAlgn="ctr"/>
                      <a:r>
                        <a:rPr lang="es-EC" sz="1000" u="none" strike="noStrike">
                          <a:effectLst/>
                        </a:rPr>
                        <a:t>TUBERIA-5</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0.028</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2.05</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6</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5</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250</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2.17</a:t>
                      </a:r>
                      <a:endParaRPr lang="es-EC" sz="1000" b="0" i="0" u="none" strike="noStrike">
                        <a:solidFill>
                          <a:srgbClr val="000000"/>
                        </a:solidFill>
                        <a:effectLst/>
                        <a:latin typeface="Times New Roman" panose="02020603050405020304" pitchFamily="18" charset="0"/>
                      </a:endParaRPr>
                    </a:p>
                  </a:txBody>
                  <a:tcPr marL="9525" marR="9525" marT="9525" marB="0" anchor="ctr"/>
                </a:tc>
              </a:tr>
              <a:tr h="190500">
                <a:tc>
                  <a:txBody>
                    <a:bodyPr/>
                    <a:lstStyle/>
                    <a:p>
                      <a:pPr algn="ctr" fontAlgn="ctr"/>
                      <a:r>
                        <a:rPr lang="es-EC" sz="1000" u="none" strike="noStrike">
                          <a:effectLst/>
                        </a:rPr>
                        <a:t>TUBERIA-6</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0.01</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1.59</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8</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7</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350</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1.7</a:t>
                      </a:r>
                      <a:endParaRPr lang="es-EC" sz="1000" b="0" i="0" u="none" strike="noStrike">
                        <a:solidFill>
                          <a:srgbClr val="000000"/>
                        </a:solidFill>
                        <a:effectLst/>
                        <a:latin typeface="Times New Roman" panose="02020603050405020304" pitchFamily="18" charset="0"/>
                      </a:endParaRPr>
                    </a:p>
                  </a:txBody>
                  <a:tcPr marL="9525" marR="9525" marT="9525" marB="0" anchor="ctr"/>
                </a:tc>
              </a:tr>
              <a:tr h="190500">
                <a:tc>
                  <a:txBody>
                    <a:bodyPr/>
                    <a:lstStyle/>
                    <a:p>
                      <a:pPr algn="ctr" fontAlgn="ctr"/>
                      <a:r>
                        <a:rPr lang="es-EC" sz="1000" u="none" strike="noStrike">
                          <a:effectLst/>
                        </a:rPr>
                        <a:t>TUBERIA-7</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0.01</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1.84</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7</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5</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500</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1.93</a:t>
                      </a:r>
                      <a:endParaRPr lang="es-EC" sz="1000" b="0" i="0" u="none" strike="noStrike">
                        <a:solidFill>
                          <a:srgbClr val="000000"/>
                        </a:solidFill>
                        <a:effectLst/>
                        <a:latin typeface="Times New Roman" panose="02020603050405020304" pitchFamily="18" charset="0"/>
                      </a:endParaRPr>
                    </a:p>
                  </a:txBody>
                  <a:tcPr marL="9525" marR="9525" marT="9525" marB="0" anchor="ctr"/>
                </a:tc>
              </a:tr>
              <a:tr h="190500">
                <a:tc>
                  <a:txBody>
                    <a:bodyPr/>
                    <a:lstStyle/>
                    <a:p>
                      <a:pPr algn="ctr" fontAlgn="ctr"/>
                      <a:r>
                        <a:rPr lang="es-EC" sz="1000" u="none" strike="noStrike">
                          <a:effectLst/>
                        </a:rPr>
                        <a:t>TUBERIA-8</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0.021</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2.82</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5</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9</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500</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2.98</a:t>
                      </a:r>
                      <a:endParaRPr lang="es-EC" sz="1000" b="0" i="0" u="none" strike="noStrike">
                        <a:solidFill>
                          <a:srgbClr val="000000"/>
                        </a:solidFill>
                        <a:effectLst/>
                        <a:latin typeface="Times New Roman" panose="02020603050405020304" pitchFamily="18" charset="0"/>
                      </a:endParaRPr>
                    </a:p>
                  </a:txBody>
                  <a:tcPr marL="9525" marR="9525" marT="9525" marB="0" anchor="ctr"/>
                </a:tc>
              </a:tr>
              <a:tr h="190500">
                <a:tc>
                  <a:txBody>
                    <a:bodyPr/>
                    <a:lstStyle/>
                    <a:p>
                      <a:pPr algn="ctr" fontAlgn="ctr"/>
                      <a:r>
                        <a:rPr lang="es-EC" sz="1000" u="none" strike="noStrike">
                          <a:effectLst/>
                        </a:rPr>
                        <a:t>TUBERIA-9</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0.016</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1.68</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10</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9</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350</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1.74</a:t>
                      </a:r>
                      <a:endParaRPr lang="es-EC" sz="1000" b="0" i="0" u="none" strike="noStrike">
                        <a:solidFill>
                          <a:srgbClr val="000000"/>
                        </a:solidFill>
                        <a:effectLst/>
                        <a:latin typeface="Times New Roman" panose="02020603050405020304" pitchFamily="18" charset="0"/>
                      </a:endParaRPr>
                    </a:p>
                  </a:txBody>
                  <a:tcPr marL="9525" marR="9525" marT="9525" marB="0" anchor="ctr"/>
                </a:tc>
              </a:tr>
              <a:tr h="200025">
                <a:tc>
                  <a:txBody>
                    <a:bodyPr/>
                    <a:lstStyle/>
                    <a:p>
                      <a:pPr algn="ctr" fontAlgn="ctr"/>
                      <a:r>
                        <a:rPr lang="es-EC" sz="1000" u="none" strike="noStrike">
                          <a:effectLst/>
                        </a:rPr>
                        <a:t>TUBERIA-10</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0.01</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1.51</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12</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dirty="0">
                          <a:effectLst/>
                        </a:rPr>
                        <a:t>11</a:t>
                      </a:r>
                      <a:endParaRPr lang="es-EC" sz="10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a:effectLst/>
                        </a:rPr>
                        <a:t>350</a:t>
                      </a:r>
                      <a:endParaRPr lang="es-EC" sz="10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000" u="none" strike="noStrike" dirty="0">
                          <a:effectLst/>
                        </a:rPr>
                        <a:t>1.59</a:t>
                      </a:r>
                      <a:endParaRPr lang="es-EC" sz="1000" b="0" i="0" u="none" strike="noStrike" dirty="0">
                        <a:solidFill>
                          <a:srgbClr val="000000"/>
                        </a:solidFill>
                        <a:effectLst/>
                        <a:latin typeface="Times New Roman" panose="02020603050405020304" pitchFamily="18" charset="0"/>
                      </a:endParaRPr>
                    </a:p>
                  </a:txBody>
                  <a:tcPr marL="9525" marR="9525" marT="9525" marB="0" anchor="ctr"/>
                </a:tc>
              </a:tr>
            </a:tbl>
          </a:graphicData>
        </a:graphic>
      </p:graphicFrame>
      <p:pic>
        <p:nvPicPr>
          <p:cNvPr id="5" name="Imagen 4"/>
          <p:cNvPicPr>
            <a:picLocks noChangeAspect="1"/>
          </p:cNvPicPr>
          <p:nvPr/>
        </p:nvPicPr>
        <p:blipFill rotWithShape="1">
          <a:blip r:embed="rId2"/>
          <a:srcRect l="11172"/>
          <a:stretch/>
        </p:blipFill>
        <p:spPr>
          <a:xfrm>
            <a:off x="10702344" y="4864055"/>
            <a:ext cx="871470" cy="876300"/>
          </a:xfrm>
          <a:prstGeom prst="rect">
            <a:avLst/>
          </a:prstGeom>
        </p:spPr>
      </p:pic>
      <p:pic>
        <p:nvPicPr>
          <p:cNvPr id="6" name="Imagen 5"/>
          <p:cNvPicPr>
            <a:picLocks noChangeAspect="1"/>
          </p:cNvPicPr>
          <p:nvPr/>
        </p:nvPicPr>
        <p:blipFill rotWithShape="1">
          <a:blip r:embed="rId3"/>
          <a:srcRect t="1484" r="6226"/>
          <a:stretch/>
        </p:blipFill>
        <p:spPr>
          <a:xfrm>
            <a:off x="6628795" y="2281687"/>
            <a:ext cx="4073549" cy="4056060"/>
          </a:xfrm>
          <a:prstGeom prst="rect">
            <a:avLst/>
          </a:prstGeom>
        </p:spPr>
      </p:pic>
    </p:spTree>
    <p:extLst>
      <p:ext uri="{BB962C8B-B14F-4D97-AF65-F5344CB8AC3E}">
        <p14:creationId xmlns:p14="http://schemas.microsoft.com/office/powerpoint/2010/main" val="118453890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9629" y="312313"/>
            <a:ext cx="9601200" cy="1258910"/>
          </a:xfrm>
        </p:spPr>
        <p:txBody>
          <a:bodyPr>
            <a:normAutofit/>
          </a:bodyPr>
          <a:lstStyle/>
          <a:p>
            <a:r>
              <a:rPr lang="es-US" sz="3800" dirty="0" smtClean="0"/>
              <a:t>DISEÑO DE LA RED DE ALCANTARILLADO SANITARIO</a:t>
            </a:r>
            <a:endParaRPr lang="es-ES" sz="3800" dirty="0"/>
          </a:p>
        </p:txBody>
      </p:sp>
      <p:pic>
        <p:nvPicPr>
          <p:cNvPr id="3" name="Imagen 2"/>
          <p:cNvPicPr>
            <a:picLocks noChangeAspect="1"/>
          </p:cNvPicPr>
          <p:nvPr/>
        </p:nvPicPr>
        <p:blipFill rotWithShape="1">
          <a:blip r:embed="rId2"/>
          <a:srcRect t="1738"/>
          <a:stretch/>
        </p:blipFill>
        <p:spPr>
          <a:xfrm>
            <a:off x="3587693" y="798490"/>
            <a:ext cx="5893720" cy="6317774"/>
          </a:xfrm>
          <a:prstGeom prst="rect">
            <a:avLst/>
          </a:prstGeom>
        </p:spPr>
      </p:pic>
    </p:spTree>
    <p:extLst>
      <p:ext uri="{BB962C8B-B14F-4D97-AF65-F5344CB8AC3E}">
        <p14:creationId xmlns:p14="http://schemas.microsoft.com/office/powerpoint/2010/main" val="303942729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p:txBody>
          <a:bodyPr/>
          <a:lstStyle/>
          <a:p>
            <a:r>
              <a:rPr lang="es-US" dirty="0" smtClean="0"/>
              <a:t>163 Pozos de revisión</a:t>
            </a:r>
          </a:p>
          <a:p>
            <a:r>
              <a:rPr lang="es-US" dirty="0" smtClean="0"/>
              <a:t>Longitud total de tubería = 9.28 Km.</a:t>
            </a:r>
          </a:p>
          <a:p>
            <a:r>
              <a:rPr lang="es-US" dirty="0" smtClean="0"/>
              <a:t>Diámetro de 200 mm</a:t>
            </a:r>
            <a:endParaRPr lang="es-ES" dirty="0"/>
          </a:p>
        </p:txBody>
      </p:sp>
      <p:sp>
        <p:nvSpPr>
          <p:cNvPr id="4" name="Título 1"/>
          <p:cNvSpPr>
            <a:spLocks noGrp="1"/>
          </p:cNvSpPr>
          <p:nvPr>
            <p:ph type="title"/>
          </p:nvPr>
        </p:nvSpPr>
        <p:spPr/>
        <p:txBody>
          <a:bodyPr>
            <a:normAutofit/>
          </a:bodyPr>
          <a:lstStyle/>
          <a:p>
            <a:r>
              <a:rPr lang="es-US" sz="3800" dirty="0" smtClean="0"/>
              <a:t>DISEÑO DE LA RED DE ALCANTARILLADO SANITARIO</a:t>
            </a:r>
            <a:endParaRPr lang="es-ES" sz="3800" dirty="0"/>
          </a:p>
        </p:txBody>
      </p:sp>
      <p:sp>
        <p:nvSpPr>
          <p:cNvPr id="5" name="Rectángulo 4"/>
          <p:cNvSpPr/>
          <p:nvPr/>
        </p:nvSpPr>
        <p:spPr>
          <a:xfrm>
            <a:off x="1371600" y="4107180"/>
            <a:ext cx="6446520" cy="1200329"/>
          </a:xfrm>
          <a:prstGeom prst="rect">
            <a:avLst/>
          </a:prstGeom>
        </p:spPr>
        <p:txBody>
          <a:bodyPr wrap="square">
            <a:spAutoFit/>
          </a:bodyPr>
          <a:lstStyle/>
          <a:p>
            <a:pPr marL="101600" indent="0">
              <a:buNone/>
            </a:pPr>
            <a:r>
              <a:rPr lang="es-EC" b="1" dirty="0"/>
              <a:t>CONEXIONES DOMICILIARIAS</a:t>
            </a:r>
          </a:p>
          <a:p>
            <a:pPr marL="285750" indent="-285750">
              <a:buFont typeface="Wingdings" panose="05000000000000000000" pitchFamily="2" charset="2"/>
              <a:buChar char="§"/>
            </a:pPr>
            <a:r>
              <a:rPr lang="es-EC" dirty="0"/>
              <a:t>Ø= 150mm, 1%</a:t>
            </a:r>
          </a:p>
          <a:p>
            <a:pPr marL="285750" indent="-285750">
              <a:buFont typeface="Wingdings" panose="05000000000000000000" pitchFamily="2" charset="2"/>
              <a:buChar char="§"/>
            </a:pPr>
            <a:r>
              <a:rPr lang="es-EC" dirty="0"/>
              <a:t>45° - 60°</a:t>
            </a:r>
          </a:p>
          <a:p>
            <a:pPr marL="285750" indent="-285750">
              <a:buFont typeface="Wingdings" panose="05000000000000000000" pitchFamily="2" charset="2"/>
              <a:buChar char="§"/>
            </a:pPr>
            <a:r>
              <a:rPr lang="es-EC" dirty="0" smtClean="0"/>
              <a:t>80 </a:t>
            </a:r>
            <a:r>
              <a:rPr lang="es-EC" dirty="0"/>
              <a:t>cm x </a:t>
            </a:r>
            <a:r>
              <a:rPr lang="es-EC" dirty="0" smtClean="0"/>
              <a:t>80 </a:t>
            </a:r>
            <a:r>
              <a:rPr lang="es-EC" dirty="0"/>
              <a:t>cm</a:t>
            </a:r>
          </a:p>
        </p:txBody>
      </p:sp>
      <p:pic>
        <p:nvPicPr>
          <p:cNvPr id="6" name="Imagen 5"/>
          <p:cNvPicPr>
            <a:picLocks noChangeAspect="1"/>
          </p:cNvPicPr>
          <p:nvPr/>
        </p:nvPicPr>
        <p:blipFill>
          <a:blip r:embed="rId2"/>
          <a:stretch>
            <a:fillRect/>
          </a:stretch>
        </p:blipFill>
        <p:spPr>
          <a:xfrm>
            <a:off x="7475220" y="1309687"/>
            <a:ext cx="4512233" cy="5534025"/>
          </a:xfrm>
          <a:prstGeom prst="rect">
            <a:avLst/>
          </a:prstGeom>
        </p:spPr>
      </p:pic>
      <p:pic>
        <p:nvPicPr>
          <p:cNvPr id="7" name="Imagen 6"/>
          <p:cNvPicPr>
            <a:picLocks noChangeAspect="1"/>
          </p:cNvPicPr>
          <p:nvPr/>
        </p:nvPicPr>
        <p:blipFill>
          <a:blip r:embed="rId3"/>
          <a:stretch>
            <a:fillRect/>
          </a:stretch>
        </p:blipFill>
        <p:spPr>
          <a:xfrm>
            <a:off x="4584382" y="3783994"/>
            <a:ext cx="2890838" cy="2707293"/>
          </a:xfrm>
          <a:prstGeom prst="rect">
            <a:avLst/>
          </a:prstGeom>
        </p:spPr>
      </p:pic>
    </p:spTree>
    <p:extLst>
      <p:ext uri="{BB962C8B-B14F-4D97-AF65-F5344CB8AC3E}">
        <p14:creationId xmlns:p14="http://schemas.microsoft.com/office/powerpoint/2010/main" val="25741004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9629" y="312313"/>
            <a:ext cx="9601200" cy="1258910"/>
          </a:xfrm>
        </p:spPr>
        <p:txBody>
          <a:bodyPr>
            <a:normAutofit/>
          </a:bodyPr>
          <a:lstStyle/>
          <a:p>
            <a:r>
              <a:rPr lang="es-US" sz="3800" dirty="0" smtClean="0"/>
              <a:t>DISEÑO DE LA RED DE ALCANTARILLADO PLUVIAL</a:t>
            </a:r>
            <a:endParaRPr lang="es-ES" sz="3800" dirty="0"/>
          </a:p>
        </p:txBody>
      </p:sp>
      <p:pic>
        <p:nvPicPr>
          <p:cNvPr id="4" name="Imagen 3"/>
          <p:cNvPicPr>
            <a:picLocks noChangeAspect="1"/>
          </p:cNvPicPr>
          <p:nvPr/>
        </p:nvPicPr>
        <p:blipFill rotWithShape="1">
          <a:blip r:embed="rId2"/>
          <a:srcRect t="2561"/>
          <a:stretch/>
        </p:blipFill>
        <p:spPr>
          <a:xfrm>
            <a:off x="4056845" y="941768"/>
            <a:ext cx="5373242" cy="5811881"/>
          </a:xfrm>
          <a:prstGeom prst="rect">
            <a:avLst/>
          </a:prstGeom>
        </p:spPr>
      </p:pic>
    </p:spTree>
    <p:extLst>
      <p:ext uri="{BB962C8B-B14F-4D97-AF65-F5344CB8AC3E}">
        <p14:creationId xmlns:p14="http://schemas.microsoft.com/office/powerpoint/2010/main" val="40985573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11580" y="1900237"/>
            <a:ext cx="9601200" cy="3581400"/>
          </a:xfrm>
        </p:spPr>
        <p:txBody>
          <a:bodyPr/>
          <a:lstStyle/>
          <a:p>
            <a:r>
              <a:rPr lang="es-US" dirty="0" smtClean="0"/>
              <a:t>137 Pozos de revisión</a:t>
            </a:r>
          </a:p>
          <a:p>
            <a:r>
              <a:rPr lang="es-US" dirty="0" smtClean="0"/>
              <a:t>Longitud total de tubería = 8.21 Km.</a:t>
            </a:r>
          </a:p>
          <a:p>
            <a:r>
              <a:rPr lang="es-US" dirty="0" smtClean="0"/>
              <a:t>324 Sumideros</a:t>
            </a:r>
          </a:p>
          <a:p>
            <a:r>
              <a:rPr lang="es-US" dirty="0" smtClean="0"/>
              <a:t>Diámetro de 250 mm a 1000 mm</a:t>
            </a:r>
            <a:endParaRPr lang="es-ES" dirty="0"/>
          </a:p>
        </p:txBody>
      </p:sp>
      <p:sp>
        <p:nvSpPr>
          <p:cNvPr id="4" name="Título 1"/>
          <p:cNvSpPr>
            <a:spLocks noGrp="1"/>
          </p:cNvSpPr>
          <p:nvPr>
            <p:ph type="title"/>
          </p:nvPr>
        </p:nvSpPr>
        <p:spPr/>
        <p:txBody>
          <a:bodyPr>
            <a:normAutofit/>
          </a:bodyPr>
          <a:lstStyle/>
          <a:p>
            <a:r>
              <a:rPr lang="es-US" sz="4000" dirty="0" smtClean="0"/>
              <a:t>DISEÑO DE LA RED DE ALCANTARILLADO PLUVIAL</a:t>
            </a:r>
            <a:endParaRPr lang="es-ES" sz="4000" dirty="0"/>
          </a:p>
        </p:txBody>
      </p:sp>
      <p:pic>
        <p:nvPicPr>
          <p:cNvPr id="2" name="Imagen 1"/>
          <p:cNvPicPr>
            <a:picLocks noChangeAspect="1"/>
          </p:cNvPicPr>
          <p:nvPr/>
        </p:nvPicPr>
        <p:blipFill>
          <a:blip r:embed="rId2"/>
          <a:stretch>
            <a:fillRect/>
          </a:stretch>
        </p:blipFill>
        <p:spPr>
          <a:xfrm>
            <a:off x="1659254" y="3958590"/>
            <a:ext cx="3885248" cy="2661783"/>
          </a:xfrm>
          <a:prstGeom prst="rect">
            <a:avLst/>
          </a:prstGeom>
        </p:spPr>
      </p:pic>
      <p:pic>
        <p:nvPicPr>
          <p:cNvPr id="6" name="Imagen 5"/>
          <p:cNvPicPr>
            <a:picLocks noChangeAspect="1"/>
          </p:cNvPicPr>
          <p:nvPr/>
        </p:nvPicPr>
        <p:blipFill>
          <a:blip r:embed="rId3"/>
          <a:stretch>
            <a:fillRect/>
          </a:stretch>
        </p:blipFill>
        <p:spPr>
          <a:xfrm>
            <a:off x="5832156" y="4076700"/>
            <a:ext cx="3086100" cy="2809875"/>
          </a:xfrm>
          <a:prstGeom prst="rect">
            <a:avLst/>
          </a:prstGeom>
        </p:spPr>
      </p:pic>
      <p:pic>
        <p:nvPicPr>
          <p:cNvPr id="7" name="Imagen 6"/>
          <p:cNvPicPr>
            <a:picLocks noChangeAspect="1"/>
          </p:cNvPicPr>
          <p:nvPr/>
        </p:nvPicPr>
        <p:blipFill>
          <a:blip r:embed="rId4"/>
          <a:stretch>
            <a:fillRect/>
          </a:stretch>
        </p:blipFill>
        <p:spPr>
          <a:xfrm>
            <a:off x="8216290" y="1428750"/>
            <a:ext cx="3298457" cy="2918058"/>
          </a:xfrm>
          <a:prstGeom prst="rect">
            <a:avLst/>
          </a:prstGeom>
        </p:spPr>
      </p:pic>
    </p:spTree>
    <p:extLst>
      <p:ext uri="{BB962C8B-B14F-4D97-AF65-F5344CB8AC3E}">
        <p14:creationId xmlns:p14="http://schemas.microsoft.com/office/powerpoint/2010/main" val="12217810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685800"/>
            <a:ext cx="4777740" cy="662940"/>
          </a:xfrm>
        </p:spPr>
        <p:txBody>
          <a:bodyPr>
            <a:normAutofit fontScale="90000"/>
          </a:bodyPr>
          <a:lstStyle/>
          <a:p>
            <a:r>
              <a:rPr lang="es-US" sz="4200" dirty="0" smtClean="0"/>
              <a:t>PRESUPUESTO</a:t>
            </a:r>
            <a:r>
              <a:rPr lang="es-US" dirty="0" smtClean="0"/>
              <a:t/>
            </a:r>
            <a:br>
              <a:rPr lang="es-US" dirty="0" smtClean="0"/>
            </a:br>
            <a:endParaRPr lang="es-ES" dirty="0"/>
          </a:p>
        </p:txBody>
      </p:sp>
      <p:sp>
        <p:nvSpPr>
          <p:cNvPr id="5" name="Rectángulo 4"/>
          <p:cNvSpPr/>
          <p:nvPr/>
        </p:nvSpPr>
        <p:spPr>
          <a:xfrm>
            <a:off x="2043447" y="1348741"/>
            <a:ext cx="9264203" cy="1938992"/>
          </a:xfrm>
          <a:prstGeom prst="rect">
            <a:avLst/>
          </a:prstGeom>
        </p:spPr>
        <p:txBody>
          <a:bodyPr wrap="square">
            <a:spAutoFit/>
          </a:bodyPr>
          <a:lstStyle/>
          <a:p>
            <a:pPr marL="90170" marR="0" indent="230505">
              <a:lnSpc>
                <a:spcPct val="200000"/>
              </a:lnSpc>
              <a:spcBef>
                <a:spcPts val="0"/>
              </a:spcBef>
              <a:spcAft>
                <a:spcPts val="0"/>
              </a:spcAft>
            </a:pPr>
            <a:r>
              <a:rPr lang="es-EC" sz="2000" dirty="0">
                <a:ea typeface="Calibri" panose="020F0502020204030204" pitchFamily="34" charset="0"/>
                <a:cs typeface="Times New Roman" panose="02020603050405020304" pitchFamily="18" charset="0"/>
              </a:rPr>
              <a:t>El presupuesto referencial del proyecto se realizó en base al Reporte General de Rubros- abril 2019, proporcionado por el Gobierno Autónomo Descentralizado de Rumiñahui, específicamente por el </a:t>
            </a:r>
            <a:r>
              <a:rPr lang="es-EC" sz="2000" dirty="0" smtClean="0">
                <a:ea typeface="Calibri" panose="020F0502020204030204" pitchFamily="34" charset="0"/>
                <a:cs typeface="Times New Roman" panose="02020603050405020304" pitchFamily="18" charset="0"/>
              </a:rPr>
              <a:t>DAPAC-R</a:t>
            </a:r>
            <a:r>
              <a:rPr lang="es-ES" sz="2000" dirty="0">
                <a:ea typeface="Calibri" panose="020F0502020204030204" pitchFamily="34" charset="0"/>
                <a:cs typeface="Times New Roman" panose="02020603050405020304" pitchFamily="18" charset="0"/>
              </a:rPr>
              <a:t>.</a:t>
            </a:r>
            <a:endParaRPr lang="es-ES" sz="2000" dirty="0">
              <a:effectLst/>
              <a:ea typeface="Calibri" panose="020F0502020204030204" pitchFamily="34" charset="0"/>
              <a:cs typeface="Times New Roman" panose="02020603050405020304" pitchFamily="18" charset="0"/>
            </a:endParaRPr>
          </a:p>
        </p:txBody>
      </p:sp>
      <p:graphicFrame>
        <p:nvGraphicFramePr>
          <p:cNvPr id="6" name="Tabla 5"/>
          <p:cNvGraphicFramePr>
            <a:graphicFrameLocks noGrp="1"/>
          </p:cNvGraphicFramePr>
          <p:nvPr>
            <p:extLst>
              <p:ext uri="{D42A27DB-BD31-4B8C-83A1-F6EECF244321}">
                <p14:modId xmlns:p14="http://schemas.microsoft.com/office/powerpoint/2010/main" val="1728345392"/>
              </p:ext>
            </p:extLst>
          </p:nvPr>
        </p:nvGraphicFramePr>
        <p:xfrm>
          <a:off x="4654551" y="4043964"/>
          <a:ext cx="4334903" cy="1584102"/>
        </p:xfrm>
        <a:graphic>
          <a:graphicData uri="http://schemas.openxmlformats.org/drawingml/2006/table">
            <a:tbl>
              <a:tblPr>
                <a:tableStyleId>{5C22544A-7EE6-4342-B048-85BDC9FD1C3A}</a:tableStyleId>
              </a:tblPr>
              <a:tblGrid>
                <a:gridCol w="1505307"/>
                <a:gridCol w="1414798"/>
                <a:gridCol w="1414798"/>
              </a:tblGrid>
              <a:tr h="393525">
                <a:tc>
                  <a:txBody>
                    <a:bodyPr/>
                    <a:lstStyle/>
                    <a:p>
                      <a:pPr algn="ctr" fontAlgn="b"/>
                      <a:r>
                        <a:rPr lang="es-ES" sz="1600" b="1" u="none" strike="noStrike" dirty="0">
                          <a:effectLst/>
                        </a:rPr>
                        <a:t>ALTERNATIVA</a:t>
                      </a:r>
                      <a:endParaRPr lang="es-ES" sz="1600" b="1" i="0" u="none" strike="noStrike" dirty="0">
                        <a:solidFill>
                          <a:srgbClr val="000000"/>
                        </a:solidFill>
                        <a:effectLst/>
                        <a:latin typeface="Calibri" panose="020F0502020204030204" pitchFamily="34" charset="0"/>
                      </a:endParaRPr>
                    </a:p>
                  </a:txBody>
                  <a:tcPr marL="9525" marR="9525" marT="9525" marB="0" anchor="b">
                    <a:solidFill>
                      <a:srgbClr val="80CA84"/>
                    </a:solidFill>
                  </a:tcPr>
                </a:tc>
                <a:tc>
                  <a:txBody>
                    <a:bodyPr/>
                    <a:lstStyle/>
                    <a:p>
                      <a:pPr algn="ctr" fontAlgn="b"/>
                      <a:r>
                        <a:rPr lang="es-ES" sz="1600" b="1" u="none" strike="noStrike" dirty="0">
                          <a:effectLst/>
                        </a:rPr>
                        <a:t>PVC</a:t>
                      </a:r>
                      <a:endParaRPr lang="es-ES" sz="1600" b="1" i="0" u="none" strike="noStrike" dirty="0">
                        <a:solidFill>
                          <a:srgbClr val="000000"/>
                        </a:solidFill>
                        <a:effectLst/>
                        <a:latin typeface="Calibri" panose="020F0502020204030204" pitchFamily="34" charset="0"/>
                      </a:endParaRPr>
                    </a:p>
                  </a:txBody>
                  <a:tcPr marL="9525" marR="9525" marT="9525" marB="0" anchor="b">
                    <a:solidFill>
                      <a:srgbClr val="80CA84"/>
                    </a:solidFill>
                  </a:tcPr>
                </a:tc>
                <a:tc>
                  <a:txBody>
                    <a:bodyPr/>
                    <a:lstStyle/>
                    <a:p>
                      <a:pPr algn="ctr" fontAlgn="b"/>
                      <a:r>
                        <a:rPr lang="es-ES" sz="1600" b="1" u="none" strike="noStrike" dirty="0">
                          <a:effectLst/>
                        </a:rPr>
                        <a:t>H.S</a:t>
                      </a:r>
                      <a:endParaRPr lang="es-ES" sz="1600" b="1" i="0" u="none" strike="noStrike" dirty="0">
                        <a:solidFill>
                          <a:srgbClr val="000000"/>
                        </a:solidFill>
                        <a:effectLst/>
                        <a:latin typeface="Calibri" panose="020F0502020204030204" pitchFamily="34" charset="0"/>
                      </a:endParaRPr>
                    </a:p>
                  </a:txBody>
                  <a:tcPr marL="9525" marR="9525" marT="9525" marB="0" anchor="b">
                    <a:solidFill>
                      <a:srgbClr val="80CA84"/>
                    </a:solidFill>
                  </a:tcPr>
                </a:tc>
              </a:tr>
              <a:tr h="396859">
                <a:tc>
                  <a:txBody>
                    <a:bodyPr/>
                    <a:lstStyle/>
                    <a:p>
                      <a:pPr algn="ctr" fontAlgn="b"/>
                      <a:r>
                        <a:rPr lang="es-ES" sz="1500" b="1" u="none" strike="noStrike" dirty="0">
                          <a:effectLst/>
                        </a:rPr>
                        <a:t>SANITARIO</a:t>
                      </a:r>
                      <a:endParaRPr lang="es-ES" sz="1500" b="1" i="0" u="none" strike="noStrike" dirty="0">
                        <a:solidFill>
                          <a:srgbClr val="000000"/>
                        </a:solidFill>
                        <a:effectLst/>
                        <a:latin typeface="Calibri" panose="020F0502020204030204" pitchFamily="34" charset="0"/>
                      </a:endParaRPr>
                    </a:p>
                  </a:txBody>
                  <a:tcPr marL="9525" marR="9525" marT="9525" marB="0" anchor="b">
                    <a:solidFill>
                      <a:srgbClr val="D4F1CF"/>
                    </a:solidFill>
                  </a:tcPr>
                </a:tc>
                <a:tc>
                  <a:txBody>
                    <a:bodyPr/>
                    <a:lstStyle/>
                    <a:p>
                      <a:pPr algn="ctr" fontAlgn="b"/>
                      <a:r>
                        <a:rPr lang="es-ES" sz="1200" u="none" strike="noStrike" dirty="0">
                          <a:effectLst/>
                        </a:rPr>
                        <a:t> $  1,061,101.46 </a:t>
                      </a:r>
                      <a:endParaRPr lang="es-ES" sz="1200" b="1" i="0" u="none" strike="noStrike" dirty="0">
                        <a:solidFill>
                          <a:srgbClr val="000000"/>
                        </a:solidFill>
                        <a:effectLst/>
                        <a:latin typeface="Calibri" panose="020F0502020204030204" pitchFamily="34" charset="0"/>
                      </a:endParaRPr>
                    </a:p>
                  </a:txBody>
                  <a:tcPr marL="9525" marR="9525" marT="9525" marB="0" anchor="b">
                    <a:solidFill>
                      <a:srgbClr val="D4F1CF"/>
                    </a:solidFill>
                  </a:tcPr>
                </a:tc>
                <a:tc>
                  <a:txBody>
                    <a:bodyPr/>
                    <a:lstStyle/>
                    <a:p>
                      <a:pPr algn="ctr" fontAlgn="b"/>
                      <a:r>
                        <a:rPr lang="es-ES" sz="1200" u="none" strike="noStrike" dirty="0">
                          <a:effectLst/>
                        </a:rPr>
                        <a:t> $  1,084,553.81 </a:t>
                      </a:r>
                      <a:endParaRPr lang="es-ES" sz="1200" b="1" i="0" u="none" strike="noStrike" dirty="0">
                        <a:solidFill>
                          <a:srgbClr val="000000"/>
                        </a:solidFill>
                        <a:effectLst/>
                        <a:latin typeface="Calibri" panose="020F0502020204030204" pitchFamily="34" charset="0"/>
                      </a:endParaRPr>
                    </a:p>
                  </a:txBody>
                  <a:tcPr marL="9525" marR="9525" marT="9525" marB="0" anchor="b">
                    <a:solidFill>
                      <a:srgbClr val="D4F1CF"/>
                    </a:solidFill>
                  </a:tcPr>
                </a:tc>
              </a:tr>
              <a:tr h="396859">
                <a:tc>
                  <a:txBody>
                    <a:bodyPr/>
                    <a:lstStyle/>
                    <a:p>
                      <a:pPr algn="ctr" fontAlgn="b"/>
                      <a:r>
                        <a:rPr lang="es-ES" sz="1500" b="1" u="none" strike="noStrike" dirty="0">
                          <a:effectLst/>
                        </a:rPr>
                        <a:t>PLUVIAL</a:t>
                      </a:r>
                      <a:endParaRPr lang="es-ES" sz="1500" b="1" i="0" u="none" strike="noStrike" dirty="0">
                        <a:solidFill>
                          <a:srgbClr val="000000"/>
                        </a:solidFill>
                        <a:effectLst/>
                        <a:latin typeface="Calibri" panose="020F0502020204030204" pitchFamily="34" charset="0"/>
                      </a:endParaRPr>
                    </a:p>
                  </a:txBody>
                  <a:tcPr marL="9525" marR="9525" marT="9525" marB="0" anchor="b">
                    <a:solidFill>
                      <a:srgbClr val="80CA84"/>
                    </a:solidFill>
                  </a:tcPr>
                </a:tc>
                <a:tc>
                  <a:txBody>
                    <a:bodyPr/>
                    <a:lstStyle/>
                    <a:p>
                      <a:pPr algn="ctr" fontAlgn="b"/>
                      <a:r>
                        <a:rPr lang="es-ES" sz="1200" u="none" strike="noStrike" dirty="0">
                          <a:effectLst/>
                        </a:rPr>
                        <a:t> $  1,610,644.07 </a:t>
                      </a:r>
                      <a:endParaRPr lang="es-ES" sz="1200" b="1" i="0" u="none" strike="noStrike" dirty="0">
                        <a:solidFill>
                          <a:srgbClr val="000000"/>
                        </a:solidFill>
                        <a:effectLst/>
                        <a:latin typeface="Calibri" panose="020F0502020204030204" pitchFamily="34" charset="0"/>
                      </a:endParaRPr>
                    </a:p>
                  </a:txBody>
                  <a:tcPr marL="9525" marR="9525" marT="9525" marB="0" anchor="b">
                    <a:solidFill>
                      <a:srgbClr val="80CA84"/>
                    </a:solidFill>
                  </a:tcPr>
                </a:tc>
                <a:tc>
                  <a:txBody>
                    <a:bodyPr/>
                    <a:lstStyle/>
                    <a:p>
                      <a:pPr algn="ctr" fontAlgn="b"/>
                      <a:r>
                        <a:rPr lang="es-ES" sz="1200" u="none" strike="noStrike" dirty="0">
                          <a:effectLst/>
                        </a:rPr>
                        <a:t> $  1,659,905.08 </a:t>
                      </a:r>
                      <a:endParaRPr lang="es-ES" sz="1200" b="1" i="0" u="none" strike="noStrike" dirty="0">
                        <a:solidFill>
                          <a:srgbClr val="000000"/>
                        </a:solidFill>
                        <a:effectLst/>
                        <a:latin typeface="Calibri" panose="020F0502020204030204" pitchFamily="34" charset="0"/>
                      </a:endParaRPr>
                    </a:p>
                  </a:txBody>
                  <a:tcPr marL="9525" marR="9525" marT="9525" marB="0" anchor="b">
                    <a:solidFill>
                      <a:srgbClr val="80CA84"/>
                    </a:solidFill>
                  </a:tcPr>
                </a:tc>
              </a:tr>
              <a:tr h="396859">
                <a:tc>
                  <a:txBody>
                    <a:bodyPr/>
                    <a:lstStyle/>
                    <a:p>
                      <a:pPr algn="ctr" fontAlgn="b"/>
                      <a:r>
                        <a:rPr lang="es-ES" sz="1500" b="1" u="none" strike="noStrike" dirty="0">
                          <a:effectLst/>
                        </a:rPr>
                        <a:t>TOTAL</a:t>
                      </a:r>
                      <a:endParaRPr lang="es-ES" sz="1500" b="1" i="0" u="none" strike="noStrike" dirty="0">
                        <a:solidFill>
                          <a:srgbClr val="000000"/>
                        </a:solidFill>
                        <a:effectLst/>
                        <a:latin typeface="Calibri" panose="020F0502020204030204" pitchFamily="34" charset="0"/>
                      </a:endParaRPr>
                    </a:p>
                  </a:txBody>
                  <a:tcPr marL="9525" marR="9525" marT="9525" marB="0" anchor="b">
                    <a:solidFill>
                      <a:srgbClr val="D4F1CF"/>
                    </a:solidFill>
                  </a:tcPr>
                </a:tc>
                <a:tc>
                  <a:txBody>
                    <a:bodyPr/>
                    <a:lstStyle/>
                    <a:p>
                      <a:pPr algn="ctr" fontAlgn="b"/>
                      <a:r>
                        <a:rPr lang="es-ES" sz="1200" u="none" strike="noStrike" dirty="0">
                          <a:effectLst/>
                        </a:rPr>
                        <a:t> $  2,671,745.53 </a:t>
                      </a:r>
                      <a:endParaRPr lang="es-ES" sz="1200" b="1" i="0" u="none" strike="noStrike" dirty="0">
                        <a:solidFill>
                          <a:srgbClr val="000000"/>
                        </a:solidFill>
                        <a:effectLst/>
                        <a:latin typeface="Calibri" panose="020F0502020204030204" pitchFamily="34" charset="0"/>
                      </a:endParaRPr>
                    </a:p>
                  </a:txBody>
                  <a:tcPr marL="9525" marR="9525" marT="9525" marB="0" anchor="b">
                    <a:solidFill>
                      <a:srgbClr val="D4F1CF"/>
                    </a:solidFill>
                  </a:tcPr>
                </a:tc>
                <a:tc>
                  <a:txBody>
                    <a:bodyPr/>
                    <a:lstStyle/>
                    <a:p>
                      <a:pPr algn="ctr" fontAlgn="b"/>
                      <a:r>
                        <a:rPr lang="es-ES" sz="1200" u="none" strike="noStrike" dirty="0">
                          <a:effectLst/>
                        </a:rPr>
                        <a:t> $  2,744,458.89 </a:t>
                      </a:r>
                      <a:endParaRPr lang="es-ES" sz="1200" b="1" i="0" u="none" strike="noStrike" dirty="0">
                        <a:solidFill>
                          <a:srgbClr val="000000"/>
                        </a:solidFill>
                        <a:effectLst/>
                        <a:latin typeface="Calibri" panose="020F0502020204030204" pitchFamily="34" charset="0"/>
                      </a:endParaRPr>
                    </a:p>
                  </a:txBody>
                  <a:tcPr marL="9525" marR="9525" marT="9525" marB="0" anchor="b">
                    <a:solidFill>
                      <a:srgbClr val="D4F1CF"/>
                    </a:solidFill>
                  </a:tcPr>
                </a:tc>
              </a:tr>
            </a:tbl>
          </a:graphicData>
        </a:graphic>
      </p:graphicFrame>
    </p:spTree>
    <p:extLst>
      <p:ext uri="{BB962C8B-B14F-4D97-AF65-F5344CB8AC3E}">
        <p14:creationId xmlns:p14="http://schemas.microsoft.com/office/powerpoint/2010/main" val="17201854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371600" y="492617"/>
            <a:ext cx="9601200" cy="1485900"/>
          </a:xfrm>
        </p:spPr>
        <p:txBody>
          <a:bodyPr>
            <a:normAutofit/>
          </a:bodyPr>
          <a:lstStyle/>
          <a:p>
            <a:r>
              <a:rPr lang="es-US" sz="3800" dirty="0" smtClean="0"/>
              <a:t>CONCLUSIONES</a:t>
            </a:r>
            <a:r>
              <a:rPr lang="es-US" dirty="0" smtClean="0"/>
              <a:t/>
            </a:r>
            <a:br>
              <a:rPr lang="es-US" dirty="0" smtClean="0"/>
            </a:br>
            <a:endParaRPr lang="es-ES" dirty="0"/>
          </a:p>
        </p:txBody>
      </p:sp>
      <p:sp>
        <p:nvSpPr>
          <p:cNvPr id="5" name="Rectángulo 4"/>
          <p:cNvSpPr/>
          <p:nvPr/>
        </p:nvSpPr>
        <p:spPr>
          <a:xfrm>
            <a:off x="1481070" y="1838107"/>
            <a:ext cx="9646275" cy="3883114"/>
          </a:xfrm>
          <a:prstGeom prst="rect">
            <a:avLst/>
          </a:prstGeom>
        </p:spPr>
        <p:txBody>
          <a:bodyPr wrap="square">
            <a:spAutoFit/>
          </a:bodyPr>
          <a:lstStyle/>
          <a:p>
            <a:pPr marL="342900" indent="-342900" algn="just">
              <a:buFont typeface="Wingdings" panose="05000000000000000000" pitchFamily="2" charset="2"/>
              <a:buChar char="§"/>
            </a:pPr>
            <a:r>
              <a:rPr lang="es-ES" sz="2000" dirty="0"/>
              <a:t>Se verificó la altimetría del eje de la red actual de alcantarillado con un GPS </a:t>
            </a:r>
            <a:r>
              <a:rPr lang="es-ES" sz="2000" dirty="0" smtClean="0"/>
              <a:t>proporcionado por la DAPAC-R, </a:t>
            </a:r>
            <a:r>
              <a:rPr lang="es-ES" sz="2000" dirty="0"/>
              <a:t>obteniendo resultados que se encuentran dentro del </a:t>
            </a:r>
            <a:r>
              <a:rPr lang="es-ES" sz="2000" dirty="0" smtClean="0"/>
              <a:t>error </a:t>
            </a:r>
            <a:r>
              <a:rPr lang="es-ES" sz="2000" dirty="0"/>
              <a:t>máximo permitido. </a:t>
            </a:r>
          </a:p>
          <a:p>
            <a:pPr algn="just"/>
            <a:r>
              <a:rPr lang="es-ES" sz="2000" dirty="0"/>
              <a:t> </a:t>
            </a:r>
          </a:p>
          <a:p>
            <a:pPr marL="342900" indent="-342900" algn="just">
              <a:buFont typeface="Wingdings" panose="05000000000000000000" pitchFamily="2" charset="2"/>
              <a:buChar char="§"/>
            </a:pPr>
            <a:r>
              <a:rPr lang="es-ES" sz="2000" dirty="0"/>
              <a:t>El levantamiento catastral y el uso de la cámara </a:t>
            </a:r>
            <a:r>
              <a:rPr lang="es-ES" sz="2000" dirty="0" err="1"/>
              <a:t>VeriSigh</a:t>
            </a:r>
            <a:r>
              <a:rPr lang="es-ES" sz="2000" dirty="0"/>
              <a:t> nos ayudó a determinar que </a:t>
            </a:r>
            <a:r>
              <a:rPr lang="es-ES" sz="2000" dirty="0" smtClean="0"/>
              <a:t> el </a:t>
            </a:r>
            <a:r>
              <a:rPr lang="es-ES" sz="2000" dirty="0"/>
              <a:t>actual sistema de alcantarillado combinado se encuentra deteriorado, además, desde </a:t>
            </a:r>
            <a:r>
              <a:rPr lang="es-ES" sz="2000" dirty="0" smtClean="0"/>
              <a:t> la </a:t>
            </a:r>
            <a:r>
              <a:rPr lang="es-ES" sz="2000" dirty="0"/>
              <a:t>fecha construcción han pasado más de 40 años, por lo que ya ha cumplido con su </a:t>
            </a:r>
            <a:r>
              <a:rPr lang="es-ES" sz="2000" dirty="0" smtClean="0"/>
              <a:t> tiempo </a:t>
            </a:r>
            <a:r>
              <a:rPr lang="es-ES" sz="2000" dirty="0"/>
              <a:t>de vida útil y es necesario realizar un nuevo diseño. </a:t>
            </a:r>
          </a:p>
          <a:p>
            <a:pPr algn="just"/>
            <a:endParaRPr lang="es-ES" sz="2000" dirty="0"/>
          </a:p>
          <a:p>
            <a:pPr marL="342900" indent="-342900" algn="just">
              <a:buFont typeface="Wingdings" panose="05000000000000000000" pitchFamily="2" charset="2"/>
              <a:buChar char="§"/>
            </a:pPr>
            <a:r>
              <a:rPr lang="es-ES" sz="2000" dirty="0"/>
              <a:t>Para el cálculo hidráulico del alcantarillado sanitario se utilizó aportaciones de caudal </a:t>
            </a:r>
            <a:r>
              <a:rPr lang="es-ES" sz="2000" dirty="0" smtClean="0"/>
              <a:t>de </a:t>
            </a:r>
            <a:r>
              <a:rPr lang="es-ES" sz="2000" dirty="0"/>
              <a:t>infiltración, caudal sanitario de aguas servidas y conexiones ilícitas. </a:t>
            </a:r>
            <a:r>
              <a:rPr lang="es-EC" sz="2000" dirty="0">
                <a:ea typeface="Calibri" panose="020F0502020204030204" pitchFamily="34" charset="0"/>
                <a:cs typeface="Times New Roman" panose="02020603050405020304" pitchFamily="18" charset="0"/>
              </a:rPr>
              <a:t> </a:t>
            </a:r>
            <a:endParaRPr lang="es-ES" sz="2000" dirty="0">
              <a:ea typeface="Calibri" panose="020F0502020204030204" pitchFamily="34" charset="0"/>
              <a:cs typeface="Times New Roman" panose="02020603050405020304" pitchFamily="18" charset="0"/>
            </a:endParaRPr>
          </a:p>
          <a:p>
            <a:pPr algn="just">
              <a:lnSpc>
                <a:spcPct val="150000"/>
              </a:lnSpc>
            </a:pPr>
            <a:endParaRPr lang="es-ES"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951661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p:txBody>
          <a:bodyPr>
            <a:normAutofit/>
          </a:bodyPr>
          <a:lstStyle/>
          <a:p>
            <a:r>
              <a:rPr lang="es-US" sz="3800" dirty="0" smtClean="0"/>
              <a:t>CONCLUSIONES</a:t>
            </a:r>
            <a:r>
              <a:rPr lang="es-US" dirty="0" smtClean="0"/>
              <a:t/>
            </a:r>
            <a:br>
              <a:rPr lang="es-US" dirty="0" smtClean="0"/>
            </a:br>
            <a:endParaRPr lang="es-ES" dirty="0"/>
          </a:p>
        </p:txBody>
      </p:sp>
      <p:sp>
        <p:nvSpPr>
          <p:cNvPr id="5" name="Rectángulo 4"/>
          <p:cNvSpPr/>
          <p:nvPr/>
        </p:nvSpPr>
        <p:spPr>
          <a:xfrm>
            <a:off x="1661376" y="1853753"/>
            <a:ext cx="9762185" cy="3477875"/>
          </a:xfrm>
          <a:prstGeom prst="rect">
            <a:avLst/>
          </a:prstGeom>
        </p:spPr>
        <p:txBody>
          <a:bodyPr wrap="square">
            <a:spAutoFit/>
          </a:bodyPr>
          <a:lstStyle/>
          <a:p>
            <a:pPr marL="342900" indent="-342900" algn="just">
              <a:buFont typeface="Wingdings" panose="05000000000000000000" pitchFamily="2" charset="2"/>
              <a:buChar char="§"/>
            </a:pPr>
            <a:r>
              <a:rPr lang="es-ES" sz="2000" dirty="0"/>
              <a:t>Se ejecutó un modelamiento hidráulico en SewerCAD V8i del nuevo diseño de </a:t>
            </a:r>
            <a:r>
              <a:rPr lang="es-ES" sz="2000" dirty="0" smtClean="0"/>
              <a:t>alcantarillado </a:t>
            </a:r>
            <a:r>
              <a:rPr lang="es-ES" sz="2000" dirty="0"/>
              <a:t>sanitario y pluvial, y se determinó que no existe gran diferencia entre los </a:t>
            </a:r>
            <a:r>
              <a:rPr lang="es-ES" sz="2000" dirty="0" smtClean="0"/>
              <a:t>resultados </a:t>
            </a:r>
            <a:r>
              <a:rPr lang="es-ES" sz="2000" dirty="0"/>
              <a:t>obtenidos en el software y la hoja electrónica de Excel. </a:t>
            </a:r>
          </a:p>
          <a:p>
            <a:pPr algn="just"/>
            <a:endParaRPr lang="es-ES" sz="2000" dirty="0"/>
          </a:p>
          <a:p>
            <a:pPr marL="342900" indent="-342900" algn="just">
              <a:buFont typeface="Wingdings" panose="05000000000000000000" pitchFamily="2" charset="2"/>
              <a:buChar char="§"/>
            </a:pPr>
            <a:r>
              <a:rPr lang="es-ES" sz="2000" dirty="0" smtClean="0"/>
              <a:t>Se </a:t>
            </a:r>
            <a:r>
              <a:rPr lang="es-ES" sz="2000" dirty="0"/>
              <a:t>realizó un presupuesto referencial de las dos alternativas de material PVC y </a:t>
            </a:r>
            <a:r>
              <a:rPr lang="es-ES" sz="2000" dirty="0" smtClean="0"/>
              <a:t>Hormigón </a:t>
            </a:r>
            <a:r>
              <a:rPr lang="es-ES" sz="2000" dirty="0"/>
              <a:t>Simple, y a través el análisis de precios unitarios se determinó que se debe </a:t>
            </a:r>
            <a:r>
              <a:rPr lang="es-ES" sz="2000" dirty="0" smtClean="0"/>
              <a:t>emplear </a:t>
            </a:r>
            <a:r>
              <a:rPr lang="es-ES" sz="2000" dirty="0"/>
              <a:t>tuberías de PVC. </a:t>
            </a:r>
          </a:p>
          <a:p>
            <a:pPr algn="just"/>
            <a:endParaRPr lang="es-ES" sz="2000" dirty="0"/>
          </a:p>
          <a:p>
            <a:pPr marL="342900" indent="-342900" algn="just">
              <a:buFont typeface="Wingdings" panose="05000000000000000000" pitchFamily="2" charset="2"/>
              <a:buChar char="§"/>
            </a:pPr>
            <a:r>
              <a:rPr lang="es-ES" sz="2000" dirty="0" smtClean="0"/>
              <a:t>El </a:t>
            </a:r>
            <a:r>
              <a:rPr lang="es-ES" sz="2000" dirty="0"/>
              <a:t>nuevo sistema de alcantarillado sanitario tiene una longitud total de 9,28 Km y un </a:t>
            </a:r>
            <a:r>
              <a:rPr lang="es-ES" sz="2000" dirty="0" smtClean="0"/>
              <a:t>diámetro </a:t>
            </a:r>
            <a:r>
              <a:rPr lang="es-ES" sz="2000" dirty="0"/>
              <a:t>de 200mm y el pluvial tiene 8,21 Km con diámetros de 250 mm hasta los </a:t>
            </a:r>
            <a:r>
              <a:rPr lang="es-ES" sz="2000" dirty="0" smtClean="0"/>
              <a:t>1000mm</a:t>
            </a:r>
            <a:r>
              <a:rPr lang="es-ES" sz="2000" dirty="0"/>
              <a:t>. </a:t>
            </a:r>
            <a:endParaRPr lang="es-E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269725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371600" y="466860"/>
            <a:ext cx="8526780" cy="708660"/>
          </a:xfrm>
        </p:spPr>
        <p:txBody>
          <a:bodyPr>
            <a:normAutofit fontScale="90000"/>
          </a:bodyPr>
          <a:lstStyle/>
          <a:p>
            <a:r>
              <a:rPr lang="es-US" sz="3800" dirty="0" smtClean="0"/>
              <a:t>RECOMENDACIONES</a:t>
            </a:r>
            <a:r>
              <a:rPr lang="es-US" dirty="0" smtClean="0"/>
              <a:t/>
            </a:r>
            <a:br>
              <a:rPr lang="es-US" dirty="0" smtClean="0"/>
            </a:br>
            <a:endParaRPr lang="es-ES" dirty="0"/>
          </a:p>
        </p:txBody>
      </p:sp>
      <p:sp>
        <p:nvSpPr>
          <p:cNvPr id="7" name="Rectángulo 6"/>
          <p:cNvSpPr/>
          <p:nvPr/>
        </p:nvSpPr>
        <p:spPr>
          <a:xfrm>
            <a:off x="1371600" y="1394460"/>
            <a:ext cx="10077718" cy="3739485"/>
          </a:xfrm>
          <a:prstGeom prst="rect">
            <a:avLst/>
          </a:prstGeom>
        </p:spPr>
        <p:txBody>
          <a:bodyPr wrap="square">
            <a:spAutoFit/>
          </a:bodyPr>
          <a:lstStyle/>
          <a:p>
            <a:pPr marL="342900" marR="0" lvl="0" indent="-342900" algn="just">
              <a:lnSpc>
                <a:spcPct val="150000"/>
              </a:lnSpc>
              <a:spcBef>
                <a:spcPts val="0"/>
              </a:spcBef>
              <a:spcAft>
                <a:spcPts val="0"/>
              </a:spcAft>
              <a:buFont typeface="Wingdings" panose="05000000000000000000" pitchFamily="2" charset="2"/>
              <a:buChar char="§"/>
            </a:pPr>
            <a:r>
              <a:rPr lang="es-EC" sz="2000" dirty="0">
                <a:ea typeface="Calibri" panose="020F0502020204030204" pitchFamily="34" charset="0"/>
                <a:cs typeface="Times New Roman" panose="02020603050405020304" pitchFamily="18" charset="0"/>
              </a:rPr>
              <a:t>Para este tipo de estudios se debe realizar un buen análisis al catastro efectuado y verificar estado actual de las tuberías y lo pozos de revisión, no omitir ninguna observación, para que de esta manera el nuevo diseño contemple todas esas falencias y les dé solución.</a:t>
            </a:r>
            <a:endParaRPr lang="es-ES" sz="2000" dirty="0">
              <a:ea typeface="Calibri" panose="020F0502020204030204" pitchFamily="34" charset="0"/>
              <a:cs typeface="Times New Roman" panose="02020603050405020304" pitchFamily="18" charset="0"/>
            </a:endParaRPr>
          </a:p>
          <a:p>
            <a:pPr marL="457200" marR="0" algn="just">
              <a:lnSpc>
                <a:spcPct val="150000"/>
              </a:lnSpc>
              <a:spcBef>
                <a:spcPts val="0"/>
              </a:spcBef>
              <a:spcAft>
                <a:spcPts val="0"/>
              </a:spcAft>
            </a:pPr>
            <a:r>
              <a:rPr lang="es-EC" sz="2000" dirty="0">
                <a:ea typeface="Calibri" panose="020F0502020204030204" pitchFamily="34" charset="0"/>
                <a:cs typeface="Times New Roman" panose="02020603050405020304" pitchFamily="18" charset="0"/>
              </a:rPr>
              <a:t> </a:t>
            </a:r>
            <a:endParaRPr lang="es-ES" sz="2000" dirty="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s-EC" sz="2000" dirty="0">
                <a:ea typeface="Calibri" panose="020F0502020204030204" pitchFamily="34" charset="0"/>
                <a:cs typeface="Times New Roman" panose="02020603050405020304" pitchFamily="18" charset="0"/>
              </a:rPr>
              <a:t>En la etapa de ejecución del proyecto los procesos constructivos deben ser elaborados correctamente para evitar errores que pueden poner en riego el diseño realizado.</a:t>
            </a:r>
            <a:endParaRPr lang="es-ES" sz="2000" dirty="0">
              <a:ea typeface="Calibri" panose="020F0502020204030204" pitchFamily="34" charset="0"/>
              <a:cs typeface="Times New Roman" panose="02020603050405020304" pitchFamily="18" charset="0"/>
            </a:endParaRPr>
          </a:p>
          <a:p>
            <a:pPr marL="457200" marR="0" algn="just">
              <a:lnSpc>
                <a:spcPct val="150000"/>
              </a:lnSpc>
              <a:spcBef>
                <a:spcPts val="0"/>
              </a:spcBef>
              <a:spcAft>
                <a:spcPts val="0"/>
              </a:spcAft>
            </a:pPr>
            <a:r>
              <a:rPr lang="es-EC" dirty="0">
                <a:latin typeface="Times New Roman" panose="02020603050405020304" pitchFamily="18" charset="0"/>
                <a:ea typeface="Calibri" panose="020F0502020204030204" pitchFamily="34" charset="0"/>
                <a:cs typeface="Times New Roman" panose="02020603050405020304" pitchFamily="18" charset="0"/>
              </a:rPr>
              <a:t> </a:t>
            </a:r>
            <a:endParaRPr lang="es-ES"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232067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78417" y="441101"/>
            <a:ext cx="7192851" cy="614966"/>
          </a:xfrm>
        </p:spPr>
        <p:txBody>
          <a:bodyPr>
            <a:noAutofit/>
          </a:bodyPr>
          <a:lstStyle/>
          <a:p>
            <a:r>
              <a:rPr lang="es-US" sz="3800" dirty="0" smtClean="0"/>
              <a:t>ENCUESTA SOCIOECONÓMICA</a:t>
            </a:r>
            <a:endParaRPr lang="es-ES" sz="3800" dirty="0"/>
          </a:p>
        </p:txBody>
      </p:sp>
      <p:sp>
        <p:nvSpPr>
          <p:cNvPr id="3" name="Marcador de contenido 2"/>
          <p:cNvSpPr>
            <a:spLocks noGrp="1"/>
          </p:cNvSpPr>
          <p:nvPr>
            <p:ph idx="1"/>
          </p:nvPr>
        </p:nvSpPr>
        <p:spPr>
          <a:xfrm>
            <a:off x="1178417" y="1371599"/>
            <a:ext cx="9626958" cy="4192073"/>
          </a:xfrm>
        </p:spPr>
        <p:txBody>
          <a:bodyPr>
            <a:normAutofit/>
          </a:bodyPr>
          <a:lstStyle/>
          <a:p>
            <a:pPr lvl="0"/>
            <a:r>
              <a:rPr lang="es-EC" dirty="0"/>
              <a:t>Información de la localidad</a:t>
            </a:r>
            <a:endParaRPr lang="es-ES" dirty="0"/>
          </a:p>
          <a:p>
            <a:pPr lvl="0"/>
            <a:r>
              <a:rPr lang="es-EC" dirty="0"/>
              <a:t>Información de la </a:t>
            </a:r>
            <a:r>
              <a:rPr lang="es-EC" dirty="0" smtClean="0"/>
              <a:t>Vivienda</a:t>
            </a:r>
          </a:p>
          <a:p>
            <a:pPr lvl="1">
              <a:buFont typeface="Wingdings" panose="05000000000000000000" pitchFamily="2" charset="2"/>
              <a:buChar char="§"/>
            </a:pPr>
            <a:r>
              <a:rPr lang="es-EC" i="0" dirty="0"/>
              <a:t>Tipo de vivienda</a:t>
            </a:r>
          </a:p>
          <a:p>
            <a:pPr lvl="1">
              <a:buFont typeface="Wingdings" panose="05000000000000000000" pitchFamily="2" charset="2"/>
              <a:buChar char="§"/>
            </a:pPr>
            <a:r>
              <a:rPr lang="es-EC" i="0" dirty="0"/>
              <a:t>Tenencia de vivienda</a:t>
            </a:r>
            <a:endParaRPr lang="es-ES" i="0" dirty="0"/>
          </a:p>
          <a:p>
            <a:pPr lvl="1">
              <a:buFont typeface="Wingdings" panose="05000000000000000000" pitchFamily="2" charset="2"/>
              <a:buChar char="§"/>
            </a:pPr>
            <a:r>
              <a:rPr lang="es-EC" i="0" dirty="0"/>
              <a:t>Sistema constructivo</a:t>
            </a:r>
            <a:endParaRPr lang="es-ES" i="0" dirty="0"/>
          </a:p>
          <a:p>
            <a:pPr lvl="1">
              <a:buFont typeface="Wingdings" panose="05000000000000000000" pitchFamily="2" charset="2"/>
              <a:buChar char="§"/>
            </a:pPr>
            <a:r>
              <a:rPr lang="es-EC" i="0" dirty="0"/>
              <a:t>Número de pisos</a:t>
            </a:r>
            <a:endParaRPr lang="es-ES" i="0" dirty="0"/>
          </a:p>
          <a:p>
            <a:pPr lvl="1">
              <a:buFont typeface="Wingdings" panose="05000000000000000000" pitchFamily="2" charset="2"/>
              <a:buChar char="§"/>
            </a:pPr>
            <a:r>
              <a:rPr lang="es-EC" i="0" dirty="0"/>
              <a:t>Servicios básicos (agua, luz, alcantarillado, teléfono, internet</a:t>
            </a:r>
            <a:r>
              <a:rPr lang="es-EC" i="0" dirty="0" smtClean="0"/>
              <a:t>)</a:t>
            </a:r>
            <a:endParaRPr lang="es-ES" i="0" dirty="0"/>
          </a:p>
          <a:p>
            <a:pPr lvl="0"/>
            <a:r>
              <a:rPr lang="es-EC" dirty="0" smtClean="0"/>
              <a:t>Información </a:t>
            </a:r>
            <a:r>
              <a:rPr lang="es-EC" dirty="0"/>
              <a:t>sobre la familia</a:t>
            </a:r>
            <a:endParaRPr lang="es-ES" dirty="0"/>
          </a:p>
          <a:p>
            <a:pPr lvl="0"/>
            <a:r>
              <a:rPr lang="es-EC" dirty="0"/>
              <a:t>Abastecimiento de agua potable </a:t>
            </a:r>
            <a:endParaRPr lang="es-ES" dirty="0"/>
          </a:p>
          <a:p>
            <a:pPr lvl="0"/>
            <a:r>
              <a:rPr lang="es-EC" dirty="0"/>
              <a:t>Población total</a:t>
            </a:r>
            <a:endParaRPr lang="es-ES" dirty="0"/>
          </a:p>
          <a:p>
            <a:endParaRPr lang="es-ES" dirty="0"/>
          </a:p>
        </p:txBody>
      </p:sp>
      <p:pic>
        <p:nvPicPr>
          <p:cNvPr id="4" name="Imagen 3"/>
          <p:cNvPicPr>
            <a:picLocks noChangeAspect="1"/>
          </p:cNvPicPr>
          <p:nvPr/>
        </p:nvPicPr>
        <p:blipFill>
          <a:blip r:embed="rId2"/>
          <a:stretch>
            <a:fillRect/>
          </a:stretch>
        </p:blipFill>
        <p:spPr>
          <a:xfrm>
            <a:off x="9921429" y="3467635"/>
            <a:ext cx="2068803" cy="2857593"/>
          </a:xfrm>
          <a:prstGeom prst="rect">
            <a:avLst/>
          </a:prstGeom>
        </p:spPr>
      </p:pic>
      <p:pic>
        <p:nvPicPr>
          <p:cNvPr id="5" name="Imagen 4"/>
          <p:cNvPicPr>
            <a:picLocks noChangeAspect="1"/>
          </p:cNvPicPr>
          <p:nvPr/>
        </p:nvPicPr>
        <p:blipFill>
          <a:blip r:embed="rId3"/>
          <a:stretch>
            <a:fillRect/>
          </a:stretch>
        </p:blipFill>
        <p:spPr>
          <a:xfrm>
            <a:off x="7870753" y="441101"/>
            <a:ext cx="2200525" cy="2892261"/>
          </a:xfrm>
          <a:prstGeom prst="rect">
            <a:avLst/>
          </a:prstGeom>
        </p:spPr>
      </p:pic>
    </p:spTree>
    <p:extLst>
      <p:ext uri="{BB962C8B-B14F-4D97-AF65-F5344CB8AC3E}">
        <p14:creationId xmlns:p14="http://schemas.microsoft.com/office/powerpoint/2010/main" val="258544123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371600" y="685800"/>
            <a:ext cx="8526780" cy="708660"/>
          </a:xfrm>
        </p:spPr>
        <p:txBody>
          <a:bodyPr>
            <a:normAutofit fontScale="90000"/>
          </a:bodyPr>
          <a:lstStyle/>
          <a:p>
            <a:r>
              <a:rPr lang="es-US" sz="3800" dirty="0" smtClean="0"/>
              <a:t>RECOMENDACIONES</a:t>
            </a:r>
            <a:r>
              <a:rPr lang="es-US" dirty="0" smtClean="0"/>
              <a:t/>
            </a:r>
            <a:br>
              <a:rPr lang="es-US" dirty="0" smtClean="0"/>
            </a:br>
            <a:endParaRPr lang="es-ES" dirty="0"/>
          </a:p>
        </p:txBody>
      </p:sp>
      <p:sp>
        <p:nvSpPr>
          <p:cNvPr id="7" name="Rectángulo 6"/>
          <p:cNvSpPr/>
          <p:nvPr/>
        </p:nvSpPr>
        <p:spPr>
          <a:xfrm>
            <a:off x="1371599" y="685800"/>
            <a:ext cx="9858777" cy="5493812"/>
          </a:xfrm>
          <a:prstGeom prst="rect">
            <a:avLst/>
          </a:prstGeom>
        </p:spPr>
        <p:txBody>
          <a:bodyPr wrap="square">
            <a:spAutoFit/>
          </a:bodyPr>
          <a:lstStyle/>
          <a:p>
            <a:pPr marL="457200" marR="0" algn="just">
              <a:lnSpc>
                <a:spcPct val="150000"/>
              </a:lnSpc>
              <a:spcBef>
                <a:spcPts val="0"/>
              </a:spcBef>
              <a:spcAft>
                <a:spcPts val="0"/>
              </a:spcAft>
            </a:pPr>
            <a:r>
              <a:rPr lang="es-EC" dirty="0">
                <a:latin typeface="Times New Roman" panose="02020603050405020304" pitchFamily="18" charset="0"/>
                <a:ea typeface="Calibri" panose="020F0502020204030204" pitchFamily="34" charset="0"/>
                <a:cs typeface="Times New Roman" panose="02020603050405020304" pitchFamily="18" charset="0"/>
              </a:rPr>
              <a:t> </a:t>
            </a:r>
            <a:endParaRPr lang="es-ES" dirty="0">
              <a:latin typeface="Times New Roman" panose="02020603050405020304" pitchFamily="18" charset="0"/>
              <a:ea typeface="Calibri" panose="020F0502020204030204" pitchFamily="34" charset="0"/>
              <a:cs typeface="Times New Roman" panose="02020603050405020304" pitchFamily="18" charset="0"/>
            </a:endParaRPr>
          </a:p>
          <a:p>
            <a:pPr marL="457200" marR="0" algn="just">
              <a:lnSpc>
                <a:spcPct val="150000"/>
              </a:lnSpc>
              <a:spcBef>
                <a:spcPts val="0"/>
              </a:spcBef>
              <a:spcAft>
                <a:spcPts val="0"/>
              </a:spcAft>
            </a:pPr>
            <a:r>
              <a:rPr lang="es-EC" dirty="0">
                <a:latin typeface="Times New Roman" panose="02020603050405020304" pitchFamily="18" charset="0"/>
                <a:ea typeface="Calibri" panose="020F0502020204030204" pitchFamily="34" charset="0"/>
                <a:cs typeface="Times New Roman" panose="02020603050405020304" pitchFamily="18" charset="0"/>
              </a:rPr>
              <a:t> </a:t>
            </a:r>
            <a:endParaRPr lang="es-ES" dirty="0">
              <a:latin typeface="Times New Roman" panose="02020603050405020304" pitchFamily="18" charset="0"/>
              <a:ea typeface="Calibri" panose="020F0502020204030204" pitchFamily="34" charset="0"/>
              <a:cs typeface="Times New Roman" panose="02020603050405020304" pitchFamily="18" charset="0"/>
            </a:endParaRPr>
          </a:p>
          <a:p>
            <a:pPr marL="457200" marR="0" algn="just">
              <a:lnSpc>
                <a:spcPct val="150000"/>
              </a:lnSpc>
              <a:spcBef>
                <a:spcPts val="0"/>
              </a:spcBef>
              <a:spcAft>
                <a:spcPts val="0"/>
              </a:spcAft>
            </a:pPr>
            <a:r>
              <a:rPr lang="es-EC" dirty="0">
                <a:latin typeface="Times New Roman" panose="02020603050405020304" pitchFamily="18" charset="0"/>
                <a:ea typeface="Calibri" panose="020F0502020204030204" pitchFamily="34" charset="0"/>
                <a:cs typeface="Times New Roman" panose="02020603050405020304" pitchFamily="18" charset="0"/>
              </a:rPr>
              <a:t> </a:t>
            </a:r>
            <a:endParaRPr lang="es-ES" dirty="0">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s-EC" sz="2000" dirty="0">
                <a:ea typeface="Calibri" panose="020F0502020204030204" pitchFamily="34" charset="0"/>
                <a:cs typeface="Times New Roman" panose="02020603050405020304" pitchFamily="18" charset="0"/>
              </a:rPr>
              <a:t>Para el buen funcionamiento del nuevo diseño del sistema de alcantarillado de recomienda realizar mantenimiento paulatinamente para evitar acumulación de basura o sedimentos en las alcantarillas.</a:t>
            </a:r>
            <a:endParaRPr lang="es-ES" sz="2000" dirty="0">
              <a:ea typeface="Calibri" panose="020F0502020204030204" pitchFamily="34" charset="0"/>
              <a:cs typeface="Times New Roman" panose="02020603050405020304" pitchFamily="18" charset="0"/>
            </a:endParaRPr>
          </a:p>
          <a:p>
            <a:pPr marL="457200" marR="0" algn="just">
              <a:lnSpc>
                <a:spcPct val="150000"/>
              </a:lnSpc>
              <a:spcBef>
                <a:spcPts val="0"/>
              </a:spcBef>
              <a:spcAft>
                <a:spcPts val="0"/>
              </a:spcAft>
            </a:pPr>
            <a:endParaRPr lang="es-ES" sz="2000" dirty="0">
              <a:ea typeface="Calibri" panose="020F0502020204030204" pitchFamily="34" charset="0"/>
              <a:cs typeface="Times New Roman" panose="02020603050405020304" pitchFamily="18" charset="0"/>
            </a:endParaRPr>
          </a:p>
          <a:p>
            <a:pPr marL="342900" marR="0" lvl="0" indent="-342900" algn="just">
              <a:lnSpc>
                <a:spcPct val="150000"/>
              </a:lnSpc>
              <a:spcBef>
                <a:spcPts val="0"/>
              </a:spcBef>
              <a:spcAft>
                <a:spcPts val="0"/>
              </a:spcAft>
              <a:buFont typeface="Wingdings" panose="05000000000000000000" pitchFamily="2" charset="2"/>
              <a:buChar char="§"/>
            </a:pPr>
            <a:r>
              <a:rPr lang="es-EC" sz="2000" dirty="0">
                <a:ea typeface="Calibri" panose="020F0502020204030204" pitchFamily="34" charset="0"/>
                <a:cs typeface="Times New Roman" panose="02020603050405020304" pitchFamily="18" charset="0"/>
              </a:rPr>
              <a:t>Para la realización de este tipo de proyectos lo primero que se debe hacer es socializar con los habitantes del sector de estudio, comunicarles que tipo de proyecto se va realizar en la zona, cuáles son los beneficios que ellos van a recibir como moradores, y pedir su autorización para realizar los trabajos que impliquen ingresar a sus lotes o viviendas.  </a:t>
            </a:r>
            <a:endParaRPr lang="es-ES"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21073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a:spLocks noGrp="1"/>
          </p:cNvSpPr>
          <p:nvPr>
            <p:ph type="title"/>
          </p:nvPr>
        </p:nvSpPr>
        <p:spPr>
          <a:xfrm>
            <a:off x="1010992" y="372281"/>
            <a:ext cx="7192851" cy="614966"/>
          </a:xfrm>
        </p:spPr>
        <p:txBody>
          <a:bodyPr>
            <a:normAutofit/>
          </a:bodyPr>
          <a:lstStyle/>
          <a:p>
            <a:r>
              <a:rPr lang="es-US" sz="3800" dirty="0" smtClean="0"/>
              <a:t>ENCUESTA SOCIOECONÓMICA</a:t>
            </a:r>
            <a:endParaRPr lang="es-ES" sz="3800" dirty="0"/>
          </a:p>
        </p:txBody>
      </p:sp>
      <p:sp>
        <p:nvSpPr>
          <p:cNvPr id="6" name="Marcador de contenido 2"/>
          <p:cNvSpPr>
            <a:spLocks noGrp="1"/>
          </p:cNvSpPr>
          <p:nvPr>
            <p:ph idx="1"/>
          </p:nvPr>
        </p:nvSpPr>
        <p:spPr>
          <a:xfrm>
            <a:off x="1010992" y="1133341"/>
            <a:ext cx="2350394" cy="335655"/>
          </a:xfrm>
        </p:spPr>
        <p:txBody>
          <a:bodyPr>
            <a:normAutofit fontScale="92500" lnSpcReduction="20000"/>
          </a:bodyPr>
          <a:lstStyle/>
          <a:p>
            <a:pPr algn="just"/>
            <a:r>
              <a:rPr lang="es-US" b="1" dirty="0" smtClean="0"/>
              <a:t>Tipo de Vivienda</a:t>
            </a:r>
            <a:endParaRPr lang="es-ES" b="1" dirty="0"/>
          </a:p>
          <a:p>
            <a:pPr algn="just"/>
            <a:endParaRPr lang="es-ES" dirty="0"/>
          </a:p>
        </p:txBody>
      </p:sp>
      <p:sp>
        <p:nvSpPr>
          <p:cNvPr id="10" name="Marcador de contenido 2"/>
          <p:cNvSpPr txBox="1">
            <a:spLocks/>
          </p:cNvSpPr>
          <p:nvPr/>
        </p:nvSpPr>
        <p:spPr>
          <a:xfrm>
            <a:off x="6636913" y="1133341"/>
            <a:ext cx="4348766" cy="335654"/>
          </a:xfrm>
          <a:prstGeom prst="rect">
            <a:avLst/>
          </a:prstGeom>
        </p:spPr>
        <p:txBody>
          <a:bodyPr vert="horz" lIns="91440" tIns="45720" rIns="91440" bIns="45720" rtlCol="0">
            <a:normAutofit fontScale="92500" lnSpcReduction="20000"/>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es-US" b="1" dirty="0" smtClean="0"/>
              <a:t>Sistema constructivo de la vivienda </a:t>
            </a:r>
            <a:endParaRPr lang="es-ES" b="1" dirty="0" smtClean="0"/>
          </a:p>
          <a:p>
            <a:pPr algn="just"/>
            <a:endParaRPr lang="es-ES" dirty="0"/>
          </a:p>
        </p:txBody>
      </p:sp>
      <p:graphicFrame>
        <p:nvGraphicFramePr>
          <p:cNvPr id="11" name="Tabla 10"/>
          <p:cNvGraphicFramePr>
            <a:graphicFrameLocks noGrp="1"/>
          </p:cNvGraphicFramePr>
          <p:nvPr>
            <p:extLst>
              <p:ext uri="{D42A27DB-BD31-4B8C-83A1-F6EECF244321}">
                <p14:modId xmlns:p14="http://schemas.microsoft.com/office/powerpoint/2010/main" val="1436579688"/>
              </p:ext>
            </p:extLst>
          </p:nvPr>
        </p:nvGraphicFramePr>
        <p:xfrm>
          <a:off x="6636913" y="1390919"/>
          <a:ext cx="4348766" cy="1708556"/>
        </p:xfrm>
        <a:graphic>
          <a:graphicData uri="http://schemas.openxmlformats.org/drawingml/2006/table">
            <a:tbl>
              <a:tblPr firstRow="1" firstCol="1" bandRow="1">
                <a:tableStyleId>{7E9639D4-E3E2-4D34-9284-5A2195B3D0D7}</a:tableStyleId>
              </a:tblPr>
              <a:tblGrid>
                <a:gridCol w="2140755"/>
                <a:gridCol w="1067351"/>
                <a:gridCol w="1140660"/>
              </a:tblGrid>
              <a:tr h="313601">
                <a:tc>
                  <a:txBody>
                    <a:bodyPr/>
                    <a:lstStyle/>
                    <a:p>
                      <a:pPr marL="0" marR="0" algn="ctr" defTabSz="914400" rtl="0" eaLnBrk="1" latinLnBrk="0" hangingPunct="1">
                        <a:lnSpc>
                          <a:spcPct val="107000"/>
                        </a:lnSpc>
                        <a:spcBef>
                          <a:spcPts val="0"/>
                        </a:spcBef>
                        <a:spcAft>
                          <a:spcPts val="0"/>
                        </a:spcAft>
                      </a:pPr>
                      <a:r>
                        <a:rPr lang="es-EC" sz="1600" kern="1200" dirty="0">
                          <a:effectLst/>
                        </a:rPr>
                        <a:t>Opciones </a:t>
                      </a:r>
                      <a:endParaRPr lang="es-ES" sz="1600" kern="1200" dirty="0">
                        <a:solidFill>
                          <a:schemeClr val="tx1"/>
                        </a:solidFill>
                        <a:effectLst/>
                        <a:latin typeface="+mn-lt"/>
                        <a:ea typeface="+mn-ea"/>
                        <a:cs typeface="+mn-cs"/>
                      </a:endParaRPr>
                    </a:p>
                  </a:txBody>
                  <a:tcPr marL="44450" marR="44450" marT="0" marB="0" anchor="ctr"/>
                </a:tc>
                <a:tc>
                  <a:txBody>
                    <a:bodyPr/>
                    <a:lstStyle/>
                    <a:p>
                      <a:pPr marL="0" marR="0" algn="ctr">
                        <a:lnSpc>
                          <a:spcPct val="107000"/>
                        </a:lnSpc>
                        <a:spcBef>
                          <a:spcPts val="0"/>
                        </a:spcBef>
                        <a:spcAft>
                          <a:spcPts val="0"/>
                        </a:spcAft>
                      </a:pPr>
                      <a:r>
                        <a:rPr lang="es-EC" sz="1200">
                          <a:effectLst/>
                        </a:rPr>
                        <a:t>Frecuencia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Porcentaje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78991">
                <a:tc>
                  <a:txBody>
                    <a:bodyPr/>
                    <a:lstStyle/>
                    <a:p>
                      <a:pPr marL="0" marR="0" algn="l" defTabSz="914400" rtl="0" eaLnBrk="1" latinLnBrk="0" hangingPunct="1">
                        <a:lnSpc>
                          <a:spcPct val="107000"/>
                        </a:lnSpc>
                        <a:spcBef>
                          <a:spcPts val="0"/>
                        </a:spcBef>
                        <a:spcAft>
                          <a:spcPts val="0"/>
                        </a:spcAft>
                      </a:pPr>
                      <a:r>
                        <a:rPr lang="es-EC" sz="1400" kern="1200" dirty="0" smtClean="0">
                          <a:effectLst/>
                        </a:rPr>
                        <a:t>a. Hormigón </a:t>
                      </a:r>
                      <a:r>
                        <a:rPr lang="es-EC" sz="1400" kern="1200" dirty="0">
                          <a:effectLst/>
                        </a:rPr>
                        <a:t>Armado</a:t>
                      </a:r>
                      <a:endParaRPr lang="es-ES" sz="1400" kern="1200" dirty="0">
                        <a:solidFill>
                          <a:schemeClr val="tx1"/>
                        </a:solidFill>
                        <a:effectLst/>
                        <a:latin typeface="+mn-lt"/>
                        <a:ea typeface="+mn-ea"/>
                        <a:cs typeface="+mn-cs"/>
                      </a:endParaRPr>
                    </a:p>
                  </a:txBody>
                  <a:tcPr marL="44450" marR="44450" marT="0" marB="0" anchor="ctr"/>
                </a:tc>
                <a:tc>
                  <a:txBody>
                    <a:bodyPr/>
                    <a:lstStyle/>
                    <a:p>
                      <a:pPr marL="0" marR="0" algn="ctr">
                        <a:lnSpc>
                          <a:spcPct val="107000"/>
                        </a:lnSpc>
                        <a:spcBef>
                          <a:spcPts val="0"/>
                        </a:spcBef>
                        <a:spcAft>
                          <a:spcPts val="0"/>
                        </a:spcAft>
                      </a:pPr>
                      <a:r>
                        <a:rPr lang="es-EC" sz="1400" dirty="0">
                          <a:effectLst/>
                        </a:rPr>
                        <a:t>32</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400">
                          <a:effectLst/>
                        </a:rPr>
                        <a:t>49,23%</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78991">
                <a:tc>
                  <a:txBody>
                    <a:bodyPr/>
                    <a:lstStyle/>
                    <a:p>
                      <a:pPr marL="0" marR="0" algn="l" defTabSz="914400" rtl="0" eaLnBrk="1" latinLnBrk="0" hangingPunct="1">
                        <a:lnSpc>
                          <a:spcPct val="107000"/>
                        </a:lnSpc>
                        <a:spcBef>
                          <a:spcPts val="0"/>
                        </a:spcBef>
                        <a:spcAft>
                          <a:spcPts val="0"/>
                        </a:spcAft>
                      </a:pPr>
                      <a:r>
                        <a:rPr lang="es-EC" sz="1400" kern="1200" dirty="0" smtClean="0">
                          <a:effectLst/>
                        </a:rPr>
                        <a:t>b. Mampostería </a:t>
                      </a:r>
                      <a:endParaRPr lang="es-ES" sz="1400" kern="1200" dirty="0">
                        <a:solidFill>
                          <a:schemeClr val="tx1"/>
                        </a:solidFill>
                        <a:effectLst/>
                        <a:latin typeface="+mn-lt"/>
                        <a:ea typeface="+mn-ea"/>
                        <a:cs typeface="+mn-cs"/>
                      </a:endParaRPr>
                    </a:p>
                  </a:txBody>
                  <a:tcPr marL="44450" marR="44450" marT="0" marB="0" anchor="ctr"/>
                </a:tc>
                <a:tc>
                  <a:txBody>
                    <a:bodyPr/>
                    <a:lstStyle/>
                    <a:p>
                      <a:pPr marL="0" marR="0" algn="ctr">
                        <a:lnSpc>
                          <a:spcPct val="107000"/>
                        </a:lnSpc>
                        <a:spcBef>
                          <a:spcPts val="0"/>
                        </a:spcBef>
                        <a:spcAft>
                          <a:spcPts val="0"/>
                        </a:spcAft>
                      </a:pPr>
                      <a:r>
                        <a:rPr lang="es-EC" sz="1400">
                          <a:effectLst/>
                        </a:rPr>
                        <a:t>1</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400">
                          <a:effectLst/>
                        </a:rPr>
                        <a:t>1,54%</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78991">
                <a:tc>
                  <a:txBody>
                    <a:bodyPr/>
                    <a:lstStyle/>
                    <a:p>
                      <a:pPr marL="0" marR="0" algn="l" defTabSz="914400" rtl="0" eaLnBrk="1" latinLnBrk="0" hangingPunct="1">
                        <a:lnSpc>
                          <a:spcPct val="107000"/>
                        </a:lnSpc>
                        <a:spcBef>
                          <a:spcPts val="0"/>
                        </a:spcBef>
                        <a:spcAft>
                          <a:spcPts val="0"/>
                        </a:spcAft>
                      </a:pPr>
                      <a:r>
                        <a:rPr lang="es-EC" sz="1400" kern="1200" dirty="0" smtClean="0">
                          <a:effectLst/>
                        </a:rPr>
                        <a:t>c. Adobe</a:t>
                      </a:r>
                      <a:endParaRPr lang="es-ES" sz="1400" kern="1200" dirty="0">
                        <a:solidFill>
                          <a:schemeClr val="tx1"/>
                        </a:solidFill>
                        <a:effectLst/>
                        <a:latin typeface="+mn-lt"/>
                        <a:ea typeface="+mn-ea"/>
                        <a:cs typeface="+mn-cs"/>
                      </a:endParaRPr>
                    </a:p>
                  </a:txBody>
                  <a:tcPr marL="44450" marR="44450" marT="0" marB="0" anchor="ctr"/>
                </a:tc>
                <a:tc>
                  <a:txBody>
                    <a:bodyPr/>
                    <a:lstStyle/>
                    <a:p>
                      <a:pPr marL="0" marR="0" algn="ctr">
                        <a:lnSpc>
                          <a:spcPct val="107000"/>
                        </a:lnSpc>
                        <a:spcBef>
                          <a:spcPts val="0"/>
                        </a:spcBef>
                        <a:spcAft>
                          <a:spcPts val="0"/>
                        </a:spcAft>
                      </a:pPr>
                      <a:r>
                        <a:rPr lang="es-EC" sz="1400" dirty="0">
                          <a:effectLst/>
                        </a:rPr>
                        <a:t>2</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400">
                          <a:effectLst/>
                        </a:rPr>
                        <a:t>3,08%</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78991">
                <a:tc>
                  <a:txBody>
                    <a:bodyPr/>
                    <a:lstStyle/>
                    <a:p>
                      <a:pPr marL="0" marR="0" algn="l" defTabSz="914400" rtl="0" eaLnBrk="1" latinLnBrk="0" hangingPunct="1">
                        <a:lnSpc>
                          <a:spcPct val="107000"/>
                        </a:lnSpc>
                        <a:spcBef>
                          <a:spcPts val="0"/>
                        </a:spcBef>
                        <a:spcAft>
                          <a:spcPts val="0"/>
                        </a:spcAft>
                      </a:pPr>
                      <a:r>
                        <a:rPr lang="es-EC" sz="1400" kern="1200" dirty="0" smtClean="0">
                          <a:effectLst/>
                        </a:rPr>
                        <a:t>d. Mixta</a:t>
                      </a:r>
                      <a:endParaRPr lang="es-ES" sz="1400" kern="1200" dirty="0">
                        <a:solidFill>
                          <a:schemeClr val="tx1"/>
                        </a:solidFill>
                        <a:effectLst/>
                        <a:latin typeface="+mn-lt"/>
                        <a:ea typeface="+mn-ea"/>
                        <a:cs typeface="+mn-cs"/>
                      </a:endParaRPr>
                    </a:p>
                  </a:txBody>
                  <a:tcPr marL="44450" marR="44450" marT="0" marB="0" anchor="ctr"/>
                </a:tc>
                <a:tc>
                  <a:txBody>
                    <a:bodyPr/>
                    <a:lstStyle/>
                    <a:p>
                      <a:pPr marL="0" marR="0" algn="ctr">
                        <a:lnSpc>
                          <a:spcPct val="107000"/>
                        </a:lnSpc>
                        <a:spcBef>
                          <a:spcPts val="0"/>
                        </a:spcBef>
                        <a:spcAft>
                          <a:spcPts val="0"/>
                        </a:spcAft>
                      </a:pPr>
                      <a:r>
                        <a:rPr lang="es-EC" sz="1400" dirty="0">
                          <a:effectLst/>
                        </a:rPr>
                        <a:t>30</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400">
                          <a:effectLst/>
                        </a:rPr>
                        <a:t>46,15%</a:t>
                      </a:r>
                      <a:endParaRPr lang="es-ES"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78991">
                <a:tc>
                  <a:txBody>
                    <a:bodyPr/>
                    <a:lstStyle/>
                    <a:p>
                      <a:pPr marL="0" marR="0" algn="l" defTabSz="914400" rtl="0" eaLnBrk="1" latinLnBrk="0" hangingPunct="1">
                        <a:lnSpc>
                          <a:spcPct val="107000"/>
                        </a:lnSpc>
                        <a:spcBef>
                          <a:spcPts val="0"/>
                        </a:spcBef>
                        <a:spcAft>
                          <a:spcPts val="0"/>
                        </a:spcAft>
                      </a:pPr>
                      <a:r>
                        <a:rPr lang="es-EC" sz="1400" kern="1200" dirty="0">
                          <a:effectLst/>
                        </a:rPr>
                        <a:t>Total </a:t>
                      </a:r>
                      <a:endParaRPr lang="es-ES" sz="1400" kern="1200" dirty="0">
                        <a:solidFill>
                          <a:schemeClr val="tx1"/>
                        </a:solidFill>
                        <a:effectLst/>
                        <a:latin typeface="+mn-lt"/>
                        <a:ea typeface="+mn-ea"/>
                        <a:cs typeface="+mn-cs"/>
                      </a:endParaRPr>
                    </a:p>
                  </a:txBody>
                  <a:tcPr marL="44450" marR="44450" marT="0" marB="0" anchor="ctr"/>
                </a:tc>
                <a:tc>
                  <a:txBody>
                    <a:bodyPr/>
                    <a:lstStyle/>
                    <a:p>
                      <a:pPr marL="0" marR="0" algn="ctr">
                        <a:lnSpc>
                          <a:spcPct val="107000"/>
                        </a:lnSpc>
                        <a:spcBef>
                          <a:spcPts val="0"/>
                        </a:spcBef>
                        <a:spcAft>
                          <a:spcPts val="0"/>
                        </a:spcAft>
                      </a:pPr>
                      <a:r>
                        <a:rPr lang="es-EC" sz="1400" dirty="0">
                          <a:effectLst/>
                        </a:rPr>
                        <a:t>65</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400" dirty="0">
                          <a:effectLst/>
                        </a:rPr>
                        <a:t>100,00%</a:t>
                      </a:r>
                      <a:endParaRPr lang="es-ES"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12" name="Imagen 11"/>
          <p:cNvPicPr>
            <a:picLocks noChangeAspect="1"/>
          </p:cNvPicPr>
          <p:nvPr/>
        </p:nvPicPr>
        <p:blipFill rotWithShape="1">
          <a:blip r:embed="rId2"/>
          <a:srcRect t="1261"/>
          <a:stretch/>
        </p:blipFill>
        <p:spPr>
          <a:xfrm>
            <a:off x="6159883" y="3717158"/>
            <a:ext cx="5302826" cy="2670920"/>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2424308379"/>
              </p:ext>
            </p:extLst>
          </p:nvPr>
        </p:nvGraphicFramePr>
        <p:xfrm>
          <a:off x="1171709" y="1468995"/>
          <a:ext cx="5048787" cy="1615956"/>
        </p:xfrm>
        <a:graphic>
          <a:graphicData uri="http://schemas.openxmlformats.org/drawingml/2006/table">
            <a:tbl>
              <a:tblPr firstRow="1" firstCol="1" bandRow="1">
                <a:tableStyleId>{7E9639D4-E3E2-4D34-9284-5A2195B3D0D7}</a:tableStyleId>
              </a:tblPr>
              <a:tblGrid>
                <a:gridCol w="2439622"/>
                <a:gridCol w="1318132"/>
                <a:gridCol w="1291033"/>
              </a:tblGrid>
              <a:tr h="269326">
                <a:tc>
                  <a:txBody>
                    <a:bodyPr/>
                    <a:lstStyle/>
                    <a:p>
                      <a:pPr marL="0" marR="0">
                        <a:lnSpc>
                          <a:spcPct val="107000"/>
                        </a:lnSpc>
                        <a:spcBef>
                          <a:spcPts val="0"/>
                        </a:spcBef>
                        <a:spcAft>
                          <a:spcPts val="0"/>
                        </a:spcAft>
                      </a:pPr>
                      <a:r>
                        <a:rPr lang="es-EC" sz="1200">
                          <a:effectLst/>
                        </a:rPr>
                        <a:t>Opciones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Frecuencia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Porcentaje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69326">
                <a:tc>
                  <a:txBody>
                    <a:bodyPr/>
                    <a:lstStyle/>
                    <a:p>
                      <a:pPr marL="0" marR="0">
                        <a:lnSpc>
                          <a:spcPct val="107000"/>
                        </a:lnSpc>
                        <a:spcBef>
                          <a:spcPts val="0"/>
                        </a:spcBef>
                        <a:spcAft>
                          <a:spcPts val="0"/>
                        </a:spcAft>
                      </a:pPr>
                      <a:r>
                        <a:rPr lang="es-EC" sz="1200">
                          <a:effectLst/>
                        </a:rPr>
                        <a:t>a. Casa Unifamiliar</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63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96,92%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69326">
                <a:tc>
                  <a:txBody>
                    <a:bodyPr/>
                    <a:lstStyle/>
                    <a:p>
                      <a:pPr marL="0" marR="0">
                        <a:lnSpc>
                          <a:spcPct val="107000"/>
                        </a:lnSpc>
                        <a:spcBef>
                          <a:spcPts val="0"/>
                        </a:spcBef>
                        <a:spcAft>
                          <a:spcPts val="0"/>
                        </a:spcAft>
                      </a:pPr>
                      <a:r>
                        <a:rPr lang="es-EC" sz="1200">
                          <a:effectLst/>
                        </a:rPr>
                        <a:t>b. Departamento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69326">
                <a:tc>
                  <a:txBody>
                    <a:bodyPr/>
                    <a:lstStyle/>
                    <a:p>
                      <a:pPr marL="0" marR="0">
                        <a:lnSpc>
                          <a:spcPct val="107000"/>
                        </a:lnSpc>
                        <a:spcBef>
                          <a:spcPts val="0"/>
                        </a:spcBef>
                        <a:spcAft>
                          <a:spcPts val="0"/>
                        </a:spcAft>
                      </a:pPr>
                      <a:r>
                        <a:rPr lang="es-EC" sz="1200">
                          <a:effectLst/>
                        </a:rPr>
                        <a:t>c. Cuartos de inquilinato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69326">
                <a:tc>
                  <a:txBody>
                    <a:bodyPr/>
                    <a:lstStyle/>
                    <a:p>
                      <a:pPr marL="0" marR="0">
                        <a:lnSpc>
                          <a:spcPct val="107000"/>
                        </a:lnSpc>
                        <a:spcBef>
                          <a:spcPts val="0"/>
                        </a:spcBef>
                        <a:spcAft>
                          <a:spcPts val="0"/>
                        </a:spcAft>
                      </a:pPr>
                      <a:r>
                        <a:rPr lang="es-EC" sz="1200">
                          <a:effectLst/>
                        </a:rPr>
                        <a:t>d. Mediagua</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3,08%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269326">
                <a:tc>
                  <a:txBody>
                    <a:bodyPr/>
                    <a:lstStyle/>
                    <a:p>
                      <a:pPr marL="0" marR="0">
                        <a:lnSpc>
                          <a:spcPct val="107000"/>
                        </a:lnSpc>
                        <a:spcBef>
                          <a:spcPts val="0"/>
                        </a:spcBef>
                        <a:spcAft>
                          <a:spcPts val="0"/>
                        </a:spcAft>
                      </a:pPr>
                      <a:r>
                        <a:rPr lang="es-EC" sz="1200">
                          <a:effectLst/>
                        </a:rPr>
                        <a:t>Total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65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dirty="0">
                          <a:effectLst/>
                        </a:rPr>
                        <a:t>100,00%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3" name="Imagen 2"/>
          <p:cNvPicPr>
            <a:picLocks noChangeAspect="1"/>
          </p:cNvPicPr>
          <p:nvPr/>
        </p:nvPicPr>
        <p:blipFill>
          <a:blip r:embed="rId3"/>
          <a:stretch>
            <a:fillRect/>
          </a:stretch>
        </p:blipFill>
        <p:spPr>
          <a:xfrm>
            <a:off x="1171709" y="3566699"/>
            <a:ext cx="4392970" cy="2821379"/>
          </a:xfrm>
          <a:prstGeom prst="rect">
            <a:avLst/>
          </a:prstGeom>
        </p:spPr>
      </p:pic>
    </p:spTree>
    <p:extLst>
      <p:ext uri="{BB962C8B-B14F-4D97-AF65-F5344CB8AC3E}">
        <p14:creationId xmlns:p14="http://schemas.microsoft.com/office/powerpoint/2010/main" val="18555930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1268569" y="734097"/>
            <a:ext cx="6214056" cy="74697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es-US" b="1" dirty="0" smtClean="0"/>
              <a:t>Número de personas que habitan en la vivienda</a:t>
            </a:r>
            <a:endParaRPr lang="es-ES" b="1" dirty="0" smtClean="0"/>
          </a:p>
          <a:p>
            <a:pPr algn="just"/>
            <a:endParaRPr lang="es-ES" dirty="0"/>
          </a:p>
        </p:txBody>
      </p:sp>
      <p:graphicFrame>
        <p:nvGraphicFramePr>
          <p:cNvPr id="5" name="Tabla 4"/>
          <p:cNvGraphicFramePr>
            <a:graphicFrameLocks noGrp="1"/>
          </p:cNvGraphicFramePr>
          <p:nvPr>
            <p:extLst>
              <p:ext uri="{D42A27DB-BD31-4B8C-83A1-F6EECF244321}">
                <p14:modId xmlns:p14="http://schemas.microsoft.com/office/powerpoint/2010/main" val="166303139"/>
              </p:ext>
            </p:extLst>
          </p:nvPr>
        </p:nvGraphicFramePr>
        <p:xfrm>
          <a:off x="1564784" y="1899554"/>
          <a:ext cx="3556542" cy="3131064"/>
        </p:xfrm>
        <a:graphic>
          <a:graphicData uri="http://schemas.openxmlformats.org/drawingml/2006/table">
            <a:tbl>
              <a:tblPr firstRow="1" firstCol="1" bandRow="1">
                <a:tableStyleId>{7E9639D4-E3E2-4D34-9284-5A2195B3D0D7}</a:tableStyleId>
              </a:tblPr>
              <a:tblGrid>
                <a:gridCol w="1186829"/>
                <a:gridCol w="1120462"/>
                <a:gridCol w="1249251"/>
              </a:tblGrid>
              <a:tr h="170180">
                <a:tc>
                  <a:txBody>
                    <a:bodyPr/>
                    <a:lstStyle/>
                    <a:p>
                      <a:pPr marL="0" marR="0" algn="ctr">
                        <a:lnSpc>
                          <a:spcPct val="107000"/>
                        </a:lnSpc>
                        <a:spcBef>
                          <a:spcPts val="0"/>
                        </a:spcBef>
                        <a:spcAft>
                          <a:spcPts val="0"/>
                        </a:spcAft>
                      </a:pPr>
                      <a:r>
                        <a:rPr lang="es-EC" sz="1600" dirty="0">
                          <a:effectLst/>
                        </a:rPr>
                        <a:t>Opciones </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dirty="0">
                          <a:effectLst/>
                        </a:rPr>
                        <a:t>Frecuencia </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Porcentaje </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70180">
                <a:tc>
                  <a:txBody>
                    <a:bodyPr/>
                    <a:lstStyle/>
                    <a:p>
                      <a:pPr marL="0" marR="0">
                        <a:lnSpc>
                          <a:spcPct val="107000"/>
                        </a:lnSpc>
                        <a:spcBef>
                          <a:spcPts val="0"/>
                        </a:spcBef>
                        <a:spcAft>
                          <a:spcPts val="0"/>
                        </a:spcAft>
                      </a:pPr>
                      <a:r>
                        <a:rPr lang="es-EC" sz="1600">
                          <a:effectLst/>
                        </a:rPr>
                        <a:t>a. 1</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7,69%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70180">
                <a:tc>
                  <a:txBody>
                    <a:bodyPr/>
                    <a:lstStyle/>
                    <a:p>
                      <a:pPr marL="0" marR="0">
                        <a:lnSpc>
                          <a:spcPct val="107000"/>
                        </a:lnSpc>
                        <a:spcBef>
                          <a:spcPts val="0"/>
                        </a:spcBef>
                        <a:spcAft>
                          <a:spcPts val="0"/>
                        </a:spcAft>
                      </a:pPr>
                      <a:r>
                        <a:rPr lang="es-EC" sz="1600">
                          <a:effectLst/>
                        </a:rPr>
                        <a:t>b. 2</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15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23,08%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70180">
                <a:tc>
                  <a:txBody>
                    <a:bodyPr/>
                    <a:lstStyle/>
                    <a:p>
                      <a:pPr marL="0" marR="0">
                        <a:lnSpc>
                          <a:spcPct val="107000"/>
                        </a:lnSpc>
                        <a:spcBef>
                          <a:spcPts val="0"/>
                        </a:spcBef>
                        <a:spcAft>
                          <a:spcPts val="0"/>
                        </a:spcAft>
                      </a:pPr>
                      <a:r>
                        <a:rPr lang="es-EC" sz="1600">
                          <a:effectLst/>
                        </a:rPr>
                        <a:t>c. 3</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17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26,15%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70180">
                <a:tc>
                  <a:txBody>
                    <a:bodyPr/>
                    <a:lstStyle/>
                    <a:p>
                      <a:pPr marL="0" marR="0">
                        <a:lnSpc>
                          <a:spcPct val="107000"/>
                        </a:lnSpc>
                        <a:spcBef>
                          <a:spcPts val="0"/>
                        </a:spcBef>
                        <a:spcAft>
                          <a:spcPts val="0"/>
                        </a:spcAft>
                      </a:pPr>
                      <a:r>
                        <a:rPr lang="es-EC" sz="1600">
                          <a:effectLst/>
                        </a:rPr>
                        <a:t>d. 4</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17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26,15%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70180">
                <a:tc>
                  <a:txBody>
                    <a:bodyPr/>
                    <a:lstStyle/>
                    <a:p>
                      <a:pPr marL="0" marR="0">
                        <a:lnSpc>
                          <a:spcPct val="107000"/>
                        </a:lnSpc>
                        <a:spcBef>
                          <a:spcPts val="0"/>
                        </a:spcBef>
                        <a:spcAft>
                          <a:spcPts val="0"/>
                        </a:spcAft>
                      </a:pPr>
                      <a:r>
                        <a:rPr lang="es-EC" sz="1600">
                          <a:effectLst/>
                        </a:rPr>
                        <a:t>f. 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13,85%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70180">
                <a:tc>
                  <a:txBody>
                    <a:bodyPr/>
                    <a:lstStyle/>
                    <a:p>
                      <a:pPr marL="0" marR="0">
                        <a:lnSpc>
                          <a:spcPct val="107000"/>
                        </a:lnSpc>
                        <a:spcBef>
                          <a:spcPts val="0"/>
                        </a:spcBef>
                        <a:spcAft>
                          <a:spcPts val="0"/>
                        </a:spcAft>
                      </a:pPr>
                      <a:r>
                        <a:rPr lang="es-EC" sz="1600">
                          <a:effectLst/>
                        </a:rPr>
                        <a:t>e. 6</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2</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3,08%</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70180">
                <a:tc>
                  <a:txBody>
                    <a:bodyPr/>
                    <a:lstStyle/>
                    <a:p>
                      <a:pPr marL="0" marR="0">
                        <a:lnSpc>
                          <a:spcPct val="107000"/>
                        </a:lnSpc>
                        <a:spcBef>
                          <a:spcPts val="0"/>
                        </a:spcBef>
                        <a:spcAft>
                          <a:spcPts val="0"/>
                        </a:spcAft>
                      </a:pPr>
                      <a:r>
                        <a:rPr lang="es-EC" sz="1600">
                          <a:effectLst/>
                        </a:rPr>
                        <a:t>g. 7</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0,00%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70180">
                <a:tc>
                  <a:txBody>
                    <a:bodyPr/>
                    <a:lstStyle/>
                    <a:p>
                      <a:pPr marL="0" marR="0">
                        <a:lnSpc>
                          <a:spcPct val="107000"/>
                        </a:lnSpc>
                        <a:spcBef>
                          <a:spcPts val="0"/>
                        </a:spcBef>
                        <a:spcAft>
                          <a:spcPts val="0"/>
                        </a:spcAft>
                      </a:pPr>
                      <a:r>
                        <a:rPr lang="es-EC" sz="1600" dirty="0">
                          <a:effectLst/>
                        </a:rPr>
                        <a:t>h. 8</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0,00%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70180">
                <a:tc>
                  <a:txBody>
                    <a:bodyPr/>
                    <a:lstStyle/>
                    <a:p>
                      <a:pPr marL="0" marR="0">
                        <a:lnSpc>
                          <a:spcPct val="107000"/>
                        </a:lnSpc>
                        <a:spcBef>
                          <a:spcPts val="0"/>
                        </a:spcBef>
                        <a:spcAft>
                          <a:spcPts val="0"/>
                        </a:spcAft>
                      </a:pPr>
                      <a:r>
                        <a:rPr lang="es-EC" sz="1600">
                          <a:effectLst/>
                        </a:rPr>
                        <a:t>i. 9</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0,00%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70180">
                <a:tc>
                  <a:txBody>
                    <a:bodyPr/>
                    <a:lstStyle/>
                    <a:p>
                      <a:pPr marL="0" marR="0">
                        <a:lnSpc>
                          <a:spcPct val="107000"/>
                        </a:lnSpc>
                        <a:spcBef>
                          <a:spcPts val="0"/>
                        </a:spcBef>
                        <a:spcAft>
                          <a:spcPts val="0"/>
                        </a:spcAft>
                      </a:pPr>
                      <a:r>
                        <a:rPr lang="es-EC" sz="1600">
                          <a:effectLst/>
                        </a:rPr>
                        <a:t>j. 10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0,00%</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170180">
                <a:tc>
                  <a:txBody>
                    <a:bodyPr/>
                    <a:lstStyle/>
                    <a:p>
                      <a:pPr marL="0" marR="0">
                        <a:lnSpc>
                          <a:spcPct val="107000"/>
                        </a:lnSpc>
                        <a:spcBef>
                          <a:spcPts val="0"/>
                        </a:spcBef>
                        <a:spcAft>
                          <a:spcPts val="0"/>
                        </a:spcAft>
                      </a:pPr>
                      <a:r>
                        <a:rPr lang="es-EC" sz="1600">
                          <a:effectLst/>
                        </a:rPr>
                        <a:t>Total </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a:effectLst/>
                        </a:rPr>
                        <a:t>65</a:t>
                      </a:r>
                      <a:endParaRPr lang="es-ES" sz="16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600" dirty="0">
                          <a:effectLst/>
                        </a:rPr>
                        <a:t>100,00%</a:t>
                      </a:r>
                      <a:endParaRPr lang="es-E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6" name="Imagen 5"/>
          <p:cNvPicPr>
            <a:picLocks noChangeAspect="1"/>
          </p:cNvPicPr>
          <p:nvPr/>
        </p:nvPicPr>
        <p:blipFill>
          <a:blip r:embed="rId2"/>
          <a:stretch>
            <a:fillRect/>
          </a:stretch>
        </p:blipFill>
        <p:spPr>
          <a:xfrm>
            <a:off x="5686021" y="2030768"/>
            <a:ext cx="5539435" cy="2868636"/>
          </a:xfrm>
          <a:prstGeom prst="rect">
            <a:avLst/>
          </a:prstGeom>
        </p:spPr>
      </p:pic>
    </p:spTree>
    <p:extLst>
      <p:ext uri="{BB962C8B-B14F-4D97-AF65-F5344CB8AC3E}">
        <p14:creationId xmlns:p14="http://schemas.microsoft.com/office/powerpoint/2010/main" val="6347546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contenido 2"/>
          <p:cNvSpPr txBox="1">
            <a:spLocks/>
          </p:cNvSpPr>
          <p:nvPr/>
        </p:nvSpPr>
        <p:spPr>
          <a:xfrm>
            <a:off x="1268569" y="734097"/>
            <a:ext cx="6214056" cy="74697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es-US" b="1" dirty="0" smtClean="0"/>
              <a:t>Servicios de la vivienda</a:t>
            </a:r>
            <a:endParaRPr lang="es-ES" b="1" dirty="0" smtClean="0"/>
          </a:p>
          <a:p>
            <a:pPr algn="just"/>
            <a:endParaRPr lang="es-ES" dirty="0"/>
          </a:p>
        </p:txBody>
      </p:sp>
      <p:sp>
        <p:nvSpPr>
          <p:cNvPr id="8" name="Marcador de contenido 2"/>
          <p:cNvSpPr txBox="1">
            <a:spLocks/>
          </p:cNvSpPr>
          <p:nvPr/>
        </p:nvSpPr>
        <p:spPr>
          <a:xfrm>
            <a:off x="1446726" y="3335026"/>
            <a:ext cx="6214056" cy="74697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algn="just"/>
            <a:r>
              <a:rPr lang="es-US" b="1" dirty="0" smtClean="0"/>
              <a:t>Usos del agua potable</a:t>
            </a:r>
            <a:endParaRPr lang="es-ES" b="1" dirty="0" smtClean="0"/>
          </a:p>
          <a:p>
            <a:pPr algn="just"/>
            <a:endParaRPr lang="es-ES" dirty="0"/>
          </a:p>
        </p:txBody>
      </p:sp>
      <p:graphicFrame>
        <p:nvGraphicFramePr>
          <p:cNvPr id="2" name="Tabla 1"/>
          <p:cNvGraphicFramePr>
            <a:graphicFrameLocks noGrp="1"/>
          </p:cNvGraphicFramePr>
          <p:nvPr>
            <p:extLst>
              <p:ext uri="{D42A27DB-BD31-4B8C-83A1-F6EECF244321}">
                <p14:modId xmlns:p14="http://schemas.microsoft.com/office/powerpoint/2010/main" val="3860720630"/>
              </p:ext>
            </p:extLst>
          </p:nvPr>
        </p:nvGraphicFramePr>
        <p:xfrm>
          <a:off x="1268567" y="4120034"/>
          <a:ext cx="5286778" cy="1920160"/>
        </p:xfrm>
        <a:graphic>
          <a:graphicData uri="http://schemas.openxmlformats.org/drawingml/2006/table">
            <a:tbl>
              <a:tblPr firstRow="1" firstCol="1" bandRow="1">
                <a:tableStyleId>{7E9639D4-E3E2-4D34-9284-5A2195B3D0D7}</a:tableStyleId>
              </a:tblPr>
              <a:tblGrid>
                <a:gridCol w="2185975"/>
                <a:gridCol w="728420"/>
                <a:gridCol w="728420"/>
                <a:gridCol w="821623"/>
                <a:gridCol w="822340"/>
              </a:tblGrid>
              <a:tr h="240020">
                <a:tc>
                  <a:txBody>
                    <a:bodyPr/>
                    <a:lstStyle/>
                    <a:p>
                      <a:pPr marL="0" marR="0">
                        <a:lnSpc>
                          <a:spcPct val="107000"/>
                        </a:lnSpc>
                        <a:spcBef>
                          <a:spcPts val="0"/>
                        </a:spcBef>
                        <a:spcAft>
                          <a:spcPts val="0"/>
                        </a:spcAft>
                      </a:pPr>
                      <a:r>
                        <a:rPr lang="es-EC" sz="1200">
                          <a:effectLst/>
                        </a:rPr>
                        <a:t>Opciones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a. Si</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b. No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marL="0" marR="0" algn="ctr">
                        <a:lnSpc>
                          <a:spcPct val="107000"/>
                        </a:lnSpc>
                        <a:spcBef>
                          <a:spcPts val="0"/>
                        </a:spcBef>
                        <a:spcAft>
                          <a:spcPts val="0"/>
                        </a:spcAft>
                      </a:pPr>
                      <a:r>
                        <a:rPr lang="es-EC" sz="1200" dirty="0">
                          <a:effectLst/>
                        </a:rPr>
                        <a:t>Porcentaje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r>
              <a:tr h="240020">
                <a:tc>
                  <a:txBody>
                    <a:bodyPr/>
                    <a:lstStyle/>
                    <a:p>
                      <a:pPr marL="0" marR="0">
                        <a:lnSpc>
                          <a:spcPct val="107000"/>
                        </a:lnSpc>
                        <a:spcBef>
                          <a:spcPts val="0"/>
                        </a:spcBef>
                        <a:spcAft>
                          <a:spcPts val="0"/>
                        </a:spcAft>
                      </a:pPr>
                      <a:r>
                        <a:rPr lang="es-EC" sz="1200">
                          <a:effectLst/>
                        </a:rPr>
                        <a:t>a. Beber</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35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30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53,85%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dirty="0">
                          <a:effectLst/>
                        </a:rPr>
                        <a:t>46,15%</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40020">
                <a:tc>
                  <a:txBody>
                    <a:bodyPr/>
                    <a:lstStyle/>
                    <a:p>
                      <a:pPr marL="0" marR="0">
                        <a:lnSpc>
                          <a:spcPct val="107000"/>
                        </a:lnSpc>
                        <a:spcBef>
                          <a:spcPts val="0"/>
                        </a:spcBef>
                        <a:spcAft>
                          <a:spcPts val="0"/>
                        </a:spcAft>
                      </a:pPr>
                      <a:r>
                        <a:rPr lang="es-EC" sz="1200">
                          <a:effectLst/>
                        </a:rPr>
                        <a:t>b. Lavar ropa</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65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dirty="0">
                          <a:effectLst/>
                        </a:rPr>
                        <a:t>0,00%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40020">
                <a:tc>
                  <a:txBody>
                    <a:bodyPr/>
                    <a:lstStyle/>
                    <a:p>
                      <a:pPr marL="0" marR="0">
                        <a:lnSpc>
                          <a:spcPct val="107000"/>
                        </a:lnSpc>
                        <a:spcBef>
                          <a:spcPts val="0"/>
                        </a:spcBef>
                        <a:spcAft>
                          <a:spcPts val="0"/>
                        </a:spcAft>
                      </a:pPr>
                      <a:r>
                        <a:rPr lang="es-EC" sz="1200">
                          <a:effectLst/>
                        </a:rPr>
                        <a:t>c. Preparar alimentos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59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90,77%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dirty="0">
                          <a:effectLst/>
                        </a:rPr>
                        <a:t>9,23%</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40020">
                <a:tc>
                  <a:txBody>
                    <a:bodyPr/>
                    <a:lstStyle/>
                    <a:p>
                      <a:pPr marL="0" marR="0">
                        <a:lnSpc>
                          <a:spcPct val="107000"/>
                        </a:lnSpc>
                        <a:spcBef>
                          <a:spcPts val="0"/>
                        </a:spcBef>
                        <a:spcAft>
                          <a:spcPts val="0"/>
                        </a:spcAft>
                      </a:pPr>
                      <a:r>
                        <a:rPr lang="es-EC" sz="1200">
                          <a:effectLst/>
                        </a:rPr>
                        <a:t>d. Limpieza  vivienda</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65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40020">
                <a:tc>
                  <a:txBody>
                    <a:bodyPr/>
                    <a:lstStyle/>
                    <a:p>
                      <a:pPr marL="0" marR="0">
                        <a:lnSpc>
                          <a:spcPct val="107000"/>
                        </a:lnSpc>
                        <a:spcBef>
                          <a:spcPts val="0"/>
                        </a:spcBef>
                        <a:spcAft>
                          <a:spcPts val="0"/>
                        </a:spcAft>
                      </a:pPr>
                      <a:r>
                        <a:rPr lang="es-EC" sz="1200">
                          <a:effectLst/>
                        </a:rPr>
                        <a:t>e. Higiene</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65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40020">
                <a:tc>
                  <a:txBody>
                    <a:bodyPr/>
                    <a:lstStyle/>
                    <a:p>
                      <a:pPr marL="0" marR="0">
                        <a:lnSpc>
                          <a:spcPct val="107000"/>
                        </a:lnSpc>
                        <a:spcBef>
                          <a:spcPts val="0"/>
                        </a:spcBef>
                        <a:spcAft>
                          <a:spcPts val="0"/>
                        </a:spcAft>
                      </a:pPr>
                      <a:r>
                        <a:rPr lang="es-EC" sz="1200">
                          <a:effectLst/>
                        </a:rPr>
                        <a:t>f.  Riego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40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61,54%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38,46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40020">
                <a:tc>
                  <a:txBody>
                    <a:bodyPr/>
                    <a:lstStyle/>
                    <a:p>
                      <a:pPr marL="0" marR="0">
                        <a:lnSpc>
                          <a:spcPct val="107000"/>
                        </a:lnSpc>
                        <a:spcBef>
                          <a:spcPts val="0"/>
                        </a:spcBef>
                        <a:spcAft>
                          <a:spcPts val="0"/>
                        </a:spcAft>
                      </a:pPr>
                      <a:r>
                        <a:rPr lang="es-EC" sz="1200">
                          <a:effectLst/>
                        </a:rPr>
                        <a:t>g. Otros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36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29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dirty="0" smtClean="0">
                          <a:effectLst/>
                        </a:rPr>
                        <a:t>55,38%</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dirty="0">
                          <a:effectLst/>
                        </a:rPr>
                        <a:t>44,62%</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bl>
          </a:graphicData>
        </a:graphic>
      </p:graphicFrame>
      <p:pic>
        <p:nvPicPr>
          <p:cNvPr id="5" name="Imagen 4"/>
          <p:cNvPicPr>
            <a:picLocks noChangeAspect="1"/>
          </p:cNvPicPr>
          <p:nvPr/>
        </p:nvPicPr>
        <p:blipFill>
          <a:blip r:embed="rId2"/>
          <a:stretch>
            <a:fillRect/>
          </a:stretch>
        </p:blipFill>
        <p:spPr>
          <a:xfrm>
            <a:off x="6869118" y="3881413"/>
            <a:ext cx="4974767" cy="2462997"/>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3193561605"/>
              </p:ext>
            </p:extLst>
          </p:nvPr>
        </p:nvGraphicFramePr>
        <p:xfrm>
          <a:off x="1268567" y="1366300"/>
          <a:ext cx="5286775" cy="1531446"/>
        </p:xfrm>
        <a:graphic>
          <a:graphicData uri="http://schemas.openxmlformats.org/drawingml/2006/table">
            <a:tbl>
              <a:tblPr firstRow="1" firstCol="1" bandRow="1">
                <a:tableStyleId>{7E9639D4-E3E2-4D34-9284-5A2195B3D0D7}</a:tableStyleId>
              </a:tblPr>
              <a:tblGrid>
                <a:gridCol w="1256143"/>
                <a:gridCol w="171415"/>
                <a:gridCol w="171415"/>
                <a:gridCol w="171415"/>
                <a:gridCol w="224263"/>
                <a:gridCol w="223585"/>
                <a:gridCol w="668046"/>
                <a:gridCol w="668723"/>
                <a:gridCol w="801520"/>
                <a:gridCol w="930250"/>
              </a:tblGrid>
              <a:tr h="255241">
                <a:tc gridSpan="6">
                  <a:txBody>
                    <a:bodyPr/>
                    <a:lstStyle/>
                    <a:p>
                      <a:pPr marL="0" marR="0" algn="ctr">
                        <a:lnSpc>
                          <a:spcPct val="107000"/>
                        </a:lnSpc>
                        <a:spcBef>
                          <a:spcPts val="0"/>
                        </a:spcBef>
                        <a:spcAft>
                          <a:spcPts val="0"/>
                        </a:spcAft>
                      </a:pPr>
                      <a:r>
                        <a:rPr lang="es-EC" sz="1200">
                          <a:effectLst/>
                        </a:rPr>
                        <a:t>Opciones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marL="0" marR="0" algn="ctr">
                        <a:lnSpc>
                          <a:spcPct val="107000"/>
                        </a:lnSpc>
                        <a:spcBef>
                          <a:spcPts val="0"/>
                        </a:spcBef>
                        <a:spcAft>
                          <a:spcPts val="0"/>
                        </a:spcAft>
                      </a:pPr>
                      <a:r>
                        <a:rPr lang="es-EC" sz="1200">
                          <a:effectLst/>
                        </a:rPr>
                        <a:t>a. Si</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b. No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gridSpan="2">
                  <a:txBody>
                    <a:bodyPr/>
                    <a:lstStyle/>
                    <a:p>
                      <a:pPr marL="0" marR="0" algn="ctr">
                        <a:lnSpc>
                          <a:spcPct val="107000"/>
                        </a:lnSpc>
                        <a:spcBef>
                          <a:spcPts val="0"/>
                        </a:spcBef>
                        <a:spcAft>
                          <a:spcPts val="0"/>
                        </a:spcAft>
                      </a:pPr>
                      <a:r>
                        <a:rPr lang="es-EC" sz="1200">
                          <a:effectLst/>
                        </a:rPr>
                        <a:t>Porcentaje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r>
              <a:tr h="255241">
                <a:tc gridSpan="4">
                  <a:txBody>
                    <a:bodyPr/>
                    <a:lstStyle/>
                    <a:p>
                      <a:pPr marL="0" marR="0">
                        <a:lnSpc>
                          <a:spcPct val="107000"/>
                        </a:lnSpc>
                        <a:spcBef>
                          <a:spcPts val="0"/>
                        </a:spcBef>
                        <a:spcAft>
                          <a:spcPts val="0"/>
                        </a:spcAft>
                      </a:pPr>
                      <a:r>
                        <a:rPr lang="es-EC" sz="1200">
                          <a:effectLst/>
                        </a:rPr>
                        <a:t>a. Energía eléctrica</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65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55241">
                <a:tc gridSpan="2">
                  <a:txBody>
                    <a:bodyPr/>
                    <a:lstStyle/>
                    <a:p>
                      <a:pPr marL="0" marR="0">
                        <a:lnSpc>
                          <a:spcPct val="107000"/>
                        </a:lnSpc>
                        <a:spcBef>
                          <a:spcPts val="0"/>
                        </a:spcBef>
                        <a:spcAft>
                          <a:spcPts val="0"/>
                        </a:spcAft>
                      </a:pPr>
                      <a:r>
                        <a:rPr lang="es-EC" sz="1200">
                          <a:effectLst/>
                        </a:rPr>
                        <a:t>b. Red  de agua</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65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55241">
                <a:tc gridSpan="5">
                  <a:txBody>
                    <a:bodyPr/>
                    <a:lstStyle/>
                    <a:p>
                      <a:pPr marL="0" marR="0">
                        <a:lnSpc>
                          <a:spcPct val="107000"/>
                        </a:lnSpc>
                        <a:spcBef>
                          <a:spcPts val="0"/>
                        </a:spcBef>
                        <a:spcAft>
                          <a:spcPts val="0"/>
                        </a:spcAft>
                      </a:pPr>
                      <a:r>
                        <a:rPr lang="es-EC" sz="1200">
                          <a:effectLst/>
                        </a:rPr>
                        <a:t>c. Red de alcantarillado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65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100%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55241">
                <a:tc gridSpan="5">
                  <a:txBody>
                    <a:bodyPr/>
                    <a:lstStyle/>
                    <a:p>
                      <a:pPr marL="0" marR="0">
                        <a:lnSpc>
                          <a:spcPct val="107000"/>
                        </a:lnSpc>
                        <a:spcBef>
                          <a:spcPts val="0"/>
                        </a:spcBef>
                        <a:spcAft>
                          <a:spcPts val="0"/>
                        </a:spcAft>
                      </a:pPr>
                      <a:r>
                        <a:rPr lang="es-EC" sz="1200">
                          <a:effectLst/>
                        </a:rPr>
                        <a:t>d. Recolección de basura</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nSpc>
                          <a:spcPct val="107000"/>
                        </a:lnSpc>
                      </a:pPr>
                      <a:endParaRPr lang="es-ES"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64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98,46%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1,54%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r h="255241">
                <a:tc>
                  <a:txBody>
                    <a:bodyPr/>
                    <a:lstStyle/>
                    <a:p>
                      <a:pPr marL="0" marR="0">
                        <a:lnSpc>
                          <a:spcPct val="107000"/>
                        </a:lnSpc>
                        <a:spcBef>
                          <a:spcPts val="0"/>
                        </a:spcBef>
                        <a:spcAft>
                          <a:spcPts val="0"/>
                        </a:spcAft>
                      </a:pPr>
                      <a:r>
                        <a:rPr lang="es-EC" sz="1200">
                          <a:effectLst/>
                        </a:rPr>
                        <a:t>e. Teléfono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nSpc>
                          <a:spcPct val="107000"/>
                        </a:lnSpc>
                        <a:spcBef>
                          <a:spcPts val="0"/>
                        </a:spcBef>
                        <a:spcAft>
                          <a:spcPts val="0"/>
                        </a:spcAft>
                      </a:pPr>
                      <a:r>
                        <a:rPr lang="es-EC" sz="1200">
                          <a:effectLst/>
                        </a:rPr>
                        <a:t>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nSpc>
                          <a:spcPct val="107000"/>
                        </a:lnSpc>
                        <a:spcBef>
                          <a:spcPts val="0"/>
                        </a:spcBef>
                        <a:spcAft>
                          <a:spcPts val="0"/>
                        </a:spcAft>
                      </a:pPr>
                      <a:r>
                        <a:rPr lang="es-EC" sz="1200">
                          <a:effectLst/>
                        </a:rPr>
                        <a:t>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nSpc>
                          <a:spcPct val="107000"/>
                        </a:lnSpc>
                        <a:spcBef>
                          <a:spcPts val="0"/>
                        </a:spcBef>
                        <a:spcAft>
                          <a:spcPts val="0"/>
                        </a:spcAft>
                      </a:pPr>
                      <a:r>
                        <a:rPr lang="es-EC" sz="1200">
                          <a:effectLst/>
                        </a:rPr>
                        <a:t>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nSpc>
                          <a:spcPct val="107000"/>
                        </a:lnSpc>
                        <a:spcBef>
                          <a:spcPts val="0"/>
                        </a:spcBef>
                        <a:spcAft>
                          <a:spcPts val="0"/>
                        </a:spcAft>
                      </a:pPr>
                      <a:r>
                        <a:rPr lang="es-EC" sz="1200">
                          <a:effectLst/>
                        </a:rPr>
                        <a:t>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nSpc>
                          <a:spcPct val="107000"/>
                        </a:lnSpc>
                        <a:spcBef>
                          <a:spcPts val="0"/>
                        </a:spcBef>
                        <a:spcAft>
                          <a:spcPts val="0"/>
                        </a:spcAft>
                      </a:pPr>
                      <a:r>
                        <a:rPr lang="es-EC" sz="1200">
                          <a:effectLst/>
                        </a:rPr>
                        <a:t>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C" sz="1200">
                          <a:effectLst/>
                        </a:rPr>
                        <a:t>64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a:effectLst/>
                        </a:rPr>
                        <a:t>98,46%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c>
                  <a:txBody>
                    <a:bodyPr/>
                    <a:lstStyle/>
                    <a:p>
                      <a:pPr marL="0" marR="0" algn="ctr">
                        <a:lnSpc>
                          <a:spcPct val="107000"/>
                        </a:lnSpc>
                        <a:spcBef>
                          <a:spcPts val="0"/>
                        </a:spcBef>
                        <a:spcAft>
                          <a:spcPts val="0"/>
                        </a:spcAft>
                      </a:pPr>
                      <a:r>
                        <a:rPr lang="es-EC" sz="1200" dirty="0">
                          <a:effectLst/>
                        </a:rPr>
                        <a:t>1,54%</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b"/>
                </a:tc>
              </a:tr>
            </a:tbl>
          </a:graphicData>
        </a:graphic>
      </p:graphicFrame>
      <p:pic>
        <p:nvPicPr>
          <p:cNvPr id="11" name="Imagen 10"/>
          <p:cNvPicPr>
            <a:picLocks noChangeAspect="1"/>
          </p:cNvPicPr>
          <p:nvPr/>
        </p:nvPicPr>
        <p:blipFill>
          <a:blip r:embed="rId3"/>
          <a:stretch>
            <a:fillRect/>
          </a:stretch>
        </p:blipFill>
        <p:spPr>
          <a:xfrm>
            <a:off x="6830481" y="781457"/>
            <a:ext cx="4950381" cy="2213040"/>
          </a:xfrm>
          <a:prstGeom prst="rect">
            <a:avLst/>
          </a:prstGeom>
        </p:spPr>
      </p:pic>
    </p:spTree>
    <p:extLst>
      <p:ext uri="{BB962C8B-B14F-4D97-AF65-F5344CB8AC3E}">
        <p14:creationId xmlns:p14="http://schemas.microsoft.com/office/powerpoint/2010/main" val="9156385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685800"/>
            <a:ext cx="3406462" cy="614966"/>
          </a:xfrm>
        </p:spPr>
        <p:txBody>
          <a:bodyPr>
            <a:normAutofit/>
          </a:bodyPr>
          <a:lstStyle/>
          <a:p>
            <a:r>
              <a:rPr lang="es-US" sz="3800" dirty="0" smtClean="0"/>
              <a:t>TOPOGRAFÍA</a:t>
            </a:r>
            <a:endParaRPr lang="es-ES" sz="3800" dirty="0"/>
          </a:p>
        </p:txBody>
      </p:sp>
      <p:sp>
        <p:nvSpPr>
          <p:cNvPr id="3" name="Marcador de contenido 2"/>
          <p:cNvSpPr>
            <a:spLocks noGrp="1"/>
          </p:cNvSpPr>
          <p:nvPr>
            <p:ph idx="1"/>
          </p:nvPr>
        </p:nvSpPr>
        <p:spPr>
          <a:xfrm>
            <a:off x="1371600" y="1474631"/>
            <a:ext cx="5988878" cy="2891307"/>
          </a:xfrm>
        </p:spPr>
        <p:txBody>
          <a:bodyPr/>
          <a:lstStyle/>
          <a:p>
            <a:r>
              <a:rPr lang="es-US" dirty="0" smtClean="0"/>
              <a:t>2540 – 2600 msnm</a:t>
            </a:r>
          </a:p>
          <a:p>
            <a:r>
              <a:rPr lang="es-US" dirty="0" smtClean="0"/>
              <a:t>Coordenas Planas UTM, Sistema WGS-84 zona 17</a:t>
            </a:r>
          </a:p>
          <a:p>
            <a:r>
              <a:rPr lang="es-US" dirty="0" smtClean="0"/>
              <a:t>Curvas de Nivel cada metro.</a:t>
            </a:r>
          </a:p>
          <a:p>
            <a:r>
              <a:rPr lang="es-US" dirty="0" smtClean="0"/>
              <a:t>Pendiente pronunciada de 15.8 %.</a:t>
            </a:r>
          </a:p>
          <a:p>
            <a:r>
              <a:rPr lang="es-US" dirty="0" smtClean="0"/>
              <a:t>Error en GPS de 2 m.</a:t>
            </a:r>
          </a:p>
          <a:p>
            <a:pPr marL="0" indent="0">
              <a:buNone/>
            </a:pPr>
            <a:endParaRPr lang="es-US" dirty="0" smtClean="0"/>
          </a:p>
          <a:p>
            <a:endParaRPr lang="es-US" dirty="0" smtClean="0"/>
          </a:p>
        </p:txBody>
      </p:sp>
      <p:pic>
        <p:nvPicPr>
          <p:cNvPr id="4" name="Imagen 3"/>
          <p:cNvPicPr/>
          <p:nvPr/>
        </p:nvPicPr>
        <p:blipFill>
          <a:blip r:embed="rId2"/>
          <a:stretch>
            <a:fillRect/>
          </a:stretch>
        </p:blipFill>
        <p:spPr>
          <a:xfrm>
            <a:off x="7360478" y="690798"/>
            <a:ext cx="2105494" cy="2786836"/>
          </a:xfrm>
          <a:prstGeom prst="rect">
            <a:avLst/>
          </a:prstGeom>
        </p:spPr>
      </p:pic>
      <p:pic>
        <p:nvPicPr>
          <p:cNvPr id="5" name="Imagen 4"/>
          <p:cNvPicPr/>
          <p:nvPr/>
        </p:nvPicPr>
        <p:blipFill>
          <a:blip r:embed="rId3">
            <a:extLst>
              <a:ext uri="{28A0092B-C50C-407E-A947-70E740481C1C}">
                <a14:useLocalDpi xmlns:a14="http://schemas.microsoft.com/office/drawing/2010/main" val="0"/>
              </a:ext>
            </a:extLst>
          </a:blip>
          <a:stretch>
            <a:fillRect/>
          </a:stretch>
        </p:blipFill>
        <p:spPr>
          <a:xfrm>
            <a:off x="9465972" y="2221605"/>
            <a:ext cx="2202287" cy="2910626"/>
          </a:xfrm>
          <a:prstGeom prst="rect">
            <a:avLst/>
          </a:prstGeom>
        </p:spPr>
      </p:pic>
      <p:pic>
        <p:nvPicPr>
          <p:cNvPr id="6" name="Imagen 5"/>
          <p:cNvPicPr/>
          <p:nvPr/>
        </p:nvPicPr>
        <p:blipFill rotWithShape="1">
          <a:blip r:embed="rId4">
            <a:extLst>
              <a:ext uri="{28A0092B-C50C-407E-A947-70E740481C1C}">
                <a14:useLocalDpi xmlns:a14="http://schemas.microsoft.com/office/drawing/2010/main" val="0"/>
              </a:ext>
            </a:extLst>
          </a:blip>
          <a:srcRect t="10797"/>
          <a:stretch/>
        </p:blipFill>
        <p:spPr>
          <a:xfrm>
            <a:off x="7360478" y="3889420"/>
            <a:ext cx="2105494" cy="2485623"/>
          </a:xfrm>
          <a:prstGeom prst="rect">
            <a:avLst/>
          </a:prstGeom>
        </p:spPr>
      </p:pic>
    </p:spTree>
    <p:extLst>
      <p:ext uri="{BB962C8B-B14F-4D97-AF65-F5344CB8AC3E}">
        <p14:creationId xmlns:p14="http://schemas.microsoft.com/office/powerpoint/2010/main" val="25872818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1600" y="685800"/>
            <a:ext cx="7579217" cy="717997"/>
          </a:xfrm>
        </p:spPr>
        <p:txBody>
          <a:bodyPr>
            <a:normAutofit/>
          </a:bodyPr>
          <a:lstStyle/>
          <a:p>
            <a:r>
              <a:rPr lang="es-US" sz="3800" dirty="0" smtClean="0"/>
              <a:t>UBICACIÓN DE MUESTRAS</a:t>
            </a:r>
            <a:endParaRPr lang="es-ES" sz="3800" dirty="0"/>
          </a:p>
        </p:txBody>
      </p:sp>
      <p:graphicFrame>
        <p:nvGraphicFramePr>
          <p:cNvPr id="4" name="Tabla 3"/>
          <p:cNvGraphicFramePr>
            <a:graphicFrameLocks noGrp="1"/>
          </p:cNvGraphicFramePr>
          <p:nvPr>
            <p:extLst>
              <p:ext uri="{D42A27DB-BD31-4B8C-83A1-F6EECF244321}">
                <p14:modId xmlns:p14="http://schemas.microsoft.com/office/powerpoint/2010/main" val="313267796"/>
              </p:ext>
            </p:extLst>
          </p:nvPr>
        </p:nvGraphicFramePr>
        <p:xfrm>
          <a:off x="7042919" y="4072183"/>
          <a:ext cx="4741478" cy="2303665"/>
        </p:xfrm>
        <a:graphic>
          <a:graphicData uri="http://schemas.openxmlformats.org/drawingml/2006/table">
            <a:tbl>
              <a:tblPr firstRow="1" firstCol="1" bandRow="1">
                <a:tableStyleId>{7E9639D4-E3E2-4D34-9284-5A2195B3D0D7}</a:tableStyleId>
              </a:tblPr>
              <a:tblGrid>
                <a:gridCol w="853167"/>
                <a:gridCol w="1000339"/>
                <a:gridCol w="1000339"/>
                <a:gridCol w="858144"/>
                <a:gridCol w="1029489"/>
              </a:tblGrid>
              <a:tr h="439865">
                <a:tc>
                  <a:txBody>
                    <a:bodyPr/>
                    <a:lstStyle/>
                    <a:p>
                      <a:pPr marL="0" marR="0" algn="ctr">
                        <a:lnSpc>
                          <a:spcPct val="107000"/>
                        </a:lnSpc>
                        <a:spcBef>
                          <a:spcPts val="0"/>
                        </a:spcBef>
                        <a:spcAft>
                          <a:spcPts val="0"/>
                        </a:spcAft>
                      </a:pPr>
                      <a:r>
                        <a:rPr lang="es-ES" sz="1200" dirty="0">
                          <a:effectLst/>
                        </a:rPr>
                        <a:t>Muestra</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Coordenada Norte</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Coordenada Oeste</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Altimetría      (msnm)</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Profundidad (m)</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87172">
                <a:tc>
                  <a:txBody>
                    <a:bodyPr/>
                    <a:lstStyle/>
                    <a:p>
                      <a:pPr marL="0" marR="0">
                        <a:lnSpc>
                          <a:spcPct val="107000"/>
                        </a:lnSpc>
                        <a:spcBef>
                          <a:spcPts val="0"/>
                        </a:spcBef>
                        <a:spcAft>
                          <a:spcPts val="0"/>
                        </a:spcAft>
                      </a:pPr>
                      <a:r>
                        <a:rPr lang="es-ES" sz="1200">
                          <a:effectLst/>
                        </a:rPr>
                        <a:t>M1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786548.40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9960023.30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2600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1,50m</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87172">
                <a:tc>
                  <a:txBody>
                    <a:bodyPr/>
                    <a:lstStyle/>
                    <a:p>
                      <a:pPr marL="0" marR="0">
                        <a:lnSpc>
                          <a:spcPct val="107000"/>
                        </a:lnSpc>
                        <a:spcBef>
                          <a:spcPts val="0"/>
                        </a:spcBef>
                        <a:spcAft>
                          <a:spcPts val="0"/>
                        </a:spcAft>
                      </a:pPr>
                      <a:r>
                        <a:rPr lang="es-ES" sz="1200">
                          <a:effectLst/>
                        </a:rPr>
                        <a:t>M2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786751.60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dirty="0">
                          <a:effectLst/>
                        </a:rPr>
                        <a:t>9960973.00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2574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dirty="0">
                          <a:effectLst/>
                        </a:rPr>
                        <a:t>1,50m</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87172">
                <a:tc>
                  <a:txBody>
                    <a:bodyPr/>
                    <a:lstStyle/>
                    <a:p>
                      <a:pPr marL="0" marR="0">
                        <a:lnSpc>
                          <a:spcPct val="107000"/>
                        </a:lnSpc>
                        <a:spcBef>
                          <a:spcPts val="0"/>
                        </a:spcBef>
                        <a:spcAft>
                          <a:spcPts val="0"/>
                        </a:spcAft>
                      </a:pPr>
                      <a:r>
                        <a:rPr lang="es-ES" sz="1200">
                          <a:effectLst/>
                        </a:rPr>
                        <a:t>M3</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785891.50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9961175.70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2542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1,50m</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15112">
                <a:tc>
                  <a:txBody>
                    <a:bodyPr/>
                    <a:lstStyle/>
                    <a:p>
                      <a:pPr marL="0" marR="0">
                        <a:lnSpc>
                          <a:spcPct val="107000"/>
                        </a:lnSpc>
                        <a:spcBef>
                          <a:spcPts val="0"/>
                        </a:spcBef>
                        <a:spcAft>
                          <a:spcPts val="0"/>
                        </a:spcAft>
                      </a:pPr>
                      <a:r>
                        <a:rPr lang="es-ES" sz="1200">
                          <a:effectLst/>
                        </a:rPr>
                        <a:t>M4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786053.00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9961175.7</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2552</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1,50m</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r h="387172">
                <a:tc>
                  <a:txBody>
                    <a:bodyPr/>
                    <a:lstStyle/>
                    <a:p>
                      <a:pPr marL="0" marR="0">
                        <a:lnSpc>
                          <a:spcPct val="107000"/>
                        </a:lnSpc>
                        <a:spcBef>
                          <a:spcPts val="0"/>
                        </a:spcBef>
                        <a:spcAft>
                          <a:spcPts val="0"/>
                        </a:spcAft>
                      </a:pPr>
                      <a:r>
                        <a:rPr lang="es-ES" sz="1200">
                          <a:effectLst/>
                        </a:rPr>
                        <a:t>M5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785869.20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9960898.20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a:effectLst/>
                        </a:rPr>
                        <a:t>2560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c>
                  <a:txBody>
                    <a:bodyPr/>
                    <a:lstStyle/>
                    <a:p>
                      <a:pPr marL="0" marR="0" algn="ctr">
                        <a:lnSpc>
                          <a:spcPct val="107000"/>
                        </a:lnSpc>
                        <a:spcBef>
                          <a:spcPts val="0"/>
                        </a:spcBef>
                        <a:spcAft>
                          <a:spcPts val="0"/>
                        </a:spcAft>
                      </a:pPr>
                      <a:r>
                        <a:rPr lang="es-ES" sz="1200" dirty="0">
                          <a:effectLst/>
                        </a:rPr>
                        <a:t>1,50m</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4450" marR="44450" marT="0" marB="0" anchor="ctr"/>
                </a:tc>
              </a:tr>
            </a:tbl>
          </a:graphicData>
        </a:graphic>
      </p:graphicFrame>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489723" y="1403797"/>
            <a:ext cx="4962525" cy="5257165"/>
          </a:xfrm>
          <a:prstGeom prst="rect">
            <a:avLst/>
          </a:prstGeom>
          <a:noFill/>
          <a:ln>
            <a:noFill/>
          </a:ln>
        </p:spPr>
      </p:pic>
      <p:cxnSp>
        <p:nvCxnSpPr>
          <p:cNvPr id="8" name="Conector recto de flecha 7"/>
          <p:cNvCxnSpPr/>
          <p:nvPr/>
        </p:nvCxnSpPr>
        <p:spPr>
          <a:xfrm flipH="1">
            <a:off x="5650607" y="2794715"/>
            <a:ext cx="801641" cy="27689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Conector recto de flecha 10"/>
          <p:cNvCxnSpPr/>
          <p:nvPr/>
        </p:nvCxnSpPr>
        <p:spPr>
          <a:xfrm flipH="1" flipV="1">
            <a:off x="5082327" y="6170973"/>
            <a:ext cx="568279" cy="21694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Conector recto de flecha 12"/>
          <p:cNvCxnSpPr/>
          <p:nvPr/>
        </p:nvCxnSpPr>
        <p:spPr>
          <a:xfrm>
            <a:off x="2627290" y="1970468"/>
            <a:ext cx="361717" cy="53853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Conector recto de flecha 14"/>
          <p:cNvCxnSpPr/>
          <p:nvPr/>
        </p:nvCxnSpPr>
        <p:spPr>
          <a:xfrm flipH="1" flipV="1">
            <a:off x="2877776" y="3417067"/>
            <a:ext cx="251790" cy="61531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Conector recto de flecha 18"/>
          <p:cNvCxnSpPr/>
          <p:nvPr/>
        </p:nvCxnSpPr>
        <p:spPr>
          <a:xfrm flipH="1">
            <a:off x="3507346" y="2275798"/>
            <a:ext cx="910108" cy="79928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Rectángulo 24"/>
          <p:cNvSpPr/>
          <p:nvPr/>
        </p:nvSpPr>
        <p:spPr>
          <a:xfrm>
            <a:off x="5704966" y="6246253"/>
            <a:ext cx="479738" cy="2833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US" sz="1400" dirty="0" smtClean="0"/>
              <a:t>M1</a:t>
            </a:r>
            <a:endParaRPr lang="es-ES" sz="1400" dirty="0"/>
          </a:p>
        </p:txBody>
      </p:sp>
      <p:sp>
        <p:nvSpPr>
          <p:cNvPr id="26" name="Rectángulo 25"/>
          <p:cNvSpPr/>
          <p:nvPr/>
        </p:nvSpPr>
        <p:spPr>
          <a:xfrm>
            <a:off x="6563181" y="2620851"/>
            <a:ext cx="479738" cy="2833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US" sz="1400" dirty="0" smtClean="0"/>
              <a:t>M2</a:t>
            </a:r>
            <a:endParaRPr lang="es-ES" sz="1400" dirty="0"/>
          </a:p>
        </p:txBody>
      </p:sp>
      <p:sp>
        <p:nvSpPr>
          <p:cNvPr id="27" name="Rectángulo 26"/>
          <p:cNvSpPr/>
          <p:nvPr/>
        </p:nvSpPr>
        <p:spPr>
          <a:xfrm>
            <a:off x="4519702" y="1992463"/>
            <a:ext cx="479738" cy="2833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US" sz="1400" dirty="0" smtClean="0"/>
              <a:t>M3</a:t>
            </a:r>
            <a:endParaRPr lang="es-ES" sz="1400" dirty="0"/>
          </a:p>
        </p:txBody>
      </p:sp>
      <p:sp>
        <p:nvSpPr>
          <p:cNvPr id="28" name="Rectángulo 27"/>
          <p:cNvSpPr/>
          <p:nvPr/>
        </p:nvSpPr>
        <p:spPr>
          <a:xfrm>
            <a:off x="2321220" y="1674252"/>
            <a:ext cx="479738" cy="2833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US" sz="1400" dirty="0" smtClean="0"/>
              <a:t>M4</a:t>
            </a:r>
            <a:endParaRPr lang="es-ES" sz="1400" dirty="0"/>
          </a:p>
        </p:txBody>
      </p:sp>
      <p:sp>
        <p:nvSpPr>
          <p:cNvPr id="29" name="Rectángulo 28"/>
          <p:cNvSpPr/>
          <p:nvPr/>
        </p:nvSpPr>
        <p:spPr>
          <a:xfrm>
            <a:off x="2989007" y="4032379"/>
            <a:ext cx="479738" cy="28333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US" sz="1400" dirty="0" smtClean="0"/>
              <a:t>M5</a:t>
            </a:r>
            <a:endParaRPr lang="es-ES" sz="1400" dirty="0"/>
          </a:p>
        </p:txBody>
      </p:sp>
    </p:spTree>
    <p:extLst>
      <p:ext uri="{BB962C8B-B14F-4D97-AF65-F5344CB8AC3E}">
        <p14:creationId xmlns:p14="http://schemas.microsoft.com/office/powerpoint/2010/main" val="1748781719"/>
      </p:ext>
    </p:extLst>
  </p:cSld>
  <p:clrMapOvr>
    <a:masterClrMapping/>
  </p:clrMapOvr>
  <p:timing>
    <p:tnLst>
      <p:par>
        <p:cTn id="1" dur="indefinite" restart="never" nodeType="tmRoot"/>
      </p:par>
    </p:tnLst>
  </p:timing>
</p:sld>
</file>

<file path=ppt/theme/theme1.xml><?xml version="1.0" encoding="utf-8"?>
<a:theme xmlns:a="http://schemas.openxmlformats.org/drawingml/2006/main" name="Crop">
  <a:themeElements>
    <a:clrScheme name="Personalizado 2">
      <a:dk1>
        <a:srgbClr val="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docProps/app.xml><?xml version="1.0" encoding="utf-8"?>
<Properties xmlns="http://schemas.openxmlformats.org/officeDocument/2006/extended-properties" xmlns:vt="http://schemas.openxmlformats.org/officeDocument/2006/docPropsVTypes">
  <Template>TM10001105[[fn=Recorte]]</Template>
  <TotalTime>1105</TotalTime>
  <Words>2605</Words>
  <Application>Microsoft Office PowerPoint</Application>
  <PresentationFormat>Panorámica</PresentationFormat>
  <Paragraphs>802</Paragraphs>
  <Slides>40</Slides>
  <Notes>0</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40</vt:i4>
      </vt:variant>
    </vt:vector>
  </HeadingPairs>
  <TitlesOfParts>
    <vt:vector size="47" baseType="lpstr">
      <vt:lpstr>Arial</vt:lpstr>
      <vt:lpstr>Calibri</vt:lpstr>
      <vt:lpstr>Cambria Math</vt:lpstr>
      <vt:lpstr>Franklin Gothic Book</vt:lpstr>
      <vt:lpstr>Times New Roman</vt:lpstr>
      <vt:lpstr>Wingdings</vt:lpstr>
      <vt:lpstr>Crop</vt:lpstr>
      <vt:lpstr>TEMA: EVALUACIÓN Y REDISEÑO DEL SISTEMA DE ALCANTARILLADO COMBINADO EN LA URBANIZACIÓN LOS CHILLOS Y LA ZONA ESTE DEL BARRIO JATUMPUNGO, CANTON RUMIÑAHUI.</vt:lpstr>
      <vt:lpstr>OBJETIVO GENERAL</vt:lpstr>
      <vt:lpstr>ÁREA DE ESTUDIO</vt:lpstr>
      <vt:lpstr>ENCUESTA SOCIOECONÓMICA</vt:lpstr>
      <vt:lpstr>ENCUESTA SOCIOECONÓMICA</vt:lpstr>
      <vt:lpstr>Presentación de PowerPoint</vt:lpstr>
      <vt:lpstr>Presentación de PowerPoint</vt:lpstr>
      <vt:lpstr>TOPOGRAFÍA</vt:lpstr>
      <vt:lpstr>UBICACIÓN DE MUESTRAS</vt:lpstr>
      <vt:lpstr>CARACTERIZACIÓN DE SUELOS</vt:lpstr>
      <vt:lpstr>ANÁLISIS POBLACIONAL </vt:lpstr>
      <vt:lpstr>DOTACIÓN</vt:lpstr>
      <vt:lpstr>DOTACIÓN</vt:lpstr>
      <vt:lpstr>BASES DE DISEÑO </vt:lpstr>
      <vt:lpstr>CATASTRO</vt:lpstr>
      <vt:lpstr>CATASTRO DE LA RED EXISTENTE</vt:lpstr>
      <vt:lpstr>FICHAS CATASTRALES</vt:lpstr>
      <vt:lpstr>EVALUACIÓN FÍSICA DEL SISTEMA</vt:lpstr>
      <vt:lpstr>EVALUACIÓN FÍSICA DEL SISTEMA</vt:lpstr>
      <vt:lpstr>TRASPASO DE CÁMARA</vt:lpstr>
      <vt:lpstr>TRASPASO DE CÁMARA</vt:lpstr>
      <vt:lpstr>RESUMEN DEL CATASTRO</vt:lpstr>
      <vt:lpstr>DIAGNÓSTICO DE LA RED DE ALCANTARILLADO</vt:lpstr>
      <vt:lpstr>DIAGNÓSTICO DE LA RED DE ALCANTARILLADO</vt:lpstr>
      <vt:lpstr>CAUDALES PARA EVALUACIÓN Y DISEÑO DE ALCANTARILLADO SANITARIO</vt:lpstr>
      <vt:lpstr>CAUDALES PARA EVALUACIÓN Y DISEÑO DE ALCANTARILLADO PLUVIAL</vt:lpstr>
      <vt:lpstr>CÁLCULO DE COEFICIENTE PONDERADO</vt:lpstr>
      <vt:lpstr>CÁLCULO DE COEFICIENTE PONDERADO</vt:lpstr>
      <vt:lpstr>INTENSIDAD PLUVIAL EN LA ZONA</vt:lpstr>
      <vt:lpstr>BASES DE EVALUACIÓN Y DISEÑO</vt:lpstr>
      <vt:lpstr>ANÁLISIS COMPARATIVO SEWERCAD</vt:lpstr>
      <vt:lpstr>DISEÑO DE LA RED DE ALCANTARILLADO SANITARIO</vt:lpstr>
      <vt:lpstr>DISEÑO DE LA RED DE ALCANTARILLADO SANITARIO</vt:lpstr>
      <vt:lpstr>DISEÑO DE LA RED DE ALCANTARILLADO PLUVIAL</vt:lpstr>
      <vt:lpstr>DISEÑO DE LA RED DE ALCANTARILLADO PLUVIAL</vt:lpstr>
      <vt:lpstr>PRESUPUESTO </vt:lpstr>
      <vt:lpstr>CONCLUSIONES </vt:lpstr>
      <vt:lpstr>CONCLUSIONES </vt:lpstr>
      <vt:lpstr>RECOMENDACIONES </vt:lpstr>
      <vt:lpstr>RECOMENDACIONES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EVALUACIÓN Y REDISEÑO DEL SISTEMA DE ALCANTARILLADO COMBINADO EN LA URBANIZACIÓN LOS CHILLOS Y LA ZONA ESTE DEL BARRIO JATUMPUNGO, CANTON RUMIÑAHUI.</dc:title>
  <dc:creator>Windows User</dc:creator>
  <cp:lastModifiedBy>Windows User</cp:lastModifiedBy>
  <cp:revision>106</cp:revision>
  <dcterms:created xsi:type="dcterms:W3CDTF">2019-10-15T14:25:02Z</dcterms:created>
  <dcterms:modified xsi:type="dcterms:W3CDTF">2019-11-06T03:37:28Z</dcterms:modified>
</cp:coreProperties>
</file>