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5">
  <p:sldMasterIdLst>
    <p:sldMasterId id="2147483658" r:id="rId1"/>
  </p:sldMasterIdLst>
  <p:notesMasterIdLst>
    <p:notesMasterId r:id="rId31"/>
  </p:notesMasterIdLst>
  <p:sldIdLst>
    <p:sldId id="284" r:id="rId2"/>
    <p:sldId id="256" r:id="rId3"/>
    <p:sldId id="264" r:id="rId4"/>
    <p:sldId id="292" r:id="rId5"/>
    <p:sldId id="293" r:id="rId6"/>
    <p:sldId id="294" r:id="rId7"/>
    <p:sldId id="295" r:id="rId8"/>
    <p:sldId id="322" r:id="rId9"/>
    <p:sldId id="323" r:id="rId10"/>
    <p:sldId id="296" r:id="rId11"/>
    <p:sldId id="298" r:id="rId12"/>
    <p:sldId id="299" r:id="rId13"/>
    <p:sldId id="297" r:id="rId14"/>
    <p:sldId id="300" r:id="rId15"/>
    <p:sldId id="305" r:id="rId16"/>
    <p:sldId id="308" r:id="rId17"/>
    <p:sldId id="309" r:id="rId18"/>
    <p:sldId id="320" r:id="rId19"/>
    <p:sldId id="321" r:id="rId20"/>
    <p:sldId id="31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279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  <p:embeddedFont>
      <p:font typeface="Tino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4BE9F9-7BA2-45EE-B187-484814421579}">
  <a:tblStyle styleId="{264BE9F9-7BA2-45EE-B187-4848144215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0FC57-6154-477B-AC33-C262C731DF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E1D4BA-A34E-43EF-A572-651BDDF2244E}">
      <dgm:prSet phldrT="[Texto]"/>
      <dgm:spPr/>
      <dgm:t>
        <a:bodyPr/>
        <a:lstStyle/>
        <a:p>
          <a:r>
            <a:rPr lang="es-EC" dirty="0" smtClean="0"/>
            <a:t>RIESGOS DE ORIGEN NATURAL</a:t>
          </a:r>
          <a:endParaRPr lang="es-EC" dirty="0"/>
        </a:p>
      </dgm:t>
    </dgm:pt>
    <dgm:pt modelId="{242012B1-1293-4979-B8E5-901B4F0CF6E4}" type="parTrans" cxnId="{165F0B71-C55D-4E96-B4F1-3646A9A536C0}">
      <dgm:prSet/>
      <dgm:spPr/>
      <dgm:t>
        <a:bodyPr/>
        <a:lstStyle/>
        <a:p>
          <a:endParaRPr lang="es-EC"/>
        </a:p>
      </dgm:t>
    </dgm:pt>
    <dgm:pt modelId="{DF1C433F-A87F-4658-B9FE-0C77A9D3E920}" type="sibTrans" cxnId="{165F0B71-C55D-4E96-B4F1-3646A9A536C0}">
      <dgm:prSet/>
      <dgm:spPr/>
      <dgm:t>
        <a:bodyPr/>
        <a:lstStyle/>
        <a:p>
          <a:endParaRPr lang="es-EC"/>
        </a:p>
      </dgm:t>
    </dgm:pt>
    <dgm:pt modelId="{4E332AAB-7B26-4F5F-96FD-8DBF0CE1B48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B072CD2-6C17-4CB1-993B-BC424E9E77A2}" type="parTrans" cxnId="{B160D5A8-E128-4061-9D2F-A3B6BC3E3DC8}">
      <dgm:prSet/>
      <dgm:spPr/>
      <dgm:t>
        <a:bodyPr/>
        <a:lstStyle/>
        <a:p>
          <a:endParaRPr lang="es-EC"/>
        </a:p>
      </dgm:t>
    </dgm:pt>
    <dgm:pt modelId="{FBE9275B-EF98-4CC0-BD50-1686CD52557A}" type="sibTrans" cxnId="{B160D5A8-E128-4061-9D2F-A3B6BC3E3DC8}">
      <dgm:prSet/>
      <dgm:spPr/>
      <dgm:t>
        <a:bodyPr/>
        <a:lstStyle/>
        <a:p>
          <a:endParaRPr lang="es-EC"/>
        </a:p>
      </dgm:t>
    </dgm:pt>
    <dgm:pt modelId="{DC052B0D-AA05-4C18-A63C-AB2D7F315A6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8113F1C8-CC47-4416-B51F-88E7763F0A38}" type="parTrans" cxnId="{0BCCBD7B-54FF-45EF-9CA4-9623BDB1A215}">
      <dgm:prSet/>
      <dgm:spPr/>
      <dgm:t>
        <a:bodyPr/>
        <a:lstStyle/>
        <a:p>
          <a:endParaRPr lang="es-EC"/>
        </a:p>
      </dgm:t>
    </dgm:pt>
    <dgm:pt modelId="{BFFB709F-F245-4BE9-B016-11B0045837F8}" type="sibTrans" cxnId="{0BCCBD7B-54FF-45EF-9CA4-9623BDB1A215}">
      <dgm:prSet/>
      <dgm:spPr/>
      <dgm:t>
        <a:bodyPr/>
        <a:lstStyle/>
        <a:p>
          <a:endParaRPr lang="es-EC"/>
        </a:p>
      </dgm:t>
    </dgm:pt>
    <dgm:pt modelId="{08779175-9CAC-4A2E-BCB6-D21CBD1F617A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04604D7F-4B6A-465B-A8B4-F99E1FA8CA3F}" type="parTrans" cxnId="{88AB69DB-4885-4BB4-B341-4533CF230EB3}">
      <dgm:prSet/>
      <dgm:spPr/>
      <dgm:t>
        <a:bodyPr/>
        <a:lstStyle/>
        <a:p>
          <a:endParaRPr lang="es-EC"/>
        </a:p>
      </dgm:t>
    </dgm:pt>
    <dgm:pt modelId="{05E665DE-E1A9-423F-80A6-68958C0F3AC6}" type="sibTrans" cxnId="{88AB69DB-4885-4BB4-B341-4533CF230EB3}">
      <dgm:prSet/>
      <dgm:spPr/>
      <dgm:t>
        <a:bodyPr/>
        <a:lstStyle/>
        <a:p>
          <a:endParaRPr lang="es-EC"/>
        </a:p>
      </dgm:t>
    </dgm:pt>
    <dgm:pt modelId="{463EE079-9F94-4301-98E3-7CA08CD4C7EF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60A8309F-0070-4FDA-8CFC-75DC8A595F86}" type="parTrans" cxnId="{4861A0EA-1BFE-44B9-8DDD-5CA537B2DFC4}">
      <dgm:prSet/>
      <dgm:spPr/>
      <dgm:t>
        <a:bodyPr/>
        <a:lstStyle/>
        <a:p>
          <a:endParaRPr lang="es-EC"/>
        </a:p>
      </dgm:t>
    </dgm:pt>
    <dgm:pt modelId="{0703F7FE-940E-4A88-8AE8-A4619A897867}" type="sibTrans" cxnId="{4861A0EA-1BFE-44B9-8DDD-5CA537B2DFC4}">
      <dgm:prSet/>
      <dgm:spPr/>
      <dgm:t>
        <a:bodyPr/>
        <a:lstStyle/>
        <a:p>
          <a:endParaRPr lang="es-EC"/>
        </a:p>
      </dgm:t>
    </dgm:pt>
    <dgm:pt modelId="{F2343561-3924-447F-86D1-335E14AEDE61}" type="pres">
      <dgm:prSet presAssocID="{1870FC57-6154-477B-AC33-C262C731DF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428B0C-D7A6-4A14-8FEA-91310AC7C480}" type="pres">
      <dgm:prSet presAssocID="{21E1D4BA-A34E-43EF-A572-651BDDF2244E}" presName="centerShape" presStyleLbl="node0" presStyleIdx="0" presStyleCnt="1" custScaleX="161150" custScaleY="131146"/>
      <dgm:spPr/>
      <dgm:t>
        <a:bodyPr/>
        <a:lstStyle/>
        <a:p>
          <a:endParaRPr lang="es-EC"/>
        </a:p>
      </dgm:t>
    </dgm:pt>
    <dgm:pt modelId="{A487F332-9497-4106-B342-628D333CED2C}" type="pres">
      <dgm:prSet presAssocID="{7B072CD2-6C17-4CB1-993B-BC424E9E77A2}" presName="parTrans" presStyleLbl="sibTrans2D1" presStyleIdx="0" presStyleCnt="4"/>
      <dgm:spPr/>
      <dgm:t>
        <a:bodyPr/>
        <a:lstStyle/>
        <a:p>
          <a:endParaRPr lang="es-EC"/>
        </a:p>
      </dgm:t>
    </dgm:pt>
    <dgm:pt modelId="{13E0982E-4A42-486C-AF2B-AAA204212A7E}" type="pres">
      <dgm:prSet presAssocID="{7B072CD2-6C17-4CB1-993B-BC424E9E77A2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313CDC23-4C0E-45AF-9305-34F21F691192}" type="pres">
      <dgm:prSet presAssocID="{4E332AAB-7B26-4F5F-96FD-8DBF0CE1B480}" presName="node" presStyleLbl="node1" presStyleIdx="0" presStyleCnt="4" custScaleX="142125" custScaleY="125158" custRadScaleRad="108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A6B496-7966-4FB1-A02A-CBB6170C875B}" type="pres">
      <dgm:prSet presAssocID="{04604D7F-4B6A-465B-A8B4-F99E1FA8CA3F}" presName="parTrans" presStyleLbl="sibTrans2D1" presStyleIdx="1" presStyleCnt="4"/>
      <dgm:spPr/>
      <dgm:t>
        <a:bodyPr/>
        <a:lstStyle/>
        <a:p>
          <a:endParaRPr lang="es-EC"/>
        </a:p>
      </dgm:t>
    </dgm:pt>
    <dgm:pt modelId="{E55E4827-D775-49ED-8FF4-8B1A16D91375}" type="pres">
      <dgm:prSet presAssocID="{04604D7F-4B6A-465B-A8B4-F99E1FA8CA3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AD2613C3-5E42-4A40-B6BC-B083A87CF8E6}" type="pres">
      <dgm:prSet presAssocID="{08779175-9CAC-4A2E-BCB6-D21CBD1F617A}" presName="node" presStyleLbl="node1" presStyleIdx="1" presStyleCnt="4" custScaleX="157110" custScaleY="133568" custRadScaleRad="138907" custRadScaleInc="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AEAAD-8132-4290-9C9C-023FA1849EB0}" type="pres">
      <dgm:prSet presAssocID="{60A8309F-0070-4FDA-8CFC-75DC8A595F86}" presName="parTrans" presStyleLbl="sibTrans2D1" presStyleIdx="2" presStyleCnt="4"/>
      <dgm:spPr/>
      <dgm:t>
        <a:bodyPr/>
        <a:lstStyle/>
        <a:p>
          <a:endParaRPr lang="es-EC"/>
        </a:p>
      </dgm:t>
    </dgm:pt>
    <dgm:pt modelId="{8023D36A-D096-4A96-BE07-65DA6279B7B5}" type="pres">
      <dgm:prSet presAssocID="{60A8309F-0070-4FDA-8CFC-75DC8A595F8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5E11366C-40E9-42B0-890E-A89DBB731C3D}" type="pres">
      <dgm:prSet presAssocID="{463EE079-9F94-4301-98E3-7CA08CD4C7EF}" presName="node" presStyleLbl="node1" presStyleIdx="2" presStyleCnt="4" custScaleX="148528" custScaleY="1198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F264C0-808F-4A10-8267-DE0BC27AB798}" type="pres">
      <dgm:prSet presAssocID="{8113F1C8-CC47-4416-B51F-88E7763F0A38}" presName="parTrans" presStyleLbl="sibTrans2D1" presStyleIdx="3" presStyleCnt="4"/>
      <dgm:spPr/>
      <dgm:t>
        <a:bodyPr/>
        <a:lstStyle/>
        <a:p>
          <a:endParaRPr lang="es-EC"/>
        </a:p>
      </dgm:t>
    </dgm:pt>
    <dgm:pt modelId="{773649CD-714E-42AC-A76F-A98F321FF821}" type="pres">
      <dgm:prSet presAssocID="{8113F1C8-CC47-4416-B51F-88E7763F0A38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C066D381-2D3F-4872-81A5-2D2D4608F8E6}" type="pres">
      <dgm:prSet presAssocID="{DC052B0D-AA05-4C18-A63C-AB2D7F315A6E}" presName="node" presStyleLbl="node1" presStyleIdx="3" presStyleCnt="4" custScaleX="150200" custScaleY="135990" custRadScaleRad="135449" custRadScaleInc="8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CCBD7B-54FF-45EF-9CA4-9623BDB1A215}" srcId="{21E1D4BA-A34E-43EF-A572-651BDDF2244E}" destId="{DC052B0D-AA05-4C18-A63C-AB2D7F315A6E}" srcOrd="3" destOrd="0" parTransId="{8113F1C8-CC47-4416-B51F-88E7763F0A38}" sibTransId="{BFFB709F-F245-4BE9-B016-11B0045837F8}"/>
    <dgm:cxn modelId="{B160D5A8-E128-4061-9D2F-A3B6BC3E3DC8}" srcId="{21E1D4BA-A34E-43EF-A572-651BDDF2244E}" destId="{4E332AAB-7B26-4F5F-96FD-8DBF0CE1B480}" srcOrd="0" destOrd="0" parTransId="{7B072CD2-6C17-4CB1-993B-BC424E9E77A2}" sibTransId="{FBE9275B-EF98-4CC0-BD50-1686CD52557A}"/>
    <dgm:cxn modelId="{FBADAC70-FDED-4CE4-820A-6497F87BF7AD}" type="presOf" srcId="{8113F1C8-CC47-4416-B51F-88E7763F0A38}" destId="{19F264C0-808F-4A10-8267-DE0BC27AB798}" srcOrd="0" destOrd="0" presId="urn:microsoft.com/office/officeart/2005/8/layout/radial5"/>
    <dgm:cxn modelId="{B6722B62-0043-4753-AD31-F0952C8142CE}" type="presOf" srcId="{1870FC57-6154-477B-AC33-C262C731DF4B}" destId="{F2343561-3924-447F-86D1-335E14AEDE61}" srcOrd="0" destOrd="0" presId="urn:microsoft.com/office/officeart/2005/8/layout/radial5"/>
    <dgm:cxn modelId="{A23B0D39-A011-4D44-BD75-98A6AF0EBEA0}" type="presOf" srcId="{DC052B0D-AA05-4C18-A63C-AB2D7F315A6E}" destId="{C066D381-2D3F-4872-81A5-2D2D4608F8E6}" srcOrd="0" destOrd="0" presId="urn:microsoft.com/office/officeart/2005/8/layout/radial5"/>
    <dgm:cxn modelId="{6EB18561-118D-4CB3-A71C-EA2C3AF8B555}" type="presOf" srcId="{4E332AAB-7B26-4F5F-96FD-8DBF0CE1B480}" destId="{313CDC23-4C0E-45AF-9305-34F21F691192}" srcOrd="0" destOrd="0" presId="urn:microsoft.com/office/officeart/2005/8/layout/radial5"/>
    <dgm:cxn modelId="{1F344C42-0FAC-4C38-B983-5E5BD80FF4B3}" type="presOf" srcId="{7B072CD2-6C17-4CB1-993B-BC424E9E77A2}" destId="{A487F332-9497-4106-B342-628D333CED2C}" srcOrd="0" destOrd="0" presId="urn:microsoft.com/office/officeart/2005/8/layout/radial5"/>
    <dgm:cxn modelId="{609F1D47-6020-4B89-A1F6-638A3A72E3B4}" type="presOf" srcId="{60A8309F-0070-4FDA-8CFC-75DC8A595F86}" destId="{0DDAEAAD-8132-4290-9C9C-023FA1849EB0}" srcOrd="0" destOrd="0" presId="urn:microsoft.com/office/officeart/2005/8/layout/radial5"/>
    <dgm:cxn modelId="{BF32DF41-98DF-4CE6-876E-FE29543BA1AF}" type="presOf" srcId="{60A8309F-0070-4FDA-8CFC-75DC8A595F86}" destId="{8023D36A-D096-4A96-BE07-65DA6279B7B5}" srcOrd="1" destOrd="0" presId="urn:microsoft.com/office/officeart/2005/8/layout/radial5"/>
    <dgm:cxn modelId="{09CA170D-3D22-4234-B504-E67BC7590BEE}" type="presOf" srcId="{463EE079-9F94-4301-98E3-7CA08CD4C7EF}" destId="{5E11366C-40E9-42B0-890E-A89DBB731C3D}" srcOrd="0" destOrd="0" presId="urn:microsoft.com/office/officeart/2005/8/layout/radial5"/>
    <dgm:cxn modelId="{09B30E83-7220-4763-8660-5C5149E4E659}" type="presOf" srcId="{04604D7F-4B6A-465B-A8B4-F99E1FA8CA3F}" destId="{E55E4827-D775-49ED-8FF4-8B1A16D91375}" srcOrd="1" destOrd="0" presId="urn:microsoft.com/office/officeart/2005/8/layout/radial5"/>
    <dgm:cxn modelId="{3BF12D59-3941-4881-976B-17FA3A8BEA4A}" type="presOf" srcId="{08779175-9CAC-4A2E-BCB6-D21CBD1F617A}" destId="{AD2613C3-5E42-4A40-B6BC-B083A87CF8E6}" srcOrd="0" destOrd="0" presId="urn:microsoft.com/office/officeart/2005/8/layout/radial5"/>
    <dgm:cxn modelId="{ABB95659-8CCE-4160-A81E-C141025C3017}" type="presOf" srcId="{7B072CD2-6C17-4CB1-993B-BC424E9E77A2}" destId="{13E0982E-4A42-486C-AF2B-AAA204212A7E}" srcOrd="1" destOrd="0" presId="urn:microsoft.com/office/officeart/2005/8/layout/radial5"/>
    <dgm:cxn modelId="{4861A0EA-1BFE-44B9-8DDD-5CA537B2DFC4}" srcId="{21E1D4BA-A34E-43EF-A572-651BDDF2244E}" destId="{463EE079-9F94-4301-98E3-7CA08CD4C7EF}" srcOrd="2" destOrd="0" parTransId="{60A8309F-0070-4FDA-8CFC-75DC8A595F86}" sibTransId="{0703F7FE-940E-4A88-8AE8-A4619A897867}"/>
    <dgm:cxn modelId="{10285883-3603-46EF-A7DB-3D7021BFF64E}" type="presOf" srcId="{21E1D4BA-A34E-43EF-A572-651BDDF2244E}" destId="{D2428B0C-D7A6-4A14-8FEA-91310AC7C480}" srcOrd="0" destOrd="0" presId="urn:microsoft.com/office/officeart/2005/8/layout/radial5"/>
    <dgm:cxn modelId="{88AB69DB-4885-4BB4-B341-4533CF230EB3}" srcId="{21E1D4BA-A34E-43EF-A572-651BDDF2244E}" destId="{08779175-9CAC-4A2E-BCB6-D21CBD1F617A}" srcOrd="1" destOrd="0" parTransId="{04604D7F-4B6A-465B-A8B4-F99E1FA8CA3F}" sibTransId="{05E665DE-E1A9-423F-80A6-68958C0F3AC6}"/>
    <dgm:cxn modelId="{AB2A085B-61BE-4EB9-87B3-4C122229E4A7}" type="presOf" srcId="{8113F1C8-CC47-4416-B51F-88E7763F0A38}" destId="{773649CD-714E-42AC-A76F-A98F321FF821}" srcOrd="1" destOrd="0" presId="urn:microsoft.com/office/officeart/2005/8/layout/radial5"/>
    <dgm:cxn modelId="{165F0B71-C55D-4E96-B4F1-3646A9A536C0}" srcId="{1870FC57-6154-477B-AC33-C262C731DF4B}" destId="{21E1D4BA-A34E-43EF-A572-651BDDF2244E}" srcOrd="0" destOrd="0" parTransId="{242012B1-1293-4979-B8E5-901B4F0CF6E4}" sibTransId="{DF1C433F-A87F-4658-B9FE-0C77A9D3E920}"/>
    <dgm:cxn modelId="{F8014505-0FF6-4F5F-B884-A3B4592513B2}" type="presOf" srcId="{04604D7F-4B6A-465B-A8B4-F99E1FA8CA3F}" destId="{25A6B496-7966-4FB1-A02A-CBB6170C875B}" srcOrd="0" destOrd="0" presId="urn:microsoft.com/office/officeart/2005/8/layout/radial5"/>
    <dgm:cxn modelId="{BF2418F8-9301-4E8A-A64A-01D98C541C0F}" type="presParOf" srcId="{F2343561-3924-447F-86D1-335E14AEDE61}" destId="{D2428B0C-D7A6-4A14-8FEA-91310AC7C480}" srcOrd="0" destOrd="0" presId="urn:microsoft.com/office/officeart/2005/8/layout/radial5"/>
    <dgm:cxn modelId="{D212FC67-159F-4420-A3CA-D92311C05A2F}" type="presParOf" srcId="{F2343561-3924-447F-86D1-335E14AEDE61}" destId="{A487F332-9497-4106-B342-628D333CED2C}" srcOrd="1" destOrd="0" presId="urn:microsoft.com/office/officeart/2005/8/layout/radial5"/>
    <dgm:cxn modelId="{7040857B-A026-4DA4-BAA3-0356335B8A4F}" type="presParOf" srcId="{A487F332-9497-4106-B342-628D333CED2C}" destId="{13E0982E-4A42-486C-AF2B-AAA204212A7E}" srcOrd="0" destOrd="0" presId="urn:microsoft.com/office/officeart/2005/8/layout/radial5"/>
    <dgm:cxn modelId="{57F7B297-F19C-413C-A942-95E40B4A569A}" type="presParOf" srcId="{F2343561-3924-447F-86D1-335E14AEDE61}" destId="{313CDC23-4C0E-45AF-9305-34F21F691192}" srcOrd="2" destOrd="0" presId="urn:microsoft.com/office/officeart/2005/8/layout/radial5"/>
    <dgm:cxn modelId="{6D868881-6F42-4DEE-A2CE-6C7C118F6CF8}" type="presParOf" srcId="{F2343561-3924-447F-86D1-335E14AEDE61}" destId="{25A6B496-7966-4FB1-A02A-CBB6170C875B}" srcOrd="3" destOrd="0" presId="urn:microsoft.com/office/officeart/2005/8/layout/radial5"/>
    <dgm:cxn modelId="{CA6DD102-3A2D-4066-A058-417F0A80F14C}" type="presParOf" srcId="{25A6B496-7966-4FB1-A02A-CBB6170C875B}" destId="{E55E4827-D775-49ED-8FF4-8B1A16D91375}" srcOrd="0" destOrd="0" presId="urn:microsoft.com/office/officeart/2005/8/layout/radial5"/>
    <dgm:cxn modelId="{36B25977-ED7F-4F87-AA65-111EDD0CB3F1}" type="presParOf" srcId="{F2343561-3924-447F-86D1-335E14AEDE61}" destId="{AD2613C3-5E42-4A40-B6BC-B083A87CF8E6}" srcOrd="4" destOrd="0" presId="urn:microsoft.com/office/officeart/2005/8/layout/radial5"/>
    <dgm:cxn modelId="{0575D851-EE5A-4B38-82B4-699A0FF9F50B}" type="presParOf" srcId="{F2343561-3924-447F-86D1-335E14AEDE61}" destId="{0DDAEAAD-8132-4290-9C9C-023FA1849EB0}" srcOrd="5" destOrd="0" presId="urn:microsoft.com/office/officeart/2005/8/layout/radial5"/>
    <dgm:cxn modelId="{EDE94C80-2D12-45E4-831D-937C965CF291}" type="presParOf" srcId="{0DDAEAAD-8132-4290-9C9C-023FA1849EB0}" destId="{8023D36A-D096-4A96-BE07-65DA6279B7B5}" srcOrd="0" destOrd="0" presId="urn:microsoft.com/office/officeart/2005/8/layout/radial5"/>
    <dgm:cxn modelId="{D15415A4-CB75-408F-9E7C-8161E1504DDD}" type="presParOf" srcId="{F2343561-3924-447F-86D1-335E14AEDE61}" destId="{5E11366C-40E9-42B0-890E-A89DBB731C3D}" srcOrd="6" destOrd="0" presId="urn:microsoft.com/office/officeart/2005/8/layout/radial5"/>
    <dgm:cxn modelId="{02C223CC-B4AA-472E-B421-5DDC8E395193}" type="presParOf" srcId="{F2343561-3924-447F-86D1-335E14AEDE61}" destId="{19F264C0-808F-4A10-8267-DE0BC27AB798}" srcOrd="7" destOrd="0" presId="urn:microsoft.com/office/officeart/2005/8/layout/radial5"/>
    <dgm:cxn modelId="{E369CCD6-16AD-4E31-A4DD-CE1C45CE4D90}" type="presParOf" srcId="{19F264C0-808F-4A10-8267-DE0BC27AB798}" destId="{773649CD-714E-42AC-A76F-A98F321FF821}" srcOrd="0" destOrd="0" presId="urn:microsoft.com/office/officeart/2005/8/layout/radial5"/>
    <dgm:cxn modelId="{611E9DC2-1375-43D3-B82C-29CD7DD88213}" type="presParOf" srcId="{F2343561-3924-447F-86D1-335E14AEDE61}" destId="{C066D381-2D3F-4872-81A5-2D2D4608F8E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A1E8A-1512-48AC-A95D-2B46B94182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2DDD643-8060-4852-A8F9-4412FB1E1FE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PRESIDENTE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57A345D-7707-41E8-8C46-59548B70CBE5}" type="parTrans" cxnId="{773A6788-35BC-4B10-9A9B-C0FA10B43C1E}">
      <dgm:prSet/>
      <dgm:spPr/>
    </dgm:pt>
    <dgm:pt modelId="{9FBFF552-BEA1-4CD9-812A-91318ABC0D50}" type="sibTrans" cxnId="{773A6788-35BC-4B10-9A9B-C0FA10B43C1E}">
      <dgm:prSet/>
      <dgm:spPr/>
    </dgm:pt>
    <dgm:pt modelId="{F378A353-8193-4EA5-A8A8-A8ABAFA57CD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Coordinador General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5150830-25B0-4DEA-B8F5-52411DFDD3E4}" type="parTrans" cxnId="{C9F32957-5D0E-46CD-B755-879DEB8AA595}">
      <dgm:prSet/>
      <dgm:spPr/>
    </dgm:pt>
    <dgm:pt modelId="{0308BE38-BBC6-4998-98CB-6950790F8EA0}" type="sibTrans" cxnId="{C9F32957-5D0E-46CD-B755-879DEB8AA595}">
      <dgm:prSet/>
      <dgm:spPr/>
    </dgm:pt>
    <dgm:pt modelId="{3FCC56E4-110B-4BE4-BE76-D20BCF7AF4E9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Búsqueda, rescate y evacuación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A63656B-91D0-403B-9D10-52C077CF19B4}" type="parTrans" cxnId="{0BA9396C-8EDE-4D92-B546-62CD49E9ABB4}">
      <dgm:prSet/>
      <dgm:spPr/>
    </dgm:pt>
    <dgm:pt modelId="{22862AA0-F00E-4AF9-99C0-91E538C83BC7}" type="sibTrans" cxnId="{0BA9396C-8EDE-4D92-B546-62CD49E9ABB4}">
      <dgm:prSet/>
      <dgm:spPr/>
    </dgm:pt>
    <dgm:pt modelId="{E4873E46-C1B6-4CEB-B850-C11581288EE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Primeros auxilios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3D646C5-C0BF-45EB-A8A5-F42629805F0F}" type="parTrans" cxnId="{3A5EE664-DEB2-4DFE-A697-DBA282933607}">
      <dgm:prSet/>
      <dgm:spPr/>
    </dgm:pt>
    <dgm:pt modelId="{B83C03CD-0FC0-4D94-B7E0-3B426CF72070}" type="sibTrans" cxnId="{3A5EE664-DEB2-4DFE-A697-DBA282933607}">
      <dgm:prSet/>
      <dgm:spPr/>
    </dgm:pt>
    <dgm:pt modelId="{4C5D2751-DE1B-4172-8785-C5261F053EFB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Campamentación, orden y seguridad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E68681C-5B54-4D12-92EC-39D2AF8633A3}" type="parTrans" cxnId="{C6E393ED-EC8F-4E01-827A-6F9C0AB58F71}">
      <dgm:prSet/>
      <dgm:spPr/>
    </dgm:pt>
    <dgm:pt modelId="{60A5A850-17E3-4213-943A-6FA24374BCD3}" type="sibTrans" cxnId="{C6E393ED-EC8F-4E01-827A-6F9C0AB58F71}">
      <dgm:prSet/>
      <dgm:spPr/>
    </dgm:pt>
    <dgm:pt modelId="{FE89B291-80AC-4881-86B0-E068589C2E60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Contra incendios</a:t>
          </a:r>
          <a:endParaRPr kumimoji="0" lang="es-EC" altLang="es-EC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0391A0E-54A3-4B17-84BE-44E057E2C4D1}" type="parTrans" cxnId="{AA3CA7A5-60F8-4B81-B2C9-C04E3EE0835F}">
      <dgm:prSet/>
      <dgm:spPr/>
    </dgm:pt>
    <dgm:pt modelId="{FA3BCEBB-6003-42EA-96D2-5C4AE1B2419C}" type="sibTrans" cxnId="{AA3CA7A5-60F8-4B81-B2C9-C04E3EE0835F}">
      <dgm:prSet/>
      <dgm:spPr/>
    </dgm:pt>
    <dgm:pt modelId="{9CD0A72C-E881-4016-B6D3-93A099CB8FB7}" type="pres">
      <dgm:prSet presAssocID="{BF0A1E8A-1512-48AC-A95D-2B46B9418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4D8543-2730-48E5-9C38-8E15E8BDC04B}" type="pres">
      <dgm:prSet presAssocID="{B2DDD643-8060-4852-A8F9-4412FB1E1FE6}" presName="hierRoot1" presStyleCnt="0">
        <dgm:presLayoutVars>
          <dgm:hierBranch/>
        </dgm:presLayoutVars>
      </dgm:prSet>
      <dgm:spPr/>
    </dgm:pt>
    <dgm:pt modelId="{CA939CBD-1EF5-49ED-B0B9-41E6E8FB11C1}" type="pres">
      <dgm:prSet presAssocID="{B2DDD643-8060-4852-A8F9-4412FB1E1FE6}" presName="rootComposite1" presStyleCnt="0"/>
      <dgm:spPr/>
    </dgm:pt>
    <dgm:pt modelId="{B3BA52D3-4B4C-485E-8403-6FB95DD9A0F7}" type="pres">
      <dgm:prSet presAssocID="{B2DDD643-8060-4852-A8F9-4412FB1E1F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448FA1-A0C3-4868-90FF-27D06B8E19C1}" type="pres">
      <dgm:prSet presAssocID="{B2DDD643-8060-4852-A8F9-4412FB1E1FE6}" presName="rootConnector1" presStyleLbl="node1" presStyleIdx="0" presStyleCnt="0"/>
      <dgm:spPr/>
      <dgm:t>
        <a:bodyPr/>
        <a:lstStyle/>
        <a:p>
          <a:endParaRPr lang="es-EC"/>
        </a:p>
      </dgm:t>
    </dgm:pt>
    <dgm:pt modelId="{1286A7A1-1597-4F3E-BE92-AFE866A83AC7}" type="pres">
      <dgm:prSet presAssocID="{B2DDD643-8060-4852-A8F9-4412FB1E1FE6}" presName="hierChild2" presStyleCnt="0"/>
      <dgm:spPr/>
    </dgm:pt>
    <dgm:pt modelId="{DC421BB9-25D9-45B1-9E3F-3EA2AE8D8FBD}" type="pres">
      <dgm:prSet presAssocID="{55150830-25B0-4DEA-B8F5-52411DFDD3E4}" presName="Name35" presStyleLbl="parChTrans1D2" presStyleIdx="0" presStyleCnt="1"/>
      <dgm:spPr/>
    </dgm:pt>
    <dgm:pt modelId="{CB0E6C30-3A13-40DE-A43C-1DBAF452C2DB}" type="pres">
      <dgm:prSet presAssocID="{F378A353-8193-4EA5-A8A8-A8ABAFA57CD6}" presName="hierRoot2" presStyleCnt="0">
        <dgm:presLayoutVars>
          <dgm:hierBranch/>
        </dgm:presLayoutVars>
      </dgm:prSet>
      <dgm:spPr/>
    </dgm:pt>
    <dgm:pt modelId="{4DB2DFC3-D263-4D13-9104-2A2262AE39BA}" type="pres">
      <dgm:prSet presAssocID="{F378A353-8193-4EA5-A8A8-A8ABAFA57CD6}" presName="rootComposite" presStyleCnt="0"/>
      <dgm:spPr/>
    </dgm:pt>
    <dgm:pt modelId="{D754602F-07CB-4128-83C7-4195EB7981C8}" type="pres">
      <dgm:prSet presAssocID="{F378A353-8193-4EA5-A8A8-A8ABAFA57CD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9714EA-4E6E-4284-9FCA-58AD4C1187B4}" type="pres">
      <dgm:prSet presAssocID="{F378A353-8193-4EA5-A8A8-A8ABAFA57CD6}" presName="rootConnector" presStyleLbl="node2" presStyleIdx="0" presStyleCnt="1"/>
      <dgm:spPr/>
      <dgm:t>
        <a:bodyPr/>
        <a:lstStyle/>
        <a:p>
          <a:endParaRPr lang="es-EC"/>
        </a:p>
      </dgm:t>
    </dgm:pt>
    <dgm:pt modelId="{296D846D-A76B-43BE-9D30-A189E59C1C7D}" type="pres">
      <dgm:prSet presAssocID="{F378A353-8193-4EA5-A8A8-A8ABAFA57CD6}" presName="hierChild4" presStyleCnt="0"/>
      <dgm:spPr/>
    </dgm:pt>
    <dgm:pt modelId="{F07D6ECA-9399-4EF8-B74E-B7CA3D2CDA26}" type="pres">
      <dgm:prSet presAssocID="{EA63656B-91D0-403B-9D10-52C077CF19B4}" presName="Name35" presStyleLbl="parChTrans1D3" presStyleIdx="0" presStyleCnt="4"/>
      <dgm:spPr/>
    </dgm:pt>
    <dgm:pt modelId="{B736C188-AC1F-45CC-8774-A0DB95006703}" type="pres">
      <dgm:prSet presAssocID="{3FCC56E4-110B-4BE4-BE76-D20BCF7AF4E9}" presName="hierRoot2" presStyleCnt="0">
        <dgm:presLayoutVars>
          <dgm:hierBranch val="r"/>
        </dgm:presLayoutVars>
      </dgm:prSet>
      <dgm:spPr/>
    </dgm:pt>
    <dgm:pt modelId="{4E0C6D01-F8AE-4F0B-9269-3D0FEA21D236}" type="pres">
      <dgm:prSet presAssocID="{3FCC56E4-110B-4BE4-BE76-D20BCF7AF4E9}" presName="rootComposite" presStyleCnt="0"/>
      <dgm:spPr/>
    </dgm:pt>
    <dgm:pt modelId="{2338C1CA-F217-4EB0-827C-8AD08DBA3CC4}" type="pres">
      <dgm:prSet presAssocID="{3FCC56E4-110B-4BE4-BE76-D20BCF7AF4E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381820-FA37-44B2-A886-C78AEF473FC5}" type="pres">
      <dgm:prSet presAssocID="{3FCC56E4-110B-4BE4-BE76-D20BCF7AF4E9}" presName="rootConnector" presStyleLbl="node3" presStyleIdx="0" presStyleCnt="4"/>
      <dgm:spPr/>
      <dgm:t>
        <a:bodyPr/>
        <a:lstStyle/>
        <a:p>
          <a:endParaRPr lang="es-EC"/>
        </a:p>
      </dgm:t>
    </dgm:pt>
    <dgm:pt modelId="{10546748-5767-44E1-A0E4-913361854920}" type="pres">
      <dgm:prSet presAssocID="{3FCC56E4-110B-4BE4-BE76-D20BCF7AF4E9}" presName="hierChild4" presStyleCnt="0"/>
      <dgm:spPr/>
    </dgm:pt>
    <dgm:pt modelId="{DDA8D513-B15F-4C01-A916-9F1DBE7E3AF6}" type="pres">
      <dgm:prSet presAssocID="{3FCC56E4-110B-4BE4-BE76-D20BCF7AF4E9}" presName="hierChild5" presStyleCnt="0"/>
      <dgm:spPr/>
    </dgm:pt>
    <dgm:pt modelId="{923B0AB0-BDAA-430B-8A31-1995D0EDE794}" type="pres">
      <dgm:prSet presAssocID="{03D646C5-C0BF-45EB-A8A5-F42629805F0F}" presName="Name35" presStyleLbl="parChTrans1D3" presStyleIdx="1" presStyleCnt="4"/>
      <dgm:spPr/>
    </dgm:pt>
    <dgm:pt modelId="{0069FC1E-F312-4DE6-A8A1-9ECAB0694900}" type="pres">
      <dgm:prSet presAssocID="{E4873E46-C1B6-4CEB-B850-C11581288EE7}" presName="hierRoot2" presStyleCnt="0">
        <dgm:presLayoutVars>
          <dgm:hierBranch val="r"/>
        </dgm:presLayoutVars>
      </dgm:prSet>
      <dgm:spPr/>
    </dgm:pt>
    <dgm:pt modelId="{05B2AF7C-4AC1-4AB2-97EF-60D0557CDC93}" type="pres">
      <dgm:prSet presAssocID="{E4873E46-C1B6-4CEB-B850-C11581288EE7}" presName="rootComposite" presStyleCnt="0"/>
      <dgm:spPr/>
    </dgm:pt>
    <dgm:pt modelId="{71BBC8A1-3D33-4810-950C-FA6CB2E966AC}" type="pres">
      <dgm:prSet presAssocID="{E4873E46-C1B6-4CEB-B850-C11581288EE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61CBC3-99E4-4D1D-BB78-F3B18097B6BA}" type="pres">
      <dgm:prSet presAssocID="{E4873E46-C1B6-4CEB-B850-C11581288EE7}" presName="rootConnector" presStyleLbl="node3" presStyleIdx="1" presStyleCnt="4"/>
      <dgm:spPr/>
      <dgm:t>
        <a:bodyPr/>
        <a:lstStyle/>
        <a:p>
          <a:endParaRPr lang="es-EC"/>
        </a:p>
      </dgm:t>
    </dgm:pt>
    <dgm:pt modelId="{EA09C62F-CBFC-46A2-8D53-B2199C0EEA6D}" type="pres">
      <dgm:prSet presAssocID="{E4873E46-C1B6-4CEB-B850-C11581288EE7}" presName="hierChild4" presStyleCnt="0"/>
      <dgm:spPr/>
    </dgm:pt>
    <dgm:pt modelId="{69A67115-F731-4199-830D-AB034FEB077A}" type="pres">
      <dgm:prSet presAssocID="{E4873E46-C1B6-4CEB-B850-C11581288EE7}" presName="hierChild5" presStyleCnt="0"/>
      <dgm:spPr/>
    </dgm:pt>
    <dgm:pt modelId="{3C0E03FF-8088-478F-8ABB-C1580FEB614F}" type="pres">
      <dgm:prSet presAssocID="{EE68681C-5B54-4D12-92EC-39D2AF8633A3}" presName="Name35" presStyleLbl="parChTrans1D3" presStyleIdx="2" presStyleCnt="4"/>
      <dgm:spPr/>
    </dgm:pt>
    <dgm:pt modelId="{324A06E1-B2C9-46E9-9BAD-18884C6771BB}" type="pres">
      <dgm:prSet presAssocID="{4C5D2751-DE1B-4172-8785-C5261F053EFB}" presName="hierRoot2" presStyleCnt="0">
        <dgm:presLayoutVars>
          <dgm:hierBranch val="r"/>
        </dgm:presLayoutVars>
      </dgm:prSet>
      <dgm:spPr/>
    </dgm:pt>
    <dgm:pt modelId="{8F70E7DE-0428-4B42-A18E-198DC84263E5}" type="pres">
      <dgm:prSet presAssocID="{4C5D2751-DE1B-4172-8785-C5261F053EFB}" presName="rootComposite" presStyleCnt="0"/>
      <dgm:spPr/>
    </dgm:pt>
    <dgm:pt modelId="{3D0A58FE-8E85-4CD2-9A19-9E7F32581315}" type="pres">
      <dgm:prSet presAssocID="{4C5D2751-DE1B-4172-8785-C5261F053EF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9BE441-AFA0-4FE8-8C9B-C93EB01AAD35}" type="pres">
      <dgm:prSet presAssocID="{4C5D2751-DE1B-4172-8785-C5261F053EFB}" presName="rootConnector" presStyleLbl="node3" presStyleIdx="2" presStyleCnt="4"/>
      <dgm:spPr/>
      <dgm:t>
        <a:bodyPr/>
        <a:lstStyle/>
        <a:p>
          <a:endParaRPr lang="es-EC"/>
        </a:p>
      </dgm:t>
    </dgm:pt>
    <dgm:pt modelId="{BBBE73C5-F083-4B01-9C7E-B24E6E9C336A}" type="pres">
      <dgm:prSet presAssocID="{4C5D2751-DE1B-4172-8785-C5261F053EFB}" presName="hierChild4" presStyleCnt="0"/>
      <dgm:spPr/>
    </dgm:pt>
    <dgm:pt modelId="{B9FE0C2C-0799-4987-8F28-67194D5E77F7}" type="pres">
      <dgm:prSet presAssocID="{4C5D2751-DE1B-4172-8785-C5261F053EFB}" presName="hierChild5" presStyleCnt="0"/>
      <dgm:spPr/>
    </dgm:pt>
    <dgm:pt modelId="{0BEB0CC3-0DDC-4D0F-B4A6-4547A80B652E}" type="pres">
      <dgm:prSet presAssocID="{B0391A0E-54A3-4B17-84BE-44E057E2C4D1}" presName="Name35" presStyleLbl="parChTrans1D3" presStyleIdx="3" presStyleCnt="4"/>
      <dgm:spPr/>
    </dgm:pt>
    <dgm:pt modelId="{C41BCBB3-4127-47EE-A538-5A75DF870D0B}" type="pres">
      <dgm:prSet presAssocID="{FE89B291-80AC-4881-86B0-E068589C2E60}" presName="hierRoot2" presStyleCnt="0">
        <dgm:presLayoutVars>
          <dgm:hierBranch val="r"/>
        </dgm:presLayoutVars>
      </dgm:prSet>
      <dgm:spPr/>
    </dgm:pt>
    <dgm:pt modelId="{46BE86EC-B884-430D-9AB2-FCC1513C5355}" type="pres">
      <dgm:prSet presAssocID="{FE89B291-80AC-4881-86B0-E068589C2E60}" presName="rootComposite" presStyleCnt="0"/>
      <dgm:spPr/>
    </dgm:pt>
    <dgm:pt modelId="{191B892A-7F29-4E20-AF42-935194B4B7C6}" type="pres">
      <dgm:prSet presAssocID="{FE89B291-80AC-4881-86B0-E068589C2E6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BA19DE4-0140-4333-B128-F69582CBE895}" type="pres">
      <dgm:prSet presAssocID="{FE89B291-80AC-4881-86B0-E068589C2E60}" presName="rootConnector" presStyleLbl="node3" presStyleIdx="3" presStyleCnt="4"/>
      <dgm:spPr/>
      <dgm:t>
        <a:bodyPr/>
        <a:lstStyle/>
        <a:p>
          <a:endParaRPr lang="es-EC"/>
        </a:p>
      </dgm:t>
    </dgm:pt>
    <dgm:pt modelId="{05E7E3DA-6389-4CA1-BC21-F17AB52F79BF}" type="pres">
      <dgm:prSet presAssocID="{FE89B291-80AC-4881-86B0-E068589C2E60}" presName="hierChild4" presStyleCnt="0"/>
      <dgm:spPr/>
    </dgm:pt>
    <dgm:pt modelId="{438A2418-BD20-4CC0-AC39-59488ABEA553}" type="pres">
      <dgm:prSet presAssocID="{FE89B291-80AC-4881-86B0-E068589C2E60}" presName="hierChild5" presStyleCnt="0"/>
      <dgm:spPr/>
    </dgm:pt>
    <dgm:pt modelId="{21F7AC75-481B-4B9E-A47D-814BD2A86E8B}" type="pres">
      <dgm:prSet presAssocID="{F378A353-8193-4EA5-A8A8-A8ABAFA57CD6}" presName="hierChild5" presStyleCnt="0"/>
      <dgm:spPr/>
    </dgm:pt>
    <dgm:pt modelId="{490118E9-24DF-44F8-87FC-BA858708F1C1}" type="pres">
      <dgm:prSet presAssocID="{B2DDD643-8060-4852-A8F9-4412FB1E1FE6}" presName="hierChild3" presStyleCnt="0"/>
      <dgm:spPr/>
    </dgm:pt>
  </dgm:ptLst>
  <dgm:cxnLst>
    <dgm:cxn modelId="{B5F9C00C-A8F7-462A-B6F2-60125F837A4E}" type="presOf" srcId="{E4873E46-C1B6-4CEB-B850-C11581288EE7}" destId="{71BBC8A1-3D33-4810-950C-FA6CB2E966AC}" srcOrd="0" destOrd="0" presId="urn:microsoft.com/office/officeart/2005/8/layout/orgChart1"/>
    <dgm:cxn modelId="{AA3CA7A5-60F8-4B81-B2C9-C04E3EE0835F}" srcId="{F378A353-8193-4EA5-A8A8-A8ABAFA57CD6}" destId="{FE89B291-80AC-4881-86B0-E068589C2E60}" srcOrd="3" destOrd="0" parTransId="{B0391A0E-54A3-4B17-84BE-44E057E2C4D1}" sibTransId="{FA3BCEBB-6003-42EA-96D2-5C4AE1B2419C}"/>
    <dgm:cxn modelId="{7C3AFAA8-592B-44AA-8CA9-12E08DB45FEF}" type="presOf" srcId="{E4873E46-C1B6-4CEB-B850-C11581288EE7}" destId="{D561CBC3-99E4-4D1D-BB78-F3B18097B6BA}" srcOrd="1" destOrd="0" presId="urn:microsoft.com/office/officeart/2005/8/layout/orgChart1"/>
    <dgm:cxn modelId="{18FBBC6E-A339-4F7B-B299-1950A62ACCF7}" type="presOf" srcId="{F378A353-8193-4EA5-A8A8-A8ABAFA57CD6}" destId="{7E9714EA-4E6E-4284-9FCA-58AD4C1187B4}" srcOrd="1" destOrd="0" presId="urn:microsoft.com/office/officeart/2005/8/layout/orgChart1"/>
    <dgm:cxn modelId="{0BA9396C-8EDE-4D92-B546-62CD49E9ABB4}" srcId="{F378A353-8193-4EA5-A8A8-A8ABAFA57CD6}" destId="{3FCC56E4-110B-4BE4-BE76-D20BCF7AF4E9}" srcOrd="0" destOrd="0" parTransId="{EA63656B-91D0-403B-9D10-52C077CF19B4}" sibTransId="{22862AA0-F00E-4AF9-99C0-91E538C83BC7}"/>
    <dgm:cxn modelId="{7B481F3D-D0C3-42AA-9D65-1FC0EC5C0616}" type="presOf" srcId="{4C5D2751-DE1B-4172-8785-C5261F053EFB}" destId="{3D0A58FE-8E85-4CD2-9A19-9E7F32581315}" srcOrd="0" destOrd="0" presId="urn:microsoft.com/office/officeart/2005/8/layout/orgChart1"/>
    <dgm:cxn modelId="{773A6788-35BC-4B10-9A9B-C0FA10B43C1E}" srcId="{BF0A1E8A-1512-48AC-A95D-2B46B9418238}" destId="{B2DDD643-8060-4852-A8F9-4412FB1E1FE6}" srcOrd="0" destOrd="0" parTransId="{F57A345D-7707-41E8-8C46-59548B70CBE5}" sibTransId="{9FBFF552-BEA1-4CD9-812A-91318ABC0D50}"/>
    <dgm:cxn modelId="{B17CABF5-3CE9-4BF4-9594-F6C67C3ED3D5}" type="presOf" srcId="{B0391A0E-54A3-4B17-84BE-44E057E2C4D1}" destId="{0BEB0CC3-0DDC-4D0F-B4A6-4547A80B652E}" srcOrd="0" destOrd="0" presId="urn:microsoft.com/office/officeart/2005/8/layout/orgChart1"/>
    <dgm:cxn modelId="{5E099AF0-BEF8-4B8E-B456-DD52852CC009}" type="presOf" srcId="{03D646C5-C0BF-45EB-A8A5-F42629805F0F}" destId="{923B0AB0-BDAA-430B-8A31-1995D0EDE794}" srcOrd="0" destOrd="0" presId="urn:microsoft.com/office/officeart/2005/8/layout/orgChart1"/>
    <dgm:cxn modelId="{F79674EC-A445-4395-9420-341D1A498D73}" type="presOf" srcId="{EA63656B-91D0-403B-9D10-52C077CF19B4}" destId="{F07D6ECA-9399-4EF8-B74E-B7CA3D2CDA26}" srcOrd="0" destOrd="0" presId="urn:microsoft.com/office/officeart/2005/8/layout/orgChart1"/>
    <dgm:cxn modelId="{6DE5505E-B2D8-49D6-97C2-3825F3CB98FB}" type="presOf" srcId="{B2DDD643-8060-4852-A8F9-4412FB1E1FE6}" destId="{20448FA1-A0C3-4868-90FF-27D06B8E19C1}" srcOrd="1" destOrd="0" presId="urn:microsoft.com/office/officeart/2005/8/layout/orgChart1"/>
    <dgm:cxn modelId="{C6E393ED-EC8F-4E01-827A-6F9C0AB58F71}" srcId="{F378A353-8193-4EA5-A8A8-A8ABAFA57CD6}" destId="{4C5D2751-DE1B-4172-8785-C5261F053EFB}" srcOrd="2" destOrd="0" parTransId="{EE68681C-5B54-4D12-92EC-39D2AF8633A3}" sibTransId="{60A5A850-17E3-4213-943A-6FA24374BCD3}"/>
    <dgm:cxn modelId="{AC9AF39D-2749-4EAB-9F19-1A49753CCB97}" type="presOf" srcId="{3FCC56E4-110B-4BE4-BE76-D20BCF7AF4E9}" destId="{2338C1CA-F217-4EB0-827C-8AD08DBA3CC4}" srcOrd="0" destOrd="0" presId="urn:microsoft.com/office/officeart/2005/8/layout/orgChart1"/>
    <dgm:cxn modelId="{16166DE0-2A4B-4696-96D2-51F5EA2492E2}" type="presOf" srcId="{4C5D2751-DE1B-4172-8785-C5261F053EFB}" destId="{829BE441-AFA0-4FE8-8C9B-C93EB01AAD35}" srcOrd="1" destOrd="0" presId="urn:microsoft.com/office/officeart/2005/8/layout/orgChart1"/>
    <dgm:cxn modelId="{0A58DF87-E3CC-4F8D-AE67-95B7AABA23FF}" type="presOf" srcId="{FE89B291-80AC-4881-86B0-E068589C2E60}" destId="{191B892A-7F29-4E20-AF42-935194B4B7C6}" srcOrd="0" destOrd="0" presId="urn:microsoft.com/office/officeart/2005/8/layout/orgChart1"/>
    <dgm:cxn modelId="{CFD8769B-939F-45DF-95DD-E9F7D79E89C5}" type="presOf" srcId="{EE68681C-5B54-4D12-92EC-39D2AF8633A3}" destId="{3C0E03FF-8088-478F-8ABB-C1580FEB614F}" srcOrd="0" destOrd="0" presId="urn:microsoft.com/office/officeart/2005/8/layout/orgChart1"/>
    <dgm:cxn modelId="{C9F32957-5D0E-46CD-B755-879DEB8AA595}" srcId="{B2DDD643-8060-4852-A8F9-4412FB1E1FE6}" destId="{F378A353-8193-4EA5-A8A8-A8ABAFA57CD6}" srcOrd="0" destOrd="0" parTransId="{55150830-25B0-4DEA-B8F5-52411DFDD3E4}" sibTransId="{0308BE38-BBC6-4998-98CB-6950790F8EA0}"/>
    <dgm:cxn modelId="{455033AC-6612-4DF9-8495-A8874E8D0B3E}" type="presOf" srcId="{FE89B291-80AC-4881-86B0-E068589C2E60}" destId="{2BA19DE4-0140-4333-B128-F69582CBE895}" srcOrd="1" destOrd="0" presId="urn:microsoft.com/office/officeart/2005/8/layout/orgChart1"/>
    <dgm:cxn modelId="{045ECEC1-C944-4147-B60B-C25A9D8B0C99}" type="presOf" srcId="{55150830-25B0-4DEA-B8F5-52411DFDD3E4}" destId="{DC421BB9-25D9-45B1-9E3F-3EA2AE8D8FBD}" srcOrd="0" destOrd="0" presId="urn:microsoft.com/office/officeart/2005/8/layout/orgChart1"/>
    <dgm:cxn modelId="{35FA16C8-C8BB-4A04-81C2-467D2AC852BD}" type="presOf" srcId="{3FCC56E4-110B-4BE4-BE76-D20BCF7AF4E9}" destId="{F4381820-FA37-44B2-A886-C78AEF473FC5}" srcOrd="1" destOrd="0" presId="urn:microsoft.com/office/officeart/2005/8/layout/orgChart1"/>
    <dgm:cxn modelId="{12F01026-AC1A-4DA4-A450-6CBE8A508849}" type="presOf" srcId="{F378A353-8193-4EA5-A8A8-A8ABAFA57CD6}" destId="{D754602F-07CB-4128-83C7-4195EB7981C8}" srcOrd="0" destOrd="0" presId="urn:microsoft.com/office/officeart/2005/8/layout/orgChart1"/>
    <dgm:cxn modelId="{3A5EE664-DEB2-4DFE-A697-DBA282933607}" srcId="{F378A353-8193-4EA5-A8A8-A8ABAFA57CD6}" destId="{E4873E46-C1B6-4CEB-B850-C11581288EE7}" srcOrd="1" destOrd="0" parTransId="{03D646C5-C0BF-45EB-A8A5-F42629805F0F}" sibTransId="{B83C03CD-0FC0-4D94-B7E0-3B426CF72070}"/>
    <dgm:cxn modelId="{DD95D05D-9D8E-4929-9E48-C4DF4AFA8BBA}" type="presOf" srcId="{BF0A1E8A-1512-48AC-A95D-2B46B9418238}" destId="{9CD0A72C-E881-4016-B6D3-93A099CB8FB7}" srcOrd="0" destOrd="0" presId="urn:microsoft.com/office/officeart/2005/8/layout/orgChart1"/>
    <dgm:cxn modelId="{EBD98286-2AF0-41CE-AC0F-716E887E9068}" type="presOf" srcId="{B2DDD643-8060-4852-A8F9-4412FB1E1FE6}" destId="{B3BA52D3-4B4C-485E-8403-6FB95DD9A0F7}" srcOrd="0" destOrd="0" presId="urn:microsoft.com/office/officeart/2005/8/layout/orgChart1"/>
    <dgm:cxn modelId="{AA0D4903-5632-42F4-BE0D-36DFD6A373F2}" type="presParOf" srcId="{9CD0A72C-E881-4016-B6D3-93A099CB8FB7}" destId="{7E4D8543-2730-48E5-9C38-8E15E8BDC04B}" srcOrd="0" destOrd="0" presId="urn:microsoft.com/office/officeart/2005/8/layout/orgChart1"/>
    <dgm:cxn modelId="{8BCE7082-AE77-4491-8E3F-4E7987ECA29D}" type="presParOf" srcId="{7E4D8543-2730-48E5-9C38-8E15E8BDC04B}" destId="{CA939CBD-1EF5-49ED-B0B9-41E6E8FB11C1}" srcOrd="0" destOrd="0" presId="urn:microsoft.com/office/officeart/2005/8/layout/orgChart1"/>
    <dgm:cxn modelId="{EB9E3CF0-1CC0-49EE-BDCB-4268D294BF82}" type="presParOf" srcId="{CA939CBD-1EF5-49ED-B0B9-41E6E8FB11C1}" destId="{B3BA52D3-4B4C-485E-8403-6FB95DD9A0F7}" srcOrd="0" destOrd="0" presId="urn:microsoft.com/office/officeart/2005/8/layout/orgChart1"/>
    <dgm:cxn modelId="{3C93CFA9-F15B-4044-8DA1-D9011CA1C42A}" type="presParOf" srcId="{CA939CBD-1EF5-49ED-B0B9-41E6E8FB11C1}" destId="{20448FA1-A0C3-4868-90FF-27D06B8E19C1}" srcOrd="1" destOrd="0" presId="urn:microsoft.com/office/officeart/2005/8/layout/orgChart1"/>
    <dgm:cxn modelId="{C8087A09-37A9-4C2E-A656-18843C7F7D5C}" type="presParOf" srcId="{7E4D8543-2730-48E5-9C38-8E15E8BDC04B}" destId="{1286A7A1-1597-4F3E-BE92-AFE866A83AC7}" srcOrd="1" destOrd="0" presId="urn:microsoft.com/office/officeart/2005/8/layout/orgChart1"/>
    <dgm:cxn modelId="{46F379E7-922D-464D-8A2B-8376581FF065}" type="presParOf" srcId="{1286A7A1-1597-4F3E-BE92-AFE866A83AC7}" destId="{DC421BB9-25D9-45B1-9E3F-3EA2AE8D8FBD}" srcOrd="0" destOrd="0" presId="urn:microsoft.com/office/officeart/2005/8/layout/orgChart1"/>
    <dgm:cxn modelId="{7E8F3EB4-3BFB-4FB5-BB4F-287CA3DE009E}" type="presParOf" srcId="{1286A7A1-1597-4F3E-BE92-AFE866A83AC7}" destId="{CB0E6C30-3A13-40DE-A43C-1DBAF452C2DB}" srcOrd="1" destOrd="0" presId="urn:microsoft.com/office/officeart/2005/8/layout/orgChart1"/>
    <dgm:cxn modelId="{669233AE-AB67-4E9A-8637-DBAED07A9E46}" type="presParOf" srcId="{CB0E6C30-3A13-40DE-A43C-1DBAF452C2DB}" destId="{4DB2DFC3-D263-4D13-9104-2A2262AE39BA}" srcOrd="0" destOrd="0" presId="urn:microsoft.com/office/officeart/2005/8/layout/orgChart1"/>
    <dgm:cxn modelId="{1BC260D0-84DD-4B5F-BD23-5828360AE564}" type="presParOf" srcId="{4DB2DFC3-D263-4D13-9104-2A2262AE39BA}" destId="{D754602F-07CB-4128-83C7-4195EB7981C8}" srcOrd="0" destOrd="0" presId="urn:microsoft.com/office/officeart/2005/8/layout/orgChart1"/>
    <dgm:cxn modelId="{F861A600-E9B2-49CB-98BA-C20F8731D71C}" type="presParOf" srcId="{4DB2DFC3-D263-4D13-9104-2A2262AE39BA}" destId="{7E9714EA-4E6E-4284-9FCA-58AD4C1187B4}" srcOrd="1" destOrd="0" presId="urn:microsoft.com/office/officeart/2005/8/layout/orgChart1"/>
    <dgm:cxn modelId="{4A8BD436-D301-4C6D-8E49-60569856A3D1}" type="presParOf" srcId="{CB0E6C30-3A13-40DE-A43C-1DBAF452C2DB}" destId="{296D846D-A76B-43BE-9D30-A189E59C1C7D}" srcOrd="1" destOrd="0" presId="urn:microsoft.com/office/officeart/2005/8/layout/orgChart1"/>
    <dgm:cxn modelId="{51AEDB86-F89E-441B-8C31-35BACBD37FF9}" type="presParOf" srcId="{296D846D-A76B-43BE-9D30-A189E59C1C7D}" destId="{F07D6ECA-9399-4EF8-B74E-B7CA3D2CDA26}" srcOrd="0" destOrd="0" presId="urn:microsoft.com/office/officeart/2005/8/layout/orgChart1"/>
    <dgm:cxn modelId="{FFA76D7F-6DD0-4E4C-9302-80BD55631888}" type="presParOf" srcId="{296D846D-A76B-43BE-9D30-A189E59C1C7D}" destId="{B736C188-AC1F-45CC-8774-A0DB95006703}" srcOrd="1" destOrd="0" presId="urn:microsoft.com/office/officeart/2005/8/layout/orgChart1"/>
    <dgm:cxn modelId="{7C64263F-5845-42B1-932A-8E1273A9B62B}" type="presParOf" srcId="{B736C188-AC1F-45CC-8774-A0DB95006703}" destId="{4E0C6D01-F8AE-4F0B-9269-3D0FEA21D236}" srcOrd="0" destOrd="0" presId="urn:microsoft.com/office/officeart/2005/8/layout/orgChart1"/>
    <dgm:cxn modelId="{4C431663-E81C-4821-A2AF-521B46E080E8}" type="presParOf" srcId="{4E0C6D01-F8AE-4F0B-9269-3D0FEA21D236}" destId="{2338C1CA-F217-4EB0-827C-8AD08DBA3CC4}" srcOrd="0" destOrd="0" presId="urn:microsoft.com/office/officeart/2005/8/layout/orgChart1"/>
    <dgm:cxn modelId="{BE18BF72-9EEE-4B22-BCC1-8D6D9F39CEDF}" type="presParOf" srcId="{4E0C6D01-F8AE-4F0B-9269-3D0FEA21D236}" destId="{F4381820-FA37-44B2-A886-C78AEF473FC5}" srcOrd="1" destOrd="0" presId="urn:microsoft.com/office/officeart/2005/8/layout/orgChart1"/>
    <dgm:cxn modelId="{8F208BD0-9C68-4034-BABC-F647A77E6939}" type="presParOf" srcId="{B736C188-AC1F-45CC-8774-A0DB95006703}" destId="{10546748-5767-44E1-A0E4-913361854920}" srcOrd="1" destOrd="0" presId="urn:microsoft.com/office/officeart/2005/8/layout/orgChart1"/>
    <dgm:cxn modelId="{29292E23-E3D0-46BB-8E0C-E6E718A30869}" type="presParOf" srcId="{B736C188-AC1F-45CC-8774-A0DB95006703}" destId="{DDA8D513-B15F-4C01-A916-9F1DBE7E3AF6}" srcOrd="2" destOrd="0" presId="urn:microsoft.com/office/officeart/2005/8/layout/orgChart1"/>
    <dgm:cxn modelId="{7D3C0C51-C43A-4101-A82A-95CFA54E0F92}" type="presParOf" srcId="{296D846D-A76B-43BE-9D30-A189E59C1C7D}" destId="{923B0AB0-BDAA-430B-8A31-1995D0EDE794}" srcOrd="2" destOrd="0" presId="urn:microsoft.com/office/officeart/2005/8/layout/orgChart1"/>
    <dgm:cxn modelId="{07000B60-3744-4E8B-872A-58C735726101}" type="presParOf" srcId="{296D846D-A76B-43BE-9D30-A189E59C1C7D}" destId="{0069FC1E-F312-4DE6-A8A1-9ECAB0694900}" srcOrd="3" destOrd="0" presId="urn:microsoft.com/office/officeart/2005/8/layout/orgChart1"/>
    <dgm:cxn modelId="{AA9397AA-4683-4BD0-A5D1-06AC506BF479}" type="presParOf" srcId="{0069FC1E-F312-4DE6-A8A1-9ECAB0694900}" destId="{05B2AF7C-4AC1-4AB2-97EF-60D0557CDC93}" srcOrd="0" destOrd="0" presId="urn:microsoft.com/office/officeart/2005/8/layout/orgChart1"/>
    <dgm:cxn modelId="{006DA874-61E1-4236-A741-71D838F0CB30}" type="presParOf" srcId="{05B2AF7C-4AC1-4AB2-97EF-60D0557CDC93}" destId="{71BBC8A1-3D33-4810-950C-FA6CB2E966AC}" srcOrd="0" destOrd="0" presId="urn:microsoft.com/office/officeart/2005/8/layout/orgChart1"/>
    <dgm:cxn modelId="{9C2C6B55-5623-4D03-BE01-A50097C76916}" type="presParOf" srcId="{05B2AF7C-4AC1-4AB2-97EF-60D0557CDC93}" destId="{D561CBC3-99E4-4D1D-BB78-F3B18097B6BA}" srcOrd="1" destOrd="0" presId="urn:microsoft.com/office/officeart/2005/8/layout/orgChart1"/>
    <dgm:cxn modelId="{25F7AA39-0ED4-4033-9FEB-AA860148CF21}" type="presParOf" srcId="{0069FC1E-F312-4DE6-A8A1-9ECAB0694900}" destId="{EA09C62F-CBFC-46A2-8D53-B2199C0EEA6D}" srcOrd="1" destOrd="0" presId="urn:microsoft.com/office/officeart/2005/8/layout/orgChart1"/>
    <dgm:cxn modelId="{58DA396A-9A1B-4A18-9A16-64F13084BEDD}" type="presParOf" srcId="{0069FC1E-F312-4DE6-A8A1-9ECAB0694900}" destId="{69A67115-F731-4199-830D-AB034FEB077A}" srcOrd="2" destOrd="0" presId="urn:microsoft.com/office/officeart/2005/8/layout/orgChart1"/>
    <dgm:cxn modelId="{E2269E0E-B103-4828-8ED9-61AFB122BCD8}" type="presParOf" srcId="{296D846D-A76B-43BE-9D30-A189E59C1C7D}" destId="{3C0E03FF-8088-478F-8ABB-C1580FEB614F}" srcOrd="4" destOrd="0" presId="urn:microsoft.com/office/officeart/2005/8/layout/orgChart1"/>
    <dgm:cxn modelId="{7D3EABB0-3CB9-457B-AC3A-314298AC0B29}" type="presParOf" srcId="{296D846D-A76B-43BE-9D30-A189E59C1C7D}" destId="{324A06E1-B2C9-46E9-9BAD-18884C6771BB}" srcOrd="5" destOrd="0" presId="urn:microsoft.com/office/officeart/2005/8/layout/orgChart1"/>
    <dgm:cxn modelId="{F10660A1-DB31-497D-8EF2-F340E0CE8F1F}" type="presParOf" srcId="{324A06E1-B2C9-46E9-9BAD-18884C6771BB}" destId="{8F70E7DE-0428-4B42-A18E-198DC84263E5}" srcOrd="0" destOrd="0" presId="urn:microsoft.com/office/officeart/2005/8/layout/orgChart1"/>
    <dgm:cxn modelId="{AB5E3940-12D0-418B-9EBB-0EFC733F914A}" type="presParOf" srcId="{8F70E7DE-0428-4B42-A18E-198DC84263E5}" destId="{3D0A58FE-8E85-4CD2-9A19-9E7F32581315}" srcOrd="0" destOrd="0" presId="urn:microsoft.com/office/officeart/2005/8/layout/orgChart1"/>
    <dgm:cxn modelId="{9F58B0A9-5D80-4E91-B7CE-28A5A17D076B}" type="presParOf" srcId="{8F70E7DE-0428-4B42-A18E-198DC84263E5}" destId="{829BE441-AFA0-4FE8-8C9B-C93EB01AAD35}" srcOrd="1" destOrd="0" presId="urn:microsoft.com/office/officeart/2005/8/layout/orgChart1"/>
    <dgm:cxn modelId="{A2E3BB56-D43B-4120-9309-1D9B4119E63E}" type="presParOf" srcId="{324A06E1-B2C9-46E9-9BAD-18884C6771BB}" destId="{BBBE73C5-F083-4B01-9C7E-B24E6E9C336A}" srcOrd="1" destOrd="0" presId="urn:microsoft.com/office/officeart/2005/8/layout/orgChart1"/>
    <dgm:cxn modelId="{C29E1A9B-2350-4BD5-ABD0-CD933AC8A55E}" type="presParOf" srcId="{324A06E1-B2C9-46E9-9BAD-18884C6771BB}" destId="{B9FE0C2C-0799-4987-8F28-67194D5E77F7}" srcOrd="2" destOrd="0" presId="urn:microsoft.com/office/officeart/2005/8/layout/orgChart1"/>
    <dgm:cxn modelId="{5F4C359F-E675-41CA-AA51-AE555A7F76E9}" type="presParOf" srcId="{296D846D-A76B-43BE-9D30-A189E59C1C7D}" destId="{0BEB0CC3-0DDC-4D0F-B4A6-4547A80B652E}" srcOrd="6" destOrd="0" presId="urn:microsoft.com/office/officeart/2005/8/layout/orgChart1"/>
    <dgm:cxn modelId="{20C95AEC-BF0B-4140-96C3-1E6B4B2234ED}" type="presParOf" srcId="{296D846D-A76B-43BE-9D30-A189E59C1C7D}" destId="{C41BCBB3-4127-47EE-A538-5A75DF870D0B}" srcOrd="7" destOrd="0" presId="urn:microsoft.com/office/officeart/2005/8/layout/orgChart1"/>
    <dgm:cxn modelId="{7FAC64D3-9885-4F81-B65B-B4D1048DEAA9}" type="presParOf" srcId="{C41BCBB3-4127-47EE-A538-5A75DF870D0B}" destId="{46BE86EC-B884-430D-9AB2-FCC1513C5355}" srcOrd="0" destOrd="0" presId="urn:microsoft.com/office/officeart/2005/8/layout/orgChart1"/>
    <dgm:cxn modelId="{7C74D53C-2DC2-4C73-93DD-8EA06CD1BB27}" type="presParOf" srcId="{46BE86EC-B884-430D-9AB2-FCC1513C5355}" destId="{191B892A-7F29-4E20-AF42-935194B4B7C6}" srcOrd="0" destOrd="0" presId="urn:microsoft.com/office/officeart/2005/8/layout/orgChart1"/>
    <dgm:cxn modelId="{A0F8EEB5-D54D-4AC9-8CF2-35B4CC2CB737}" type="presParOf" srcId="{46BE86EC-B884-430D-9AB2-FCC1513C5355}" destId="{2BA19DE4-0140-4333-B128-F69582CBE895}" srcOrd="1" destOrd="0" presId="urn:microsoft.com/office/officeart/2005/8/layout/orgChart1"/>
    <dgm:cxn modelId="{D6E7B19E-6D0C-4238-9D8B-84500223F4CC}" type="presParOf" srcId="{C41BCBB3-4127-47EE-A538-5A75DF870D0B}" destId="{05E7E3DA-6389-4CA1-BC21-F17AB52F79BF}" srcOrd="1" destOrd="0" presId="urn:microsoft.com/office/officeart/2005/8/layout/orgChart1"/>
    <dgm:cxn modelId="{F3585D4A-F12B-4025-ABB8-075FE21DE313}" type="presParOf" srcId="{C41BCBB3-4127-47EE-A538-5A75DF870D0B}" destId="{438A2418-BD20-4CC0-AC39-59488ABEA553}" srcOrd="2" destOrd="0" presId="urn:microsoft.com/office/officeart/2005/8/layout/orgChart1"/>
    <dgm:cxn modelId="{4D5CA633-F91C-4640-A0F1-78F1CE89891F}" type="presParOf" srcId="{CB0E6C30-3A13-40DE-A43C-1DBAF452C2DB}" destId="{21F7AC75-481B-4B9E-A47D-814BD2A86E8B}" srcOrd="2" destOrd="0" presId="urn:microsoft.com/office/officeart/2005/8/layout/orgChart1"/>
    <dgm:cxn modelId="{C1F27264-C734-4C86-BC73-68272DF0A696}" type="presParOf" srcId="{7E4D8543-2730-48E5-9C38-8E15E8BDC04B}" destId="{490118E9-24DF-44F8-87FC-BA858708F1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28B0C-D7A6-4A14-8FEA-91310AC7C480}">
      <dsp:nvSpPr>
        <dsp:cNvPr id="0" name=""/>
        <dsp:cNvSpPr/>
      </dsp:nvSpPr>
      <dsp:spPr>
        <a:xfrm>
          <a:off x="1278771" y="884386"/>
          <a:ext cx="1130430" cy="919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RIESGOS DE ORIGEN NATURAL</a:t>
          </a:r>
          <a:endParaRPr lang="es-EC" sz="1000" kern="1200" dirty="0"/>
        </a:p>
      </dsp:txBody>
      <dsp:txXfrm>
        <a:off x="1444319" y="1019111"/>
        <a:ext cx="799334" cy="650509"/>
      </dsp:txXfrm>
    </dsp:sp>
    <dsp:sp modelId="{A487F332-9497-4106-B342-628D333CED2C}">
      <dsp:nvSpPr>
        <dsp:cNvPr id="0" name=""/>
        <dsp:cNvSpPr/>
      </dsp:nvSpPr>
      <dsp:spPr>
        <a:xfrm rot="16200000">
          <a:off x="1821769" y="724474"/>
          <a:ext cx="44433" cy="238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828434" y="778839"/>
        <a:ext cx="31103" cy="143102"/>
      </dsp:txXfrm>
    </dsp:sp>
    <dsp:sp modelId="{313CDC23-4C0E-45AF-9305-34F21F691192}">
      <dsp:nvSpPr>
        <dsp:cNvPr id="0" name=""/>
        <dsp:cNvSpPr/>
      </dsp:nvSpPr>
      <dsp:spPr>
        <a:xfrm>
          <a:off x="1345499" y="-77405"/>
          <a:ext cx="996974" cy="877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1491502" y="51168"/>
        <a:ext cx="704968" cy="620808"/>
      </dsp:txXfrm>
    </dsp:sp>
    <dsp:sp modelId="{25A6B496-7966-4FB1-A02A-CBB6170C875B}">
      <dsp:nvSpPr>
        <dsp:cNvPr id="0" name=""/>
        <dsp:cNvSpPr/>
      </dsp:nvSpPr>
      <dsp:spPr>
        <a:xfrm rot="22163">
          <a:off x="2453391" y="1229387"/>
          <a:ext cx="106505" cy="238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453391" y="1276984"/>
        <a:ext cx="74554" cy="143102"/>
      </dsp:txXfrm>
    </dsp:sp>
    <dsp:sp modelId="{AD2613C3-5E42-4A40-B6BC-B083A87CF8E6}">
      <dsp:nvSpPr>
        <dsp:cNvPr id="0" name=""/>
        <dsp:cNvSpPr/>
      </dsp:nvSpPr>
      <dsp:spPr>
        <a:xfrm>
          <a:off x="2610118" y="884383"/>
          <a:ext cx="1102090" cy="9369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2771515" y="1021596"/>
        <a:ext cx="779296" cy="662522"/>
      </dsp:txXfrm>
    </dsp:sp>
    <dsp:sp modelId="{0DDAEAAD-8132-4290-9C9C-023FA1849EB0}">
      <dsp:nvSpPr>
        <dsp:cNvPr id="0" name=""/>
        <dsp:cNvSpPr/>
      </dsp:nvSpPr>
      <dsp:spPr>
        <a:xfrm rot="5400000">
          <a:off x="1816826" y="1734801"/>
          <a:ext cx="54319" cy="238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824974" y="1774353"/>
        <a:ext cx="38023" cy="143102"/>
      </dsp:txXfrm>
    </dsp:sp>
    <dsp:sp modelId="{5E11366C-40E9-42B0-890E-A89DBB731C3D}">
      <dsp:nvSpPr>
        <dsp:cNvPr id="0" name=""/>
        <dsp:cNvSpPr/>
      </dsp:nvSpPr>
      <dsp:spPr>
        <a:xfrm>
          <a:off x="1323041" y="1906835"/>
          <a:ext cx="1041889" cy="8406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1475622" y="2029945"/>
        <a:ext cx="736727" cy="594430"/>
      </dsp:txXfrm>
    </dsp:sp>
    <dsp:sp modelId="{19F264C0-808F-4A10-8267-DE0BC27AB798}">
      <dsp:nvSpPr>
        <dsp:cNvPr id="0" name=""/>
        <dsp:cNvSpPr/>
      </dsp:nvSpPr>
      <dsp:spPr>
        <a:xfrm rot="10822157">
          <a:off x="1109899" y="1220768"/>
          <a:ext cx="119350" cy="238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0800000">
        <a:off x="1145704" y="1268583"/>
        <a:ext cx="83545" cy="143102"/>
      </dsp:txXfrm>
    </dsp:sp>
    <dsp:sp modelId="{C066D381-2D3F-4872-81A5-2D2D4608F8E6}">
      <dsp:nvSpPr>
        <dsp:cNvPr id="0" name=""/>
        <dsp:cNvSpPr/>
      </dsp:nvSpPr>
      <dsp:spPr>
        <a:xfrm>
          <a:off x="0" y="858907"/>
          <a:ext cx="1053618" cy="9539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154299" y="998608"/>
        <a:ext cx="745020" cy="674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B0CC3-0DDC-4D0F-B4A6-4547A80B652E}">
      <dsp:nvSpPr>
        <dsp:cNvPr id="0" name=""/>
        <dsp:cNvSpPr/>
      </dsp:nvSpPr>
      <dsp:spPr>
        <a:xfrm>
          <a:off x="2747391" y="1755248"/>
          <a:ext cx="2151773" cy="24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82"/>
              </a:lnTo>
              <a:lnTo>
                <a:pt x="2151773" y="124482"/>
              </a:lnTo>
              <a:lnTo>
                <a:pt x="2151773" y="248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03FF-8088-478F-8ABB-C1580FEB614F}">
      <dsp:nvSpPr>
        <dsp:cNvPr id="0" name=""/>
        <dsp:cNvSpPr/>
      </dsp:nvSpPr>
      <dsp:spPr>
        <a:xfrm>
          <a:off x="2747391" y="1755248"/>
          <a:ext cx="717257" cy="24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82"/>
              </a:lnTo>
              <a:lnTo>
                <a:pt x="717257" y="124482"/>
              </a:lnTo>
              <a:lnTo>
                <a:pt x="717257" y="248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B0AB0-BDAA-430B-8A31-1995D0EDE794}">
      <dsp:nvSpPr>
        <dsp:cNvPr id="0" name=""/>
        <dsp:cNvSpPr/>
      </dsp:nvSpPr>
      <dsp:spPr>
        <a:xfrm>
          <a:off x="2030133" y="1755248"/>
          <a:ext cx="717257" cy="248965"/>
        </a:xfrm>
        <a:custGeom>
          <a:avLst/>
          <a:gdLst/>
          <a:ahLst/>
          <a:cxnLst/>
          <a:rect l="0" t="0" r="0" b="0"/>
          <a:pathLst>
            <a:path>
              <a:moveTo>
                <a:pt x="717257" y="0"/>
              </a:moveTo>
              <a:lnTo>
                <a:pt x="717257" y="124482"/>
              </a:lnTo>
              <a:lnTo>
                <a:pt x="0" y="124482"/>
              </a:lnTo>
              <a:lnTo>
                <a:pt x="0" y="248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D6ECA-9399-4EF8-B74E-B7CA3D2CDA26}">
      <dsp:nvSpPr>
        <dsp:cNvPr id="0" name=""/>
        <dsp:cNvSpPr/>
      </dsp:nvSpPr>
      <dsp:spPr>
        <a:xfrm>
          <a:off x="595617" y="1755248"/>
          <a:ext cx="2151773" cy="248965"/>
        </a:xfrm>
        <a:custGeom>
          <a:avLst/>
          <a:gdLst/>
          <a:ahLst/>
          <a:cxnLst/>
          <a:rect l="0" t="0" r="0" b="0"/>
          <a:pathLst>
            <a:path>
              <a:moveTo>
                <a:pt x="2151773" y="0"/>
              </a:moveTo>
              <a:lnTo>
                <a:pt x="2151773" y="124482"/>
              </a:lnTo>
              <a:lnTo>
                <a:pt x="0" y="124482"/>
              </a:lnTo>
              <a:lnTo>
                <a:pt x="0" y="248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1BB9-25D9-45B1-9E3F-3EA2AE8D8FBD}">
      <dsp:nvSpPr>
        <dsp:cNvPr id="0" name=""/>
        <dsp:cNvSpPr/>
      </dsp:nvSpPr>
      <dsp:spPr>
        <a:xfrm>
          <a:off x="2701671" y="913507"/>
          <a:ext cx="91440" cy="248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A52D3-4B4C-485E-8403-6FB95DD9A0F7}">
      <dsp:nvSpPr>
        <dsp:cNvPr id="0" name=""/>
        <dsp:cNvSpPr/>
      </dsp:nvSpPr>
      <dsp:spPr>
        <a:xfrm>
          <a:off x="2154616" y="320732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PRESIDENTE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154616" y="320732"/>
        <a:ext cx="1185550" cy="592775"/>
      </dsp:txXfrm>
    </dsp:sp>
    <dsp:sp modelId="{D754602F-07CB-4128-83C7-4195EB7981C8}">
      <dsp:nvSpPr>
        <dsp:cNvPr id="0" name=""/>
        <dsp:cNvSpPr/>
      </dsp:nvSpPr>
      <dsp:spPr>
        <a:xfrm>
          <a:off x="2154616" y="1162472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Coordinador General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154616" y="1162472"/>
        <a:ext cx="1185550" cy="592775"/>
      </dsp:txXfrm>
    </dsp:sp>
    <dsp:sp modelId="{2338C1CA-F217-4EB0-827C-8AD08DBA3CC4}">
      <dsp:nvSpPr>
        <dsp:cNvPr id="0" name=""/>
        <dsp:cNvSpPr/>
      </dsp:nvSpPr>
      <dsp:spPr>
        <a:xfrm>
          <a:off x="2842" y="2004213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Búsqueda, rescate y evacuación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842" y="2004213"/>
        <a:ext cx="1185550" cy="592775"/>
      </dsp:txXfrm>
    </dsp:sp>
    <dsp:sp modelId="{71BBC8A1-3D33-4810-950C-FA6CB2E966AC}">
      <dsp:nvSpPr>
        <dsp:cNvPr id="0" name=""/>
        <dsp:cNvSpPr/>
      </dsp:nvSpPr>
      <dsp:spPr>
        <a:xfrm>
          <a:off x="1437358" y="2004213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Primeros auxilios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437358" y="2004213"/>
        <a:ext cx="1185550" cy="592775"/>
      </dsp:txXfrm>
    </dsp:sp>
    <dsp:sp modelId="{3D0A58FE-8E85-4CD2-9A19-9E7F32581315}">
      <dsp:nvSpPr>
        <dsp:cNvPr id="0" name=""/>
        <dsp:cNvSpPr/>
      </dsp:nvSpPr>
      <dsp:spPr>
        <a:xfrm>
          <a:off x="2871874" y="2004213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Campamentación, orden y seguridad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871874" y="2004213"/>
        <a:ext cx="1185550" cy="592775"/>
      </dsp:txXfrm>
    </dsp:sp>
    <dsp:sp modelId="{191B892A-7F29-4E20-AF42-935194B4B7C6}">
      <dsp:nvSpPr>
        <dsp:cNvPr id="0" name=""/>
        <dsp:cNvSpPr/>
      </dsp:nvSpPr>
      <dsp:spPr>
        <a:xfrm>
          <a:off x="4306390" y="2004213"/>
          <a:ext cx="1185550" cy="592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C" altLang="es-EC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Contra incendios</a:t>
          </a:r>
          <a:endParaRPr kumimoji="0" lang="es-EC" altLang="es-EC" sz="1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306390" y="2004213"/>
        <a:ext cx="1185550" cy="59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971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641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22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94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33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99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43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1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581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92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08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3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771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52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841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9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14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60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252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948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08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09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4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04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4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56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68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871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13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277593" y="852755"/>
            <a:ext cx="5307900" cy="36781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s-EC" sz="2000" b="0" dirty="0"/>
              <a:t>"La preocupación por el hombre y su seguridad siempre debe ser el interés principal de todos los esfuerzos "</a:t>
            </a:r>
            <a:r>
              <a:rPr lang="es-EC" sz="1400" dirty="0"/>
              <a:t/>
            </a:r>
            <a:br>
              <a:rPr lang="es-EC" sz="1400" dirty="0"/>
            </a:br>
            <a:r>
              <a:rPr lang="es-EC" sz="1400" dirty="0"/>
              <a:t> </a:t>
            </a:r>
            <a:br>
              <a:rPr lang="es-EC" sz="1400" dirty="0"/>
            </a:br>
            <a:r>
              <a:rPr lang="es-EC" sz="1400" dirty="0"/>
              <a:t/>
            </a:r>
            <a:br>
              <a:rPr lang="es-EC" sz="1400" dirty="0"/>
            </a:br>
            <a:r>
              <a:rPr lang="es-EC" sz="1400" dirty="0" smtClean="0"/>
              <a:t>Albert Einstein</a:t>
            </a:r>
            <a:endParaRPr lang="es-EC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HIP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TESIS E INTERROGANTES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7" name="Google Shape;148;p23"/>
          <p:cNvSpPr/>
          <p:nvPr/>
        </p:nvSpPr>
        <p:spPr>
          <a:xfrm>
            <a:off x="5625929" y="1732324"/>
            <a:ext cx="2348490" cy="2249831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 smtClean="0">
                <a:latin typeface="Tinos"/>
                <a:ea typeface="Tinos"/>
                <a:cs typeface="Tinos"/>
                <a:sym typeface="Tinos"/>
              </a:rPr>
              <a:t>Riesgos de Origen Natural</a:t>
            </a:r>
            <a:endParaRPr sz="1800" i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46;p23"/>
          <p:cNvSpPr/>
          <p:nvPr/>
        </p:nvSpPr>
        <p:spPr>
          <a:xfrm>
            <a:off x="3771906" y="1732325"/>
            <a:ext cx="2182326" cy="224983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1100" dirty="0">
                <a:latin typeface="Oswald" panose="020B0604020202020204" charset="0"/>
              </a:rPr>
              <a:t>¿El Plan de Emergencias vigente MITIGA a los </a:t>
            </a:r>
            <a:r>
              <a:rPr lang="es-EC" sz="1100" dirty="0" smtClean="0">
                <a:latin typeface="Oswald" panose="020B0604020202020204" charset="0"/>
              </a:rPr>
              <a:t>actuales riesgos </a:t>
            </a:r>
            <a:r>
              <a:rPr lang="es-EC" sz="1100" dirty="0">
                <a:latin typeface="Oswald" panose="020B0604020202020204" charset="0"/>
              </a:rPr>
              <a:t>de </a:t>
            </a:r>
            <a:r>
              <a:rPr lang="es-EC" sz="1100" dirty="0" smtClean="0">
                <a:latin typeface="Oswald" panose="020B0604020202020204" charset="0"/>
              </a:rPr>
              <a:t>origen natural que podrían amenazar </a:t>
            </a:r>
            <a:r>
              <a:rPr lang="es-EC" sz="1100" dirty="0" smtClean="0">
                <a:latin typeface="Oswald" panose="020B0604020202020204" charset="0"/>
              </a:rPr>
              <a:t>las instalaciones de la Unidad </a:t>
            </a:r>
            <a:r>
              <a:rPr lang="es-EC" sz="1100" dirty="0">
                <a:latin typeface="Oswald" panose="020B0604020202020204" charset="0"/>
              </a:rPr>
              <a:t>Educativa de las Fuerzas Armadas “FAE Nro. 3 - TAURA</a:t>
            </a:r>
            <a:r>
              <a:rPr lang="es-EC" sz="1100" dirty="0" smtClean="0">
                <a:latin typeface="Oswald" panose="020B0604020202020204" charset="0"/>
              </a:rPr>
              <a:t>”?</a:t>
            </a:r>
            <a:endParaRPr lang="es-EC" sz="1100" dirty="0">
              <a:latin typeface="Oswald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latin typeface="Oswald" panose="020B0604020202020204" charset="0"/>
              <a:ea typeface="Tinos"/>
              <a:cs typeface="Tinos"/>
              <a:sym typeface="Tinos"/>
            </a:endParaRPr>
          </a:p>
        </p:txBody>
      </p:sp>
      <p:sp>
        <p:nvSpPr>
          <p:cNvPr id="13" name="Google Shape;147;p23"/>
          <p:cNvSpPr/>
          <p:nvPr/>
        </p:nvSpPr>
        <p:spPr>
          <a:xfrm>
            <a:off x="1949780" y="1732325"/>
            <a:ext cx="2165019" cy="224983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 smtClean="0">
                <a:latin typeface="Tinos"/>
                <a:ea typeface="Tinos"/>
                <a:cs typeface="Tinos"/>
                <a:sym typeface="Tinos"/>
              </a:rPr>
              <a:t>Plan de Emergencias</a:t>
            </a:r>
            <a:endParaRPr sz="1800" i="1" dirty="0">
              <a:latin typeface="Tinos"/>
              <a:ea typeface="Tinos"/>
              <a:cs typeface="Tinos"/>
              <a:sym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40257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METODOLOG</a:t>
            </a:r>
            <a:r>
              <a:rPr lang="es-EC" dirty="0" smtClean="0">
                <a:latin typeface="Oswald" panose="020B0604020202020204" charset="0"/>
              </a:rPr>
              <a:t>Í</a:t>
            </a:r>
            <a:r>
              <a:rPr lang="es-EC" dirty="0" smtClean="0"/>
              <a:t>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107104" y="1504431"/>
            <a:ext cx="2824439" cy="259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800" b="1" dirty="0" smtClean="0">
                <a:latin typeface="Oswald" panose="020B0604020202020204" charset="0"/>
              </a:rPr>
              <a:t>CUANTITATIVO</a:t>
            </a:r>
            <a:endParaRPr lang="en" sz="1800" b="1" dirty="0" smtClean="0">
              <a:latin typeface="Oswald" panose="020B0604020202020204" charset="0"/>
            </a:endParaRPr>
          </a:p>
          <a:p>
            <a:r>
              <a:rPr lang="es-EC" sz="1400" dirty="0">
                <a:latin typeface="Oswald" panose="020B0604020202020204" charset="0"/>
              </a:rPr>
              <a:t>N</a:t>
            </a:r>
            <a:r>
              <a:rPr lang="es-EC" sz="1400" dirty="0" smtClean="0">
                <a:latin typeface="Oswald" panose="020B0604020202020204" charset="0"/>
              </a:rPr>
              <a:t>os </a:t>
            </a:r>
            <a:r>
              <a:rPr lang="es-EC" sz="1400" dirty="0">
                <a:latin typeface="Oswald" panose="020B0604020202020204" charset="0"/>
              </a:rPr>
              <a:t>ayudará para la recolección y análisis de datos, </a:t>
            </a:r>
            <a:r>
              <a:rPr lang="es-EC" sz="1400" dirty="0" smtClean="0">
                <a:latin typeface="Oswald" panose="020B0604020202020204" charset="0"/>
              </a:rPr>
              <a:t>mediante </a:t>
            </a:r>
            <a:r>
              <a:rPr lang="es-EC" sz="1400" dirty="0">
                <a:latin typeface="Oswald" panose="020B0604020202020204" charset="0"/>
              </a:rPr>
              <a:t>el uso de estrategias estadísticas basadas en la medición </a:t>
            </a:r>
            <a:r>
              <a:rPr lang="es-EC" sz="1400" dirty="0" smtClean="0">
                <a:latin typeface="Oswald" panose="020B0604020202020204" charset="0"/>
              </a:rPr>
              <a:t>numérica.</a:t>
            </a:r>
          </a:p>
        </p:txBody>
      </p:sp>
      <p:sp>
        <p:nvSpPr>
          <p:cNvPr id="11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931543" y="1489302"/>
            <a:ext cx="2824439" cy="1859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800" b="1" dirty="0" smtClean="0">
                <a:latin typeface="Oswald" panose="020B0604020202020204" charset="0"/>
              </a:rPr>
              <a:t>CUALITATIVO</a:t>
            </a:r>
            <a:endParaRPr lang="en" sz="1800" b="1" dirty="0" smtClean="0">
              <a:latin typeface="Oswald" panose="020B0604020202020204" charset="0"/>
            </a:endParaRPr>
          </a:p>
          <a:p>
            <a:r>
              <a:rPr lang="es-EC" sz="1400" dirty="0" smtClean="0">
                <a:latin typeface="Oswald" panose="020B0604020202020204" charset="0"/>
              </a:rPr>
              <a:t>Es el método mas utilizado para el análisis de riesgo</a:t>
            </a:r>
            <a:endParaRPr lang="es-EC" sz="14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TIPOS DE INVESTIGACI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107104" y="1504431"/>
            <a:ext cx="2824439" cy="259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800" b="1" dirty="0" smtClean="0">
                <a:latin typeface="Oswald" panose="020B0604020202020204" charset="0"/>
              </a:rPr>
              <a:t>DE CAMPO</a:t>
            </a:r>
            <a:endParaRPr lang="en" sz="1800" b="1" dirty="0" smtClean="0">
              <a:latin typeface="Oswald" panose="020B0604020202020204" charset="0"/>
            </a:endParaRPr>
          </a:p>
          <a:p>
            <a:r>
              <a:rPr lang="es-EC" sz="1400" dirty="0" smtClean="0">
                <a:latin typeface="Oswald" panose="020B0604020202020204" charset="0"/>
              </a:rPr>
              <a:t>Fue realizada In </a:t>
            </a:r>
            <a:r>
              <a:rPr lang="es-EC" sz="1400" dirty="0">
                <a:latin typeface="Oswald" panose="020B0604020202020204" charset="0"/>
              </a:rPr>
              <a:t>S</a:t>
            </a:r>
            <a:r>
              <a:rPr lang="es-EC" sz="1400" dirty="0" smtClean="0">
                <a:latin typeface="Oswald" panose="020B0604020202020204" charset="0"/>
              </a:rPr>
              <a:t>itu</a:t>
            </a:r>
            <a:r>
              <a:rPr lang="es-EC" sz="1400" dirty="0">
                <a:latin typeface="Oswald" panose="020B0604020202020204" charset="0"/>
              </a:rPr>
              <a:t>, debido a que </a:t>
            </a:r>
            <a:r>
              <a:rPr lang="es-EC" sz="1400" dirty="0" smtClean="0">
                <a:latin typeface="Oswald" panose="020B0604020202020204" charset="0"/>
              </a:rPr>
              <a:t>se tuvo que </a:t>
            </a:r>
            <a:r>
              <a:rPr lang="es-EC" sz="1400" dirty="0">
                <a:latin typeface="Oswald" panose="020B0604020202020204" charset="0"/>
              </a:rPr>
              <a:t>recopilar la mayor cantidad de información en ambientes reales no controlados, sin manipular o controlar las variables. </a:t>
            </a:r>
          </a:p>
        </p:txBody>
      </p:sp>
      <p:sp>
        <p:nvSpPr>
          <p:cNvPr id="11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931543" y="1489301"/>
            <a:ext cx="2824439" cy="2626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800" b="1" dirty="0" smtClean="0">
                <a:latin typeface="Oswald" panose="020B0604020202020204" charset="0"/>
              </a:rPr>
              <a:t>Exploratoria y Descriptiva</a:t>
            </a:r>
            <a:endParaRPr lang="en" sz="1800" b="1" dirty="0" smtClean="0">
              <a:latin typeface="Oswald" panose="020B0604020202020204" charset="0"/>
            </a:endParaRPr>
          </a:p>
          <a:p>
            <a:r>
              <a:rPr lang="es-EC" sz="1400" dirty="0">
                <a:latin typeface="Oswald" panose="020B0604020202020204" charset="0"/>
              </a:rPr>
              <a:t>Exploratoria nos </a:t>
            </a:r>
            <a:r>
              <a:rPr lang="es-EC" sz="1400" dirty="0" smtClean="0">
                <a:latin typeface="Oswald" panose="020B0604020202020204" charset="0"/>
              </a:rPr>
              <a:t>permitió “familiarizarnos</a:t>
            </a:r>
            <a:r>
              <a:rPr lang="es-EC" sz="1400" dirty="0">
                <a:latin typeface="Oswald" panose="020B0604020202020204" charset="0"/>
              </a:rPr>
              <a:t>” </a:t>
            </a:r>
            <a:r>
              <a:rPr lang="es-EC" sz="1400" dirty="0" smtClean="0">
                <a:latin typeface="Oswald" panose="020B0604020202020204" charset="0"/>
              </a:rPr>
              <a:t>con el problema a fin de estudiarlo y conocerlo.</a:t>
            </a:r>
          </a:p>
          <a:p>
            <a:r>
              <a:rPr lang="es-EC" sz="1400" dirty="0">
                <a:latin typeface="Oswald" panose="020B0604020202020204" charset="0"/>
              </a:rPr>
              <a:t>Descriptiva porque </a:t>
            </a:r>
            <a:r>
              <a:rPr lang="es-EC" sz="1400" dirty="0" smtClean="0">
                <a:latin typeface="Oswald" panose="020B0604020202020204" charset="0"/>
              </a:rPr>
              <a:t>especificamos el problema, </a:t>
            </a:r>
            <a:r>
              <a:rPr lang="es-EC" sz="1400" dirty="0">
                <a:latin typeface="Oswald" panose="020B0604020202020204" charset="0"/>
              </a:rPr>
              <a:t>las características y los perfiles </a:t>
            </a:r>
            <a:r>
              <a:rPr lang="es-EC" sz="1400" dirty="0" smtClean="0">
                <a:latin typeface="Oswald" panose="020B0604020202020204" charset="0"/>
              </a:rPr>
              <a:t>para que </a:t>
            </a:r>
            <a:r>
              <a:rPr lang="es-EC" sz="1400" dirty="0">
                <a:latin typeface="Oswald" panose="020B0604020202020204" charset="0"/>
              </a:rPr>
              <a:t>se someta a un </a:t>
            </a:r>
            <a:r>
              <a:rPr lang="es-EC" sz="1400" dirty="0" smtClean="0">
                <a:latin typeface="Oswald" panose="020B0604020202020204" charset="0"/>
              </a:rPr>
              <a:t>análisis.</a:t>
            </a:r>
            <a:endParaRPr lang="es-EC" sz="14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POBLACI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 Y MUESTRA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graphicFrame>
        <p:nvGraphicFramePr>
          <p:cNvPr id="7" name="Google Shape;155;p24"/>
          <p:cNvGraphicFramePr/>
          <p:nvPr>
            <p:extLst>
              <p:ext uri="{D42A27DB-BD31-4B8C-83A1-F6EECF244321}">
                <p14:modId xmlns:p14="http://schemas.microsoft.com/office/powerpoint/2010/main" val="2261390498"/>
              </p:ext>
            </p:extLst>
          </p:nvPr>
        </p:nvGraphicFramePr>
        <p:xfrm>
          <a:off x="2082308" y="1489302"/>
          <a:ext cx="3805875" cy="2594113"/>
        </p:xfrm>
        <a:graphic>
          <a:graphicData uri="http://schemas.openxmlformats.org/drawingml/2006/table">
            <a:tbl>
              <a:tblPr>
                <a:noFill/>
                <a:tableStyleId>{264BE9F9-7BA2-45EE-B187-484814421579}</a:tableStyleId>
              </a:tblPr>
              <a:tblGrid>
                <a:gridCol w="1268625"/>
                <a:gridCol w="1268625"/>
                <a:gridCol w="1268625"/>
              </a:tblGrid>
              <a:tr h="2749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Nro.</a:t>
                      </a:r>
                      <a:endParaRPr sz="11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%</a:t>
                      </a:r>
                      <a:endParaRPr sz="11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Estudiantes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1112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94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36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Personal de Docentes, administrativo y militar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71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6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TOTAL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1183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100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Google Shape;155;p24"/>
          <p:cNvGraphicFramePr/>
          <p:nvPr>
            <p:extLst>
              <p:ext uri="{D42A27DB-BD31-4B8C-83A1-F6EECF244321}">
                <p14:modId xmlns:p14="http://schemas.microsoft.com/office/powerpoint/2010/main" val="3834915599"/>
              </p:ext>
            </p:extLst>
          </p:nvPr>
        </p:nvGraphicFramePr>
        <p:xfrm>
          <a:off x="6014115" y="1839812"/>
          <a:ext cx="2537250" cy="2243603"/>
        </p:xfrm>
        <a:graphic>
          <a:graphicData uri="http://schemas.openxmlformats.org/drawingml/2006/table">
            <a:tbl>
              <a:tblPr>
                <a:noFill/>
                <a:tableStyleId>{264BE9F9-7BA2-45EE-B187-484814421579}</a:tableStyleId>
              </a:tblPr>
              <a:tblGrid>
                <a:gridCol w="1268625"/>
                <a:gridCol w="1268625"/>
              </a:tblGrid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Estudiantes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285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36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Personal de Docentes, administrativo y militar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60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dirty="0" smtClean="0">
                          <a:latin typeface="Oswald" panose="020B0604020202020204" charset="0"/>
                          <a:ea typeface="Tinos"/>
                          <a:cs typeface="Tinos"/>
                          <a:sym typeface="Tinos"/>
                        </a:rPr>
                        <a:t>MUESTRA</a:t>
                      </a:r>
                      <a:endParaRPr sz="1100" dirty="0">
                        <a:latin typeface="Oswald" panose="020B0604020202020204" charset="0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 smtClean="0">
                          <a:latin typeface="Tinos"/>
                          <a:ea typeface="Tinos"/>
                          <a:cs typeface="Tinos"/>
                          <a:sym typeface="Tinos"/>
                        </a:rPr>
                        <a:t>345</a:t>
                      </a: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1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INSTRUMENTOS 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107104" y="1504431"/>
            <a:ext cx="2824439" cy="259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400" dirty="0" smtClean="0">
                <a:latin typeface="Oswald" panose="020B0604020202020204" charset="0"/>
              </a:rPr>
              <a:t>OBSERVACION</a:t>
            </a:r>
          </a:p>
          <a:p>
            <a:r>
              <a:rPr lang="es-EC" sz="1400" dirty="0">
                <a:latin typeface="Oswald" panose="020B0604020202020204" charset="0"/>
              </a:rPr>
              <a:t>ENTREVISTA </a:t>
            </a:r>
          </a:p>
          <a:p>
            <a:r>
              <a:rPr lang="es-EC" sz="1400" dirty="0" smtClean="0">
                <a:latin typeface="Oswald" panose="020B0604020202020204" charset="0"/>
              </a:rPr>
              <a:t>ENCUESTA</a:t>
            </a:r>
          </a:p>
          <a:p>
            <a:r>
              <a:rPr lang="es-EC" sz="1400" dirty="0" smtClean="0">
                <a:latin typeface="Oswald" panose="020B0604020202020204" charset="0"/>
              </a:rPr>
              <a:t>ANALISIS </a:t>
            </a:r>
            <a:r>
              <a:rPr lang="es-EC" sz="1400" dirty="0">
                <a:latin typeface="Oswald" panose="020B0604020202020204" charset="0"/>
              </a:rPr>
              <a:t>DE SEGURIDAD (MÉTODO MOSLER)</a:t>
            </a:r>
            <a:endParaRPr lang="en" sz="1400" dirty="0">
              <a:latin typeface="Oswald" panose="020B0604020202020204" charset="0"/>
            </a:endParaRPr>
          </a:p>
          <a:p>
            <a:pPr marL="0" indent="0">
              <a:buNone/>
            </a:pPr>
            <a:r>
              <a:rPr lang="es-EC" sz="1400" dirty="0">
                <a:latin typeface="Oswald" panose="020B060402020202020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69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AN</a:t>
            </a:r>
            <a:r>
              <a:rPr lang="es-EC" dirty="0" smtClean="0">
                <a:latin typeface="Oswald" panose="020B0604020202020204" charset="0"/>
              </a:rPr>
              <a:t>Á</a:t>
            </a:r>
            <a:r>
              <a:rPr lang="es-EC" dirty="0" smtClean="0"/>
              <a:t>LISIS DE RIESGOS (M</a:t>
            </a:r>
            <a:r>
              <a:rPr lang="es-EC" dirty="0">
                <a:latin typeface="Oswald" panose="020B0604020202020204" charset="0"/>
              </a:rPr>
              <a:t>É</a:t>
            </a:r>
            <a:r>
              <a:rPr lang="es-EC" dirty="0" smtClean="0"/>
              <a:t>TODO MOSLER)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65314"/>
              </p:ext>
            </p:extLst>
          </p:nvPr>
        </p:nvGraphicFramePr>
        <p:xfrm>
          <a:off x="2414720" y="1701901"/>
          <a:ext cx="5293885" cy="2396524"/>
        </p:xfrm>
        <a:graphic>
          <a:graphicData uri="http://schemas.openxmlformats.org/drawingml/2006/table">
            <a:tbl>
              <a:tblPr firstRow="1" firstCol="1" bandRow="1">
                <a:tableStyleId>{264BE9F9-7BA2-45EE-B187-484814421579}</a:tableStyleId>
              </a:tblPr>
              <a:tblGrid>
                <a:gridCol w="1743246"/>
                <a:gridCol w="3550639"/>
              </a:tblGrid>
              <a:tr h="3768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Bienes a proteger </a:t>
                      </a:r>
                      <a:endParaRPr lang="es-EC" sz="1000" b="1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Oswald" panose="020B0604020202020204" charset="0"/>
                        </a:rPr>
                        <a:t>Unidad Educativa de las Fuerzas Armadas “FAE Nro. 3 – TAURA”</a:t>
                      </a:r>
                      <a:endParaRPr lang="es-EC" sz="1000" b="1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144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Posibles causas</a:t>
                      </a:r>
                      <a:endParaRPr lang="es-EC" sz="1000" b="1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Riesgos de origen natural</a:t>
                      </a:r>
                      <a:endParaRPr lang="es-EC" sz="1000" dirty="0">
                        <a:effectLst/>
                        <a:latin typeface="Oswald" panose="020B060402020202020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Sismos,  Incendios e Inundaciones</a:t>
                      </a:r>
                      <a:endParaRPr lang="es-EC" sz="1200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81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Oswald" panose="020B0604020202020204" charset="0"/>
                        </a:rPr>
                        <a:t>Indicios de que se ha producido</a:t>
                      </a:r>
                      <a:endParaRPr lang="es-EC" sz="1000" b="1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Sismos e Inundaciones</a:t>
                      </a:r>
                      <a:endParaRPr lang="es-EC" sz="1000" b="1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144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Efectos del daño</a:t>
                      </a:r>
                      <a:endParaRPr lang="es-EC" sz="1000" b="1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Oswald" panose="020B0604020202020204" charset="0"/>
                        </a:rPr>
                        <a:t>Afectaciones en la integridad física de la comunidad estudiantil y de los bienes del centro educativo</a:t>
                      </a:r>
                      <a:endParaRPr lang="es-EC" sz="1000" b="1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77593" y="1394239"/>
            <a:ext cx="367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DEFINICIÓN</a:t>
            </a:r>
            <a:r>
              <a:rPr lang="es-EC" b="1" dirty="0" smtClean="0">
                <a:solidFill>
                  <a:srgbClr val="0070C0"/>
                </a:solidFill>
              </a:rPr>
              <a:t> DEL RIESGO</a:t>
            </a:r>
            <a:endParaRPr lang="es-EC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AN</a:t>
            </a:r>
            <a:r>
              <a:rPr lang="es-EC" dirty="0">
                <a:latin typeface="Oswald" panose="020B0604020202020204" charset="0"/>
              </a:rPr>
              <a:t>Á</a:t>
            </a:r>
            <a:r>
              <a:rPr lang="es-EC" dirty="0" smtClean="0"/>
              <a:t>LISIS DE RIESGOS (M</a:t>
            </a:r>
            <a:r>
              <a:rPr lang="es-EC" dirty="0" smtClean="0">
                <a:latin typeface="Oswald" panose="020B0604020202020204" charset="0"/>
              </a:rPr>
              <a:t>É</a:t>
            </a:r>
            <a:r>
              <a:rPr lang="es-EC" dirty="0" smtClean="0"/>
              <a:t>TODO MOSLER)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77593" y="1394239"/>
            <a:ext cx="530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ANÁLISIS, </a:t>
            </a:r>
            <a:r>
              <a:rPr lang="es-EC" b="1" dirty="0" smtClean="0">
                <a:solidFill>
                  <a:srgbClr val="0070C0"/>
                </a:solidFill>
              </a:rPr>
              <a:t>EVALUACI</a:t>
            </a:r>
            <a:r>
              <a:rPr lang="es-EC" b="1" dirty="0">
                <a:solidFill>
                  <a:srgbClr val="0070C0"/>
                </a:solidFill>
              </a:rPr>
              <a:t>Ó</a:t>
            </a:r>
            <a:r>
              <a:rPr lang="es-EC" b="1" dirty="0" smtClean="0">
                <a:solidFill>
                  <a:srgbClr val="0070C0"/>
                </a:solidFill>
              </a:rPr>
              <a:t>N</a:t>
            </a:r>
            <a:r>
              <a:rPr lang="es-EC" b="1" dirty="0">
                <a:solidFill>
                  <a:srgbClr val="0070C0"/>
                </a:solidFill>
              </a:rPr>
              <a:t>, CÁLCULO </a:t>
            </a:r>
            <a:r>
              <a:rPr lang="es-EC" b="1" dirty="0" smtClean="0">
                <a:solidFill>
                  <a:srgbClr val="0070C0"/>
                </a:solidFill>
              </a:rPr>
              <a:t>Y </a:t>
            </a:r>
            <a:r>
              <a:rPr lang="es-EC" b="1" dirty="0">
                <a:solidFill>
                  <a:srgbClr val="0070C0"/>
                </a:solidFill>
              </a:rPr>
              <a:t>CLASIFICACIÓN </a:t>
            </a:r>
            <a:r>
              <a:rPr lang="es-EC" b="1" dirty="0" smtClean="0">
                <a:solidFill>
                  <a:srgbClr val="0070C0"/>
                </a:solidFill>
              </a:rPr>
              <a:t>DEL RIESGO</a:t>
            </a:r>
            <a:endParaRPr lang="es-EC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29620"/>
              </p:ext>
            </p:extLst>
          </p:nvPr>
        </p:nvGraphicFramePr>
        <p:xfrm>
          <a:off x="1623193" y="2101855"/>
          <a:ext cx="6616699" cy="1396499"/>
        </p:xfrm>
        <a:graphic>
          <a:graphicData uri="http://schemas.openxmlformats.org/drawingml/2006/table">
            <a:tbl>
              <a:tblPr firstRow="1" firstCol="1" bandRow="1">
                <a:tableStyleId>{264BE9F9-7BA2-45EE-B187-484814421579}</a:tableStyleId>
              </a:tblPr>
              <a:tblGrid>
                <a:gridCol w="917230"/>
                <a:gridCol w="430496"/>
                <a:gridCol w="430496"/>
                <a:gridCol w="430496"/>
                <a:gridCol w="430994"/>
                <a:gridCol w="436468"/>
                <a:gridCol w="436468"/>
                <a:gridCol w="429003"/>
                <a:gridCol w="429003"/>
                <a:gridCol w="429003"/>
                <a:gridCol w="433980"/>
                <a:gridCol w="433980"/>
                <a:gridCol w="949082"/>
              </a:tblGrid>
              <a:tr h="236897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 DE</a:t>
                      </a:r>
                      <a:endParaRPr lang="es-EC" sz="90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RIESGO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ANALISIS RIESGO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EVALUACION RIESGO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RIESGO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</a:tr>
              <a:tr h="1403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3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 x 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 x 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 + 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 x V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 * PR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752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SISMOS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4.25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17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765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Riesgo Elevado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</a:tr>
              <a:tr h="27920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INCENDIOS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3.67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2.25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3.50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2.25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8.26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10.50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18.76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169.11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Riesgo bajo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</a:tr>
              <a:tr h="27621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INUNDACIONES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4.25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25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45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17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790"/>
                        </a:spcAft>
                      </a:pPr>
                      <a:r>
                        <a:rPr lang="es-EC" sz="800">
                          <a:effectLst/>
                        </a:rPr>
                        <a:t>765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Riesgo Elevado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0" marR="537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9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ENCUESTA Y AN</a:t>
            </a:r>
            <a:r>
              <a:rPr lang="es-EC" dirty="0">
                <a:latin typeface="Oswald" panose="020B0604020202020204" charset="0"/>
              </a:rPr>
              <a:t>Á</a:t>
            </a:r>
            <a:r>
              <a:rPr lang="es-EC" dirty="0" smtClean="0"/>
              <a:t>LISIS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896950" y="1488647"/>
            <a:ext cx="2145550" cy="1903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buNone/>
            </a:pPr>
            <a:r>
              <a:rPr lang="es-EC" sz="1000" dirty="0">
                <a:latin typeface="Oswald" panose="020B0604020202020204" charset="0"/>
              </a:rPr>
              <a:t>¿Sabe usted qué es un desastre de origen natural?</a:t>
            </a:r>
          </a:p>
          <a:p>
            <a:pPr marL="127000" indent="0" algn="just">
              <a:buNone/>
            </a:pPr>
            <a:endParaRPr lang="es-EC" sz="1100" dirty="0">
              <a:latin typeface="+mn-lt"/>
            </a:endParaRPr>
          </a:p>
          <a:p>
            <a:pPr marL="127000" lvl="0" indent="0" algn="just">
              <a:buNone/>
            </a:pPr>
            <a:endParaRPr lang="es-EC" sz="1100" dirty="0" smtClean="0">
              <a:latin typeface="+mn-lt"/>
            </a:endParaRPr>
          </a:p>
        </p:txBody>
      </p:sp>
      <p:pic>
        <p:nvPicPr>
          <p:cNvPr id="23556" name="Gráfico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67" y="2546897"/>
            <a:ext cx="1776116" cy="13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42500" y="1615494"/>
            <a:ext cx="2039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¿Ha recibido información sobre desastres naturales</a:t>
            </a:r>
            <a:r>
              <a:rPr lang="es-EC" sz="1000" dirty="0" smtClean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?</a:t>
            </a: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lvl="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</p:txBody>
      </p:sp>
      <p:pic>
        <p:nvPicPr>
          <p:cNvPr id="23559" name="Gráfic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29" y="2533664"/>
            <a:ext cx="1717710" cy="13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081823" y="1587879"/>
            <a:ext cx="244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De los desastres de origen natural como son los sismos, incendios e inundaciones ¿Cuál cree usted que podría afectar la integridad física y los bienes que componen unidad educativa?</a:t>
            </a:r>
          </a:p>
        </p:txBody>
      </p:sp>
      <p:pic>
        <p:nvPicPr>
          <p:cNvPr id="23560" name="Gráfico 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85" y="2510132"/>
            <a:ext cx="1757482" cy="140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ENCUESTA Y AN</a:t>
            </a:r>
            <a:r>
              <a:rPr lang="es-EC" dirty="0">
                <a:latin typeface="Oswald" panose="020B0604020202020204" charset="0"/>
              </a:rPr>
              <a:t>Á</a:t>
            </a:r>
            <a:r>
              <a:rPr lang="es-EC" dirty="0" smtClean="0"/>
              <a:t>LISIS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896950" y="1488647"/>
            <a:ext cx="2145550" cy="1903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buFont typeface="Arial"/>
              <a:buNone/>
            </a:pPr>
            <a:r>
              <a:rPr lang="es-EC" sz="1000" dirty="0">
                <a:latin typeface="Oswald" panose="020B0604020202020204" charset="0"/>
                <a:sym typeface="Arial"/>
              </a:rPr>
              <a:t>¿Existe en su unidad educativa el comité de emergencias</a:t>
            </a:r>
            <a:r>
              <a:rPr lang="es-EC" sz="1000" dirty="0" smtClean="0">
                <a:latin typeface="Oswald" panose="020B0604020202020204" charset="0"/>
                <a:sym typeface="Arial"/>
              </a:rPr>
              <a:t>?</a:t>
            </a:r>
            <a:endParaRPr lang="es-EC" sz="1100" dirty="0" smtClean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42500" y="1615494"/>
            <a:ext cx="20393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¿Pertenece usted a alguna brigada en su unidad educativa que responder eficazmente ante una emergencia</a:t>
            </a:r>
            <a:r>
              <a:rPr lang="es-EC" sz="1000" dirty="0" smtClean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?</a:t>
            </a:r>
            <a:endParaRPr lang="es-EC" sz="10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81823" y="1587879"/>
            <a:ext cx="2444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¿En su unidad educativa realizan actividades de prevención, mitigación, gestión y manejo de riesgos y desastres de origen  natural?</a:t>
            </a:r>
          </a:p>
        </p:txBody>
      </p:sp>
      <p:pic>
        <p:nvPicPr>
          <p:cNvPr id="32770" name="Gráfico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1" y="2533664"/>
            <a:ext cx="1705056" cy="13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Gráfic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10" y="2508914"/>
            <a:ext cx="1822523" cy="140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Gráfico 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82" y="2533664"/>
            <a:ext cx="1770589" cy="13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ENCUESTA Y AN</a:t>
            </a:r>
            <a:r>
              <a:rPr lang="es-EC" dirty="0">
                <a:latin typeface="Oswald" panose="020B0604020202020204" charset="0"/>
              </a:rPr>
              <a:t>Á</a:t>
            </a:r>
            <a:r>
              <a:rPr lang="es-EC" dirty="0" smtClean="0"/>
              <a:t>LISIS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896950" y="1488647"/>
            <a:ext cx="2145550" cy="680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buFont typeface="Arial"/>
              <a:buNone/>
            </a:pPr>
            <a:r>
              <a:rPr lang="es-EC" sz="1000" dirty="0">
                <a:latin typeface="Oswald" panose="020B0604020202020204" charset="0"/>
                <a:sym typeface="Arial"/>
              </a:rPr>
              <a:t>¿Se encuentran señalizadas las rutas de </a:t>
            </a:r>
            <a:r>
              <a:rPr lang="es-EC" sz="1000" dirty="0" smtClean="0">
                <a:latin typeface="Oswald" panose="020B0604020202020204" charset="0"/>
                <a:sym typeface="Arial"/>
              </a:rPr>
              <a:t>evacuación en </a:t>
            </a:r>
            <a:r>
              <a:rPr lang="es-EC" sz="1000" dirty="0">
                <a:latin typeface="Oswald" panose="020B0604020202020204" charset="0"/>
                <a:sym typeface="Arial"/>
              </a:rPr>
              <a:t>su unidad educativa?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42500" y="1615494"/>
            <a:ext cx="20393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¿Se encuentra capacitado para poder responder ante un desastre de origen natural?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81823" y="1587879"/>
            <a:ext cx="244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000" dirty="0"/>
              <a:t>¿</a:t>
            </a:r>
            <a:r>
              <a:rPr lang="es-EC" sz="10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Al sentir un sismo usted sabe qué hacer y buscar un lugar seguro?</a:t>
            </a:r>
          </a:p>
        </p:txBody>
      </p:sp>
      <p:pic>
        <p:nvPicPr>
          <p:cNvPr id="33794" name="Gráfico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80" y="2511437"/>
            <a:ext cx="1667481" cy="14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Gráfico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03" y="2511436"/>
            <a:ext cx="1847937" cy="14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Gráfico 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81" y="2471924"/>
            <a:ext cx="1823753" cy="14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277593" y="852755"/>
            <a:ext cx="5307900" cy="36781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sz="2000" dirty="0" smtClean="0">
                <a:solidFill>
                  <a:schemeClr val="accent1">
                    <a:lumMod val="50000"/>
                  </a:schemeClr>
                </a:solidFill>
              </a:rPr>
              <a:t>DEPARTAMENTO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</a:rPr>
              <a:t>DE SEGURIDAD Y DEFENSA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600" dirty="0" smtClean="0"/>
              <a:t>CARRERA </a:t>
            </a:r>
            <a:r>
              <a:rPr lang="es-EC" sz="1600" dirty="0"/>
              <a:t>DE INGENIERÍA EN SEGURIDAD </a:t>
            </a:r>
            <a:r>
              <a:rPr lang="es-EC" sz="1600" dirty="0" smtClean="0"/>
              <a:t>PÚBLICA </a:t>
            </a:r>
            <a:r>
              <a:rPr lang="es-EC" sz="1600" dirty="0"/>
              <a:t>Y PRIVADA</a:t>
            </a:r>
            <a:br>
              <a:rPr lang="es-EC" sz="1600" dirty="0"/>
            </a:br>
            <a:r>
              <a:rPr lang="es-EC" sz="1000" dirty="0"/>
              <a:t> </a:t>
            </a:r>
            <a:br>
              <a:rPr lang="es-EC" sz="1000" dirty="0"/>
            </a:br>
            <a:r>
              <a:rPr lang="es-EC" sz="1000" dirty="0"/>
              <a:t> </a:t>
            </a:r>
            <a:br>
              <a:rPr lang="es-EC" sz="1000" dirty="0"/>
            </a:br>
            <a:r>
              <a:rPr lang="es-EC" sz="1000" dirty="0"/>
              <a:t> </a:t>
            </a:r>
            <a:br>
              <a:rPr lang="es-EC" sz="1000" dirty="0"/>
            </a:br>
            <a:r>
              <a:rPr lang="es-EC" sz="1600" dirty="0"/>
              <a:t>RIESGOS DE ORIGEN NATURAL QUE AMENAZAN LAS INSTALACIONES DE LA UNIDAD EDUCATIVA DE LAS </a:t>
            </a:r>
            <a:r>
              <a:rPr lang="es-EC" sz="1600" dirty="0" smtClean="0"/>
              <a:t/>
            </a:r>
            <a:br>
              <a:rPr lang="es-EC" sz="1600" dirty="0" smtClean="0"/>
            </a:br>
            <a:r>
              <a:rPr lang="es-EC" sz="1600" dirty="0" smtClean="0"/>
              <a:t>FUERZAS </a:t>
            </a:r>
            <a:r>
              <a:rPr lang="es-EC" sz="1600" dirty="0"/>
              <a:t>ARMADAS “FAE Nro. 3 - TAURA”</a:t>
            </a: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/>
              <a:t> </a:t>
            </a:r>
            <a:br>
              <a:rPr lang="es-EC" sz="1000" dirty="0"/>
            </a:br>
            <a:r>
              <a:rPr lang="es-EC" sz="1000" dirty="0"/>
              <a:t> </a:t>
            </a:r>
            <a:br>
              <a:rPr lang="es-EC" sz="1000" dirty="0"/>
            </a:br>
            <a:r>
              <a:rPr lang="es-EC" sz="1400" dirty="0"/>
              <a:t>AUTOR: MORENO CHÓEZ, HUBER XAVIER</a:t>
            </a:r>
            <a:br>
              <a:rPr lang="es-EC" sz="1400" dirty="0"/>
            </a:br>
            <a:r>
              <a:rPr lang="es-EC" sz="1400" dirty="0"/>
              <a:t> </a:t>
            </a:r>
            <a:br>
              <a:rPr lang="es-EC" sz="1400" dirty="0"/>
            </a:br>
            <a:r>
              <a:rPr lang="es-EC" sz="1400" dirty="0"/>
              <a:t> </a:t>
            </a:r>
            <a:br>
              <a:rPr lang="es-EC" sz="1400" dirty="0"/>
            </a:br>
            <a:r>
              <a:rPr lang="es-EC" sz="1400" dirty="0"/>
              <a:t>DIRECTOR: DR. CRUZ ORDOÑEZ, MANOLO GERMÁN</a:t>
            </a:r>
            <a:br>
              <a:rPr lang="es-EC" sz="1400" dirty="0"/>
            </a:br>
            <a:r>
              <a:rPr lang="es-EC" sz="1400" dirty="0"/>
              <a:t> </a:t>
            </a:r>
            <a:br>
              <a:rPr lang="es-EC" sz="1400" dirty="0"/>
            </a:br>
            <a:endParaRPr lang="es-EC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CONCLUSIONES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277593" y="1501783"/>
            <a:ext cx="5845681" cy="2710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C" sz="1100" dirty="0" smtClean="0">
                <a:latin typeface="+mn-lt"/>
              </a:rPr>
              <a:t>Mediante las encuestas y la aplicación del Método Mosler se determinó que los riesgos de origen natural que podrían afectar en un nivel elevado la integridad física de la comunidad estudiantil y los bienes de la Unidad Educativa de las Fuerzas Armadas “FAE Nro. 3 – TAURA” son los sismos y las inundaciones debido a la ubicación geográfica en la que se encuentra la unidad educativa.</a:t>
            </a:r>
          </a:p>
          <a:p>
            <a:pPr algn="just"/>
            <a:r>
              <a:rPr lang="es-EC" sz="1100" dirty="0" smtClean="0">
                <a:latin typeface="+mn-lt"/>
              </a:rPr>
              <a:t>La </a:t>
            </a:r>
            <a:r>
              <a:rPr lang="es-EC" sz="1100" dirty="0">
                <a:latin typeface="+mn-lt"/>
              </a:rPr>
              <a:t>Unidad Educativa de las Fuerzas Armadas “FAE Nro. 3 – TAURA”, no cuenta con el apoyo de organismos especiales para la capacitación de la comunidad estudiantil en temas de gestión de riesgos</a:t>
            </a:r>
            <a:r>
              <a:rPr lang="es-EC" sz="1100" dirty="0" smtClean="0">
                <a:latin typeface="+mn-lt"/>
              </a:rPr>
              <a:t>.</a:t>
            </a:r>
          </a:p>
          <a:p>
            <a:pPr algn="just"/>
            <a:r>
              <a:rPr lang="es-EC" sz="1100" dirty="0">
                <a:latin typeface="+mn-lt"/>
              </a:rPr>
              <a:t>La Unidad Educativa de las Fuerzas Armadas “FAE Nro. 3 – TAURA”, dispone de un mapa de riesgos y recursos, el cual refleja puntos de encuentros, pero estos no han sido debidamente señalizados por la falta de asignación económica para poder solventar estas actividades de señalética.</a:t>
            </a:r>
          </a:p>
          <a:p>
            <a:pPr marL="127000" indent="0" algn="just">
              <a:buNone/>
            </a:pPr>
            <a:endParaRPr lang="es-EC" sz="1100" dirty="0">
              <a:latin typeface="+mn-lt"/>
            </a:endParaRPr>
          </a:p>
          <a:p>
            <a:pPr marL="127000" lvl="0" indent="0" algn="just">
              <a:buNone/>
            </a:pPr>
            <a:endParaRPr lang="es-EC" sz="11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897380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RECOMENDACIONES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896950" y="1380032"/>
            <a:ext cx="5845681" cy="2710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C" sz="1100" dirty="0">
                <a:latin typeface="+mn-lt"/>
              </a:rPr>
              <a:t>Realizar un estudio de seguridad antes y después del periodo lectivo a fin de definir las amenazas y vulnerabilidades a la que se encuentra expuesta la Unidad Educativa de las Fuerzas Armadas “FAE Nro. 3 – TAURA”.</a:t>
            </a:r>
          </a:p>
          <a:p>
            <a:pPr algn="just"/>
            <a:r>
              <a:rPr lang="es-EC" sz="1100" dirty="0">
                <a:latin typeface="+mn-lt"/>
              </a:rPr>
              <a:t>Actualizar y Evaluar el Plan de Emergencias conjuntamente con  organismos de apoyo (Bomberos, Defensa Civil, Cruz Roja) y técnicos de la SGR, a fin de medir los tiempos de preparación, alerta, repuesta y recuperación de la comunidad estudiantil, así como también establecer los mecanismos de coordinación entre las brigadas del Comité de Emergencias.</a:t>
            </a:r>
          </a:p>
          <a:p>
            <a:pPr algn="just"/>
            <a:r>
              <a:rPr lang="es-EC" sz="1100" dirty="0" smtClean="0">
                <a:latin typeface="+mn-lt"/>
              </a:rPr>
              <a:t>Involucrar </a:t>
            </a:r>
            <a:r>
              <a:rPr lang="es-EC" sz="1100" dirty="0">
                <a:latin typeface="+mn-lt"/>
              </a:rPr>
              <a:t>a los estudiantes y personal administrativo y militar en el Plan de Emergencias a fin de fortalecer las acciones que ayuden a prevenir y/o mitigar los efectos de un desastre natural.</a:t>
            </a:r>
          </a:p>
          <a:p>
            <a:pPr algn="just"/>
            <a:r>
              <a:rPr lang="es-EC" sz="1100" dirty="0">
                <a:latin typeface="+mn-lt"/>
              </a:rPr>
              <a:t>Socializar el Plan de Emergencias a nivel de toda la comunidad estudiantil a fin de contribuir a la formación integral de los estudiantes en el campo de prevención de riesgos y desastres naturales.</a:t>
            </a:r>
          </a:p>
          <a:p>
            <a:pPr lvl="0"/>
            <a:endParaRPr lang="es-EC" sz="1100" dirty="0"/>
          </a:p>
          <a:p>
            <a:pPr marL="127000" indent="0" algn="just">
              <a:buNone/>
            </a:pPr>
            <a:endParaRPr lang="es-EC" sz="1100" dirty="0">
              <a:latin typeface="+mn-lt"/>
            </a:endParaRPr>
          </a:p>
          <a:p>
            <a:pPr marL="127000" lvl="0" indent="0" algn="just">
              <a:buNone/>
            </a:pPr>
            <a:endParaRPr lang="es-EC" sz="11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7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897380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PROPUESTA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45543" y="1489302"/>
            <a:ext cx="4572000" cy="9746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algn="ctr">
              <a:spcAft>
                <a:spcPts val="790"/>
              </a:spcAft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</a:t>
            </a:r>
            <a:r>
              <a:rPr lang="es-EC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EMERGENCIAS</a:t>
            </a:r>
            <a:endParaRPr lang="es-EC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ctr">
              <a:spcAft>
                <a:spcPts val="790"/>
              </a:spcAft>
            </a:pP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Educativa de las Fuerzas Armadas </a:t>
            </a:r>
            <a:endParaRPr lang="es-EC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ctr">
              <a:spcAft>
                <a:spcPts val="79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“FAE Nro. 3 – TAURA”</a:t>
            </a:r>
            <a:endParaRPr lang="es-EC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196" y="2491776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935054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DATOS INFORMATIVOS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518743" y="1379539"/>
          <a:ext cx="2690713" cy="3041648"/>
        </p:xfrm>
        <a:graphic>
          <a:graphicData uri="http://schemas.openxmlformats.org/drawingml/2006/table">
            <a:tbl>
              <a:tblPr firstRow="1" firstCol="1" bandRow="1">
                <a:tableStyleId>{264BE9F9-7BA2-45EE-B187-484814421579}</a:tableStyleId>
              </a:tblPr>
              <a:tblGrid>
                <a:gridCol w="709428"/>
                <a:gridCol w="187089"/>
                <a:gridCol w="718724"/>
                <a:gridCol w="178374"/>
                <a:gridCol w="727730"/>
                <a:gridCol w="169368"/>
              </a:tblGrid>
              <a:tr h="334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Nombre de la Institución: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Unidad Educativa de las Fuerzas Armadas “FAE Nro. 3 – TAURA”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Código AMIE: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09H05775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669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Ubicación Geográfica: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Km 24 </a:t>
                      </a:r>
                      <a:r>
                        <a:rPr lang="es-EC" sz="500" baseline="30000">
                          <a:effectLst/>
                        </a:rPr>
                        <a:t>1</a:t>
                      </a:r>
                      <a:r>
                        <a:rPr lang="es-EC" sz="500">
                          <a:effectLst/>
                        </a:rPr>
                        <a:t>/</a:t>
                      </a:r>
                      <a:r>
                        <a:rPr lang="es-EC" sz="500" baseline="-25000">
                          <a:effectLst/>
                        </a:rPr>
                        <a:t>2 </a:t>
                      </a:r>
                      <a:r>
                        <a:rPr lang="es-EC" sz="500">
                          <a:effectLst/>
                        </a:rPr>
                        <a:t> vía Durán - Tambo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669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Provincia: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Guayas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Canton: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Yaguachi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Parroquia: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Virgen de Fátima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3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Zona: Urbana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Rural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X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Urbana marginal: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 grid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Circuito: Cinco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 gridSpan="5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Tipo de establecimiento: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Fiscal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Fiscomisional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X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Particular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Jornada de trabajo: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Matutina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X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Vespertina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Nocturna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 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</a:tr>
              <a:tr h="167334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Número de alumnos: 1112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334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Número de docentes: 47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334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>
                          <a:effectLst/>
                        </a:rPr>
                        <a:t>Número de personal administrativo, de servicios y militar: 24</a:t>
                      </a:r>
                      <a:endParaRPr lang="es-EC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966">
                <a:tc grid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effectLst/>
                        </a:rPr>
                        <a:t>Nombre de la Autoridad institucional: Mayor Téc. Avc. Santiago Fiallos Herrera</a:t>
                      </a:r>
                      <a:endParaRPr lang="es-EC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75" marR="313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935054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REFERENCIAS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93" y="1489302"/>
            <a:ext cx="1943533" cy="17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07" y="1478563"/>
            <a:ext cx="1264289" cy="180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78" y="1478563"/>
            <a:ext cx="1330056" cy="18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935054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DOCUMENTOS Y ANTECEDENTES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77593" y="1489302"/>
            <a:ext cx="5307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Flujogramas de protocolos ante amenazas.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de prevención de accidentes.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para la evacuación del personal y medios de la UEFFAA “FAE Nro. 3 – TAURA”, en caso de producirse un desastre.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Nro. 001-EXC2-c-O, para la evacuación en caso de incendios de la UEFFAA “FAE Nro. 3 – TAURA”.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reducción de riesgos para instituciones educativas 2017-2018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100" dirty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Directrices de seguridad integrada </a:t>
            </a:r>
            <a:r>
              <a:rPr lang="es-EC" sz="1100" dirty="0" smtClean="0">
                <a:latin typeface="Oswa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s-EC" sz="1100" dirty="0">
              <a:effectLst/>
              <a:latin typeface="Oswald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18507"/>
              </p:ext>
            </p:extLst>
          </p:nvPr>
        </p:nvGraphicFramePr>
        <p:xfrm>
          <a:off x="2192533" y="3055440"/>
          <a:ext cx="6031230" cy="897382"/>
        </p:xfrm>
        <a:graphic>
          <a:graphicData uri="http://schemas.openxmlformats.org/drawingml/2006/table">
            <a:tbl>
              <a:tblPr firstRow="1" firstCol="1" bandRow="1">
                <a:tableStyleId>{264BE9F9-7BA2-45EE-B187-484814421579}</a:tableStyleId>
              </a:tblPr>
              <a:tblGrid>
                <a:gridCol w="619125"/>
                <a:gridCol w="1805940"/>
                <a:gridCol w="1637030"/>
                <a:gridCol w="1969135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Año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Evento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Daño o Afectación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Descripción/Acciones Desarrolladas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1994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Desborde del Rio Bulu Bulu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Inundación en toda la unidad educativa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No hubo asistencia a clases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2002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Corriente del niño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Oswald" panose="020B0604020202020204" charset="0"/>
                        </a:rPr>
                        <a:t>Inundación en toda la unidad educativa</a:t>
                      </a:r>
                      <a:endParaRPr lang="es-EC" sz="105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Oswald" panose="020B0604020202020204" charset="0"/>
                        </a:rPr>
                        <a:t>No hubo asistencia a clases</a:t>
                      </a:r>
                      <a:endParaRPr lang="es-EC" sz="1050" dirty="0">
                        <a:effectLst/>
                        <a:latin typeface="Oswald" panose="020B060402020202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852755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OBJETIVOS</a:t>
            </a: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77593" y="1556201"/>
            <a:ext cx="547576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100" b="1" dirty="0" smtClean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OBJETIVO GENERAL</a:t>
            </a:r>
          </a:p>
          <a:p>
            <a:pPr marL="457200" indent="-330200" algn="just">
              <a:spcBef>
                <a:spcPts val="600"/>
              </a:spcBef>
              <a:buClr>
                <a:srgbClr val="25212A"/>
              </a:buClr>
              <a:buSzPts val="1600"/>
              <a:buFont typeface="Tinos"/>
              <a:buChar char="◈"/>
            </a:pPr>
            <a:r>
              <a:rPr lang="es-EC" sz="1100" dirty="0" smtClean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Desarrollar </a:t>
            </a:r>
            <a:r>
              <a:rPr lang="es-EC" sz="11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competencias en la Unidad Educativa de las Fuerzas Armadas “FAE Nro.3 - TAURA” para la creación y fortalecimiento de una cultura en gestión del riesgo a través de promover el diseño y actualización permanente del Plan de Emergencias</a:t>
            </a:r>
            <a:r>
              <a:rPr lang="es-EC" sz="1100" dirty="0" smtClean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.</a:t>
            </a:r>
          </a:p>
          <a:p>
            <a:pPr marL="12700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1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marL="127000" algn="just">
              <a:spcBef>
                <a:spcPts val="600"/>
              </a:spcBef>
              <a:buClr>
                <a:srgbClr val="25212A"/>
              </a:buClr>
              <a:buSzPts val="1600"/>
            </a:pPr>
            <a:r>
              <a:rPr lang="es-EC" sz="1100" b="1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  <a:sym typeface="Tinos"/>
              </a:rPr>
              <a:t>OBEJTIVOS ESPECIFICOS</a:t>
            </a:r>
          </a:p>
          <a:p>
            <a:pPr marL="457200" lvl="0" indent="-330200" algn="just">
              <a:spcBef>
                <a:spcPts val="600"/>
              </a:spcBef>
              <a:buClr>
                <a:srgbClr val="25212A"/>
              </a:buClr>
              <a:buSzPts val="1600"/>
              <a:buFont typeface="Tinos"/>
              <a:buChar char="◈"/>
            </a:pPr>
            <a:r>
              <a:rPr lang="es-EC" sz="11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Fomentar en los estudiantes el espíritu de participación y solidaridad en la prevención de riesgos de origen natural.</a:t>
            </a:r>
          </a:p>
          <a:p>
            <a:pPr marL="457200" lvl="0" indent="-330200" algn="just">
              <a:spcBef>
                <a:spcPts val="600"/>
              </a:spcBef>
              <a:buClr>
                <a:srgbClr val="25212A"/>
              </a:buClr>
              <a:buSzPts val="1600"/>
              <a:buFont typeface="Tinos"/>
              <a:buChar char="◈"/>
            </a:pPr>
            <a:r>
              <a:rPr lang="es-EC" sz="11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Capacitar a los estudiantes, al personal de docentes, administrativo, de servicios y militar en medidas de auto protección.</a:t>
            </a:r>
          </a:p>
          <a:p>
            <a:pPr marL="457200" lvl="0" indent="-330200" algn="just">
              <a:spcBef>
                <a:spcPts val="600"/>
              </a:spcBef>
              <a:buClr>
                <a:srgbClr val="25212A"/>
              </a:buClr>
              <a:buSzPts val="1600"/>
              <a:buFont typeface="Tinos"/>
              <a:buChar char="◈"/>
            </a:pPr>
            <a:r>
              <a:rPr lang="es-EC" sz="11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Capacitar a los estudiantes a reconocer los riesgos y recursos de la unidad educativa y su entorno.</a:t>
            </a:r>
          </a:p>
          <a:p>
            <a:pPr marL="457200" lvl="0" indent="-330200" algn="just">
              <a:spcBef>
                <a:spcPts val="600"/>
              </a:spcBef>
              <a:buClr>
                <a:srgbClr val="25212A"/>
              </a:buClr>
              <a:buSzPts val="1600"/>
              <a:buFont typeface="Tinos"/>
              <a:buChar char="◈"/>
            </a:pPr>
            <a:r>
              <a:rPr lang="es-EC" sz="1100" dirty="0">
                <a:solidFill>
                  <a:srgbClr val="25212A"/>
                </a:solidFill>
                <a:latin typeface="Oswald" panose="020B0604020202020204" charset="0"/>
                <a:ea typeface="Tinos"/>
                <a:cs typeface="Tinos"/>
              </a:rPr>
              <a:t>Minimizar los riesgos de origen natural.</a:t>
            </a:r>
          </a:p>
          <a:p>
            <a:pPr marL="127000" algn="just">
              <a:spcBef>
                <a:spcPts val="600"/>
              </a:spcBef>
              <a:buClr>
                <a:srgbClr val="25212A"/>
              </a:buClr>
              <a:buSzPts val="1600"/>
            </a:pPr>
            <a:endParaRPr lang="es-EC" sz="11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27952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852755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ALCANCE Y MISI</a:t>
            </a:r>
            <a:r>
              <a:rPr lang="es-EC" sz="2000" dirty="0">
                <a:latin typeface="Oswald" panose="020B0604020202020204" charset="0"/>
              </a:rPr>
              <a:t>Ó</a:t>
            </a:r>
            <a:r>
              <a:rPr lang="es-EC" sz="2000" dirty="0" smtClean="0"/>
              <a:t>N </a:t>
            </a: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77593" y="1556201"/>
            <a:ext cx="547576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dirty="0">
                <a:latin typeface="Oswald" panose="020B0604020202020204" charset="0"/>
              </a:rPr>
              <a:t>El Plan de Emergencias aplica para todos los estudiantes, personal de docentes, administrativos, de servicios y militar, así como personas que directa o indirectamente forman parte de la Unidad Educativa de las Fuerzas Armadas “FAE Nro.3 - TAURA”.</a:t>
            </a:r>
          </a:p>
          <a:p>
            <a:pPr algn="just"/>
            <a:r>
              <a:rPr lang="es-EC" sz="1100" dirty="0">
                <a:latin typeface="Oswald" panose="020B0604020202020204" charset="0"/>
              </a:rPr>
              <a:t>El Plan de Emergencias cubre todas las acciones y condiciones de preparación, alerta, repuesta y recuperación en caso de presentarse un evento catastrófico de origen natural. </a:t>
            </a:r>
            <a:endParaRPr lang="es-EC" sz="1100" dirty="0" smtClean="0">
              <a:latin typeface="Oswald" panose="020B0604020202020204" charset="0"/>
            </a:endParaRPr>
          </a:p>
          <a:p>
            <a:pPr algn="just"/>
            <a:endParaRPr lang="es-EC" sz="11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algn="just"/>
            <a:endParaRPr lang="es-EC" sz="11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algn="just"/>
            <a:endParaRPr lang="es-EC" sz="11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algn="just"/>
            <a:endParaRPr lang="es-EC" sz="1100" dirty="0" smtClean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  <a:p>
            <a:pPr algn="just"/>
            <a:r>
              <a:rPr lang="es-EC" sz="1100" dirty="0">
                <a:latin typeface="Oswald" panose="020B0604020202020204" charset="0"/>
              </a:rPr>
              <a:t>Coordinar y administrar las acciones de prevención y mitigación de desastres de origen natural para evitar la pérdida de vidas humanas y reducir al máximo los bienes materiales de la Unidad Educativa de las Fuerzas Armadas “FAE Nro.3 - TAURA”.</a:t>
            </a:r>
          </a:p>
          <a:p>
            <a:pPr algn="just"/>
            <a:endParaRPr lang="es-EC" sz="1100" dirty="0">
              <a:solidFill>
                <a:srgbClr val="25212A"/>
              </a:solidFill>
              <a:latin typeface="Oswald" panose="020B0604020202020204" charset="0"/>
              <a:ea typeface="Tinos"/>
              <a:cs typeface="Tinos"/>
              <a:sym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41139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192533" y="852755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000" dirty="0" smtClean="0"/>
              <a:t>ESTRUCTURA DEL COMITÉ DE EMERGENCIAS </a:t>
            </a: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2860208" y="1032102"/>
            <a:ext cx="7805885" cy="2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Diagrama 6"/>
          <p:cNvGraphicFramePr/>
          <p:nvPr/>
        </p:nvGraphicFramePr>
        <p:xfrm>
          <a:off x="2490268" y="1489302"/>
          <a:ext cx="5494783" cy="291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20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GRACIAS!</a:t>
            </a:r>
            <a:endParaRPr sz="60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P</a:t>
            </a:r>
            <a:r>
              <a:rPr lang="en" sz="1800" b="1" dirty="0" smtClean="0"/>
              <a:t>reguntas?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CONTENIDO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385046" y="1501783"/>
            <a:ext cx="5092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EL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25212A"/>
                </a:solidFill>
                <a:latin typeface="Oswald" panose="020B0604020202020204" charset="0"/>
                <a:ea typeface="Oswald"/>
                <a:cs typeface="Oswald"/>
                <a:sym typeface="Oswald"/>
              </a:rPr>
              <a:t>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Oswald" panose="020B0604020202020204" charset="0"/>
              </a:rPr>
              <a:t>FUNDAMENTACIÓN TEÓRICA</a:t>
            </a:r>
            <a:endParaRPr lang="es-EC" sz="1600" dirty="0" smtClean="0">
              <a:latin typeface="Oswal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HIP</a:t>
            </a:r>
            <a:r>
              <a:rPr lang="es-EC" sz="1600" dirty="0">
                <a:latin typeface="Oswald" panose="020B0604020202020204" charset="0"/>
              </a:rPr>
              <a:t>Ó</a:t>
            </a:r>
            <a:r>
              <a:rPr lang="es-EC" sz="1600" dirty="0" smtClean="0">
                <a:latin typeface="Oswald" panose="020B0604020202020204" charset="0"/>
              </a:rPr>
              <a:t>TESIS E INTERROGANTES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METODOLOGÍA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TIPOS DE 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POBLACIÓN Y MUESTRA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INSTRUMENTOS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ENCUESTA Y ANÁLISIS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CONCLUSIONES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RECOMENDACIONES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Oswald" panose="020B0604020202020204" charset="0"/>
              </a:rPr>
              <a:t>PROPUESTA</a:t>
            </a:r>
            <a:endParaRPr lang="es-EC" sz="1600" dirty="0">
              <a:latin typeface="Oswa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EL PROBLEMA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47593357"/>
              </p:ext>
            </p:extLst>
          </p:nvPr>
        </p:nvGraphicFramePr>
        <p:xfrm>
          <a:off x="1516308" y="1428346"/>
          <a:ext cx="3712209" cy="267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11740" y="1501783"/>
            <a:ext cx="28767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000" dirty="0" smtClean="0">
                <a:latin typeface="Oswald" panose="020B0604020202020204" charset="0"/>
              </a:rPr>
              <a:t>Los desastres naturales han influido en el curso de la historia a nivel mundial</a:t>
            </a:r>
            <a:r>
              <a:rPr lang="es-EC" sz="1000" dirty="0">
                <a:latin typeface="Oswald" panose="020B0604020202020204" charset="0"/>
              </a:rPr>
              <a:t>.</a:t>
            </a:r>
            <a:r>
              <a:rPr lang="es-EC" sz="1000" dirty="0" smtClean="0">
                <a:latin typeface="Oswald" panose="020B0604020202020204" charset="0"/>
              </a:rPr>
              <a:t> </a:t>
            </a:r>
          </a:p>
          <a:p>
            <a:pPr algn="just"/>
            <a:r>
              <a:rPr lang="es-EC" sz="1000" dirty="0" smtClean="0">
                <a:latin typeface="Oswald" panose="020B0604020202020204" charset="0"/>
              </a:rPr>
              <a:t>Terremotos, inundaciones y otros fenómenos naturales han castigado a la humanidad y nos han hecho ver los vulnerables que somos ante la fuerza desbastadora de la naturaleza.</a:t>
            </a:r>
          </a:p>
          <a:p>
            <a:pPr algn="just"/>
            <a:r>
              <a:rPr lang="es-EC" sz="1000" dirty="0" smtClean="0">
                <a:latin typeface="Oswald" panose="020B0604020202020204" charset="0"/>
              </a:rPr>
              <a:t>Ecuador es uno de los países con mas alto riesgo de origen natural dado por sus particularidades de su ubicación geográfica, condiciones climáticas y factores geológicos y tectónicos.</a:t>
            </a:r>
          </a:p>
          <a:p>
            <a:pPr algn="just"/>
            <a:r>
              <a:rPr lang="es-EC" sz="1000" dirty="0" smtClean="0">
                <a:latin typeface="Oswald" panose="020B0604020202020204" charset="0"/>
              </a:rPr>
              <a:t>La </a:t>
            </a:r>
            <a:r>
              <a:rPr lang="es-EC" sz="1000" dirty="0">
                <a:latin typeface="Oswald" panose="020B0604020202020204" charset="0"/>
              </a:rPr>
              <a:t>provincia del Guayas se encuentra expuesta a diversas amenazas tales como </a:t>
            </a:r>
            <a:r>
              <a:rPr lang="es-EC" sz="1000" dirty="0" smtClean="0">
                <a:latin typeface="Oswald" panose="020B0604020202020204" charset="0"/>
              </a:rPr>
              <a:t>incendios, inundaciones, deslizamientos, donde las </a:t>
            </a:r>
            <a:r>
              <a:rPr lang="es-EC" sz="1000" dirty="0">
                <a:latin typeface="Oswald" panose="020B0604020202020204" charset="0"/>
              </a:rPr>
              <a:t>inundaciones son comunes en vista que la provincia del </a:t>
            </a:r>
            <a:r>
              <a:rPr lang="es-EC" sz="1000" dirty="0" smtClean="0">
                <a:latin typeface="Oswald" panose="020B0604020202020204" charset="0"/>
              </a:rPr>
              <a:t>Guayas </a:t>
            </a:r>
            <a:r>
              <a:rPr lang="es-EC" sz="1000" dirty="0">
                <a:latin typeface="Oswald" panose="020B0604020202020204" charset="0"/>
              </a:rPr>
              <a:t>se encuentra en la parte baja de la mayor cuenca hidrográfica del Pacífico </a:t>
            </a:r>
            <a:r>
              <a:rPr lang="es-EC" sz="1000" dirty="0" smtClean="0">
                <a:latin typeface="Oswald" panose="020B0604020202020204" charset="0"/>
              </a:rPr>
              <a:t>Sur.</a:t>
            </a:r>
          </a:p>
          <a:p>
            <a:pPr algn="just"/>
            <a:r>
              <a:rPr lang="es-EC" sz="1000" dirty="0" smtClean="0">
                <a:latin typeface="Oswald" panose="020B0604020202020204" charset="0"/>
              </a:rPr>
              <a:t>Por lo expuesto el presente trabajo de investigación pretende identificar, analizar y evaluar las amenazas a la puede ser vulnerable la UEFFAA “FAE Nro. 3 – TAURA”  , a fin de proponer un plan de emergencias.</a:t>
            </a:r>
            <a:endParaRPr lang="es-EC" sz="10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OBJETIVOS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2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464667" y="1501839"/>
            <a:ext cx="2824439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100" b="1" dirty="0" smtClean="0">
                <a:latin typeface="Oswald" panose="020B0604020202020204" charset="0"/>
              </a:rPr>
              <a:t>G</a:t>
            </a:r>
            <a:r>
              <a:rPr lang="en" sz="1100" b="1" dirty="0" smtClean="0">
                <a:latin typeface="Oswald" panose="020B0604020202020204" charset="0"/>
              </a:rPr>
              <a:t>ENERAL</a:t>
            </a:r>
          </a:p>
          <a:p>
            <a:pPr lvl="0"/>
            <a:r>
              <a:rPr lang="es-EC" sz="1100" dirty="0">
                <a:latin typeface="Oswald" panose="020B0604020202020204" charset="0"/>
              </a:rPr>
              <a:t>Diseñar un Plan de Emergencia para la Unidad Educativa de las Fuerzas Armadas “FAE Nro. 3 - TAURA” que permita minimizar los riesgos de  origen natural a fin de precautelar la integridad física de la comunidad estudiantil y los bienes de mencionada institución</a:t>
            </a:r>
          </a:p>
        </p:txBody>
      </p:sp>
      <p:sp>
        <p:nvSpPr>
          <p:cNvPr id="13" name="Google Shape;121;p20"/>
          <p:cNvSpPr txBox="1">
            <a:spLocks noGrp="1"/>
          </p:cNvSpPr>
          <p:nvPr>
            <p:ph type="body" idx="3"/>
          </p:nvPr>
        </p:nvSpPr>
        <p:spPr>
          <a:xfrm>
            <a:off x="4381338" y="1489302"/>
            <a:ext cx="3792362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sz="1000" b="1" dirty="0" smtClean="0">
                <a:latin typeface="Oswald" panose="020B0604020202020204" charset="0"/>
              </a:rPr>
              <a:t>ESPECIFICOS</a:t>
            </a:r>
            <a:endParaRPr sz="1000" b="1" dirty="0">
              <a:latin typeface="Oswald" panose="020B0604020202020204" charset="0"/>
            </a:endParaRPr>
          </a:p>
          <a:p>
            <a:pPr lvl="0"/>
            <a:r>
              <a:rPr lang="es-EC" sz="1000" dirty="0">
                <a:latin typeface="Oswald" panose="020B0604020202020204" charset="0"/>
              </a:rPr>
              <a:t>Identificar y definir los riesgos de origen natural que pueden afectar a la Unidad Educativa de las Fuerzas Armadas “FAE Nro. 3 - TAURA”.</a:t>
            </a:r>
          </a:p>
          <a:p>
            <a:pPr lvl="0"/>
            <a:r>
              <a:rPr lang="es-EC" sz="1000" dirty="0">
                <a:latin typeface="Oswald" panose="020B0604020202020204" charset="0"/>
              </a:rPr>
              <a:t>Analizar y evaluar los riegos de origen natural que pueden afectar a la Unidad Educativa de las Fuerzas Armadas “FAE Nro. 3 - TAURA”, mediante la aplicación del Método Mosler a fin de determinar el nivel de riesgo.</a:t>
            </a:r>
          </a:p>
          <a:p>
            <a:pPr lvl="0"/>
            <a:r>
              <a:rPr lang="es-EC" sz="1000" dirty="0">
                <a:latin typeface="Oswald" panose="020B0604020202020204" charset="0"/>
              </a:rPr>
              <a:t>Formular estrategias y planes de acción (antes, durante y después) que bajo el criterio de prevención, busque integrar a los estudiantes y personal administrativo y militar de la Unidad Educativa de las Fuerzas Armadas “FAE Nro. 3 - TAURA”</a:t>
            </a:r>
            <a:r>
              <a:rPr lang="es-EC" sz="1000" b="1" dirty="0">
                <a:latin typeface="Oswald" panose="020B0604020202020204" charset="0"/>
              </a:rPr>
              <a:t>,</a:t>
            </a:r>
            <a:r>
              <a:rPr lang="es-EC" sz="1000" dirty="0">
                <a:latin typeface="Oswald" panose="020B0604020202020204" charset="0"/>
              </a:rPr>
              <a:t> para poder enfrentar los riesgos de origen natural y reducir los efectos que puedan causar dichas emergencias.</a:t>
            </a:r>
          </a:p>
          <a:p>
            <a:pPr lvl="0"/>
            <a:r>
              <a:rPr lang="es-EC" sz="1000" dirty="0">
                <a:latin typeface="Oswald" panose="020B0604020202020204" charset="0"/>
              </a:rPr>
              <a:t>Evaluar el Plan de Emergencias mediante simulacros a fin de comprobar la mecánica y funcionamiento del plan y el grado de capacitación y formación de los estudiantes y personal administrativo y militar implicados en su ejecución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FUNDAMENTACI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 TE</a:t>
            </a:r>
            <a:r>
              <a:rPr lang="es-EC" dirty="0" smtClean="0">
                <a:latin typeface="Oswald" panose="020B0604020202020204" charset="0"/>
              </a:rPr>
              <a:t>Ó</a:t>
            </a:r>
            <a:r>
              <a:rPr lang="es-EC" dirty="0" smtClean="0"/>
              <a:t>RICA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77593" y="1603014"/>
            <a:ext cx="5952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Oswald" panose="020B0604020202020204" charset="0"/>
              </a:rPr>
              <a:t>SEGURIDAD </a:t>
            </a:r>
            <a:endParaRPr lang="es-EC" sz="1200" dirty="0" smtClean="0">
              <a:latin typeface="Oswald" panose="020B0604020202020204" charset="0"/>
            </a:endParaRPr>
          </a:p>
          <a:p>
            <a:r>
              <a:rPr lang="es-EC" sz="1200" dirty="0" smtClean="0">
                <a:latin typeface="Oswald" panose="020B0604020202020204" charset="0"/>
              </a:rPr>
              <a:t>Se </a:t>
            </a:r>
            <a:r>
              <a:rPr lang="es-EC" sz="1200" dirty="0">
                <a:latin typeface="Oswald" panose="020B0604020202020204" charset="0"/>
              </a:rPr>
              <a:t>define a la seguridad como la ausencia de peligro, daño o riesgo.</a:t>
            </a:r>
          </a:p>
          <a:p>
            <a:r>
              <a:rPr lang="es-EC" sz="1200" dirty="0">
                <a:latin typeface="Oswald" panose="020B0604020202020204" charset="0"/>
              </a:rPr>
              <a:t>También se la pude definir como la “protección de personas, bienes e información</a:t>
            </a:r>
            <a:r>
              <a:rPr lang="es-EC" sz="1200" dirty="0" smtClean="0">
                <a:latin typeface="Oswald" panose="020B0604020202020204" charset="0"/>
              </a:rPr>
              <a:t>”.</a:t>
            </a:r>
          </a:p>
          <a:p>
            <a:endParaRPr lang="es-EC" sz="1200" dirty="0">
              <a:latin typeface="Oswald" panose="020B0604020202020204" charset="0"/>
            </a:endParaRPr>
          </a:p>
          <a:p>
            <a:r>
              <a:rPr lang="es-EC" sz="1200" b="1" dirty="0">
                <a:latin typeface="Oswald" panose="020B0604020202020204" charset="0"/>
              </a:rPr>
              <a:t>Factores de la seguridad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Oswald" panose="020B0604020202020204" charset="0"/>
              </a:rPr>
              <a:t>Objeto a </a:t>
            </a:r>
            <a:r>
              <a:rPr lang="es-EC" sz="1200" dirty="0" smtClean="0">
                <a:latin typeface="Oswald" panose="020B0604020202020204" charset="0"/>
              </a:rPr>
              <a:t>proteger (constituye la finalidad perseguida</a:t>
            </a:r>
            <a:r>
              <a:rPr lang="es-EC" sz="1200" dirty="0">
                <a:latin typeface="Oswald" panose="020B0604020202020204" charset="0"/>
              </a:rPr>
              <a:t>, qué </a:t>
            </a:r>
            <a:r>
              <a:rPr lang="es-EC" sz="1200" dirty="0" smtClean="0">
                <a:latin typeface="Oswald" panose="020B0604020202020204" charset="0"/>
              </a:rPr>
              <a:t>vamos a proteger)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Oswald" panose="020B0604020202020204" charset="0"/>
              </a:rPr>
              <a:t>Las </a:t>
            </a:r>
            <a:r>
              <a:rPr lang="es-EC" sz="1200" dirty="0" smtClean="0">
                <a:latin typeface="Oswald" panose="020B0604020202020204" charset="0"/>
              </a:rPr>
              <a:t>amenazas (</a:t>
            </a:r>
            <a:r>
              <a:rPr lang="es-EC" sz="1200" dirty="0">
                <a:latin typeface="Oswald" panose="020B0604020202020204" charset="0"/>
              </a:rPr>
              <a:t>de qué o de </a:t>
            </a:r>
            <a:r>
              <a:rPr lang="es-EC" sz="1200" dirty="0" smtClean="0">
                <a:latin typeface="Oswald" panose="020B0604020202020204" charset="0"/>
              </a:rPr>
              <a:t>quién vamos a proteger)</a:t>
            </a:r>
            <a:endParaRPr lang="es-EC" sz="1200" dirty="0">
              <a:latin typeface="Oswald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Oswald" panose="020B0604020202020204" charset="0"/>
              </a:rPr>
              <a:t>El espacio y el </a:t>
            </a:r>
            <a:r>
              <a:rPr lang="es-EC" sz="1200" dirty="0" smtClean="0">
                <a:latin typeface="Oswald" panose="020B0604020202020204" charset="0"/>
              </a:rPr>
              <a:t>tiempo (se produce dónde </a:t>
            </a:r>
            <a:r>
              <a:rPr lang="es-EC" sz="1200" dirty="0">
                <a:latin typeface="Oswald" panose="020B0604020202020204" charset="0"/>
              </a:rPr>
              <a:t>y </a:t>
            </a:r>
            <a:r>
              <a:rPr lang="es-EC" sz="1200" dirty="0" smtClean="0">
                <a:latin typeface="Oswald" panose="020B0604020202020204" charset="0"/>
              </a:rPr>
              <a:t>cuándo, y tendrá </a:t>
            </a:r>
            <a:r>
              <a:rPr lang="es-EC" sz="1200" dirty="0" smtClean="0">
                <a:latin typeface="Oswald" panose="020B0604020202020204" charset="0"/>
              </a:rPr>
              <a:t>normalmente) </a:t>
            </a:r>
            <a:endParaRPr lang="es-EC" sz="1200" dirty="0" smtClean="0">
              <a:latin typeface="Oswald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Oswald" panose="020B0604020202020204" charset="0"/>
              </a:rPr>
              <a:t>Los </a:t>
            </a:r>
            <a:r>
              <a:rPr lang="es-EC" sz="1200" dirty="0">
                <a:latin typeface="Oswald" panose="020B0604020202020204" charset="0"/>
              </a:rPr>
              <a:t>medios de </a:t>
            </a:r>
            <a:r>
              <a:rPr lang="es-EC" sz="1200" dirty="0" smtClean="0">
                <a:latin typeface="Oswald" panose="020B0604020202020204" charset="0"/>
              </a:rPr>
              <a:t>protección (respuesta o solución</a:t>
            </a:r>
            <a:r>
              <a:rPr lang="es-EC" sz="1200" dirty="0">
                <a:latin typeface="Oswald" panose="020B0604020202020204" charset="0"/>
              </a:rPr>
              <a:t>, cómo o con qué)</a:t>
            </a:r>
          </a:p>
          <a:p>
            <a:endParaRPr lang="es-EC" sz="1200" dirty="0">
              <a:latin typeface="Oswald" panose="020B0604020202020204" charset="0"/>
            </a:endParaRPr>
          </a:p>
          <a:p>
            <a:pPr lvl="2"/>
            <a:r>
              <a:rPr lang="es-EC" sz="1200" b="1" dirty="0" smtClean="0">
                <a:latin typeface="Oswald" panose="020B0604020202020204" charset="0"/>
              </a:rPr>
              <a:t>RIESGO </a:t>
            </a:r>
          </a:p>
          <a:p>
            <a:r>
              <a:rPr lang="es-EC" sz="1200" dirty="0" smtClean="0">
                <a:latin typeface="Oswald" panose="020B0604020202020204" charset="0"/>
              </a:rPr>
              <a:t>Es </a:t>
            </a:r>
            <a:r>
              <a:rPr lang="es-EC" sz="1200" dirty="0">
                <a:latin typeface="Oswald" panose="020B0604020202020204" charset="0"/>
              </a:rPr>
              <a:t>directamente proporcional a la capacidad de reacción y a la susceptibilidad de un sistema expuesto a una amenaza, se define también como la combinación de la probabilidad de que se produzca un evento y sus consecuencias negativas.  </a:t>
            </a:r>
          </a:p>
        </p:txBody>
      </p:sp>
    </p:spTree>
    <p:extLst>
      <p:ext uri="{BB962C8B-B14F-4D97-AF65-F5344CB8AC3E}">
        <p14:creationId xmlns:p14="http://schemas.microsoft.com/office/powerpoint/2010/main" val="29145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FUNDAMENTACI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 TE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RICA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77592" y="1489302"/>
            <a:ext cx="5307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Oswald" panose="020B0604020202020204" charset="0"/>
              </a:rPr>
              <a:t>Amenaza </a:t>
            </a:r>
            <a:endParaRPr lang="es-EC" sz="1100" dirty="0">
              <a:latin typeface="Oswald" panose="020B0604020202020204" charset="0"/>
            </a:endParaRPr>
          </a:p>
          <a:p>
            <a:r>
              <a:rPr lang="es-EC" sz="1100" dirty="0" smtClean="0">
                <a:latin typeface="Oswald" panose="020B0604020202020204" charset="0"/>
              </a:rPr>
              <a:t>Factor </a:t>
            </a:r>
            <a:r>
              <a:rPr lang="es-EC" sz="1100" dirty="0">
                <a:latin typeface="Oswald" panose="020B0604020202020204" charset="0"/>
              </a:rPr>
              <a:t>de origen natural o humano, al que </a:t>
            </a:r>
            <a:r>
              <a:rPr lang="es-EC" sz="1100" dirty="0" smtClean="0">
                <a:latin typeface="Oswald" panose="020B0604020202020204" charset="0"/>
              </a:rPr>
              <a:t>está expuesto </a:t>
            </a:r>
            <a:r>
              <a:rPr lang="es-EC" sz="1100" dirty="0">
                <a:latin typeface="Oswald" panose="020B0604020202020204" charset="0"/>
              </a:rPr>
              <a:t>una comunidad, que puede poner </a:t>
            </a:r>
            <a:r>
              <a:rPr lang="es-EC" sz="1100" dirty="0" smtClean="0">
                <a:latin typeface="Oswald" panose="020B0604020202020204" charset="0"/>
              </a:rPr>
              <a:t>en peligro </a:t>
            </a:r>
            <a:r>
              <a:rPr lang="es-EC" sz="1100" dirty="0">
                <a:latin typeface="Oswald" panose="020B0604020202020204" charset="0"/>
              </a:rPr>
              <a:t>la vida, los bienes o incluso el </a:t>
            </a:r>
            <a:r>
              <a:rPr lang="es-EC" sz="1100" dirty="0" smtClean="0">
                <a:latin typeface="Oswald" panose="020B0604020202020204" charset="0"/>
              </a:rPr>
              <a:t>funcionamiento del </a:t>
            </a:r>
            <a:r>
              <a:rPr lang="es-EC" sz="1100" dirty="0">
                <a:latin typeface="Oswald" panose="020B0604020202020204" charset="0"/>
              </a:rPr>
              <a:t>propio sistema</a:t>
            </a:r>
            <a:r>
              <a:rPr lang="es-EC" sz="1100" dirty="0" smtClean="0">
                <a:latin typeface="Oswald" panose="020B0604020202020204" charset="0"/>
              </a:rPr>
              <a:t>.</a:t>
            </a:r>
          </a:p>
          <a:p>
            <a:endParaRPr lang="es-EC" sz="1100" dirty="0">
              <a:latin typeface="Oswald" panose="020B0604020202020204" charset="0"/>
            </a:endParaRPr>
          </a:p>
          <a:p>
            <a:r>
              <a:rPr lang="es-EC" sz="1100" b="1" dirty="0" smtClean="0">
                <a:latin typeface="Oswald" panose="020B0604020202020204" charset="0"/>
              </a:rPr>
              <a:t>Vulnerabilidad</a:t>
            </a:r>
          </a:p>
          <a:p>
            <a:r>
              <a:rPr lang="es-EC" sz="1100" dirty="0" smtClean="0">
                <a:latin typeface="Oswald" panose="020B0604020202020204" charset="0"/>
              </a:rPr>
              <a:t>Son </a:t>
            </a:r>
            <a:r>
              <a:rPr lang="es-EC" sz="1100" dirty="0">
                <a:latin typeface="Oswald" panose="020B0604020202020204" charset="0"/>
              </a:rPr>
              <a:t>las características y las circunstancias de una comunidad, sistema o bien que los hacen susceptibles a los efectos dañinos de una amenaza.</a:t>
            </a:r>
          </a:p>
          <a:p>
            <a:endParaRPr lang="es-EC" sz="1100" dirty="0">
              <a:latin typeface="Oswald" panose="020B0604020202020204" charset="0"/>
            </a:endParaRPr>
          </a:p>
          <a:p>
            <a:r>
              <a:rPr lang="es-EC" sz="1100" b="1" dirty="0">
                <a:latin typeface="Oswald" panose="020B0604020202020204" charset="0"/>
              </a:rPr>
              <a:t>GESTIÓN DE RIESGO</a:t>
            </a:r>
          </a:p>
          <a:p>
            <a:pPr algn="just"/>
            <a:r>
              <a:rPr lang="es-EC" sz="1100" dirty="0">
                <a:latin typeface="Oswald" panose="020B0604020202020204" charset="0"/>
              </a:rPr>
              <a:t>Se define como el proceso de identificar, analizar y cuantificar las probabilidades de pérdidas y efectos secundarios que se desprenden de los riesgos, así como de las acciones preventivas, correctivas y reductivas correspondientes que deben </a:t>
            </a:r>
            <a:r>
              <a:rPr lang="es-EC" sz="1100" dirty="0" smtClean="0">
                <a:latin typeface="Oswald" panose="020B0604020202020204" charset="0"/>
              </a:rPr>
              <a:t>emprenderse</a:t>
            </a:r>
          </a:p>
          <a:p>
            <a:pPr algn="just"/>
            <a:endParaRPr lang="es-EC" sz="1100" dirty="0">
              <a:latin typeface="Oswald" panose="020B0604020202020204" charset="0"/>
            </a:endParaRPr>
          </a:p>
          <a:p>
            <a:pPr algn="just"/>
            <a:r>
              <a:rPr lang="es-EC" sz="1100" b="1" dirty="0" smtClean="0">
                <a:latin typeface="Oswald" panose="020B0604020202020204" charset="0"/>
              </a:rPr>
              <a:t>PLAN DE EMERGENCIAS</a:t>
            </a:r>
            <a:endParaRPr lang="es-EC" sz="1100" b="1" dirty="0">
              <a:latin typeface="Oswald" panose="020B0604020202020204" charset="0"/>
            </a:endParaRPr>
          </a:p>
          <a:p>
            <a:pPr algn="just"/>
            <a:r>
              <a:rPr lang="es-EC" sz="1100" dirty="0">
                <a:latin typeface="Oswald" panose="020B0604020202020204" charset="0"/>
              </a:rPr>
              <a:t>Es un documento preparado por una autoridad, sector, organización o empresa que establece las metas y objetivos específicos para la reducción del riesgo de desastres, en conjunto con las acciones para cumplir dichos objetivos.</a:t>
            </a:r>
          </a:p>
          <a:p>
            <a:endParaRPr lang="es-EC" sz="1100" dirty="0" smtClean="0">
              <a:latin typeface="Oswald" panose="020B0604020202020204" charset="0"/>
            </a:endParaRPr>
          </a:p>
          <a:p>
            <a:endParaRPr lang="es-EC" sz="1100" dirty="0">
              <a:latin typeface="Oswald" panose="020B0604020202020204" charset="0"/>
            </a:endParaRPr>
          </a:p>
          <a:p>
            <a:endParaRPr lang="es-EC" sz="11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FUNDAMENTACI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 TE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RICA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972693" y="1481239"/>
            <a:ext cx="3374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000" b="1" dirty="0" smtClean="0">
                <a:latin typeface="Oswald" panose="020B0604020202020204" charset="0"/>
              </a:rPr>
              <a:t>Análisis de </a:t>
            </a:r>
            <a:r>
              <a:rPr lang="es-EC" sz="1000" b="1" dirty="0" smtClean="0">
                <a:latin typeface="Oswald" panose="020B0604020202020204" charset="0"/>
              </a:rPr>
              <a:t>riesgo, </a:t>
            </a:r>
            <a:r>
              <a:rPr lang="es-EC" sz="1000" dirty="0" smtClean="0">
                <a:latin typeface="Oswald" panose="020B0604020202020204" charset="0"/>
              </a:rPr>
              <a:t>estudio </a:t>
            </a:r>
            <a:r>
              <a:rPr lang="es-EC" sz="1000" dirty="0" smtClean="0">
                <a:latin typeface="Oswald" panose="020B0604020202020204" charset="0"/>
              </a:rPr>
              <a:t>de las causas de las posibles </a:t>
            </a:r>
            <a:r>
              <a:rPr lang="es-EC" sz="1000" dirty="0" smtClean="0">
                <a:latin typeface="Oswald" panose="020B0604020202020204" charset="0"/>
              </a:rPr>
              <a:t>amenazas, daños y consecuencias.</a:t>
            </a:r>
            <a:endParaRPr lang="es-EC" sz="1000" dirty="0" smtClean="0">
              <a:latin typeface="Oswald" panose="020B0604020202020204" charset="0"/>
            </a:endParaRPr>
          </a:p>
          <a:p>
            <a:pPr algn="just"/>
            <a:r>
              <a:rPr lang="es-EC" sz="1000" b="1" dirty="0" smtClean="0">
                <a:latin typeface="Oswald" panose="020B0604020202020204" charset="0"/>
              </a:rPr>
              <a:t>Reducción de </a:t>
            </a:r>
            <a:r>
              <a:rPr lang="es-EC" sz="1000" b="1" dirty="0" smtClean="0">
                <a:latin typeface="Oswald" panose="020B0604020202020204" charset="0"/>
              </a:rPr>
              <a:t>riesgos</a:t>
            </a:r>
            <a:r>
              <a:rPr lang="es-EC" sz="1000" dirty="0" smtClean="0">
                <a:latin typeface="Oswald" panose="020B0604020202020204" charset="0"/>
              </a:rPr>
              <a:t>, a</a:t>
            </a:r>
            <a:r>
              <a:rPr lang="es-EC" sz="1000" dirty="0" smtClean="0">
                <a:latin typeface="Oswald" panose="020B0604020202020204" charset="0"/>
              </a:rPr>
              <a:t>ctividades </a:t>
            </a:r>
            <a:r>
              <a:rPr lang="es-EC" sz="1000" dirty="0" smtClean="0">
                <a:latin typeface="Oswald" panose="020B0604020202020204" charset="0"/>
              </a:rPr>
              <a:t>que se realizan, dirigidas a eliminar o disminuir el riesgo, la prevención es el conjunto de medidas que se implementan con </a:t>
            </a:r>
            <a:r>
              <a:rPr lang="es-EC" sz="1000" dirty="0" smtClean="0">
                <a:latin typeface="Oswald" panose="020B0604020202020204" charset="0"/>
              </a:rPr>
              <a:t>anticipación, </a:t>
            </a:r>
            <a:r>
              <a:rPr lang="es-EC" sz="1000" dirty="0" smtClean="0">
                <a:latin typeface="Oswald" panose="020B0604020202020204" charset="0"/>
              </a:rPr>
              <a:t>la mitigación son medidas o acciones de intervención implementadas sobre la vulnerabilidad para reducir el riesgo existente.</a:t>
            </a:r>
          </a:p>
          <a:p>
            <a:pPr algn="just"/>
            <a:r>
              <a:rPr lang="es-EC" sz="1000" b="1" dirty="0" smtClean="0">
                <a:latin typeface="Oswald" panose="020B0604020202020204" charset="0"/>
              </a:rPr>
              <a:t>Manejo de emergencias</a:t>
            </a:r>
            <a:r>
              <a:rPr lang="es-EC" sz="1000" dirty="0" smtClean="0">
                <a:latin typeface="Oswald" panose="020B0604020202020204" charset="0"/>
              </a:rPr>
              <a:t>, preparación es un conjunto de medidas y acciones desarrollado para organizar y recuperarse de forma efectiva en situaciones de emergencias, alerta es un estado que se declara con anterioridad a la manifestación de un fenómeno o evento adverso, respuesta es el conjunto de acciones que se desarrollan durante la ocurrencia de una emergencia, con el objetivo de minimizar los efectos adversos a las personas, bienes y servicios. </a:t>
            </a:r>
          </a:p>
          <a:p>
            <a:pPr algn="just"/>
            <a:r>
              <a:rPr lang="es-EC" sz="1000" b="1" dirty="0" smtClean="0">
                <a:latin typeface="Oswald" panose="020B0604020202020204" charset="0"/>
              </a:rPr>
              <a:t>Recuperación, </a:t>
            </a:r>
            <a:r>
              <a:rPr lang="es-EC" sz="1000" dirty="0" smtClean="0">
                <a:latin typeface="Oswald" panose="020B0604020202020204" charset="0"/>
              </a:rPr>
              <a:t>proceso de restablecimiento de condiciones aceptables y sostenibles de vida, rehabilitación consiste restablecer en corto plazo las condiciones normales, reconstrucción es el proceso de restablecimiento a mediano y largo plazo, de las condiciones, para alcanzar un nivel de desarrollo igual o superior al existente antes del desastre</a:t>
            </a:r>
            <a:endParaRPr lang="es-EC" sz="1000" dirty="0">
              <a:latin typeface="Oswal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5" y="1481239"/>
            <a:ext cx="3332678" cy="28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493" y="538643"/>
            <a:ext cx="812926" cy="9631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9" name="Google Shape;56;p12"/>
          <p:cNvSpPr txBox="1">
            <a:spLocks/>
          </p:cNvSpPr>
          <p:nvPr/>
        </p:nvSpPr>
        <p:spPr>
          <a:xfrm>
            <a:off x="2277593" y="966466"/>
            <a:ext cx="5307900" cy="64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dirty="0" smtClean="0"/>
              <a:t>FUNDAMENTACI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N TE</a:t>
            </a:r>
            <a:r>
              <a:rPr lang="es-EC" dirty="0">
                <a:latin typeface="Oswald" panose="020B0604020202020204" charset="0"/>
              </a:rPr>
              <a:t>Ó</a:t>
            </a:r>
            <a:r>
              <a:rPr lang="es-EC" dirty="0" smtClean="0"/>
              <a:t>RICA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 </a:t>
            </a:r>
            <a:endParaRPr lang="es-EC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08" y="538643"/>
            <a:ext cx="761285" cy="95065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77593" y="1603014"/>
            <a:ext cx="6120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Oswald" panose="020B0604020202020204" charset="0"/>
              </a:rPr>
              <a:t>Amenaza </a:t>
            </a:r>
            <a:endParaRPr lang="es-EC" sz="1200" dirty="0">
              <a:latin typeface="Oswald" panose="020B0604020202020204" charset="0"/>
            </a:endParaRPr>
          </a:p>
          <a:p>
            <a:r>
              <a:rPr lang="es-EC" sz="1200" dirty="0" smtClean="0">
                <a:latin typeface="Oswald" panose="020B0604020202020204" charset="0"/>
              </a:rPr>
              <a:t>Factor </a:t>
            </a:r>
            <a:r>
              <a:rPr lang="es-EC" sz="1200" dirty="0">
                <a:latin typeface="Oswald" panose="020B0604020202020204" charset="0"/>
              </a:rPr>
              <a:t>de origen natural o humano, al que </a:t>
            </a:r>
            <a:r>
              <a:rPr lang="es-EC" sz="1200" dirty="0" smtClean="0">
                <a:latin typeface="Oswald" panose="020B0604020202020204" charset="0"/>
              </a:rPr>
              <a:t>está expuesto </a:t>
            </a:r>
            <a:r>
              <a:rPr lang="es-EC" sz="1200" dirty="0">
                <a:latin typeface="Oswald" panose="020B0604020202020204" charset="0"/>
              </a:rPr>
              <a:t>una comunidad, que puede poner </a:t>
            </a:r>
            <a:r>
              <a:rPr lang="es-EC" sz="1200" dirty="0" smtClean="0">
                <a:latin typeface="Oswald" panose="020B0604020202020204" charset="0"/>
              </a:rPr>
              <a:t>en peligro </a:t>
            </a:r>
            <a:r>
              <a:rPr lang="es-EC" sz="1200" dirty="0">
                <a:latin typeface="Oswald" panose="020B0604020202020204" charset="0"/>
              </a:rPr>
              <a:t>la vida, los bienes o incluso el </a:t>
            </a:r>
            <a:r>
              <a:rPr lang="es-EC" sz="1200" dirty="0" smtClean="0">
                <a:latin typeface="Oswald" panose="020B0604020202020204" charset="0"/>
              </a:rPr>
              <a:t>funcionamiento del </a:t>
            </a:r>
            <a:r>
              <a:rPr lang="es-EC" sz="1200" dirty="0">
                <a:latin typeface="Oswald" panose="020B0604020202020204" charset="0"/>
              </a:rPr>
              <a:t>propio sistema</a:t>
            </a:r>
            <a:r>
              <a:rPr lang="es-EC" sz="1200" dirty="0" smtClean="0">
                <a:latin typeface="Oswald" panose="020B0604020202020204" charset="0"/>
              </a:rPr>
              <a:t>.</a:t>
            </a:r>
          </a:p>
          <a:p>
            <a:endParaRPr lang="es-EC" sz="1200" dirty="0">
              <a:latin typeface="Oswald" panose="020B0604020202020204" charset="0"/>
            </a:endParaRPr>
          </a:p>
          <a:p>
            <a:r>
              <a:rPr lang="es-EC" sz="1200" b="1" dirty="0" smtClean="0">
                <a:latin typeface="Oswald" panose="020B0604020202020204" charset="0"/>
              </a:rPr>
              <a:t>Vulnerabilidad</a:t>
            </a:r>
          </a:p>
          <a:p>
            <a:r>
              <a:rPr lang="es-EC" sz="1200" dirty="0" smtClean="0">
                <a:latin typeface="Oswald" panose="020B0604020202020204" charset="0"/>
              </a:rPr>
              <a:t>Son </a:t>
            </a:r>
            <a:r>
              <a:rPr lang="es-EC" sz="1200" dirty="0">
                <a:latin typeface="Oswald" panose="020B0604020202020204" charset="0"/>
              </a:rPr>
              <a:t>las características y las circunstancias de una comunidad, sistema o bien que los hacen susceptibles a los efectos dañinos de una amenaza.</a:t>
            </a:r>
          </a:p>
          <a:p>
            <a:endParaRPr lang="es-EC" sz="1200" dirty="0">
              <a:latin typeface="Oswald" panose="020B0604020202020204" charset="0"/>
            </a:endParaRPr>
          </a:p>
          <a:p>
            <a:r>
              <a:rPr lang="es-EC" sz="1200" b="1" dirty="0">
                <a:latin typeface="Oswald" panose="020B0604020202020204" charset="0"/>
              </a:rPr>
              <a:t>GESTIÓN DE RIESGO</a:t>
            </a:r>
          </a:p>
          <a:p>
            <a:pPr algn="just"/>
            <a:r>
              <a:rPr lang="es-EC" sz="1200" dirty="0">
                <a:latin typeface="Oswald" panose="020B0604020202020204" charset="0"/>
              </a:rPr>
              <a:t>Se define como el proceso de identificar, analizar y cuantificar las probabilidades de pérdidas y efectos secundarios que se desprenden de los riesgos, así como de las acciones preventivas, correctivas y reductivas correspondientes que deben emprenderse</a:t>
            </a:r>
          </a:p>
          <a:p>
            <a:endParaRPr lang="es-EC" sz="1200" dirty="0">
              <a:latin typeface="Oswald" panose="020B0604020202020204" charset="0"/>
            </a:endParaRPr>
          </a:p>
          <a:p>
            <a:endParaRPr lang="es-EC" sz="1200" dirty="0" smtClean="0">
              <a:latin typeface="Oswald" panose="020B0604020202020204" charset="0"/>
            </a:endParaRPr>
          </a:p>
          <a:p>
            <a:endParaRPr lang="es-EC" sz="1200" dirty="0">
              <a:latin typeface="Oswald" panose="020B0604020202020204" charset="0"/>
            </a:endParaRPr>
          </a:p>
          <a:p>
            <a:endParaRPr lang="es-EC" sz="1200" dirty="0">
              <a:latin typeface="Oswa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2231</Words>
  <Application>Microsoft Office PowerPoint</Application>
  <PresentationFormat>Presentación en pantalla (16:9)</PresentationFormat>
  <Paragraphs>334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Calibri</vt:lpstr>
      <vt:lpstr>Times New Roman</vt:lpstr>
      <vt:lpstr>Oswald</vt:lpstr>
      <vt:lpstr>Tinos</vt:lpstr>
      <vt:lpstr>Arial</vt:lpstr>
      <vt:lpstr>Symbol</vt:lpstr>
      <vt:lpstr>Quintus template</vt:lpstr>
      <vt:lpstr>"La preocupación por el hombre y su seguridad siempre debe ser el interés principal de todos los esfuerzos "    Albert Einstein</vt:lpstr>
      <vt:lpstr>DEPARTAMENTO DE SEGURIDAD Y DEFENSA   CARRERA DE INGENIERÍA EN SEGURIDAD PÚBLICA Y PRIVADA       RIESGOS DE ORIGEN NATURAL QUE AMENAZAN LAS INSTALACIONES DE LA UNIDAD EDUCATIVA DE LAS  FUERZAS ARMADAS “FAE Nro. 3 - TAURA”     AUTOR: MORENO CHÓEZ, HUBER XAVIER     DIRECTOR: DR. CRUZ ORDOÑEZ, MANOLO GERMÁN 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SEGURIDAD Y DEFENSA   CARRERA DE INGENIERÍA EN SEGURIDAD Y DEFENSA MENCIÓN PÚBLICA Y PRIVADA       RIESGOS DE ORIGEN NATURAL QUE AMENAZAN LAS INSTALACIONES DE LA UNIDAD EDUCATIVA DE LAS  FUERZAS ARMADAS “FAE Nro. 3 - TAURA”     AUTOR: MORENO CHÓEZ, HUBER XAVIER     DIRECTOR: DR. CRUZ ORDOÑEZ, MANOLO GERMÁN</dc:title>
  <dc:creator>user02</dc:creator>
  <cp:lastModifiedBy>user02</cp:lastModifiedBy>
  <cp:revision>64</cp:revision>
  <dcterms:modified xsi:type="dcterms:W3CDTF">2019-07-28T15:52:24Z</dcterms:modified>
</cp:coreProperties>
</file>