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258" r:id="rId4"/>
    <p:sldId id="259" r:id="rId5"/>
    <p:sldId id="260" r:id="rId6"/>
    <p:sldId id="261" r:id="rId7"/>
    <p:sldId id="262" r:id="rId8"/>
    <p:sldId id="295" r:id="rId9"/>
    <p:sldId id="264" r:id="rId10"/>
    <p:sldId id="265" r:id="rId11"/>
    <p:sldId id="266" r:id="rId12"/>
    <p:sldId id="277" r:id="rId13"/>
    <p:sldId id="278" r:id="rId14"/>
    <p:sldId id="279" r:id="rId15"/>
    <p:sldId id="267" r:id="rId16"/>
    <p:sldId id="280" r:id="rId17"/>
    <p:sldId id="281" r:id="rId18"/>
    <p:sldId id="282" r:id="rId19"/>
    <p:sldId id="296" r:id="rId20"/>
    <p:sldId id="283" r:id="rId21"/>
    <p:sldId id="284" r:id="rId22"/>
    <p:sldId id="285" r:id="rId23"/>
    <p:sldId id="286" r:id="rId24"/>
    <p:sldId id="270" r:id="rId25"/>
    <p:sldId id="287" r:id="rId26"/>
    <p:sldId id="288" r:id="rId27"/>
    <p:sldId id="289" r:id="rId28"/>
    <p:sldId id="290" r:id="rId29"/>
    <p:sldId id="291" r:id="rId30"/>
    <p:sldId id="292" r:id="rId31"/>
    <p:sldId id="293" r:id="rId32"/>
    <p:sldId id="273" r:id="rId33"/>
    <p:sldId id="272" r:id="rId34"/>
    <p:sldId id="275" r:id="rId35"/>
    <p:sldId id="297" r:id="rId36"/>
    <p:sldId id="294" r:id="rId3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y M" initials="SM" lastIdx="1" clrIdx="0">
    <p:extLst>
      <p:ext uri="{19B8F6BF-5375-455C-9EA6-DF929625EA0E}">
        <p15:presenceInfo xmlns:p15="http://schemas.microsoft.com/office/powerpoint/2012/main" userId="e5cc106b442abf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636" autoAdjust="0"/>
  </p:normalViewPr>
  <p:slideViewPr>
    <p:cSldViewPr snapToGrid="0">
      <p:cViewPr varScale="1">
        <p:scale>
          <a:sx n="58" d="100"/>
          <a:sy n="58" d="100"/>
        </p:scale>
        <p:origin x="11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10C887-A8B8-4D69-A2C8-E3CA2233F9D8}" type="datetimeFigureOut">
              <a:rPr lang="es-ES" smtClean="0"/>
              <a:t>24/10/2019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C401A-1C63-4DFB-85D1-2945BAA8BD83}" type="slidenum">
              <a:rPr lang="es-ES" smtClean="0"/>
              <a:t>‹Nº›</a:t>
            </a:fld>
            <a:endParaRPr lang="es-ES"/>
          </a:p>
        </p:txBody>
      </p:sp>
    </p:spTree>
    <p:extLst>
      <p:ext uri="{BB962C8B-B14F-4D97-AF65-F5344CB8AC3E}">
        <p14:creationId xmlns:p14="http://schemas.microsoft.com/office/powerpoint/2010/main" val="3119516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2</a:t>
            </a:fld>
            <a:endParaRPr lang="es-ES"/>
          </a:p>
        </p:txBody>
      </p:sp>
    </p:spTree>
    <p:extLst>
      <p:ext uri="{BB962C8B-B14F-4D97-AF65-F5344CB8AC3E}">
        <p14:creationId xmlns:p14="http://schemas.microsoft.com/office/powerpoint/2010/main" val="4769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13</a:t>
            </a:fld>
            <a:endParaRPr lang="es-ES"/>
          </a:p>
        </p:txBody>
      </p:sp>
    </p:spTree>
    <p:extLst>
      <p:ext uri="{BB962C8B-B14F-4D97-AF65-F5344CB8AC3E}">
        <p14:creationId xmlns:p14="http://schemas.microsoft.com/office/powerpoint/2010/main" val="315892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Interviene en la función: cantidad de capital , cantidad de trabajo e insumos.</a:t>
            </a:r>
          </a:p>
          <a:p>
            <a:endParaRPr lang="es-CO" dirty="0" smtClean="0"/>
          </a:p>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14</a:t>
            </a:fld>
            <a:endParaRPr lang="es-ES"/>
          </a:p>
        </p:txBody>
      </p:sp>
    </p:spTree>
    <p:extLst>
      <p:ext uri="{BB962C8B-B14F-4D97-AF65-F5344CB8AC3E}">
        <p14:creationId xmlns:p14="http://schemas.microsoft.com/office/powerpoint/2010/main" val="1442250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15</a:t>
            </a:fld>
            <a:endParaRPr lang="es-ES"/>
          </a:p>
        </p:txBody>
      </p:sp>
    </p:spTree>
    <p:extLst>
      <p:ext uri="{BB962C8B-B14F-4D97-AF65-F5344CB8AC3E}">
        <p14:creationId xmlns:p14="http://schemas.microsoft.com/office/powerpoint/2010/main" val="2280589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17</a:t>
            </a:fld>
            <a:endParaRPr lang="es-ES"/>
          </a:p>
        </p:txBody>
      </p:sp>
    </p:spTree>
    <p:extLst>
      <p:ext uri="{BB962C8B-B14F-4D97-AF65-F5344CB8AC3E}">
        <p14:creationId xmlns:p14="http://schemas.microsoft.com/office/powerpoint/2010/main" val="131666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20</a:t>
            </a:fld>
            <a:endParaRPr lang="es-ES"/>
          </a:p>
        </p:txBody>
      </p:sp>
    </p:spTree>
    <p:extLst>
      <p:ext uri="{BB962C8B-B14F-4D97-AF65-F5344CB8AC3E}">
        <p14:creationId xmlns:p14="http://schemas.microsoft.com/office/powerpoint/2010/main" val="3626464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30</a:t>
            </a:fld>
            <a:endParaRPr lang="es-ES"/>
          </a:p>
        </p:txBody>
      </p:sp>
    </p:spTree>
    <p:extLst>
      <p:ext uri="{BB962C8B-B14F-4D97-AF65-F5344CB8AC3E}">
        <p14:creationId xmlns:p14="http://schemas.microsoft.com/office/powerpoint/2010/main" val="375765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3</a:t>
            </a:fld>
            <a:endParaRPr lang="es-ES"/>
          </a:p>
        </p:txBody>
      </p:sp>
    </p:spTree>
    <p:extLst>
      <p:ext uri="{BB962C8B-B14F-4D97-AF65-F5344CB8AC3E}">
        <p14:creationId xmlns:p14="http://schemas.microsoft.com/office/powerpoint/2010/main" val="411394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Parroquia</a:t>
            </a:r>
            <a:r>
              <a:rPr lang="es-CO" baseline="0" dirty="0" smtClean="0"/>
              <a:t> de </a:t>
            </a:r>
            <a:r>
              <a:rPr lang="es-CO" baseline="0" dirty="0" err="1" smtClean="0"/>
              <a:t>tufiño</a:t>
            </a:r>
            <a:r>
              <a:rPr lang="es-CO" baseline="0" dirty="0" smtClean="0"/>
              <a:t> fuentes abastecedoras</a:t>
            </a:r>
          </a:p>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4</a:t>
            </a:fld>
            <a:endParaRPr lang="es-ES"/>
          </a:p>
        </p:txBody>
      </p:sp>
    </p:spTree>
    <p:extLst>
      <p:ext uri="{BB962C8B-B14F-4D97-AF65-F5344CB8AC3E}">
        <p14:creationId xmlns:p14="http://schemas.microsoft.com/office/powerpoint/2010/main" val="232617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definición de conservación está encaminada a proteger, respetar y cuidar toda forma de vida presente y futura, haciendo buen uso de los recursos naturales y viviendo de una manera sostenible, es decir se debe buscar la armonía con las demás personas y con la naturaleza </a:t>
            </a:r>
          </a:p>
          <a:p>
            <a:endParaRPr lang="es-CO"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el Ecuador existen un total de 54 áreas protegidas, de las cuales 17 de ellas cubren parte de los páramos</a:t>
            </a:r>
          </a:p>
          <a:p>
            <a:endParaRPr lang="es-CO"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páramo es un ecosistema, un paisaje, un área geográfica, una zona de vida, un espacio de producción e inclusive un estado del clima.</a:t>
            </a:r>
          </a:p>
          <a:p>
            <a:endParaRPr lang="es-CO" sz="1200" kern="1200" dirty="0" smtClean="0">
              <a:solidFill>
                <a:schemeClr val="tx1"/>
              </a:solidFill>
              <a:effectLst/>
              <a:latin typeface="+mn-lt"/>
              <a:ea typeface="+mn-ea"/>
              <a:cs typeface="+mn-cs"/>
            </a:endParaRPr>
          </a:p>
          <a:p>
            <a:r>
              <a:rPr lang="es-CO" sz="1200" kern="1200" dirty="0" smtClean="0">
                <a:solidFill>
                  <a:schemeClr val="tx1"/>
                </a:solidFill>
                <a:effectLst/>
                <a:latin typeface="+mn-lt"/>
                <a:ea typeface="+mn-ea"/>
                <a:cs typeface="+mn-cs"/>
              </a:rPr>
              <a:t>SUELO: </a:t>
            </a:r>
            <a:r>
              <a:rPr lang="es-ES" sz="1200" kern="1200" dirty="0" smtClean="0">
                <a:solidFill>
                  <a:schemeClr val="tx1"/>
                </a:solidFill>
                <a:effectLst/>
                <a:latin typeface="+mn-lt"/>
                <a:ea typeface="+mn-ea"/>
                <a:cs typeface="+mn-cs"/>
              </a:rPr>
              <a:t>desde captar, almacenar y distribuir agua a las tierras bajas</a:t>
            </a:r>
          </a:p>
          <a:p>
            <a:r>
              <a:rPr lang="es-ES" sz="1200" kern="1200" dirty="0" smtClean="0">
                <a:solidFill>
                  <a:schemeClr val="tx1"/>
                </a:solidFill>
                <a:effectLst/>
                <a:latin typeface="+mn-lt"/>
                <a:ea typeface="+mn-ea"/>
                <a:cs typeface="+mn-cs"/>
              </a:rPr>
              <a:t>valor científico y ecológico por su flora, avifauna endémica y su paisaje único</a:t>
            </a:r>
          </a:p>
          <a:p>
            <a:r>
              <a:rPr lang="es-CO" sz="1200" kern="1200" dirty="0" smtClean="0">
                <a:solidFill>
                  <a:schemeClr val="tx1"/>
                </a:solidFill>
                <a:effectLst/>
                <a:latin typeface="+mn-lt"/>
                <a:ea typeface="+mn-ea"/>
                <a:cs typeface="+mn-cs"/>
              </a:rPr>
              <a:t>Provisión</a:t>
            </a:r>
            <a:r>
              <a:rPr lang="es-CO" sz="1200" kern="1200" baseline="0" dirty="0" smtClean="0">
                <a:solidFill>
                  <a:schemeClr val="tx1"/>
                </a:solidFill>
                <a:effectLst/>
                <a:latin typeface="+mn-lt"/>
                <a:ea typeface="+mn-ea"/>
                <a:cs typeface="+mn-cs"/>
              </a:rPr>
              <a:t> de agua</a:t>
            </a:r>
          </a:p>
          <a:p>
            <a:endParaRPr lang="es-CO" sz="1200" kern="1200" baseline="0" dirty="0" smtClean="0">
              <a:solidFill>
                <a:schemeClr val="tx1"/>
              </a:solidFill>
              <a:effectLst/>
              <a:latin typeface="+mn-lt"/>
              <a:ea typeface="+mn-ea"/>
              <a:cs typeface="+mn-cs"/>
            </a:endParaRPr>
          </a:p>
          <a:p>
            <a:r>
              <a:rPr lang="es-CO" sz="1200" kern="1200" baseline="0" dirty="0" smtClean="0">
                <a:solidFill>
                  <a:schemeClr val="tx1"/>
                </a:solidFill>
                <a:effectLst/>
                <a:latin typeface="+mn-lt"/>
                <a:ea typeface="+mn-ea"/>
                <a:cs typeface="+mn-cs"/>
              </a:rPr>
              <a:t>Dentro de los bienes y servicios ambientales que se puede nombrar esta el aprovisionamiento de alimento, el almacenamiento de carbono, provisión de agua, y la creación de microclimas dentro del ecosistema.</a:t>
            </a:r>
          </a:p>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6</a:t>
            </a:fld>
            <a:endParaRPr lang="es-ES"/>
          </a:p>
        </p:txBody>
      </p:sp>
    </p:spTree>
    <p:extLst>
      <p:ext uri="{BB962C8B-B14F-4D97-AF65-F5344CB8AC3E}">
        <p14:creationId xmlns:p14="http://schemas.microsoft.com/office/powerpoint/2010/main" val="231544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a:t>
            </a:r>
            <a:r>
              <a:rPr lang="es-ES" sz="1200" kern="1200" baseline="0" dirty="0" smtClean="0">
                <a:solidFill>
                  <a:schemeClr val="tx1"/>
                </a:solidFill>
                <a:effectLst/>
                <a:latin typeface="+mn-lt"/>
                <a:ea typeface="+mn-ea"/>
                <a:cs typeface="+mn-cs"/>
              </a:rPr>
              <a:t> bienestar económico se refiere </a:t>
            </a:r>
            <a:r>
              <a:rPr lang="es-ES" sz="1200" kern="1200" dirty="0" smtClean="0">
                <a:solidFill>
                  <a:schemeClr val="tx1"/>
                </a:solidFill>
                <a:effectLst/>
                <a:latin typeface="+mn-lt"/>
                <a:ea typeface="+mn-ea"/>
                <a:cs typeface="+mn-cs"/>
              </a:rPr>
              <a:t>a la búsqueda y obtención de bienes para satisfacer sus necesidades, pero al solventar las necesidades humanas se tiene como consecuencia el daño a</a:t>
            </a:r>
            <a:r>
              <a:rPr lang="es-ES" sz="1200" kern="1200" baseline="0" dirty="0" smtClean="0">
                <a:solidFill>
                  <a:schemeClr val="tx1"/>
                </a:solidFill>
                <a:effectLst/>
                <a:latin typeface="+mn-lt"/>
                <a:ea typeface="+mn-ea"/>
                <a:cs typeface="+mn-cs"/>
              </a:rPr>
              <a:t> la naturaleza </a:t>
            </a:r>
            <a:r>
              <a:rPr lang="es-ES" sz="1200" kern="1200" baseline="0" dirty="0" smtClean="0">
                <a:solidFill>
                  <a:schemeClr val="tx1"/>
                </a:solidFill>
                <a:effectLst/>
                <a:latin typeface="+mn-lt"/>
                <a:ea typeface="+mn-ea"/>
                <a:cs typeface="+mn-cs"/>
                <a:sym typeface="Wingdings" panose="05000000000000000000" pitchFamily="2" charset="2"/>
              </a:rPr>
              <a:t>  daños por la agricultura, o el mal uso de suelo  provocando cambios en los servicios que prestan los ecosistemas conocido como externalidad.</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CO" sz="1200" kern="1200" dirty="0" smtClean="0">
                <a:solidFill>
                  <a:schemeClr val="tx1"/>
                </a:solidFill>
                <a:effectLst/>
                <a:latin typeface="+mn-lt"/>
                <a:ea typeface="+mn-ea"/>
                <a:cs typeface="+mn-cs"/>
              </a:rPr>
              <a:t>Estos cambios han</a:t>
            </a:r>
            <a:r>
              <a:rPr lang="es-CO" sz="1200" kern="1200" baseline="0" dirty="0" smtClean="0">
                <a:solidFill>
                  <a:schemeClr val="tx1"/>
                </a:solidFill>
                <a:effectLst/>
                <a:latin typeface="+mn-lt"/>
                <a:ea typeface="+mn-ea"/>
                <a:cs typeface="+mn-cs"/>
              </a:rPr>
              <a:t> ocurrido de forma irregular, dado que los bienes y servicios obtenidos del medio ambiente no tienen un precio fijo y son considerados como bienes públicos; Caracterizados por la no exclusión con referencia a no excluir del consumo o aumentar el precio para hacer uso de ellos, la no rivalidad se refiere a no reducir la oferta del bien para las demás personas.</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a:t>
            </a:r>
            <a:r>
              <a:rPr lang="es-ES" sz="1200" kern="1200" baseline="0" dirty="0" smtClean="0">
                <a:solidFill>
                  <a:schemeClr val="tx1"/>
                </a:solidFill>
                <a:effectLst/>
                <a:latin typeface="+mn-lt"/>
                <a:ea typeface="+mn-ea"/>
                <a:cs typeface="+mn-cs"/>
              </a:rPr>
              <a:t> agua es considerado como un bien publico, es</a:t>
            </a:r>
            <a:r>
              <a:rPr lang="es-ES" sz="1200" kern="1200" dirty="0" smtClean="0">
                <a:solidFill>
                  <a:schemeClr val="tx1"/>
                </a:solidFill>
                <a:effectLst/>
                <a:latin typeface="+mn-lt"/>
                <a:ea typeface="+mn-ea"/>
                <a:cs typeface="+mn-cs"/>
              </a:rPr>
              <a:t> evidente que el agua es la base para la generación de una gran cantidad de riqueza económica en la sociedad</a:t>
            </a:r>
          </a:p>
          <a:p>
            <a:r>
              <a:rPr lang="es-ES" sz="1200" kern="1200" dirty="0" smtClean="0">
                <a:solidFill>
                  <a:schemeClr val="tx1"/>
                </a:solidFill>
                <a:effectLst/>
                <a:latin typeface="+mn-lt"/>
                <a:ea typeface="+mn-ea"/>
                <a:cs typeface="+mn-cs"/>
              </a:rPr>
              <a:t>Tradicionalmente el agua ha sido considerada como un recurso natural, ilimitado y renovable. Usada</a:t>
            </a:r>
            <a:r>
              <a:rPr lang="es-ES" sz="1200" kern="1200" baseline="0" dirty="0" smtClean="0">
                <a:solidFill>
                  <a:schemeClr val="tx1"/>
                </a:solidFill>
                <a:effectLst/>
                <a:latin typeface="+mn-lt"/>
                <a:ea typeface="+mn-ea"/>
                <a:cs typeface="+mn-cs"/>
              </a:rPr>
              <a:t> para la agricultura, energía, minera y servicios como la regulación y depuración de humedales , defensa contra </a:t>
            </a:r>
            <a:r>
              <a:rPr lang="es-ES" sz="1200" kern="1200" baseline="0" dirty="0" err="1" smtClean="0">
                <a:solidFill>
                  <a:schemeClr val="tx1"/>
                </a:solidFill>
                <a:effectLst/>
                <a:latin typeface="+mn-lt"/>
                <a:ea typeface="+mn-ea"/>
                <a:cs typeface="+mn-cs"/>
              </a:rPr>
              <a:t>erosion</a:t>
            </a:r>
            <a:r>
              <a:rPr lang="es-ES" sz="1200" kern="1200" baseline="0" dirty="0" smtClean="0">
                <a:solidFill>
                  <a:schemeClr val="tx1"/>
                </a:solidFill>
                <a:effectLst/>
                <a:latin typeface="+mn-lt"/>
                <a:ea typeface="+mn-ea"/>
                <a:cs typeface="+mn-cs"/>
              </a:rPr>
              <a:t> y filtro verde.</a:t>
            </a:r>
            <a:endParaRPr lang="es-ES" sz="1200" kern="1200" dirty="0" smtClean="0">
              <a:solidFill>
                <a:schemeClr val="tx1"/>
              </a:solidFill>
              <a:effectLst/>
              <a:latin typeface="+mn-lt"/>
              <a:ea typeface="+mn-ea"/>
              <a:cs typeface="+mn-cs"/>
            </a:endParaRPr>
          </a:p>
          <a:p>
            <a:endParaRPr lang="es-CO"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Operar y mantener sistemas de almacenamiento, tratamiento y distribución es costoso, y más aún es construir nueva infraestructura con fuentes que se van agotando o son inciertas. Pese a la importancia vital que el agua tiene, o su alto valor de uso, generalmente, pagamos muy poco por ella </a:t>
            </a:r>
          </a:p>
          <a:p>
            <a:endParaRPr lang="es-CO"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CFEC401A-1C63-4DFB-85D1-2945BAA8BD83}" type="slidenum">
              <a:rPr lang="es-ES" smtClean="0"/>
              <a:t>7</a:t>
            </a:fld>
            <a:endParaRPr lang="es-ES"/>
          </a:p>
        </p:txBody>
      </p:sp>
    </p:spTree>
    <p:extLst>
      <p:ext uri="{BB962C8B-B14F-4D97-AF65-F5344CB8AC3E}">
        <p14:creationId xmlns:p14="http://schemas.microsoft.com/office/powerpoint/2010/main" val="3792754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 La valoración económica se la puede definir como un intento de asignar valores monetarios ,independientemente si existen o no precios de mercado, permite por lo tanto visibilizar</a:t>
            </a:r>
            <a:r>
              <a:rPr lang="es-ES" sz="1200" kern="1200" baseline="0" dirty="0" smtClean="0">
                <a:solidFill>
                  <a:schemeClr val="tx1"/>
                </a:solidFill>
                <a:effectLst/>
                <a:latin typeface="+mn-lt"/>
                <a:ea typeface="+mn-ea"/>
                <a:cs typeface="+mn-cs"/>
              </a:rPr>
              <a:t> el aporte de bienes y servicios ambientales de ecosistemas con la importancia de incorporar la variable ambiental en los proyectos.</a:t>
            </a:r>
          </a:p>
          <a:p>
            <a:endParaRPr lang="es-CO" sz="1200" kern="1200" baseline="0" dirty="0" smtClean="0">
              <a:solidFill>
                <a:schemeClr val="tx1"/>
              </a:solidFill>
              <a:effectLst/>
              <a:latin typeface="+mn-lt"/>
              <a:ea typeface="+mn-ea"/>
              <a:cs typeface="+mn-cs"/>
            </a:endParaRPr>
          </a:p>
          <a:p>
            <a:r>
              <a:rPr lang="es-CO" dirty="0" smtClean="0"/>
              <a:t>Dentro de los</a:t>
            </a:r>
            <a:r>
              <a:rPr lang="es-CO" baseline="0" dirty="0" smtClean="0"/>
              <a:t> métodos para realizar la valoración económica existe el método de precios del mercado usado cuando existen costos de insumos para producción de bienes y servicios </a:t>
            </a:r>
          </a:p>
          <a:p>
            <a:r>
              <a:rPr lang="es-CO" baseline="0" dirty="0" smtClean="0"/>
              <a:t>Y la función de la producción que considera los recursos naturales como factores para la producción.</a:t>
            </a:r>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8</a:t>
            </a:fld>
            <a:endParaRPr lang="es-ES"/>
          </a:p>
        </p:txBody>
      </p:sp>
    </p:spTree>
    <p:extLst>
      <p:ext uri="{BB962C8B-B14F-4D97-AF65-F5344CB8AC3E}">
        <p14:creationId xmlns:p14="http://schemas.microsoft.com/office/powerpoint/2010/main" val="3365160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Para modelar o representar las variables se hará uso de las funciones sinusoidales y </a:t>
                </a:r>
                <a:r>
                  <a:rPr lang="es-ES" sz="1200" kern="1200" dirty="0" err="1" smtClean="0">
                    <a:solidFill>
                      <a:schemeClr val="tx1"/>
                    </a:solidFill>
                    <a:effectLst/>
                    <a:latin typeface="+mn-lt"/>
                    <a:ea typeface="+mn-ea"/>
                    <a:cs typeface="+mn-cs"/>
                  </a:rPr>
                  <a:t>cosinusoidales</a:t>
                </a:r>
                <a:r>
                  <a:rPr lang="es-ES" sz="1200" kern="1200" dirty="0" smtClean="0">
                    <a:solidFill>
                      <a:schemeClr val="tx1"/>
                    </a:solidFill>
                    <a:effectLst/>
                    <a:latin typeface="+mn-lt"/>
                    <a:ea typeface="+mn-ea"/>
                    <a:cs typeface="+mn-cs"/>
                  </a:rPr>
                  <a:t>,</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en donde al ángulo a ser analizado será la variable a ser representado, por lo que la probabilidad de que suceda un evento se puede definir como:</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𝑃</m:t>
                    </m:r>
                    <m:r>
                      <a:rPr lang="es-ES" sz="1200" i="1" kern="1200">
                        <a:solidFill>
                          <a:schemeClr val="tx1"/>
                        </a:solidFill>
                        <a:effectLst/>
                        <a:latin typeface="Cambria Math" panose="02040503050406030204" pitchFamily="18" charset="0"/>
                        <a:ea typeface="+mn-ea"/>
                        <a:cs typeface="+mn-cs"/>
                      </a:rPr>
                      <m:t>=</m:t>
                    </m:r>
                    <m:r>
                      <a:rPr lang="es-ES" sz="1200" i="1" kern="1200">
                        <a:solidFill>
                          <a:schemeClr val="tx1"/>
                        </a:solidFill>
                        <a:effectLst/>
                        <a:latin typeface="Cambria Math" panose="02040503050406030204" pitchFamily="18" charset="0"/>
                        <a:ea typeface="+mn-ea"/>
                        <a:cs typeface="+mn-cs"/>
                      </a:rPr>
                      <m:t>𝑓</m:t>
                    </m:r>
                    <m:r>
                      <a:rPr lang="es-ES" sz="1200" i="1" kern="1200">
                        <a:solidFill>
                          <a:schemeClr val="tx1"/>
                        </a:solidFill>
                        <a:effectLst/>
                        <a:latin typeface="Cambria Math" panose="02040503050406030204" pitchFamily="18" charset="0"/>
                        <a:ea typeface="+mn-ea"/>
                        <a:cs typeface="+mn-cs"/>
                      </a:rPr>
                      <m:t>(</m:t>
                    </m:r>
                    <m:r>
                      <a:rPr lang="es-ES" sz="1200" i="1" kern="1200">
                        <a:solidFill>
                          <a:schemeClr val="tx1"/>
                        </a:solidFill>
                        <a:effectLst/>
                        <a:latin typeface="Cambria Math" panose="02040503050406030204" pitchFamily="18" charset="0"/>
                        <a:ea typeface="+mn-ea"/>
                        <a:cs typeface="+mn-cs"/>
                      </a:rPr>
                      <m:t>𝑠𝑒𝑛</m:t>
                    </m:r>
                    <m:d>
                      <m:dPr>
                        <m:ctrlPr>
                          <a:rPr lang="es-ES" sz="1200" i="1" kern="1200">
                            <a:solidFill>
                              <a:schemeClr val="tx1"/>
                            </a:solidFill>
                            <a:effectLst/>
                            <a:latin typeface="Cambria Math" panose="02040503050406030204" pitchFamily="18" charset="0"/>
                            <a:ea typeface="+mn-ea"/>
                            <a:cs typeface="+mn-cs"/>
                          </a:rPr>
                        </m:ctrlPr>
                      </m:dPr>
                      <m:e>
                        <m:r>
                          <a:rPr lang="es-ES" sz="1200" i="1" kern="1200">
                            <a:solidFill>
                              <a:schemeClr val="tx1"/>
                            </a:solidFill>
                            <a:effectLst/>
                            <a:latin typeface="Cambria Math" panose="02040503050406030204" pitchFamily="18" charset="0"/>
                            <a:ea typeface="+mn-ea"/>
                            <a:cs typeface="+mn-cs"/>
                          </a:rPr>
                          <m:t>𝛼</m:t>
                        </m:r>
                      </m:e>
                    </m:d>
                    <m:r>
                      <a:rPr lang="es-ES" sz="1200" i="1" kern="1200">
                        <a:solidFill>
                          <a:schemeClr val="tx1"/>
                        </a:solidFill>
                        <a:effectLst/>
                        <a:latin typeface="Cambria Math" panose="02040503050406030204" pitchFamily="18" charset="0"/>
                        <a:ea typeface="+mn-ea"/>
                        <a:cs typeface="+mn-cs"/>
                      </a:rPr>
                      <m:t>)</m:t>
                    </m:r>
                  </m:oMath>
                </a14:m>
                <a:endParaRPr lang="es-ES" dirty="0" smtClean="0"/>
              </a:p>
              <a:p>
                <a:endParaRPr lang="es-C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Existen</a:t>
                </a:r>
                <a:r>
                  <a:rPr lang="es-ES" sz="1200" kern="1200" baseline="0" dirty="0" smtClean="0">
                    <a:solidFill>
                      <a:schemeClr val="tx1"/>
                    </a:solidFill>
                    <a:effectLst/>
                    <a:latin typeface="+mn-lt"/>
                    <a:ea typeface="+mn-ea"/>
                    <a:cs typeface="+mn-cs"/>
                  </a:rPr>
                  <a:t> 3</a:t>
                </a:r>
                <a:r>
                  <a:rPr lang="es-ES" sz="1200" kern="1200" dirty="0" smtClean="0">
                    <a:solidFill>
                      <a:schemeClr val="tx1"/>
                    </a:solidFill>
                    <a:effectLst/>
                    <a:latin typeface="+mn-lt"/>
                    <a:ea typeface="+mn-ea"/>
                    <a:cs typeface="+mn-cs"/>
                  </a:rPr>
                  <a:t> casos según el rango.</a:t>
                </a:r>
                <a:endParaRPr lang="es-E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el caso 1 de 0 a pi</a:t>
                </a:r>
              </a:p>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baseline="0" dirty="0" smtClean="0">
                    <a:solidFill>
                      <a:schemeClr val="tx1"/>
                    </a:solidFill>
                    <a:effectLst/>
                    <a:latin typeface="+mn-lt"/>
                    <a:ea typeface="+mn-ea"/>
                    <a:cs typeface="+mn-cs"/>
                  </a:rPr>
                  <a:t>El caso 2 de p a pi medios</a:t>
                </a:r>
              </a:p>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baseline="0" dirty="0" smtClean="0">
                    <a:solidFill>
                      <a:schemeClr val="tx1"/>
                    </a:solidFill>
                    <a:effectLst/>
                    <a:latin typeface="+mn-lt"/>
                    <a:ea typeface="+mn-ea"/>
                    <a:cs typeface="+mn-cs"/>
                  </a:rPr>
                  <a:t> y el caso 3 de pi medios a pi.</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mc:Choice>
        <mc:Fallback xmlns="">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Para modelar o representar las variables se hará uso de las funciones sinusoidales y </a:t>
                </a:r>
                <a:r>
                  <a:rPr lang="es-ES" sz="1200" kern="1200" dirty="0" err="1" smtClean="0">
                    <a:solidFill>
                      <a:schemeClr val="tx1"/>
                    </a:solidFill>
                    <a:effectLst/>
                    <a:latin typeface="+mn-lt"/>
                    <a:ea typeface="+mn-ea"/>
                    <a:cs typeface="+mn-cs"/>
                  </a:rPr>
                  <a:t>cosinusoidales</a:t>
                </a:r>
                <a:r>
                  <a:rPr lang="es-ES" sz="1200" kern="1200" dirty="0" smtClean="0">
                    <a:solidFill>
                      <a:schemeClr val="tx1"/>
                    </a:solidFill>
                    <a:effectLst/>
                    <a:latin typeface="+mn-lt"/>
                    <a:ea typeface="+mn-ea"/>
                    <a:cs typeface="+mn-cs"/>
                  </a:rPr>
                  <a:t>,</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en donde al ángulo a ser analizado será la variable a ser representado, por lo que la probabilidad de que suceda un evento se puede definir como:</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i="0" kern="1200">
                    <a:solidFill>
                      <a:schemeClr val="tx1"/>
                    </a:solidFill>
                    <a:effectLst/>
                    <a:latin typeface="+mn-lt"/>
                    <a:ea typeface="+mn-ea"/>
                    <a:cs typeface="+mn-cs"/>
                  </a:rPr>
                  <a:t>𝑃=𝑓(𝑠𝑒𝑛(𝛼))</a:t>
                </a:r>
                <a:endParaRPr lang="es-ES" dirty="0" smtClean="0"/>
              </a:p>
              <a:p>
                <a:endParaRPr lang="es-C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Existen</a:t>
                </a:r>
                <a:r>
                  <a:rPr lang="es-ES" sz="1200" kern="1200" baseline="0" dirty="0" smtClean="0">
                    <a:solidFill>
                      <a:schemeClr val="tx1"/>
                    </a:solidFill>
                    <a:effectLst/>
                    <a:latin typeface="+mn-lt"/>
                    <a:ea typeface="+mn-ea"/>
                    <a:cs typeface="+mn-cs"/>
                  </a:rPr>
                  <a:t> 3</a:t>
                </a:r>
                <a:r>
                  <a:rPr lang="es-ES" sz="1200" kern="1200" dirty="0" smtClean="0">
                    <a:solidFill>
                      <a:schemeClr val="tx1"/>
                    </a:solidFill>
                    <a:effectLst/>
                    <a:latin typeface="+mn-lt"/>
                    <a:ea typeface="+mn-ea"/>
                    <a:cs typeface="+mn-cs"/>
                  </a:rPr>
                  <a:t> casos según el rango.</a:t>
                </a:r>
                <a:endParaRPr lang="es-E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el caso 1 de 0 a pi</a:t>
                </a:r>
              </a:p>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baseline="0" dirty="0" smtClean="0">
                    <a:solidFill>
                      <a:schemeClr val="tx1"/>
                    </a:solidFill>
                    <a:effectLst/>
                    <a:latin typeface="+mn-lt"/>
                    <a:ea typeface="+mn-ea"/>
                    <a:cs typeface="+mn-cs"/>
                  </a:rPr>
                  <a:t>El caso 2 de p a pi medios</a:t>
                </a:r>
              </a:p>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baseline="0" dirty="0" smtClean="0">
                    <a:solidFill>
                      <a:schemeClr val="tx1"/>
                    </a:solidFill>
                    <a:effectLst/>
                    <a:latin typeface="+mn-lt"/>
                    <a:ea typeface="+mn-ea"/>
                    <a:cs typeface="+mn-cs"/>
                  </a:rPr>
                  <a:t> y el caso 3 de pi medios a pi.</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mc:Fallback>
      </mc:AlternateContent>
      <p:sp>
        <p:nvSpPr>
          <p:cNvPr id="4" name="Marcador de número de diapositiva 3"/>
          <p:cNvSpPr>
            <a:spLocks noGrp="1"/>
          </p:cNvSpPr>
          <p:nvPr>
            <p:ph type="sldNum" sz="quarter" idx="10"/>
          </p:nvPr>
        </p:nvSpPr>
        <p:spPr/>
        <p:txBody>
          <a:bodyPr/>
          <a:lstStyle/>
          <a:p>
            <a:fld id="{CFEC401A-1C63-4DFB-85D1-2945BAA8BD83}" type="slidenum">
              <a:rPr lang="es-ES" smtClean="0"/>
              <a:t>9</a:t>
            </a:fld>
            <a:endParaRPr lang="es-ES"/>
          </a:p>
        </p:txBody>
      </p:sp>
    </p:spTree>
    <p:extLst>
      <p:ext uri="{BB962C8B-B14F-4D97-AF65-F5344CB8AC3E}">
        <p14:creationId xmlns:p14="http://schemas.microsoft.com/office/powerpoint/2010/main" val="1047469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11</a:t>
            </a:fld>
            <a:endParaRPr lang="es-ES"/>
          </a:p>
        </p:txBody>
      </p:sp>
    </p:spTree>
    <p:extLst>
      <p:ext uri="{BB962C8B-B14F-4D97-AF65-F5344CB8AC3E}">
        <p14:creationId xmlns:p14="http://schemas.microsoft.com/office/powerpoint/2010/main" val="1562673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FEC401A-1C63-4DFB-85D1-2945BAA8BD83}" type="slidenum">
              <a:rPr lang="es-ES" smtClean="0"/>
              <a:t>12</a:t>
            </a:fld>
            <a:endParaRPr lang="es-ES"/>
          </a:p>
        </p:txBody>
      </p:sp>
    </p:spTree>
    <p:extLst>
      <p:ext uri="{BB962C8B-B14F-4D97-AF65-F5344CB8AC3E}">
        <p14:creationId xmlns:p14="http://schemas.microsoft.com/office/powerpoint/2010/main" val="3780529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2FB5E2F-57CB-4F36-93DB-B12C7A733383}" type="datetimeFigureOut">
              <a:rPr lang="es-ES" smtClean="0"/>
              <a:t>24/10/2019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F1FF6EF-9A20-4647-ADA4-477F81252E81}" type="slidenum">
              <a:rPr lang="es-ES" smtClean="0"/>
              <a:t>‹Nº›</a:t>
            </a:fld>
            <a:endParaRPr lang="es-ES"/>
          </a:p>
        </p:txBody>
      </p:sp>
    </p:spTree>
    <p:extLst>
      <p:ext uri="{BB962C8B-B14F-4D97-AF65-F5344CB8AC3E}">
        <p14:creationId xmlns:p14="http://schemas.microsoft.com/office/powerpoint/2010/main" val="198792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2FB5E2F-57CB-4F36-93DB-B12C7A733383}" type="datetimeFigureOut">
              <a:rPr lang="es-ES" smtClean="0"/>
              <a:t>24/10/2019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F1FF6EF-9A20-4647-ADA4-477F81252E81}" type="slidenum">
              <a:rPr lang="es-ES" smtClean="0"/>
              <a:t>‹Nº›</a:t>
            </a:fld>
            <a:endParaRPr lang="es-ES"/>
          </a:p>
        </p:txBody>
      </p:sp>
    </p:spTree>
    <p:extLst>
      <p:ext uri="{BB962C8B-B14F-4D97-AF65-F5344CB8AC3E}">
        <p14:creationId xmlns:p14="http://schemas.microsoft.com/office/powerpoint/2010/main" val="142747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2FB5E2F-57CB-4F36-93DB-B12C7A733383}" type="datetimeFigureOut">
              <a:rPr lang="es-ES" smtClean="0"/>
              <a:t>24/10/2019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F1FF6EF-9A20-4647-ADA4-477F81252E81}" type="slidenum">
              <a:rPr lang="es-ES" smtClean="0"/>
              <a:t>‹Nº›</a:t>
            </a:fld>
            <a:endParaRPr lang="es-ES"/>
          </a:p>
        </p:txBody>
      </p:sp>
    </p:spTree>
    <p:extLst>
      <p:ext uri="{BB962C8B-B14F-4D97-AF65-F5344CB8AC3E}">
        <p14:creationId xmlns:p14="http://schemas.microsoft.com/office/powerpoint/2010/main" val="2737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2FB5E2F-57CB-4F36-93DB-B12C7A733383}" type="datetimeFigureOut">
              <a:rPr lang="es-ES" smtClean="0"/>
              <a:t>24/10/2019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F1FF6EF-9A20-4647-ADA4-477F81252E81}" type="slidenum">
              <a:rPr lang="es-ES" smtClean="0"/>
              <a:t>‹Nº›</a:t>
            </a:fld>
            <a:endParaRPr lang="es-ES"/>
          </a:p>
        </p:txBody>
      </p:sp>
    </p:spTree>
    <p:extLst>
      <p:ext uri="{BB962C8B-B14F-4D97-AF65-F5344CB8AC3E}">
        <p14:creationId xmlns:p14="http://schemas.microsoft.com/office/powerpoint/2010/main" val="113149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2FB5E2F-57CB-4F36-93DB-B12C7A733383}" type="datetimeFigureOut">
              <a:rPr lang="es-ES" smtClean="0"/>
              <a:t>24/10/2019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F1FF6EF-9A20-4647-ADA4-477F81252E81}" type="slidenum">
              <a:rPr lang="es-ES" smtClean="0"/>
              <a:t>‹Nº›</a:t>
            </a:fld>
            <a:endParaRPr lang="es-ES"/>
          </a:p>
        </p:txBody>
      </p:sp>
    </p:spTree>
    <p:extLst>
      <p:ext uri="{BB962C8B-B14F-4D97-AF65-F5344CB8AC3E}">
        <p14:creationId xmlns:p14="http://schemas.microsoft.com/office/powerpoint/2010/main" val="89188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2FB5E2F-57CB-4F36-93DB-B12C7A733383}" type="datetimeFigureOut">
              <a:rPr lang="es-ES" smtClean="0"/>
              <a:t>24/10/2019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F1FF6EF-9A20-4647-ADA4-477F81252E81}" type="slidenum">
              <a:rPr lang="es-ES" smtClean="0"/>
              <a:t>‹Nº›</a:t>
            </a:fld>
            <a:endParaRPr lang="es-ES"/>
          </a:p>
        </p:txBody>
      </p:sp>
    </p:spTree>
    <p:extLst>
      <p:ext uri="{BB962C8B-B14F-4D97-AF65-F5344CB8AC3E}">
        <p14:creationId xmlns:p14="http://schemas.microsoft.com/office/powerpoint/2010/main" val="1731869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02FB5E2F-57CB-4F36-93DB-B12C7A733383}" type="datetimeFigureOut">
              <a:rPr lang="es-ES" smtClean="0"/>
              <a:t>24/10/2019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F1FF6EF-9A20-4647-ADA4-477F81252E81}" type="slidenum">
              <a:rPr lang="es-ES" smtClean="0"/>
              <a:t>‹Nº›</a:t>
            </a:fld>
            <a:endParaRPr lang="es-ES"/>
          </a:p>
        </p:txBody>
      </p:sp>
    </p:spTree>
    <p:extLst>
      <p:ext uri="{BB962C8B-B14F-4D97-AF65-F5344CB8AC3E}">
        <p14:creationId xmlns:p14="http://schemas.microsoft.com/office/powerpoint/2010/main" val="2715587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02FB5E2F-57CB-4F36-93DB-B12C7A733383}" type="datetimeFigureOut">
              <a:rPr lang="es-ES" smtClean="0"/>
              <a:t>24/10/2019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F1FF6EF-9A20-4647-ADA4-477F81252E81}" type="slidenum">
              <a:rPr lang="es-ES" smtClean="0"/>
              <a:t>‹Nº›</a:t>
            </a:fld>
            <a:endParaRPr lang="es-ES"/>
          </a:p>
        </p:txBody>
      </p:sp>
    </p:spTree>
    <p:extLst>
      <p:ext uri="{BB962C8B-B14F-4D97-AF65-F5344CB8AC3E}">
        <p14:creationId xmlns:p14="http://schemas.microsoft.com/office/powerpoint/2010/main" val="361326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B5E2F-57CB-4F36-93DB-B12C7A733383}" type="datetimeFigureOut">
              <a:rPr lang="es-ES" smtClean="0"/>
              <a:t>24/10/2019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F1FF6EF-9A20-4647-ADA4-477F81252E81}" type="slidenum">
              <a:rPr lang="es-ES" smtClean="0"/>
              <a:t>‹Nº›</a:t>
            </a:fld>
            <a:endParaRPr lang="es-ES"/>
          </a:p>
        </p:txBody>
      </p:sp>
    </p:spTree>
    <p:extLst>
      <p:ext uri="{BB962C8B-B14F-4D97-AF65-F5344CB8AC3E}">
        <p14:creationId xmlns:p14="http://schemas.microsoft.com/office/powerpoint/2010/main" val="229169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2FB5E2F-57CB-4F36-93DB-B12C7A733383}" type="datetimeFigureOut">
              <a:rPr lang="es-ES" smtClean="0"/>
              <a:t>24/10/2019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F1FF6EF-9A20-4647-ADA4-477F81252E81}" type="slidenum">
              <a:rPr lang="es-ES" smtClean="0"/>
              <a:t>‹Nº›</a:t>
            </a:fld>
            <a:endParaRPr lang="es-ES"/>
          </a:p>
        </p:txBody>
      </p:sp>
      <p:sp>
        <p:nvSpPr>
          <p:cNvPr id="9" name="Content Placeholder 8"/>
          <p:cNvSpPr>
            <a:spLocks noGrp="1"/>
          </p:cNvSpPr>
          <p:nvPr>
            <p:ph sz="quarter" idx="13"/>
          </p:nvPr>
        </p:nvSpPr>
        <p:spPr>
          <a:xfrm>
            <a:off x="406400" y="381000"/>
            <a:ext cx="103632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94957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02FB5E2F-57CB-4F36-93DB-B12C7A733383}" type="datetimeFigureOut">
              <a:rPr lang="es-ES" smtClean="0"/>
              <a:t>24/10/2019</a:t>
            </a:fld>
            <a:endParaRPr lang="es-ES"/>
          </a:p>
        </p:txBody>
      </p:sp>
      <p:sp>
        <p:nvSpPr>
          <p:cNvPr id="9" name="Slide Number Placeholder 8"/>
          <p:cNvSpPr>
            <a:spLocks noGrp="1"/>
          </p:cNvSpPr>
          <p:nvPr>
            <p:ph type="sldNum" sz="quarter" idx="11"/>
          </p:nvPr>
        </p:nvSpPr>
        <p:spPr/>
        <p:txBody>
          <a:bodyPr/>
          <a:lstStyle/>
          <a:p>
            <a:fld id="{4F1FF6EF-9A20-4647-ADA4-477F81252E81}" type="slidenum">
              <a:rPr lang="es-ES" smtClean="0"/>
              <a:t>‹Nº›</a:t>
            </a:fld>
            <a:endParaRPr lang="es-ES"/>
          </a:p>
        </p:txBody>
      </p:sp>
      <p:sp>
        <p:nvSpPr>
          <p:cNvPr id="10" name="Footer Placeholder 9"/>
          <p:cNvSpPr>
            <a:spLocks noGrp="1"/>
          </p:cNvSpPr>
          <p:nvPr>
            <p:ph type="ftr" sz="quarter" idx="12"/>
          </p:nvPr>
        </p:nvSpPr>
        <p:spPr/>
        <p:txBody>
          <a:bodyPr/>
          <a:lstStyle/>
          <a:p>
            <a:endParaRPr lang="es-ES"/>
          </a:p>
        </p:txBody>
      </p:sp>
    </p:spTree>
    <p:extLst>
      <p:ext uri="{BB962C8B-B14F-4D97-AF65-F5344CB8AC3E}">
        <p14:creationId xmlns:p14="http://schemas.microsoft.com/office/powerpoint/2010/main" val="215146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4F1FF6EF-9A20-4647-ADA4-477F81252E81}" type="slidenum">
              <a:rPr lang="es-ES" smtClean="0"/>
              <a:t>‹Nº›</a:t>
            </a:fld>
            <a:endParaRPr lang="es-E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s-E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02FB5E2F-57CB-4F36-93DB-B12C7A733383}" type="datetimeFigureOut">
              <a:rPr lang="es-ES" smtClean="0"/>
              <a:t>24/10/2019</a:t>
            </a:fld>
            <a:endParaRPr lang="es-ES"/>
          </a:p>
        </p:txBody>
      </p:sp>
    </p:spTree>
    <p:extLst>
      <p:ext uri="{BB962C8B-B14F-4D97-AF65-F5344CB8AC3E}">
        <p14:creationId xmlns:p14="http://schemas.microsoft.com/office/powerpoint/2010/main" val="138861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4.jpe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image" Target="../media/image25.jpe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png"/><Relationship Id="rId10" Type="http://schemas.openxmlformats.org/officeDocument/2006/relationships/image" Target="../media/image44.png"/><Relationship Id="rId9" Type="http://schemas.openxmlformats.org/officeDocument/2006/relationships/image" Target="../media/image41.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2.jp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0.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ESP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7574" y="548680"/>
            <a:ext cx="4760549" cy="122949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811359" y="1953073"/>
            <a:ext cx="7692980" cy="646331"/>
          </a:xfrm>
          <a:prstGeom prst="rect">
            <a:avLst/>
          </a:prstGeom>
        </p:spPr>
        <p:txBody>
          <a:bodyPr wrap="square">
            <a:spAutoFit/>
          </a:bodyPr>
          <a:lstStyle/>
          <a:p>
            <a:pPr algn="ctr"/>
            <a:r>
              <a:rPr lang="es-ES" i="1" dirty="0" smtClean="0">
                <a:solidFill>
                  <a:schemeClr val="tx1"/>
                </a:solidFill>
                <a:latin typeface="Times New Roman" panose="02020603050405020304" pitchFamily="18" charset="0"/>
                <a:cs typeface="Times New Roman" panose="02020603050405020304" pitchFamily="18" charset="0"/>
              </a:rPr>
              <a:t>DEPARTAMENTO DE CIENCIAS DE LA TIERRA Y LA CONSTRUCCIÓN </a:t>
            </a:r>
          </a:p>
          <a:p>
            <a:pPr algn="ctr"/>
            <a:r>
              <a:rPr lang="es-ES" i="1" dirty="0" smtClean="0">
                <a:solidFill>
                  <a:schemeClr val="tx1"/>
                </a:solidFill>
                <a:latin typeface="Times New Roman" panose="02020603050405020304" pitchFamily="18" charset="0"/>
                <a:cs typeface="Times New Roman" panose="02020603050405020304" pitchFamily="18" charset="0"/>
              </a:rPr>
              <a:t>CARRERA DE INGENIERÍA GEOGRÁFICA Y DEL MEDIO AMBIENTE </a:t>
            </a:r>
          </a:p>
        </p:txBody>
      </p:sp>
      <p:sp>
        <p:nvSpPr>
          <p:cNvPr id="6" name="Rectángulo 5"/>
          <p:cNvSpPr/>
          <p:nvPr/>
        </p:nvSpPr>
        <p:spPr>
          <a:xfrm>
            <a:off x="1360597" y="2774301"/>
            <a:ext cx="8594501" cy="923330"/>
          </a:xfrm>
          <a:prstGeom prst="rect">
            <a:avLst/>
          </a:prstGeom>
        </p:spPr>
        <p:txBody>
          <a:bodyPr wrap="square">
            <a:spAutoFit/>
          </a:bodyPr>
          <a:lstStyle/>
          <a:p>
            <a:pPr algn="ctr"/>
            <a:r>
              <a:rPr lang="es-ES" b="1" i="1" dirty="0" smtClean="0">
                <a:solidFill>
                  <a:schemeClr val="tx1"/>
                </a:solidFill>
                <a:latin typeface="Times New Roman" panose="02020603050405020304" pitchFamily="18" charset="0"/>
                <a:cs typeface="Times New Roman" panose="02020603050405020304" pitchFamily="18" charset="0"/>
              </a:rPr>
              <a:t>“</a:t>
            </a:r>
            <a:r>
              <a:rPr lang="es-EC" b="1" i="1" dirty="0">
                <a:latin typeface="Times New Roman" panose="02020603050405020304" pitchFamily="18" charset="0"/>
                <a:cs typeface="Times New Roman" panose="02020603050405020304" pitchFamily="18" charset="0"/>
              </a:rPr>
              <a:t>ZONAS PRIORITARIAS DE CONSERVACION EN LOS AFLUENTES ABASTECEDORES DE LA CIUDAD DE TULCAN, APLICANDO METODO DE VALORACIÓN ECONÓMICA Y LOGICA </a:t>
            </a:r>
            <a:r>
              <a:rPr lang="es-EC" b="1" i="1" dirty="0" smtClean="0">
                <a:latin typeface="Times New Roman" panose="02020603050405020304" pitchFamily="18" charset="0"/>
                <a:cs typeface="Times New Roman" panose="02020603050405020304" pitchFamily="18" charset="0"/>
              </a:rPr>
              <a:t>DIFUSA</a:t>
            </a:r>
            <a:r>
              <a:rPr lang="es-ES" b="1" i="1" dirty="0" smtClean="0">
                <a:solidFill>
                  <a:schemeClr val="tx1"/>
                </a:solidFill>
                <a:latin typeface="Times New Roman" panose="02020603050405020304" pitchFamily="18" charset="0"/>
                <a:cs typeface="Times New Roman" panose="02020603050405020304" pitchFamily="18" charset="0"/>
              </a:rPr>
              <a:t>”</a:t>
            </a:r>
            <a:endParaRPr lang="es-EC" b="1" i="1" dirty="0">
              <a:solidFill>
                <a:schemeClr val="tx1"/>
              </a:solidFill>
              <a:latin typeface="Times New Roman" panose="02020603050405020304" pitchFamily="18" charset="0"/>
              <a:cs typeface="Times New Roman" panose="02020603050405020304" pitchFamily="18" charset="0"/>
            </a:endParaRPr>
          </a:p>
        </p:txBody>
      </p:sp>
      <p:sp>
        <p:nvSpPr>
          <p:cNvPr id="7" name="2 Subtítulo"/>
          <p:cNvSpPr txBox="1">
            <a:spLocks/>
          </p:cNvSpPr>
          <p:nvPr/>
        </p:nvSpPr>
        <p:spPr>
          <a:xfrm>
            <a:off x="1400950" y="3992452"/>
            <a:ext cx="9365788" cy="1969020"/>
          </a:xfrm>
          <a:prstGeom prst="rect">
            <a:avLst/>
          </a:prstGeom>
        </p:spPr>
        <p:txBody>
          <a:bodyPr vert="horz" lIns="91440" tIns="45720" rIns="91440" bIns="45720" numCol="2" rtlCol="0" anchor="ctr">
            <a:no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eaLnBrk="0" fontAlgn="base" hangingPunct="0">
              <a:spcBef>
                <a:spcPts val="300"/>
              </a:spcBef>
              <a:spcAft>
                <a:spcPct val="0"/>
              </a:spcAft>
            </a:pPr>
            <a:endParaRPr lang="es-EC" dirty="0">
              <a:solidFill>
                <a:schemeClr val="tx1"/>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1811359" y="3980968"/>
            <a:ext cx="4666714" cy="1946687"/>
          </a:xfrm>
          <a:prstGeom prst="rect">
            <a:avLst/>
          </a:prstGeom>
        </p:spPr>
        <p:txBody>
          <a:bodyPr wrap="square">
            <a:spAutoFit/>
          </a:bodyPr>
          <a:lstStyle/>
          <a:p>
            <a:r>
              <a:rPr lang="es-EC" b="1" dirty="0" smtClean="0">
                <a:solidFill>
                  <a:schemeClr val="tx1"/>
                </a:solidFill>
                <a:latin typeface="Times New Roman" panose="02020603050405020304" pitchFamily="18" charset="0"/>
                <a:cs typeface="Times New Roman" panose="02020603050405020304" pitchFamily="18" charset="0"/>
              </a:rPr>
              <a:t>Autor:</a:t>
            </a:r>
          </a:p>
          <a:p>
            <a:pPr>
              <a:spcBef>
                <a:spcPts val="300"/>
              </a:spcBef>
            </a:pPr>
            <a:r>
              <a:rPr lang="es-EC" dirty="0" smtClean="0">
                <a:latin typeface="Times New Roman" panose="02020603050405020304" pitchFamily="18" charset="0"/>
                <a:cs typeface="Times New Roman" panose="02020603050405020304" pitchFamily="18" charset="0"/>
              </a:rPr>
              <a:t>Mejía Aguilar Mónica </a:t>
            </a:r>
            <a:r>
              <a:rPr lang="es-EC" dirty="0" smtClean="0">
                <a:solidFill>
                  <a:schemeClr val="tx1"/>
                </a:solidFill>
                <a:latin typeface="Times New Roman" panose="02020603050405020304" pitchFamily="18" charset="0"/>
                <a:cs typeface="Times New Roman" panose="02020603050405020304" pitchFamily="18" charset="0"/>
              </a:rPr>
              <a:t>Sofía </a:t>
            </a:r>
          </a:p>
          <a:p>
            <a:pPr>
              <a:spcBef>
                <a:spcPts val="300"/>
              </a:spcBef>
            </a:pPr>
            <a:endParaRPr lang="es-EC" dirty="0" smtClean="0">
              <a:solidFill>
                <a:schemeClr val="tx1"/>
              </a:solidFill>
              <a:latin typeface="Times New Roman" panose="02020603050405020304" pitchFamily="18" charset="0"/>
              <a:cs typeface="Times New Roman" panose="02020603050405020304" pitchFamily="18" charset="0"/>
            </a:endParaRPr>
          </a:p>
          <a:p>
            <a:pPr eaLnBrk="0" fontAlgn="base" hangingPunct="0">
              <a:spcBef>
                <a:spcPts val="300"/>
              </a:spcBef>
              <a:spcAft>
                <a:spcPct val="0"/>
              </a:spcAft>
            </a:pPr>
            <a:r>
              <a:rPr lang="es-EC" b="1" dirty="0" smtClean="0">
                <a:solidFill>
                  <a:schemeClr val="tx1"/>
                </a:solidFill>
                <a:latin typeface="Times New Roman" panose="02020603050405020304" pitchFamily="18" charset="0"/>
                <a:cs typeface="Times New Roman" panose="02020603050405020304" pitchFamily="18" charset="0"/>
              </a:rPr>
              <a:t>Director del proyecto:  </a:t>
            </a:r>
          </a:p>
          <a:p>
            <a:pPr eaLnBrk="0" fontAlgn="base" hangingPunct="0">
              <a:spcBef>
                <a:spcPts val="300"/>
              </a:spcBef>
              <a:spcAft>
                <a:spcPct val="0"/>
              </a:spcAft>
            </a:pPr>
            <a:r>
              <a:rPr lang="es-EC" dirty="0" smtClean="0">
                <a:solidFill>
                  <a:schemeClr val="tx1"/>
                </a:solidFill>
                <a:latin typeface="Times New Roman" panose="02020603050405020304" pitchFamily="18" charset="0"/>
                <a:cs typeface="Times New Roman" panose="02020603050405020304" pitchFamily="18" charset="0"/>
              </a:rPr>
              <a:t>Dr. Fabián Rodríguez</a:t>
            </a:r>
          </a:p>
          <a:p>
            <a:pPr eaLnBrk="0" fontAlgn="base" hangingPunct="0">
              <a:spcBef>
                <a:spcPts val="300"/>
              </a:spcBef>
              <a:spcAft>
                <a:spcPct val="0"/>
              </a:spcAft>
            </a:pPr>
            <a:endParaRPr lang="es-EC" dirty="0">
              <a:solidFill>
                <a:schemeClr val="tx1"/>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4862859" y="6210992"/>
            <a:ext cx="2441970" cy="369332"/>
          </a:xfrm>
          <a:prstGeom prst="rect">
            <a:avLst/>
          </a:prstGeom>
          <a:noFill/>
        </p:spPr>
        <p:txBody>
          <a:bodyPr wrap="square" rtlCol="0">
            <a:spAutoFit/>
          </a:bodyPr>
          <a:lstStyle/>
          <a:p>
            <a:pPr algn="ctr"/>
            <a:r>
              <a:rPr lang="es-CO" dirty="0" smtClean="0">
                <a:latin typeface="Times New Roman" panose="02020603050405020304" pitchFamily="18" charset="0"/>
                <a:cs typeface="Times New Roman" panose="02020603050405020304" pitchFamily="18" charset="0"/>
              </a:rPr>
              <a:t>SANGOLQUÍ - 2019</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3853804"/>
      </p:ext>
    </p:extLst>
  </p:cSld>
  <p:clrMapOvr>
    <a:masterClrMapping/>
  </p:clrMapOvr>
  <mc:AlternateContent xmlns:mc="http://schemas.openxmlformats.org/markup-compatibility/2006">
    <mc:Choice xmlns:p14="http://schemas.microsoft.com/office/powerpoint/2010/main" Requires="p14">
      <p:transition spd="slow" p14:dur="2000" advTm="21569"/>
    </mc:Choice>
    <mc:Fallback>
      <p:transition spd="slow" advTm="2156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 descr="Resultado de imagen para PROYEC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32" y="1231051"/>
            <a:ext cx="4494829" cy="320464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rot="16200000">
            <a:off x="-427636" y="1199592"/>
            <a:ext cx="1955984" cy="365100"/>
          </a:xfrm>
          <a:prstGeom prst="rect">
            <a:avLst/>
          </a:prstGeom>
        </p:spPr>
        <p:txBody>
          <a:bodyPr wrap="none">
            <a:spAutoFit/>
          </a:bodyPr>
          <a:lstStyle/>
          <a:p>
            <a:pPr algn="ctr">
              <a:lnSpc>
                <a:spcPct val="107000"/>
              </a:lnSpc>
              <a:spcBef>
                <a:spcPts val="1200"/>
              </a:spcBef>
              <a:spcAft>
                <a:spcPts val="0"/>
              </a:spcAft>
            </a:pPr>
            <a:r>
              <a:rPr lang="es-CO" b="1" kern="0" dirty="0">
                <a:latin typeface="Arial Rounded MT Bold" panose="020F0704030504030204" pitchFamily="34" charset="0"/>
                <a:ea typeface="Times New Roman" panose="02020603050405020304" pitchFamily="18" charset="0"/>
                <a:cs typeface="Times New Roman" panose="02020603050405020304" pitchFamily="18" charset="0"/>
              </a:rPr>
              <a:t>METODOLOGIA</a:t>
            </a:r>
            <a:endParaRPr lang="es-ES"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CuadroTexto 2"/>
          <p:cNvSpPr txBox="1"/>
          <p:nvPr/>
        </p:nvSpPr>
        <p:spPr>
          <a:xfrm>
            <a:off x="2234446" y="2623731"/>
            <a:ext cx="118400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latin typeface="Arial Rounded MT Bold" panose="020F0704030504030204" pitchFamily="34" charset="0"/>
              </a:rPr>
              <a:t>FASES</a:t>
            </a:r>
            <a:endParaRPr lang="es-ES" dirty="0">
              <a:latin typeface="Arial Rounded MT Bold" panose="020F0704030504030204" pitchFamily="34" charset="0"/>
            </a:endParaRPr>
          </a:p>
        </p:txBody>
      </p:sp>
      <p:sp>
        <p:nvSpPr>
          <p:cNvPr id="4" name="CuadroTexto 3"/>
          <p:cNvSpPr txBox="1"/>
          <p:nvPr/>
        </p:nvSpPr>
        <p:spPr>
          <a:xfrm>
            <a:off x="4521478" y="1058976"/>
            <a:ext cx="167511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latin typeface="Arial Rounded MT Bold" panose="020F0704030504030204" pitchFamily="34" charset="0"/>
              </a:rPr>
              <a:t>PRIMERA FASE</a:t>
            </a:r>
            <a:endParaRPr lang="es-ES" dirty="0">
              <a:latin typeface="Arial Rounded MT Bold" panose="020F0704030504030204" pitchFamily="34" charset="0"/>
            </a:endParaRPr>
          </a:p>
        </p:txBody>
      </p:sp>
      <p:sp>
        <p:nvSpPr>
          <p:cNvPr id="5" name="Rectángulo 4"/>
          <p:cNvSpPr/>
          <p:nvPr/>
        </p:nvSpPr>
        <p:spPr>
          <a:xfrm>
            <a:off x="7207020" y="1977400"/>
            <a:ext cx="3391437"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CO" sz="1600" dirty="0" smtClean="0">
                <a:latin typeface="Arial Rounded MT Bold" panose="020F0704030504030204" pitchFamily="34" charset="0"/>
                <a:ea typeface="Calibri" panose="020F0502020204030204" pitchFamily="34" charset="0"/>
              </a:rPr>
              <a:t>Valoración </a:t>
            </a:r>
            <a:r>
              <a:rPr lang="es-CO" sz="1600" dirty="0">
                <a:latin typeface="Arial Rounded MT Bold" panose="020F0704030504030204" pitchFamily="34" charset="0"/>
                <a:ea typeface="Calibri" panose="020F0502020204030204" pitchFamily="34" charset="0"/>
              </a:rPr>
              <a:t>económica del agua </a:t>
            </a:r>
            <a:endParaRPr lang="es-CO" sz="1600" dirty="0" smtClean="0">
              <a:latin typeface="Arial Rounded MT Bold" panose="020F0704030504030204" pitchFamily="34" charset="0"/>
              <a:ea typeface="Calibri" panose="020F0502020204030204" pitchFamily="34" charset="0"/>
            </a:endParaRPr>
          </a:p>
          <a:p>
            <a:r>
              <a:rPr lang="es-CO" sz="1600" dirty="0" smtClean="0">
                <a:latin typeface="Arial Rounded MT Bold" panose="020F0704030504030204" pitchFamily="34" charset="0"/>
                <a:ea typeface="Calibri" panose="020F0502020204030204" pitchFamily="34" charset="0"/>
              </a:rPr>
              <a:t>-consumo </a:t>
            </a:r>
            <a:r>
              <a:rPr lang="es-CO" sz="1600" dirty="0">
                <a:latin typeface="Arial Rounded MT Bold" panose="020F0704030504030204" pitchFamily="34" charset="0"/>
                <a:ea typeface="Calibri" panose="020F0502020204030204" pitchFamily="34" charset="0"/>
              </a:rPr>
              <a:t>humano </a:t>
            </a:r>
          </a:p>
          <a:p>
            <a:r>
              <a:rPr lang="es-CO" sz="1600" dirty="0" smtClean="0">
                <a:latin typeface="Arial Rounded MT Bold" panose="020F0704030504030204" pitchFamily="34" charset="0"/>
                <a:ea typeface="Calibri" panose="020F0502020204030204" pitchFamily="34" charset="0"/>
              </a:rPr>
              <a:t>-uso </a:t>
            </a:r>
            <a:r>
              <a:rPr lang="es-CO" sz="1600" dirty="0">
                <a:latin typeface="Arial Rounded MT Bold" panose="020F0704030504030204" pitchFamily="34" charset="0"/>
                <a:ea typeface="Calibri" panose="020F0502020204030204" pitchFamily="34" charset="0"/>
              </a:rPr>
              <a:t>agrícola </a:t>
            </a:r>
            <a:endParaRPr lang="es-ES" sz="1600" dirty="0">
              <a:latin typeface="Arial Rounded MT Bold" panose="020F0704030504030204" pitchFamily="34" charset="0"/>
            </a:endParaRPr>
          </a:p>
        </p:txBody>
      </p:sp>
      <p:sp>
        <p:nvSpPr>
          <p:cNvPr id="6" name="CuadroTexto 5"/>
          <p:cNvSpPr txBox="1"/>
          <p:nvPr/>
        </p:nvSpPr>
        <p:spPr>
          <a:xfrm>
            <a:off x="4521478" y="3961442"/>
            <a:ext cx="167511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latin typeface="Arial Rounded MT Bold" panose="020F0704030504030204" pitchFamily="34" charset="0"/>
              </a:rPr>
              <a:t>SEGUNDA FASE</a:t>
            </a:r>
            <a:endParaRPr lang="es-ES" dirty="0">
              <a:latin typeface="Arial Rounded MT Bold" panose="020F0704030504030204" pitchFamily="34" charset="0"/>
            </a:endParaRPr>
          </a:p>
        </p:txBody>
      </p:sp>
      <p:sp>
        <p:nvSpPr>
          <p:cNvPr id="7" name="Rectángulo 6"/>
          <p:cNvSpPr/>
          <p:nvPr/>
        </p:nvSpPr>
        <p:spPr>
          <a:xfrm>
            <a:off x="7207020" y="5143128"/>
            <a:ext cx="3391437"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CO" sz="1600" dirty="0">
                <a:latin typeface="Arial Rounded MT Bold" panose="020F0704030504030204" pitchFamily="34" charset="0"/>
                <a:ea typeface="Calibri" panose="020F0502020204030204" pitchFamily="34" charset="0"/>
              </a:rPr>
              <a:t>Z</a:t>
            </a:r>
            <a:r>
              <a:rPr lang="es-CO" sz="1600" dirty="0" smtClean="0">
                <a:latin typeface="Arial Rounded MT Bold" panose="020F0704030504030204" pitchFamily="34" charset="0"/>
                <a:ea typeface="Calibri" panose="020F0502020204030204" pitchFamily="34" charset="0"/>
              </a:rPr>
              <a:t>onificación </a:t>
            </a:r>
            <a:r>
              <a:rPr lang="es-CO" sz="1600" dirty="0">
                <a:latin typeface="Arial Rounded MT Bold" panose="020F0704030504030204" pitchFamily="34" charset="0"/>
                <a:ea typeface="Calibri" panose="020F0502020204030204" pitchFamily="34" charset="0"/>
              </a:rPr>
              <a:t>de áreas para su </a:t>
            </a:r>
            <a:r>
              <a:rPr lang="es-CO" sz="1600" dirty="0" smtClean="0">
                <a:latin typeface="Arial Rounded MT Bold" panose="020F0704030504030204" pitchFamily="34" charset="0"/>
                <a:ea typeface="Calibri" panose="020F0502020204030204" pitchFamily="34" charset="0"/>
              </a:rPr>
              <a:t>conservación</a:t>
            </a:r>
            <a:endParaRPr lang="es-ES" sz="1600" dirty="0">
              <a:latin typeface="Arial Rounded MT Bold" panose="020F0704030504030204" pitchFamily="34" charset="0"/>
            </a:endParaRPr>
          </a:p>
        </p:txBody>
      </p:sp>
      <p:cxnSp>
        <p:nvCxnSpPr>
          <p:cNvPr id="9" name="Conector angular 8"/>
          <p:cNvCxnSpPr>
            <a:stCxn id="3" idx="3"/>
            <a:endCxn id="4" idx="1"/>
          </p:cNvCxnSpPr>
          <p:nvPr/>
        </p:nvCxnSpPr>
        <p:spPr>
          <a:xfrm flipV="1">
            <a:off x="3418449" y="1382142"/>
            <a:ext cx="1103029" cy="1426255"/>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ector angular 17"/>
          <p:cNvCxnSpPr>
            <a:stCxn id="3" idx="3"/>
            <a:endCxn id="6" idx="1"/>
          </p:cNvCxnSpPr>
          <p:nvPr/>
        </p:nvCxnSpPr>
        <p:spPr>
          <a:xfrm>
            <a:off x="3418449" y="2808397"/>
            <a:ext cx="1103029" cy="147621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ector angular 20"/>
          <p:cNvCxnSpPr>
            <a:stCxn id="4" idx="2"/>
            <a:endCxn id="5" idx="1"/>
          </p:cNvCxnSpPr>
          <p:nvPr/>
        </p:nvCxnSpPr>
        <p:spPr>
          <a:xfrm rot="16200000" flipH="1">
            <a:off x="5939231" y="1125110"/>
            <a:ext cx="687592" cy="1847986"/>
          </a:xfrm>
          <a:prstGeom prst="bentConnector2">
            <a:avLst/>
          </a:prstGeom>
          <a:ln>
            <a:tailEnd type="triangle"/>
          </a:ln>
        </p:spPr>
        <p:style>
          <a:lnRef idx="2">
            <a:schemeClr val="dk1"/>
          </a:lnRef>
          <a:fillRef idx="1">
            <a:schemeClr val="lt1"/>
          </a:fillRef>
          <a:effectRef idx="0">
            <a:schemeClr val="dk1"/>
          </a:effectRef>
          <a:fontRef idx="minor">
            <a:schemeClr val="dk1"/>
          </a:fontRef>
        </p:style>
      </p:cxnSp>
      <p:cxnSp>
        <p:nvCxnSpPr>
          <p:cNvPr id="23" name="Conector angular 22"/>
          <p:cNvCxnSpPr>
            <a:stCxn id="6" idx="2"/>
            <a:endCxn id="7" idx="1"/>
          </p:cNvCxnSpPr>
          <p:nvPr/>
        </p:nvCxnSpPr>
        <p:spPr>
          <a:xfrm rot="16200000" flipH="1">
            <a:off x="5869156" y="4097651"/>
            <a:ext cx="827743" cy="1847986"/>
          </a:xfrm>
          <a:prstGeom prst="bentConnector2">
            <a:avLst/>
          </a:prstGeom>
          <a:ln>
            <a:tailEnd type="triangle"/>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1352441110"/>
      </p:ext>
    </p:extLst>
  </p:cSld>
  <p:clrMapOvr>
    <a:masterClrMapping/>
  </p:clrMapOvr>
  <mc:AlternateContent xmlns:mc="http://schemas.openxmlformats.org/markup-compatibility/2006">
    <mc:Choice xmlns:p14="http://schemas.microsoft.com/office/powerpoint/2010/main" Requires="p14">
      <p:transition spd="slow" p14:dur="2000" advTm="14975"/>
    </mc:Choice>
    <mc:Fallback>
      <p:transition spd="slow" advTm="1497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034192" y="452491"/>
            <a:ext cx="6036342" cy="400110"/>
          </a:xfrm>
          <a:prstGeom prst="rect">
            <a:avLst/>
          </a:prstGeom>
          <a:noFill/>
        </p:spPr>
        <p:txBody>
          <a:bodyPr wrap="square" rtlCol="0">
            <a:spAutoFit/>
          </a:bodyPr>
          <a:lstStyle/>
          <a:p>
            <a:pPr algn="ctr"/>
            <a:r>
              <a:rPr lang="es-CO" sz="2000" b="1" dirty="0" smtClean="0">
                <a:latin typeface="Arial Rounded MT Bold" panose="020F0704030504030204" pitchFamily="34" charset="0"/>
              </a:rPr>
              <a:t>PRIMERA FASE – VALORACIÓN ECONÓMICA</a:t>
            </a:r>
            <a:endParaRPr lang="es-ES" sz="2000" b="1" dirty="0">
              <a:latin typeface="Arial Rounded MT Bold" panose="020F0704030504030204" pitchFamily="34" charset="0"/>
            </a:endParaRPr>
          </a:p>
        </p:txBody>
      </p:sp>
      <p:sp>
        <p:nvSpPr>
          <p:cNvPr id="5" name="Rectángulo 4"/>
          <p:cNvSpPr/>
          <p:nvPr/>
        </p:nvSpPr>
        <p:spPr>
          <a:xfrm rot="16200000">
            <a:off x="-427636" y="1199592"/>
            <a:ext cx="1955984" cy="365100"/>
          </a:xfrm>
          <a:prstGeom prst="rect">
            <a:avLst/>
          </a:prstGeom>
        </p:spPr>
        <p:txBody>
          <a:bodyPr wrap="none">
            <a:spAutoFit/>
          </a:bodyPr>
          <a:lstStyle/>
          <a:p>
            <a:pPr algn="ctr">
              <a:lnSpc>
                <a:spcPct val="107000"/>
              </a:lnSpc>
              <a:spcBef>
                <a:spcPts val="1200"/>
              </a:spcBef>
              <a:spcAft>
                <a:spcPts val="0"/>
              </a:spcAft>
            </a:pPr>
            <a:r>
              <a:rPr lang="es-CO" b="1" kern="0" dirty="0">
                <a:latin typeface="Arial Rounded MT Bold" panose="020F0704030504030204" pitchFamily="34" charset="0"/>
                <a:ea typeface="Times New Roman" panose="02020603050405020304" pitchFamily="18" charset="0"/>
                <a:cs typeface="Times New Roman" panose="02020603050405020304" pitchFamily="18" charset="0"/>
              </a:rPr>
              <a:t>METODOLOGIA</a:t>
            </a:r>
            <a:endParaRPr lang="es-ES"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pic>
        <p:nvPicPr>
          <p:cNvPr id="14342" name="Picture 6" descr="Resultado de imagen para EPMAPA TULC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8062" y="1401632"/>
            <a:ext cx="1248516" cy="124851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Resultado de imagen para SENAG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3865" y="2599484"/>
            <a:ext cx="1932123" cy="1040374"/>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Resultado de imagen para MAG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4522" y="3999161"/>
            <a:ext cx="2310806" cy="1324863"/>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3273" y="5066238"/>
            <a:ext cx="1253305" cy="1253305"/>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Resultado de imagen para municipio de tulc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4522" y="770023"/>
            <a:ext cx="2185480" cy="667411"/>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descr="Resultado de imagen para inamh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84557" y="3618703"/>
            <a:ext cx="1370735" cy="560246"/>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p:cNvSpPr txBox="1"/>
          <p:nvPr/>
        </p:nvSpPr>
        <p:spPr>
          <a:xfrm>
            <a:off x="1092989" y="3674081"/>
            <a:ext cx="18030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t>OBTENCION DE INFORMACION</a:t>
            </a:r>
            <a:endParaRPr lang="es-ES" dirty="0"/>
          </a:p>
        </p:txBody>
      </p:sp>
      <p:sp>
        <p:nvSpPr>
          <p:cNvPr id="25" name="CuadroTexto 24"/>
          <p:cNvSpPr txBox="1"/>
          <p:nvPr/>
        </p:nvSpPr>
        <p:spPr>
          <a:xfrm>
            <a:off x="3372549" y="3532619"/>
            <a:ext cx="175152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t>Calculo caudal con poca información</a:t>
            </a:r>
            <a:endParaRPr lang="es-ES" dirty="0"/>
          </a:p>
        </p:txBody>
      </p:sp>
      <p:sp>
        <p:nvSpPr>
          <p:cNvPr id="26" name="CuadroTexto 25"/>
          <p:cNvSpPr txBox="1"/>
          <p:nvPr/>
        </p:nvSpPr>
        <p:spPr>
          <a:xfrm>
            <a:off x="3372549" y="2675187"/>
            <a:ext cx="175152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t>Formula de Nadal</a:t>
            </a:r>
            <a:endParaRPr lang="es-ES" dirty="0"/>
          </a:p>
        </p:txBody>
      </p:sp>
      <p:sp>
        <p:nvSpPr>
          <p:cNvPr id="27" name="CuadroTexto 26"/>
          <p:cNvSpPr txBox="1"/>
          <p:nvPr/>
        </p:nvSpPr>
        <p:spPr>
          <a:xfrm>
            <a:off x="3372550" y="1817755"/>
            <a:ext cx="175152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t>Información de mapas</a:t>
            </a:r>
            <a:endParaRPr lang="es-ES" dirty="0"/>
          </a:p>
        </p:txBody>
      </p:sp>
      <p:sp>
        <p:nvSpPr>
          <p:cNvPr id="28" name="CuadroTexto 27"/>
          <p:cNvSpPr txBox="1"/>
          <p:nvPr/>
        </p:nvSpPr>
        <p:spPr>
          <a:xfrm>
            <a:off x="3372550" y="4667050"/>
            <a:ext cx="175152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t>Área</a:t>
            </a:r>
            <a:endParaRPr lang="es-ES" dirty="0"/>
          </a:p>
        </p:txBody>
      </p:sp>
      <p:sp>
        <p:nvSpPr>
          <p:cNvPr id="29" name="CuadroTexto 28"/>
          <p:cNvSpPr txBox="1"/>
          <p:nvPr/>
        </p:nvSpPr>
        <p:spPr>
          <a:xfrm>
            <a:off x="3372549" y="5247483"/>
            <a:ext cx="17515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t>Precipitación</a:t>
            </a:r>
            <a:endParaRPr lang="es-ES" dirty="0"/>
          </a:p>
        </p:txBody>
      </p:sp>
      <p:sp>
        <p:nvSpPr>
          <p:cNvPr id="30" name="CuadroTexto 29"/>
          <p:cNvSpPr txBox="1"/>
          <p:nvPr/>
        </p:nvSpPr>
        <p:spPr>
          <a:xfrm>
            <a:off x="5664989" y="3809617"/>
            <a:ext cx="129152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t>Beneficio</a:t>
            </a:r>
            <a:endParaRPr lang="es-ES" dirty="0"/>
          </a:p>
        </p:txBody>
      </p:sp>
      <p:sp>
        <p:nvSpPr>
          <p:cNvPr id="31" name="CuadroTexto 30"/>
          <p:cNvSpPr txBox="1"/>
          <p:nvPr/>
        </p:nvSpPr>
        <p:spPr>
          <a:xfrm>
            <a:off x="7465227" y="3671117"/>
            <a:ext cx="121061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dirty="0" smtClean="0"/>
              <a:t>Costo real del agua</a:t>
            </a:r>
            <a:endParaRPr lang="es-ES" dirty="0"/>
          </a:p>
        </p:txBody>
      </p:sp>
      <p:cxnSp>
        <p:nvCxnSpPr>
          <p:cNvPr id="32" name="Conector recto de flecha 31"/>
          <p:cNvCxnSpPr>
            <a:stCxn id="27" idx="2"/>
            <a:endCxn id="26" idx="0"/>
          </p:cNvCxnSpPr>
          <p:nvPr/>
        </p:nvCxnSpPr>
        <p:spPr>
          <a:xfrm>
            <a:off x="4248313" y="2464086"/>
            <a:ext cx="0" cy="211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Conector recto de flecha 32"/>
          <p:cNvCxnSpPr>
            <a:stCxn id="26" idx="2"/>
            <a:endCxn id="25" idx="0"/>
          </p:cNvCxnSpPr>
          <p:nvPr/>
        </p:nvCxnSpPr>
        <p:spPr>
          <a:xfrm>
            <a:off x="4248313" y="3321518"/>
            <a:ext cx="0" cy="211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Conector recto de flecha 33"/>
          <p:cNvCxnSpPr>
            <a:stCxn id="29" idx="0"/>
            <a:endCxn id="28" idx="2"/>
          </p:cNvCxnSpPr>
          <p:nvPr/>
        </p:nvCxnSpPr>
        <p:spPr>
          <a:xfrm flipV="1">
            <a:off x="4248313" y="5036382"/>
            <a:ext cx="0" cy="211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ector recto de flecha 34"/>
          <p:cNvCxnSpPr>
            <a:stCxn id="28" idx="0"/>
            <a:endCxn id="25" idx="2"/>
          </p:cNvCxnSpPr>
          <p:nvPr/>
        </p:nvCxnSpPr>
        <p:spPr>
          <a:xfrm flipV="1">
            <a:off x="4248313" y="4455949"/>
            <a:ext cx="0" cy="211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Conector recto de flecha 35"/>
          <p:cNvCxnSpPr>
            <a:stCxn id="24" idx="3"/>
            <a:endCxn id="25" idx="1"/>
          </p:cNvCxnSpPr>
          <p:nvPr/>
        </p:nvCxnSpPr>
        <p:spPr>
          <a:xfrm flipV="1">
            <a:off x="2896031" y="3994284"/>
            <a:ext cx="476518" cy="29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Conector recto de flecha 36"/>
          <p:cNvCxnSpPr>
            <a:stCxn id="25" idx="3"/>
            <a:endCxn id="30" idx="1"/>
          </p:cNvCxnSpPr>
          <p:nvPr/>
        </p:nvCxnSpPr>
        <p:spPr>
          <a:xfrm flipV="1">
            <a:off x="5124076" y="3994283"/>
            <a:ext cx="54091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Conector recto de flecha 37"/>
          <p:cNvCxnSpPr>
            <a:stCxn id="30" idx="3"/>
            <a:endCxn id="31" idx="1"/>
          </p:cNvCxnSpPr>
          <p:nvPr/>
        </p:nvCxnSpPr>
        <p:spPr>
          <a:xfrm>
            <a:off x="6956513" y="3994283"/>
            <a:ext cx="50871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2848051"/>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03897" y="495781"/>
            <a:ext cx="3469802" cy="355803"/>
          </a:xfrm>
          <a:prstGeom prst="rect">
            <a:avLst/>
          </a:prstGeom>
        </p:spPr>
        <p:txBody>
          <a:bodyPr wrap="square">
            <a:spAutoFit/>
          </a:bodyPr>
          <a:lstStyle/>
          <a:p>
            <a:pPr lvl="0">
              <a:lnSpc>
                <a:spcPct val="107000"/>
              </a:lnSpc>
              <a:spcBef>
                <a:spcPts val="200"/>
              </a:spcBef>
              <a:spcAft>
                <a:spcPts val="0"/>
              </a:spcAft>
            </a:pPr>
            <a:r>
              <a:rPr lang="es-ES" sz="1600" b="1" dirty="0" smtClean="0">
                <a:latin typeface="Arial Rounded MT Bold" panose="020F0704030504030204" pitchFamily="34" charset="0"/>
                <a:ea typeface="Times New Roman" panose="02020603050405020304" pitchFamily="18" charset="0"/>
                <a:cs typeface="Times New Roman" panose="02020603050405020304" pitchFamily="18" charset="0"/>
              </a:rPr>
              <a:t>DETERMINACIÓN DE CAUDALES</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rot="16200000">
            <a:off x="-427636" y="1199592"/>
            <a:ext cx="1955984" cy="365100"/>
          </a:xfrm>
          <a:prstGeom prst="rect">
            <a:avLst/>
          </a:prstGeom>
        </p:spPr>
        <p:txBody>
          <a:bodyPr wrap="none">
            <a:spAutoFit/>
          </a:bodyPr>
          <a:lstStyle/>
          <a:p>
            <a:pPr algn="ctr">
              <a:lnSpc>
                <a:spcPct val="107000"/>
              </a:lnSpc>
              <a:spcBef>
                <a:spcPts val="1200"/>
              </a:spcBef>
              <a:spcAft>
                <a:spcPts val="0"/>
              </a:spcAft>
            </a:pPr>
            <a:r>
              <a:rPr lang="es-CO" b="1" kern="0" dirty="0">
                <a:latin typeface="Arial Rounded MT Bold" panose="020F0704030504030204" pitchFamily="34" charset="0"/>
                <a:ea typeface="Times New Roman" panose="02020603050405020304" pitchFamily="18" charset="0"/>
                <a:cs typeface="Times New Roman" panose="02020603050405020304" pitchFamily="18" charset="0"/>
              </a:rPr>
              <a:t>METODOLOGIA</a:t>
            </a:r>
            <a:endParaRPr lang="es-ES"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3080825" y="1267599"/>
            <a:ext cx="6246054" cy="584775"/>
          </a:xfrm>
          <a:prstGeom prst="rect">
            <a:avLst/>
          </a:prstGeom>
        </p:spPr>
        <p:txBody>
          <a:bodyPr wrap="square">
            <a:spAutoFit/>
          </a:bodyPr>
          <a:lstStyle/>
          <a:p>
            <a:pPr algn="just"/>
            <a:r>
              <a:rPr lang="es-ES" sz="1600" dirty="0" smtClean="0">
                <a:solidFill>
                  <a:srgbClr val="000000"/>
                </a:solidFill>
                <a:latin typeface="Arial Rounded MT Bold" panose="020F0704030504030204" pitchFamily="34" charset="0"/>
                <a:ea typeface="Calibri" panose="020F0502020204030204" pitchFamily="34" charset="0"/>
              </a:rPr>
              <a:t>Estudio de caudales con poca información realizado </a:t>
            </a:r>
            <a:r>
              <a:rPr lang="es-ES" sz="1600" dirty="0">
                <a:solidFill>
                  <a:srgbClr val="000000"/>
                </a:solidFill>
                <a:latin typeface="Arial Rounded MT Bold" panose="020F0704030504030204" pitchFamily="34" charset="0"/>
                <a:ea typeface="Calibri" panose="020F0502020204030204" pitchFamily="34" charset="0"/>
              </a:rPr>
              <a:t>por Sandoval y Aguilera</a:t>
            </a:r>
            <a:endParaRPr lang="es-ES" sz="1600" dirty="0">
              <a:latin typeface="Arial Rounded MT Bold" panose="020F0704030504030204" pitchFamily="34" charset="0"/>
            </a:endParaRPr>
          </a:p>
        </p:txBody>
      </p:sp>
      <p:sp>
        <p:nvSpPr>
          <p:cNvPr id="5" name="Rectángulo 4"/>
          <p:cNvSpPr/>
          <p:nvPr/>
        </p:nvSpPr>
        <p:spPr>
          <a:xfrm>
            <a:off x="3080825" y="2360134"/>
            <a:ext cx="6246054" cy="830997"/>
          </a:xfrm>
          <a:prstGeom prst="rect">
            <a:avLst/>
          </a:prstGeom>
        </p:spPr>
        <p:txBody>
          <a:bodyPr wrap="square">
            <a:spAutoFit/>
          </a:bodyPr>
          <a:lstStyle/>
          <a:p>
            <a:pPr algn="just"/>
            <a:r>
              <a:rPr lang="es-ES" sz="1600" dirty="0">
                <a:solidFill>
                  <a:srgbClr val="000000"/>
                </a:solidFill>
                <a:latin typeface="Arial Rounded MT Bold" panose="020F0704030504030204" pitchFamily="34" charset="0"/>
                <a:ea typeface="Calibri" panose="020F0502020204030204" pitchFamily="34" charset="0"/>
              </a:rPr>
              <a:t>El modelo asume que la precipitación media es el principal parámetro a considerarse para evaluar la escorrentía de una cuenca </a:t>
            </a:r>
            <a:endParaRPr lang="es-ES" sz="1600" dirty="0">
              <a:latin typeface="Arial Rounded MT Bold" panose="020F0704030504030204" pitchFamily="34" charset="0"/>
            </a:endParaRPr>
          </a:p>
        </p:txBody>
      </p:sp>
      <p:sp>
        <p:nvSpPr>
          <p:cNvPr id="6" name="Rectángulo 5"/>
          <p:cNvSpPr/>
          <p:nvPr/>
        </p:nvSpPr>
        <p:spPr>
          <a:xfrm>
            <a:off x="2194558" y="3760375"/>
            <a:ext cx="4317111" cy="338554"/>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El volumen promedio de precipitaciones </a:t>
            </a:r>
            <a:endParaRPr lang="es-ES" sz="1600" dirty="0">
              <a:latin typeface="Arial Rounded MT Bold" panose="020F0704030504030204" pitchFamily="34" charset="0"/>
            </a:endParaRPr>
          </a:p>
        </p:txBody>
      </p:sp>
      <p:sp>
        <p:nvSpPr>
          <p:cNvPr id="7" name="Rectángulo 6"/>
          <p:cNvSpPr/>
          <p:nvPr/>
        </p:nvSpPr>
        <p:spPr>
          <a:xfrm>
            <a:off x="2194558" y="4514358"/>
            <a:ext cx="2387876" cy="338554"/>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El volumen escurrido </a:t>
            </a:r>
            <a:endParaRPr lang="es-ES" sz="160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7545598" y="3803916"/>
                <a:ext cx="1781281"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600" i="1">
                          <a:latin typeface="Cambria Math" panose="02040503050406030204" pitchFamily="18" charset="0"/>
                        </a:rPr>
                        <m:t>𝑉</m:t>
                      </m:r>
                      <m:r>
                        <a:rPr lang="es-ES" sz="1600" i="0">
                          <a:latin typeface="Cambria Math" panose="02040503050406030204" pitchFamily="18" charset="0"/>
                        </a:rPr>
                        <m:t>=1000∗</m:t>
                      </m:r>
                      <m:acc>
                        <m:accPr>
                          <m:chr m:val="̅"/>
                          <m:ctrlPr>
                            <a:rPr lang="es-ES" sz="1600" i="1">
                              <a:latin typeface="Cambria Math" panose="02040503050406030204" pitchFamily="18" charset="0"/>
                            </a:rPr>
                          </m:ctrlPr>
                        </m:accPr>
                        <m:e>
                          <m:r>
                            <a:rPr lang="es-ES" sz="1600" i="1">
                              <a:latin typeface="Cambria Math" panose="02040503050406030204" pitchFamily="18" charset="0"/>
                            </a:rPr>
                            <m:t>𝑃</m:t>
                          </m:r>
                        </m:e>
                      </m:acc>
                      <m:r>
                        <a:rPr lang="es-ES" sz="1600" i="0">
                          <a:latin typeface="Cambria Math" panose="02040503050406030204" pitchFamily="18" charset="0"/>
                        </a:rPr>
                        <m:t>∗</m:t>
                      </m:r>
                      <m:r>
                        <a:rPr lang="es-ES" sz="1600" i="1">
                          <a:latin typeface="Cambria Math" panose="02040503050406030204" pitchFamily="18" charset="0"/>
                        </a:rPr>
                        <m:t>𝐴</m:t>
                      </m:r>
                    </m:oMath>
                  </m:oMathPara>
                </a14:m>
                <a:endParaRPr lang="es-ES" sz="1600" dirty="0">
                  <a:latin typeface="Arial Rounded MT Bold" panose="020F0704030504030204" pitchFamily="34"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7545598" y="3803916"/>
                <a:ext cx="1781281" cy="338554"/>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008314" y="4514358"/>
                <a:ext cx="2318565"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rPr>
                          </m:ctrlPr>
                        </m:sSubPr>
                        <m:e>
                          <m:r>
                            <a:rPr lang="es-ES" sz="1600" i="1">
                              <a:latin typeface="Cambria Math" panose="02040503050406030204" pitchFamily="18" charset="0"/>
                            </a:rPr>
                            <m:t>𝑉</m:t>
                          </m:r>
                        </m:e>
                        <m:sub>
                          <m:r>
                            <a:rPr lang="es-ES" sz="1600" i="1">
                              <a:latin typeface="Cambria Math" panose="02040503050406030204" pitchFamily="18" charset="0"/>
                            </a:rPr>
                            <m:t>𝐸</m:t>
                          </m:r>
                        </m:sub>
                      </m:sSub>
                      <m:r>
                        <a:rPr lang="es-ES" sz="1600" i="0">
                          <a:latin typeface="Cambria Math" panose="02040503050406030204" pitchFamily="18" charset="0"/>
                        </a:rPr>
                        <m:t>=31,535∗</m:t>
                      </m:r>
                      <m:sSub>
                        <m:sSubPr>
                          <m:ctrlPr>
                            <a:rPr lang="es-ES" sz="1600" i="1">
                              <a:latin typeface="Cambria Math" panose="02040503050406030204" pitchFamily="18" charset="0"/>
                            </a:rPr>
                          </m:ctrlPr>
                        </m:sSubPr>
                        <m:e>
                          <m:r>
                            <a:rPr lang="es-ES" sz="1600" i="1">
                              <a:latin typeface="Cambria Math" panose="02040503050406030204" pitchFamily="18" charset="0"/>
                            </a:rPr>
                            <m:t>𝑄</m:t>
                          </m:r>
                        </m:e>
                        <m:sub>
                          <m:r>
                            <a:rPr lang="es-ES" sz="1600" i="1">
                              <a:latin typeface="Cambria Math" panose="02040503050406030204" pitchFamily="18" charset="0"/>
                            </a:rPr>
                            <m:t>𝑜</m:t>
                          </m:r>
                        </m:sub>
                      </m:sSub>
                      <m:r>
                        <a:rPr lang="es-ES" sz="1600" i="0">
                          <a:latin typeface="Cambria Math" panose="02040503050406030204" pitchFamily="18" charset="0"/>
                        </a:rPr>
                        <m:t>∗</m:t>
                      </m:r>
                      <m:sSup>
                        <m:sSupPr>
                          <m:ctrlPr>
                            <a:rPr lang="es-ES" sz="1600" i="1">
                              <a:latin typeface="Cambria Math" panose="02040503050406030204" pitchFamily="18" charset="0"/>
                            </a:rPr>
                          </m:ctrlPr>
                        </m:sSupPr>
                        <m:e>
                          <m:r>
                            <a:rPr lang="es-ES" sz="1600" i="0">
                              <a:latin typeface="Cambria Math" panose="02040503050406030204" pitchFamily="18" charset="0"/>
                            </a:rPr>
                            <m:t>10</m:t>
                          </m:r>
                        </m:e>
                        <m:sup>
                          <m:r>
                            <a:rPr lang="es-ES" sz="1600" i="0">
                              <a:latin typeface="Cambria Math" panose="02040503050406030204" pitchFamily="18" charset="0"/>
                            </a:rPr>
                            <m:t>6</m:t>
                          </m:r>
                        </m:sup>
                      </m:sSup>
                    </m:oMath>
                  </m:oMathPara>
                </a14:m>
                <a:endParaRPr lang="es-ES" sz="1600" dirty="0">
                  <a:latin typeface="Arial Rounded MT Bold" panose="020F0704030504030204" pitchFamily="34"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7008314" y="4514358"/>
                <a:ext cx="2318565" cy="338554"/>
              </a:xfrm>
              <a:prstGeom prst="rect">
                <a:avLst/>
              </a:prstGeom>
              <a:blipFill rotWithShape="0">
                <a:blip r:embed="rId4"/>
                <a:stretch>
                  <a:fillRect b="-1090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073028" y="5621179"/>
                <a:ext cx="2253851" cy="5549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rPr>
                          </m:ctrlPr>
                        </m:sSubPr>
                        <m:e>
                          <m:r>
                            <a:rPr lang="es-ES" sz="1600" i="1">
                              <a:latin typeface="Cambria Math" panose="02040503050406030204" pitchFamily="18" charset="0"/>
                            </a:rPr>
                            <m:t>𝑄</m:t>
                          </m:r>
                        </m:e>
                        <m:sub>
                          <m:r>
                            <a:rPr lang="es-ES" sz="1600" i="1">
                              <a:latin typeface="Cambria Math" panose="02040503050406030204" pitchFamily="18" charset="0"/>
                            </a:rPr>
                            <m:t>𝑜</m:t>
                          </m:r>
                        </m:sub>
                      </m:sSub>
                      <m:r>
                        <a:rPr lang="es-ES" sz="1600" i="0">
                          <a:latin typeface="Cambria Math" panose="02040503050406030204" pitchFamily="18" charset="0"/>
                        </a:rPr>
                        <m:t>=</m:t>
                      </m:r>
                      <m:f>
                        <m:fPr>
                          <m:ctrlPr>
                            <a:rPr lang="es-ES" sz="1600" i="1">
                              <a:latin typeface="Cambria Math" panose="02040503050406030204" pitchFamily="18" charset="0"/>
                            </a:rPr>
                          </m:ctrlPr>
                        </m:fPr>
                        <m:num>
                          <m:r>
                            <a:rPr lang="es-ES" sz="1600" i="0">
                              <a:latin typeface="Cambria Math" panose="02040503050406030204" pitchFamily="18" charset="0"/>
                            </a:rPr>
                            <m:t>31,71∗</m:t>
                          </m:r>
                          <m:r>
                            <a:rPr lang="es-ES" sz="1600" i="1">
                              <a:latin typeface="Cambria Math" panose="02040503050406030204" pitchFamily="18" charset="0"/>
                            </a:rPr>
                            <m:t>𝐶</m:t>
                          </m:r>
                          <m:r>
                            <a:rPr lang="es-ES" sz="1600" i="0">
                              <a:latin typeface="Cambria Math" panose="02040503050406030204" pitchFamily="18" charset="0"/>
                            </a:rPr>
                            <m:t>∗</m:t>
                          </m:r>
                          <m:r>
                            <a:rPr lang="es-ES" sz="1600" i="1">
                              <a:latin typeface="Cambria Math" panose="02040503050406030204" pitchFamily="18" charset="0"/>
                            </a:rPr>
                            <m:t>𝑃</m:t>
                          </m:r>
                          <m:r>
                            <a:rPr lang="es-ES" sz="1600" i="0">
                              <a:latin typeface="Cambria Math" panose="02040503050406030204" pitchFamily="18" charset="0"/>
                            </a:rPr>
                            <m:t>∗</m:t>
                          </m:r>
                          <m:r>
                            <a:rPr lang="es-ES" sz="1600" i="1">
                              <a:latin typeface="Cambria Math" panose="02040503050406030204" pitchFamily="18" charset="0"/>
                            </a:rPr>
                            <m:t>𝐴</m:t>
                          </m:r>
                        </m:num>
                        <m:den>
                          <m:sSup>
                            <m:sSupPr>
                              <m:ctrlPr>
                                <a:rPr lang="es-ES" sz="1600" i="1">
                                  <a:latin typeface="Cambria Math" panose="02040503050406030204" pitchFamily="18" charset="0"/>
                                </a:rPr>
                              </m:ctrlPr>
                            </m:sSupPr>
                            <m:e>
                              <m:r>
                                <a:rPr lang="es-ES" sz="1600" i="0">
                                  <a:latin typeface="Cambria Math" panose="02040503050406030204" pitchFamily="18" charset="0"/>
                                </a:rPr>
                                <m:t>10</m:t>
                              </m:r>
                            </m:e>
                            <m:sup>
                              <m:r>
                                <a:rPr lang="es-ES" sz="1600" i="0">
                                  <a:latin typeface="Cambria Math" panose="02040503050406030204" pitchFamily="18" charset="0"/>
                                </a:rPr>
                                <m:t>6</m:t>
                              </m:r>
                            </m:sup>
                          </m:sSup>
                        </m:den>
                      </m:f>
                    </m:oMath>
                  </m:oMathPara>
                </a14:m>
                <a:endParaRPr lang="es-ES" sz="1600" dirty="0">
                  <a:latin typeface="Arial Rounded MT Bold" panose="020F0704030504030204"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7073028" y="5621179"/>
                <a:ext cx="2253851" cy="554960"/>
              </a:xfrm>
              <a:prstGeom prst="rect">
                <a:avLst/>
              </a:prstGeom>
              <a:blipFill rotWithShape="0">
                <a:blip r:embed="rId5"/>
                <a:stretch>
                  <a:fillRect/>
                </a:stretch>
              </a:blipFill>
            </p:spPr>
            <p:txBody>
              <a:bodyPr/>
              <a:lstStyle/>
              <a:p>
                <a:r>
                  <a:rPr lang="es-ES">
                    <a:noFill/>
                  </a:rPr>
                  <a:t> </a:t>
                </a:r>
              </a:p>
            </p:txBody>
          </p:sp>
        </mc:Fallback>
      </mc:AlternateContent>
      <p:sp>
        <p:nvSpPr>
          <p:cNvPr id="11" name="Rectángulo 10"/>
          <p:cNvSpPr/>
          <p:nvPr/>
        </p:nvSpPr>
        <p:spPr>
          <a:xfrm>
            <a:off x="2194557" y="5638986"/>
            <a:ext cx="3279142" cy="523220"/>
          </a:xfrm>
          <a:prstGeom prst="rect">
            <a:avLst/>
          </a:prstGeom>
        </p:spPr>
        <p:txBody>
          <a:bodyPr wrap="square">
            <a:spAutoFit/>
          </a:bodyPr>
          <a:lstStyle/>
          <a:p>
            <a:pPr algn="ctr">
              <a:lnSpc>
                <a:spcPct val="200000"/>
              </a:lnSpc>
              <a:spcAft>
                <a:spcPts val="800"/>
              </a:spcAft>
            </a:pPr>
            <a:r>
              <a:rPr lang="es-ES" sz="1400" dirty="0" smtClean="0">
                <a:effectLst/>
                <a:latin typeface="Arial Rounded MT Bold" panose="020F0704030504030204" pitchFamily="34" charset="0"/>
                <a:ea typeface="Times New Roman" panose="02020603050405020304" pitchFamily="18" charset="0"/>
                <a:cs typeface="Times New Roman" panose="02020603050405020304" pitchFamily="18" charset="0"/>
              </a:rPr>
              <a:t>CAUDAL MEDIO DE LA CUENCA</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5" name="Flecha derecha 14"/>
          <p:cNvSpPr/>
          <p:nvPr/>
        </p:nvSpPr>
        <p:spPr>
          <a:xfrm>
            <a:off x="2003897" y="1452982"/>
            <a:ext cx="758758" cy="214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8" name="Flecha derecha 17"/>
          <p:cNvSpPr/>
          <p:nvPr/>
        </p:nvSpPr>
        <p:spPr>
          <a:xfrm>
            <a:off x="2003897" y="2668628"/>
            <a:ext cx="758758" cy="214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cxnSp>
        <p:nvCxnSpPr>
          <p:cNvPr id="17" name="Conector angular 16"/>
          <p:cNvCxnSpPr>
            <a:stCxn id="7" idx="1"/>
            <a:endCxn id="6" idx="1"/>
          </p:cNvCxnSpPr>
          <p:nvPr/>
        </p:nvCxnSpPr>
        <p:spPr>
          <a:xfrm rot="10800000">
            <a:off x="2194558" y="3929653"/>
            <a:ext cx="12700" cy="753983"/>
          </a:xfrm>
          <a:prstGeom prst="bentConnector3">
            <a:avLst>
              <a:gd name="adj1" fmla="val 1800000"/>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1" name="Conector recto de flecha 20"/>
          <p:cNvCxnSpPr>
            <a:stCxn id="11" idx="3"/>
            <a:endCxn id="10" idx="1"/>
          </p:cNvCxnSpPr>
          <p:nvPr/>
        </p:nvCxnSpPr>
        <p:spPr>
          <a:xfrm flipV="1">
            <a:off x="5473699" y="5898659"/>
            <a:ext cx="1599329" cy="19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820921"/>
      </p:ext>
    </p:extLst>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rot="16200000">
            <a:off x="-427636" y="1187794"/>
            <a:ext cx="1955984" cy="388696"/>
          </a:xfrm>
          <a:prstGeom prst="rect">
            <a:avLst/>
          </a:prstGeom>
        </p:spPr>
        <p:txBody>
          <a:bodyPr wrap="none">
            <a:spAutoFit/>
          </a:bodyPr>
          <a:lstStyle/>
          <a:p>
            <a:pPr algn="ctr">
              <a:lnSpc>
                <a:spcPct val="107000"/>
              </a:lnSpc>
              <a:spcBef>
                <a:spcPts val="1200"/>
              </a:spcBef>
              <a:spcAft>
                <a:spcPts val="0"/>
              </a:spcAft>
            </a:pPr>
            <a:r>
              <a:rPr lang="es-CO" b="1" kern="0" dirty="0">
                <a:latin typeface="Arial Rounded MT Bold" panose="020F0704030504030204" pitchFamily="34" charset="0"/>
                <a:ea typeface="Times New Roman" panose="02020603050405020304" pitchFamily="18" charset="0"/>
                <a:cs typeface="Times New Roman" panose="02020603050405020304" pitchFamily="18" charset="0"/>
              </a:rPr>
              <a:t>METODOLOGIA</a:t>
            </a:r>
            <a:endParaRPr lang="es-ES"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1893520" y="717408"/>
            <a:ext cx="2370777" cy="355803"/>
          </a:xfrm>
          <a:prstGeom prst="rect">
            <a:avLst/>
          </a:prstGeom>
        </p:spPr>
        <p:txBody>
          <a:bodyPr wrap="none">
            <a:spAutoFit/>
          </a:bodyPr>
          <a:lstStyle/>
          <a:p>
            <a:pPr lvl="0">
              <a:lnSpc>
                <a:spcPct val="107000"/>
              </a:lnSpc>
              <a:spcBef>
                <a:spcPts val="200"/>
              </a:spcBef>
              <a:spcAft>
                <a:spcPts val="0"/>
              </a:spcAft>
            </a:pPr>
            <a:r>
              <a:rPr lang="es-ES" sz="1600" b="1" dirty="0" smtClean="0">
                <a:latin typeface="Arial Rounded MT Bold" panose="020F0704030504030204" pitchFamily="34" charset="0"/>
                <a:ea typeface="Times New Roman" panose="02020603050405020304" pitchFamily="18" charset="0"/>
                <a:cs typeface="Times New Roman" panose="02020603050405020304" pitchFamily="18" charset="0"/>
              </a:rPr>
              <a:t>FÓRMULA DE NADAL </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1893521" y="1265875"/>
            <a:ext cx="7814684" cy="830997"/>
          </a:xfrm>
          <a:prstGeom prst="rect">
            <a:avLst/>
          </a:prstGeom>
        </p:spPr>
        <p:txBody>
          <a:bodyPr wrap="square">
            <a:spAutoFit/>
          </a:bodyPr>
          <a:lstStyle/>
          <a:p>
            <a:pPr algn="just"/>
            <a:r>
              <a:rPr lang="es-ES" sz="1600" dirty="0">
                <a:latin typeface="Arial Rounded MT Bold" panose="020F0704030504030204" pitchFamily="34" charset="0"/>
                <a:ea typeface="Calibri" panose="020F0502020204030204" pitchFamily="34" charset="0"/>
              </a:rPr>
              <a:t>Nadal facilita la siguiente fórmula para el cálculo del coeficiente de escorrentía haciendo uso de la extensión de la cuenca, precipitación y pendiente.</a:t>
            </a:r>
            <a:endParaRPr lang="es-ES" sz="160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5" name="Rectángulo 4"/>
              <p:cNvSpPr/>
              <p:nvPr/>
            </p:nvSpPr>
            <p:spPr>
              <a:xfrm>
                <a:off x="3882078" y="2482199"/>
                <a:ext cx="276053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ES" b="1" i="0">
                          <a:latin typeface="Cambria Math" panose="02040503050406030204" pitchFamily="18" charset="0"/>
                        </a:rPr>
                        <m:t>𝐂</m:t>
                      </m:r>
                      <m:r>
                        <a:rPr lang="es-ES" b="1" i="0">
                          <a:latin typeface="Cambria Math" panose="02040503050406030204" pitchFamily="18" charset="0"/>
                        </a:rPr>
                        <m:t>=</m:t>
                      </m:r>
                      <m:r>
                        <a:rPr lang="es-ES" b="1" i="0">
                          <a:latin typeface="Cambria Math" panose="02040503050406030204" pitchFamily="18" charset="0"/>
                        </a:rPr>
                        <m:t>𝟎</m:t>
                      </m:r>
                      <m:r>
                        <a:rPr lang="es-ES" b="1" i="0">
                          <a:latin typeface="Cambria Math" panose="02040503050406030204" pitchFamily="18" charset="0"/>
                        </a:rPr>
                        <m:t>.</m:t>
                      </m:r>
                      <m:r>
                        <a:rPr lang="es-ES" b="1" i="0">
                          <a:latin typeface="Cambria Math" panose="02040503050406030204" pitchFamily="18" charset="0"/>
                        </a:rPr>
                        <m:t>𝟐𝟓</m:t>
                      </m:r>
                      <m:r>
                        <a:rPr lang="es-ES" b="1" i="0">
                          <a:latin typeface="Cambria Math" panose="02040503050406030204" pitchFamily="18" charset="0"/>
                        </a:rPr>
                        <m:t>∗</m:t>
                      </m:r>
                      <m:r>
                        <a:rPr lang="es-ES" b="1" i="0">
                          <a:latin typeface="Cambria Math" panose="02040503050406030204" pitchFamily="18" charset="0"/>
                        </a:rPr>
                        <m:t>𝐊𝟏</m:t>
                      </m:r>
                      <m:r>
                        <a:rPr lang="es-ES" b="1" i="0">
                          <a:latin typeface="Cambria Math" panose="02040503050406030204" pitchFamily="18" charset="0"/>
                        </a:rPr>
                        <m:t>∗</m:t>
                      </m:r>
                      <m:r>
                        <a:rPr lang="es-ES" b="1" i="0">
                          <a:latin typeface="Cambria Math" panose="02040503050406030204" pitchFamily="18" charset="0"/>
                        </a:rPr>
                        <m:t>𝐊𝟐</m:t>
                      </m:r>
                      <m:r>
                        <a:rPr lang="es-ES" b="1" i="0">
                          <a:latin typeface="Cambria Math" panose="02040503050406030204" pitchFamily="18" charset="0"/>
                        </a:rPr>
                        <m:t>∗</m:t>
                      </m:r>
                      <m:r>
                        <a:rPr lang="es-ES" b="1" i="0">
                          <a:latin typeface="Cambria Math" panose="02040503050406030204" pitchFamily="18" charset="0"/>
                        </a:rPr>
                        <m:t>𝐊𝟑</m:t>
                      </m:r>
                    </m:oMath>
                  </m:oMathPara>
                </a14:m>
                <a:endParaRPr lang="es-ES" b="1" dirty="0">
                  <a:latin typeface="Arial Rounded MT Bold" panose="020F070403050403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3882078" y="2482199"/>
                <a:ext cx="2760536" cy="369332"/>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893520" y="3789739"/>
                <a:ext cx="6614809" cy="2369880"/>
              </a:xfrm>
              <a:prstGeom prst="rect">
                <a:avLst/>
              </a:prstGeom>
            </p:spPr>
            <p:txBody>
              <a:bodyPr wrap="square">
                <a:spAutoFit/>
              </a:bodyPr>
              <a:lstStyle/>
              <a:p>
                <a:pPr algn="just">
                  <a:lnSpc>
                    <a:spcPct val="200000"/>
                  </a:lnSpc>
                  <a:spcAft>
                    <a:spcPts val="800"/>
                  </a:spcAft>
                </a:pPr>
                <a14:m>
                  <m:oMath xmlns:m="http://schemas.openxmlformats.org/officeDocument/2006/math">
                    <m:r>
                      <a:rPr lang="es-E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𝐶</m:t>
                    </m:r>
                  </m:oMath>
                </a14:m>
                <a:r>
                  <a:rPr lang="es-ES" sz="16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 Representa el coeficiente de escorrentía</a:t>
                </a:r>
                <a:endParaRPr lang="es-ES" sz="1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 xmlns:m="http://schemas.openxmlformats.org/officeDocument/2006/math">
                    <m:r>
                      <a:rPr lang="es-E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𝐾</m:t>
                    </m:r>
                    <m:r>
                      <a:rPr lang="es-E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s-ES" sz="16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 </a:t>
                </a:r>
                <a:r>
                  <a:rPr lang="es-ES" sz="1600" dirty="0">
                    <a:latin typeface="Arial Rounded MT Bold" panose="020F0704030504030204" pitchFamily="34" charset="0"/>
                    <a:ea typeface="Times New Roman" panose="02020603050405020304" pitchFamily="18" charset="0"/>
                    <a:cs typeface="Times New Roman" panose="02020603050405020304" pitchFamily="18" charset="0"/>
                  </a:rPr>
                  <a:t>E</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xtensión </a:t>
                </a:r>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de la cuenca </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 </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sym typeface="Wingdings" panose="05000000000000000000" pitchFamily="2" charset="2"/>
                  </a:rPr>
                  <a:t> Municipio de Tulcan</a:t>
                </a:r>
              </a:p>
              <a:p>
                <a:pPr algn="just">
                  <a:lnSpc>
                    <a:spcPct val="200000"/>
                  </a:lnSpc>
                  <a:spcAft>
                    <a:spcPts val="800"/>
                  </a:spcAft>
                </a:pPr>
                <a14:m>
                  <m:oMath xmlns:m="http://schemas.openxmlformats.org/officeDocument/2006/math">
                    <m:r>
                      <a:rPr lang="es-E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𝐾</m:t>
                    </m:r>
                    <m:r>
                      <a:rPr lang="es-E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Lluvia </a:t>
                </a:r>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media anual </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sym typeface="Wingdings" panose="05000000000000000000" pitchFamily="2" charset="2"/>
                  </a:rPr>
                  <a:t> </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INHAMI</a:t>
                </a:r>
                <a:endParaRPr lang="es-ES" sz="1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 xmlns:m="http://schemas.openxmlformats.org/officeDocument/2006/math">
                    <m:r>
                      <a:rPr lang="es-E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𝐾</m:t>
                    </m:r>
                    <m:r>
                      <a:rPr lang="es-E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Pendiente y permeabilidad </a:t>
                </a:r>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del suelo </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sym typeface="Wingdings" panose="05000000000000000000" pitchFamily="2" charset="2"/>
                  </a:rPr>
                  <a:t> </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información </a:t>
                </a:r>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en mapas.</a:t>
                </a:r>
              </a:p>
            </p:txBody>
          </p:sp>
        </mc:Choice>
        <mc:Fallback xmlns="">
          <p:sp>
            <p:nvSpPr>
              <p:cNvPr id="6" name="Rectángulo 5"/>
              <p:cNvSpPr>
                <a:spLocks noRot="1" noChangeAspect="1" noMove="1" noResize="1" noEditPoints="1" noAdjustHandles="1" noChangeArrowheads="1" noChangeShapeType="1" noTextEdit="1"/>
              </p:cNvSpPr>
              <p:nvPr/>
            </p:nvSpPr>
            <p:spPr>
              <a:xfrm>
                <a:off x="1893520" y="3789739"/>
                <a:ext cx="6614809" cy="2369880"/>
              </a:xfrm>
              <a:prstGeom prst="rect">
                <a:avLst/>
              </a:prstGeom>
              <a:blipFill rotWithShape="0">
                <a:blip r:embed="rId4"/>
                <a:stretch>
                  <a:fillRect/>
                </a:stretch>
              </a:blipFill>
            </p:spPr>
            <p:txBody>
              <a:bodyPr/>
              <a:lstStyle/>
              <a:p>
                <a:r>
                  <a:rPr lang="es-ES">
                    <a:noFill/>
                  </a:rPr>
                  <a:t> </a:t>
                </a:r>
              </a:p>
            </p:txBody>
          </p:sp>
        </mc:Fallback>
      </mc:AlternateContent>
      <p:sp>
        <p:nvSpPr>
          <p:cNvPr id="7" name="Flecha abajo 6"/>
          <p:cNvSpPr/>
          <p:nvPr/>
        </p:nvSpPr>
        <p:spPr>
          <a:xfrm>
            <a:off x="5135886" y="3099546"/>
            <a:ext cx="252919" cy="44217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63210985"/>
      </p:ext>
    </p:extLst>
  </p:cSld>
  <p:clrMapOvr>
    <a:masterClrMapping/>
  </p:clrMapOvr>
  <mc:AlternateContent xmlns:mc="http://schemas.openxmlformats.org/markup-compatibility/2006">
    <mc:Choice xmlns:p14="http://schemas.microsoft.com/office/powerpoint/2010/main" Requires="p14">
      <p:transition spd="slow" p14:dur="2000" advTm="12376"/>
    </mc:Choice>
    <mc:Fallback>
      <p:transition spd="slow" advTm="1237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rot="16200000">
            <a:off x="-427636" y="1187794"/>
            <a:ext cx="1955984" cy="388696"/>
          </a:xfrm>
          <a:prstGeom prst="rect">
            <a:avLst/>
          </a:prstGeom>
        </p:spPr>
        <p:txBody>
          <a:bodyPr wrap="none">
            <a:spAutoFit/>
          </a:bodyPr>
          <a:lstStyle/>
          <a:p>
            <a:pPr algn="ctr">
              <a:lnSpc>
                <a:spcPct val="107000"/>
              </a:lnSpc>
              <a:spcBef>
                <a:spcPts val="1200"/>
              </a:spcBef>
              <a:spcAft>
                <a:spcPts val="0"/>
              </a:spcAft>
            </a:pPr>
            <a:r>
              <a:rPr lang="es-CO" b="1" kern="0" dirty="0">
                <a:latin typeface="Arial Rounded MT Bold" panose="020F0704030504030204" pitchFamily="34" charset="0"/>
                <a:ea typeface="Times New Roman" panose="02020603050405020304" pitchFamily="18" charset="0"/>
                <a:cs typeface="Times New Roman" panose="02020603050405020304" pitchFamily="18" charset="0"/>
              </a:rPr>
              <a:t>METODOLOGIA</a:t>
            </a:r>
            <a:endParaRPr lang="es-ES"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1423342" y="578786"/>
            <a:ext cx="3354316" cy="355803"/>
          </a:xfrm>
          <a:prstGeom prst="rect">
            <a:avLst/>
          </a:prstGeom>
        </p:spPr>
        <p:txBody>
          <a:bodyPr wrap="none">
            <a:spAutoFit/>
          </a:bodyPr>
          <a:lstStyle/>
          <a:p>
            <a:pPr lvl="0">
              <a:lnSpc>
                <a:spcPct val="107000"/>
              </a:lnSpc>
              <a:spcBef>
                <a:spcPts val="200"/>
              </a:spcBef>
              <a:spcAft>
                <a:spcPts val="0"/>
              </a:spcAft>
            </a:pPr>
            <a:r>
              <a:rPr lang="es-ES" sz="1600" b="1" dirty="0" smtClean="0">
                <a:latin typeface="Arial Rounded MT Bold" panose="020F0704030504030204" pitchFamily="34" charset="0"/>
                <a:ea typeface="Times New Roman" panose="02020603050405020304" pitchFamily="18" charset="0"/>
                <a:cs typeface="Times New Roman" panose="02020603050405020304" pitchFamily="18" charset="0"/>
              </a:rPr>
              <a:t>FUNCIÓN DE LA PRODUCCIÓN </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p:cNvSpPr/>
              <p:nvPr/>
            </p:nvSpPr>
            <p:spPr>
              <a:xfrm>
                <a:off x="1798028" y="1669802"/>
                <a:ext cx="2876237" cy="413959"/>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S" b="1" i="1">
                              <a:latin typeface="Cambria Math" panose="02040503050406030204" pitchFamily="18" charset="0"/>
                            </a:rPr>
                          </m:ctrlPr>
                        </m:dPr>
                        <m:e>
                          <m:sSub>
                            <m:sSubPr>
                              <m:ctrlPr>
                                <a:rPr lang="es-ES" b="1" i="1">
                                  <a:latin typeface="Cambria Math" panose="02040503050406030204" pitchFamily="18" charset="0"/>
                                </a:rPr>
                              </m:ctrlPr>
                            </m:sSubPr>
                            <m:e>
                              <m:r>
                                <a:rPr lang="es-ES" b="1" i="0">
                                  <a:latin typeface="Cambria Math" panose="02040503050406030204" pitchFamily="18" charset="0"/>
                                </a:rPr>
                                <m:t>𝐘</m:t>
                              </m:r>
                            </m:e>
                            <m:sub>
                              <m:r>
                                <a:rPr lang="es-ES" b="1" i="0">
                                  <a:latin typeface="Cambria Math" panose="02040503050406030204" pitchFamily="18" charset="0"/>
                                </a:rPr>
                                <m:t>𝐑𝐩</m:t>
                              </m:r>
                              <m:r>
                                <a:rPr lang="es-ES" b="1" i="0">
                                  <a:latin typeface="Cambria Math" panose="02040503050406030204" pitchFamily="18" charset="0"/>
                                </a:rPr>
                                <m:t>,</m:t>
                              </m:r>
                              <m:r>
                                <a:rPr lang="es-ES" b="1" i="0">
                                  <a:latin typeface="Cambria Math" panose="02040503050406030204" pitchFamily="18" charset="0"/>
                                </a:rPr>
                                <m:t>𝐑𝐦</m:t>
                              </m:r>
                              <m:r>
                                <a:rPr lang="es-ES" b="1" i="0">
                                  <a:latin typeface="Cambria Math" panose="02040503050406030204" pitchFamily="18" charset="0"/>
                                </a:rPr>
                                <m:t>, </m:t>
                              </m:r>
                              <m:r>
                                <a:rPr lang="es-ES" b="1" i="0">
                                  <a:latin typeface="Cambria Math" panose="02040503050406030204" pitchFamily="18" charset="0"/>
                                </a:rPr>
                                <m:t>𝐂𝐚</m:t>
                              </m:r>
                            </m:sub>
                          </m:sSub>
                          <m:r>
                            <a:rPr lang="es-ES" b="1" i="0">
                              <a:latin typeface="Cambria Math" panose="02040503050406030204" pitchFamily="18" charset="0"/>
                            </a:rPr>
                            <m:t> = </m:t>
                          </m:r>
                          <m:r>
                            <a:rPr lang="es-ES" b="1" i="0">
                              <a:latin typeface="Cambria Math" panose="02040503050406030204" pitchFamily="18" charset="0"/>
                            </a:rPr>
                            <m:t>𝐟</m:t>
                          </m:r>
                          <m:r>
                            <a:rPr lang="es-ES" b="1" i="0">
                              <a:latin typeface="Cambria Math" panose="02040503050406030204" pitchFamily="18" charset="0"/>
                            </a:rPr>
                            <m:t> ( </m:t>
                          </m:r>
                          <m:r>
                            <a:rPr lang="es-ES" b="1" i="0">
                              <a:latin typeface="Cambria Math" panose="02040503050406030204" pitchFamily="18" charset="0"/>
                            </a:rPr>
                            <m:t>𝐊</m:t>
                          </m:r>
                          <m:r>
                            <a:rPr lang="es-ES" b="1" i="0">
                              <a:latin typeface="Cambria Math" panose="02040503050406030204" pitchFamily="18" charset="0"/>
                            </a:rPr>
                            <m:t>,</m:t>
                          </m:r>
                          <m:r>
                            <a:rPr lang="es-ES" b="1" i="0">
                              <a:latin typeface="Cambria Math" panose="02040503050406030204" pitchFamily="18" charset="0"/>
                            </a:rPr>
                            <m:t>𝐋</m:t>
                          </m:r>
                          <m:r>
                            <a:rPr lang="es-ES" b="1" i="0">
                              <a:latin typeface="Cambria Math" panose="02040503050406030204" pitchFamily="18" charset="0"/>
                            </a:rPr>
                            <m:t>,..,</m:t>
                          </m:r>
                          <m:r>
                            <a:rPr lang="es-ES" b="1" i="0">
                              <a:latin typeface="Cambria Math" panose="02040503050406030204" pitchFamily="18" charset="0"/>
                            </a:rPr>
                            <m:t>𝐖</m:t>
                          </m:r>
                        </m:e>
                      </m:d>
                    </m:oMath>
                  </m:oMathPara>
                </a14:m>
                <a:endParaRPr lang="es-ES" b="1" dirty="0">
                  <a:latin typeface="Arial Rounded MT Bold" panose="020F0704030504030204" pitchFamily="34"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798028" y="1669802"/>
                <a:ext cx="2876237" cy="413959"/>
              </a:xfrm>
              <a:prstGeom prst="rect">
                <a:avLst/>
              </a:prstGeom>
              <a:blipFill rotWithShape="0">
                <a:blip r:embed="rId3"/>
                <a:stretch>
                  <a:fillRect t="-140278" r="-20798" b="-208333"/>
                </a:stretch>
              </a:blipFill>
            </p:spPr>
            <p:txBody>
              <a:bodyPr/>
              <a:lstStyle/>
              <a:p>
                <a:r>
                  <a:rPr lang="es-ES">
                    <a:noFill/>
                  </a:rPr>
                  <a:t> </a:t>
                </a:r>
              </a:p>
            </p:txBody>
          </p:sp>
        </mc:Fallback>
      </mc:AlternateContent>
      <p:sp>
        <p:nvSpPr>
          <p:cNvPr id="5" name="Rectángulo 4"/>
          <p:cNvSpPr/>
          <p:nvPr/>
        </p:nvSpPr>
        <p:spPr>
          <a:xfrm>
            <a:off x="1423342" y="3587772"/>
            <a:ext cx="3293756" cy="1616853"/>
          </a:xfrm>
          <a:prstGeom prst="rect">
            <a:avLst/>
          </a:prstGeom>
        </p:spPr>
        <p:txBody>
          <a:bodyPr wrap="square">
            <a:spAutoFit/>
          </a:bodyPr>
          <a:lstStyle/>
          <a:p>
            <a:pPr marL="449580" indent="-449580">
              <a:lnSpc>
                <a:spcPct val="200000"/>
              </a:lnSpc>
              <a:spcAft>
                <a:spcPts val="1000"/>
              </a:spcAft>
            </a:pPr>
            <a:r>
              <a:rPr lang="es-ES" sz="1600" dirty="0">
                <a:latin typeface="Arial Rounded MT Bold" panose="020F0704030504030204" pitchFamily="34" charset="0"/>
                <a:ea typeface="Calibri" panose="020F0502020204030204" pitchFamily="34" charset="0"/>
                <a:cs typeface="Times New Roman" panose="02020603050405020304" pitchFamily="18" charset="0"/>
              </a:rPr>
              <a:t>K: cantidad de capital</a:t>
            </a:r>
          </a:p>
          <a:p>
            <a:pPr marL="449580" indent="-449580">
              <a:lnSpc>
                <a:spcPct val="200000"/>
              </a:lnSpc>
              <a:spcAft>
                <a:spcPts val="1000"/>
              </a:spcAft>
            </a:pPr>
            <a:r>
              <a:rPr lang="es-ES" sz="1600" dirty="0">
                <a:latin typeface="Arial Rounded MT Bold" panose="020F0704030504030204" pitchFamily="34" charset="0"/>
                <a:ea typeface="Calibri" panose="020F0502020204030204" pitchFamily="34" charset="0"/>
                <a:cs typeface="Times New Roman" panose="02020603050405020304" pitchFamily="18" charset="0"/>
              </a:rPr>
              <a:t>L: cantidad de trabajo</a:t>
            </a:r>
          </a:p>
          <a:p>
            <a:pPr marL="449580" indent="-449580">
              <a:lnSpc>
                <a:spcPct val="115000"/>
              </a:lnSpc>
              <a:spcAft>
                <a:spcPts val="1000"/>
              </a:spcAft>
            </a:pPr>
            <a:r>
              <a:rPr lang="es-ES" sz="1600" dirty="0">
                <a:latin typeface="Arial Rounded MT Bold" panose="020F0704030504030204" pitchFamily="34" charset="0"/>
                <a:ea typeface="Calibri" panose="020F0502020204030204" pitchFamily="34" charset="0"/>
                <a:cs typeface="Times New Roman" panose="02020603050405020304" pitchFamily="18" charset="0"/>
              </a:rPr>
              <a:t>W: insumos </a:t>
            </a:r>
            <a:endParaRPr lang="es-ES" sz="1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1423342" y="2360134"/>
                <a:ext cx="4340558" cy="1224566"/>
              </a:xfrm>
              <a:prstGeom prst="rect">
                <a:avLst/>
              </a:prstGeom>
            </p:spPr>
            <p:txBody>
              <a:bodyPr wrap="square">
                <a:spAutoFit/>
              </a:bodyPr>
              <a:lstStyle/>
              <a:p>
                <a:pPr marL="449580" indent="-449580">
                  <a:lnSpc>
                    <a:spcPct val="200000"/>
                  </a:lnSpc>
                  <a:spcAft>
                    <a:spcPts val="1000"/>
                  </a:spcAft>
                </a:pPr>
                <a14:m>
                  <m:oMath xmlns:m="http://schemas.openxmlformats.org/officeDocument/2006/math">
                    <m:sSub>
                      <m:sSubPr>
                        <m:ctrlPr>
                          <a:rPr lang="es-ES" sz="1600" i="1" baseline="-25000"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t>𝑌</m:t>
                        </m:r>
                      </m:e>
                      <m:sub>
                        <m: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t>𝑅𝑝</m:t>
                        </m:r>
                      </m:sub>
                    </m:sSub>
                    <m:r>
                      <a:rPr lang="es-CO" sz="1600" b="0" i="0" baseline="-25000" smtClean="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t>𝑌</m:t>
                        </m:r>
                      </m:e>
                      <m:sub>
                        <m: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t>𝑅𝑚</m:t>
                        </m:r>
                      </m:sub>
                    </m:sSub>
                  </m:oMath>
                </a14:m>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 Producción </a:t>
                </a:r>
                <a:endPar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endParaRPr>
              </a:p>
              <a:p>
                <a:pPr marL="449580" indent="-449580">
                  <a:lnSpc>
                    <a:spcPct val="200000"/>
                  </a:lnSpc>
                  <a:spcAft>
                    <a:spcPts val="1000"/>
                  </a:spcAft>
                </a:pPr>
                <a14:m>
                  <m:oMath xmlns:m="http://schemas.openxmlformats.org/officeDocument/2006/math">
                    <m:sSub>
                      <m:sSubPr>
                        <m:ctrlP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t>𝑌</m:t>
                        </m:r>
                      </m:e>
                      <m:sub>
                        <m: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t> </m:t>
                        </m:r>
                        <m: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t>𝐶𝑀</m:t>
                        </m:r>
                        <m:r>
                          <a:rPr lang="es-ES" sz="1600" i="1" baseline="-25000">
                            <a:effectLst/>
                            <a:latin typeface="Cambria Math" panose="02040503050406030204" pitchFamily="18" charset="0"/>
                            <a:ea typeface="Times New Roman" panose="02020603050405020304" pitchFamily="18" charset="0"/>
                            <a:cs typeface="Times New Roman" panose="02020603050405020304" pitchFamily="18" charset="0"/>
                          </a:rPr>
                          <m:t>:</m:t>
                        </m:r>
                      </m:sub>
                    </m:sSub>
                  </m:oMath>
                </a14:m>
                <a:r>
                  <a:rPr lang="es-ES" sz="1600" baseline="-25000" dirty="0">
                    <a:effectLst/>
                    <a:latin typeface="Arial Rounded MT Bold" panose="020F0704030504030204" pitchFamily="34" charset="0"/>
                    <a:ea typeface="Times New Roman" panose="02020603050405020304" pitchFamily="18" charset="0"/>
                    <a:cs typeface="Times New Roman" panose="02020603050405020304" pitchFamily="18" charset="0"/>
                  </a:rPr>
                  <a:t> </a:t>
                </a:r>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Provisión de agua para consumo</a:t>
                </a:r>
              </a:p>
            </p:txBody>
          </p:sp>
        </mc:Choice>
        <mc:Fallback xmlns="">
          <p:sp>
            <p:nvSpPr>
              <p:cNvPr id="6" name="Rectángulo 5"/>
              <p:cNvSpPr>
                <a:spLocks noRot="1" noChangeAspect="1" noMove="1" noResize="1" noEditPoints="1" noAdjustHandles="1" noChangeArrowheads="1" noChangeShapeType="1" noTextEdit="1"/>
              </p:cNvSpPr>
              <p:nvPr/>
            </p:nvSpPr>
            <p:spPr>
              <a:xfrm>
                <a:off x="1423342" y="2360134"/>
                <a:ext cx="4340558" cy="1224566"/>
              </a:xfrm>
              <a:prstGeom prst="rect">
                <a:avLst/>
              </a:prstGeom>
              <a:blipFill rotWithShape="0">
                <a:blip r:embed="rId4"/>
                <a:stretch>
                  <a:fillRect b="-995"/>
                </a:stretch>
              </a:blipFill>
            </p:spPr>
            <p:txBody>
              <a:bodyPr/>
              <a:lstStyle/>
              <a:p>
                <a:r>
                  <a:rPr lang="es-ES">
                    <a:noFill/>
                  </a:rPr>
                  <a:t> </a:t>
                </a:r>
              </a:p>
            </p:txBody>
          </p:sp>
        </mc:Fallback>
      </mc:AlternateContent>
      <p:sp>
        <p:nvSpPr>
          <p:cNvPr id="8" name="Rectángulo 7"/>
          <p:cNvSpPr/>
          <p:nvPr/>
        </p:nvSpPr>
        <p:spPr>
          <a:xfrm>
            <a:off x="7403591" y="452954"/>
            <a:ext cx="1326004" cy="584775"/>
          </a:xfrm>
          <a:prstGeom prst="rect">
            <a:avLst/>
          </a:prstGeom>
        </p:spPr>
        <p:txBody>
          <a:bodyPr wrap="none">
            <a:spAutoFit/>
          </a:bodyPr>
          <a:lstStyle/>
          <a:p>
            <a:pPr lvl="0" algn="just">
              <a:lnSpc>
                <a:spcPct val="200000"/>
              </a:lnSpc>
              <a:spcBef>
                <a:spcPts val="200"/>
              </a:spcBef>
              <a:spcAft>
                <a:spcPts val="0"/>
              </a:spcAft>
            </a:pPr>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BENEFICIO</a:t>
            </a:r>
          </a:p>
        </p:txBody>
      </p:sp>
      <mc:AlternateContent xmlns:mc="http://schemas.openxmlformats.org/markup-compatibility/2006" xmlns:a14="http://schemas.microsoft.com/office/drawing/2010/main">
        <mc:Choice Requires="a14">
          <p:sp>
            <p:nvSpPr>
              <p:cNvPr id="9" name="Rectángulo 8"/>
              <p:cNvSpPr/>
              <p:nvPr/>
            </p:nvSpPr>
            <p:spPr>
              <a:xfrm>
                <a:off x="7506824" y="1669802"/>
                <a:ext cx="125226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S" b="1" i="0">
                          <a:latin typeface="Cambria Math" panose="02040503050406030204" pitchFamily="18" charset="0"/>
                        </a:rPr>
                        <m:t>𝐁</m:t>
                      </m:r>
                      <m:r>
                        <a:rPr lang="es-ES" b="1" i="0">
                          <a:latin typeface="Cambria Math" panose="02040503050406030204" pitchFamily="18" charset="0"/>
                        </a:rPr>
                        <m:t>=</m:t>
                      </m:r>
                      <m:r>
                        <a:rPr lang="es-ES" b="1" i="0">
                          <a:latin typeface="Cambria Math" panose="02040503050406030204" pitchFamily="18" charset="0"/>
                        </a:rPr>
                        <m:t>𝐏</m:t>
                      </m:r>
                      <m:r>
                        <a:rPr lang="es-ES" b="1" i="0">
                          <a:latin typeface="Cambria Math" panose="02040503050406030204" pitchFamily="18" charset="0"/>
                        </a:rPr>
                        <m:t>∗</m:t>
                      </m:r>
                      <m:r>
                        <a:rPr lang="es-ES" b="1" i="0">
                          <a:latin typeface="Cambria Math" panose="02040503050406030204" pitchFamily="18" charset="0"/>
                        </a:rPr>
                        <m:t>𝐐</m:t>
                      </m:r>
                    </m:oMath>
                  </m:oMathPara>
                </a14:m>
                <a:endParaRPr lang="es-ES" b="1" dirty="0">
                  <a:latin typeface="Arial Rounded MT Bold" panose="020F0704030504030204" pitchFamily="34"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7506824" y="1669802"/>
                <a:ext cx="1252266" cy="369332"/>
              </a:xfrm>
              <a:prstGeom prst="rect">
                <a:avLst/>
              </a:prstGeom>
              <a:blipFill rotWithShape="0">
                <a:blip r:embed="rId5"/>
                <a:stretch>
                  <a:fillRect b="-7692"/>
                </a:stretch>
              </a:blipFill>
            </p:spPr>
            <p:txBody>
              <a:bodyPr/>
              <a:lstStyle/>
              <a:p>
                <a:r>
                  <a:rPr lang="es-ES">
                    <a:noFill/>
                  </a:rPr>
                  <a:t> </a:t>
                </a:r>
              </a:p>
            </p:txBody>
          </p:sp>
        </mc:Fallback>
      </mc:AlternateContent>
      <p:sp>
        <p:nvSpPr>
          <p:cNvPr id="11" name="Rectángulo 10"/>
          <p:cNvSpPr/>
          <p:nvPr/>
        </p:nvSpPr>
        <p:spPr>
          <a:xfrm>
            <a:off x="6371389" y="2972417"/>
            <a:ext cx="4698688" cy="2062103"/>
          </a:xfrm>
          <a:prstGeom prst="rect">
            <a:avLst/>
          </a:prstGeom>
        </p:spPr>
        <p:txBody>
          <a:bodyPr wrap="square">
            <a:spAutoFit/>
          </a:bodyPr>
          <a:lstStyle/>
          <a:p>
            <a:pPr>
              <a:lnSpc>
                <a:spcPct val="200000"/>
              </a:lnSpc>
              <a:spcAft>
                <a:spcPts val="800"/>
              </a:spcAft>
            </a:pP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a:t>
            </a:r>
            <a:r>
              <a:rPr lang="es-ES" sz="1600" dirty="0">
                <a:latin typeface="Arial Rounded MT Bold" panose="020F0704030504030204" pitchFamily="34" charset="0"/>
                <a:ea typeface="Calibri" panose="020F0502020204030204" pitchFamily="34" charset="0"/>
                <a:cs typeface="Times New Roman" panose="02020603050405020304" pitchFamily="18" charset="0"/>
              </a:rPr>
              <a:t>P) </a:t>
            </a: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la </a:t>
            </a:r>
            <a:r>
              <a:rPr lang="es-ES" sz="1600" dirty="0">
                <a:latin typeface="Arial Rounded MT Bold" panose="020F0704030504030204" pitchFamily="34" charset="0"/>
                <a:ea typeface="Calibri" panose="020F0502020204030204" pitchFamily="34" charset="0"/>
                <a:cs typeface="Times New Roman" panose="02020603050405020304" pitchFamily="18" charset="0"/>
              </a:rPr>
              <a:t>suma total de los insumos requeridos para la purificación del agua </a:t>
            </a: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y </a:t>
            </a:r>
            <a:r>
              <a:rPr lang="es-ES" sz="1600" dirty="0">
                <a:latin typeface="Arial Rounded MT Bold" panose="020F0704030504030204" pitchFamily="34" charset="0"/>
                <a:ea typeface="Calibri" panose="020F0502020204030204" pitchFamily="34" charset="0"/>
                <a:cs typeface="Times New Roman" panose="02020603050405020304" pitchFamily="18" charset="0"/>
              </a:rPr>
              <a:t>la suma de los insumos, capital  y trabajo del gasto para riego </a:t>
            </a: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en </a:t>
            </a:r>
            <a:r>
              <a:rPr lang="es-ES" sz="1600" dirty="0">
                <a:latin typeface="Arial Rounded MT Bold" panose="020F0704030504030204" pitchFamily="34" charset="0"/>
                <a:ea typeface="Calibri" panose="020F0502020204030204" pitchFamily="34" charset="0"/>
                <a:cs typeface="Times New Roman" panose="02020603050405020304" pitchFamily="18" charset="0"/>
              </a:rPr>
              <a:t>producción de maíz y papa.</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6380251" y="5204625"/>
            <a:ext cx="4698688" cy="338554"/>
          </a:xfrm>
          <a:prstGeom prst="rect">
            <a:avLst/>
          </a:prstGeom>
        </p:spPr>
        <p:txBody>
          <a:bodyPr wrap="square">
            <a:spAutoFit/>
          </a:bodyPr>
          <a:lstStyle/>
          <a:p>
            <a:r>
              <a:rPr lang="es-ES" sz="1600" dirty="0" smtClean="0">
                <a:latin typeface="Arial Rounded MT Bold" panose="020F0704030504030204" pitchFamily="34" charset="0"/>
                <a:ea typeface="Calibri" panose="020F0502020204030204" pitchFamily="34" charset="0"/>
              </a:rPr>
              <a:t>Q caudal </a:t>
            </a:r>
            <a:r>
              <a:rPr lang="es-ES" sz="1600" dirty="0">
                <a:latin typeface="Arial Rounded MT Bold" panose="020F0704030504030204" pitchFamily="34" charset="0"/>
                <a:ea typeface="Calibri" panose="020F0502020204030204" pitchFamily="34" charset="0"/>
              </a:rPr>
              <a:t>total de la cuenca </a:t>
            </a:r>
            <a:r>
              <a:rPr lang="es-ES" sz="1600" dirty="0" smtClean="0">
                <a:latin typeface="Arial Rounded MT Bold" panose="020F0704030504030204" pitchFamily="34" charset="0"/>
                <a:ea typeface="Calibri" panose="020F0502020204030204" pitchFamily="34" charset="0"/>
              </a:rPr>
              <a:t>del </a:t>
            </a:r>
            <a:r>
              <a:rPr lang="es-ES" sz="1600" dirty="0">
                <a:latin typeface="Arial Rounded MT Bold" panose="020F0704030504030204" pitchFamily="34" charset="0"/>
                <a:ea typeface="Calibri" panose="020F0502020204030204" pitchFamily="34" charset="0"/>
              </a:rPr>
              <a:t>rio Carchi.</a:t>
            </a:r>
            <a:endParaRPr lang="es-ES" sz="1600" dirty="0">
              <a:latin typeface="Arial Rounded MT Bold" panose="020F0704030504030204" pitchFamily="34" charset="0"/>
            </a:endParaRPr>
          </a:p>
        </p:txBody>
      </p:sp>
      <p:cxnSp>
        <p:nvCxnSpPr>
          <p:cNvPr id="16" name="Conector angular 15"/>
          <p:cNvCxnSpPr>
            <a:stCxn id="4" idx="1"/>
            <a:endCxn id="6" idx="1"/>
          </p:cNvCxnSpPr>
          <p:nvPr/>
        </p:nvCxnSpPr>
        <p:spPr>
          <a:xfrm rot="10800000" flipV="1">
            <a:off x="1423342" y="1876781"/>
            <a:ext cx="374686" cy="1095635"/>
          </a:xfrm>
          <a:prstGeom prst="bentConnector3">
            <a:avLst>
              <a:gd name="adj1" fmla="val 16101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ector angular 17"/>
          <p:cNvCxnSpPr>
            <a:stCxn id="4" idx="1"/>
            <a:endCxn id="5" idx="1"/>
          </p:cNvCxnSpPr>
          <p:nvPr/>
        </p:nvCxnSpPr>
        <p:spPr>
          <a:xfrm rot="10800000" flipV="1">
            <a:off x="1423342" y="1876781"/>
            <a:ext cx="374686" cy="2519417"/>
          </a:xfrm>
          <a:prstGeom prst="bentConnector3">
            <a:avLst>
              <a:gd name="adj1" fmla="val 161011"/>
            </a:avLst>
          </a:prstGeom>
          <a:ln>
            <a:tailEnd type="triangle"/>
          </a:ln>
        </p:spPr>
        <p:style>
          <a:lnRef idx="1">
            <a:schemeClr val="dk1"/>
          </a:lnRef>
          <a:fillRef idx="0">
            <a:schemeClr val="dk1"/>
          </a:fillRef>
          <a:effectRef idx="0">
            <a:schemeClr val="dk1"/>
          </a:effectRef>
          <a:fontRef idx="minor">
            <a:schemeClr val="tx1"/>
          </a:fontRef>
        </p:style>
      </p:cxnSp>
      <p:sp>
        <p:nvSpPr>
          <p:cNvPr id="22" name="Flecha abajo 21"/>
          <p:cNvSpPr/>
          <p:nvPr/>
        </p:nvSpPr>
        <p:spPr>
          <a:xfrm>
            <a:off x="8006497" y="2445187"/>
            <a:ext cx="252919" cy="44217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75451364"/>
      </p:ext>
    </p:extLst>
  </p:cSld>
  <p:clrMapOvr>
    <a:masterClrMapping/>
  </p:clrMapOvr>
  <mc:AlternateContent xmlns:mc="http://schemas.openxmlformats.org/markup-compatibility/2006">
    <mc:Choice xmlns:p14="http://schemas.microsoft.com/office/powerpoint/2010/main" Requires="p14">
      <p:transition spd="slow" p14:dur="2000" advTm="35254"/>
    </mc:Choice>
    <mc:Fallback>
      <p:transition spd="slow" advTm="3525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511318" y="340100"/>
            <a:ext cx="5456151" cy="400110"/>
          </a:xfrm>
          <a:prstGeom prst="rect">
            <a:avLst/>
          </a:prstGeom>
          <a:noFill/>
        </p:spPr>
        <p:txBody>
          <a:bodyPr wrap="square" rtlCol="0">
            <a:spAutoFit/>
          </a:bodyPr>
          <a:lstStyle/>
          <a:p>
            <a:r>
              <a:rPr lang="es-CO" sz="2000" b="1" dirty="0" smtClean="0">
                <a:latin typeface="Arial Rounded MT Bold" panose="020F0704030504030204" pitchFamily="34" charset="0"/>
              </a:rPr>
              <a:t>SEGUNDA FASE – ZONIFICACION</a:t>
            </a:r>
            <a:endParaRPr lang="es-ES" sz="2000" b="1" dirty="0">
              <a:latin typeface="Arial Rounded MT Bold" panose="020F0704030504030204" pitchFamily="34" charset="0"/>
            </a:endParaRPr>
          </a:p>
        </p:txBody>
      </p:sp>
      <p:sp>
        <p:nvSpPr>
          <p:cNvPr id="5" name="Rectángulo 4"/>
          <p:cNvSpPr/>
          <p:nvPr/>
        </p:nvSpPr>
        <p:spPr>
          <a:xfrm rot="16200000">
            <a:off x="-427636" y="1199592"/>
            <a:ext cx="1955984" cy="365100"/>
          </a:xfrm>
          <a:prstGeom prst="rect">
            <a:avLst/>
          </a:prstGeom>
        </p:spPr>
        <p:txBody>
          <a:bodyPr wrap="none">
            <a:spAutoFit/>
          </a:bodyPr>
          <a:lstStyle/>
          <a:p>
            <a:pPr algn="ctr">
              <a:lnSpc>
                <a:spcPct val="107000"/>
              </a:lnSpc>
              <a:spcBef>
                <a:spcPts val="1200"/>
              </a:spcBef>
              <a:spcAft>
                <a:spcPts val="0"/>
              </a:spcAft>
            </a:pPr>
            <a:r>
              <a:rPr lang="es-CO" b="1" kern="0" dirty="0">
                <a:latin typeface="Arial Rounded MT Bold" panose="020F0704030504030204" pitchFamily="34" charset="0"/>
                <a:ea typeface="Times New Roman" panose="02020603050405020304" pitchFamily="18" charset="0"/>
                <a:cs typeface="Times New Roman" panose="02020603050405020304" pitchFamily="18" charset="0"/>
              </a:rPr>
              <a:t>METODOLOGIA</a:t>
            </a:r>
            <a:endParaRPr lang="es-ES"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1271838" y="1012810"/>
            <a:ext cx="2523474" cy="369332"/>
          </a:xfrm>
          <a:prstGeom prst="rect">
            <a:avLst/>
          </a:prstGeom>
        </p:spPr>
        <p:txBody>
          <a:bodyPr wrap="square">
            <a:spAutoFit/>
          </a:bodyPr>
          <a:lstStyle/>
          <a:p>
            <a:pPr marL="285750" indent="-285750" algn="ctr">
              <a:buFont typeface="Wingdings" panose="05000000000000000000" pitchFamily="2" charset="2"/>
              <a:buChar char="ü"/>
            </a:pPr>
            <a:r>
              <a:rPr lang="es-ES" b="1" dirty="0">
                <a:solidFill>
                  <a:srgbClr val="000000"/>
                </a:solidFill>
                <a:latin typeface="Times New Roman" panose="02020603050405020304" pitchFamily="18" charset="0"/>
                <a:ea typeface="Times New Roman" panose="02020603050405020304" pitchFamily="18" charset="0"/>
              </a:rPr>
              <a:t>Puntos de captación</a:t>
            </a:r>
            <a:endParaRPr lang="es-ES" dirty="0"/>
          </a:p>
        </p:txBody>
      </p:sp>
      <p:pic>
        <p:nvPicPr>
          <p:cNvPr id="8" name="Imagen 7" descr="E:\TESIS\MAPAS\Puntos_Captacion1.png"/>
          <p:cNvPicPr/>
          <p:nvPr/>
        </p:nvPicPr>
        <p:blipFill rotWithShape="1">
          <a:blip r:embed="rId3" cstate="print">
            <a:extLst>
              <a:ext uri="{28A0092B-C50C-407E-A947-70E740481C1C}">
                <a14:useLocalDpi xmlns:a14="http://schemas.microsoft.com/office/drawing/2010/main" val="0"/>
              </a:ext>
            </a:extLst>
          </a:blip>
          <a:srcRect l="3561" t="4534" r="2082" b="5017"/>
          <a:stretch/>
        </p:blipFill>
        <p:spPr bwMode="auto">
          <a:xfrm>
            <a:off x="1420709" y="1382141"/>
            <a:ext cx="2160000" cy="1440000"/>
          </a:xfrm>
          <a:prstGeom prst="rect">
            <a:avLst/>
          </a:prstGeom>
          <a:noFill/>
          <a:ln>
            <a:noFill/>
          </a:ln>
          <a:extLst>
            <a:ext uri="{53640926-AAD7-44D8-BBD7-CCE9431645EC}">
              <a14:shadowObscured xmlns:a14="http://schemas.microsoft.com/office/drawing/2010/main"/>
            </a:ext>
          </a:extLst>
        </p:spPr>
      </p:pic>
      <p:sp>
        <p:nvSpPr>
          <p:cNvPr id="9" name="Rectángulo 8"/>
          <p:cNvSpPr/>
          <p:nvPr/>
        </p:nvSpPr>
        <p:spPr>
          <a:xfrm>
            <a:off x="1420709" y="3003044"/>
            <a:ext cx="2174293" cy="369332"/>
          </a:xfrm>
          <a:prstGeom prst="rect">
            <a:avLst/>
          </a:prstGeom>
        </p:spPr>
        <p:txBody>
          <a:bodyPr wrap="square">
            <a:spAutoFit/>
          </a:bodyPr>
          <a:lstStyle/>
          <a:p>
            <a:pPr marL="285750" indent="-285750" algn="ctr">
              <a:buFont typeface="Wingdings" panose="05000000000000000000" pitchFamily="2" charset="2"/>
              <a:buChar char="ü"/>
            </a:pPr>
            <a:r>
              <a:rPr lang="es-ES" b="1" dirty="0">
                <a:solidFill>
                  <a:srgbClr val="000000"/>
                </a:solidFill>
                <a:latin typeface="Times New Roman" panose="02020603050405020304" pitchFamily="18" charset="0"/>
                <a:ea typeface="Times New Roman" panose="02020603050405020304" pitchFamily="18" charset="0"/>
              </a:rPr>
              <a:t>Zonas Pobladas</a:t>
            </a:r>
            <a:endParaRPr lang="es-ES" dirty="0"/>
          </a:p>
        </p:txBody>
      </p:sp>
      <p:pic>
        <p:nvPicPr>
          <p:cNvPr id="10" name="Imagen 9" descr="E:\TESIS\MAPAS\Centros.png"/>
          <p:cNvPicPr/>
          <p:nvPr/>
        </p:nvPicPr>
        <p:blipFill rotWithShape="1">
          <a:blip r:embed="rId4" cstate="print">
            <a:extLst>
              <a:ext uri="{28A0092B-C50C-407E-A947-70E740481C1C}">
                <a14:useLocalDpi xmlns:a14="http://schemas.microsoft.com/office/drawing/2010/main" val="0"/>
              </a:ext>
            </a:extLst>
          </a:blip>
          <a:srcRect l="3158" t="4395" r="3683" b="4395"/>
          <a:stretch/>
        </p:blipFill>
        <p:spPr bwMode="auto">
          <a:xfrm>
            <a:off x="1420709" y="3396763"/>
            <a:ext cx="2160000" cy="1440000"/>
          </a:xfrm>
          <a:prstGeom prst="rect">
            <a:avLst/>
          </a:prstGeom>
          <a:noFill/>
          <a:ln>
            <a:noFill/>
          </a:ln>
          <a:extLst>
            <a:ext uri="{53640926-AAD7-44D8-BBD7-CCE9431645EC}">
              <a14:shadowObscured xmlns:a14="http://schemas.microsoft.com/office/drawing/2010/main"/>
            </a:ext>
          </a:extLst>
        </p:spPr>
      </p:pic>
      <p:sp>
        <p:nvSpPr>
          <p:cNvPr id="11" name="Rectángulo 10"/>
          <p:cNvSpPr/>
          <p:nvPr/>
        </p:nvSpPr>
        <p:spPr>
          <a:xfrm>
            <a:off x="1617069" y="4846152"/>
            <a:ext cx="1833011" cy="369332"/>
          </a:xfrm>
          <a:prstGeom prst="rect">
            <a:avLst/>
          </a:prstGeom>
        </p:spPr>
        <p:txBody>
          <a:bodyPr wrap="square">
            <a:spAutoFit/>
          </a:bodyPr>
          <a:lstStyle/>
          <a:p>
            <a:pPr marL="285750" indent="-285750" algn="ctr">
              <a:buFont typeface="Wingdings" panose="05000000000000000000" pitchFamily="2" charset="2"/>
              <a:buChar char="ü"/>
            </a:pPr>
            <a:r>
              <a:rPr lang="es-ES" b="1" dirty="0">
                <a:solidFill>
                  <a:srgbClr val="000000"/>
                </a:solidFill>
                <a:latin typeface="Times New Roman" panose="02020603050405020304" pitchFamily="18" charset="0"/>
                <a:ea typeface="Times New Roman" panose="02020603050405020304" pitchFamily="18" charset="0"/>
              </a:rPr>
              <a:t>Sistema Vial.</a:t>
            </a:r>
            <a:r>
              <a:rPr lang="es-ES" dirty="0">
                <a:solidFill>
                  <a:srgbClr val="000000"/>
                </a:solidFill>
                <a:latin typeface="Times New Roman" panose="02020603050405020304" pitchFamily="18" charset="0"/>
                <a:ea typeface="Times New Roman" panose="02020603050405020304" pitchFamily="18" charset="0"/>
              </a:rPr>
              <a:t> </a:t>
            </a:r>
            <a:endParaRPr lang="es-ES" dirty="0"/>
          </a:p>
        </p:txBody>
      </p:sp>
      <p:pic>
        <p:nvPicPr>
          <p:cNvPr id="12" name="Imagen 11" descr="E:\TESIS\MAPAS\Vias.png"/>
          <p:cNvPicPr/>
          <p:nvPr/>
        </p:nvPicPr>
        <p:blipFill rotWithShape="1">
          <a:blip r:embed="rId5" cstate="print">
            <a:extLst>
              <a:ext uri="{28A0092B-C50C-407E-A947-70E740481C1C}">
                <a14:useLocalDpi xmlns:a14="http://schemas.microsoft.com/office/drawing/2010/main" val="0"/>
              </a:ext>
            </a:extLst>
          </a:blip>
          <a:srcRect l="2493" t="3024" r="2260" b="3262"/>
          <a:stretch/>
        </p:blipFill>
        <p:spPr bwMode="auto">
          <a:xfrm>
            <a:off x="1394988" y="5215483"/>
            <a:ext cx="2160000" cy="1440000"/>
          </a:xfrm>
          <a:prstGeom prst="rect">
            <a:avLst/>
          </a:prstGeom>
          <a:noFill/>
          <a:ln>
            <a:noFill/>
          </a:ln>
          <a:extLst>
            <a:ext uri="{53640926-AAD7-44D8-BBD7-CCE9431645EC}">
              <a14:shadowObscured xmlns:a14="http://schemas.microsoft.com/office/drawing/2010/main"/>
            </a:ext>
          </a:extLst>
        </p:spPr>
      </p:pic>
      <p:sp>
        <p:nvSpPr>
          <p:cNvPr id="13" name="Rectángulo 12"/>
          <p:cNvSpPr/>
          <p:nvPr/>
        </p:nvSpPr>
        <p:spPr>
          <a:xfrm>
            <a:off x="5012669" y="1027521"/>
            <a:ext cx="2206405" cy="369332"/>
          </a:xfrm>
          <a:prstGeom prst="rect">
            <a:avLst/>
          </a:prstGeom>
        </p:spPr>
        <p:txBody>
          <a:bodyPr wrap="square">
            <a:spAutoFit/>
          </a:bodyPr>
          <a:lstStyle/>
          <a:p>
            <a:pPr marL="285750" indent="-285750" algn="ctr">
              <a:buFont typeface="Wingdings" panose="05000000000000000000" pitchFamily="2" charset="2"/>
              <a:buChar char="ü"/>
            </a:pPr>
            <a:r>
              <a:rPr lang="es-ES" b="1" dirty="0">
                <a:solidFill>
                  <a:srgbClr val="000000"/>
                </a:solidFill>
                <a:latin typeface="Times New Roman" panose="02020603050405020304" pitchFamily="18" charset="0"/>
                <a:ea typeface="Times New Roman" panose="02020603050405020304" pitchFamily="18" charset="0"/>
              </a:rPr>
              <a:t>Sistema Hídrico</a:t>
            </a:r>
            <a:endParaRPr lang="es-ES" dirty="0"/>
          </a:p>
        </p:txBody>
      </p:sp>
      <p:pic>
        <p:nvPicPr>
          <p:cNvPr id="14" name="Imagen 13" descr="E:\TESIS\MAPAS\RIOStufiño.png"/>
          <p:cNvPicPr/>
          <p:nvPr/>
        </p:nvPicPr>
        <p:blipFill rotWithShape="1">
          <a:blip r:embed="rId6" cstate="print">
            <a:extLst>
              <a:ext uri="{28A0092B-C50C-407E-A947-70E740481C1C}">
                <a14:useLocalDpi xmlns:a14="http://schemas.microsoft.com/office/drawing/2010/main" val="0"/>
              </a:ext>
            </a:extLst>
          </a:blip>
          <a:srcRect l="3027" t="2015" r="2260" b="2245"/>
          <a:stretch/>
        </p:blipFill>
        <p:spPr bwMode="auto">
          <a:xfrm>
            <a:off x="5119944" y="1382141"/>
            <a:ext cx="2160000" cy="1440000"/>
          </a:xfrm>
          <a:prstGeom prst="rect">
            <a:avLst/>
          </a:prstGeom>
          <a:noFill/>
          <a:ln>
            <a:noFill/>
          </a:ln>
          <a:extLst>
            <a:ext uri="{53640926-AAD7-44D8-BBD7-CCE9431645EC}">
              <a14:shadowObscured xmlns:a14="http://schemas.microsoft.com/office/drawing/2010/main"/>
            </a:ext>
          </a:extLst>
        </p:spPr>
      </p:pic>
      <p:sp>
        <p:nvSpPr>
          <p:cNvPr id="15" name="Rectángulo 14"/>
          <p:cNvSpPr/>
          <p:nvPr/>
        </p:nvSpPr>
        <p:spPr>
          <a:xfrm>
            <a:off x="5139277" y="4846152"/>
            <a:ext cx="2187071" cy="369332"/>
          </a:xfrm>
          <a:prstGeom prst="rect">
            <a:avLst/>
          </a:prstGeom>
        </p:spPr>
        <p:txBody>
          <a:bodyPr wrap="square">
            <a:spAutoFit/>
          </a:bodyPr>
          <a:lstStyle/>
          <a:p>
            <a:pPr marL="285750" indent="-285750" algn="ctr">
              <a:buFont typeface="Wingdings" panose="05000000000000000000" pitchFamily="2" charset="2"/>
              <a:buChar char="ü"/>
            </a:pPr>
            <a:r>
              <a:rPr lang="es-ES" b="1" dirty="0">
                <a:solidFill>
                  <a:srgbClr val="000000"/>
                </a:solidFill>
                <a:latin typeface="Times New Roman" panose="02020603050405020304" pitchFamily="18" charset="0"/>
                <a:ea typeface="Times New Roman" panose="02020603050405020304" pitchFamily="18" charset="0"/>
              </a:rPr>
              <a:t>Curvas de nivel</a:t>
            </a:r>
            <a:endParaRPr lang="es-ES" dirty="0"/>
          </a:p>
        </p:txBody>
      </p:sp>
      <p:pic>
        <p:nvPicPr>
          <p:cNvPr id="16" name="Imagen 15" descr="E:\TESIS\MAPAS\Curvas.png"/>
          <p:cNvPicPr/>
          <p:nvPr/>
        </p:nvPicPr>
        <p:blipFill rotWithShape="1">
          <a:blip r:embed="rId7" cstate="print">
            <a:extLst>
              <a:ext uri="{28A0092B-C50C-407E-A947-70E740481C1C}">
                <a14:useLocalDpi xmlns:a14="http://schemas.microsoft.com/office/drawing/2010/main" val="0"/>
              </a:ext>
            </a:extLst>
          </a:blip>
          <a:srcRect l="2137" t="4030" r="1905" b="2995"/>
          <a:stretch/>
        </p:blipFill>
        <p:spPr bwMode="auto">
          <a:xfrm>
            <a:off x="5119942" y="5256268"/>
            <a:ext cx="2160000" cy="1440000"/>
          </a:xfrm>
          <a:prstGeom prst="rect">
            <a:avLst/>
          </a:prstGeom>
          <a:noFill/>
          <a:ln>
            <a:noFill/>
          </a:ln>
          <a:extLst>
            <a:ext uri="{53640926-AAD7-44D8-BBD7-CCE9431645EC}">
              <a14:shadowObscured xmlns:a14="http://schemas.microsoft.com/office/drawing/2010/main"/>
            </a:ext>
          </a:extLst>
        </p:spPr>
      </p:pic>
      <p:sp>
        <p:nvSpPr>
          <p:cNvPr id="17" name="Rectángulo 16"/>
          <p:cNvSpPr/>
          <p:nvPr/>
        </p:nvSpPr>
        <p:spPr>
          <a:xfrm>
            <a:off x="4993335" y="3008389"/>
            <a:ext cx="2206405" cy="369332"/>
          </a:xfrm>
          <a:prstGeom prst="rect">
            <a:avLst/>
          </a:prstGeom>
        </p:spPr>
        <p:txBody>
          <a:bodyPr wrap="square">
            <a:spAutoFit/>
          </a:bodyPr>
          <a:lstStyle/>
          <a:p>
            <a:pPr marL="285750" indent="-285750" algn="ctr">
              <a:buFont typeface="Wingdings" panose="05000000000000000000" pitchFamily="2" charset="2"/>
              <a:buChar char="ü"/>
            </a:pPr>
            <a:r>
              <a:rPr lang="es-ES" b="1" dirty="0">
                <a:latin typeface="Times New Roman" panose="02020603050405020304" pitchFamily="18" charset="0"/>
                <a:ea typeface="Calibri" panose="020F0502020204030204" pitchFamily="34" charset="0"/>
              </a:rPr>
              <a:t>Cuerpos de Agua</a:t>
            </a:r>
            <a:endParaRPr lang="es-ES" dirty="0"/>
          </a:p>
        </p:txBody>
      </p:sp>
      <p:pic>
        <p:nvPicPr>
          <p:cNvPr id="18" name="Imagen 17" descr="E:\TESIS\MAPAS\Cuerpos de Agua.png"/>
          <p:cNvPicPr/>
          <p:nvPr/>
        </p:nvPicPr>
        <p:blipFill rotWithShape="1">
          <a:blip r:embed="rId8" cstate="print">
            <a:extLst>
              <a:ext uri="{28A0092B-C50C-407E-A947-70E740481C1C}">
                <a14:useLocalDpi xmlns:a14="http://schemas.microsoft.com/office/drawing/2010/main" val="0"/>
              </a:ext>
            </a:extLst>
          </a:blip>
          <a:srcRect l="2137" t="4031" r="2081" b="3252"/>
          <a:stretch/>
        </p:blipFill>
        <p:spPr bwMode="auto">
          <a:xfrm>
            <a:off x="5119944" y="3396763"/>
            <a:ext cx="2160000" cy="1440000"/>
          </a:xfrm>
          <a:prstGeom prst="rect">
            <a:avLst/>
          </a:prstGeom>
          <a:noFill/>
          <a:ln>
            <a:noFill/>
          </a:ln>
          <a:extLst>
            <a:ext uri="{53640926-AAD7-44D8-BBD7-CCE9431645EC}">
              <a14:shadowObscured xmlns:a14="http://schemas.microsoft.com/office/drawing/2010/main"/>
            </a:ext>
          </a:extLst>
        </p:spPr>
      </p:pic>
      <p:sp>
        <p:nvSpPr>
          <p:cNvPr id="19" name="Rectángulo 18"/>
          <p:cNvSpPr/>
          <p:nvPr/>
        </p:nvSpPr>
        <p:spPr>
          <a:xfrm>
            <a:off x="8819178" y="1030458"/>
            <a:ext cx="1999265" cy="369332"/>
          </a:xfrm>
          <a:prstGeom prst="rect">
            <a:avLst/>
          </a:prstGeom>
        </p:spPr>
        <p:txBody>
          <a:bodyPr wrap="none">
            <a:spAutoFit/>
          </a:bodyPr>
          <a:lstStyle/>
          <a:p>
            <a:pPr marL="285750" indent="-285750">
              <a:buFont typeface="Wingdings" panose="05000000000000000000" pitchFamily="2" charset="2"/>
              <a:buChar char="ü"/>
            </a:pPr>
            <a:r>
              <a:rPr lang="es-ES" b="1" dirty="0">
                <a:latin typeface="Times New Roman" panose="02020603050405020304" pitchFamily="18" charset="0"/>
                <a:ea typeface="Calibri" panose="020F0502020204030204" pitchFamily="34" charset="0"/>
              </a:rPr>
              <a:t>Orden de Suelo</a:t>
            </a:r>
            <a:endParaRPr lang="es-ES" dirty="0"/>
          </a:p>
        </p:txBody>
      </p:sp>
      <p:pic>
        <p:nvPicPr>
          <p:cNvPr id="20" name="Imagen 19" descr="E:\TESIS\MAPAS\Geopedologia.png"/>
          <p:cNvPicPr/>
          <p:nvPr/>
        </p:nvPicPr>
        <p:blipFill rotWithShape="1">
          <a:blip r:embed="rId9" cstate="print">
            <a:extLst>
              <a:ext uri="{28A0092B-C50C-407E-A947-70E740481C1C}">
                <a14:useLocalDpi xmlns:a14="http://schemas.microsoft.com/office/drawing/2010/main" val="0"/>
              </a:ext>
            </a:extLst>
          </a:blip>
          <a:srcRect l="2233" t="2480" r="2397" b="2556"/>
          <a:stretch/>
        </p:blipFill>
        <p:spPr bwMode="auto">
          <a:xfrm>
            <a:off x="8561670" y="1396853"/>
            <a:ext cx="2160000" cy="1440000"/>
          </a:xfrm>
          <a:prstGeom prst="rect">
            <a:avLst/>
          </a:prstGeom>
          <a:noFill/>
          <a:ln>
            <a:noFill/>
          </a:ln>
          <a:extLst>
            <a:ext uri="{53640926-AAD7-44D8-BBD7-CCE9431645EC}">
              <a14:shadowObscured xmlns:a14="http://schemas.microsoft.com/office/drawing/2010/main"/>
            </a:ext>
          </a:extLst>
        </p:spPr>
      </p:pic>
      <p:sp>
        <p:nvSpPr>
          <p:cNvPr id="21" name="Rectángulo 20"/>
          <p:cNvSpPr/>
          <p:nvPr/>
        </p:nvSpPr>
        <p:spPr>
          <a:xfrm>
            <a:off x="8973065" y="3027432"/>
            <a:ext cx="1691489" cy="369332"/>
          </a:xfrm>
          <a:prstGeom prst="rect">
            <a:avLst/>
          </a:prstGeom>
        </p:spPr>
        <p:txBody>
          <a:bodyPr wrap="none">
            <a:spAutoFit/>
          </a:bodyPr>
          <a:lstStyle/>
          <a:p>
            <a:pPr marL="285750" indent="-285750">
              <a:buFont typeface="Wingdings" panose="05000000000000000000" pitchFamily="2" charset="2"/>
              <a:buChar char="ü"/>
            </a:pPr>
            <a:r>
              <a:rPr lang="es-ES" b="1" dirty="0">
                <a:latin typeface="Times New Roman" panose="02020603050405020304" pitchFamily="18" charset="0"/>
                <a:ea typeface="Calibri" panose="020F0502020204030204" pitchFamily="34" charset="0"/>
              </a:rPr>
              <a:t>Uso de suelo</a:t>
            </a:r>
            <a:endParaRPr lang="es-ES" dirty="0"/>
          </a:p>
        </p:txBody>
      </p:sp>
      <p:pic>
        <p:nvPicPr>
          <p:cNvPr id="22" name="Imagen 21" descr="E:\TESIS\MAPAS\Categoria.png"/>
          <p:cNvPicPr/>
          <p:nvPr/>
        </p:nvPicPr>
        <p:blipFill rotWithShape="1">
          <a:blip r:embed="rId10" cstate="print">
            <a:extLst>
              <a:ext uri="{28A0092B-C50C-407E-A947-70E740481C1C}">
                <a14:useLocalDpi xmlns:a14="http://schemas.microsoft.com/office/drawing/2010/main" val="0"/>
              </a:ext>
            </a:extLst>
          </a:blip>
          <a:srcRect l="2393" t="2480" r="1599" b="3008"/>
          <a:stretch/>
        </p:blipFill>
        <p:spPr bwMode="auto">
          <a:xfrm>
            <a:off x="8561669" y="3407994"/>
            <a:ext cx="2160000" cy="1440000"/>
          </a:xfrm>
          <a:prstGeom prst="rect">
            <a:avLst/>
          </a:prstGeom>
          <a:noFill/>
          <a:ln>
            <a:noFill/>
          </a:ln>
          <a:extLst>
            <a:ext uri="{53640926-AAD7-44D8-BBD7-CCE9431645EC}">
              <a14:shadowObscured xmlns:a14="http://schemas.microsoft.com/office/drawing/2010/main"/>
            </a:ext>
          </a:extLst>
        </p:spPr>
      </p:pic>
      <p:sp>
        <p:nvSpPr>
          <p:cNvPr id="23" name="Rectángulo 22"/>
          <p:cNvSpPr/>
          <p:nvPr/>
        </p:nvSpPr>
        <p:spPr>
          <a:xfrm>
            <a:off x="9158203" y="4886936"/>
            <a:ext cx="1255472" cy="369332"/>
          </a:xfrm>
          <a:prstGeom prst="rect">
            <a:avLst/>
          </a:prstGeom>
        </p:spPr>
        <p:txBody>
          <a:bodyPr wrap="none">
            <a:spAutoFit/>
          </a:bodyPr>
          <a:lstStyle/>
          <a:p>
            <a:pPr marL="285750" indent="-285750">
              <a:buFont typeface="Wingdings" panose="05000000000000000000" pitchFamily="2" charset="2"/>
              <a:buChar char="ü"/>
            </a:pPr>
            <a:r>
              <a:rPr lang="es-ES" b="1" dirty="0">
                <a:latin typeface="Times New Roman" panose="02020603050405020304" pitchFamily="18" charset="0"/>
                <a:ea typeface="Calibri" panose="020F0502020204030204" pitchFamily="34" charset="0"/>
              </a:rPr>
              <a:t>Páramo</a:t>
            </a:r>
            <a:endParaRPr lang="es-ES" dirty="0"/>
          </a:p>
        </p:txBody>
      </p:sp>
      <p:pic>
        <p:nvPicPr>
          <p:cNvPr id="24" name="Imagen 23" descr="E:\TESIS\MAPAS\PARAMO1.png"/>
          <p:cNvPicPr/>
          <p:nvPr/>
        </p:nvPicPr>
        <p:blipFill rotWithShape="1">
          <a:blip r:embed="rId11" cstate="print">
            <a:extLst>
              <a:ext uri="{28A0092B-C50C-407E-A947-70E740481C1C}">
                <a14:useLocalDpi xmlns:a14="http://schemas.microsoft.com/office/drawing/2010/main" val="0"/>
              </a:ext>
            </a:extLst>
          </a:blip>
          <a:srcRect l="1914" t="2706" r="1918" b="2782"/>
          <a:stretch/>
        </p:blipFill>
        <p:spPr bwMode="auto">
          <a:xfrm>
            <a:off x="8561669" y="5256268"/>
            <a:ext cx="2160000" cy="144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6805671"/>
      </p:ext>
    </p:extLst>
  </p:cSld>
  <p:clrMapOvr>
    <a:masterClrMapping/>
  </p:clrMapOvr>
  <mc:AlternateContent xmlns:mc="http://schemas.openxmlformats.org/markup-compatibility/2006">
    <mc:Choice xmlns:p14="http://schemas.microsoft.com/office/powerpoint/2010/main" Requires="p14">
      <p:transition spd="slow" p14:dur="2000" advTm="16651"/>
    </mc:Choice>
    <mc:Fallback>
      <p:transition spd="slow" advTm="1665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rot="16200000">
            <a:off x="-427637" y="1199592"/>
            <a:ext cx="1955985" cy="365100"/>
          </a:xfrm>
          <a:prstGeom prst="rect">
            <a:avLst/>
          </a:prstGeom>
        </p:spPr>
        <p:txBody>
          <a:bodyPr wrap="none">
            <a:spAutoFit/>
          </a:bodyPr>
          <a:lstStyle/>
          <a:p>
            <a:pPr algn="ctr">
              <a:lnSpc>
                <a:spcPct val="107000"/>
              </a:lnSpc>
              <a:spcBef>
                <a:spcPts val="1200"/>
              </a:spcBef>
              <a:spcAft>
                <a:spcPts val="0"/>
              </a:spcAft>
            </a:pPr>
            <a:r>
              <a:rPr lang="es-CO" b="1" kern="0" dirty="0">
                <a:latin typeface="Arial Rounded MT Bold" panose="020F0704030504030204" pitchFamily="34" charset="0"/>
                <a:ea typeface="Times New Roman" panose="02020603050405020304" pitchFamily="18" charset="0"/>
                <a:cs typeface="Times New Roman" panose="02020603050405020304" pitchFamily="18" charset="0"/>
              </a:rPr>
              <a:t>METODOLOGIA</a:t>
            </a:r>
            <a:endParaRPr lang="es-ES" sz="16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1293482" y="404150"/>
            <a:ext cx="4922117" cy="334835"/>
          </a:xfrm>
          <a:prstGeom prst="rect">
            <a:avLst/>
          </a:prstGeom>
        </p:spPr>
        <p:txBody>
          <a:bodyPr wrap="none">
            <a:spAutoFit/>
          </a:bodyPr>
          <a:lstStyle/>
          <a:p>
            <a:pPr lvl="0">
              <a:lnSpc>
                <a:spcPct val="107000"/>
              </a:lnSpc>
              <a:spcBef>
                <a:spcPts val="200"/>
              </a:spcBef>
              <a:spcAft>
                <a:spcPts val="0"/>
              </a:spcAft>
            </a:pPr>
            <a:r>
              <a:rPr lang="es-ES" sz="1600" b="1" dirty="0" smtClean="0">
                <a:latin typeface="Arial Rounded MT Bold" panose="020F0704030504030204" pitchFamily="34" charset="0"/>
                <a:ea typeface="Times New Roman" panose="02020603050405020304" pitchFamily="18" charset="0"/>
                <a:cs typeface="Times New Roman" panose="02020603050405020304" pitchFamily="18" charset="0"/>
              </a:rPr>
              <a:t>IMPORTANCIA Y ANÁLISIS DE LAS VARIABLES </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1293480" y="907784"/>
            <a:ext cx="9883300" cy="338554"/>
          </a:xfrm>
          <a:prstGeom prst="rect">
            <a:avLst/>
          </a:prstGeom>
        </p:spPr>
        <p:txBody>
          <a:bodyPr wrap="square">
            <a:spAutoFit/>
          </a:bodyPr>
          <a:lstStyle/>
          <a:p>
            <a:pPr marL="285750" indent="-285750">
              <a:buFont typeface="Arial" panose="020B0604020202020204" pitchFamily="34" charset="0"/>
              <a:buChar char="•"/>
            </a:pPr>
            <a:r>
              <a:rPr lang="es-ES" sz="1600" dirty="0">
                <a:latin typeface="Arial Rounded MT Bold" panose="020F0704030504030204" pitchFamily="34" charset="0"/>
              </a:rPr>
              <a:t>Altura</a:t>
            </a:r>
            <a:r>
              <a:rPr lang="es-ES" sz="1600" dirty="0">
                <a:latin typeface="Arial Rounded MT Bold" panose="020F0704030504030204" pitchFamily="34" charset="0"/>
                <a:sym typeface="Wingdings" panose="05000000000000000000" pitchFamily="2" charset="2"/>
              </a:rPr>
              <a:t> D</a:t>
            </a:r>
            <a:r>
              <a:rPr lang="es-ES" sz="1600" dirty="0">
                <a:latin typeface="Arial Rounded MT Bold" panose="020F0704030504030204" pitchFamily="34" charset="0"/>
              </a:rPr>
              <a:t>etermina la existencia de los </a:t>
            </a:r>
            <a:r>
              <a:rPr lang="es-ES" sz="1600" dirty="0" smtClean="0">
                <a:latin typeface="Arial Rounded MT Bold" panose="020F0704030504030204" pitchFamily="34" charset="0"/>
              </a:rPr>
              <a:t>ecosistemas.</a:t>
            </a:r>
            <a:endParaRPr lang="es-ES" sz="1600" dirty="0">
              <a:latin typeface="Arial Rounded MT Bold" panose="020F0704030504030204" pitchFamily="34" charset="0"/>
            </a:endParaRPr>
          </a:p>
        </p:txBody>
      </p:sp>
      <p:sp>
        <p:nvSpPr>
          <p:cNvPr id="5" name="Rectángulo 4"/>
          <p:cNvSpPr/>
          <p:nvPr/>
        </p:nvSpPr>
        <p:spPr>
          <a:xfrm>
            <a:off x="1273949" y="1429809"/>
            <a:ext cx="9883300" cy="584775"/>
          </a:xfrm>
          <a:prstGeom prst="rect">
            <a:avLst/>
          </a:prstGeom>
        </p:spPr>
        <p:txBody>
          <a:bodyPr wrap="square">
            <a:spAutoFit/>
          </a:bodyPr>
          <a:lstStyle/>
          <a:p>
            <a:pPr marL="285750" indent="-285750">
              <a:buFont typeface="Arial" panose="020B0604020202020204" pitchFamily="34" charset="0"/>
              <a:buChar char="•"/>
            </a:pPr>
            <a:r>
              <a:rPr lang="es-ES" sz="1600" dirty="0">
                <a:latin typeface="Arial Rounded MT Bold" panose="020F0704030504030204" pitchFamily="34" charset="0"/>
              </a:rPr>
              <a:t>Puntos de captación de agua</a:t>
            </a:r>
            <a:r>
              <a:rPr lang="es-ES" sz="1600" dirty="0">
                <a:latin typeface="Arial Rounded MT Bold" panose="020F0704030504030204" pitchFamily="34" charset="0"/>
                <a:sym typeface="Wingdings" panose="05000000000000000000" pitchFamily="2" charset="2"/>
              </a:rPr>
              <a:t> </a:t>
            </a:r>
            <a:r>
              <a:rPr lang="es-ES" sz="1600" dirty="0">
                <a:latin typeface="Arial Rounded MT Bold" panose="020F0704030504030204" pitchFamily="34" charset="0"/>
              </a:rPr>
              <a:t>lugar inicial del sistema de abastecimiento de agua potable, para su posterior tratamiento y suministro</a:t>
            </a:r>
          </a:p>
        </p:txBody>
      </p:sp>
      <p:sp>
        <p:nvSpPr>
          <p:cNvPr id="6" name="Rectángulo 5"/>
          <p:cNvSpPr/>
          <p:nvPr/>
        </p:nvSpPr>
        <p:spPr>
          <a:xfrm>
            <a:off x="1273949" y="2253342"/>
            <a:ext cx="9883300" cy="338554"/>
          </a:xfrm>
          <a:prstGeom prst="rect">
            <a:avLst/>
          </a:prstGeom>
        </p:spPr>
        <p:txBody>
          <a:bodyPr wrap="square">
            <a:spAutoFit/>
          </a:bodyPr>
          <a:lstStyle/>
          <a:p>
            <a:pPr marL="285750" indent="-285750">
              <a:buFont typeface="Arial" panose="020B0604020202020204" pitchFamily="34" charset="0"/>
              <a:buChar char="•"/>
            </a:pPr>
            <a:r>
              <a:rPr lang="es-ES" sz="1600" dirty="0">
                <a:latin typeface="Arial Rounded MT Bold" panose="020F0704030504030204" pitchFamily="34" charset="0"/>
              </a:rPr>
              <a:t>Sistema Hídrico </a:t>
            </a:r>
            <a:r>
              <a:rPr lang="es-ES" sz="1600" dirty="0">
                <a:latin typeface="Arial Rounded MT Bold" panose="020F0704030504030204" pitchFamily="34" charset="0"/>
                <a:sym typeface="Wingdings" panose="05000000000000000000" pitchFamily="2" charset="2"/>
              </a:rPr>
              <a:t> </a:t>
            </a:r>
            <a:r>
              <a:rPr lang="es-ES" sz="1600" dirty="0" smtClean="0">
                <a:latin typeface="Arial Rounded MT Bold" panose="020F0704030504030204" pitchFamily="34" charset="0"/>
                <a:sym typeface="Wingdings" panose="05000000000000000000" pitchFamily="2" charset="2"/>
              </a:rPr>
              <a:t>Importancia del recurso agua</a:t>
            </a:r>
            <a:endParaRPr lang="es-ES" sz="1600" dirty="0">
              <a:latin typeface="Arial Rounded MT Bold" panose="020F0704030504030204" pitchFamily="34" charset="0"/>
            </a:endParaRPr>
          </a:p>
        </p:txBody>
      </p:sp>
      <p:sp>
        <p:nvSpPr>
          <p:cNvPr id="7" name="Rectángulo 6"/>
          <p:cNvSpPr/>
          <p:nvPr/>
        </p:nvSpPr>
        <p:spPr>
          <a:xfrm>
            <a:off x="1273948" y="5086386"/>
            <a:ext cx="9863846" cy="584775"/>
          </a:xfrm>
          <a:prstGeom prst="rect">
            <a:avLst/>
          </a:prstGeom>
        </p:spPr>
        <p:txBody>
          <a:bodyPr wrap="square">
            <a:spAutoFit/>
          </a:bodyPr>
          <a:lstStyle/>
          <a:p>
            <a:pPr marL="285750" indent="-285750">
              <a:buFont typeface="Arial" panose="020B0604020202020204" pitchFamily="34" charset="0"/>
              <a:buChar char="•"/>
            </a:pPr>
            <a:r>
              <a:rPr lang="es-ES" sz="1600" dirty="0">
                <a:latin typeface="Arial Rounded MT Bold" panose="020F0704030504030204" pitchFamily="34" charset="0"/>
              </a:rPr>
              <a:t>Zonas pobladas </a:t>
            </a:r>
            <a:r>
              <a:rPr lang="es-ES" sz="1600" dirty="0">
                <a:latin typeface="Arial Rounded MT Bold" panose="020F0704030504030204" pitchFamily="34" charset="0"/>
                <a:sym typeface="Wingdings" panose="05000000000000000000" pitchFamily="2" charset="2"/>
              </a:rPr>
              <a:t> </a:t>
            </a:r>
            <a:r>
              <a:rPr lang="es-ES" sz="1600" dirty="0" smtClean="0">
                <a:latin typeface="Arial Rounded MT Bold" panose="020F0704030504030204" pitchFamily="34" charset="0"/>
              </a:rPr>
              <a:t>presiones </a:t>
            </a:r>
            <a:r>
              <a:rPr lang="es-ES" sz="1600" dirty="0">
                <a:latin typeface="Arial Rounded MT Bold" panose="020F0704030504030204" pitchFamily="34" charset="0"/>
              </a:rPr>
              <a:t>en el medio ambiente y  tiene como consecuencia un desequilibrio en los ecosistemas, mientras mas lejos de esta variable es mejor para conservar</a:t>
            </a:r>
          </a:p>
        </p:txBody>
      </p:sp>
      <p:sp>
        <p:nvSpPr>
          <p:cNvPr id="8" name="Rectángulo 7"/>
          <p:cNvSpPr/>
          <p:nvPr/>
        </p:nvSpPr>
        <p:spPr>
          <a:xfrm>
            <a:off x="1273948" y="2828814"/>
            <a:ext cx="9883301" cy="584775"/>
          </a:xfrm>
          <a:prstGeom prst="rect">
            <a:avLst/>
          </a:prstGeom>
        </p:spPr>
        <p:txBody>
          <a:bodyPr wrap="square">
            <a:spAutoFit/>
          </a:bodyPr>
          <a:lstStyle/>
          <a:p>
            <a:pPr marL="285750" indent="-285750">
              <a:buFont typeface="Arial" panose="020B0604020202020204" pitchFamily="34" charset="0"/>
              <a:buChar char="•"/>
            </a:pPr>
            <a:r>
              <a:rPr lang="es-ES" sz="1600" dirty="0">
                <a:latin typeface="Arial Rounded MT Bold" panose="020F0704030504030204" pitchFamily="34" charset="0"/>
              </a:rPr>
              <a:t>Cuerpos de Agua</a:t>
            </a:r>
            <a:r>
              <a:rPr lang="es-ES" sz="1600" dirty="0">
                <a:latin typeface="Arial Rounded MT Bold" panose="020F0704030504030204" pitchFamily="34" charset="0"/>
                <a:sym typeface="Wingdings" panose="05000000000000000000" pitchFamily="2" charset="2"/>
              </a:rPr>
              <a:t></a:t>
            </a:r>
            <a:r>
              <a:rPr lang="es-ES" sz="1600" dirty="0">
                <a:latin typeface="Arial Rounded MT Bold" panose="020F0704030504030204" pitchFamily="34" charset="0"/>
              </a:rPr>
              <a:t> Los lagos y lagunas permiten mantener y aumentar la biodiversidad del ecosistema </a:t>
            </a:r>
          </a:p>
        </p:txBody>
      </p:sp>
      <p:sp>
        <p:nvSpPr>
          <p:cNvPr id="9" name="Rectángulo 8"/>
          <p:cNvSpPr/>
          <p:nvPr/>
        </p:nvSpPr>
        <p:spPr>
          <a:xfrm>
            <a:off x="1235704" y="5944953"/>
            <a:ext cx="6249916" cy="338554"/>
          </a:xfrm>
          <a:prstGeom prst="rect">
            <a:avLst/>
          </a:prstGeom>
        </p:spPr>
        <p:txBody>
          <a:bodyPr wrap="none">
            <a:spAutoFit/>
          </a:bodyPr>
          <a:lstStyle/>
          <a:p>
            <a:pPr marL="285750" indent="-285750">
              <a:buFont typeface="Arial" panose="020B0604020202020204" pitchFamily="34" charset="0"/>
              <a:buChar char="•"/>
            </a:pPr>
            <a:r>
              <a:rPr lang="es-ES" sz="1600" dirty="0">
                <a:latin typeface="Arial Rounded MT Bold" panose="020F0704030504030204" pitchFamily="34" charset="0"/>
              </a:rPr>
              <a:t>Sistema Vial</a:t>
            </a:r>
            <a:r>
              <a:rPr lang="es-ES" sz="1600" dirty="0">
                <a:latin typeface="Arial Rounded MT Bold" panose="020F0704030504030204" pitchFamily="34" charset="0"/>
                <a:sym typeface="Wingdings" panose="05000000000000000000" pitchFamily="2" charset="2"/>
              </a:rPr>
              <a:t> C</a:t>
            </a:r>
            <a:r>
              <a:rPr lang="es-ES" sz="1600" dirty="0">
                <a:latin typeface="Arial Rounded MT Bold" panose="020F0704030504030204" pitchFamily="34" charset="0"/>
              </a:rPr>
              <a:t>ausa efectos negativos sobre el ambiente </a:t>
            </a:r>
          </a:p>
        </p:txBody>
      </p:sp>
      <p:sp>
        <p:nvSpPr>
          <p:cNvPr id="10" name="Rectángulo 9"/>
          <p:cNvSpPr/>
          <p:nvPr/>
        </p:nvSpPr>
        <p:spPr>
          <a:xfrm>
            <a:off x="1273948" y="4227819"/>
            <a:ext cx="9465309" cy="338554"/>
          </a:xfrm>
          <a:prstGeom prst="rect">
            <a:avLst/>
          </a:prstGeom>
        </p:spPr>
        <p:txBody>
          <a:bodyPr wrap="square">
            <a:spAutoFit/>
          </a:bodyPr>
          <a:lstStyle/>
          <a:p>
            <a:pPr marL="285750" indent="-285750">
              <a:buFont typeface="Arial" panose="020B0604020202020204" pitchFamily="34" charset="0"/>
              <a:buChar char="•"/>
            </a:pPr>
            <a:r>
              <a:rPr lang="es-ES" sz="1600" dirty="0">
                <a:latin typeface="Arial Rounded MT Bold" panose="020F0704030504030204" pitchFamily="34" charset="0"/>
              </a:rPr>
              <a:t>Concesiones de agua </a:t>
            </a:r>
            <a:r>
              <a:rPr lang="es-ES" sz="1600" dirty="0">
                <a:latin typeface="Arial Rounded MT Bold" panose="020F0704030504030204" pitchFamily="34" charset="0"/>
                <a:sym typeface="Wingdings" panose="05000000000000000000" pitchFamily="2" charset="2"/>
              </a:rPr>
              <a:t> </a:t>
            </a:r>
            <a:r>
              <a:rPr lang="es-ES" sz="1600" dirty="0" smtClean="0">
                <a:latin typeface="Arial Rounded MT Bold" panose="020F0704030504030204" pitchFamily="34" charset="0"/>
                <a:sym typeface="Wingdings" panose="05000000000000000000" pitchFamily="2" charset="2"/>
              </a:rPr>
              <a:t>Uso adecuado de la utilización del agua</a:t>
            </a:r>
            <a:r>
              <a:rPr lang="es-ES" sz="1600" dirty="0" smtClean="0">
                <a:latin typeface="Arial Rounded MT Bold" panose="020F0704030504030204" pitchFamily="34" charset="0"/>
              </a:rPr>
              <a:t>.</a:t>
            </a:r>
            <a:endParaRPr lang="es-ES" sz="1600" dirty="0">
              <a:latin typeface="Arial Rounded MT Bold" panose="020F0704030504030204" pitchFamily="34" charset="0"/>
            </a:endParaRPr>
          </a:p>
        </p:txBody>
      </p:sp>
      <p:sp>
        <p:nvSpPr>
          <p:cNvPr id="11" name="Rectángulo 10"/>
          <p:cNvSpPr/>
          <p:nvPr/>
        </p:nvSpPr>
        <p:spPr>
          <a:xfrm>
            <a:off x="1235704" y="3653944"/>
            <a:ext cx="5478359" cy="338554"/>
          </a:xfrm>
          <a:prstGeom prst="rect">
            <a:avLst/>
          </a:prstGeom>
        </p:spPr>
        <p:txBody>
          <a:bodyPr wrap="none">
            <a:spAutoFit/>
          </a:bodyPr>
          <a:lstStyle/>
          <a:p>
            <a:pPr marL="285750" indent="-285750">
              <a:buFont typeface="Arial" panose="020B0604020202020204" pitchFamily="34" charset="0"/>
              <a:buChar char="•"/>
            </a:pPr>
            <a:r>
              <a:rPr lang="es-ES" sz="1600" dirty="0">
                <a:latin typeface="Arial Rounded MT Bold" panose="020F0704030504030204" pitchFamily="34" charset="0"/>
              </a:rPr>
              <a:t>Páramo </a:t>
            </a:r>
            <a:r>
              <a:rPr lang="es-ES" sz="1600" dirty="0">
                <a:latin typeface="Arial Rounded MT Bold" panose="020F0704030504030204" pitchFamily="34" charset="0"/>
                <a:sym typeface="Wingdings" panose="05000000000000000000" pitchFamily="2" charset="2"/>
              </a:rPr>
              <a:t> </a:t>
            </a:r>
            <a:r>
              <a:rPr lang="es-ES" sz="1600" dirty="0">
                <a:latin typeface="Arial Rounded MT Bold" panose="020F0704030504030204" pitchFamily="34" charset="0"/>
              </a:rPr>
              <a:t>servicios </a:t>
            </a:r>
            <a:r>
              <a:rPr lang="es-ES" sz="1600" dirty="0" err="1">
                <a:latin typeface="Arial Rounded MT Bold" panose="020F0704030504030204" pitchFamily="34" charset="0"/>
              </a:rPr>
              <a:t>ecosistémicos</a:t>
            </a:r>
            <a:r>
              <a:rPr lang="es-ES" sz="1600" dirty="0">
                <a:latin typeface="Arial Rounded MT Bold" panose="020F0704030504030204" pitchFamily="34" charset="0"/>
              </a:rPr>
              <a:t> muy relevantes</a:t>
            </a:r>
          </a:p>
        </p:txBody>
      </p:sp>
    </p:spTree>
    <p:extLst>
      <p:ext uri="{BB962C8B-B14F-4D97-AF65-F5344CB8AC3E}">
        <p14:creationId xmlns:p14="http://schemas.microsoft.com/office/powerpoint/2010/main" val="933510144"/>
      </p:ext>
    </p:extLst>
  </p:cSld>
  <p:clrMapOvr>
    <a:masterClrMapping/>
  </p:clrMapOvr>
  <mc:AlternateContent xmlns:mc="http://schemas.openxmlformats.org/markup-compatibility/2006">
    <mc:Choice xmlns:p14="http://schemas.microsoft.com/office/powerpoint/2010/main" Requires="p14">
      <p:transition spd="slow" p14:dur="2000" advTm="60545"/>
    </mc:Choice>
    <mc:Fallback>
      <p:transition spd="slow" advTm="60545"/>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rot="16200000">
            <a:off x="-327450" y="1214724"/>
            <a:ext cx="1755609" cy="334835"/>
          </a:xfrm>
          <a:prstGeom prst="rect">
            <a:avLst/>
          </a:prstGeom>
        </p:spPr>
        <p:txBody>
          <a:bodyPr wrap="none">
            <a:spAutoFit/>
          </a:bodyPr>
          <a:lstStyle/>
          <a:p>
            <a:pPr algn="ctr">
              <a:lnSpc>
                <a:spcPct val="107000"/>
              </a:lnSpc>
              <a:spcBef>
                <a:spcPts val="1200"/>
              </a:spcBef>
              <a:spcAft>
                <a:spcPts val="0"/>
              </a:spcAft>
            </a:pPr>
            <a:r>
              <a:rPr lang="es-CO" sz="1600" b="1" kern="0" dirty="0">
                <a:latin typeface="Arial Rounded MT Bold" panose="020F0704030504030204" pitchFamily="34" charset="0"/>
                <a:ea typeface="Times New Roman" panose="02020603050405020304" pitchFamily="18" charset="0"/>
                <a:cs typeface="Times New Roman" panose="02020603050405020304" pitchFamily="18" charset="0"/>
              </a:rPr>
              <a:t>METODOLOGIA</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1037335" y="1382141"/>
            <a:ext cx="1365246" cy="338554"/>
          </a:xfrm>
          <a:prstGeom prst="rect">
            <a:avLst/>
          </a:prstGeom>
        </p:spPr>
        <p:txBody>
          <a:bodyPr wrap="none">
            <a:spAutoFit/>
          </a:bodyPr>
          <a:lstStyle/>
          <a:p>
            <a:r>
              <a:rPr lang="es-ES" sz="1600" dirty="0" smtClean="0">
                <a:solidFill>
                  <a:srgbClr val="000000"/>
                </a:solidFill>
                <a:latin typeface="Arial Rounded MT Bold" panose="020F0704030504030204" pitchFamily="34" charset="0"/>
                <a:ea typeface="Times New Roman" panose="02020603050405020304" pitchFamily="18" charset="0"/>
              </a:rPr>
              <a:t>VARIABLES</a:t>
            </a:r>
            <a:endParaRPr lang="es-ES" sz="1600" dirty="0">
              <a:latin typeface="Arial Rounded MT Bold" panose="020F0704030504030204" pitchFamily="34" charset="0"/>
            </a:endParaRPr>
          </a:p>
        </p:txBody>
      </p:sp>
      <p:sp>
        <p:nvSpPr>
          <p:cNvPr id="4" name="Rectángulo 3"/>
          <p:cNvSpPr/>
          <p:nvPr/>
        </p:nvSpPr>
        <p:spPr>
          <a:xfrm>
            <a:off x="5799669" y="2445152"/>
            <a:ext cx="1031051" cy="338554"/>
          </a:xfrm>
          <a:prstGeom prst="rect">
            <a:avLst/>
          </a:prstGeom>
        </p:spPr>
        <p:txBody>
          <a:bodyPr wrap="none">
            <a:spAutoFit/>
          </a:bodyPr>
          <a:lstStyle/>
          <a:p>
            <a:r>
              <a:rPr lang="es-ES" sz="1600" dirty="0">
                <a:solidFill>
                  <a:srgbClr val="000000"/>
                </a:solidFill>
                <a:latin typeface="Arial Rounded MT Bold" panose="020F0704030504030204" pitchFamily="34" charset="0"/>
                <a:ea typeface="Times New Roman" panose="02020603050405020304" pitchFamily="18" charset="0"/>
              </a:rPr>
              <a:t>1:50000 </a:t>
            </a:r>
            <a:endParaRPr lang="es-ES" sz="1600" dirty="0">
              <a:latin typeface="Arial Rounded MT Bold" panose="020F0704030504030204" pitchFamily="34" charset="0"/>
            </a:endParaRPr>
          </a:p>
        </p:txBody>
      </p:sp>
      <p:sp>
        <p:nvSpPr>
          <p:cNvPr id="5" name="Rectángulo 4"/>
          <p:cNvSpPr/>
          <p:nvPr/>
        </p:nvSpPr>
        <p:spPr>
          <a:xfrm>
            <a:off x="8030745" y="2445152"/>
            <a:ext cx="1170705" cy="338554"/>
          </a:xfrm>
          <a:prstGeom prst="rect">
            <a:avLst/>
          </a:prstGeom>
        </p:spPr>
        <p:txBody>
          <a:bodyPr wrap="none">
            <a:spAutoFit/>
          </a:bodyPr>
          <a:lstStyle/>
          <a:p>
            <a:r>
              <a:rPr lang="es-ES" sz="1600" dirty="0">
                <a:solidFill>
                  <a:srgbClr val="000000"/>
                </a:solidFill>
                <a:latin typeface="Arial Rounded MT Bold" panose="020F0704030504030204" pitchFamily="34" charset="0"/>
                <a:ea typeface="Times New Roman" panose="02020603050405020304" pitchFamily="18" charset="0"/>
              </a:rPr>
              <a:t>16 metros</a:t>
            </a:r>
            <a:endParaRPr lang="es-ES" sz="1600" dirty="0">
              <a:latin typeface="Arial Rounded MT Bold" panose="020F0704030504030204" pitchFamily="34" charset="0"/>
            </a:endParaRPr>
          </a:p>
        </p:txBody>
      </p:sp>
      <p:sp>
        <p:nvSpPr>
          <p:cNvPr id="6" name="Rectángulo 5"/>
          <p:cNvSpPr/>
          <p:nvPr/>
        </p:nvSpPr>
        <p:spPr>
          <a:xfrm>
            <a:off x="2706084" y="3469351"/>
            <a:ext cx="1901161"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 sz="1600" dirty="0" smtClean="0">
                <a:latin typeface="Arial Rounded MT Bold" panose="020F0704030504030204" pitchFamily="34" charset="0"/>
                <a:ea typeface="Calibri" panose="020F0502020204030204" pitchFamily="34" charset="0"/>
              </a:rPr>
              <a:t>NORMALIZAR</a:t>
            </a:r>
            <a:endParaRPr lang="es-ES" sz="1600" dirty="0">
              <a:latin typeface="Arial Rounded MT Bold" panose="020F0704030504030204" pitchFamily="34" charset="0"/>
            </a:endParaRPr>
          </a:p>
        </p:txBody>
      </p:sp>
      <p:sp>
        <p:nvSpPr>
          <p:cNvPr id="7" name="Rectángulo 6"/>
          <p:cNvSpPr/>
          <p:nvPr/>
        </p:nvSpPr>
        <p:spPr>
          <a:xfrm>
            <a:off x="5718825" y="3469351"/>
            <a:ext cx="1641988" cy="338554"/>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Rango de 0 a 1</a:t>
            </a:r>
          </a:p>
        </p:txBody>
      </p:sp>
      <p:sp>
        <p:nvSpPr>
          <p:cNvPr id="8" name="Rectángulo 7"/>
          <p:cNvSpPr/>
          <p:nvPr/>
        </p:nvSpPr>
        <p:spPr>
          <a:xfrm>
            <a:off x="2706084" y="2445383"/>
            <a:ext cx="1901161"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s-ES" sz="1600" dirty="0" smtClean="0">
                <a:solidFill>
                  <a:srgbClr val="000000"/>
                </a:solidFill>
                <a:latin typeface="Arial Rounded MT Bold" panose="020F0704030504030204" pitchFamily="34" charset="0"/>
                <a:ea typeface="Times New Roman" panose="02020603050405020304" pitchFamily="18" charset="0"/>
              </a:rPr>
              <a:t>RASTERIZACIÓN</a:t>
            </a:r>
            <a:endParaRPr lang="es-ES" sz="1600" dirty="0">
              <a:latin typeface="Arial Rounded MT Bold" panose="020F0704030504030204" pitchFamily="34" charset="0"/>
            </a:endParaRPr>
          </a:p>
        </p:txBody>
      </p:sp>
      <p:sp>
        <p:nvSpPr>
          <p:cNvPr id="10" name="Rectángulo 9"/>
          <p:cNvSpPr/>
          <p:nvPr/>
        </p:nvSpPr>
        <p:spPr>
          <a:xfrm>
            <a:off x="2706083" y="4416275"/>
            <a:ext cx="1901161"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 sz="1600" dirty="0" smtClean="0">
                <a:latin typeface="Arial Rounded MT Bold" panose="020F0704030504030204" pitchFamily="34" charset="0"/>
                <a:ea typeface="Calibri" panose="020F0502020204030204" pitchFamily="34" charset="0"/>
              </a:rPr>
              <a:t>RADIANES</a:t>
            </a:r>
            <a:endParaRPr lang="es-ES" sz="160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11" name="Rectángulo 10"/>
              <p:cNvSpPr/>
              <p:nvPr/>
            </p:nvSpPr>
            <p:spPr>
              <a:xfrm>
                <a:off x="4502433" y="5993051"/>
                <a:ext cx="1561144" cy="418961"/>
              </a:xfrm>
              <a:prstGeom prst="rect">
                <a:avLst/>
              </a:prstGeom>
            </p:spPr>
            <p:txBody>
              <a:bodyPr wrap="square">
                <a:spAutoFit/>
              </a:bodyPr>
              <a:lstStyle/>
              <a:p>
                <a:r>
                  <a:rPr lang="es-ES" sz="1600" dirty="0" smtClean="0">
                    <a:latin typeface="Arial Rounded MT Bold" panose="020F0704030504030204" pitchFamily="34" charset="0"/>
                    <a:ea typeface="Calibri" panose="020F0502020204030204" pitchFamily="34" charset="0"/>
                  </a:rPr>
                  <a:t>Rango 0 </a:t>
                </a:r>
                <a:r>
                  <a:rPr lang="es-ES" sz="1600" dirty="0">
                    <a:latin typeface="Arial Rounded MT Bold" panose="020F0704030504030204" pitchFamily="34" charset="0"/>
                    <a:ea typeface="Calibri" panose="020F0502020204030204" pitchFamily="34" charset="0"/>
                  </a:rPr>
                  <a:t>a  </a:t>
                </a:r>
                <a14:m>
                  <m:oMath xmlns:m="http://schemas.openxmlformats.org/officeDocument/2006/math">
                    <m:f>
                      <m:fPr>
                        <m:ctrlPr>
                          <a:rPr lang="es-ES" sz="1600" i="1">
                            <a:effectLst/>
                            <a:latin typeface="Cambria Math" panose="02040503050406030204" pitchFamily="18" charset="0"/>
                            <a:cs typeface="Times New Roman" panose="02020603050405020304" pitchFamily="18" charset="0"/>
                          </a:rPr>
                        </m:ctrlPr>
                      </m:fPr>
                      <m:num>
                        <m:r>
                          <a:rPr lang="es-ES" sz="1600" b="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s-ES" sz="1600" b="0" i="1">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s-ES" sz="1600" dirty="0">
                  <a:latin typeface="Arial Rounded MT Bold" panose="020F0704030504030204" pitchFamily="34"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4502433" y="5993051"/>
                <a:ext cx="1561144" cy="418961"/>
              </a:xfrm>
              <a:prstGeom prst="rect">
                <a:avLst/>
              </a:prstGeom>
              <a:blipFill rotWithShape="0">
                <a:blip r:embed="rId3"/>
                <a:stretch>
                  <a:fillRect l="-2344" b="-2899"/>
                </a:stretch>
              </a:blipFill>
            </p:spPr>
            <p:txBody>
              <a:bodyPr/>
              <a:lstStyle/>
              <a:p>
                <a:r>
                  <a:rPr lang="es-ES">
                    <a:noFill/>
                  </a:rPr>
                  <a:t> </a:t>
                </a:r>
              </a:p>
            </p:txBody>
          </p:sp>
        </mc:Fallback>
      </mc:AlternateContent>
      <p:sp>
        <p:nvSpPr>
          <p:cNvPr id="13" name="Rectángulo 12"/>
          <p:cNvSpPr/>
          <p:nvPr/>
        </p:nvSpPr>
        <p:spPr>
          <a:xfrm>
            <a:off x="1719958" y="5158040"/>
            <a:ext cx="886781" cy="338554"/>
          </a:xfrm>
          <a:prstGeom prst="rect">
            <a:avLst/>
          </a:prstGeom>
        </p:spPr>
        <p:txBody>
          <a:bodyPr wrap="none">
            <a:spAutoFit/>
          </a:bodyPr>
          <a:lstStyle/>
          <a:p>
            <a:r>
              <a:rPr lang="es-ES" sz="1600" dirty="0">
                <a:latin typeface="Arial Rounded MT Bold" panose="020F0704030504030204" pitchFamily="34" charset="0"/>
                <a:ea typeface="Times New Roman" panose="02020603050405020304" pitchFamily="18" charset="0"/>
              </a:rPr>
              <a:t>caso 2 </a:t>
            </a:r>
            <a:endParaRPr lang="es-ES" sz="160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14" name="Rectángulo 13"/>
              <p:cNvSpPr/>
              <p:nvPr/>
            </p:nvSpPr>
            <p:spPr>
              <a:xfrm>
                <a:off x="4040628" y="5158040"/>
                <a:ext cx="13916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S" i="1">
                              <a:latin typeface="Cambria Math" panose="02040503050406030204" pitchFamily="18" charset="0"/>
                            </a:rPr>
                          </m:ctrlPr>
                        </m:dPr>
                        <m:e>
                          <m:r>
                            <m:rPr>
                              <m:sty m:val="p"/>
                            </m:rPr>
                            <a:rPr lang="es-ES" i="0">
                              <a:latin typeface="Cambria Math" panose="02040503050406030204" pitchFamily="18" charset="0"/>
                            </a:rPr>
                            <m:t>P</m:t>
                          </m:r>
                          <m:r>
                            <a:rPr lang="es-ES" i="0">
                              <a:latin typeface="Cambria Math" panose="02040503050406030204" pitchFamily="18" charset="0"/>
                            </a:rPr>
                            <m:t>=</m:t>
                          </m:r>
                          <m:r>
                            <m:rPr>
                              <m:sty m:val="p"/>
                            </m:rPr>
                            <a:rPr lang="es-ES" i="0">
                              <a:latin typeface="Cambria Math" panose="02040503050406030204" pitchFamily="18" charset="0"/>
                            </a:rPr>
                            <m:t>sen</m:t>
                          </m:r>
                          <m:r>
                            <a:rPr lang="es-ES" i="0">
                              <a:latin typeface="Cambria Math" panose="02040503050406030204" pitchFamily="18" charset="0"/>
                            </a:rPr>
                            <m:t>(</m:t>
                          </m:r>
                          <m:r>
                            <m:rPr>
                              <m:sty m:val="p"/>
                            </m:rPr>
                            <a:rPr lang="es-ES" i="0">
                              <a:latin typeface="Cambria Math" panose="02040503050406030204" pitchFamily="18" charset="0"/>
                            </a:rPr>
                            <m:t>R</m:t>
                          </m:r>
                        </m:e>
                      </m:d>
                    </m:oMath>
                  </m:oMathPara>
                </a14:m>
                <a:endParaRPr lang="es-ES" dirty="0"/>
              </a:p>
            </p:txBody>
          </p:sp>
        </mc:Choice>
        <mc:Fallback xmlns="">
          <p:sp>
            <p:nvSpPr>
              <p:cNvPr id="14" name="Rectángulo 13"/>
              <p:cNvSpPr>
                <a:spLocks noRot="1" noChangeAspect="1" noMove="1" noResize="1" noEditPoints="1" noAdjustHandles="1" noChangeArrowheads="1" noChangeShapeType="1" noTextEdit="1"/>
              </p:cNvSpPr>
              <p:nvPr/>
            </p:nvSpPr>
            <p:spPr>
              <a:xfrm>
                <a:off x="4040628" y="5158040"/>
                <a:ext cx="1391663" cy="369332"/>
              </a:xfrm>
              <a:prstGeom prst="rect">
                <a:avLst/>
              </a:prstGeom>
              <a:blipFill rotWithShape="0">
                <a:blip r:embed="rId6"/>
                <a:stretch>
                  <a:fillRect t="-119672" r="-34649" b="-183607"/>
                </a:stretch>
              </a:blipFill>
            </p:spPr>
            <p:txBody>
              <a:bodyPr/>
              <a:lstStyle/>
              <a:p>
                <a:r>
                  <a:rPr lang="es-ES">
                    <a:noFill/>
                  </a:rPr>
                  <a:t> </a:t>
                </a:r>
              </a:p>
            </p:txBody>
          </p:sp>
        </mc:Fallback>
      </mc:AlternateContent>
      <p:sp>
        <p:nvSpPr>
          <p:cNvPr id="15" name="Rectángulo 14"/>
          <p:cNvSpPr/>
          <p:nvPr/>
        </p:nvSpPr>
        <p:spPr>
          <a:xfrm>
            <a:off x="6463640" y="5161079"/>
            <a:ext cx="835485" cy="338554"/>
          </a:xfrm>
          <a:prstGeom prst="rect">
            <a:avLst/>
          </a:prstGeom>
        </p:spPr>
        <p:txBody>
          <a:bodyPr wrap="none">
            <a:spAutoFit/>
          </a:bodyPr>
          <a:lstStyle/>
          <a:p>
            <a:r>
              <a:rPr lang="es-ES" sz="1600" dirty="0">
                <a:latin typeface="Arial Rounded MT Bold" panose="020F0704030504030204" pitchFamily="34" charset="0"/>
                <a:ea typeface="Times New Roman" panose="02020603050405020304" pitchFamily="18" charset="0"/>
              </a:rPr>
              <a:t>caso 3</a:t>
            </a:r>
            <a:endParaRPr lang="es-ES" sz="160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16" name="Rectángulo 15"/>
              <p:cNvSpPr/>
              <p:nvPr/>
            </p:nvSpPr>
            <p:spPr>
              <a:xfrm>
                <a:off x="8762365" y="5161079"/>
                <a:ext cx="13748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S" i="1">
                              <a:latin typeface="Cambria Math" panose="02040503050406030204" pitchFamily="18" charset="0"/>
                            </a:rPr>
                          </m:ctrlPr>
                        </m:dPr>
                        <m:e>
                          <m:r>
                            <m:rPr>
                              <m:sty m:val="p"/>
                            </m:rPr>
                            <a:rPr lang="es-ES" i="0">
                              <a:latin typeface="Cambria Math" panose="02040503050406030204" pitchFamily="18" charset="0"/>
                            </a:rPr>
                            <m:t>P</m:t>
                          </m:r>
                          <m:r>
                            <a:rPr lang="es-ES" i="0">
                              <a:latin typeface="Cambria Math" panose="02040503050406030204" pitchFamily="18" charset="0"/>
                            </a:rPr>
                            <m:t>=</m:t>
                          </m:r>
                          <m:r>
                            <m:rPr>
                              <m:sty m:val="p"/>
                            </m:rPr>
                            <a:rPr lang="es-ES" i="0">
                              <a:latin typeface="Cambria Math" panose="02040503050406030204" pitchFamily="18" charset="0"/>
                            </a:rPr>
                            <m:t>cos</m:t>
                          </m:r>
                          <m:r>
                            <a:rPr lang="es-ES" i="0">
                              <a:latin typeface="Cambria Math" panose="02040503050406030204" pitchFamily="18" charset="0"/>
                            </a:rPr>
                            <m:t>(</m:t>
                          </m:r>
                          <m:r>
                            <m:rPr>
                              <m:sty m:val="p"/>
                            </m:rPr>
                            <a:rPr lang="es-ES" i="0">
                              <a:latin typeface="Cambria Math" panose="02040503050406030204" pitchFamily="18" charset="0"/>
                            </a:rPr>
                            <m:t>R</m:t>
                          </m:r>
                        </m:e>
                      </m:d>
                    </m:oMath>
                  </m:oMathPara>
                </a14:m>
                <a:endParaRPr lang="es-ES" dirty="0"/>
              </a:p>
            </p:txBody>
          </p:sp>
        </mc:Choice>
        <mc:Fallback xmlns="">
          <p:sp>
            <p:nvSpPr>
              <p:cNvPr id="16" name="Rectángulo 15"/>
              <p:cNvSpPr>
                <a:spLocks noRot="1" noChangeAspect="1" noMove="1" noResize="1" noEditPoints="1" noAdjustHandles="1" noChangeArrowheads="1" noChangeShapeType="1" noTextEdit="1"/>
              </p:cNvSpPr>
              <p:nvPr/>
            </p:nvSpPr>
            <p:spPr>
              <a:xfrm>
                <a:off x="8762365" y="5161079"/>
                <a:ext cx="1374800" cy="369332"/>
              </a:xfrm>
              <a:prstGeom prst="rect">
                <a:avLst/>
              </a:prstGeom>
              <a:blipFill rotWithShape="0">
                <a:blip r:embed="rId7"/>
                <a:stretch>
                  <a:fillRect t="-121667" r="-35398" b="-188333"/>
                </a:stretch>
              </a:blipFill>
            </p:spPr>
            <p:txBody>
              <a:bodyPr/>
              <a:lstStyle/>
              <a:p>
                <a:r>
                  <a:rPr lang="es-ES">
                    <a:noFill/>
                  </a:rPr>
                  <a:t> </a:t>
                </a:r>
              </a:p>
            </p:txBody>
          </p:sp>
        </mc:Fallback>
      </mc:AlternateContent>
      <p:sp>
        <p:nvSpPr>
          <p:cNvPr id="17" name="Rectángulo 16"/>
          <p:cNvSpPr/>
          <p:nvPr/>
        </p:nvSpPr>
        <p:spPr>
          <a:xfrm>
            <a:off x="1198428" y="469565"/>
            <a:ext cx="3644972" cy="355803"/>
          </a:xfrm>
          <a:prstGeom prst="rect">
            <a:avLst/>
          </a:prstGeom>
        </p:spPr>
        <p:txBody>
          <a:bodyPr wrap="none">
            <a:spAutoFit/>
          </a:bodyPr>
          <a:lstStyle/>
          <a:p>
            <a:pPr lvl="0">
              <a:lnSpc>
                <a:spcPct val="107000"/>
              </a:lnSpc>
              <a:spcBef>
                <a:spcPts val="200"/>
              </a:spcBef>
              <a:spcAft>
                <a:spcPts val="0"/>
              </a:spcAft>
            </a:pPr>
            <a:r>
              <a:rPr lang="es-ES" sz="1600" b="1" dirty="0" smtClean="0">
                <a:latin typeface="Arial Rounded MT Bold" panose="020F0704030504030204" pitchFamily="34" charset="0"/>
                <a:ea typeface="Times New Roman" panose="02020603050405020304" pitchFamily="18" charset="0"/>
                <a:cs typeface="Times New Roman" panose="02020603050405020304" pitchFamily="18" charset="0"/>
              </a:rPr>
              <a:t>DESARROLLO DE LÓGICA DIFUSA</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cxnSp>
        <p:nvCxnSpPr>
          <p:cNvPr id="20" name="Conector angular 19"/>
          <p:cNvCxnSpPr>
            <a:stCxn id="3" idx="2"/>
            <a:endCxn id="8" idx="1"/>
          </p:cNvCxnSpPr>
          <p:nvPr/>
        </p:nvCxnSpPr>
        <p:spPr>
          <a:xfrm rot="16200000" flipH="1">
            <a:off x="1766039" y="1674614"/>
            <a:ext cx="893965" cy="98612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ector angular 21"/>
          <p:cNvCxnSpPr>
            <a:stCxn id="3" idx="2"/>
            <a:endCxn id="6" idx="1"/>
          </p:cNvCxnSpPr>
          <p:nvPr/>
        </p:nvCxnSpPr>
        <p:spPr>
          <a:xfrm rot="16200000" flipH="1">
            <a:off x="1254055" y="2186598"/>
            <a:ext cx="1917933" cy="98612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ector angular 23"/>
          <p:cNvCxnSpPr>
            <a:stCxn id="3" idx="2"/>
            <a:endCxn id="10" idx="1"/>
          </p:cNvCxnSpPr>
          <p:nvPr/>
        </p:nvCxnSpPr>
        <p:spPr>
          <a:xfrm rot="16200000" flipH="1">
            <a:off x="780592" y="2660060"/>
            <a:ext cx="2864857" cy="98612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ector recto de flecha 25"/>
          <p:cNvCxnSpPr>
            <a:stCxn id="13" idx="3"/>
            <a:endCxn id="14" idx="1"/>
          </p:cNvCxnSpPr>
          <p:nvPr/>
        </p:nvCxnSpPr>
        <p:spPr>
          <a:xfrm>
            <a:off x="2606739" y="5327317"/>
            <a:ext cx="1433889" cy="153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ector recto de flecha 30"/>
          <p:cNvCxnSpPr>
            <a:stCxn id="15" idx="3"/>
            <a:endCxn id="16" idx="1"/>
          </p:cNvCxnSpPr>
          <p:nvPr/>
        </p:nvCxnSpPr>
        <p:spPr>
          <a:xfrm>
            <a:off x="7299125" y="5330356"/>
            <a:ext cx="1463240" cy="153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Flecha derecha 34"/>
          <p:cNvSpPr/>
          <p:nvPr/>
        </p:nvSpPr>
        <p:spPr>
          <a:xfrm>
            <a:off x="5055141" y="2614429"/>
            <a:ext cx="46737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36" name="Flecha derecha 35"/>
          <p:cNvSpPr/>
          <p:nvPr/>
        </p:nvSpPr>
        <p:spPr>
          <a:xfrm>
            <a:off x="5049319" y="3615413"/>
            <a:ext cx="46737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37" name="Flecha derecha 36"/>
          <p:cNvSpPr/>
          <p:nvPr/>
        </p:nvSpPr>
        <p:spPr>
          <a:xfrm>
            <a:off x="5049319" y="4556483"/>
            <a:ext cx="46737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38" name="Flecha derecha 37"/>
          <p:cNvSpPr/>
          <p:nvPr/>
        </p:nvSpPr>
        <p:spPr>
          <a:xfrm>
            <a:off x="7352194" y="2568710"/>
            <a:ext cx="46737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41" name="Imagen 40"/>
          <p:cNvPicPr/>
          <p:nvPr/>
        </p:nvPicPr>
        <p:blipFill rotWithShape="1">
          <a:blip r:embed="rId8" cstate="print"/>
          <a:srcRect l="41112" t="42436" r="38391" b="33992"/>
          <a:stretch/>
        </p:blipFill>
        <p:spPr bwMode="auto">
          <a:xfrm>
            <a:off x="2706083" y="5511983"/>
            <a:ext cx="1292875" cy="935503"/>
          </a:xfrm>
          <a:prstGeom prst="rect">
            <a:avLst/>
          </a:prstGeom>
          <a:ln>
            <a:solidFill>
              <a:schemeClr val="tx1"/>
            </a:solidFill>
          </a:ln>
          <a:extLst>
            <a:ext uri="{53640926-AAD7-44D8-BBD7-CCE9431645EC}">
              <a14:shadowObscured xmlns:a14="http://schemas.microsoft.com/office/drawing/2010/main"/>
            </a:ext>
          </a:extLst>
        </p:spPr>
      </p:pic>
      <p:pic>
        <p:nvPicPr>
          <p:cNvPr id="42" name="Imagen 41"/>
          <p:cNvPicPr/>
          <p:nvPr/>
        </p:nvPicPr>
        <p:blipFill rotWithShape="1">
          <a:blip r:embed="rId9" cstate="print"/>
          <a:srcRect l="11204" t="46134" r="63150" b="27755"/>
          <a:stretch/>
        </p:blipFill>
        <p:spPr bwMode="auto">
          <a:xfrm>
            <a:off x="7299125" y="5538617"/>
            <a:ext cx="1340018" cy="908869"/>
          </a:xfrm>
          <a:prstGeom prst="rect">
            <a:avLst/>
          </a:prstGeom>
          <a:ln>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8" name="Rectángulo 27"/>
              <p:cNvSpPr/>
              <p:nvPr/>
            </p:nvSpPr>
            <p:spPr>
              <a:xfrm>
                <a:off x="5799669" y="4349471"/>
                <a:ext cx="1561144" cy="418961"/>
              </a:xfrm>
              <a:prstGeom prst="rect">
                <a:avLst/>
              </a:prstGeom>
            </p:spPr>
            <p:txBody>
              <a:bodyPr wrap="square">
                <a:spAutoFit/>
              </a:bodyPr>
              <a:lstStyle/>
              <a:p>
                <a:r>
                  <a:rPr lang="es-ES" sz="1600" dirty="0" smtClean="0">
                    <a:latin typeface="Arial Rounded MT Bold" panose="020F0704030504030204" pitchFamily="34" charset="0"/>
                    <a:ea typeface="Calibri" panose="020F0502020204030204" pitchFamily="34" charset="0"/>
                  </a:rPr>
                  <a:t>Rango 0 </a:t>
                </a:r>
                <a:r>
                  <a:rPr lang="es-ES" sz="1600" dirty="0">
                    <a:latin typeface="Arial Rounded MT Bold" panose="020F0704030504030204" pitchFamily="34" charset="0"/>
                    <a:ea typeface="Calibri" panose="020F0502020204030204" pitchFamily="34" charset="0"/>
                  </a:rPr>
                  <a:t>a  </a:t>
                </a:r>
                <a14:m>
                  <m:oMath xmlns:m="http://schemas.openxmlformats.org/officeDocument/2006/math">
                    <m:f>
                      <m:fPr>
                        <m:ctrlPr>
                          <a:rPr lang="es-ES" sz="1600" i="1">
                            <a:effectLst/>
                            <a:latin typeface="Cambria Math" panose="02040503050406030204" pitchFamily="18" charset="0"/>
                            <a:cs typeface="Times New Roman" panose="02020603050405020304" pitchFamily="18" charset="0"/>
                          </a:rPr>
                        </m:ctrlPr>
                      </m:fPr>
                      <m:num>
                        <m:r>
                          <a:rPr lang="es-ES" sz="1600" b="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s-ES" sz="1600" b="0" i="1">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s-ES" sz="1600" dirty="0">
                  <a:latin typeface="Arial Rounded MT Bold" panose="020F0704030504030204" pitchFamily="34"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5799669" y="4349471"/>
                <a:ext cx="1561144" cy="418961"/>
              </a:xfrm>
              <a:prstGeom prst="rect">
                <a:avLst/>
              </a:prstGeom>
              <a:blipFill rotWithShape="0">
                <a:blip r:embed="rId4"/>
                <a:stretch>
                  <a:fillRect l="-1953" b="-289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9" name="Rectángulo 28"/>
              <p:cNvSpPr/>
              <p:nvPr/>
            </p:nvSpPr>
            <p:spPr>
              <a:xfrm>
                <a:off x="9276815" y="5993051"/>
                <a:ext cx="1561144" cy="418961"/>
              </a:xfrm>
              <a:prstGeom prst="rect">
                <a:avLst/>
              </a:prstGeom>
            </p:spPr>
            <p:txBody>
              <a:bodyPr wrap="square">
                <a:spAutoFit/>
              </a:bodyPr>
              <a:lstStyle/>
              <a:p>
                <a:r>
                  <a:rPr lang="es-ES" sz="1600" dirty="0" smtClean="0">
                    <a:latin typeface="Arial Rounded MT Bold" panose="020F0704030504030204" pitchFamily="34" charset="0"/>
                    <a:ea typeface="Calibri" panose="020F0502020204030204" pitchFamily="34" charset="0"/>
                  </a:rPr>
                  <a:t>Rango 0 </a:t>
                </a:r>
                <a:r>
                  <a:rPr lang="es-ES" sz="1600" dirty="0">
                    <a:latin typeface="Arial Rounded MT Bold" panose="020F0704030504030204" pitchFamily="34" charset="0"/>
                    <a:ea typeface="Calibri" panose="020F0502020204030204" pitchFamily="34" charset="0"/>
                  </a:rPr>
                  <a:t>a  </a:t>
                </a:r>
                <a14:m>
                  <m:oMath xmlns:m="http://schemas.openxmlformats.org/officeDocument/2006/math">
                    <m:f>
                      <m:fPr>
                        <m:ctrlPr>
                          <a:rPr lang="es-ES" sz="1600" i="1">
                            <a:effectLst/>
                            <a:latin typeface="Cambria Math" panose="02040503050406030204" pitchFamily="18" charset="0"/>
                            <a:cs typeface="Times New Roman" panose="02020603050405020304" pitchFamily="18" charset="0"/>
                          </a:rPr>
                        </m:ctrlPr>
                      </m:fPr>
                      <m:num>
                        <m:r>
                          <a:rPr lang="es-ES" sz="1600" b="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s-ES" sz="1600" b="0" i="1">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s-ES" sz="1600" dirty="0">
                  <a:latin typeface="Arial Rounded MT Bold" panose="020F0704030504030204" pitchFamily="34" charset="0"/>
                </a:endParaRPr>
              </a:p>
            </p:txBody>
          </p:sp>
        </mc:Choice>
        <mc:Fallback xmlns="">
          <p:sp>
            <p:nvSpPr>
              <p:cNvPr id="29" name="Rectángulo 28"/>
              <p:cNvSpPr>
                <a:spLocks noRot="1" noChangeAspect="1" noMove="1" noResize="1" noEditPoints="1" noAdjustHandles="1" noChangeArrowheads="1" noChangeShapeType="1" noTextEdit="1"/>
              </p:cNvSpPr>
              <p:nvPr/>
            </p:nvSpPr>
            <p:spPr>
              <a:xfrm>
                <a:off x="9276815" y="5993051"/>
                <a:ext cx="1561144" cy="418961"/>
              </a:xfrm>
              <a:prstGeom prst="rect">
                <a:avLst/>
              </a:prstGeom>
              <a:blipFill rotWithShape="0">
                <a:blip r:embed="rId10"/>
                <a:stretch>
                  <a:fillRect l="-2344" b="-2899"/>
                </a:stretch>
              </a:blipFill>
            </p:spPr>
            <p:txBody>
              <a:bodyPr/>
              <a:lstStyle/>
              <a:p>
                <a:r>
                  <a:rPr lang="es-ES">
                    <a:noFill/>
                  </a:rPr>
                  <a:t> </a:t>
                </a:r>
              </a:p>
            </p:txBody>
          </p:sp>
        </mc:Fallback>
      </mc:AlternateContent>
    </p:spTree>
    <p:extLst>
      <p:ext uri="{BB962C8B-B14F-4D97-AF65-F5344CB8AC3E}">
        <p14:creationId xmlns:p14="http://schemas.microsoft.com/office/powerpoint/2010/main" val="3770171572"/>
      </p:ext>
    </p:extLst>
  </p:cSld>
  <p:clrMapOvr>
    <a:masterClrMapping/>
  </p:clrMapOvr>
  <mc:AlternateContent xmlns:mc="http://schemas.openxmlformats.org/markup-compatibility/2006">
    <mc:Choice xmlns:p14="http://schemas.microsoft.com/office/powerpoint/2010/main" Requires="p14">
      <p:transition spd="slow" p14:dur="2000" advTm="46650"/>
    </mc:Choice>
    <mc:Fallback>
      <p:transition spd="slow" advTm="4665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rot="16200000">
            <a:off x="-475227" y="748409"/>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023342733"/>
              </p:ext>
            </p:extLst>
          </p:nvPr>
        </p:nvGraphicFramePr>
        <p:xfrm>
          <a:off x="1079194" y="1792989"/>
          <a:ext cx="3781008" cy="1524818"/>
        </p:xfrm>
        <a:graphic>
          <a:graphicData uri="http://schemas.openxmlformats.org/drawingml/2006/table">
            <a:tbl>
              <a:tblPr firstRow="1" firstCol="1" bandRow="1">
                <a:tableStyleId>{5940675A-B579-460E-94D1-54222C63F5DA}</a:tableStyleId>
              </a:tblPr>
              <a:tblGrid>
                <a:gridCol w="807475"/>
                <a:gridCol w="1256498"/>
                <a:gridCol w="875788"/>
                <a:gridCol w="841247"/>
              </a:tblGrid>
              <a:tr h="382283">
                <a:tc>
                  <a:txBody>
                    <a:bodyPr/>
                    <a:lstStyle/>
                    <a:p>
                      <a:pPr algn="ctr">
                        <a:lnSpc>
                          <a:spcPct val="107000"/>
                        </a:lnSpc>
                        <a:spcAft>
                          <a:spcPts val="0"/>
                        </a:spcAft>
                      </a:pPr>
                      <a:r>
                        <a:rPr lang="es-ES" sz="1000" dirty="0">
                          <a:effectLst/>
                        </a:rPr>
                        <a:t>NUMERO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PERSONAL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MENSUAL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TOTAL año($/Año)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28507">
                <a:tc>
                  <a:txBody>
                    <a:bodyPr/>
                    <a:lstStyle/>
                    <a:p>
                      <a:pPr algn="ctr">
                        <a:lnSpc>
                          <a:spcPct val="107000"/>
                        </a:lnSpc>
                        <a:spcAft>
                          <a:spcPts val="0"/>
                        </a:spcAft>
                      </a:pPr>
                      <a:r>
                        <a:rPr lang="es-ES" sz="1000">
                          <a:effectLst/>
                        </a:rPr>
                        <a:t>11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Operadores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580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76560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28507">
                <a:tc>
                  <a:txBody>
                    <a:bodyPr/>
                    <a:lstStyle/>
                    <a:p>
                      <a:pPr algn="ctr">
                        <a:lnSpc>
                          <a:spcPct val="107000"/>
                        </a:lnSpc>
                        <a:spcAft>
                          <a:spcPts val="0"/>
                        </a:spcAft>
                      </a:pPr>
                      <a:r>
                        <a:rPr lang="es-ES" sz="10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Inspector</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773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9276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28507">
                <a:tc>
                  <a:txBody>
                    <a:bodyPr/>
                    <a:lstStyle/>
                    <a:p>
                      <a:pPr algn="ctr">
                        <a:lnSpc>
                          <a:spcPct val="107000"/>
                        </a:lnSpc>
                        <a:spcAft>
                          <a:spcPts val="0"/>
                        </a:spcAft>
                      </a:pPr>
                      <a:r>
                        <a:rPr lang="es-ES" sz="10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Conserje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520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6240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28507">
                <a:tc>
                  <a:txBody>
                    <a:bodyPr/>
                    <a:lstStyle/>
                    <a:p>
                      <a:pPr algn="ctr">
                        <a:lnSpc>
                          <a:spcPct val="107000"/>
                        </a:lnSpc>
                        <a:spcAft>
                          <a:spcPts val="0"/>
                        </a:spcAft>
                      </a:pPr>
                      <a:r>
                        <a:rPr lang="es-ES" sz="10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Técnico de planta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1116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13392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28507">
                <a:tc>
                  <a:txBody>
                    <a:bodyPr/>
                    <a:lstStyle/>
                    <a:p>
                      <a:pPr algn="ctr">
                        <a:lnSpc>
                          <a:spcPct val="107000"/>
                        </a:lnSpc>
                        <a:spcAft>
                          <a:spcPts val="0"/>
                        </a:spcAft>
                      </a:pPr>
                      <a:r>
                        <a:rPr lang="es-ES" sz="1000" dirty="0">
                          <a:effectLst/>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TOTAL</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105468</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571973491"/>
              </p:ext>
            </p:extLst>
          </p:nvPr>
        </p:nvGraphicFramePr>
        <p:xfrm>
          <a:off x="6508597" y="2216681"/>
          <a:ext cx="3291530" cy="1710303"/>
        </p:xfrm>
        <a:graphic>
          <a:graphicData uri="http://schemas.openxmlformats.org/drawingml/2006/table">
            <a:tbl>
              <a:tblPr firstRow="1" firstCol="1" bandRow="1">
                <a:tableStyleId>{5940675A-B579-460E-94D1-54222C63F5DA}</a:tableStyleId>
              </a:tblPr>
              <a:tblGrid>
                <a:gridCol w="1879355"/>
                <a:gridCol w="1412175"/>
              </a:tblGrid>
              <a:tr h="244329">
                <a:tc>
                  <a:txBody>
                    <a:bodyPr/>
                    <a:lstStyle/>
                    <a:p>
                      <a:pPr algn="ctr">
                        <a:lnSpc>
                          <a:spcPct val="107000"/>
                        </a:lnSpc>
                        <a:spcAft>
                          <a:spcPts val="0"/>
                        </a:spcAft>
                      </a:pPr>
                      <a:r>
                        <a:rPr lang="es-ES" sz="1000" dirty="0">
                          <a:effectLst/>
                        </a:rPr>
                        <a:t>COSTOS QUÍMICOS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MONTO ($/año)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44329">
                <a:tc>
                  <a:txBody>
                    <a:bodyPr/>
                    <a:lstStyle/>
                    <a:p>
                      <a:pPr>
                        <a:lnSpc>
                          <a:spcPct val="107000"/>
                        </a:lnSpc>
                        <a:spcAft>
                          <a:spcPts val="0"/>
                        </a:spcAft>
                      </a:pPr>
                      <a:r>
                        <a:rPr lang="es-ES" sz="1000">
                          <a:effectLst/>
                        </a:rPr>
                        <a:t>Policloruro de aluminio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40000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44329">
                <a:tc>
                  <a:txBody>
                    <a:bodyPr/>
                    <a:lstStyle/>
                    <a:p>
                      <a:pPr>
                        <a:lnSpc>
                          <a:spcPct val="107000"/>
                        </a:lnSpc>
                        <a:spcAft>
                          <a:spcPts val="0"/>
                        </a:spcAft>
                      </a:pPr>
                      <a:r>
                        <a:rPr lang="es-ES" sz="1000" dirty="0">
                          <a:effectLst/>
                        </a:rPr>
                        <a:t>Sulfato de aluminio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13000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44329">
                <a:tc>
                  <a:txBody>
                    <a:bodyPr/>
                    <a:lstStyle/>
                    <a:p>
                      <a:pPr>
                        <a:lnSpc>
                          <a:spcPct val="107000"/>
                        </a:lnSpc>
                        <a:spcAft>
                          <a:spcPts val="0"/>
                        </a:spcAft>
                      </a:pPr>
                      <a:r>
                        <a:rPr lang="es-ES" sz="1000">
                          <a:effectLst/>
                        </a:rPr>
                        <a:t>Hidróxido de calcio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7000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44329">
                <a:tc>
                  <a:txBody>
                    <a:bodyPr/>
                    <a:lstStyle/>
                    <a:p>
                      <a:pPr>
                        <a:lnSpc>
                          <a:spcPct val="107000"/>
                        </a:lnSpc>
                        <a:spcAft>
                          <a:spcPts val="0"/>
                        </a:spcAft>
                      </a:pPr>
                      <a:r>
                        <a:rPr lang="es-ES" sz="1000">
                          <a:effectLst/>
                        </a:rPr>
                        <a:t>Hipoclorito de calcio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4000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44329">
                <a:tc>
                  <a:txBody>
                    <a:bodyPr/>
                    <a:lstStyle/>
                    <a:p>
                      <a:pPr>
                        <a:lnSpc>
                          <a:spcPct val="107000"/>
                        </a:lnSpc>
                        <a:spcAft>
                          <a:spcPts val="0"/>
                        </a:spcAft>
                      </a:pPr>
                      <a:r>
                        <a:rPr lang="es-ES" sz="1000">
                          <a:effectLst/>
                        </a:rPr>
                        <a:t>Cloro gas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17500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44329">
                <a:tc>
                  <a:txBody>
                    <a:bodyPr/>
                    <a:lstStyle/>
                    <a:p>
                      <a:pPr algn="ctr">
                        <a:lnSpc>
                          <a:spcPct val="107000"/>
                        </a:lnSpc>
                        <a:spcAft>
                          <a:spcPts val="0"/>
                        </a:spcAft>
                      </a:pPr>
                      <a:r>
                        <a:rPr lang="es-ES" sz="1000" dirty="0">
                          <a:effectLst/>
                        </a:rPr>
                        <a:t>Total</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81500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025011639"/>
              </p:ext>
            </p:extLst>
          </p:nvPr>
        </p:nvGraphicFramePr>
        <p:xfrm>
          <a:off x="1889053" y="3974737"/>
          <a:ext cx="3116688" cy="1241104"/>
        </p:xfrm>
        <a:graphic>
          <a:graphicData uri="http://schemas.openxmlformats.org/drawingml/2006/table">
            <a:tbl>
              <a:tblPr firstRow="1" firstCol="1" bandRow="1">
                <a:tableStyleId>{5940675A-B579-460E-94D1-54222C63F5DA}</a:tableStyleId>
              </a:tblPr>
              <a:tblGrid>
                <a:gridCol w="1717746"/>
                <a:gridCol w="1398942"/>
              </a:tblGrid>
              <a:tr h="310276">
                <a:tc>
                  <a:txBody>
                    <a:bodyPr/>
                    <a:lstStyle/>
                    <a:p>
                      <a:pPr algn="ctr">
                        <a:lnSpc>
                          <a:spcPct val="107000"/>
                        </a:lnSpc>
                        <a:spcAft>
                          <a:spcPts val="0"/>
                        </a:spcAft>
                      </a:pPr>
                      <a:r>
                        <a:rPr lang="es-ES" sz="1000" dirty="0">
                          <a:effectLst/>
                        </a:rPr>
                        <a:t>SERVICIOS BÁSICOS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MONTO ($/año)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0276">
                <a:tc>
                  <a:txBody>
                    <a:bodyPr/>
                    <a:lstStyle/>
                    <a:p>
                      <a:pPr>
                        <a:lnSpc>
                          <a:spcPct val="107000"/>
                        </a:lnSpc>
                        <a:spcAft>
                          <a:spcPts val="0"/>
                        </a:spcAft>
                      </a:pPr>
                      <a:r>
                        <a:rPr lang="es-ES" sz="1000">
                          <a:effectLst/>
                        </a:rPr>
                        <a:t>Agua potable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1 000,00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0276">
                <a:tc>
                  <a:txBody>
                    <a:bodyPr/>
                    <a:lstStyle/>
                    <a:p>
                      <a:pPr>
                        <a:lnSpc>
                          <a:spcPct val="107000"/>
                        </a:lnSpc>
                        <a:spcAft>
                          <a:spcPts val="0"/>
                        </a:spcAft>
                      </a:pPr>
                      <a:r>
                        <a:rPr lang="es-ES" sz="1000">
                          <a:effectLst/>
                        </a:rPr>
                        <a:t>Energía eléctrica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20 000,00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0276">
                <a:tc>
                  <a:txBody>
                    <a:bodyPr/>
                    <a:lstStyle/>
                    <a:p>
                      <a:pPr>
                        <a:lnSpc>
                          <a:spcPct val="107000"/>
                        </a:lnSpc>
                        <a:spcAft>
                          <a:spcPts val="0"/>
                        </a:spcAft>
                      </a:pPr>
                      <a:r>
                        <a:rPr lang="es-ES" sz="1000">
                          <a:effectLst/>
                        </a:rPr>
                        <a:t>Telecomunicaciones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1 000,00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6" name="Rectángulo 5"/>
          <p:cNvSpPr/>
          <p:nvPr/>
        </p:nvSpPr>
        <p:spPr>
          <a:xfrm>
            <a:off x="2614099" y="3542817"/>
            <a:ext cx="1932452" cy="338554"/>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Servicios </a:t>
            </a:r>
            <a:r>
              <a:rPr lang="es-ES" sz="1600" dirty="0">
                <a:latin typeface="Arial Rounded MT Bold" panose="020F0704030504030204" pitchFamily="34" charset="0"/>
                <a:ea typeface="Calibri" panose="020F0502020204030204" pitchFamily="34" charset="0"/>
              </a:rPr>
              <a:t>básicos</a:t>
            </a:r>
            <a:endParaRPr lang="es-ES" sz="1600" dirty="0">
              <a:latin typeface="Arial Rounded MT Bold" panose="020F0704030504030204" pitchFamily="34" charset="0"/>
            </a:endParaRPr>
          </a:p>
        </p:txBody>
      </p:sp>
      <p:sp>
        <p:nvSpPr>
          <p:cNvPr id="7" name="Rectángulo 6"/>
          <p:cNvSpPr/>
          <p:nvPr/>
        </p:nvSpPr>
        <p:spPr>
          <a:xfrm>
            <a:off x="7127479" y="1792989"/>
            <a:ext cx="2053767" cy="338554"/>
          </a:xfrm>
          <a:prstGeom prst="rect">
            <a:avLst/>
          </a:prstGeom>
        </p:spPr>
        <p:txBody>
          <a:bodyPr wrap="none">
            <a:spAutoFit/>
          </a:bodyPr>
          <a:lstStyle/>
          <a:p>
            <a:r>
              <a:rPr lang="es-ES" sz="1600" dirty="0">
                <a:latin typeface="Arial Rounded MT Bold" panose="020F0704030504030204" pitchFamily="34" charset="0"/>
                <a:ea typeface="Calibri" panose="020F0502020204030204" pitchFamily="34" charset="0"/>
              </a:rPr>
              <a:t>Costo de Químicos</a:t>
            </a:r>
            <a:endParaRPr lang="es-ES" sz="1600" dirty="0">
              <a:latin typeface="Arial Rounded MT Bold" panose="020F0704030504030204" pitchFamily="34" charset="0"/>
            </a:endParaRPr>
          </a:p>
        </p:txBody>
      </p:sp>
      <p:sp>
        <p:nvSpPr>
          <p:cNvPr id="8" name="Rectángulo 7"/>
          <p:cNvSpPr/>
          <p:nvPr/>
        </p:nvSpPr>
        <p:spPr>
          <a:xfrm>
            <a:off x="1725768" y="1454435"/>
            <a:ext cx="2487861" cy="338554"/>
          </a:xfrm>
          <a:prstGeom prst="rect">
            <a:avLst/>
          </a:prstGeom>
        </p:spPr>
        <p:txBody>
          <a:bodyPr wrap="none">
            <a:spAutoFit/>
          </a:bodyPr>
          <a:lstStyle/>
          <a:p>
            <a:pPr algn="ctr"/>
            <a:r>
              <a:rPr lang="es-ES" sz="1600" dirty="0" smtClean="0">
                <a:latin typeface="Arial Rounded MT Bold" panose="020F0704030504030204" pitchFamily="34" charset="0"/>
                <a:ea typeface="Calibri" panose="020F0502020204030204" pitchFamily="34" charset="0"/>
              </a:rPr>
              <a:t>Gasto </a:t>
            </a:r>
            <a:r>
              <a:rPr lang="es-ES" sz="1600" dirty="0">
                <a:latin typeface="Arial Rounded MT Bold" panose="020F0704030504030204" pitchFamily="34" charset="0"/>
                <a:ea typeface="Calibri" panose="020F0502020204030204" pitchFamily="34" charset="0"/>
              </a:rPr>
              <a:t>de mano de obra</a:t>
            </a:r>
            <a:endParaRPr lang="es-ES" sz="1600" dirty="0">
              <a:latin typeface="Arial Rounded MT Bold" panose="020F0704030504030204" pitchFamily="34" charset="0"/>
            </a:endParaRPr>
          </a:p>
        </p:txBody>
      </p:sp>
      <p:sp>
        <p:nvSpPr>
          <p:cNvPr id="9" name="Rectángulo 8"/>
          <p:cNvSpPr/>
          <p:nvPr/>
        </p:nvSpPr>
        <p:spPr>
          <a:xfrm>
            <a:off x="5917868" y="5400454"/>
            <a:ext cx="3088923"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s-ES" b="1" dirty="0" smtClean="0">
                <a:latin typeface="Times New Roman" panose="02020603050405020304" pitchFamily="18" charset="0"/>
                <a:ea typeface="Calibri" panose="020F0502020204030204" pitchFamily="34" charset="0"/>
              </a:rPr>
              <a:t>TOTAL </a:t>
            </a:r>
            <a:r>
              <a:rPr lang="es-ES" b="1" dirty="0" smtClean="0">
                <a:latin typeface="Times New Roman" panose="02020603050405020304" pitchFamily="18" charset="0"/>
                <a:ea typeface="Calibri" panose="020F0502020204030204" pitchFamily="34" charset="0"/>
                <a:sym typeface="Wingdings" panose="05000000000000000000" pitchFamily="2" charset="2"/>
              </a:rPr>
              <a:t> </a:t>
            </a:r>
            <a:r>
              <a:rPr lang="es-ES" b="1" dirty="0" smtClean="0">
                <a:latin typeface="Times New Roman" panose="02020603050405020304" pitchFamily="18" charset="0"/>
                <a:ea typeface="Calibri" panose="020F0502020204030204" pitchFamily="34" charset="0"/>
              </a:rPr>
              <a:t>206 968,00 </a:t>
            </a:r>
            <a:r>
              <a:rPr lang="es-ES" b="1" dirty="0">
                <a:latin typeface="Times New Roman" panose="02020603050405020304" pitchFamily="18" charset="0"/>
                <a:ea typeface="Calibri" panose="020F0502020204030204" pitchFamily="34" charset="0"/>
              </a:rPr>
              <a:t>($/año</a:t>
            </a:r>
            <a:r>
              <a:rPr lang="es-ES" b="1" dirty="0" smtClean="0">
                <a:solidFill>
                  <a:srgbClr val="000000"/>
                </a:solidFill>
                <a:latin typeface="Times New Roman" panose="02020603050405020304" pitchFamily="18" charset="0"/>
                <a:ea typeface="Times New Roman" panose="02020603050405020304" pitchFamily="18" charset="0"/>
              </a:rPr>
              <a:t>)</a:t>
            </a:r>
            <a:endParaRPr lang="es-ES" dirty="0"/>
          </a:p>
        </p:txBody>
      </p:sp>
      <p:sp>
        <p:nvSpPr>
          <p:cNvPr id="14" name="CuadroTexto 13"/>
          <p:cNvSpPr txBox="1"/>
          <p:nvPr/>
        </p:nvSpPr>
        <p:spPr>
          <a:xfrm>
            <a:off x="1725768" y="731160"/>
            <a:ext cx="3709115" cy="369332"/>
          </a:xfrm>
          <a:prstGeom prst="rect">
            <a:avLst/>
          </a:prstGeom>
          <a:noFill/>
        </p:spPr>
        <p:txBody>
          <a:bodyPr wrap="square" rtlCol="0">
            <a:spAutoFit/>
          </a:bodyPr>
          <a:lstStyle/>
          <a:p>
            <a:r>
              <a:rPr lang="es-CO" b="1" dirty="0" smtClean="0">
                <a:latin typeface="Arial Rounded MT Bold" panose="020F0704030504030204" pitchFamily="34" charset="0"/>
              </a:rPr>
              <a:t>BENEFICIO DE PURIFICACION</a:t>
            </a:r>
            <a:endParaRPr lang="es-ES" b="1" dirty="0">
              <a:latin typeface="Arial Rounded MT Bold" panose="020F0704030504030204" pitchFamily="34" charset="0"/>
            </a:endParaRPr>
          </a:p>
        </p:txBody>
      </p:sp>
    </p:spTree>
    <p:extLst>
      <p:ext uri="{BB962C8B-B14F-4D97-AF65-F5344CB8AC3E}">
        <p14:creationId xmlns:p14="http://schemas.microsoft.com/office/powerpoint/2010/main" val="2402279919"/>
      </p:ext>
    </p:extLst>
  </p:cSld>
  <p:clrMapOvr>
    <a:masterClrMapping/>
  </p:clrMapOvr>
  <mc:AlternateContent xmlns:mc="http://schemas.openxmlformats.org/markup-compatibility/2006">
    <mc:Choice xmlns:p14="http://schemas.microsoft.com/office/powerpoint/2010/main" Requires="p14">
      <p:transition spd="slow" p14:dur="2000" advTm="19377"/>
    </mc:Choice>
    <mc:Fallback>
      <p:transition spd="slow" advTm="1937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103642556"/>
              </p:ext>
            </p:extLst>
          </p:nvPr>
        </p:nvGraphicFramePr>
        <p:xfrm>
          <a:off x="824248" y="1767588"/>
          <a:ext cx="4572000" cy="4285477"/>
        </p:xfrm>
        <a:graphic>
          <a:graphicData uri="http://schemas.openxmlformats.org/drawingml/2006/table">
            <a:tbl>
              <a:tblPr firstRow="1" firstCol="1" bandRow="1">
                <a:tableStyleId>{5940675A-B579-460E-94D1-54222C63F5DA}</a:tableStyleId>
              </a:tblPr>
              <a:tblGrid>
                <a:gridCol w="1887082"/>
                <a:gridCol w="1887082"/>
                <a:gridCol w="797836"/>
              </a:tblGrid>
              <a:tr h="357968">
                <a:tc>
                  <a:txBody>
                    <a:bodyPr/>
                    <a:lstStyle/>
                    <a:p>
                      <a:pPr algn="ctr">
                        <a:lnSpc>
                          <a:spcPct val="107000"/>
                        </a:lnSpc>
                        <a:spcAft>
                          <a:spcPts val="0"/>
                        </a:spcAft>
                      </a:pPr>
                      <a:r>
                        <a:rPr lang="es-ES" sz="900" dirty="0">
                          <a:effectLst/>
                        </a:rPr>
                        <a:t>RUBRO</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dirty="0">
                          <a:effectLst/>
                        </a:rPr>
                        <a:t>ACTIVIDADES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VALOR TOTAL (usd/ha)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rowSpan="6">
                  <a:txBody>
                    <a:bodyPr/>
                    <a:lstStyle/>
                    <a:p>
                      <a:pPr algn="ctr">
                        <a:lnSpc>
                          <a:spcPct val="107000"/>
                        </a:lnSpc>
                        <a:spcAft>
                          <a:spcPts val="0"/>
                        </a:spcAft>
                      </a:pPr>
                      <a:r>
                        <a:rPr lang="es-ES" sz="900">
                          <a:effectLst/>
                        </a:rPr>
                        <a:t>Mano de obra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Preparación del terreno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39,00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Siembra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dirty="0">
                          <a:effectLst/>
                        </a:rPr>
                        <a:t>130,00</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Aplicación de insumos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360,00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36864">
                <a:tc vMerge="1">
                  <a:txBody>
                    <a:bodyPr/>
                    <a:lstStyle/>
                    <a:p>
                      <a:endParaRPr lang="es-ES"/>
                    </a:p>
                  </a:txBody>
                  <a:tcPr/>
                </a:tc>
                <a:tc>
                  <a:txBody>
                    <a:bodyPr/>
                    <a:lstStyle/>
                    <a:p>
                      <a:pPr algn="l">
                        <a:lnSpc>
                          <a:spcPct val="107000"/>
                        </a:lnSpc>
                        <a:spcAft>
                          <a:spcPts val="0"/>
                        </a:spcAft>
                      </a:pPr>
                      <a:r>
                        <a:rPr lang="es-ES" sz="900">
                          <a:effectLst/>
                        </a:rPr>
                        <a:t>Aplicación de fertilizantes edáficos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39,00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Labores Culturales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416,00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Cosecha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dirty="0">
                          <a:effectLst/>
                        </a:rPr>
                        <a:t>675,00</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rowSpan="6">
                  <a:txBody>
                    <a:bodyPr/>
                    <a:lstStyle/>
                    <a:p>
                      <a:pPr algn="ctr">
                        <a:lnSpc>
                          <a:spcPct val="107000"/>
                        </a:lnSpc>
                        <a:spcAft>
                          <a:spcPts val="0"/>
                        </a:spcAft>
                      </a:pPr>
                      <a:r>
                        <a:rPr lang="es-ES" sz="900">
                          <a:effectLst/>
                        </a:rPr>
                        <a:t>Insumos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Semilla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594,00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dirty="0">
                          <a:effectLst/>
                        </a:rPr>
                        <a:t>Insecticidas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438,00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Fungicidas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315,00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dirty="0">
                          <a:effectLst/>
                        </a:rPr>
                        <a:t>Fertilizantes Foliares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90,00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Fertilizantes Edáficos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842,00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Otros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153,00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rowSpan="2">
                  <a:txBody>
                    <a:bodyPr/>
                    <a:lstStyle/>
                    <a:p>
                      <a:pPr algn="ctr">
                        <a:lnSpc>
                          <a:spcPct val="107000"/>
                        </a:lnSpc>
                        <a:spcAft>
                          <a:spcPts val="0"/>
                        </a:spcAft>
                      </a:pPr>
                      <a:r>
                        <a:rPr lang="es-ES" sz="900" dirty="0">
                          <a:effectLst/>
                        </a:rPr>
                        <a:t>Maquinaria y Equipos Alquilados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Preparación del terreno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320,00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Cosecha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140,00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a:txBody>
                    <a:bodyPr/>
                    <a:lstStyle/>
                    <a:p>
                      <a:pPr algn="ctr">
                        <a:lnSpc>
                          <a:spcPct val="107000"/>
                        </a:lnSpc>
                        <a:spcAft>
                          <a:spcPts val="0"/>
                        </a:spcAft>
                      </a:pPr>
                      <a:r>
                        <a:rPr lang="es-ES" sz="900">
                          <a:effectLst/>
                        </a:rPr>
                        <a:t>Transporte de cosecha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Transporte a centro de Acopio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420,00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gridSpan="2">
                  <a:txBody>
                    <a:bodyPr/>
                    <a:lstStyle/>
                    <a:p>
                      <a:pPr algn="l">
                        <a:lnSpc>
                          <a:spcPct val="107000"/>
                        </a:lnSpc>
                        <a:spcAft>
                          <a:spcPts val="0"/>
                        </a:spcAft>
                      </a:pPr>
                      <a:r>
                        <a:rPr lang="es-ES" sz="900">
                          <a:effectLst/>
                        </a:rPr>
                        <a:t>TOTAL COSTOS VARIABLES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a:txBody>
                    <a:bodyPr/>
                    <a:lstStyle/>
                    <a:p>
                      <a:pPr algn="ctr">
                        <a:lnSpc>
                          <a:spcPct val="107000"/>
                        </a:lnSpc>
                        <a:spcAft>
                          <a:spcPts val="0"/>
                        </a:spcAft>
                      </a:pPr>
                      <a:r>
                        <a:rPr lang="es-ES" sz="900">
                          <a:effectLst/>
                        </a:rPr>
                        <a:t>4971,00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rowSpan="3">
                  <a:txBody>
                    <a:bodyPr/>
                    <a:lstStyle/>
                    <a:p>
                      <a:pPr algn="ctr">
                        <a:lnSpc>
                          <a:spcPct val="107000"/>
                        </a:lnSpc>
                        <a:spcAft>
                          <a:spcPts val="0"/>
                        </a:spcAft>
                      </a:pPr>
                      <a:r>
                        <a:rPr lang="es-ES" sz="900">
                          <a:effectLst/>
                        </a:rPr>
                        <a:t>Gastos Administrativos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Análisis de suelo/foliares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0,00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Costo Administrativo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248,55</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vMerge="1">
                  <a:txBody>
                    <a:bodyPr/>
                    <a:lstStyle/>
                    <a:p>
                      <a:endParaRPr lang="es-ES"/>
                    </a:p>
                  </a:txBody>
                  <a:tcPr/>
                </a:tc>
                <a:tc>
                  <a:txBody>
                    <a:bodyPr/>
                    <a:lstStyle/>
                    <a:p>
                      <a:pPr algn="l">
                        <a:lnSpc>
                          <a:spcPct val="107000"/>
                        </a:lnSpc>
                        <a:spcAft>
                          <a:spcPts val="0"/>
                        </a:spcAft>
                      </a:pPr>
                      <a:r>
                        <a:rPr lang="es-ES" sz="900">
                          <a:effectLst/>
                        </a:rPr>
                        <a:t>Arrendamiento de Terreno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250,00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a:txBody>
                    <a:bodyPr/>
                    <a:lstStyle/>
                    <a:p>
                      <a:pPr algn="ctr">
                        <a:lnSpc>
                          <a:spcPct val="107000"/>
                        </a:lnSpc>
                        <a:spcAft>
                          <a:spcPts val="0"/>
                        </a:spcAft>
                      </a:pPr>
                      <a:r>
                        <a:rPr lang="es-ES" sz="900">
                          <a:effectLst/>
                        </a:rPr>
                        <a:t>Gastos Financieros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Costo Financiero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146,43</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gridSpan="2">
                  <a:txBody>
                    <a:bodyPr/>
                    <a:lstStyle/>
                    <a:p>
                      <a:pPr algn="l">
                        <a:lnSpc>
                          <a:spcPct val="107000"/>
                        </a:lnSpc>
                        <a:spcAft>
                          <a:spcPts val="0"/>
                        </a:spcAft>
                      </a:pPr>
                      <a:r>
                        <a:rPr lang="es-ES" sz="900">
                          <a:effectLst/>
                        </a:rPr>
                        <a:t>TOTAL COSTOS FIJOS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a:txBody>
                    <a:bodyPr/>
                    <a:lstStyle/>
                    <a:p>
                      <a:pPr algn="ctr">
                        <a:lnSpc>
                          <a:spcPct val="107000"/>
                        </a:lnSpc>
                        <a:spcAft>
                          <a:spcPts val="0"/>
                        </a:spcAft>
                      </a:pPr>
                      <a:r>
                        <a:rPr lang="es-ES" sz="900">
                          <a:effectLst/>
                        </a:rPr>
                        <a:t>644,98</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5745">
                <a:tc gridSpan="2">
                  <a:txBody>
                    <a:bodyPr/>
                    <a:lstStyle/>
                    <a:p>
                      <a:pPr algn="l">
                        <a:lnSpc>
                          <a:spcPct val="107000"/>
                        </a:lnSpc>
                        <a:spcAft>
                          <a:spcPts val="0"/>
                        </a:spcAft>
                      </a:pPr>
                      <a:r>
                        <a:rPr lang="es-ES" sz="900">
                          <a:effectLst/>
                        </a:rPr>
                        <a:t>COSTO TOTAL POR HECTÁREA (USD)</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a:txBody>
                    <a:bodyPr/>
                    <a:lstStyle/>
                    <a:p>
                      <a:pPr algn="ctr">
                        <a:lnSpc>
                          <a:spcPct val="107000"/>
                        </a:lnSpc>
                        <a:spcAft>
                          <a:spcPts val="0"/>
                        </a:spcAft>
                      </a:pPr>
                      <a:r>
                        <a:rPr lang="es-ES" sz="900" dirty="0">
                          <a:effectLst/>
                        </a:rPr>
                        <a:t>5615,98</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908317935"/>
              </p:ext>
            </p:extLst>
          </p:nvPr>
        </p:nvGraphicFramePr>
        <p:xfrm>
          <a:off x="6298473" y="1848962"/>
          <a:ext cx="4532659" cy="4139710"/>
        </p:xfrm>
        <a:graphic>
          <a:graphicData uri="http://schemas.openxmlformats.org/drawingml/2006/table">
            <a:tbl>
              <a:tblPr firstRow="1" firstCol="1" bandRow="1">
                <a:tableStyleId>{5940675A-B579-460E-94D1-54222C63F5DA}</a:tableStyleId>
              </a:tblPr>
              <a:tblGrid>
                <a:gridCol w="1736167"/>
                <a:gridCol w="1736167"/>
                <a:gridCol w="1060325"/>
              </a:tblGrid>
              <a:tr h="401558">
                <a:tc>
                  <a:txBody>
                    <a:bodyPr/>
                    <a:lstStyle/>
                    <a:p>
                      <a:pPr algn="ctr">
                        <a:lnSpc>
                          <a:spcPct val="107000"/>
                        </a:lnSpc>
                        <a:spcAft>
                          <a:spcPts val="0"/>
                        </a:spcAft>
                      </a:pPr>
                      <a:r>
                        <a:rPr lang="es-ES" sz="900" dirty="0">
                          <a:effectLst/>
                        </a:rPr>
                        <a:t>RUBRO</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dirty="0">
                          <a:effectLst/>
                        </a:rPr>
                        <a:t>ACTIVIDADES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VALOR TOTAL (usd/ha)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rowSpan="5">
                  <a:txBody>
                    <a:bodyPr/>
                    <a:lstStyle/>
                    <a:p>
                      <a:pPr algn="ctr">
                        <a:lnSpc>
                          <a:spcPct val="107000"/>
                        </a:lnSpc>
                        <a:spcAft>
                          <a:spcPts val="0"/>
                        </a:spcAft>
                      </a:pPr>
                      <a:r>
                        <a:rPr lang="es-ES" sz="900" dirty="0">
                          <a:effectLst/>
                        </a:rPr>
                        <a:t>Insumos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Siembra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75,00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vMerge="1">
                  <a:txBody>
                    <a:bodyPr/>
                    <a:lstStyle/>
                    <a:p>
                      <a:endParaRPr lang="es-ES"/>
                    </a:p>
                  </a:txBody>
                  <a:tcPr/>
                </a:tc>
                <a:tc>
                  <a:txBody>
                    <a:bodyPr/>
                    <a:lstStyle/>
                    <a:p>
                      <a:pPr algn="l">
                        <a:lnSpc>
                          <a:spcPct val="107000"/>
                        </a:lnSpc>
                        <a:spcAft>
                          <a:spcPts val="0"/>
                        </a:spcAft>
                      </a:pPr>
                      <a:r>
                        <a:rPr lang="es-ES" sz="900">
                          <a:effectLst/>
                        </a:rPr>
                        <a:t>Aplicación de herbicidas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15,00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01558">
                <a:tc vMerge="1">
                  <a:txBody>
                    <a:bodyPr/>
                    <a:lstStyle/>
                    <a:p>
                      <a:endParaRPr lang="es-ES"/>
                    </a:p>
                  </a:txBody>
                  <a:tcPr/>
                </a:tc>
                <a:tc>
                  <a:txBody>
                    <a:bodyPr/>
                    <a:lstStyle/>
                    <a:p>
                      <a:pPr algn="l">
                        <a:lnSpc>
                          <a:spcPct val="107000"/>
                        </a:lnSpc>
                        <a:spcAft>
                          <a:spcPts val="0"/>
                        </a:spcAft>
                      </a:pPr>
                      <a:r>
                        <a:rPr lang="es-ES" sz="900">
                          <a:effectLst/>
                        </a:rPr>
                        <a:t>Aplicación de fertilizantes edáficos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15,00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vMerge="1">
                  <a:txBody>
                    <a:bodyPr/>
                    <a:lstStyle/>
                    <a:p>
                      <a:endParaRPr lang="es-ES"/>
                    </a:p>
                  </a:txBody>
                  <a:tcPr/>
                </a:tc>
                <a:tc>
                  <a:txBody>
                    <a:bodyPr/>
                    <a:lstStyle/>
                    <a:p>
                      <a:pPr algn="l">
                        <a:lnSpc>
                          <a:spcPct val="107000"/>
                        </a:lnSpc>
                        <a:spcAft>
                          <a:spcPts val="0"/>
                        </a:spcAft>
                      </a:pPr>
                      <a:r>
                        <a:rPr lang="es-ES" sz="900">
                          <a:effectLst/>
                        </a:rPr>
                        <a:t>Labores Culturales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105,00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vMerge="1">
                  <a:txBody>
                    <a:bodyPr/>
                    <a:lstStyle/>
                    <a:p>
                      <a:endParaRPr lang="es-ES"/>
                    </a:p>
                  </a:txBody>
                  <a:tcPr/>
                </a:tc>
                <a:tc>
                  <a:txBody>
                    <a:bodyPr/>
                    <a:lstStyle/>
                    <a:p>
                      <a:pPr algn="l">
                        <a:lnSpc>
                          <a:spcPct val="107000"/>
                        </a:lnSpc>
                        <a:spcAft>
                          <a:spcPts val="0"/>
                        </a:spcAft>
                      </a:pPr>
                      <a:r>
                        <a:rPr lang="es-ES" sz="900">
                          <a:effectLst/>
                        </a:rPr>
                        <a:t>Cosecha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180,00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rowSpan="7">
                  <a:txBody>
                    <a:bodyPr/>
                    <a:lstStyle/>
                    <a:p>
                      <a:pPr algn="l">
                        <a:lnSpc>
                          <a:spcPct val="107000"/>
                        </a:lnSpc>
                      </a:pPr>
                      <a:endParaRPr lang="es-ES" sz="105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Semilla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60,03</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vMerge="1">
                  <a:txBody>
                    <a:bodyPr/>
                    <a:lstStyle/>
                    <a:p>
                      <a:endParaRPr lang="es-ES"/>
                    </a:p>
                  </a:txBody>
                  <a:tcPr/>
                </a:tc>
                <a:tc>
                  <a:txBody>
                    <a:bodyPr/>
                    <a:lstStyle/>
                    <a:p>
                      <a:pPr algn="l">
                        <a:lnSpc>
                          <a:spcPct val="107000"/>
                        </a:lnSpc>
                        <a:spcAft>
                          <a:spcPts val="0"/>
                        </a:spcAft>
                      </a:pPr>
                      <a:r>
                        <a:rPr lang="es-ES" sz="900">
                          <a:effectLst/>
                        </a:rPr>
                        <a:t>Herbicidas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24,60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vMerge="1">
                  <a:txBody>
                    <a:bodyPr/>
                    <a:lstStyle/>
                    <a:p>
                      <a:endParaRPr lang="es-ES"/>
                    </a:p>
                  </a:txBody>
                  <a:tcPr/>
                </a:tc>
                <a:tc>
                  <a:txBody>
                    <a:bodyPr/>
                    <a:lstStyle/>
                    <a:p>
                      <a:pPr algn="l">
                        <a:lnSpc>
                          <a:spcPct val="107000"/>
                        </a:lnSpc>
                        <a:spcAft>
                          <a:spcPts val="0"/>
                        </a:spcAft>
                      </a:pPr>
                      <a:r>
                        <a:rPr lang="es-ES" sz="900">
                          <a:effectLst/>
                        </a:rPr>
                        <a:t>Insecticidas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5,00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vMerge="1">
                  <a:txBody>
                    <a:bodyPr/>
                    <a:lstStyle/>
                    <a:p>
                      <a:endParaRPr lang="es-ES"/>
                    </a:p>
                  </a:txBody>
                  <a:tcPr/>
                </a:tc>
                <a:tc>
                  <a:txBody>
                    <a:bodyPr/>
                    <a:lstStyle/>
                    <a:p>
                      <a:pPr algn="l">
                        <a:lnSpc>
                          <a:spcPct val="107000"/>
                        </a:lnSpc>
                        <a:spcAft>
                          <a:spcPts val="0"/>
                        </a:spcAft>
                      </a:pPr>
                      <a:r>
                        <a:rPr lang="es-ES" sz="900">
                          <a:effectLst/>
                        </a:rPr>
                        <a:t>Fungicidas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8,60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vMerge="1">
                  <a:txBody>
                    <a:bodyPr/>
                    <a:lstStyle/>
                    <a:p>
                      <a:endParaRPr lang="es-ES"/>
                    </a:p>
                  </a:txBody>
                  <a:tcPr/>
                </a:tc>
                <a:tc>
                  <a:txBody>
                    <a:bodyPr/>
                    <a:lstStyle/>
                    <a:p>
                      <a:pPr algn="l">
                        <a:lnSpc>
                          <a:spcPct val="107000"/>
                        </a:lnSpc>
                        <a:spcAft>
                          <a:spcPts val="0"/>
                        </a:spcAft>
                      </a:pPr>
                      <a:r>
                        <a:rPr lang="es-ES" sz="900">
                          <a:effectLst/>
                        </a:rPr>
                        <a:t>Fertilizantes Foliares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3,80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vMerge="1">
                  <a:txBody>
                    <a:bodyPr/>
                    <a:lstStyle/>
                    <a:p>
                      <a:endParaRPr lang="es-ES"/>
                    </a:p>
                  </a:txBody>
                  <a:tcPr/>
                </a:tc>
                <a:tc>
                  <a:txBody>
                    <a:bodyPr/>
                    <a:lstStyle/>
                    <a:p>
                      <a:pPr algn="l">
                        <a:lnSpc>
                          <a:spcPct val="107000"/>
                        </a:lnSpc>
                        <a:spcAft>
                          <a:spcPts val="0"/>
                        </a:spcAft>
                      </a:pPr>
                      <a:r>
                        <a:rPr lang="es-ES" sz="900">
                          <a:effectLst/>
                        </a:rPr>
                        <a:t>Fertilizantes Edáficos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84,00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vMerge="1">
                  <a:txBody>
                    <a:bodyPr/>
                    <a:lstStyle/>
                    <a:p>
                      <a:endParaRPr lang="es-ES"/>
                    </a:p>
                  </a:txBody>
                  <a:tcPr/>
                </a:tc>
                <a:tc>
                  <a:txBody>
                    <a:bodyPr/>
                    <a:lstStyle/>
                    <a:p>
                      <a:pPr algn="l">
                        <a:lnSpc>
                          <a:spcPct val="107000"/>
                        </a:lnSpc>
                        <a:spcAft>
                          <a:spcPts val="0"/>
                        </a:spcAft>
                      </a:pPr>
                      <a:r>
                        <a:rPr lang="es-ES" sz="900">
                          <a:effectLst/>
                        </a:rPr>
                        <a:t>Otros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31,50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01558">
                <a:tc>
                  <a:txBody>
                    <a:bodyPr/>
                    <a:lstStyle/>
                    <a:p>
                      <a:pPr algn="ctr">
                        <a:lnSpc>
                          <a:spcPct val="107000"/>
                        </a:lnSpc>
                        <a:spcAft>
                          <a:spcPts val="0"/>
                        </a:spcAft>
                      </a:pPr>
                      <a:r>
                        <a:rPr lang="es-ES" sz="900">
                          <a:effectLst/>
                        </a:rPr>
                        <a:t>Maquinaria y Equipos Alquilados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Preparación del terreno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60,00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24896">
                <a:tc>
                  <a:txBody>
                    <a:bodyPr/>
                    <a:lstStyle/>
                    <a:p>
                      <a:pPr algn="ctr">
                        <a:lnSpc>
                          <a:spcPct val="107000"/>
                        </a:lnSpc>
                        <a:spcAft>
                          <a:spcPts val="0"/>
                        </a:spcAft>
                      </a:pPr>
                      <a:r>
                        <a:rPr lang="es-ES" sz="900">
                          <a:effectLst/>
                        </a:rPr>
                        <a:t>Transporte de cosecha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900">
                          <a:effectLst/>
                        </a:rPr>
                        <a:t>Transporte a centro de Acopio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900">
                          <a:effectLst/>
                        </a:rPr>
                        <a:t>15,00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gridSpan="2">
                  <a:txBody>
                    <a:bodyPr/>
                    <a:lstStyle/>
                    <a:p>
                      <a:pPr algn="l">
                        <a:lnSpc>
                          <a:spcPct val="107000"/>
                        </a:lnSpc>
                        <a:spcAft>
                          <a:spcPts val="0"/>
                        </a:spcAft>
                      </a:pPr>
                      <a:r>
                        <a:rPr lang="es-ES" sz="900">
                          <a:effectLst/>
                        </a:rPr>
                        <a:t>TOTAL COSTOS VARIABLES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a:txBody>
                    <a:bodyPr/>
                    <a:lstStyle/>
                    <a:p>
                      <a:pPr algn="ctr">
                        <a:lnSpc>
                          <a:spcPct val="107000"/>
                        </a:lnSpc>
                        <a:spcAft>
                          <a:spcPts val="0"/>
                        </a:spcAft>
                      </a:pPr>
                      <a:r>
                        <a:rPr lang="es-ES" sz="900">
                          <a:effectLst/>
                        </a:rPr>
                        <a:t>682,53</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780">
                <a:tc gridSpan="2">
                  <a:txBody>
                    <a:bodyPr/>
                    <a:lstStyle/>
                    <a:p>
                      <a:pPr algn="l">
                        <a:lnSpc>
                          <a:spcPct val="107000"/>
                        </a:lnSpc>
                        <a:spcAft>
                          <a:spcPts val="0"/>
                        </a:spcAft>
                      </a:pPr>
                      <a:r>
                        <a:rPr lang="es-ES" sz="900" dirty="0">
                          <a:effectLst/>
                        </a:rPr>
                        <a:t>COSTO TOTAL POR HECTÁREA (USD)</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a:txBody>
                    <a:bodyPr/>
                    <a:lstStyle/>
                    <a:p>
                      <a:pPr algn="ctr">
                        <a:lnSpc>
                          <a:spcPct val="107000"/>
                        </a:lnSpc>
                        <a:spcAft>
                          <a:spcPts val="0"/>
                        </a:spcAft>
                      </a:pPr>
                      <a:r>
                        <a:rPr lang="es-ES" sz="900" dirty="0">
                          <a:effectLst/>
                        </a:rPr>
                        <a:t>682,53</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4" name="Rectángulo 3"/>
          <p:cNvSpPr/>
          <p:nvPr/>
        </p:nvSpPr>
        <p:spPr>
          <a:xfrm>
            <a:off x="6730142" y="1290791"/>
            <a:ext cx="4100990" cy="338554"/>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Detalle de Costo de maíz por hectárea</a:t>
            </a:r>
          </a:p>
        </p:txBody>
      </p:sp>
      <p:sp>
        <p:nvSpPr>
          <p:cNvPr id="5" name="Rectángulo 4"/>
          <p:cNvSpPr/>
          <p:nvPr/>
        </p:nvSpPr>
        <p:spPr>
          <a:xfrm>
            <a:off x="824248" y="1290791"/>
            <a:ext cx="5107404" cy="338554"/>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Detalle de Costo de papa chola por hectárea</a:t>
            </a:r>
          </a:p>
        </p:txBody>
      </p:sp>
      <p:sp>
        <p:nvSpPr>
          <p:cNvPr id="6" name="CuadroTexto 5"/>
          <p:cNvSpPr txBox="1"/>
          <p:nvPr/>
        </p:nvSpPr>
        <p:spPr>
          <a:xfrm>
            <a:off x="824248" y="362140"/>
            <a:ext cx="4259222" cy="369332"/>
          </a:xfrm>
          <a:prstGeom prst="rect">
            <a:avLst/>
          </a:prstGeom>
          <a:noFill/>
        </p:spPr>
        <p:txBody>
          <a:bodyPr wrap="square" rtlCol="0">
            <a:spAutoFit/>
          </a:bodyPr>
          <a:lstStyle/>
          <a:p>
            <a:r>
              <a:rPr lang="es-CO" b="1" dirty="0" smtClean="0">
                <a:latin typeface="Arial Rounded MT Bold" panose="020F0704030504030204" pitchFamily="34" charset="0"/>
              </a:rPr>
              <a:t>BENEFICIO DE ALMACENAMIENTO</a:t>
            </a:r>
            <a:endParaRPr lang="es-ES" b="1" dirty="0">
              <a:latin typeface="Arial Rounded MT Bold" panose="020F0704030504030204" pitchFamily="34" charset="0"/>
            </a:endParaRPr>
          </a:p>
        </p:txBody>
      </p:sp>
      <p:sp>
        <p:nvSpPr>
          <p:cNvPr id="7" name="Rectángulo 6"/>
          <p:cNvSpPr/>
          <p:nvPr/>
        </p:nvSpPr>
        <p:spPr>
          <a:xfrm rot="16200000">
            <a:off x="-475227" y="748409"/>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1291489"/>
      </p:ext>
    </p:extLst>
  </p:cSld>
  <p:clrMapOvr>
    <a:masterClrMapping/>
  </p:clrMapOvr>
  <mc:AlternateContent xmlns:mc="http://schemas.openxmlformats.org/markup-compatibility/2006">
    <mc:Choice xmlns:p14="http://schemas.microsoft.com/office/powerpoint/2010/main" Requires="p14">
      <p:transition spd="slow" p14:dur="2000" advTm="17674"/>
    </mc:Choice>
    <mc:Fallback>
      <p:transition spd="slow" advTm="1767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879659" y="266797"/>
            <a:ext cx="5598813"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dirty="0" smtClean="0">
                <a:latin typeface="Arial Rounded MT Bold" panose="020F0704030504030204" pitchFamily="34" charset="0"/>
                <a:cs typeface="Times New Roman" panose="02020603050405020304" pitchFamily="18" charset="0"/>
              </a:rPr>
              <a:t>PLANTEAMIENTO DEL PROBLEMA </a:t>
            </a:r>
            <a:endParaRPr lang="en-US" sz="2000" b="1" dirty="0">
              <a:latin typeface="Arial Rounded MT Bold" panose="020F0704030504030204" pitchFamily="34" charset="0"/>
              <a:cs typeface="Times New Roman" panose="02020603050405020304" pitchFamily="18" charset="0"/>
            </a:endParaRPr>
          </a:p>
        </p:txBody>
      </p:sp>
      <p:sp>
        <p:nvSpPr>
          <p:cNvPr id="5" name="CuadroTexto 4"/>
          <p:cNvSpPr txBox="1"/>
          <p:nvPr/>
        </p:nvSpPr>
        <p:spPr>
          <a:xfrm>
            <a:off x="1417250" y="1701272"/>
            <a:ext cx="179016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b="1" dirty="0" smtClean="0">
                <a:latin typeface="Arial Rounded MT Bold" panose="020F0704030504030204" pitchFamily="34" charset="0"/>
                <a:cs typeface="Times New Roman" panose="02020603050405020304" pitchFamily="18" charset="0"/>
              </a:rPr>
              <a:t>ACTUALIDAD</a:t>
            </a:r>
            <a:endParaRPr lang="es-ES" b="1" dirty="0">
              <a:latin typeface="Arial Rounded MT Bold" panose="020F0704030504030204" pitchFamily="34" charset="0"/>
              <a:cs typeface="Times New Roman" panose="02020603050405020304" pitchFamily="18" charset="0"/>
            </a:endParaRPr>
          </a:p>
        </p:txBody>
      </p:sp>
      <p:sp>
        <p:nvSpPr>
          <p:cNvPr id="6" name="CuadroTexto 5"/>
          <p:cNvSpPr txBox="1"/>
          <p:nvPr/>
        </p:nvSpPr>
        <p:spPr>
          <a:xfrm>
            <a:off x="4092345" y="1455003"/>
            <a:ext cx="1696324"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600" dirty="0" smtClean="0">
                <a:latin typeface="Arial Rounded MT Bold" panose="020F0704030504030204" pitchFamily="34" charset="0"/>
                <a:cs typeface="Times New Roman" panose="02020603050405020304" pitchFamily="18" charset="0"/>
              </a:rPr>
              <a:t>Demanda de servicios ambientales</a:t>
            </a:r>
            <a:endParaRPr lang="es-ES" sz="1600" dirty="0">
              <a:latin typeface="Arial Rounded MT Bold" panose="020F0704030504030204" pitchFamily="34" charset="0"/>
              <a:cs typeface="Times New Roman" panose="02020603050405020304" pitchFamily="18" charset="0"/>
            </a:endParaRPr>
          </a:p>
        </p:txBody>
      </p:sp>
      <p:sp>
        <p:nvSpPr>
          <p:cNvPr id="7" name="CuadroTexto 6"/>
          <p:cNvSpPr txBox="1"/>
          <p:nvPr/>
        </p:nvSpPr>
        <p:spPr>
          <a:xfrm>
            <a:off x="6939722" y="989797"/>
            <a:ext cx="153259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600" dirty="0" smtClean="0">
                <a:latin typeface="Arial Rounded MT Bold" panose="020F0704030504030204" pitchFamily="34" charset="0"/>
                <a:cs typeface="Times New Roman" panose="02020603050405020304" pitchFamily="18" charset="0"/>
              </a:rPr>
              <a:t>Crecimiento Poblacional</a:t>
            </a:r>
          </a:p>
        </p:txBody>
      </p:sp>
      <p:sp>
        <p:nvSpPr>
          <p:cNvPr id="8" name="CuadroTexto 7"/>
          <p:cNvSpPr txBox="1"/>
          <p:nvPr/>
        </p:nvSpPr>
        <p:spPr>
          <a:xfrm>
            <a:off x="6939722" y="2267801"/>
            <a:ext cx="153259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600" dirty="0" smtClean="0">
                <a:latin typeface="Arial Rounded MT Bold" panose="020F0704030504030204" pitchFamily="34" charset="0"/>
                <a:cs typeface="Times New Roman" panose="02020603050405020304" pitchFamily="18" charset="0"/>
              </a:rPr>
              <a:t>Consumismo</a:t>
            </a:r>
            <a:endParaRPr lang="es-ES" sz="1600" dirty="0">
              <a:latin typeface="Arial Rounded MT Bold" panose="020F0704030504030204" pitchFamily="34" charset="0"/>
              <a:cs typeface="Times New Roman" panose="02020603050405020304" pitchFamily="18" charset="0"/>
            </a:endParaRPr>
          </a:p>
        </p:txBody>
      </p:sp>
      <p:sp>
        <p:nvSpPr>
          <p:cNvPr id="11" name="CuadroTexto 10"/>
          <p:cNvSpPr txBox="1"/>
          <p:nvPr/>
        </p:nvSpPr>
        <p:spPr>
          <a:xfrm>
            <a:off x="2074077" y="4253635"/>
            <a:ext cx="2266682"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600" dirty="0" smtClean="0">
                <a:latin typeface="Arial Rounded MT Bold" panose="020F0704030504030204" pitchFamily="34" charset="0"/>
                <a:cs typeface="Times New Roman" panose="02020603050405020304" pitchFamily="18" charset="0"/>
              </a:rPr>
              <a:t>Ecosistema Paramo</a:t>
            </a:r>
            <a:endParaRPr lang="es-ES" sz="1600" dirty="0">
              <a:latin typeface="Arial Rounded MT Bold" panose="020F0704030504030204" pitchFamily="34" charset="0"/>
              <a:cs typeface="Times New Roman" panose="02020603050405020304" pitchFamily="18" charset="0"/>
            </a:endParaRPr>
          </a:p>
        </p:txBody>
      </p:sp>
      <p:sp>
        <p:nvSpPr>
          <p:cNvPr id="15" name="Rectángulo 14"/>
          <p:cNvSpPr/>
          <p:nvPr/>
        </p:nvSpPr>
        <p:spPr>
          <a:xfrm>
            <a:off x="5788669" y="3250829"/>
            <a:ext cx="2688044"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O" sz="1600" dirty="0" smtClean="0">
                <a:effectLst/>
                <a:latin typeface="Arial Rounded MT Bold" panose="020F0704030504030204" pitchFamily="34" charset="0"/>
                <a:ea typeface="Calibri" panose="020F0502020204030204" pitchFamily="34" charset="0"/>
                <a:cs typeface="Times New Roman" panose="02020603050405020304" pitchFamily="18" charset="0"/>
              </a:rPr>
              <a:t>Proyecto Paramo </a:t>
            </a:r>
            <a:r>
              <a:rPr lang="es-CO" sz="1600" dirty="0">
                <a:latin typeface="Arial Rounded MT Bold" panose="020F0704030504030204" pitchFamily="34" charset="0"/>
                <a:ea typeface="Calibri" panose="020F0502020204030204" pitchFamily="34" charset="0"/>
                <a:cs typeface="Times New Roman" panose="02020603050405020304" pitchFamily="18" charset="0"/>
              </a:rPr>
              <a:t>A</a:t>
            </a:r>
            <a:r>
              <a:rPr lang="es-CO" sz="1600" dirty="0" smtClean="0">
                <a:effectLst/>
                <a:latin typeface="Arial Rounded MT Bold" panose="020F0704030504030204" pitchFamily="34" charset="0"/>
                <a:ea typeface="Calibri" panose="020F0502020204030204" pitchFamily="34" charset="0"/>
                <a:cs typeface="Times New Roman" panose="02020603050405020304" pitchFamily="18" charset="0"/>
              </a:rPr>
              <a:t>ndino </a:t>
            </a:r>
            <a:endParaRPr lang="es-ES" sz="1600" dirty="0">
              <a:latin typeface="Arial Rounded MT Bold" panose="020F0704030504030204" pitchFamily="34" charset="0"/>
              <a:cs typeface="Times New Roman" panose="02020603050405020304" pitchFamily="18" charset="0"/>
            </a:endParaRPr>
          </a:p>
        </p:txBody>
      </p:sp>
      <p:sp>
        <p:nvSpPr>
          <p:cNvPr id="17" name="Rectángulo 16"/>
          <p:cNvSpPr/>
          <p:nvPr/>
        </p:nvSpPr>
        <p:spPr>
          <a:xfrm>
            <a:off x="7599084" y="3957093"/>
            <a:ext cx="2622834"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O" sz="1600" dirty="0" smtClean="0">
                <a:latin typeface="Arial Rounded MT Bold" panose="020F0704030504030204" pitchFamily="34" charset="0"/>
                <a:cs typeface="Times New Roman" panose="02020603050405020304" pitchFamily="18" charset="0"/>
              </a:rPr>
              <a:t>Cuidado de ecosistemas</a:t>
            </a:r>
            <a:endParaRPr lang="es-ES" sz="1600" dirty="0">
              <a:latin typeface="Arial Rounded MT Bold" panose="020F0704030504030204" pitchFamily="34" charset="0"/>
              <a:cs typeface="Times New Roman" panose="02020603050405020304" pitchFamily="18" charset="0"/>
            </a:endParaRPr>
          </a:p>
        </p:txBody>
      </p:sp>
      <p:sp>
        <p:nvSpPr>
          <p:cNvPr id="18" name="Rectángulo 17"/>
          <p:cNvSpPr/>
          <p:nvPr/>
        </p:nvSpPr>
        <p:spPr>
          <a:xfrm>
            <a:off x="7599084" y="4696135"/>
            <a:ext cx="3324564"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O" sz="1600" dirty="0" smtClean="0">
                <a:effectLst/>
                <a:latin typeface="Arial Rounded MT Bold" panose="020F0704030504030204" pitchFamily="34" charset="0"/>
                <a:ea typeface="Calibri" panose="020F0502020204030204" pitchFamily="34" charset="0"/>
                <a:cs typeface="Times New Roman" panose="02020603050405020304" pitchFamily="18" charset="0"/>
              </a:rPr>
              <a:t>Distribución equitativa del agua</a:t>
            </a:r>
            <a:endParaRPr lang="es-ES" sz="1600" dirty="0">
              <a:latin typeface="Arial Rounded MT Bold" panose="020F0704030504030204" pitchFamily="34" charset="0"/>
              <a:cs typeface="Times New Roman" panose="02020603050405020304" pitchFamily="18" charset="0"/>
            </a:endParaRPr>
          </a:p>
        </p:txBody>
      </p:sp>
      <p:sp>
        <p:nvSpPr>
          <p:cNvPr id="19" name="Rectángulo 18"/>
          <p:cNvSpPr/>
          <p:nvPr/>
        </p:nvSpPr>
        <p:spPr>
          <a:xfrm rot="16200000">
            <a:off x="-703271" y="1884547"/>
            <a:ext cx="2101857" cy="369332"/>
          </a:xfrm>
          <a:prstGeom prst="rect">
            <a:avLst/>
          </a:prstGeom>
        </p:spPr>
        <p:txBody>
          <a:bodyPr wrap="none">
            <a:spAutoFit/>
          </a:bodyPr>
          <a:lstStyle/>
          <a:p>
            <a:r>
              <a:rPr lang="es-CO" dirty="0" smtClean="0">
                <a:latin typeface="Arial Rounded MT Bold" panose="020F0704030504030204" pitchFamily="34" charset="0"/>
                <a:cs typeface="Times New Roman" panose="02020603050405020304" pitchFamily="18" charset="0"/>
              </a:rPr>
              <a:t>ANTECEDENTES</a:t>
            </a:r>
            <a:endParaRPr lang="es-ES" dirty="0">
              <a:latin typeface="Arial Rounded MT Bold" panose="020F0704030504030204" pitchFamily="34" charset="0"/>
              <a:cs typeface="Times New Roman" panose="02020603050405020304" pitchFamily="18" charset="0"/>
            </a:endParaRPr>
          </a:p>
        </p:txBody>
      </p:sp>
      <p:sp>
        <p:nvSpPr>
          <p:cNvPr id="16" name="CuadroTexto 15"/>
          <p:cNvSpPr txBox="1"/>
          <p:nvPr/>
        </p:nvSpPr>
        <p:spPr>
          <a:xfrm>
            <a:off x="9348690" y="1730659"/>
            <a:ext cx="1702260"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CO" sz="1600" b="1" dirty="0" smtClean="0">
                <a:latin typeface="Arial Rounded MT Bold" panose="020F0704030504030204" pitchFamily="34" charset="0"/>
                <a:cs typeface="Times New Roman" panose="02020603050405020304" pitchFamily="18" charset="0"/>
              </a:rPr>
              <a:t>ECOSISTEMAS</a:t>
            </a:r>
            <a:endParaRPr lang="es-ES" sz="1600" b="1" dirty="0">
              <a:latin typeface="Arial Rounded MT Bold" panose="020F0704030504030204" pitchFamily="34" charset="0"/>
              <a:cs typeface="Times New Roman" panose="02020603050405020304" pitchFamily="18" charset="0"/>
            </a:endParaRPr>
          </a:p>
        </p:txBody>
      </p:sp>
      <p:sp>
        <p:nvSpPr>
          <p:cNvPr id="20" name="Rectángulo 19"/>
          <p:cNvSpPr/>
          <p:nvPr/>
        </p:nvSpPr>
        <p:spPr>
          <a:xfrm>
            <a:off x="5788669" y="5557018"/>
            <a:ext cx="2876237"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O" sz="1600" dirty="0" smtClean="0">
                <a:effectLst/>
                <a:latin typeface="Arial Rounded MT Bold" panose="020F0704030504030204" pitchFamily="34" charset="0"/>
                <a:ea typeface="Calibri" panose="020F0502020204030204" pitchFamily="34" charset="0"/>
                <a:cs typeface="Times New Roman" panose="02020603050405020304" pitchFamily="18" charset="0"/>
              </a:rPr>
              <a:t>Proyecto </a:t>
            </a:r>
            <a:r>
              <a:rPr lang="es-CO" sz="1600" dirty="0" smtClean="0">
                <a:latin typeface="Arial Rounded MT Bold" panose="020F0704030504030204" pitchFamily="34" charset="0"/>
                <a:ea typeface="Calibri" panose="020F0502020204030204" pitchFamily="34" charset="0"/>
                <a:cs typeface="Times New Roman" panose="02020603050405020304" pitchFamily="18" charset="0"/>
              </a:rPr>
              <a:t>Mancomunidades</a:t>
            </a:r>
            <a:endParaRPr lang="es-ES" sz="1600" dirty="0">
              <a:latin typeface="Arial Rounded MT Bold" panose="020F0704030504030204" pitchFamily="34" charset="0"/>
              <a:cs typeface="Times New Roman" panose="02020603050405020304" pitchFamily="18" charset="0"/>
            </a:endParaRPr>
          </a:p>
        </p:txBody>
      </p:sp>
      <p:cxnSp>
        <p:nvCxnSpPr>
          <p:cNvPr id="10" name="Conector angular 9"/>
          <p:cNvCxnSpPr>
            <a:stCxn id="6" idx="3"/>
            <a:endCxn id="7" idx="1"/>
          </p:cNvCxnSpPr>
          <p:nvPr/>
        </p:nvCxnSpPr>
        <p:spPr>
          <a:xfrm flipV="1">
            <a:off x="5788669" y="1282185"/>
            <a:ext cx="1151053" cy="58831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3" name="Conector angular 12"/>
          <p:cNvCxnSpPr>
            <a:stCxn id="6" idx="3"/>
            <a:endCxn id="8" idx="1"/>
          </p:cNvCxnSpPr>
          <p:nvPr/>
        </p:nvCxnSpPr>
        <p:spPr>
          <a:xfrm>
            <a:off x="5788669" y="1870502"/>
            <a:ext cx="1151053" cy="566576"/>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ector angular 24"/>
          <p:cNvCxnSpPr>
            <a:stCxn id="7" idx="3"/>
            <a:endCxn id="16" idx="1"/>
          </p:cNvCxnSpPr>
          <p:nvPr/>
        </p:nvCxnSpPr>
        <p:spPr>
          <a:xfrm>
            <a:off x="8472312" y="1282185"/>
            <a:ext cx="876378" cy="61775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4" name="Conector angular 33"/>
          <p:cNvCxnSpPr>
            <a:stCxn id="8" idx="3"/>
            <a:endCxn id="16" idx="1"/>
          </p:cNvCxnSpPr>
          <p:nvPr/>
        </p:nvCxnSpPr>
        <p:spPr>
          <a:xfrm flipV="1">
            <a:off x="8472312" y="1899936"/>
            <a:ext cx="876378" cy="53714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7" name="Conector angular 36"/>
          <p:cNvCxnSpPr>
            <a:stCxn id="11" idx="3"/>
            <a:endCxn id="15" idx="1"/>
          </p:cNvCxnSpPr>
          <p:nvPr/>
        </p:nvCxnSpPr>
        <p:spPr>
          <a:xfrm flipV="1">
            <a:off x="4340759" y="3420106"/>
            <a:ext cx="1447910" cy="1002806"/>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ector angular 38"/>
          <p:cNvCxnSpPr>
            <a:stCxn id="15" idx="2"/>
            <a:endCxn id="17" idx="1"/>
          </p:cNvCxnSpPr>
          <p:nvPr/>
        </p:nvCxnSpPr>
        <p:spPr>
          <a:xfrm rot="16200000" flipH="1">
            <a:off x="7097394" y="3624679"/>
            <a:ext cx="536987" cy="46639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ector angular 40"/>
          <p:cNvCxnSpPr>
            <a:stCxn id="15" idx="2"/>
            <a:endCxn id="18" idx="1"/>
          </p:cNvCxnSpPr>
          <p:nvPr/>
        </p:nvCxnSpPr>
        <p:spPr>
          <a:xfrm rot="16200000" flipH="1">
            <a:off x="6727873" y="3994200"/>
            <a:ext cx="1276029" cy="466393"/>
          </a:xfrm>
          <a:prstGeom prst="bentConnector2">
            <a:avLst/>
          </a:prstGeom>
          <a:ln>
            <a:tailEnd type="triangle"/>
          </a:ln>
        </p:spPr>
        <p:style>
          <a:lnRef idx="2">
            <a:schemeClr val="dk1"/>
          </a:lnRef>
          <a:fillRef idx="1">
            <a:schemeClr val="lt1"/>
          </a:fillRef>
          <a:effectRef idx="0">
            <a:schemeClr val="dk1"/>
          </a:effectRef>
          <a:fontRef idx="minor">
            <a:schemeClr val="dk1"/>
          </a:fontRef>
        </p:style>
      </p:cxnSp>
      <p:cxnSp>
        <p:nvCxnSpPr>
          <p:cNvPr id="45" name="Conector angular 44"/>
          <p:cNvCxnSpPr>
            <a:stCxn id="11" idx="3"/>
            <a:endCxn id="20" idx="1"/>
          </p:cNvCxnSpPr>
          <p:nvPr/>
        </p:nvCxnSpPr>
        <p:spPr>
          <a:xfrm>
            <a:off x="4340759" y="4422912"/>
            <a:ext cx="1447910" cy="1303383"/>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57" name="CuadroTexto 56"/>
          <p:cNvSpPr txBox="1"/>
          <p:nvPr/>
        </p:nvSpPr>
        <p:spPr>
          <a:xfrm>
            <a:off x="9631802" y="5557018"/>
            <a:ext cx="1180232"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600" dirty="0" smtClean="0">
                <a:latin typeface="Arial Rounded MT Bold" panose="020F0704030504030204" pitchFamily="34" charset="0"/>
                <a:cs typeface="Times New Roman" panose="02020603050405020304" pitchFamily="18" charset="0"/>
              </a:rPr>
              <a:t>CARCHI</a:t>
            </a:r>
            <a:endParaRPr lang="es-ES" sz="1600" dirty="0">
              <a:latin typeface="Arial Rounded MT Bold" panose="020F0704030504030204" pitchFamily="34" charset="0"/>
              <a:cs typeface="Times New Roman" panose="02020603050405020304" pitchFamily="18" charset="0"/>
            </a:endParaRPr>
          </a:p>
        </p:txBody>
      </p:sp>
      <p:sp>
        <p:nvSpPr>
          <p:cNvPr id="23" name="Flecha derecha 22"/>
          <p:cNvSpPr/>
          <p:nvPr/>
        </p:nvSpPr>
        <p:spPr>
          <a:xfrm>
            <a:off x="3348966" y="1771145"/>
            <a:ext cx="660197" cy="19871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36606729"/>
      </p:ext>
    </p:extLst>
  </p:cSld>
  <p:clrMapOvr>
    <a:masterClrMapping/>
  </p:clrMapOvr>
  <mc:AlternateContent xmlns:mc="http://schemas.openxmlformats.org/markup-compatibility/2006">
    <mc:Choice xmlns:p14="http://schemas.microsoft.com/office/powerpoint/2010/main" Requires="p14">
      <p:transition spd="slow" p14:dur="2000" advTm="82871"/>
    </mc:Choice>
    <mc:Fallback>
      <p:transition spd="slow" advTm="8287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rot="16200000">
            <a:off x="-475227" y="748409"/>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383990265"/>
              </p:ext>
            </p:extLst>
          </p:nvPr>
        </p:nvGraphicFramePr>
        <p:xfrm>
          <a:off x="1044651" y="1263368"/>
          <a:ext cx="6112355" cy="1260892"/>
        </p:xfrm>
        <a:graphic>
          <a:graphicData uri="http://schemas.openxmlformats.org/drawingml/2006/table">
            <a:tbl>
              <a:tblPr firstRow="1" firstCol="1" bandRow="1">
                <a:tableStyleId>{5940675A-B579-460E-94D1-54222C63F5DA}</a:tableStyleId>
              </a:tblPr>
              <a:tblGrid>
                <a:gridCol w="563284"/>
                <a:gridCol w="484794"/>
                <a:gridCol w="486113"/>
                <a:gridCol w="455112"/>
                <a:gridCol w="461708"/>
                <a:gridCol w="455112"/>
                <a:gridCol w="461708"/>
                <a:gridCol w="455112"/>
                <a:gridCol w="461708"/>
                <a:gridCol w="455112"/>
                <a:gridCol w="462368"/>
                <a:gridCol w="455112"/>
                <a:gridCol w="455112"/>
              </a:tblGrid>
              <a:tr h="221127">
                <a:tc gridSpan="13">
                  <a:txBody>
                    <a:bodyPr/>
                    <a:lstStyle/>
                    <a:p>
                      <a:pPr algn="ctr">
                        <a:lnSpc>
                          <a:spcPct val="107000"/>
                        </a:lnSpc>
                        <a:spcAft>
                          <a:spcPts val="0"/>
                        </a:spcAft>
                      </a:pPr>
                      <a:r>
                        <a:rPr lang="es-ES" sz="1000">
                          <a:effectLst/>
                        </a:rPr>
                        <a:t>CAUDAL QUE INGRESA A PLANTA DE TRATAMIENTO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22161">
                <a:tc gridSpan="13">
                  <a:txBody>
                    <a:bodyPr/>
                    <a:lstStyle/>
                    <a:p>
                      <a:pPr>
                        <a:lnSpc>
                          <a:spcPct val="107000"/>
                        </a:lnSpc>
                        <a:spcAft>
                          <a:spcPts val="0"/>
                        </a:spcAft>
                      </a:pPr>
                      <a:r>
                        <a:rPr lang="es-ES" sz="1000">
                          <a:effectLst/>
                        </a:rPr>
                        <a:t>                                                DE AGUA POTABLE DE LA EPMAPA-T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43258">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gridSpan="12">
                  <a:txBody>
                    <a:bodyPr/>
                    <a:lstStyle/>
                    <a:p>
                      <a:pPr algn="ctr">
                        <a:lnSpc>
                          <a:spcPct val="107000"/>
                        </a:lnSpc>
                        <a:spcAft>
                          <a:spcPts val="0"/>
                        </a:spcAft>
                      </a:pPr>
                      <a:r>
                        <a:rPr lang="es-ES" sz="1000">
                          <a:effectLst/>
                        </a:rPr>
                        <a:t>AÑO 2018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34216">
                <a:tc>
                  <a:txBody>
                    <a:bodyPr/>
                    <a:lstStyle/>
                    <a:p>
                      <a:pPr algn="ctr">
                        <a:lnSpc>
                          <a:spcPct val="107000"/>
                        </a:lnSpc>
                        <a:spcAft>
                          <a:spcPts val="0"/>
                        </a:spcAft>
                      </a:pPr>
                      <a:r>
                        <a:rPr lang="es-ES" sz="1000">
                          <a:effectLst/>
                        </a:rPr>
                        <a:t>24 H</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ENE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FEB</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MAR</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ABR</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MAY</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JUN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JUL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AGO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SEP</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OCT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NOV</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DIC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40130">
                <a:tc>
                  <a:txBody>
                    <a:bodyPr/>
                    <a:lstStyle/>
                    <a:p>
                      <a:pPr algn="ctr">
                        <a:lnSpc>
                          <a:spcPct val="107000"/>
                        </a:lnSpc>
                        <a:spcAft>
                          <a:spcPts val="0"/>
                        </a:spcAft>
                      </a:pPr>
                      <a:r>
                        <a:rPr lang="es-ES" sz="1000">
                          <a:effectLst/>
                        </a:rPr>
                        <a:t>PROM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0,205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0,205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0,216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0,218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0,217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0,218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0,219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0,217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0,218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a:effectLst/>
                        </a:rPr>
                        <a:t>0,220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dirty="0">
                          <a:effectLst/>
                        </a:rPr>
                        <a:t>0,217</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5" name="Rectángulo 4"/>
          <p:cNvSpPr/>
          <p:nvPr/>
        </p:nvSpPr>
        <p:spPr>
          <a:xfrm>
            <a:off x="8321383" y="1720695"/>
            <a:ext cx="1312603" cy="338554"/>
          </a:xfrm>
          <a:prstGeom prst="rect">
            <a:avLst/>
          </a:prstGeom>
        </p:spPr>
        <p:txBody>
          <a:bodyPr wrap="none">
            <a:spAutoFit/>
          </a:bodyPr>
          <a:lstStyle/>
          <a:p>
            <a:r>
              <a:rPr lang="es-ES" sz="1600" dirty="0">
                <a:latin typeface="Arial Rounded MT Bold" panose="020F0704030504030204" pitchFamily="34" charset="0"/>
                <a:ea typeface="Calibri" panose="020F0502020204030204" pitchFamily="34" charset="0"/>
              </a:rPr>
              <a:t>0,210 m3/s.</a:t>
            </a:r>
            <a:endParaRPr lang="es-ES" sz="1600" dirty="0">
              <a:latin typeface="Arial Rounded MT Bold" panose="020F0704030504030204" pitchFamily="34" charset="0"/>
            </a:endParaRPr>
          </a:p>
        </p:txBody>
      </p:sp>
      <p:sp>
        <p:nvSpPr>
          <p:cNvPr id="6" name="Rectángulo 5"/>
          <p:cNvSpPr/>
          <p:nvPr/>
        </p:nvSpPr>
        <p:spPr>
          <a:xfrm>
            <a:off x="1953769" y="746549"/>
            <a:ext cx="4635564" cy="338554"/>
          </a:xfrm>
          <a:prstGeom prst="rect">
            <a:avLst/>
          </a:prstGeom>
        </p:spPr>
        <p:txBody>
          <a:bodyPr wrap="none">
            <a:spAutoFit/>
          </a:bodyPr>
          <a:lstStyle/>
          <a:p>
            <a:r>
              <a:rPr lang="es-ES" sz="1600" b="1" dirty="0" smtClean="0">
                <a:latin typeface="Arial Rounded MT Bold" panose="020F0704030504030204" pitchFamily="34" charset="0"/>
                <a:ea typeface="Calibri" panose="020F0502020204030204" pitchFamily="34" charset="0"/>
                <a:cs typeface="Times New Roman" panose="02020603050405020304" pitchFamily="18" charset="0"/>
              </a:rPr>
              <a:t>Cantidad  de caudal en planta de tratamiento</a:t>
            </a:r>
            <a:endParaRPr lang="es-ES" sz="1600" b="1" dirty="0">
              <a:latin typeface="Arial Rounded MT Bold" panose="020F0704030504030204" pitchFamily="34" charset="0"/>
            </a:endParaRPr>
          </a:p>
        </p:txBody>
      </p:sp>
      <p:cxnSp>
        <p:nvCxnSpPr>
          <p:cNvPr id="13" name="Conector angular 12"/>
          <p:cNvCxnSpPr>
            <a:stCxn id="6" idx="3"/>
            <a:endCxn id="5" idx="0"/>
          </p:cNvCxnSpPr>
          <p:nvPr/>
        </p:nvCxnSpPr>
        <p:spPr>
          <a:xfrm>
            <a:off x="6589333" y="915826"/>
            <a:ext cx="2388352" cy="80486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7" name="Rectángulo 16"/>
          <p:cNvSpPr/>
          <p:nvPr/>
        </p:nvSpPr>
        <p:spPr>
          <a:xfrm>
            <a:off x="2490636" y="3338951"/>
            <a:ext cx="3337773" cy="584775"/>
          </a:xfrm>
          <a:prstGeom prst="rect">
            <a:avLst/>
          </a:prstGeom>
        </p:spPr>
        <p:txBody>
          <a:bodyPr wrap="none">
            <a:spAutoFit/>
          </a:bodyPr>
          <a:lstStyle/>
          <a:p>
            <a:pPr>
              <a:lnSpc>
                <a:spcPct val="200000"/>
              </a:lnSpc>
              <a:spcBef>
                <a:spcPts val="200"/>
              </a:spcBef>
            </a:pPr>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Cálculo del caudal de la cuenca</a:t>
            </a:r>
          </a:p>
        </p:txBody>
      </p:sp>
      <p:graphicFrame>
        <p:nvGraphicFramePr>
          <p:cNvPr id="18" name="Tabla 17"/>
          <p:cNvGraphicFramePr>
            <a:graphicFrameLocks noGrp="1"/>
          </p:cNvGraphicFramePr>
          <p:nvPr>
            <p:extLst>
              <p:ext uri="{D42A27DB-BD31-4B8C-83A1-F6EECF244321}">
                <p14:modId xmlns:p14="http://schemas.microsoft.com/office/powerpoint/2010/main" val="3628252603"/>
              </p:ext>
            </p:extLst>
          </p:nvPr>
        </p:nvGraphicFramePr>
        <p:xfrm>
          <a:off x="2259888" y="4039308"/>
          <a:ext cx="3799267" cy="1225088"/>
        </p:xfrm>
        <a:graphic>
          <a:graphicData uri="http://schemas.openxmlformats.org/drawingml/2006/table">
            <a:tbl>
              <a:tblPr firstRow="1" firstCol="1" bandRow="1">
                <a:tableStyleId>{5940675A-B579-460E-94D1-54222C63F5DA}</a:tableStyleId>
              </a:tblPr>
              <a:tblGrid>
                <a:gridCol w="2573697"/>
                <a:gridCol w="1225570"/>
              </a:tblGrid>
              <a:tr h="306272">
                <a:tc>
                  <a:txBody>
                    <a:bodyPr/>
                    <a:lstStyle/>
                    <a:p>
                      <a:pPr>
                        <a:lnSpc>
                          <a:spcPct val="107000"/>
                        </a:lnSpc>
                        <a:spcAft>
                          <a:spcPts val="0"/>
                        </a:spcAft>
                      </a:pPr>
                      <a:r>
                        <a:rPr lang="es-ES" sz="1000" dirty="0">
                          <a:effectLst/>
                        </a:rPr>
                        <a:t>AREA (km2)</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36,66</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6272">
                <a:tc>
                  <a:txBody>
                    <a:bodyPr/>
                    <a:lstStyle/>
                    <a:p>
                      <a:pPr>
                        <a:lnSpc>
                          <a:spcPct val="107000"/>
                        </a:lnSpc>
                        <a:spcAft>
                          <a:spcPts val="0"/>
                        </a:spcAft>
                      </a:pPr>
                      <a:r>
                        <a:rPr lang="es-ES" sz="1000">
                          <a:effectLst/>
                        </a:rPr>
                        <a:t>PRECIPITACION (mm)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1230,2</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6272">
                <a:tc>
                  <a:txBody>
                    <a:bodyPr/>
                    <a:lstStyle/>
                    <a:p>
                      <a:pPr>
                        <a:lnSpc>
                          <a:spcPct val="107000"/>
                        </a:lnSpc>
                        <a:spcAft>
                          <a:spcPts val="0"/>
                        </a:spcAft>
                      </a:pPr>
                      <a:r>
                        <a:rPr lang="es-ES" sz="1000" dirty="0">
                          <a:effectLst/>
                        </a:rPr>
                        <a:t>COEF.ESCORRENTIA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0,391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6272">
                <a:tc>
                  <a:txBody>
                    <a:bodyPr/>
                    <a:lstStyle/>
                    <a:p>
                      <a:pPr>
                        <a:lnSpc>
                          <a:spcPct val="107000"/>
                        </a:lnSpc>
                        <a:spcAft>
                          <a:spcPts val="0"/>
                        </a:spcAft>
                      </a:pPr>
                      <a:r>
                        <a:rPr lang="es-ES" sz="1000" dirty="0">
                          <a:effectLst/>
                        </a:rPr>
                        <a:t>CAUDAL (m3/s)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0,544</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19" name="Rectángulo 18"/>
          <p:cNvSpPr/>
          <p:nvPr/>
        </p:nvSpPr>
        <p:spPr>
          <a:xfrm>
            <a:off x="8347030" y="4447278"/>
            <a:ext cx="1261307" cy="338554"/>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0,544m3/s.</a:t>
            </a:r>
            <a:endParaRPr lang="es-ES" sz="1600" dirty="0">
              <a:latin typeface="Arial Rounded MT Bold" panose="020F0704030504030204" pitchFamily="34" charset="0"/>
              <a:ea typeface="Calibri" panose="020F0502020204030204" pitchFamily="34" charset="0"/>
            </a:endParaRPr>
          </a:p>
        </p:txBody>
      </p:sp>
      <p:cxnSp>
        <p:nvCxnSpPr>
          <p:cNvPr id="23" name="Conector angular 22"/>
          <p:cNvCxnSpPr>
            <a:stCxn id="17" idx="3"/>
            <a:endCxn id="19" idx="0"/>
          </p:cNvCxnSpPr>
          <p:nvPr/>
        </p:nvCxnSpPr>
        <p:spPr>
          <a:xfrm>
            <a:off x="5828409" y="3631339"/>
            <a:ext cx="3149275" cy="81593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7333842"/>
      </p:ext>
    </p:extLst>
  </p:cSld>
  <p:clrMapOvr>
    <a:masterClrMapping/>
  </p:clrMapOvr>
  <mc:AlternateContent xmlns:mc="http://schemas.openxmlformats.org/markup-compatibility/2006">
    <mc:Choice xmlns:p14="http://schemas.microsoft.com/office/powerpoint/2010/main" Requires="p14">
      <p:transition spd="slow" p14:dur="2000" advTm="36822"/>
    </mc:Choice>
    <mc:Fallback>
      <p:transition spd="slow" advTm="3682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0668" y="800028"/>
            <a:ext cx="5971315" cy="388696"/>
          </a:xfrm>
          <a:prstGeom prst="rect">
            <a:avLst/>
          </a:prstGeom>
        </p:spPr>
        <p:txBody>
          <a:bodyPr wrap="none">
            <a:spAutoFit/>
          </a:bodyPr>
          <a:lstStyle/>
          <a:p>
            <a:pPr lvl="0">
              <a:lnSpc>
                <a:spcPct val="107000"/>
              </a:lnSpc>
              <a:spcBef>
                <a:spcPts val="200"/>
              </a:spcBef>
              <a:spcAft>
                <a:spcPts val="0"/>
              </a:spcAft>
            </a:pPr>
            <a:r>
              <a:rPr lang="es-ES" b="1" dirty="0">
                <a:latin typeface="Arial Rounded MT Bold" panose="020F0704030504030204" pitchFamily="34" charset="0"/>
                <a:ea typeface="Times New Roman" panose="02020603050405020304" pitchFamily="18" charset="0"/>
                <a:cs typeface="Times New Roman" panose="02020603050405020304" pitchFamily="18" charset="0"/>
              </a:rPr>
              <a:t>Valoración Económica- Agua potable para consumo</a:t>
            </a:r>
            <a:endParaRPr lang="es-ES"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rot="16200000">
            <a:off x="-475227" y="748409"/>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671351301"/>
              </p:ext>
            </p:extLst>
          </p:nvPr>
        </p:nvGraphicFramePr>
        <p:xfrm>
          <a:off x="1908454" y="1531152"/>
          <a:ext cx="3245827" cy="869226"/>
        </p:xfrm>
        <a:graphic>
          <a:graphicData uri="http://schemas.openxmlformats.org/drawingml/2006/table">
            <a:tbl>
              <a:tblPr firstRow="1" firstCol="1" bandRow="1">
                <a:tableStyleId>{5940675A-B579-460E-94D1-54222C63F5DA}</a:tableStyleId>
              </a:tblPr>
              <a:tblGrid>
                <a:gridCol w="1100516"/>
                <a:gridCol w="1114447"/>
                <a:gridCol w="1030864"/>
              </a:tblGrid>
              <a:tr h="552076">
                <a:tc>
                  <a:txBody>
                    <a:bodyPr/>
                    <a:lstStyle/>
                    <a:p>
                      <a:pPr algn="ctr">
                        <a:lnSpc>
                          <a:spcPct val="107000"/>
                        </a:lnSpc>
                        <a:spcAft>
                          <a:spcPts val="0"/>
                        </a:spcAft>
                      </a:pPr>
                      <a:r>
                        <a:rPr lang="es-ES" sz="1050" dirty="0">
                          <a:solidFill>
                            <a:sysClr val="windowText" lastClr="000000"/>
                          </a:solidFill>
                          <a:effectLst/>
                        </a:rPr>
                        <a:t>PRECIO($/año)</a:t>
                      </a:r>
                      <a:endParaRPr lang="es-ES"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9050" cap="flat" cmpd="sng" algn="ctr">
                      <a:solidFill>
                        <a:schemeClr val="tx1"/>
                      </a:solidFill>
                      <a:prstDash val="solid"/>
                      <a:round/>
                      <a:headEnd type="none" w="med" len="med"/>
                      <a:tailEnd type="none" w="med" len="med"/>
                    </a:lnR>
                  </a:tcPr>
                </a:tc>
                <a:tc>
                  <a:txBody>
                    <a:bodyPr/>
                    <a:lstStyle/>
                    <a:p>
                      <a:pPr algn="ctr">
                        <a:lnSpc>
                          <a:spcPct val="107000"/>
                        </a:lnSpc>
                        <a:spcAft>
                          <a:spcPts val="0"/>
                        </a:spcAft>
                      </a:pPr>
                      <a:r>
                        <a:rPr lang="es-ES" sz="1050" dirty="0">
                          <a:solidFill>
                            <a:sysClr val="windowText" lastClr="000000"/>
                          </a:solidFill>
                          <a:effectLst/>
                        </a:rPr>
                        <a:t>PRECIO ($/m3)</a:t>
                      </a:r>
                      <a:endParaRPr lang="es-ES"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 sz="1050" dirty="0">
                          <a:solidFill>
                            <a:sysClr val="windowText" lastClr="000000"/>
                          </a:solidFill>
                          <a:effectLst/>
                        </a:rPr>
                        <a:t>BENEFICIO ($/año)</a:t>
                      </a:r>
                      <a:endParaRPr lang="es-ES"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r>
              <a:tr h="317150">
                <a:tc>
                  <a:txBody>
                    <a:bodyPr/>
                    <a:lstStyle/>
                    <a:p>
                      <a:pPr algn="ctr">
                        <a:lnSpc>
                          <a:spcPct val="107000"/>
                        </a:lnSpc>
                        <a:spcAft>
                          <a:spcPts val="0"/>
                        </a:spcAft>
                      </a:pPr>
                      <a:r>
                        <a:rPr lang="es-ES" sz="1050" dirty="0">
                          <a:solidFill>
                            <a:sysClr val="windowText" lastClr="000000"/>
                          </a:solidFill>
                          <a:effectLst/>
                        </a:rPr>
                        <a:t>206968</a:t>
                      </a:r>
                      <a:endParaRPr lang="es-ES"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50" dirty="0">
                          <a:solidFill>
                            <a:sysClr val="windowText" lastClr="000000"/>
                          </a:solidFill>
                          <a:effectLst/>
                        </a:rPr>
                        <a:t>0,031</a:t>
                      </a:r>
                      <a:endParaRPr lang="es-ES"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9050" cap="flat" cmpd="sng" algn="ctr">
                      <a:solidFill>
                        <a:schemeClr val="tx1"/>
                      </a:solidFill>
                      <a:prstDash val="solid"/>
                      <a:round/>
                      <a:headEnd type="none" w="med" len="med"/>
                      <a:tailEnd type="none" w="med" len="med"/>
                    </a:lnT>
                  </a:tcPr>
                </a:tc>
                <a:tc>
                  <a:txBody>
                    <a:bodyPr/>
                    <a:lstStyle/>
                    <a:p>
                      <a:pPr algn="ctr">
                        <a:lnSpc>
                          <a:spcPct val="107000"/>
                        </a:lnSpc>
                        <a:spcAft>
                          <a:spcPts val="0"/>
                        </a:spcAft>
                      </a:pPr>
                      <a:r>
                        <a:rPr lang="es-ES" sz="1050" dirty="0">
                          <a:solidFill>
                            <a:sysClr val="windowText" lastClr="000000"/>
                          </a:solidFill>
                          <a:effectLst/>
                        </a:rPr>
                        <a:t>536145,67</a:t>
                      </a:r>
                      <a:endParaRPr lang="es-ES" sz="1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9050" cap="flat" cmpd="sng" algn="ctr">
                      <a:solidFill>
                        <a:schemeClr val="tx1"/>
                      </a:solidFill>
                      <a:prstDash val="solid"/>
                      <a:round/>
                      <a:headEnd type="none" w="med" len="med"/>
                      <a:tailEnd type="none" w="med" len="med"/>
                    </a:lnT>
                  </a:tcPr>
                </a:tc>
              </a:tr>
            </a:tbl>
          </a:graphicData>
        </a:graphic>
      </p:graphicFrame>
      <p:sp>
        <p:nvSpPr>
          <p:cNvPr id="5" name="Rectángulo 4"/>
          <p:cNvSpPr/>
          <p:nvPr/>
        </p:nvSpPr>
        <p:spPr>
          <a:xfrm>
            <a:off x="5888895" y="1443871"/>
            <a:ext cx="3243517" cy="307777"/>
          </a:xfrm>
          <a:prstGeom prst="rect">
            <a:avLst/>
          </a:prstGeom>
        </p:spPr>
        <p:txBody>
          <a:bodyPr wrap="none">
            <a:spAutoFit/>
          </a:bodyPr>
          <a:lstStyle/>
          <a:p>
            <a:r>
              <a:rPr lang="es-ES" sz="1400" dirty="0" smtClean="0">
                <a:latin typeface="Arial Rounded MT Bold" panose="020F0704030504030204" pitchFamily="34" charset="0"/>
                <a:ea typeface="Calibri" panose="020F0502020204030204" pitchFamily="34" charset="0"/>
              </a:rPr>
              <a:t>El </a:t>
            </a:r>
            <a:r>
              <a:rPr lang="es-ES" sz="1400" dirty="0">
                <a:latin typeface="Arial Rounded MT Bold" panose="020F0704030504030204" pitchFamily="34" charset="0"/>
                <a:ea typeface="Calibri" panose="020F0502020204030204" pitchFamily="34" charset="0"/>
              </a:rPr>
              <a:t>precio por cada m3 es de 0,031$</a:t>
            </a:r>
            <a:endParaRPr lang="es-ES" sz="1400" dirty="0">
              <a:latin typeface="Arial Rounded MT Bold" panose="020F0704030504030204" pitchFamily="34" charset="0"/>
            </a:endParaRPr>
          </a:p>
        </p:txBody>
      </p:sp>
      <p:sp>
        <p:nvSpPr>
          <p:cNvPr id="6" name="Rectángulo 5"/>
          <p:cNvSpPr/>
          <p:nvPr/>
        </p:nvSpPr>
        <p:spPr>
          <a:xfrm>
            <a:off x="5866453" y="1870045"/>
            <a:ext cx="3147593" cy="523220"/>
          </a:xfrm>
          <a:prstGeom prst="rect">
            <a:avLst/>
          </a:prstGeom>
        </p:spPr>
        <p:txBody>
          <a:bodyPr wrap="none">
            <a:spAutoFit/>
          </a:bodyPr>
          <a:lstStyle/>
          <a:p>
            <a:pPr algn="just">
              <a:lnSpc>
                <a:spcPct val="200000"/>
              </a:lnSpc>
              <a:spcAft>
                <a:spcPts val="800"/>
              </a:spcAft>
            </a:pPr>
            <a:r>
              <a:rPr lang="es-ES" sz="1400" dirty="0" smtClean="0">
                <a:latin typeface="Arial Rounded MT Bold" panose="020F0704030504030204" pitchFamily="34" charset="0"/>
                <a:ea typeface="Calibri" panose="020F0502020204030204" pitchFamily="34" charset="0"/>
                <a:cs typeface="Times New Roman" panose="02020603050405020304" pitchFamily="18" charset="0"/>
              </a:rPr>
              <a:t>El Beneficio es </a:t>
            </a:r>
            <a:r>
              <a:rPr lang="es-ES" sz="1400" dirty="0" smtClean="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536 145,67</a:t>
            </a:r>
            <a:r>
              <a:rPr lang="es-ES" sz="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($/año).</a:t>
            </a:r>
            <a:endParaRPr lang="es-ES" sz="1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179208" y="3262250"/>
            <a:ext cx="5304337" cy="388696"/>
          </a:xfrm>
          <a:prstGeom prst="rect">
            <a:avLst/>
          </a:prstGeom>
        </p:spPr>
        <p:txBody>
          <a:bodyPr wrap="none">
            <a:spAutoFit/>
          </a:bodyPr>
          <a:lstStyle/>
          <a:p>
            <a:pPr lvl="0">
              <a:lnSpc>
                <a:spcPct val="107000"/>
              </a:lnSpc>
              <a:spcBef>
                <a:spcPts val="200"/>
              </a:spcBef>
              <a:spcAft>
                <a:spcPts val="0"/>
              </a:spcAft>
            </a:pPr>
            <a:r>
              <a:rPr lang="es-ES" b="1" dirty="0">
                <a:latin typeface="Arial Rounded MT Bold" panose="020F0704030504030204" pitchFamily="34" charset="0"/>
                <a:ea typeface="Times New Roman" panose="02020603050405020304" pitchFamily="18" charset="0"/>
                <a:cs typeface="Times New Roman" panose="02020603050405020304" pitchFamily="18" charset="0"/>
              </a:rPr>
              <a:t>Valoración económica- Agua para </a:t>
            </a:r>
            <a:r>
              <a:rPr lang="es-ES" b="1" dirty="0" smtClean="0">
                <a:latin typeface="Arial Rounded MT Bold" panose="020F0704030504030204" pitchFamily="34" charset="0"/>
                <a:ea typeface="Times New Roman" panose="02020603050405020304" pitchFamily="18" charset="0"/>
                <a:cs typeface="Times New Roman" panose="02020603050405020304" pitchFamily="18" charset="0"/>
              </a:rPr>
              <a:t>riego- Papa</a:t>
            </a:r>
            <a:endParaRPr lang="es-ES"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957176535"/>
              </p:ext>
            </p:extLst>
          </p:nvPr>
        </p:nvGraphicFramePr>
        <p:xfrm>
          <a:off x="1635617" y="3994901"/>
          <a:ext cx="3837904" cy="871720"/>
        </p:xfrm>
        <a:graphic>
          <a:graphicData uri="http://schemas.openxmlformats.org/drawingml/2006/table">
            <a:tbl>
              <a:tblPr firstRow="1" firstCol="1" bandRow="1">
                <a:tableStyleId>{5940675A-B579-460E-94D1-54222C63F5DA}</a:tableStyleId>
              </a:tblPr>
              <a:tblGrid>
                <a:gridCol w="1618986"/>
                <a:gridCol w="944221"/>
                <a:gridCol w="1274697"/>
              </a:tblGrid>
              <a:tr h="581147">
                <a:tc>
                  <a:txBody>
                    <a:bodyPr/>
                    <a:lstStyle/>
                    <a:p>
                      <a:pPr algn="ctr">
                        <a:lnSpc>
                          <a:spcPct val="107000"/>
                        </a:lnSpc>
                        <a:spcAft>
                          <a:spcPts val="800"/>
                        </a:spcAft>
                      </a:pPr>
                      <a:r>
                        <a:rPr lang="es-ES" sz="1050" dirty="0">
                          <a:effectLst/>
                        </a:rPr>
                        <a:t>GASTO($/Ha)</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050">
                          <a:effectLst/>
                        </a:rPr>
                        <a:t>PRECIO ($/m3)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050">
                          <a:effectLst/>
                        </a:rPr>
                        <a:t>BENEFICIO ($/año)</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0573">
                <a:tc>
                  <a:txBody>
                    <a:bodyPr/>
                    <a:lstStyle/>
                    <a:p>
                      <a:pPr algn="ctr">
                        <a:lnSpc>
                          <a:spcPct val="107000"/>
                        </a:lnSpc>
                        <a:spcAft>
                          <a:spcPts val="800"/>
                        </a:spcAft>
                      </a:pPr>
                      <a:r>
                        <a:rPr lang="es-ES" sz="1050" dirty="0">
                          <a:effectLst/>
                        </a:rPr>
                        <a:t>134783,52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1050">
                          <a:effectLst/>
                        </a:rPr>
                        <a:t>0,04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1050" dirty="0">
                          <a:effectLst/>
                        </a:rPr>
                        <a:t>436860,35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9" name="Rectángulo 8"/>
          <p:cNvSpPr/>
          <p:nvPr/>
        </p:nvSpPr>
        <p:spPr>
          <a:xfrm>
            <a:off x="5888895" y="3902150"/>
            <a:ext cx="4907906" cy="523220"/>
          </a:xfrm>
          <a:prstGeom prst="rect">
            <a:avLst/>
          </a:prstGeom>
        </p:spPr>
        <p:txBody>
          <a:bodyPr wrap="square">
            <a:spAutoFit/>
          </a:bodyPr>
          <a:lstStyle/>
          <a:p>
            <a:r>
              <a:rPr lang="es-ES" sz="1400" dirty="0">
                <a:latin typeface="Arial Rounded MT Bold" panose="020F0704030504030204" pitchFamily="34" charset="0"/>
                <a:ea typeface="Calibri" panose="020F0502020204030204" pitchFamily="34" charset="0"/>
              </a:rPr>
              <a:t>5% del costo total </a:t>
            </a:r>
            <a:r>
              <a:rPr lang="es-ES" sz="1400" dirty="0" smtClean="0">
                <a:latin typeface="Arial Rounded MT Bold" panose="020F0704030504030204" pitchFamily="34" charset="0"/>
                <a:ea typeface="Calibri" panose="020F0502020204030204" pitchFamily="34" charset="0"/>
              </a:rPr>
              <a:t>pertenece </a:t>
            </a:r>
            <a:r>
              <a:rPr lang="es-ES" sz="1400" dirty="0">
                <a:latin typeface="Arial Rounded MT Bold" panose="020F0704030504030204" pitchFamily="34" charset="0"/>
                <a:ea typeface="Calibri" panose="020F0502020204030204" pitchFamily="34" charset="0"/>
              </a:rPr>
              <a:t>al costo de riego de </a:t>
            </a:r>
            <a:r>
              <a:rPr lang="es-ES" sz="1400" dirty="0" smtClean="0">
                <a:latin typeface="Arial Rounded MT Bold" panose="020F0704030504030204" pitchFamily="34" charset="0"/>
                <a:ea typeface="Calibri" panose="020F0502020204030204" pitchFamily="34" charset="0"/>
              </a:rPr>
              <a:t>agua</a:t>
            </a:r>
          </a:p>
          <a:p>
            <a:r>
              <a:rPr lang="es-ES" sz="1400" dirty="0" smtClean="0">
                <a:latin typeface="Arial Rounded MT Bold" panose="020F0704030504030204" pitchFamily="34" charset="0"/>
                <a:ea typeface="Calibri" panose="020F0502020204030204" pitchFamily="34" charset="0"/>
              </a:rPr>
              <a:t>Estudio </a:t>
            </a:r>
            <a:r>
              <a:rPr lang="es-ES" sz="1400" dirty="0" err="1" smtClean="0">
                <a:latin typeface="Arial Rounded MT Bold" panose="020F0704030504030204" pitchFamily="34" charset="0"/>
                <a:ea typeface="Calibri" panose="020F0502020204030204" pitchFamily="34" charset="0"/>
              </a:rPr>
              <a:t>semi</a:t>
            </a:r>
            <a:r>
              <a:rPr lang="es-ES" sz="1400" dirty="0" smtClean="0">
                <a:latin typeface="Arial Rounded MT Bold" panose="020F0704030504030204" pitchFamily="34" charset="0"/>
                <a:ea typeface="Calibri" panose="020F0502020204030204" pitchFamily="34" charset="0"/>
              </a:rPr>
              <a:t>- tecnificado </a:t>
            </a:r>
            <a:endParaRPr lang="es-ES" sz="1400" dirty="0">
              <a:latin typeface="Arial Rounded MT Bold" panose="020F0704030504030204" pitchFamily="34" charset="0"/>
            </a:endParaRPr>
          </a:p>
        </p:txBody>
      </p:sp>
      <p:sp>
        <p:nvSpPr>
          <p:cNvPr id="11" name="Rectángulo 10"/>
          <p:cNvSpPr/>
          <p:nvPr/>
        </p:nvSpPr>
        <p:spPr>
          <a:xfrm>
            <a:off x="5888895" y="4544277"/>
            <a:ext cx="4334713" cy="307777"/>
          </a:xfrm>
          <a:prstGeom prst="rect">
            <a:avLst/>
          </a:prstGeom>
        </p:spPr>
        <p:txBody>
          <a:bodyPr wrap="square">
            <a:spAutoFit/>
          </a:bodyPr>
          <a:lstStyle/>
          <a:p>
            <a:r>
              <a:rPr lang="es-ES" sz="1400" dirty="0">
                <a:latin typeface="Arial Rounded MT Bold" panose="020F0704030504030204" pitchFamily="34" charset="0"/>
                <a:ea typeface="Calibri" panose="020F0502020204030204" pitchFamily="34" charset="0"/>
              </a:rPr>
              <a:t>El precio por cada metro </a:t>
            </a:r>
            <a:r>
              <a:rPr lang="es-ES" sz="1400" dirty="0" smtClean="0">
                <a:latin typeface="Arial Rounded MT Bold" panose="020F0704030504030204" pitchFamily="34" charset="0"/>
                <a:ea typeface="Calibri" panose="020F0502020204030204" pitchFamily="34" charset="0"/>
              </a:rPr>
              <a:t>cúbico </a:t>
            </a:r>
            <a:r>
              <a:rPr lang="es-ES" sz="1400" dirty="0">
                <a:latin typeface="Arial Rounded MT Bold" panose="020F0704030504030204" pitchFamily="34" charset="0"/>
                <a:ea typeface="Calibri" panose="020F0502020204030204" pitchFamily="34" charset="0"/>
              </a:rPr>
              <a:t>es de 0,04$/m3</a:t>
            </a:r>
          </a:p>
        </p:txBody>
      </p:sp>
      <p:sp>
        <p:nvSpPr>
          <p:cNvPr id="13" name="Rectángulo 12"/>
          <p:cNvSpPr/>
          <p:nvPr/>
        </p:nvSpPr>
        <p:spPr>
          <a:xfrm>
            <a:off x="5888895" y="4970961"/>
            <a:ext cx="4073252" cy="307777"/>
          </a:xfrm>
          <a:prstGeom prst="rect">
            <a:avLst/>
          </a:prstGeom>
        </p:spPr>
        <p:txBody>
          <a:bodyPr wrap="square">
            <a:spAutoFit/>
          </a:bodyPr>
          <a:lstStyle/>
          <a:p>
            <a:r>
              <a:rPr lang="es-ES" sz="1400" dirty="0">
                <a:latin typeface="Arial Rounded MT Bold" panose="020F0704030504030204" pitchFamily="34" charset="0"/>
                <a:ea typeface="Calibri" panose="020F0502020204030204" pitchFamily="34" charset="0"/>
              </a:rPr>
              <a:t>El beneficio es de </a:t>
            </a:r>
            <a:r>
              <a:rPr lang="es-ES" sz="1400" dirty="0" smtClean="0">
                <a:latin typeface="Arial Rounded MT Bold" panose="020F0704030504030204" pitchFamily="34" charset="0"/>
                <a:ea typeface="Calibri" panose="020F0502020204030204" pitchFamily="34" charset="0"/>
              </a:rPr>
              <a:t>436 860,35</a:t>
            </a:r>
            <a:r>
              <a:rPr lang="es-ES" sz="1400" dirty="0">
                <a:latin typeface="Arial Rounded MT Bold" panose="020F0704030504030204" pitchFamily="34" charset="0"/>
                <a:ea typeface="Calibri" panose="020F0502020204030204" pitchFamily="34" charset="0"/>
              </a:rPr>
              <a:t>($/año).</a:t>
            </a:r>
          </a:p>
        </p:txBody>
      </p:sp>
    </p:spTree>
    <p:extLst>
      <p:ext uri="{BB962C8B-B14F-4D97-AF65-F5344CB8AC3E}">
        <p14:creationId xmlns:p14="http://schemas.microsoft.com/office/powerpoint/2010/main" val="231002946"/>
      </p:ext>
    </p:extLst>
  </p:cSld>
  <p:clrMapOvr>
    <a:masterClrMapping/>
  </p:clrMapOvr>
  <mc:AlternateContent xmlns:mc="http://schemas.openxmlformats.org/markup-compatibility/2006">
    <mc:Choice xmlns:p14="http://schemas.microsoft.com/office/powerpoint/2010/main" Requires="p14">
      <p:transition spd="slow" p14:dur="2000" advTm="30897"/>
    </mc:Choice>
    <mc:Fallback>
      <p:transition spd="slow" advTm="30897"/>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rot="16200000">
            <a:off x="-475227" y="748409"/>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1607337" y="1385860"/>
            <a:ext cx="4768228" cy="334835"/>
          </a:xfrm>
          <a:prstGeom prst="rect">
            <a:avLst/>
          </a:prstGeom>
        </p:spPr>
        <p:txBody>
          <a:bodyPr wrap="none">
            <a:spAutoFit/>
          </a:bodyPr>
          <a:lstStyle/>
          <a:p>
            <a:pPr lvl="0">
              <a:lnSpc>
                <a:spcPct val="107000"/>
              </a:lnSpc>
              <a:spcBef>
                <a:spcPts val="200"/>
              </a:spcBef>
              <a:spcAft>
                <a:spcPts val="0"/>
              </a:spcAft>
            </a:pPr>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Valoración económica- Agua para </a:t>
            </a:r>
            <a:r>
              <a:rPr lang="es-ES" sz="1600" b="1" dirty="0" smtClean="0">
                <a:latin typeface="Arial Rounded MT Bold" panose="020F0704030504030204" pitchFamily="34" charset="0"/>
                <a:ea typeface="Times New Roman" panose="02020603050405020304" pitchFamily="18" charset="0"/>
                <a:cs typeface="Times New Roman" panose="02020603050405020304" pitchFamily="18" charset="0"/>
              </a:rPr>
              <a:t>riego – Maíz</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959997274"/>
              </p:ext>
            </p:extLst>
          </p:nvPr>
        </p:nvGraphicFramePr>
        <p:xfrm>
          <a:off x="1235702" y="2632875"/>
          <a:ext cx="3362056" cy="1011532"/>
        </p:xfrm>
        <a:graphic>
          <a:graphicData uri="http://schemas.openxmlformats.org/drawingml/2006/table">
            <a:tbl>
              <a:tblPr firstRow="1" firstCol="1" bandRow="1">
                <a:tableStyleId>{5940675A-B579-460E-94D1-54222C63F5DA}</a:tableStyleId>
              </a:tblPr>
              <a:tblGrid>
                <a:gridCol w="998878"/>
                <a:gridCol w="1065469"/>
                <a:gridCol w="1297709"/>
              </a:tblGrid>
              <a:tr h="674354">
                <a:tc>
                  <a:txBody>
                    <a:bodyPr/>
                    <a:lstStyle/>
                    <a:p>
                      <a:pPr algn="ctr">
                        <a:lnSpc>
                          <a:spcPct val="107000"/>
                        </a:lnSpc>
                        <a:spcAft>
                          <a:spcPts val="0"/>
                        </a:spcAft>
                      </a:pPr>
                      <a:r>
                        <a:rPr lang="es-ES" sz="1000" dirty="0">
                          <a:effectLst/>
                        </a:rPr>
                        <a:t>GASTO ($/Ha)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dirty="0">
                          <a:effectLst/>
                        </a:rPr>
                        <a:t>PRECIO ($/m3)</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000" dirty="0">
                          <a:effectLst/>
                        </a:rPr>
                        <a:t>BENEFICIO ($/año)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37178">
                <a:tc>
                  <a:txBody>
                    <a:bodyPr/>
                    <a:lstStyle/>
                    <a:p>
                      <a:pPr algn="ctr">
                        <a:lnSpc>
                          <a:spcPct val="107000"/>
                        </a:lnSpc>
                        <a:spcAft>
                          <a:spcPts val="0"/>
                        </a:spcAft>
                      </a:pPr>
                      <a:r>
                        <a:rPr lang="es-ES" sz="1000">
                          <a:effectLst/>
                        </a:rPr>
                        <a:t>2730,12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0,005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15709,76</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6" name="Rectángulo 5"/>
          <p:cNvSpPr/>
          <p:nvPr/>
        </p:nvSpPr>
        <p:spPr>
          <a:xfrm>
            <a:off x="5091125" y="2285748"/>
            <a:ext cx="6096000" cy="523220"/>
          </a:xfrm>
          <a:prstGeom prst="rect">
            <a:avLst/>
          </a:prstGeom>
        </p:spPr>
        <p:txBody>
          <a:bodyPr>
            <a:spAutoFit/>
          </a:bodyPr>
          <a:lstStyle/>
          <a:p>
            <a:r>
              <a:rPr lang="es-ES" sz="1400" dirty="0" smtClean="0">
                <a:solidFill>
                  <a:srgbClr val="000000"/>
                </a:solidFill>
                <a:latin typeface="Arial Rounded MT Bold" panose="020F0704030504030204" pitchFamily="34" charset="0"/>
                <a:ea typeface="Calibri" panose="020F0502020204030204" pitchFamily="34" charset="0"/>
              </a:rPr>
              <a:t>El 4</a:t>
            </a:r>
            <a:r>
              <a:rPr lang="es-ES" sz="1400" dirty="0">
                <a:solidFill>
                  <a:srgbClr val="000000"/>
                </a:solidFill>
                <a:latin typeface="Arial Rounded MT Bold" panose="020F0704030504030204" pitchFamily="34" charset="0"/>
                <a:ea typeface="Calibri" panose="020F0502020204030204" pitchFamily="34" charset="0"/>
              </a:rPr>
              <a:t>% del costo total de la </a:t>
            </a:r>
            <a:r>
              <a:rPr lang="es-ES" sz="1400" dirty="0" smtClean="0">
                <a:solidFill>
                  <a:srgbClr val="000000"/>
                </a:solidFill>
                <a:latin typeface="Arial Rounded MT Bold" panose="020F0704030504030204" pitchFamily="34" charset="0"/>
                <a:ea typeface="Calibri" panose="020F0502020204030204" pitchFamily="34" charset="0"/>
              </a:rPr>
              <a:t>producción pertenece </a:t>
            </a:r>
            <a:r>
              <a:rPr lang="es-ES" sz="1400" dirty="0">
                <a:solidFill>
                  <a:srgbClr val="000000"/>
                </a:solidFill>
                <a:latin typeface="Arial Rounded MT Bold" panose="020F0704030504030204" pitchFamily="34" charset="0"/>
                <a:ea typeface="Calibri" panose="020F0502020204030204" pitchFamily="34" charset="0"/>
              </a:rPr>
              <a:t>al costo de riego </a:t>
            </a:r>
            <a:endParaRPr lang="es-ES" sz="1400" dirty="0" smtClean="0">
              <a:solidFill>
                <a:srgbClr val="000000"/>
              </a:solidFill>
              <a:latin typeface="Arial Rounded MT Bold" panose="020F0704030504030204" pitchFamily="34" charset="0"/>
              <a:ea typeface="Calibri" panose="020F0502020204030204" pitchFamily="34" charset="0"/>
            </a:endParaRPr>
          </a:p>
          <a:p>
            <a:r>
              <a:rPr lang="es-CO" sz="1400" dirty="0">
                <a:solidFill>
                  <a:srgbClr val="000000"/>
                </a:solidFill>
                <a:latin typeface="Arial Rounded MT Bold" panose="020F0704030504030204" pitchFamily="34" charset="0"/>
              </a:rPr>
              <a:t>e</a:t>
            </a:r>
            <a:r>
              <a:rPr lang="es-CO" sz="1400" dirty="0" smtClean="0">
                <a:solidFill>
                  <a:srgbClr val="000000"/>
                </a:solidFill>
                <a:latin typeface="Arial Rounded MT Bold" panose="020F0704030504030204" pitchFamily="34" charset="0"/>
              </a:rPr>
              <a:t>studio </a:t>
            </a:r>
            <a:r>
              <a:rPr lang="es-CO" sz="1400" dirty="0" err="1" smtClean="0">
                <a:solidFill>
                  <a:srgbClr val="000000"/>
                </a:solidFill>
                <a:latin typeface="Arial Rounded MT Bold" panose="020F0704030504030204" pitchFamily="34" charset="0"/>
              </a:rPr>
              <a:t>semi</a:t>
            </a:r>
            <a:r>
              <a:rPr lang="es-CO" sz="1400" dirty="0" smtClean="0">
                <a:solidFill>
                  <a:srgbClr val="000000"/>
                </a:solidFill>
                <a:latin typeface="Arial Rounded MT Bold" panose="020F0704030504030204" pitchFamily="34" charset="0"/>
              </a:rPr>
              <a:t>-tecnificado</a:t>
            </a:r>
            <a:endParaRPr lang="es-ES" sz="1400" dirty="0">
              <a:latin typeface="Arial Rounded MT Bold" panose="020F0704030504030204" pitchFamily="34" charset="0"/>
            </a:endParaRPr>
          </a:p>
        </p:txBody>
      </p:sp>
      <p:sp>
        <p:nvSpPr>
          <p:cNvPr id="8" name="Rectángulo 7"/>
          <p:cNvSpPr/>
          <p:nvPr/>
        </p:nvSpPr>
        <p:spPr>
          <a:xfrm>
            <a:off x="5091125" y="3138641"/>
            <a:ext cx="4177619" cy="307777"/>
          </a:xfrm>
          <a:prstGeom prst="rect">
            <a:avLst/>
          </a:prstGeom>
        </p:spPr>
        <p:txBody>
          <a:bodyPr wrap="none">
            <a:spAutoFit/>
          </a:bodyPr>
          <a:lstStyle/>
          <a:p>
            <a:r>
              <a:rPr lang="es-ES" sz="1400" dirty="0" smtClean="0">
                <a:solidFill>
                  <a:srgbClr val="000000"/>
                </a:solidFill>
                <a:latin typeface="Arial Rounded MT Bold" panose="020F0704030504030204" pitchFamily="34" charset="0"/>
                <a:ea typeface="Times New Roman" panose="02020603050405020304" pitchFamily="18" charset="0"/>
              </a:rPr>
              <a:t>El precio por cada metro cúbico es </a:t>
            </a:r>
            <a:r>
              <a:rPr lang="es-ES" sz="1400" dirty="0">
                <a:solidFill>
                  <a:srgbClr val="000000"/>
                </a:solidFill>
                <a:latin typeface="Arial Rounded MT Bold" panose="020F0704030504030204" pitchFamily="34" charset="0"/>
                <a:ea typeface="Times New Roman" panose="02020603050405020304" pitchFamily="18" charset="0"/>
              </a:rPr>
              <a:t>0,005$/m3</a:t>
            </a:r>
            <a:endParaRPr lang="es-ES" sz="1400" dirty="0">
              <a:latin typeface="Arial Rounded MT Bold" panose="020F0704030504030204" pitchFamily="34" charset="0"/>
            </a:endParaRPr>
          </a:p>
        </p:txBody>
      </p:sp>
      <p:sp>
        <p:nvSpPr>
          <p:cNvPr id="9" name="Rectángulo 8"/>
          <p:cNvSpPr/>
          <p:nvPr/>
        </p:nvSpPr>
        <p:spPr>
          <a:xfrm>
            <a:off x="5091125" y="3776091"/>
            <a:ext cx="3287054" cy="307777"/>
          </a:xfrm>
          <a:prstGeom prst="rect">
            <a:avLst/>
          </a:prstGeom>
        </p:spPr>
        <p:txBody>
          <a:bodyPr wrap="none">
            <a:spAutoFit/>
          </a:bodyPr>
          <a:lstStyle/>
          <a:p>
            <a:r>
              <a:rPr lang="es-ES" sz="1400" dirty="0" smtClean="0">
                <a:solidFill>
                  <a:srgbClr val="000000"/>
                </a:solidFill>
                <a:latin typeface="Arial Rounded MT Bold" panose="020F0704030504030204" pitchFamily="34" charset="0"/>
                <a:ea typeface="Times New Roman" panose="02020603050405020304" pitchFamily="18" charset="0"/>
              </a:rPr>
              <a:t>El beneficio es de 15709,76</a:t>
            </a:r>
            <a:r>
              <a:rPr lang="es-ES" sz="1400" dirty="0">
                <a:solidFill>
                  <a:srgbClr val="000000"/>
                </a:solidFill>
                <a:latin typeface="Arial Rounded MT Bold" panose="020F0704030504030204" pitchFamily="34" charset="0"/>
                <a:ea typeface="Times New Roman" panose="02020603050405020304" pitchFamily="18" charset="0"/>
              </a:rPr>
              <a:t>($/año). </a:t>
            </a:r>
            <a:endParaRPr lang="es-ES" sz="1400" dirty="0">
              <a:latin typeface="Arial Rounded MT Bold" panose="020F0704030504030204" pitchFamily="34" charset="0"/>
            </a:endParaRPr>
          </a:p>
        </p:txBody>
      </p:sp>
    </p:spTree>
    <p:extLst>
      <p:ext uri="{BB962C8B-B14F-4D97-AF65-F5344CB8AC3E}">
        <p14:creationId xmlns:p14="http://schemas.microsoft.com/office/powerpoint/2010/main" val="2373178132"/>
      </p:ext>
    </p:extLst>
  </p:cSld>
  <p:clrMapOvr>
    <a:masterClrMapping/>
  </p:clrMapOvr>
  <mc:AlternateContent xmlns:mc="http://schemas.openxmlformats.org/markup-compatibility/2006">
    <mc:Choice xmlns:p14="http://schemas.microsoft.com/office/powerpoint/2010/main" Requires="p14">
      <p:transition spd="slow" p14:dur="2000" advTm="16657"/>
    </mc:Choice>
    <mc:Fallback>
      <p:transition spd="slow" advTm="1665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263323478"/>
              </p:ext>
            </p:extLst>
          </p:nvPr>
        </p:nvGraphicFramePr>
        <p:xfrm>
          <a:off x="3116470" y="2914309"/>
          <a:ext cx="4391913" cy="2082696"/>
        </p:xfrm>
        <a:graphic>
          <a:graphicData uri="http://schemas.openxmlformats.org/drawingml/2006/table">
            <a:tbl>
              <a:tblPr firstRow="1" firstCol="1" bandRow="1">
                <a:tableStyleId>{5940675A-B579-460E-94D1-54222C63F5DA}</a:tableStyleId>
              </a:tblPr>
              <a:tblGrid>
                <a:gridCol w="3000995"/>
                <a:gridCol w="1390918"/>
              </a:tblGrid>
              <a:tr h="520674">
                <a:tc>
                  <a:txBody>
                    <a:bodyPr/>
                    <a:lstStyle/>
                    <a:p>
                      <a:pPr marL="0" algn="ctr" defTabSz="914400" rtl="0" eaLnBrk="1" latinLnBrk="0" hangingPunct="1">
                        <a:lnSpc>
                          <a:spcPct val="107000"/>
                        </a:lnSpc>
                        <a:spcAft>
                          <a:spcPts val="0"/>
                        </a:spcAft>
                      </a:pPr>
                      <a:r>
                        <a:rPr lang="es-ES" sz="1600" b="1" kern="1200" dirty="0">
                          <a:solidFill>
                            <a:schemeClr val="tx1"/>
                          </a:solidFill>
                          <a:effectLst/>
                          <a:latin typeface="+mn-lt"/>
                          <a:ea typeface="+mn-ea"/>
                          <a:cs typeface="+mn-cs"/>
                        </a:rPr>
                        <a:t>BENEFICIOS</a:t>
                      </a:r>
                    </a:p>
                  </a:txBody>
                  <a:tcPr marL="44450" marR="44450" marT="0" marB="0" anchor="b"/>
                </a:tc>
                <a:tc>
                  <a:txBody>
                    <a:bodyPr/>
                    <a:lstStyle/>
                    <a:p>
                      <a:pPr marL="0" algn="ctr" defTabSz="914400" rtl="0" eaLnBrk="1" latinLnBrk="0" hangingPunct="1">
                        <a:lnSpc>
                          <a:spcPct val="107000"/>
                        </a:lnSpc>
                        <a:spcAft>
                          <a:spcPts val="0"/>
                        </a:spcAft>
                      </a:pPr>
                      <a:r>
                        <a:rPr lang="es-ES" sz="1600" b="1" kern="1200" dirty="0">
                          <a:solidFill>
                            <a:schemeClr val="tx1"/>
                          </a:solidFill>
                          <a:effectLst/>
                          <a:latin typeface="+mn-lt"/>
                          <a:ea typeface="+mn-ea"/>
                          <a:cs typeface="+mn-cs"/>
                        </a:rPr>
                        <a:t>($/año)</a:t>
                      </a:r>
                    </a:p>
                  </a:txBody>
                  <a:tcPr marL="44450" marR="44450" marT="0" marB="0" anchor="b"/>
                </a:tc>
              </a:tr>
              <a:tr h="520674">
                <a:tc>
                  <a:txBody>
                    <a:bodyPr/>
                    <a:lstStyle/>
                    <a:p>
                      <a:pPr>
                        <a:lnSpc>
                          <a:spcPct val="107000"/>
                        </a:lnSpc>
                        <a:spcAft>
                          <a:spcPts val="0"/>
                        </a:spcAft>
                      </a:pPr>
                      <a:r>
                        <a:rPr lang="es-ES" sz="1100" b="1" dirty="0">
                          <a:effectLst/>
                        </a:rPr>
                        <a:t>BENEFICIO DE PURIFICACION</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a:effectLst/>
                        </a:rPr>
                        <a:t>536145,67</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20674">
                <a:tc>
                  <a:txBody>
                    <a:bodyPr/>
                    <a:lstStyle/>
                    <a:p>
                      <a:pPr>
                        <a:lnSpc>
                          <a:spcPct val="107000"/>
                        </a:lnSpc>
                        <a:spcAft>
                          <a:spcPts val="0"/>
                        </a:spcAft>
                      </a:pPr>
                      <a:r>
                        <a:rPr lang="es-ES" sz="1100" b="1" dirty="0">
                          <a:effectLst/>
                        </a:rPr>
                        <a:t>BENEFICIO DE ALMACENAMIENTO</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100" dirty="0">
                          <a:effectLst/>
                        </a:rPr>
                        <a:t>452570,11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20674">
                <a:tc>
                  <a:txBody>
                    <a:bodyPr/>
                    <a:lstStyle/>
                    <a:p>
                      <a:pPr algn="ctr">
                        <a:lnSpc>
                          <a:spcPct val="107000"/>
                        </a:lnSpc>
                        <a:spcAft>
                          <a:spcPts val="0"/>
                        </a:spcAft>
                      </a:pPr>
                      <a:r>
                        <a:rPr lang="es-ES" sz="1800" b="1" dirty="0">
                          <a:effectLst/>
                        </a:rPr>
                        <a:t>TOTAL</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400" b="1" dirty="0">
                          <a:effectLst/>
                        </a:rPr>
                        <a:t>988715,78</a:t>
                      </a:r>
                      <a:endParaRPr lang="es-E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3" name="Rectángulo 2"/>
          <p:cNvSpPr/>
          <p:nvPr/>
        </p:nvSpPr>
        <p:spPr>
          <a:xfrm rot="16200000">
            <a:off x="-475227" y="748409"/>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1385977" y="733276"/>
            <a:ext cx="2701637" cy="365100"/>
          </a:xfrm>
          <a:prstGeom prst="rect">
            <a:avLst/>
          </a:prstGeom>
        </p:spPr>
        <p:txBody>
          <a:bodyPr wrap="none">
            <a:spAutoFit/>
          </a:bodyPr>
          <a:lstStyle/>
          <a:p>
            <a:pPr lvl="0">
              <a:lnSpc>
                <a:spcPct val="107000"/>
              </a:lnSpc>
              <a:spcBef>
                <a:spcPts val="200"/>
              </a:spcBef>
              <a:spcAft>
                <a:spcPts val="0"/>
              </a:spcAft>
            </a:pPr>
            <a:r>
              <a:rPr lang="es-ES" b="1" dirty="0">
                <a:latin typeface="Arial Rounded MT Bold" panose="020F0704030504030204" pitchFamily="34" charset="0"/>
                <a:ea typeface="Times New Roman" panose="02020603050405020304" pitchFamily="18" charset="0"/>
                <a:cs typeface="Times New Roman" panose="02020603050405020304" pitchFamily="18" charset="0"/>
              </a:rPr>
              <a:t>Beneficios del Páramo</a:t>
            </a:r>
            <a:endParaRPr lang="es-ES"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1385977" y="1428307"/>
            <a:ext cx="7861054" cy="584775"/>
          </a:xfrm>
          <a:prstGeom prst="rect">
            <a:avLst/>
          </a:prstGeom>
        </p:spPr>
        <p:txBody>
          <a:bodyPr wrap="square">
            <a:spAutoFit/>
          </a:bodyPr>
          <a:lstStyle/>
          <a:p>
            <a:r>
              <a:rPr lang="es-ES" sz="1600" dirty="0" smtClean="0">
                <a:latin typeface="Arial Rounded MT Bold" panose="020F0704030504030204" pitchFamily="34" charset="0"/>
                <a:ea typeface="Times New Roman" panose="02020603050405020304" pitchFamily="18" charset="0"/>
              </a:rPr>
              <a:t>Beneficios </a:t>
            </a:r>
            <a:r>
              <a:rPr lang="es-ES" sz="1600" dirty="0">
                <a:latin typeface="Arial Rounded MT Bold" panose="020F0704030504030204" pitchFamily="34" charset="0"/>
                <a:ea typeface="Times New Roman" panose="02020603050405020304" pitchFamily="18" charset="0"/>
              </a:rPr>
              <a:t>obtenidos de los servicios ambientales hídricos correspondiente a purificación </a:t>
            </a:r>
            <a:r>
              <a:rPr lang="es-ES" sz="1600" dirty="0" smtClean="0">
                <a:latin typeface="Arial Rounded MT Bold" panose="020F0704030504030204" pitchFamily="34" charset="0"/>
                <a:ea typeface="Times New Roman" panose="02020603050405020304" pitchFamily="18" charset="0"/>
              </a:rPr>
              <a:t>y </a:t>
            </a:r>
            <a:r>
              <a:rPr lang="es-ES" sz="1600" dirty="0">
                <a:latin typeface="Arial Rounded MT Bold" panose="020F0704030504030204" pitchFamily="34" charset="0"/>
                <a:ea typeface="Times New Roman" panose="02020603050405020304" pitchFamily="18" charset="0"/>
              </a:rPr>
              <a:t>almacenamiento</a:t>
            </a:r>
            <a:endParaRPr lang="es-ES" sz="1600" dirty="0">
              <a:latin typeface="Arial Rounded MT Bold" panose="020F0704030504030204" pitchFamily="34" charset="0"/>
            </a:endParaRPr>
          </a:p>
        </p:txBody>
      </p:sp>
    </p:spTree>
    <p:extLst>
      <p:ext uri="{BB962C8B-B14F-4D97-AF65-F5344CB8AC3E}">
        <p14:creationId xmlns:p14="http://schemas.microsoft.com/office/powerpoint/2010/main" val="4248461216"/>
      </p:ext>
    </p:extLst>
  </p:cSld>
  <p:clrMapOvr>
    <a:masterClrMapping/>
  </p:clrMapOvr>
  <mc:AlternateContent xmlns:mc="http://schemas.openxmlformats.org/markup-compatibility/2006">
    <mc:Choice xmlns:p14="http://schemas.microsoft.com/office/powerpoint/2010/main" Requires="p14">
      <p:transition spd="slow" p14:dur="2000" advTm="11396"/>
    </mc:Choice>
    <mc:Fallback>
      <p:transition spd="slow" advTm="1139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35493" t="23645" r="35669" b="9627"/>
          <a:stretch/>
        </p:blipFill>
        <p:spPr>
          <a:xfrm>
            <a:off x="1269826" y="869203"/>
            <a:ext cx="4371317" cy="5686781"/>
          </a:xfrm>
          <a:prstGeom prst="rect">
            <a:avLst/>
          </a:prstGeom>
        </p:spPr>
      </p:pic>
      <p:pic>
        <p:nvPicPr>
          <p:cNvPr id="6" name="Imagen 5"/>
          <p:cNvPicPr>
            <a:picLocks noChangeAspect="1"/>
          </p:cNvPicPr>
          <p:nvPr/>
        </p:nvPicPr>
        <p:blipFill rotWithShape="1">
          <a:blip r:embed="rId3"/>
          <a:srcRect l="34965" t="23649" r="34507" b="16228"/>
          <a:stretch/>
        </p:blipFill>
        <p:spPr>
          <a:xfrm>
            <a:off x="6078233" y="1146388"/>
            <a:ext cx="4824228" cy="5341705"/>
          </a:xfrm>
          <a:prstGeom prst="rect">
            <a:avLst/>
          </a:prstGeom>
        </p:spPr>
      </p:pic>
      <p:sp>
        <p:nvSpPr>
          <p:cNvPr id="2" name="Rectángulo 1"/>
          <p:cNvSpPr/>
          <p:nvPr/>
        </p:nvSpPr>
        <p:spPr>
          <a:xfrm>
            <a:off x="1124030" y="209802"/>
            <a:ext cx="2897075" cy="365100"/>
          </a:xfrm>
          <a:prstGeom prst="rect">
            <a:avLst/>
          </a:prstGeom>
        </p:spPr>
        <p:txBody>
          <a:bodyPr wrap="none">
            <a:spAutoFit/>
          </a:bodyPr>
          <a:lstStyle/>
          <a:p>
            <a:pPr lvl="0">
              <a:lnSpc>
                <a:spcPct val="107000"/>
              </a:lnSpc>
              <a:spcBef>
                <a:spcPts val="200"/>
              </a:spcBef>
              <a:spcAft>
                <a:spcPts val="0"/>
              </a:spcAft>
            </a:pPr>
            <a:r>
              <a:rPr lang="es-ES" b="1" dirty="0">
                <a:latin typeface="Arial Rounded MT Bold" panose="020F0704030504030204" pitchFamily="34" charset="0"/>
                <a:ea typeface="Times New Roman" panose="02020603050405020304" pitchFamily="18" charset="0"/>
                <a:cs typeface="Times New Roman" panose="02020603050405020304" pitchFamily="18" charset="0"/>
              </a:rPr>
              <a:t>Análisis de las Variables</a:t>
            </a:r>
            <a:endParaRPr lang="es-ES"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rot="16200000">
            <a:off x="-404889" y="847253"/>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5489492"/>
      </p:ext>
    </p:extLst>
  </p:cSld>
  <p:clrMapOvr>
    <a:masterClrMapping/>
  </p:clrMapOvr>
  <mc:AlternateContent xmlns:mc="http://schemas.openxmlformats.org/markup-compatibility/2006">
    <mc:Choice xmlns:p14="http://schemas.microsoft.com/office/powerpoint/2010/main" Requires="p14">
      <p:transition spd="slow" p14:dur="2000" advTm="36105"/>
    </mc:Choice>
    <mc:Fallback>
      <p:transition spd="slow" advTm="36105"/>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40497" y="1111508"/>
            <a:ext cx="2054473" cy="365100"/>
          </a:xfrm>
          <a:prstGeom prst="rect">
            <a:avLst/>
          </a:prstGeom>
        </p:spPr>
        <p:txBody>
          <a:bodyPr wrap="none">
            <a:spAutoFit/>
          </a:bodyPr>
          <a:lstStyle/>
          <a:p>
            <a:pPr lvl="0">
              <a:lnSpc>
                <a:spcPct val="107000"/>
              </a:lnSpc>
              <a:spcBef>
                <a:spcPts val="200"/>
              </a:spcBef>
              <a:spcAft>
                <a:spcPts val="0"/>
              </a:spcAft>
            </a:pPr>
            <a:r>
              <a:rPr lang="es-ES" b="1" dirty="0">
                <a:latin typeface="Arial Rounded MT Bold" panose="020F0704030504030204" pitchFamily="34" charset="0"/>
                <a:ea typeface="Times New Roman" panose="02020603050405020304" pitchFamily="18" charset="0"/>
                <a:cs typeface="Times New Roman" panose="02020603050405020304" pitchFamily="18" charset="0"/>
              </a:rPr>
              <a:t>Textura de Suelo</a:t>
            </a:r>
            <a:endParaRPr lang="es-ES"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rot="16200000">
            <a:off x="-404889" y="847253"/>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1540497" y="1819539"/>
            <a:ext cx="3274614" cy="584775"/>
          </a:xfrm>
          <a:prstGeom prst="rect">
            <a:avLst/>
          </a:prstGeom>
        </p:spPr>
        <p:txBody>
          <a:bodyPr wrap="none">
            <a:spAutoFit/>
          </a:bodyPr>
          <a:lstStyle/>
          <a:p>
            <a:r>
              <a:rPr lang="es-ES" sz="1600" dirty="0">
                <a:latin typeface="Arial Rounded MT Bold" panose="020F0704030504030204" pitchFamily="34" charset="0"/>
                <a:ea typeface="Calibri" panose="020F0502020204030204" pitchFamily="34" charset="0"/>
              </a:rPr>
              <a:t>permeabilidad </a:t>
            </a:r>
            <a:endParaRPr lang="es-ES" sz="1600" dirty="0" smtClean="0">
              <a:latin typeface="Arial Rounded MT Bold" panose="020F0704030504030204" pitchFamily="34" charset="0"/>
              <a:ea typeface="Calibri" panose="020F0502020204030204" pitchFamily="34" charset="0"/>
            </a:endParaRPr>
          </a:p>
          <a:p>
            <a:r>
              <a:rPr lang="es-ES" sz="1600" dirty="0" smtClean="0">
                <a:latin typeface="Arial Rounded MT Bold" panose="020F0704030504030204" pitchFamily="34" charset="0"/>
                <a:ea typeface="Calibri" panose="020F0502020204030204" pitchFamily="34" charset="0"/>
              </a:rPr>
              <a:t>contenido </a:t>
            </a:r>
            <a:r>
              <a:rPr lang="es-ES" sz="1600" dirty="0">
                <a:latin typeface="Arial Rounded MT Bold" panose="020F0704030504030204" pitchFamily="34" charset="0"/>
                <a:ea typeface="Calibri" panose="020F0502020204030204" pitchFamily="34" charset="0"/>
              </a:rPr>
              <a:t>de materia orgánica </a:t>
            </a:r>
            <a:endParaRPr lang="es-ES" sz="1600" dirty="0">
              <a:latin typeface="Arial Rounded MT Bold" panose="020F0704030504030204" pitchFamily="34" charset="0"/>
            </a:endParaRPr>
          </a:p>
        </p:txBody>
      </p:sp>
      <p:sp>
        <p:nvSpPr>
          <p:cNvPr id="5" name="Rectángulo 4"/>
          <p:cNvSpPr/>
          <p:nvPr/>
        </p:nvSpPr>
        <p:spPr>
          <a:xfrm>
            <a:off x="1540497" y="2786633"/>
            <a:ext cx="9699589" cy="584775"/>
          </a:xfrm>
          <a:prstGeom prst="rect">
            <a:avLst/>
          </a:prstGeom>
        </p:spPr>
        <p:txBody>
          <a:bodyPr wrap="square">
            <a:spAutoFit/>
          </a:bodyPr>
          <a:lstStyle/>
          <a:p>
            <a:r>
              <a:rPr lang="es-ES" sz="1600" dirty="0" smtClean="0">
                <a:latin typeface="Arial Rounded MT Bold" panose="020F0704030504030204" pitchFamily="34" charset="0"/>
                <a:ea typeface="Calibri" panose="020F0502020204030204" pitchFamily="34" charset="0"/>
              </a:rPr>
              <a:t>La </a:t>
            </a:r>
            <a:r>
              <a:rPr lang="es-ES" sz="1600" dirty="0">
                <a:latin typeface="Arial Rounded MT Bold" panose="020F0704030504030204" pitchFamily="34" charset="0"/>
                <a:ea typeface="Calibri" panose="020F0502020204030204" pitchFamily="34" charset="0"/>
              </a:rPr>
              <a:t>mayor jerarquización tienen los suelos </a:t>
            </a:r>
            <a:r>
              <a:rPr lang="es-ES" sz="1600" dirty="0" err="1">
                <a:latin typeface="Arial Rounded MT Bold" panose="020F0704030504030204" pitchFamily="34" charset="0"/>
                <a:ea typeface="Calibri" panose="020F0502020204030204" pitchFamily="34" charset="0"/>
              </a:rPr>
              <a:t>andisoles</a:t>
            </a:r>
            <a:r>
              <a:rPr lang="es-ES" sz="1600" dirty="0">
                <a:latin typeface="Arial Rounded MT Bold" panose="020F0704030504030204" pitchFamily="34" charset="0"/>
                <a:ea typeface="Calibri" panose="020F0502020204030204" pitchFamily="34" charset="0"/>
              </a:rPr>
              <a:t> y los molisoles </a:t>
            </a:r>
            <a:r>
              <a:rPr lang="es-ES" sz="1600" dirty="0" smtClean="0">
                <a:latin typeface="Arial Rounded MT Bold" panose="020F0704030504030204" pitchFamily="34" charset="0"/>
                <a:ea typeface="Calibri" panose="020F0502020204030204" pitchFamily="34" charset="0"/>
                <a:sym typeface="Wingdings" panose="05000000000000000000" pitchFamily="2" charset="2"/>
              </a:rPr>
              <a:t> </a:t>
            </a:r>
            <a:r>
              <a:rPr lang="es-ES" sz="1600" dirty="0" smtClean="0">
                <a:latin typeface="Arial Rounded MT Bold" panose="020F0704030504030204" pitchFamily="34" charset="0"/>
                <a:ea typeface="Calibri" panose="020F0502020204030204" pitchFamily="34" charset="0"/>
              </a:rPr>
              <a:t>suelos permeables</a:t>
            </a:r>
          </a:p>
          <a:p>
            <a:r>
              <a:rPr lang="es-ES" sz="1600" dirty="0" smtClean="0">
                <a:latin typeface="Arial Rounded MT Bold" panose="020F0704030504030204" pitchFamily="34" charset="0"/>
                <a:ea typeface="Calibri" panose="020F0502020204030204" pitchFamily="34" charset="0"/>
              </a:rPr>
              <a:t>Suelos </a:t>
            </a:r>
            <a:r>
              <a:rPr lang="es-ES" sz="1600" dirty="0" err="1" smtClean="0">
                <a:latin typeface="Arial Rounded MT Bold" panose="020F0704030504030204" pitchFamily="34" charset="0"/>
                <a:ea typeface="Calibri" panose="020F0502020204030204" pitchFamily="34" charset="0"/>
              </a:rPr>
              <a:t>inceptisoles</a:t>
            </a:r>
            <a:r>
              <a:rPr lang="es-ES" sz="1600" dirty="0" smtClean="0">
                <a:latin typeface="Arial Rounded MT Bold" panose="020F0704030504030204" pitchFamily="34" charset="0"/>
                <a:ea typeface="Calibri" panose="020F0502020204030204" pitchFamily="34" charset="0"/>
              </a:rPr>
              <a:t> </a:t>
            </a:r>
            <a:r>
              <a:rPr lang="es-ES" sz="1600" dirty="0">
                <a:latin typeface="Arial Rounded MT Bold" panose="020F0704030504030204" pitchFamily="34" charset="0"/>
                <a:ea typeface="Calibri" panose="020F0502020204030204" pitchFamily="34" charset="0"/>
              </a:rPr>
              <a:t>e </a:t>
            </a:r>
            <a:r>
              <a:rPr lang="es-ES" sz="1600" dirty="0" err="1">
                <a:latin typeface="Arial Rounded MT Bold" panose="020F0704030504030204" pitchFamily="34" charset="0"/>
                <a:ea typeface="Calibri" panose="020F0502020204030204" pitchFamily="34" charset="0"/>
              </a:rPr>
              <a:t>entisoles</a:t>
            </a:r>
            <a:r>
              <a:rPr lang="es-ES" sz="1600" dirty="0">
                <a:latin typeface="Arial Rounded MT Bold" panose="020F0704030504030204" pitchFamily="34" charset="0"/>
                <a:ea typeface="Calibri" panose="020F0502020204030204" pitchFamily="34" charset="0"/>
              </a:rPr>
              <a:t> </a:t>
            </a:r>
            <a:r>
              <a:rPr lang="es-ES" sz="1600" dirty="0" smtClean="0">
                <a:latin typeface="Arial Rounded MT Bold" panose="020F0704030504030204" pitchFamily="34" charset="0"/>
                <a:ea typeface="Calibri" panose="020F0502020204030204" pitchFamily="34" charset="0"/>
                <a:sym typeface="Wingdings" panose="05000000000000000000" pitchFamily="2" charset="2"/>
              </a:rPr>
              <a:t></a:t>
            </a:r>
            <a:r>
              <a:rPr lang="es-ES" sz="1600" dirty="0" smtClean="0">
                <a:latin typeface="Arial Rounded MT Bold" panose="020F0704030504030204" pitchFamily="34" charset="0"/>
                <a:ea typeface="Calibri" panose="020F0502020204030204" pitchFamily="34" charset="0"/>
              </a:rPr>
              <a:t> </a:t>
            </a:r>
            <a:r>
              <a:rPr lang="es-ES" sz="1600" dirty="0">
                <a:latin typeface="Arial Rounded MT Bold" panose="020F0704030504030204" pitchFamily="34" charset="0"/>
                <a:ea typeface="Calibri" panose="020F0502020204030204" pitchFamily="34" charset="0"/>
              </a:rPr>
              <a:t>suelos </a:t>
            </a:r>
            <a:r>
              <a:rPr lang="es-ES" sz="1600" dirty="0" smtClean="0">
                <a:latin typeface="Arial Rounded MT Bold" panose="020F0704030504030204" pitchFamily="34" charset="0"/>
                <a:ea typeface="Calibri" panose="020F0502020204030204" pitchFamily="34" charset="0"/>
              </a:rPr>
              <a:t>en </a:t>
            </a:r>
            <a:r>
              <a:rPr lang="es-ES" sz="1600" dirty="0">
                <a:latin typeface="Arial Rounded MT Bold" panose="020F0704030504030204" pitchFamily="34" charset="0"/>
                <a:ea typeface="Calibri" panose="020F0502020204030204" pitchFamily="34" charset="0"/>
              </a:rPr>
              <a:t>evolución.</a:t>
            </a:r>
            <a:endParaRPr lang="es-ES" sz="1600" dirty="0">
              <a:latin typeface="Arial Rounded MT Bold" panose="020F070403050403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162464458"/>
              </p:ext>
            </p:extLst>
          </p:nvPr>
        </p:nvGraphicFramePr>
        <p:xfrm>
          <a:off x="1251185" y="4277240"/>
          <a:ext cx="2343785" cy="815340"/>
        </p:xfrm>
        <a:graphic>
          <a:graphicData uri="http://schemas.openxmlformats.org/drawingml/2006/table">
            <a:tbl>
              <a:tblPr firstRow="1" firstCol="1" bandRow="1">
                <a:tableStyleId>{5940675A-B579-460E-94D1-54222C63F5DA}</a:tableStyleId>
              </a:tblPr>
              <a:tblGrid>
                <a:gridCol w="1294130"/>
                <a:gridCol w="1049655"/>
              </a:tblGrid>
              <a:tr h="155575">
                <a:tc>
                  <a:txBody>
                    <a:bodyPr/>
                    <a:lstStyle/>
                    <a:p>
                      <a:pPr algn="ctr">
                        <a:lnSpc>
                          <a:spcPct val="107000"/>
                        </a:lnSpc>
                        <a:spcAft>
                          <a:spcPts val="0"/>
                        </a:spcAft>
                      </a:pPr>
                      <a:r>
                        <a:rPr lang="es-ES" sz="1000">
                          <a:effectLst/>
                        </a:rPr>
                        <a:t>ORDEN DE SUELO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JERARQUIA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55575">
                <a:tc>
                  <a:txBody>
                    <a:bodyPr/>
                    <a:lstStyle/>
                    <a:p>
                      <a:pPr algn="ctr">
                        <a:lnSpc>
                          <a:spcPct val="107000"/>
                        </a:lnSpc>
                        <a:spcAft>
                          <a:spcPts val="0"/>
                        </a:spcAft>
                      </a:pPr>
                      <a:r>
                        <a:rPr lang="es-ES" sz="1000">
                          <a:effectLst/>
                        </a:rPr>
                        <a:t>ANDISOLES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10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55575">
                <a:tc>
                  <a:txBody>
                    <a:bodyPr/>
                    <a:lstStyle/>
                    <a:p>
                      <a:pPr algn="ctr">
                        <a:lnSpc>
                          <a:spcPct val="107000"/>
                        </a:lnSpc>
                        <a:spcAft>
                          <a:spcPts val="0"/>
                        </a:spcAft>
                      </a:pPr>
                      <a:r>
                        <a:rPr lang="es-ES" sz="1000">
                          <a:effectLst/>
                        </a:rPr>
                        <a:t>ENTISOLES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55575">
                <a:tc>
                  <a:txBody>
                    <a:bodyPr/>
                    <a:lstStyle/>
                    <a:p>
                      <a:pPr algn="ctr">
                        <a:lnSpc>
                          <a:spcPct val="107000"/>
                        </a:lnSpc>
                        <a:spcAft>
                          <a:spcPts val="0"/>
                        </a:spcAft>
                      </a:pPr>
                      <a:r>
                        <a:rPr lang="es-ES" sz="1000">
                          <a:effectLst/>
                        </a:rPr>
                        <a:t>INCEPTISOLES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55575">
                <a:tc>
                  <a:txBody>
                    <a:bodyPr/>
                    <a:lstStyle/>
                    <a:p>
                      <a:pPr algn="ctr">
                        <a:lnSpc>
                          <a:spcPct val="107000"/>
                        </a:lnSpc>
                        <a:spcAft>
                          <a:spcPts val="0"/>
                        </a:spcAft>
                      </a:pPr>
                      <a:r>
                        <a:rPr lang="es-ES" sz="1000">
                          <a:effectLst/>
                        </a:rPr>
                        <a:t>MOLISOLES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8</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15588367"/>
              </p:ext>
            </p:extLst>
          </p:nvPr>
        </p:nvGraphicFramePr>
        <p:xfrm>
          <a:off x="4567929" y="4140414"/>
          <a:ext cx="2396490" cy="1133475"/>
        </p:xfrm>
        <a:graphic>
          <a:graphicData uri="http://schemas.openxmlformats.org/drawingml/2006/table">
            <a:tbl>
              <a:tblPr firstRow="1" firstCol="1" bandRow="1">
                <a:tableStyleId>{5940675A-B579-460E-94D1-54222C63F5DA}</a:tableStyleId>
              </a:tblPr>
              <a:tblGrid>
                <a:gridCol w="1347470"/>
                <a:gridCol w="1049020"/>
              </a:tblGrid>
              <a:tr h="190500">
                <a:tc>
                  <a:txBody>
                    <a:bodyPr/>
                    <a:lstStyle/>
                    <a:p>
                      <a:pPr>
                        <a:lnSpc>
                          <a:spcPct val="107000"/>
                        </a:lnSpc>
                        <a:spcAft>
                          <a:spcPts val="0"/>
                        </a:spcAft>
                      </a:pPr>
                      <a:r>
                        <a:rPr lang="es-ES" sz="1000" dirty="0">
                          <a:effectLst/>
                        </a:rPr>
                        <a:t>ORDEN DE SUELO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S" sz="1000">
                          <a:effectLst/>
                        </a:rPr>
                        <a:t>PONDERACION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S" sz="1000" dirty="0">
                          <a:effectLst/>
                        </a:rPr>
                        <a:t>ANDISOLES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0.3704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S" sz="1000">
                          <a:effectLst/>
                        </a:rPr>
                        <a:t>ENTISOLES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0.1481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0975">
                <a:tc>
                  <a:txBody>
                    <a:bodyPr/>
                    <a:lstStyle/>
                    <a:p>
                      <a:pPr algn="ctr">
                        <a:lnSpc>
                          <a:spcPct val="107000"/>
                        </a:lnSpc>
                        <a:spcAft>
                          <a:spcPts val="0"/>
                        </a:spcAft>
                      </a:pPr>
                      <a:r>
                        <a:rPr lang="es-ES" sz="1000">
                          <a:effectLst/>
                        </a:rPr>
                        <a:t>INCEPTISOLES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0.1852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S" sz="1000">
                          <a:effectLst/>
                        </a:rPr>
                        <a:t>MOLISOLES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0.2963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S" sz="1000" dirty="0">
                          <a:effectLst/>
                        </a:rPr>
                        <a:t>SUMA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1</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8" name="Flecha derecha 7"/>
          <p:cNvSpPr/>
          <p:nvPr/>
        </p:nvSpPr>
        <p:spPr>
          <a:xfrm>
            <a:off x="3798276" y="4600134"/>
            <a:ext cx="478302" cy="21403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9" name="Imagen 8" descr="E:\TESIS\MAPAS\Textura2.png"/>
          <p:cNvPicPr/>
          <p:nvPr/>
        </p:nvPicPr>
        <p:blipFill rotWithShape="1">
          <a:blip r:embed="rId2" cstate="print">
            <a:extLst>
              <a:ext uri="{28A0092B-C50C-407E-A947-70E740481C1C}">
                <a14:useLocalDpi xmlns:a14="http://schemas.microsoft.com/office/drawing/2010/main" val="0"/>
              </a:ext>
            </a:extLst>
          </a:blip>
          <a:srcRect l="2711" t="3835" r="1918" b="5489"/>
          <a:stretch/>
        </p:blipFill>
        <p:spPr bwMode="auto">
          <a:xfrm>
            <a:off x="7738354" y="3654871"/>
            <a:ext cx="3332920" cy="2104561"/>
          </a:xfrm>
          <a:prstGeom prst="rect">
            <a:avLst/>
          </a:prstGeom>
          <a:noFill/>
          <a:ln>
            <a:noFill/>
          </a:ln>
          <a:extLst>
            <a:ext uri="{53640926-AAD7-44D8-BBD7-CCE9431645EC}">
              <a14:shadowObscured xmlns:a14="http://schemas.microsoft.com/office/drawing/2010/main"/>
            </a:ext>
          </a:extLst>
        </p:spPr>
      </p:pic>
      <p:sp>
        <p:nvSpPr>
          <p:cNvPr id="10" name="Flecha derecha 9"/>
          <p:cNvSpPr/>
          <p:nvPr/>
        </p:nvSpPr>
        <p:spPr>
          <a:xfrm>
            <a:off x="7137627" y="4600134"/>
            <a:ext cx="478302" cy="21403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44725867"/>
      </p:ext>
    </p:extLst>
  </p:cSld>
  <p:clrMapOvr>
    <a:masterClrMapping/>
  </p:clrMapOvr>
  <mc:AlternateContent xmlns:mc="http://schemas.openxmlformats.org/markup-compatibility/2006">
    <mc:Choice xmlns:p14="http://schemas.microsoft.com/office/powerpoint/2010/main" Requires="p14">
      <p:transition spd="slow" p14:dur="2000" advTm="27280"/>
    </mc:Choice>
    <mc:Fallback>
      <p:transition spd="slow" advTm="2728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40497" y="1111508"/>
            <a:ext cx="1654620" cy="388696"/>
          </a:xfrm>
          <a:prstGeom prst="rect">
            <a:avLst/>
          </a:prstGeom>
        </p:spPr>
        <p:txBody>
          <a:bodyPr wrap="none">
            <a:spAutoFit/>
          </a:bodyPr>
          <a:lstStyle/>
          <a:p>
            <a:pPr lvl="0">
              <a:lnSpc>
                <a:spcPct val="107000"/>
              </a:lnSpc>
              <a:spcBef>
                <a:spcPts val="200"/>
              </a:spcBef>
              <a:spcAft>
                <a:spcPts val="0"/>
              </a:spcAft>
            </a:pPr>
            <a:r>
              <a:rPr lang="es-ES" b="1" dirty="0" smtClean="0">
                <a:latin typeface="Arial Rounded MT Bold" panose="020F0704030504030204" pitchFamily="34" charset="0"/>
                <a:ea typeface="Times New Roman" panose="02020603050405020304" pitchFamily="18" charset="0"/>
                <a:cs typeface="Times New Roman" panose="02020603050405020304" pitchFamily="18" charset="0"/>
              </a:rPr>
              <a:t>Uso </a:t>
            </a:r>
            <a:r>
              <a:rPr lang="es-ES" b="1" dirty="0">
                <a:latin typeface="Arial Rounded MT Bold" panose="020F0704030504030204" pitchFamily="34" charset="0"/>
                <a:ea typeface="Times New Roman" panose="02020603050405020304" pitchFamily="18" charset="0"/>
                <a:cs typeface="Times New Roman" panose="02020603050405020304" pitchFamily="18" charset="0"/>
              </a:rPr>
              <a:t>de Suelo</a:t>
            </a:r>
            <a:endParaRPr lang="es-ES"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rot="16200000">
            <a:off x="-404889" y="847253"/>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1540497" y="1819539"/>
            <a:ext cx="8194346" cy="584775"/>
          </a:xfrm>
          <a:prstGeom prst="rect">
            <a:avLst/>
          </a:prstGeom>
        </p:spPr>
        <p:txBody>
          <a:bodyPr wrap="square">
            <a:spAutoFit/>
          </a:bodyPr>
          <a:lstStyle/>
          <a:p>
            <a:r>
              <a:rPr lang="es-ES" sz="1600" dirty="0" smtClean="0">
                <a:latin typeface="Arial Rounded MT Bold" panose="020F0704030504030204" pitchFamily="34" charset="0"/>
                <a:ea typeface="Calibri" panose="020F0502020204030204" pitchFamily="34" charset="0"/>
              </a:rPr>
              <a:t>Se tomó en cuenta la conservación </a:t>
            </a:r>
            <a:r>
              <a:rPr lang="es-ES" sz="1600" dirty="0">
                <a:latin typeface="Arial Rounded MT Bold" panose="020F0704030504030204" pitchFamily="34" charset="0"/>
                <a:ea typeface="Calibri" panose="020F0502020204030204" pitchFamily="34" charset="0"/>
              </a:rPr>
              <a:t>como el principal componente de jerarquía en la cuenca del rio Carchi</a:t>
            </a:r>
            <a:endParaRPr lang="es-ES" sz="1600" dirty="0">
              <a:latin typeface="Arial Rounded MT Bold" panose="020F0704030504030204" pitchFamily="34" charset="0"/>
            </a:endParaRPr>
          </a:p>
        </p:txBody>
      </p:sp>
      <p:sp>
        <p:nvSpPr>
          <p:cNvPr id="5" name="Rectángulo 4"/>
          <p:cNvSpPr/>
          <p:nvPr/>
        </p:nvSpPr>
        <p:spPr>
          <a:xfrm>
            <a:off x="1540497" y="2615643"/>
            <a:ext cx="8194346" cy="830997"/>
          </a:xfrm>
          <a:prstGeom prst="rect">
            <a:avLst/>
          </a:prstGeom>
        </p:spPr>
        <p:txBody>
          <a:bodyPr wrap="square">
            <a:spAutoFit/>
          </a:bodyPr>
          <a:lstStyle/>
          <a:p>
            <a:r>
              <a:rPr lang="es-ES" sz="1600" dirty="0" smtClean="0">
                <a:latin typeface="Arial Rounded MT Bold" panose="020F0704030504030204" pitchFamily="34" charset="0"/>
                <a:ea typeface="Calibri" panose="020F0502020204030204" pitchFamily="34" charset="0"/>
              </a:rPr>
              <a:t>La </a:t>
            </a:r>
            <a:r>
              <a:rPr lang="es-ES" sz="1600" dirty="0">
                <a:latin typeface="Arial Rounded MT Bold" panose="020F0704030504030204" pitchFamily="34" charset="0"/>
                <a:ea typeface="Calibri" panose="020F0502020204030204" pitchFamily="34" charset="0"/>
              </a:rPr>
              <a:t>mayor jerarquización tienen los suelos con uso de conservación y </a:t>
            </a:r>
            <a:r>
              <a:rPr lang="es-ES" sz="1600" dirty="0" smtClean="0">
                <a:latin typeface="Arial Rounded MT Bold" panose="020F0704030504030204" pitchFamily="34" charset="0"/>
                <a:ea typeface="Calibri" panose="020F0502020204030204" pitchFamily="34" charset="0"/>
              </a:rPr>
              <a:t>protección.</a:t>
            </a:r>
          </a:p>
          <a:p>
            <a:r>
              <a:rPr lang="es-ES" sz="1600" dirty="0" smtClean="0">
                <a:latin typeface="Arial Rounded MT Bold" panose="020F0704030504030204" pitchFamily="34" charset="0"/>
                <a:ea typeface="Calibri" panose="020F0502020204030204" pitchFamily="34" charset="0"/>
              </a:rPr>
              <a:t>Mientras </a:t>
            </a:r>
            <a:r>
              <a:rPr lang="es-ES" sz="1600" dirty="0">
                <a:latin typeface="Arial Rounded MT Bold" panose="020F0704030504030204" pitchFamily="34" charset="0"/>
                <a:ea typeface="Calibri" panose="020F0502020204030204" pitchFamily="34" charset="0"/>
              </a:rPr>
              <a:t>que los suelos con fines agrícolas y pecuarios tienen una jerarquización baja</a:t>
            </a:r>
            <a:endParaRPr lang="es-ES" sz="1600" dirty="0">
              <a:latin typeface="Arial Rounded MT Bold" panose="020F070403050403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256625310"/>
              </p:ext>
            </p:extLst>
          </p:nvPr>
        </p:nvGraphicFramePr>
        <p:xfrm>
          <a:off x="548384" y="3862724"/>
          <a:ext cx="2864461" cy="1266825"/>
        </p:xfrm>
        <a:graphic>
          <a:graphicData uri="http://schemas.openxmlformats.org/drawingml/2006/table">
            <a:tbl>
              <a:tblPr firstRow="1" firstCol="1" bandRow="1">
                <a:tableStyleId>{5940675A-B579-460E-94D1-54222C63F5DA}</a:tableStyleId>
              </a:tblPr>
              <a:tblGrid>
                <a:gridCol w="1819808"/>
                <a:gridCol w="1044653"/>
              </a:tblGrid>
              <a:tr h="180975">
                <a:tc>
                  <a:txBody>
                    <a:bodyPr/>
                    <a:lstStyle/>
                    <a:p>
                      <a:pPr algn="ctr">
                        <a:lnSpc>
                          <a:spcPct val="107000"/>
                        </a:lnSpc>
                        <a:spcAft>
                          <a:spcPts val="0"/>
                        </a:spcAft>
                      </a:pPr>
                      <a:r>
                        <a:rPr lang="es-ES" sz="1000">
                          <a:effectLst/>
                        </a:rPr>
                        <a:t>USO DE SUELO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JERARQUIA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0975">
                <a:tc>
                  <a:txBody>
                    <a:bodyPr/>
                    <a:lstStyle/>
                    <a:p>
                      <a:pPr>
                        <a:lnSpc>
                          <a:spcPct val="107000"/>
                        </a:lnSpc>
                        <a:spcAft>
                          <a:spcPts val="0"/>
                        </a:spcAft>
                      </a:pPr>
                      <a:r>
                        <a:rPr lang="es-ES" sz="1000">
                          <a:effectLst/>
                        </a:rPr>
                        <a:t>AGRÍCOLA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0975">
                <a:tc>
                  <a:txBody>
                    <a:bodyPr/>
                    <a:lstStyle/>
                    <a:p>
                      <a:pPr>
                        <a:lnSpc>
                          <a:spcPct val="107000"/>
                        </a:lnSpc>
                        <a:spcAft>
                          <a:spcPts val="0"/>
                        </a:spcAft>
                      </a:pPr>
                      <a:r>
                        <a:rPr lang="es-ES" sz="1000">
                          <a:effectLst/>
                        </a:rPr>
                        <a:t>AGROPECUARIO MIXTO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0975">
                <a:tc>
                  <a:txBody>
                    <a:bodyPr/>
                    <a:lstStyle/>
                    <a:p>
                      <a:pPr>
                        <a:lnSpc>
                          <a:spcPct val="107000"/>
                        </a:lnSpc>
                        <a:spcAft>
                          <a:spcPts val="0"/>
                        </a:spcAft>
                      </a:pPr>
                      <a:r>
                        <a:rPr lang="es-ES" sz="1000">
                          <a:effectLst/>
                        </a:rPr>
                        <a:t>CONSERVACIÓN Y PRODUCCIÓN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0975">
                <a:tc>
                  <a:txBody>
                    <a:bodyPr/>
                    <a:lstStyle/>
                    <a:p>
                      <a:pPr>
                        <a:lnSpc>
                          <a:spcPct val="107000"/>
                        </a:lnSpc>
                        <a:spcAft>
                          <a:spcPts val="0"/>
                        </a:spcAft>
                      </a:pPr>
                      <a:r>
                        <a:rPr lang="es-ES" sz="1000">
                          <a:effectLst/>
                        </a:rPr>
                        <a:t>CONSERVACIÓN Y PROTECCIÓN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10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0975">
                <a:tc>
                  <a:txBody>
                    <a:bodyPr/>
                    <a:lstStyle/>
                    <a:p>
                      <a:pPr>
                        <a:lnSpc>
                          <a:spcPct val="107000"/>
                        </a:lnSpc>
                        <a:spcAft>
                          <a:spcPts val="0"/>
                        </a:spcAft>
                      </a:pPr>
                      <a:r>
                        <a:rPr lang="es-ES" sz="1000">
                          <a:effectLst/>
                        </a:rPr>
                        <a:t>PECUARIO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0975">
                <a:tc>
                  <a:txBody>
                    <a:bodyPr/>
                    <a:lstStyle/>
                    <a:p>
                      <a:pPr>
                        <a:lnSpc>
                          <a:spcPct val="107000"/>
                        </a:lnSpc>
                        <a:spcAft>
                          <a:spcPts val="0"/>
                        </a:spcAft>
                      </a:pPr>
                      <a:r>
                        <a:rPr lang="es-ES" sz="1000">
                          <a:effectLst/>
                        </a:rPr>
                        <a:t>PROTECCIÓN O PRODUCCIÓN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6</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7" name="Flecha derecha 6"/>
          <p:cNvSpPr/>
          <p:nvPr/>
        </p:nvSpPr>
        <p:spPr>
          <a:xfrm>
            <a:off x="3530991" y="4389119"/>
            <a:ext cx="478302" cy="21403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aphicFrame>
        <p:nvGraphicFramePr>
          <p:cNvPr id="8" name="Tabla 7"/>
          <p:cNvGraphicFramePr>
            <a:graphicFrameLocks noGrp="1"/>
          </p:cNvGraphicFramePr>
          <p:nvPr>
            <p:extLst>
              <p:ext uri="{D42A27DB-BD31-4B8C-83A1-F6EECF244321}">
                <p14:modId xmlns:p14="http://schemas.microsoft.com/office/powerpoint/2010/main" val="2965495717"/>
              </p:ext>
            </p:extLst>
          </p:nvPr>
        </p:nvGraphicFramePr>
        <p:xfrm>
          <a:off x="4098821" y="3734137"/>
          <a:ext cx="3077698" cy="1524000"/>
        </p:xfrm>
        <a:graphic>
          <a:graphicData uri="http://schemas.openxmlformats.org/drawingml/2006/table">
            <a:tbl>
              <a:tblPr firstRow="1" firstCol="1" bandRow="1">
                <a:tableStyleId>{5940675A-B579-460E-94D1-54222C63F5DA}</a:tableStyleId>
              </a:tblPr>
              <a:tblGrid>
                <a:gridCol w="2149230"/>
                <a:gridCol w="928468"/>
              </a:tblGrid>
              <a:tr h="190500">
                <a:tc>
                  <a:txBody>
                    <a:bodyPr/>
                    <a:lstStyle/>
                    <a:p>
                      <a:pPr algn="ctr">
                        <a:lnSpc>
                          <a:spcPct val="107000"/>
                        </a:lnSpc>
                        <a:spcAft>
                          <a:spcPts val="0"/>
                        </a:spcAft>
                      </a:pPr>
                      <a:r>
                        <a:rPr lang="es-ES" sz="1000" dirty="0">
                          <a:effectLst/>
                        </a:rPr>
                        <a:t>USO DE SUELO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PONDERACION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S" sz="1000">
                          <a:effectLst/>
                        </a:rPr>
                        <a:t>AGRÍCOLA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0.1515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S" sz="1000">
                          <a:effectLst/>
                        </a:rPr>
                        <a:t>AGROPECUARIO MIXTO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0.0909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S" sz="1000">
                          <a:effectLst/>
                        </a:rPr>
                        <a:t>CONSERVACIÓN Y PRODUCCIÓN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0.2121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S" sz="1000">
                          <a:effectLst/>
                        </a:rPr>
                        <a:t>CONSERVACIÓN Y PROTECCIÓN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0.3030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S" sz="1000">
                          <a:effectLst/>
                        </a:rPr>
                        <a:t>PECUARIO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0.0606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S" sz="1000" dirty="0">
                          <a:effectLst/>
                        </a:rPr>
                        <a:t>PROTECCIÓN O PRODUCCIÓN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0.1818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07000"/>
                        </a:lnSpc>
                        <a:spcAft>
                          <a:spcPts val="0"/>
                        </a:spcAft>
                      </a:pPr>
                      <a:r>
                        <a:rPr lang="es-ES" sz="1000" dirty="0">
                          <a:effectLst/>
                        </a:rPr>
                        <a:t>SUMA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1</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9" name="Flecha derecha 8"/>
          <p:cNvSpPr/>
          <p:nvPr/>
        </p:nvSpPr>
        <p:spPr>
          <a:xfrm>
            <a:off x="7284720" y="4389119"/>
            <a:ext cx="478302" cy="21403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0" name="Imagen 9" descr="E:\TESIS\MAPAS\USODESUELO2.png"/>
          <p:cNvPicPr/>
          <p:nvPr/>
        </p:nvPicPr>
        <p:blipFill rotWithShape="1">
          <a:blip r:embed="rId2" cstate="print">
            <a:extLst>
              <a:ext uri="{28A0092B-C50C-407E-A947-70E740481C1C}">
                <a14:useLocalDpi xmlns:a14="http://schemas.microsoft.com/office/drawing/2010/main" val="0"/>
              </a:ext>
            </a:extLst>
          </a:blip>
          <a:srcRect l="3030" t="2932" r="3035" b="2557"/>
          <a:stretch/>
        </p:blipFill>
        <p:spPr bwMode="auto">
          <a:xfrm>
            <a:off x="7913077" y="3328574"/>
            <a:ext cx="3125372" cy="23351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648133"/>
      </p:ext>
    </p:extLst>
  </p:cSld>
  <p:clrMapOvr>
    <a:masterClrMapping/>
  </p:clrMapOvr>
  <mc:AlternateContent xmlns:mc="http://schemas.openxmlformats.org/markup-compatibility/2006">
    <mc:Choice xmlns:p14="http://schemas.microsoft.com/office/powerpoint/2010/main" Requires="p14">
      <p:transition spd="slow" p14:dur="2000" advTm="24567"/>
    </mc:Choice>
    <mc:Fallback>
      <p:transition spd="slow" advTm="24567"/>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0705" y="449844"/>
            <a:ext cx="2168863" cy="334835"/>
          </a:xfrm>
          <a:prstGeom prst="rect">
            <a:avLst/>
          </a:prstGeom>
        </p:spPr>
        <p:txBody>
          <a:bodyPr wrap="none">
            <a:spAutoFit/>
          </a:bodyPr>
          <a:lstStyle/>
          <a:p>
            <a:pPr lvl="0">
              <a:lnSpc>
                <a:spcPct val="107000"/>
              </a:lnSpc>
              <a:spcBef>
                <a:spcPts val="200"/>
              </a:spcBef>
              <a:spcAft>
                <a:spcPts val="0"/>
              </a:spcAft>
            </a:pPr>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Modelos </a:t>
            </a:r>
            <a:r>
              <a:rPr lang="es-ES" sz="1600" b="1" dirty="0" smtClean="0">
                <a:latin typeface="Arial Rounded MT Bold" panose="020F0704030504030204" pitchFamily="34" charset="0"/>
                <a:ea typeface="Times New Roman" panose="02020603050405020304" pitchFamily="18" charset="0"/>
                <a:cs typeface="Times New Roman" panose="02020603050405020304" pitchFamily="18" charset="0"/>
              </a:rPr>
              <a:t>Generados</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rot="16200000">
            <a:off x="-404889" y="847253"/>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pic>
        <p:nvPicPr>
          <p:cNvPr id="6" name="Imagen 5" descr="E:\TESIS\MAPAS\Resultados2\Modelo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8169" y="2155295"/>
            <a:ext cx="5847735" cy="4185355"/>
          </a:xfrm>
          <a:prstGeom prst="rect">
            <a:avLst/>
          </a:prstGeom>
          <a:noFill/>
          <a:ln>
            <a:noFill/>
          </a:ln>
        </p:spPr>
      </p:pic>
      <p:sp>
        <p:nvSpPr>
          <p:cNvPr id="7" name="Rectángulo 6"/>
          <p:cNvSpPr/>
          <p:nvPr/>
        </p:nvSpPr>
        <p:spPr>
          <a:xfrm>
            <a:off x="9109738" y="5043811"/>
            <a:ext cx="1861407" cy="584775"/>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Probabilidad de </a:t>
            </a:r>
          </a:p>
          <a:p>
            <a:r>
              <a:rPr lang="es-ES" sz="1600" dirty="0" smtClean="0">
                <a:latin typeface="Arial Rounded MT Bold" panose="020F0704030504030204" pitchFamily="34" charset="0"/>
                <a:ea typeface="Calibri" panose="020F0502020204030204" pitchFamily="34" charset="0"/>
              </a:rPr>
              <a:t>35.80</a:t>
            </a:r>
            <a:r>
              <a:rPr lang="es-ES" sz="1600" dirty="0">
                <a:latin typeface="Arial Rounded MT Bold" panose="020F0704030504030204" pitchFamily="34" charset="0"/>
                <a:ea typeface="Calibri" panose="020F0502020204030204" pitchFamily="34" charset="0"/>
              </a:rPr>
              <a:t>% a </a:t>
            </a:r>
            <a:r>
              <a:rPr lang="es-ES" sz="1600" dirty="0" smtClean="0">
                <a:latin typeface="Arial Rounded MT Bold" panose="020F0704030504030204" pitchFamily="34" charset="0"/>
                <a:ea typeface="Calibri" panose="020F0502020204030204" pitchFamily="34" charset="0"/>
              </a:rPr>
              <a:t>79.40%</a:t>
            </a:r>
            <a:endParaRPr lang="es-ES" sz="160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956159" y="1014670"/>
                <a:ext cx="9791757" cy="9106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b="1" i="1">
                          <a:latin typeface="Cambria Math" panose="02040503050406030204" pitchFamily="18" charset="0"/>
                        </a:rPr>
                        <m:t>𝑴𝒐𝒅𝒆𝒍𝒐</m:t>
                      </m:r>
                      <m:r>
                        <a:rPr lang="es-ES" b="0" i="0">
                          <a:latin typeface="Cambria Math" panose="02040503050406030204" pitchFamily="18" charset="0"/>
                        </a:rPr>
                        <m:t>1=(</m:t>
                      </m:r>
                      <m:r>
                        <a:rPr lang="es-ES" b="0" i="1">
                          <a:latin typeface="Cambria Math" panose="02040503050406030204" pitchFamily="18" charset="0"/>
                        </a:rPr>
                        <m:t>𝑍𝑜𝑛𝑎</m:t>
                      </m:r>
                      <m:r>
                        <a:rPr lang="es-ES" b="0" i="0">
                          <a:latin typeface="Cambria Math" panose="02040503050406030204" pitchFamily="18" charset="0"/>
                        </a:rPr>
                        <m:t> </m:t>
                      </m:r>
                      <m:r>
                        <a:rPr lang="es-ES" b="0" i="1">
                          <a:latin typeface="Cambria Math" panose="02040503050406030204" pitchFamily="18" charset="0"/>
                        </a:rPr>
                        <m:t>𝑢𝑟𝑏𝑎𝑛𝑎</m:t>
                      </m:r>
                      <m:r>
                        <a:rPr lang="es-ES" b="0" i="0">
                          <a:latin typeface="Cambria Math" panose="02040503050406030204" pitchFamily="18" charset="0"/>
                        </a:rPr>
                        <m:t> +</m:t>
                      </m:r>
                      <m:r>
                        <a:rPr lang="es-ES" b="0" i="1">
                          <a:latin typeface="Cambria Math" panose="02040503050406030204" pitchFamily="18" charset="0"/>
                        </a:rPr>
                        <m:t>𝑝𝑢𝑛𝑡𝑜𝑠</m:t>
                      </m:r>
                      <m:r>
                        <a:rPr lang="es-ES" b="0" i="0">
                          <a:latin typeface="Cambria Math" panose="02040503050406030204" pitchFamily="18" charset="0"/>
                        </a:rPr>
                        <m:t> </m:t>
                      </m:r>
                      <m:r>
                        <a:rPr lang="es-ES" b="0" i="1">
                          <a:latin typeface="Cambria Math" panose="02040503050406030204" pitchFamily="18" charset="0"/>
                        </a:rPr>
                        <m:t>𝑑𝑒</m:t>
                      </m:r>
                      <m:r>
                        <a:rPr lang="es-ES" b="0" i="0">
                          <a:latin typeface="Cambria Math" panose="02040503050406030204" pitchFamily="18" charset="0"/>
                        </a:rPr>
                        <m:t> </m:t>
                      </m:r>
                      <m:r>
                        <a:rPr lang="es-ES" b="0" i="1">
                          <a:latin typeface="Cambria Math" panose="02040503050406030204" pitchFamily="18" charset="0"/>
                        </a:rPr>
                        <m:t>𝑐𝑎𝑝𝑡𝑎𝑐𝑖𝑜𝑛</m:t>
                      </m:r>
                      <m:r>
                        <a:rPr lang="es-ES" b="0" i="0">
                          <a:latin typeface="Cambria Math" panose="02040503050406030204" pitchFamily="18" charset="0"/>
                        </a:rPr>
                        <m:t>+</m:t>
                      </m:r>
                      <m:r>
                        <a:rPr lang="es-ES" b="0" i="1">
                          <a:latin typeface="Cambria Math" panose="02040503050406030204" pitchFamily="18" charset="0"/>
                        </a:rPr>
                        <m:t>𝑐𝑜𝑛𝑐𝑒𝑠𝑖𝑜𝑛𝑒𝑠</m:t>
                      </m:r>
                      <m:r>
                        <a:rPr lang="es-ES" b="0" i="0">
                          <a:latin typeface="Cambria Math" panose="02040503050406030204" pitchFamily="18" charset="0"/>
                        </a:rPr>
                        <m:t>+</m:t>
                      </m:r>
                      <m:r>
                        <a:rPr lang="es-ES" b="0" i="1">
                          <a:latin typeface="Cambria Math" panose="02040503050406030204" pitchFamily="18" charset="0"/>
                        </a:rPr>
                        <m:t>𝑠𝑖𝑠𝑡𝑒𝑚𝑎</m:t>
                      </m:r>
                      <m:r>
                        <a:rPr lang="es-ES" b="0" i="0">
                          <a:latin typeface="Cambria Math" panose="02040503050406030204" pitchFamily="18" charset="0"/>
                        </a:rPr>
                        <m:t> </m:t>
                      </m:r>
                      <m:r>
                        <a:rPr lang="es-ES" b="0" i="1">
                          <a:latin typeface="Cambria Math" panose="02040503050406030204" pitchFamily="18" charset="0"/>
                        </a:rPr>
                        <m:t>𝑣𝑖𝑎𝑙</m:t>
                      </m:r>
                      <m:r>
                        <a:rPr lang="es-ES" b="0" i="0">
                          <a:latin typeface="Cambria Math" panose="02040503050406030204" pitchFamily="18" charset="0"/>
                        </a:rPr>
                        <m:t> +</m:t>
                      </m:r>
                      <m:r>
                        <a:rPr lang="es-ES" b="0" i="1">
                          <a:latin typeface="Cambria Math" panose="02040503050406030204" pitchFamily="18" charset="0"/>
                        </a:rPr>
                        <m:t>𝑎𝑙𝑡𝑢𝑟𝑎</m:t>
                      </m:r>
                      <m:r>
                        <a:rPr lang="es-ES" b="0" i="0">
                          <a:latin typeface="Cambria Math" panose="02040503050406030204" pitchFamily="18" charset="0"/>
                        </a:rPr>
                        <m:t>+</m:t>
                      </m:r>
                      <m:r>
                        <a:rPr lang="es-ES" b="0" i="1">
                          <a:latin typeface="Cambria Math" panose="02040503050406030204" pitchFamily="18" charset="0"/>
                        </a:rPr>
                        <m:t>𝑠𝑖𝑠𝑡𝑒𝑚𝑎</m:t>
                      </m:r>
                      <m:r>
                        <a:rPr lang="es-ES" b="0" i="0">
                          <a:latin typeface="Cambria Math" panose="02040503050406030204" pitchFamily="18" charset="0"/>
                        </a:rPr>
                        <m:t> </m:t>
                      </m:r>
                      <m:r>
                        <a:rPr lang="es-ES" b="0" i="1">
                          <a:latin typeface="Cambria Math" panose="02040503050406030204" pitchFamily="18" charset="0"/>
                        </a:rPr>
                        <m:t>h𝑖𝑑𝑟𝑖𝑐𝑜</m:t>
                      </m:r>
                      <m:r>
                        <a:rPr lang="es-ES" b="0" i="0">
                          <a:latin typeface="Cambria Math" panose="02040503050406030204" pitchFamily="18" charset="0"/>
                        </a:rPr>
                        <m:t>+</m:t>
                      </m:r>
                      <m:r>
                        <a:rPr lang="es-ES" b="0" i="1">
                          <a:latin typeface="Cambria Math" panose="02040503050406030204" pitchFamily="18" charset="0"/>
                        </a:rPr>
                        <m:t>𝑐𝑢𝑒𝑟𝑝𝑜𝑠</m:t>
                      </m:r>
                      <m:r>
                        <a:rPr lang="es-ES" b="0" i="0">
                          <a:latin typeface="Cambria Math" panose="02040503050406030204" pitchFamily="18" charset="0"/>
                        </a:rPr>
                        <m:t> </m:t>
                      </m:r>
                      <m:r>
                        <a:rPr lang="es-ES" b="0" i="1">
                          <a:latin typeface="Cambria Math" panose="02040503050406030204" pitchFamily="18" charset="0"/>
                        </a:rPr>
                        <m:t>𝑑𝑒</m:t>
                      </m:r>
                      <m:r>
                        <a:rPr lang="es-ES" b="0" i="0">
                          <a:latin typeface="Cambria Math" panose="02040503050406030204" pitchFamily="18" charset="0"/>
                        </a:rPr>
                        <m:t> </m:t>
                      </m:r>
                      <m:r>
                        <a:rPr lang="es-ES" b="0" i="1">
                          <a:latin typeface="Cambria Math" panose="02040503050406030204" pitchFamily="18" charset="0"/>
                        </a:rPr>
                        <m:t>𝑎𝑔𝑢𝑎</m:t>
                      </m:r>
                      <m:r>
                        <a:rPr lang="es-ES" b="0" i="0">
                          <a:latin typeface="Cambria Math" panose="02040503050406030204" pitchFamily="18" charset="0"/>
                        </a:rPr>
                        <m:t>+</m:t>
                      </m:r>
                      <m:r>
                        <a:rPr lang="es-ES" b="0" i="1">
                          <a:latin typeface="Cambria Math" panose="02040503050406030204" pitchFamily="18" charset="0"/>
                        </a:rPr>
                        <m:t>𝑝𝑎𝑟𝑎𝑚𝑜</m:t>
                      </m:r>
                      <m:r>
                        <a:rPr lang="es-ES" b="0" i="0">
                          <a:latin typeface="Cambria Math" panose="02040503050406030204" pitchFamily="18" charset="0"/>
                        </a:rPr>
                        <m:t>+</m:t>
                      </m:r>
                      <m:r>
                        <a:rPr lang="es-ES" b="0" i="1">
                          <a:latin typeface="Cambria Math" panose="02040503050406030204" pitchFamily="18" charset="0"/>
                        </a:rPr>
                        <m:t>𝑜𝑟𝑑𝑒𝑛</m:t>
                      </m:r>
                      <m:r>
                        <a:rPr lang="es-ES" b="0" i="0">
                          <a:latin typeface="Cambria Math" panose="02040503050406030204" pitchFamily="18" charset="0"/>
                        </a:rPr>
                        <m:t> </m:t>
                      </m:r>
                      <m:r>
                        <a:rPr lang="es-ES" b="0" i="1">
                          <a:latin typeface="Cambria Math" panose="02040503050406030204" pitchFamily="18" charset="0"/>
                        </a:rPr>
                        <m:t>𝑑𝑒</m:t>
                      </m:r>
                      <m:r>
                        <a:rPr lang="es-ES" b="0" i="0">
                          <a:latin typeface="Cambria Math" panose="02040503050406030204" pitchFamily="18" charset="0"/>
                        </a:rPr>
                        <m:t> </m:t>
                      </m:r>
                      <m:r>
                        <a:rPr lang="es-ES" b="0" i="1">
                          <a:latin typeface="Cambria Math" panose="02040503050406030204" pitchFamily="18" charset="0"/>
                        </a:rPr>
                        <m:t>𝑠𝑢𝑒𝑙𝑜</m:t>
                      </m:r>
                      <m:r>
                        <a:rPr lang="es-ES" b="0" i="0">
                          <a:latin typeface="Cambria Math" panose="02040503050406030204" pitchFamily="18" charset="0"/>
                        </a:rPr>
                        <m:t>+</m:t>
                      </m:r>
                      <m:r>
                        <a:rPr lang="es-ES" b="0" i="1">
                          <a:latin typeface="Cambria Math" panose="02040503050406030204" pitchFamily="18" charset="0"/>
                        </a:rPr>
                        <m:t>𝑢𝑠𝑜</m:t>
                      </m:r>
                      <m:r>
                        <a:rPr lang="es-ES" b="0" i="0">
                          <a:latin typeface="Cambria Math" panose="02040503050406030204" pitchFamily="18" charset="0"/>
                        </a:rPr>
                        <m:t> </m:t>
                      </m:r>
                      <m:r>
                        <a:rPr lang="es-ES" b="0" i="1">
                          <a:latin typeface="Cambria Math" panose="02040503050406030204" pitchFamily="18" charset="0"/>
                        </a:rPr>
                        <m:t>𝑑𝑒</m:t>
                      </m:r>
                      <m:r>
                        <a:rPr lang="es-ES" b="0" i="0">
                          <a:latin typeface="Cambria Math" panose="02040503050406030204" pitchFamily="18" charset="0"/>
                        </a:rPr>
                        <m:t> </m:t>
                      </m:r>
                      <m:r>
                        <a:rPr lang="es-ES" b="0" i="1">
                          <a:latin typeface="Cambria Math" panose="02040503050406030204" pitchFamily="18" charset="0"/>
                        </a:rPr>
                        <m:t>𝑠𝑢𝑒𝑙𝑜</m:t>
                      </m:r>
                      <m:f>
                        <m:fPr>
                          <m:type m:val="lin"/>
                          <m:ctrlPr>
                            <a:rPr lang="es-ES" b="0" i="1">
                              <a:latin typeface="Cambria Math" panose="02040503050406030204" pitchFamily="18" charset="0"/>
                            </a:rPr>
                          </m:ctrlPr>
                        </m:fPr>
                        <m:num>
                          <m:r>
                            <a:rPr lang="es-ES" b="0" i="0">
                              <a:latin typeface="Cambria Math" panose="02040503050406030204" pitchFamily="18" charset="0"/>
                            </a:rPr>
                            <m:t>)</m:t>
                          </m:r>
                        </m:num>
                        <m:den>
                          <m:r>
                            <a:rPr lang="es-ES" b="0" i="0">
                              <a:latin typeface="Cambria Math" panose="02040503050406030204" pitchFamily="18" charset="0"/>
                            </a:rPr>
                            <m:t>10</m:t>
                          </m:r>
                        </m:den>
                      </m:f>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956159" y="1014670"/>
                <a:ext cx="9791757" cy="910634"/>
              </a:xfrm>
              <a:prstGeom prst="rect">
                <a:avLst/>
              </a:prstGeom>
              <a:blipFill rotWithShape="0">
                <a:blip r:embed="rId3"/>
                <a:stretch>
                  <a:fillRect b="-70667"/>
                </a:stretch>
              </a:blipFill>
            </p:spPr>
            <p:txBody>
              <a:bodyPr/>
              <a:lstStyle/>
              <a:p>
                <a:r>
                  <a:rPr lang="es-ES">
                    <a:noFill/>
                  </a:rPr>
                  <a:t> </a:t>
                </a:r>
              </a:p>
            </p:txBody>
          </p:sp>
        </mc:Fallback>
      </mc:AlternateContent>
    </p:spTree>
    <p:extLst>
      <p:ext uri="{BB962C8B-B14F-4D97-AF65-F5344CB8AC3E}">
        <p14:creationId xmlns:p14="http://schemas.microsoft.com/office/powerpoint/2010/main" val="2894368893"/>
      </p:ext>
    </p:extLst>
  </p:cSld>
  <p:clrMapOvr>
    <a:masterClrMapping/>
  </p:clrMapOvr>
  <mc:AlternateContent xmlns:mc="http://schemas.openxmlformats.org/markup-compatibility/2006">
    <mc:Choice xmlns:p14="http://schemas.microsoft.com/office/powerpoint/2010/main" Requires="p14">
      <p:transition spd="slow" p14:dur="2000" advTm="13204"/>
    </mc:Choice>
    <mc:Fallback>
      <p:transition spd="slow" advTm="1320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26427" y="209802"/>
            <a:ext cx="1196161" cy="558294"/>
          </a:xfrm>
          <a:prstGeom prst="rect">
            <a:avLst/>
          </a:prstGeom>
        </p:spPr>
        <p:txBody>
          <a:bodyPr wrap="none">
            <a:spAutoFit/>
          </a:bodyPr>
          <a:lstStyle/>
          <a:p>
            <a:pPr>
              <a:lnSpc>
                <a:spcPct val="200000"/>
              </a:lnSpc>
              <a:spcAft>
                <a:spcPts val="800"/>
              </a:spcAft>
            </a:pPr>
            <a:r>
              <a:rPr lang="es-ES" b="1" dirty="0">
                <a:latin typeface="Arial Rounded MT Bold" panose="020F0704030504030204" pitchFamily="34" charset="0"/>
                <a:ea typeface="Times New Roman" panose="02020603050405020304" pitchFamily="18" charset="0"/>
                <a:cs typeface="Times New Roman" panose="02020603050405020304" pitchFamily="18" charset="0"/>
              </a:rPr>
              <a:t>Modelo 2</a:t>
            </a:r>
            <a:endParaRPr lang="es-ES" sz="1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rot="16200000">
            <a:off x="-404889" y="847253"/>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4113398133"/>
              </p:ext>
            </p:extLst>
          </p:nvPr>
        </p:nvGraphicFramePr>
        <p:xfrm>
          <a:off x="2813612" y="209802"/>
          <a:ext cx="2672715" cy="1809115"/>
        </p:xfrm>
        <a:graphic>
          <a:graphicData uri="http://schemas.openxmlformats.org/drawingml/2006/table">
            <a:tbl>
              <a:tblPr firstRow="1" firstCol="1" bandRow="1">
                <a:tableStyleId>{5940675A-B579-460E-94D1-54222C63F5DA}</a:tableStyleId>
              </a:tblPr>
              <a:tblGrid>
                <a:gridCol w="1614170"/>
                <a:gridCol w="1058545"/>
              </a:tblGrid>
              <a:tr h="164465">
                <a:tc>
                  <a:txBody>
                    <a:bodyPr/>
                    <a:lstStyle/>
                    <a:p>
                      <a:pPr algn="ctr">
                        <a:lnSpc>
                          <a:spcPct val="107000"/>
                        </a:lnSpc>
                        <a:spcAft>
                          <a:spcPts val="0"/>
                        </a:spcAft>
                      </a:pPr>
                      <a:r>
                        <a:rPr lang="es-ES" sz="1000" dirty="0">
                          <a:effectLst/>
                        </a:rPr>
                        <a:t>VARIABLES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JERARQUIA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a:effectLst/>
                        </a:rPr>
                        <a:t>ALTURA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a:effectLst/>
                        </a:rPr>
                        <a:t>PARAMO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10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dirty="0">
                          <a:effectLst/>
                        </a:rPr>
                        <a:t>SISTEMA VIAL</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a:effectLst/>
                        </a:rPr>
                        <a:t>SISTEMA HIDRICO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a:effectLst/>
                        </a:rPr>
                        <a:t>ZONA URBANA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a:effectLst/>
                        </a:rPr>
                        <a:t>PUNTOS DE CAPTACION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a:effectLst/>
                        </a:rPr>
                        <a:t>CUERPOS DE AGUA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a:effectLst/>
                        </a:rPr>
                        <a:t>USO DE SUELO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a:effectLst/>
                        </a:rPr>
                        <a:t>ORDEN DE SUELO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4465">
                <a:tc>
                  <a:txBody>
                    <a:bodyPr/>
                    <a:lstStyle/>
                    <a:p>
                      <a:pPr>
                        <a:lnSpc>
                          <a:spcPct val="107000"/>
                        </a:lnSpc>
                        <a:spcAft>
                          <a:spcPts val="0"/>
                        </a:spcAft>
                      </a:pPr>
                      <a:r>
                        <a:rPr lang="es-ES" sz="1000" dirty="0">
                          <a:effectLst/>
                        </a:rPr>
                        <a:t>CONCESIONES DE AGUA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7</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318218435"/>
              </p:ext>
            </p:extLst>
          </p:nvPr>
        </p:nvGraphicFramePr>
        <p:xfrm>
          <a:off x="7103797" y="209802"/>
          <a:ext cx="2630805" cy="1820418"/>
        </p:xfrm>
        <a:graphic>
          <a:graphicData uri="http://schemas.openxmlformats.org/drawingml/2006/table">
            <a:tbl>
              <a:tblPr firstRow="1" firstCol="1" bandRow="1">
                <a:tableStyleId>{5940675A-B579-460E-94D1-54222C63F5DA}</a:tableStyleId>
              </a:tblPr>
              <a:tblGrid>
                <a:gridCol w="1581785"/>
                <a:gridCol w="1049020"/>
              </a:tblGrid>
              <a:tr h="165735">
                <a:tc>
                  <a:txBody>
                    <a:bodyPr/>
                    <a:lstStyle/>
                    <a:p>
                      <a:pPr algn="ctr">
                        <a:lnSpc>
                          <a:spcPct val="107000"/>
                        </a:lnSpc>
                        <a:spcAft>
                          <a:spcPts val="0"/>
                        </a:spcAft>
                      </a:pPr>
                      <a:r>
                        <a:rPr lang="es-ES" sz="1000">
                          <a:effectLst/>
                        </a:rPr>
                        <a:t>VARIABLES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PONDERACION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5735">
                <a:tc>
                  <a:txBody>
                    <a:bodyPr/>
                    <a:lstStyle/>
                    <a:p>
                      <a:pPr>
                        <a:lnSpc>
                          <a:spcPct val="107000"/>
                        </a:lnSpc>
                        <a:spcAft>
                          <a:spcPts val="0"/>
                        </a:spcAft>
                      </a:pPr>
                      <a:r>
                        <a:rPr lang="es-ES" sz="1000">
                          <a:effectLst/>
                        </a:rPr>
                        <a:t>ALTURA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0.1216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5735">
                <a:tc>
                  <a:txBody>
                    <a:bodyPr/>
                    <a:lstStyle/>
                    <a:p>
                      <a:pPr>
                        <a:lnSpc>
                          <a:spcPct val="107000"/>
                        </a:lnSpc>
                        <a:spcAft>
                          <a:spcPts val="0"/>
                        </a:spcAft>
                      </a:pPr>
                      <a:r>
                        <a:rPr lang="es-ES" sz="1000">
                          <a:effectLst/>
                        </a:rPr>
                        <a:t>PARAMO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0.1351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5735">
                <a:tc>
                  <a:txBody>
                    <a:bodyPr/>
                    <a:lstStyle/>
                    <a:p>
                      <a:pPr>
                        <a:lnSpc>
                          <a:spcPct val="107000"/>
                        </a:lnSpc>
                        <a:spcAft>
                          <a:spcPts val="0"/>
                        </a:spcAft>
                      </a:pPr>
                      <a:r>
                        <a:rPr lang="es-ES" sz="1000">
                          <a:effectLst/>
                        </a:rPr>
                        <a:t>SISTEMA VIAL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0.0541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29750">
                <a:tc>
                  <a:txBody>
                    <a:bodyPr/>
                    <a:lstStyle/>
                    <a:p>
                      <a:pPr>
                        <a:lnSpc>
                          <a:spcPct val="107000"/>
                        </a:lnSpc>
                        <a:spcAft>
                          <a:spcPts val="0"/>
                        </a:spcAft>
                      </a:pPr>
                      <a:r>
                        <a:rPr lang="es-ES" sz="1000">
                          <a:effectLst/>
                        </a:rPr>
                        <a:t>SISTEMA HÍDRICO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0.1216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5735">
                <a:tc>
                  <a:txBody>
                    <a:bodyPr/>
                    <a:lstStyle/>
                    <a:p>
                      <a:pPr>
                        <a:lnSpc>
                          <a:spcPct val="107000"/>
                        </a:lnSpc>
                        <a:spcAft>
                          <a:spcPts val="0"/>
                        </a:spcAft>
                      </a:pPr>
                      <a:r>
                        <a:rPr lang="es-ES" sz="1000">
                          <a:effectLst/>
                        </a:rPr>
                        <a:t>ZONA URBANA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0.0541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5735">
                <a:tc>
                  <a:txBody>
                    <a:bodyPr/>
                    <a:lstStyle/>
                    <a:p>
                      <a:pPr>
                        <a:lnSpc>
                          <a:spcPct val="107000"/>
                        </a:lnSpc>
                        <a:spcAft>
                          <a:spcPts val="0"/>
                        </a:spcAft>
                      </a:pPr>
                      <a:r>
                        <a:rPr lang="es-ES" sz="1000">
                          <a:effectLst/>
                        </a:rPr>
                        <a:t>PUNTOS DE CAPTACIÓN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0.1216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5735">
                <a:tc>
                  <a:txBody>
                    <a:bodyPr/>
                    <a:lstStyle/>
                    <a:p>
                      <a:pPr>
                        <a:lnSpc>
                          <a:spcPct val="107000"/>
                        </a:lnSpc>
                        <a:spcAft>
                          <a:spcPts val="0"/>
                        </a:spcAft>
                      </a:pPr>
                      <a:r>
                        <a:rPr lang="es-ES" sz="1000">
                          <a:effectLst/>
                        </a:rPr>
                        <a:t>CUERPOS DE AGUA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0.1081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5735">
                <a:tc>
                  <a:txBody>
                    <a:bodyPr/>
                    <a:lstStyle/>
                    <a:p>
                      <a:pPr>
                        <a:lnSpc>
                          <a:spcPct val="107000"/>
                        </a:lnSpc>
                        <a:spcAft>
                          <a:spcPts val="0"/>
                        </a:spcAft>
                      </a:pPr>
                      <a:r>
                        <a:rPr lang="es-ES" sz="1000">
                          <a:effectLst/>
                        </a:rPr>
                        <a:t>USO DE SUELO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0.0946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5735">
                <a:tc>
                  <a:txBody>
                    <a:bodyPr/>
                    <a:lstStyle/>
                    <a:p>
                      <a:pPr>
                        <a:lnSpc>
                          <a:spcPct val="107000"/>
                        </a:lnSpc>
                        <a:spcAft>
                          <a:spcPts val="0"/>
                        </a:spcAft>
                      </a:pPr>
                      <a:r>
                        <a:rPr lang="es-ES" sz="1000">
                          <a:effectLst/>
                        </a:rPr>
                        <a:t>ORDEN DE SUELO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a:effectLst/>
                        </a:rPr>
                        <a:t>0.0946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65735">
                <a:tc>
                  <a:txBody>
                    <a:bodyPr/>
                    <a:lstStyle/>
                    <a:p>
                      <a:pPr>
                        <a:lnSpc>
                          <a:spcPct val="107000"/>
                        </a:lnSpc>
                        <a:spcAft>
                          <a:spcPts val="0"/>
                        </a:spcAft>
                      </a:pPr>
                      <a:r>
                        <a:rPr lang="es-ES" sz="1000">
                          <a:effectLst/>
                        </a:rPr>
                        <a:t>CONCESIONES DE AGUA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S" sz="1000" dirty="0">
                          <a:effectLst/>
                        </a:rPr>
                        <a:t>0.0946</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6" name="Flecha derecha 5"/>
          <p:cNvSpPr/>
          <p:nvPr/>
        </p:nvSpPr>
        <p:spPr>
          <a:xfrm>
            <a:off x="6147582" y="1014670"/>
            <a:ext cx="576775" cy="23915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7" name="Rectángulo 6"/>
              <p:cNvSpPr/>
              <p:nvPr/>
            </p:nvSpPr>
            <p:spPr>
              <a:xfrm>
                <a:off x="567397" y="2008763"/>
                <a:ext cx="10460089" cy="10602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600" b="1" i="1">
                          <a:latin typeface="Cambria Math" panose="02040503050406030204" pitchFamily="18" charset="0"/>
                        </a:rPr>
                        <m:t>𝑴𝒐𝒅𝒆𝒍𝒐</m:t>
                      </m:r>
                      <m:r>
                        <a:rPr lang="es-ES" sz="1600" b="0" i="0">
                          <a:latin typeface="Cambria Math" panose="02040503050406030204" pitchFamily="18" charset="0"/>
                        </a:rPr>
                        <m:t> 2=0.0541∗</m:t>
                      </m:r>
                      <m:r>
                        <a:rPr lang="es-ES" sz="1600" b="0" i="1">
                          <a:latin typeface="Cambria Math" panose="02040503050406030204" pitchFamily="18" charset="0"/>
                        </a:rPr>
                        <m:t>𝑍𝑜𝑛𝑎</m:t>
                      </m:r>
                      <m:r>
                        <a:rPr lang="es-ES" sz="1600" b="0" i="0">
                          <a:latin typeface="Cambria Math" panose="02040503050406030204" pitchFamily="18" charset="0"/>
                        </a:rPr>
                        <m:t> </m:t>
                      </m:r>
                      <m:r>
                        <a:rPr lang="es-ES" sz="1600" b="0" i="1">
                          <a:latin typeface="Cambria Math" panose="02040503050406030204" pitchFamily="18" charset="0"/>
                        </a:rPr>
                        <m:t>𝑢𝑟𝑏𝑎𝑛𝑎</m:t>
                      </m:r>
                      <m:r>
                        <a:rPr lang="es-ES" sz="1600" b="0" i="0">
                          <a:latin typeface="Cambria Math" panose="02040503050406030204" pitchFamily="18" charset="0"/>
                        </a:rPr>
                        <m:t> +0.1216∗</m:t>
                      </m:r>
                      <m:r>
                        <a:rPr lang="es-ES" sz="1600" b="0" i="1">
                          <a:latin typeface="Cambria Math" panose="02040503050406030204" pitchFamily="18" charset="0"/>
                        </a:rPr>
                        <m:t>𝑝𝑢𝑛𝑡𝑜𝑠</m:t>
                      </m:r>
                      <m:r>
                        <a:rPr lang="es-ES" sz="1600" b="0" i="0">
                          <a:latin typeface="Cambria Math" panose="02040503050406030204" pitchFamily="18" charset="0"/>
                        </a:rPr>
                        <m:t> </m:t>
                      </m:r>
                      <m:r>
                        <a:rPr lang="es-ES" sz="1600" b="0" i="1">
                          <a:latin typeface="Cambria Math" panose="02040503050406030204" pitchFamily="18" charset="0"/>
                        </a:rPr>
                        <m:t>𝑑𝑒</m:t>
                      </m:r>
                      <m:r>
                        <a:rPr lang="es-ES" sz="1600" b="0" i="0">
                          <a:latin typeface="Cambria Math" panose="02040503050406030204" pitchFamily="18" charset="0"/>
                        </a:rPr>
                        <m:t> </m:t>
                      </m:r>
                      <m:r>
                        <a:rPr lang="es-ES" sz="1600" b="0" i="1">
                          <a:latin typeface="Cambria Math" panose="02040503050406030204" pitchFamily="18" charset="0"/>
                        </a:rPr>
                        <m:t>𝑐𝑎𝑝𝑡𝑎𝑐𝑖𝑜𝑛</m:t>
                      </m:r>
                      <m:r>
                        <a:rPr lang="es-ES" sz="1600" b="0" i="0">
                          <a:latin typeface="Cambria Math" panose="02040503050406030204" pitchFamily="18" charset="0"/>
                        </a:rPr>
                        <m:t>+0.0946∗</m:t>
                      </m:r>
                      <m:r>
                        <a:rPr lang="es-ES" sz="1600" b="0" i="1">
                          <a:latin typeface="Cambria Math" panose="02040503050406030204" pitchFamily="18" charset="0"/>
                        </a:rPr>
                        <m:t>𝑐𝑜𝑛𝑐𝑒𝑠𝑖𝑜𝑛𝑒𝑠</m:t>
                      </m:r>
                      <m:r>
                        <a:rPr lang="es-ES" sz="1600" b="0" i="0">
                          <a:latin typeface="Cambria Math" panose="02040503050406030204" pitchFamily="18" charset="0"/>
                        </a:rPr>
                        <m:t>+0.0541∗</m:t>
                      </m:r>
                      <m:r>
                        <a:rPr lang="es-ES" sz="1600" b="0" i="1">
                          <a:latin typeface="Cambria Math" panose="02040503050406030204" pitchFamily="18" charset="0"/>
                        </a:rPr>
                        <m:t>𝑠𝑖𝑠𝑡𝑒𝑚𝑎</m:t>
                      </m:r>
                      <m:r>
                        <a:rPr lang="es-ES" sz="1600" b="0" i="0">
                          <a:latin typeface="Cambria Math" panose="02040503050406030204" pitchFamily="18" charset="0"/>
                        </a:rPr>
                        <m:t> </m:t>
                      </m:r>
                      <m:r>
                        <a:rPr lang="es-ES" sz="1600" b="0" i="1">
                          <a:latin typeface="Cambria Math" panose="02040503050406030204" pitchFamily="18" charset="0"/>
                        </a:rPr>
                        <m:t>𝑣𝑖𝑎𝑙</m:t>
                      </m:r>
                      <m:r>
                        <a:rPr lang="es-ES" sz="1600" b="0" i="0">
                          <a:latin typeface="Cambria Math" panose="02040503050406030204" pitchFamily="18" charset="0"/>
                        </a:rPr>
                        <m:t>+0.1216∗</m:t>
                      </m:r>
                      <m:r>
                        <a:rPr lang="es-ES" sz="1600" b="0" i="1">
                          <a:latin typeface="Cambria Math" panose="02040503050406030204" pitchFamily="18" charset="0"/>
                        </a:rPr>
                        <m:t>𝑎𝑙𝑡𝑢𝑟𝑎</m:t>
                      </m:r>
                      <m:r>
                        <a:rPr lang="es-ES" sz="1600" b="0" i="0">
                          <a:latin typeface="Cambria Math" panose="02040503050406030204" pitchFamily="18" charset="0"/>
                        </a:rPr>
                        <m:t>+0.1216∗</m:t>
                      </m:r>
                      <m:r>
                        <a:rPr lang="es-ES" sz="1600" b="0" i="1">
                          <a:latin typeface="Cambria Math" panose="02040503050406030204" pitchFamily="18" charset="0"/>
                        </a:rPr>
                        <m:t>𝑠𝑖𝑠𝑡𝑒𝑚𝑎</m:t>
                      </m:r>
                      <m:r>
                        <a:rPr lang="es-ES" sz="1600" b="0" i="0">
                          <a:latin typeface="Cambria Math" panose="02040503050406030204" pitchFamily="18" charset="0"/>
                        </a:rPr>
                        <m:t> </m:t>
                      </m:r>
                      <m:r>
                        <a:rPr lang="es-ES" sz="1600" b="0" i="1">
                          <a:latin typeface="Cambria Math" panose="02040503050406030204" pitchFamily="18" charset="0"/>
                        </a:rPr>
                        <m:t>h𝑖𝑑𝑟𝑖𝑐𝑜</m:t>
                      </m:r>
                      <m:r>
                        <a:rPr lang="es-ES" sz="1600" b="0" i="0">
                          <a:latin typeface="Cambria Math" panose="02040503050406030204" pitchFamily="18" charset="0"/>
                        </a:rPr>
                        <m:t>+0.1081∗</m:t>
                      </m:r>
                      <m:r>
                        <a:rPr lang="es-ES" sz="1600" b="0" i="1">
                          <a:latin typeface="Cambria Math" panose="02040503050406030204" pitchFamily="18" charset="0"/>
                        </a:rPr>
                        <m:t>𝑐𝑢𝑒𝑟𝑝𝑜𝑠</m:t>
                      </m:r>
                      <m:r>
                        <a:rPr lang="es-ES" sz="1600" b="0" i="0">
                          <a:latin typeface="Cambria Math" panose="02040503050406030204" pitchFamily="18" charset="0"/>
                        </a:rPr>
                        <m:t> </m:t>
                      </m:r>
                      <m:r>
                        <a:rPr lang="es-ES" sz="1600" b="0" i="1">
                          <a:latin typeface="Cambria Math" panose="02040503050406030204" pitchFamily="18" charset="0"/>
                        </a:rPr>
                        <m:t>𝑑𝑒</m:t>
                      </m:r>
                      <m:r>
                        <a:rPr lang="es-ES" sz="1600" b="0" i="0">
                          <a:latin typeface="Cambria Math" panose="02040503050406030204" pitchFamily="18" charset="0"/>
                        </a:rPr>
                        <m:t> </m:t>
                      </m:r>
                      <m:r>
                        <a:rPr lang="es-ES" sz="1600" b="0" i="1">
                          <a:latin typeface="Cambria Math" panose="02040503050406030204" pitchFamily="18" charset="0"/>
                        </a:rPr>
                        <m:t>𝑎𝑔𝑢𝑎</m:t>
                      </m:r>
                      <m:r>
                        <a:rPr lang="es-ES" sz="1600" b="0" i="0">
                          <a:latin typeface="Cambria Math" panose="02040503050406030204" pitchFamily="18" charset="0"/>
                        </a:rPr>
                        <m:t>+0.1351∗</m:t>
                      </m:r>
                      <m:r>
                        <a:rPr lang="es-ES" sz="1600" b="0" i="1">
                          <a:latin typeface="Cambria Math" panose="02040503050406030204" pitchFamily="18" charset="0"/>
                        </a:rPr>
                        <m:t>𝑝𝑎𝑟𝑎𝑚𝑜</m:t>
                      </m:r>
                      <m:r>
                        <a:rPr lang="es-ES" sz="1600" b="0" i="0">
                          <a:latin typeface="Cambria Math" panose="02040503050406030204" pitchFamily="18" charset="0"/>
                        </a:rPr>
                        <m:t>+0.0946∗</m:t>
                      </m:r>
                      <m:r>
                        <a:rPr lang="es-ES" sz="1600" b="0" i="1">
                          <a:latin typeface="Cambria Math" panose="02040503050406030204" pitchFamily="18" charset="0"/>
                        </a:rPr>
                        <m:t>𝑜𝑟𝑑𝑒𝑛</m:t>
                      </m:r>
                      <m:r>
                        <a:rPr lang="es-ES" sz="1600" b="0" i="0">
                          <a:latin typeface="Cambria Math" panose="02040503050406030204" pitchFamily="18" charset="0"/>
                        </a:rPr>
                        <m:t> </m:t>
                      </m:r>
                      <m:r>
                        <a:rPr lang="es-ES" sz="1600" b="0" i="1">
                          <a:latin typeface="Cambria Math" panose="02040503050406030204" pitchFamily="18" charset="0"/>
                        </a:rPr>
                        <m:t>𝑑𝑒</m:t>
                      </m:r>
                      <m:r>
                        <a:rPr lang="es-ES" sz="1600" b="0" i="0">
                          <a:latin typeface="Cambria Math" panose="02040503050406030204" pitchFamily="18" charset="0"/>
                        </a:rPr>
                        <m:t> </m:t>
                      </m:r>
                      <m:r>
                        <a:rPr lang="es-ES" sz="1600" b="0" i="1">
                          <a:latin typeface="Cambria Math" panose="02040503050406030204" pitchFamily="18" charset="0"/>
                        </a:rPr>
                        <m:t>𝑠𝑢𝑒𝑙𝑜</m:t>
                      </m:r>
                      <m:r>
                        <a:rPr lang="es-ES" sz="1600" b="0" i="0">
                          <a:latin typeface="Cambria Math" panose="02040503050406030204" pitchFamily="18" charset="0"/>
                        </a:rPr>
                        <m:t>+0.0946∗</m:t>
                      </m:r>
                      <m:r>
                        <a:rPr lang="es-ES" sz="1600" b="0" i="1">
                          <a:latin typeface="Cambria Math" panose="02040503050406030204" pitchFamily="18" charset="0"/>
                        </a:rPr>
                        <m:t>𝑢𝑠𝑜</m:t>
                      </m:r>
                      <m:r>
                        <a:rPr lang="es-ES" sz="1600" b="0" i="0">
                          <a:latin typeface="Cambria Math" panose="02040503050406030204" pitchFamily="18" charset="0"/>
                        </a:rPr>
                        <m:t> </m:t>
                      </m:r>
                      <m:r>
                        <a:rPr lang="es-ES" sz="1600" b="0" i="1">
                          <a:latin typeface="Cambria Math" panose="02040503050406030204" pitchFamily="18" charset="0"/>
                        </a:rPr>
                        <m:t>𝑑𝑒</m:t>
                      </m:r>
                      <m:r>
                        <a:rPr lang="es-ES" sz="1600" b="0" i="0">
                          <a:latin typeface="Cambria Math" panose="02040503050406030204" pitchFamily="18" charset="0"/>
                        </a:rPr>
                        <m:t> </m:t>
                      </m:r>
                      <m:r>
                        <a:rPr lang="es-ES" sz="1600" b="0" i="1">
                          <a:latin typeface="Cambria Math" panose="02040503050406030204" pitchFamily="18" charset="0"/>
                        </a:rPr>
                        <m:t>𝑠𝑢𝑒𝑙𝑜</m:t>
                      </m:r>
                      <m:r>
                        <a:rPr lang="es-ES" sz="1600" b="0" i="0">
                          <a:latin typeface="Cambria Math" panose="02040503050406030204" pitchFamily="18" charset="0"/>
                        </a:rPr>
                        <m:t>.</m:t>
                      </m:r>
                    </m:oMath>
                  </m:oMathPara>
                </a14:m>
                <a:endParaRPr lang="es-ES" sz="1600" dirty="0"/>
              </a:p>
            </p:txBody>
          </p:sp>
        </mc:Choice>
        <mc:Fallback xmlns="">
          <p:sp>
            <p:nvSpPr>
              <p:cNvPr id="7" name="Rectángulo 6"/>
              <p:cNvSpPr>
                <a:spLocks noRot="1" noChangeAspect="1" noMove="1" noResize="1" noEditPoints="1" noAdjustHandles="1" noChangeArrowheads="1" noChangeShapeType="1" noTextEdit="1"/>
              </p:cNvSpPr>
              <p:nvPr/>
            </p:nvSpPr>
            <p:spPr>
              <a:xfrm>
                <a:off x="567397" y="2008763"/>
                <a:ext cx="10460089" cy="1060290"/>
              </a:xfrm>
              <a:prstGeom prst="rect">
                <a:avLst/>
              </a:prstGeom>
              <a:blipFill rotWithShape="0">
                <a:blip r:embed="rId2"/>
                <a:stretch>
                  <a:fillRect/>
                </a:stretch>
              </a:blipFill>
            </p:spPr>
            <p:txBody>
              <a:bodyPr/>
              <a:lstStyle/>
              <a:p>
                <a:r>
                  <a:rPr lang="es-ES">
                    <a:noFill/>
                  </a:rPr>
                  <a:t> </a:t>
                </a:r>
              </a:p>
            </p:txBody>
          </p:sp>
        </mc:Fallback>
      </mc:AlternateContent>
      <p:pic>
        <p:nvPicPr>
          <p:cNvPr id="8" name="Imagen 7" descr="E:\TESIS\MAPAS\Resultados2\Modelo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8252" y="2846231"/>
            <a:ext cx="5037106" cy="3864057"/>
          </a:xfrm>
          <a:prstGeom prst="rect">
            <a:avLst/>
          </a:prstGeom>
          <a:noFill/>
          <a:ln>
            <a:noFill/>
          </a:ln>
        </p:spPr>
      </p:pic>
      <p:sp>
        <p:nvSpPr>
          <p:cNvPr id="9" name="Rectángulo 8"/>
          <p:cNvSpPr/>
          <p:nvPr/>
        </p:nvSpPr>
        <p:spPr>
          <a:xfrm>
            <a:off x="8653010" y="5357168"/>
            <a:ext cx="1976823" cy="584775"/>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Probabilidad de</a:t>
            </a:r>
          </a:p>
          <a:p>
            <a:r>
              <a:rPr lang="es-ES" sz="1600" dirty="0" smtClean="0">
                <a:latin typeface="Arial Rounded MT Bold" panose="020F0704030504030204" pitchFamily="34" charset="0"/>
                <a:ea typeface="Calibri" panose="020F0502020204030204" pitchFamily="34" charset="0"/>
              </a:rPr>
              <a:t> 39.30</a:t>
            </a:r>
            <a:r>
              <a:rPr lang="es-ES" sz="1600" dirty="0">
                <a:latin typeface="Arial Rounded MT Bold" panose="020F0704030504030204" pitchFamily="34" charset="0"/>
                <a:ea typeface="Calibri" panose="020F0502020204030204" pitchFamily="34" charset="0"/>
              </a:rPr>
              <a:t>% a 82.66%.</a:t>
            </a:r>
            <a:endParaRPr lang="es-ES" sz="1600" dirty="0">
              <a:latin typeface="Arial Rounded MT Bold" panose="020F0704030504030204" pitchFamily="34" charset="0"/>
            </a:endParaRPr>
          </a:p>
        </p:txBody>
      </p:sp>
    </p:spTree>
    <p:extLst>
      <p:ext uri="{BB962C8B-B14F-4D97-AF65-F5344CB8AC3E}">
        <p14:creationId xmlns:p14="http://schemas.microsoft.com/office/powerpoint/2010/main" val="108398922"/>
      </p:ext>
    </p:extLst>
  </p:cSld>
  <p:clrMapOvr>
    <a:masterClrMapping/>
  </p:clrMapOvr>
  <mc:AlternateContent xmlns:mc="http://schemas.openxmlformats.org/markup-compatibility/2006">
    <mc:Choice xmlns:p14="http://schemas.microsoft.com/office/powerpoint/2010/main" Requires="p14">
      <p:transition spd="slow" p14:dur="2000" advTm="28151"/>
    </mc:Choice>
    <mc:Fallback>
      <p:transition spd="slow" advTm="2815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27043" t="59663" r="35764" b="22260"/>
          <a:stretch/>
        </p:blipFill>
        <p:spPr>
          <a:xfrm>
            <a:off x="1494285" y="1567996"/>
            <a:ext cx="6692630" cy="1828800"/>
          </a:xfrm>
          <a:prstGeom prst="rect">
            <a:avLst/>
          </a:prstGeom>
        </p:spPr>
      </p:pic>
      <p:sp>
        <p:nvSpPr>
          <p:cNvPr id="6" name="Rectángulo 5"/>
          <p:cNvSpPr/>
          <p:nvPr/>
        </p:nvSpPr>
        <p:spPr>
          <a:xfrm rot="16200000">
            <a:off x="-404889" y="847253"/>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1093719" y="209802"/>
            <a:ext cx="2492414" cy="506549"/>
          </a:xfrm>
          <a:prstGeom prst="rect">
            <a:avLst/>
          </a:prstGeom>
        </p:spPr>
        <p:txBody>
          <a:bodyPr wrap="none">
            <a:spAutoFit/>
          </a:bodyPr>
          <a:lstStyle/>
          <a:p>
            <a:pPr marL="179705" indent="-179705" algn="just">
              <a:lnSpc>
                <a:spcPct val="200000"/>
              </a:lnSpc>
              <a:spcAft>
                <a:spcPts val="800"/>
              </a:spcAft>
            </a:pPr>
            <a:r>
              <a:rPr lang="es-ES" sz="1600" b="1" dirty="0">
                <a:latin typeface="Arial Rounded MT Bold" panose="020F0704030504030204" pitchFamily="34" charset="0"/>
                <a:ea typeface="Calibri" panose="020F0502020204030204" pitchFamily="34" charset="0"/>
                <a:cs typeface="Times New Roman" panose="02020603050405020304" pitchFamily="18" charset="0"/>
              </a:rPr>
              <a:t>Zonas de conservación</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1494285" y="857522"/>
            <a:ext cx="2052357" cy="506549"/>
          </a:xfrm>
          <a:prstGeom prst="rect">
            <a:avLst/>
          </a:prstGeom>
        </p:spPr>
        <p:txBody>
          <a:bodyPr wrap="none">
            <a:spAutoFit/>
          </a:bodyPr>
          <a:lstStyle/>
          <a:p>
            <a:pPr marL="179705" indent="-179705" algn="just">
              <a:lnSpc>
                <a:spcPct val="200000"/>
              </a:lnSpc>
              <a:spcAft>
                <a:spcPts val="800"/>
              </a:spcAft>
            </a:pPr>
            <a:r>
              <a:rPr lang="es-ES" sz="1600" b="1" dirty="0" smtClean="0">
                <a:latin typeface="Arial Rounded MT Bold" panose="020F0704030504030204" pitchFamily="34" charset="0"/>
                <a:ea typeface="Calibri" panose="020F0502020204030204" pitchFamily="34" charset="0"/>
                <a:cs typeface="Times New Roman" panose="02020603050405020304" pitchFamily="18" charset="0"/>
              </a:rPr>
              <a:t>Modelo1-Promedio</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10" name="Imagen 9"/>
          <p:cNvPicPr>
            <a:picLocks noChangeAspect="1"/>
          </p:cNvPicPr>
          <p:nvPr/>
        </p:nvPicPr>
        <p:blipFill rotWithShape="1">
          <a:blip r:embed="rId3"/>
          <a:srcRect l="26975" t="55312" r="35585" b="26683"/>
          <a:stretch/>
        </p:blipFill>
        <p:spPr>
          <a:xfrm>
            <a:off x="1494285" y="4248441"/>
            <a:ext cx="6692630" cy="1805757"/>
          </a:xfrm>
          <a:prstGeom prst="rect">
            <a:avLst/>
          </a:prstGeom>
        </p:spPr>
      </p:pic>
      <p:sp>
        <p:nvSpPr>
          <p:cNvPr id="11" name="Rectángulo 10"/>
          <p:cNvSpPr/>
          <p:nvPr/>
        </p:nvSpPr>
        <p:spPr>
          <a:xfrm>
            <a:off x="1691711" y="3569344"/>
            <a:ext cx="1657505" cy="506549"/>
          </a:xfrm>
          <a:prstGeom prst="rect">
            <a:avLst/>
          </a:prstGeom>
        </p:spPr>
        <p:txBody>
          <a:bodyPr wrap="none">
            <a:spAutoFit/>
          </a:bodyPr>
          <a:lstStyle/>
          <a:p>
            <a:pPr marL="179705" indent="-179705" algn="just">
              <a:lnSpc>
                <a:spcPct val="200000"/>
              </a:lnSpc>
              <a:spcAft>
                <a:spcPts val="800"/>
              </a:spcAft>
            </a:pPr>
            <a:r>
              <a:rPr lang="es-ES" sz="1600" b="1" dirty="0" smtClean="0">
                <a:latin typeface="Arial Rounded MT Bold" panose="020F0704030504030204" pitchFamily="34" charset="0"/>
                <a:ea typeface="Calibri" panose="020F0502020204030204" pitchFamily="34" charset="0"/>
                <a:cs typeface="Times New Roman" panose="02020603050405020304" pitchFamily="18" charset="0"/>
              </a:rPr>
              <a:t>Modelo2-Saaty</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2" name="Rectángulo 1"/>
          <p:cNvSpPr/>
          <p:nvPr/>
        </p:nvSpPr>
        <p:spPr>
          <a:xfrm>
            <a:off x="8450669" y="717740"/>
            <a:ext cx="2127505" cy="584775"/>
          </a:xfrm>
          <a:prstGeom prst="rect">
            <a:avLst/>
          </a:prstGeom>
        </p:spPr>
        <p:txBody>
          <a:bodyPr wrap="none">
            <a:spAutoFit/>
          </a:bodyPr>
          <a:lstStyle/>
          <a:p>
            <a:pPr marL="179705" indent="-179705" algn="just">
              <a:lnSpc>
                <a:spcPct val="200000"/>
              </a:lnSpc>
              <a:spcAft>
                <a:spcPts val="800"/>
              </a:spcAft>
            </a:pPr>
            <a:r>
              <a:rPr lang="es-ES" sz="1600" b="1" dirty="0">
                <a:latin typeface="Arial Rounded MT Bold" panose="020F0704030504030204" pitchFamily="34" charset="0"/>
                <a:ea typeface="Calibri" panose="020F0502020204030204" pitchFamily="34" charset="0"/>
                <a:cs typeface="Times New Roman" panose="02020603050405020304" pitchFamily="18" charset="0"/>
              </a:rPr>
              <a:t>Análisis Estadístico</a:t>
            </a:r>
          </a:p>
        </p:txBody>
      </p:sp>
      <p:sp>
        <p:nvSpPr>
          <p:cNvPr id="3" name="Rectángulo 2"/>
          <p:cNvSpPr/>
          <p:nvPr/>
        </p:nvSpPr>
        <p:spPr>
          <a:xfrm>
            <a:off x="8450668" y="1819539"/>
            <a:ext cx="2610523" cy="506549"/>
          </a:xfrm>
          <a:prstGeom prst="rect">
            <a:avLst/>
          </a:prstGeom>
        </p:spPr>
        <p:txBody>
          <a:bodyPr wrap="none">
            <a:spAutoFit/>
          </a:bodyPr>
          <a:lstStyle/>
          <a:p>
            <a:pPr algn="just">
              <a:lnSpc>
                <a:spcPct val="200000"/>
              </a:lnSpc>
              <a:spcAft>
                <a:spcPts val="0"/>
              </a:spcAft>
            </a:pPr>
            <a:r>
              <a:rPr lang="es-ES" sz="1600" dirty="0">
                <a:solidFill>
                  <a:srgbClr val="000000"/>
                </a:solidFill>
                <a:latin typeface="Arial Rounded MT Bold" panose="020F0704030504030204" pitchFamily="34" charset="0"/>
                <a:ea typeface="Calibri" panose="020F0502020204030204" pitchFamily="34" charset="0"/>
                <a:cs typeface="Times New Roman" panose="02020603050405020304" pitchFamily="18" charset="0"/>
              </a:rPr>
              <a:t>valor de ajuste de: </a:t>
            </a:r>
            <a:r>
              <a:rPr lang="es-ES" sz="1600" b="1" dirty="0">
                <a:solidFill>
                  <a:srgbClr val="000000"/>
                </a:solidFill>
                <a:latin typeface="Arial Rounded MT Bold" panose="020F0704030504030204" pitchFamily="34" charset="0"/>
                <a:ea typeface="Calibri" panose="020F0502020204030204" pitchFamily="34" charset="0"/>
                <a:cs typeface="Times New Roman" panose="02020603050405020304" pitchFamily="18" charset="0"/>
              </a:rPr>
              <a:t>0.041</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8450667" y="4768533"/>
            <a:ext cx="2610523" cy="506549"/>
          </a:xfrm>
          <a:prstGeom prst="rect">
            <a:avLst/>
          </a:prstGeom>
        </p:spPr>
        <p:txBody>
          <a:bodyPr wrap="none">
            <a:spAutoFit/>
          </a:bodyPr>
          <a:lstStyle/>
          <a:p>
            <a:pPr algn="just">
              <a:lnSpc>
                <a:spcPct val="200000"/>
              </a:lnSpc>
            </a:pPr>
            <a:r>
              <a:rPr lang="es-ES" sz="1600" dirty="0">
                <a:solidFill>
                  <a:srgbClr val="000000"/>
                </a:solidFill>
                <a:latin typeface="Arial Rounded MT Bold" panose="020F0704030504030204" pitchFamily="34" charset="0"/>
                <a:ea typeface="Calibri" panose="020F0502020204030204" pitchFamily="34" charset="0"/>
                <a:cs typeface="Times New Roman" panose="02020603050405020304" pitchFamily="18" charset="0"/>
              </a:rPr>
              <a:t>valor de ajuste de: </a:t>
            </a:r>
            <a:r>
              <a:rPr lang="es-ES" sz="1600" b="1" dirty="0">
                <a:solidFill>
                  <a:srgbClr val="000000"/>
                </a:solidFill>
                <a:latin typeface="Arial Rounded MT Bold" panose="020F0704030504030204" pitchFamily="34" charset="0"/>
                <a:ea typeface="Calibri" panose="020F0502020204030204" pitchFamily="34" charset="0"/>
                <a:cs typeface="Times New Roman" panose="02020603050405020304" pitchFamily="18" charset="0"/>
              </a:rPr>
              <a:t>0.032</a:t>
            </a:r>
          </a:p>
        </p:txBody>
      </p:sp>
      <p:sp>
        <p:nvSpPr>
          <p:cNvPr id="8" name="CuadroTexto 7"/>
          <p:cNvSpPr txBox="1"/>
          <p:nvPr/>
        </p:nvSpPr>
        <p:spPr>
          <a:xfrm>
            <a:off x="8450669" y="1302515"/>
            <a:ext cx="2610523" cy="307777"/>
          </a:xfrm>
          <a:prstGeom prst="rect">
            <a:avLst/>
          </a:prstGeom>
          <a:noFill/>
        </p:spPr>
        <p:txBody>
          <a:bodyPr wrap="square" rtlCol="0">
            <a:spAutoFit/>
          </a:bodyPr>
          <a:lstStyle/>
          <a:p>
            <a:r>
              <a:rPr lang="es-CO" sz="1400" dirty="0" smtClean="0">
                <a:latin typeface="Arial Rounded MT Bold" panose="020F0704030504030204" pitchFamily="34" charset="0"/>
              </a:rPr>
              <a:t>VALIDACION DEL MODELO</a:t>
            </a:r>
            <a:endParaRPr lang="es-ES" sz="1400" dirty="0">
              <a:latin typeface="Arial Rounded MT Bold" panose="020F0704030504030204" pitchFamily="34" charset="0"/>
            </a:endParaRPr>
          </a:p>
        </p:txBody>
      </p:sp>
    </p:spTree>
    <p:extLst>
      <p:ext uri="{BB962C8B-B14F-4D97-AF65-F5344CB8AC3E}">
        <p14:creationId xmlns:p14="http://schemas.microsoft.com/office/powerpoint/2010/main" val="2617336787"/>
      </p:ext>
    </p:extLst>
  </p:cSld>
  <p:clrMapOvr>
    <a:masterClrMapping/>
  </p:clrMapOvr>
  <mc:AlternateContent xmlns:mc="http://schemas.openxmlformats.org/markup-compatibility/2006">
    <mc:Choice xmlns:p14="http://schemas.microsoft.com/office/powerpoint/2010/main" Requires="p14">
      <p:transition spd="slow" p14:dur="2000" advTm="57069"/>
    </mc:Choice>
    <mc:Fallback>
      <p:transition spd="slow" advTm="5706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rotWithShape="1">
          <a:blip r:embed="rId3"/>
          <a:srcRect r="36865"/>
          <a:stretch/>
        </p:blipFill>
        <p:spPr>
          <a:xfrm>
            <a:off x="5241611" y="3900447"/>
            <a:ext cx="1925073" cy="2816785"/>
          </a:xfrm>
          <a:prstGeom prst="rect">
            <a:avLst/>
          </a:prstGeom>
        </p:spPr>
      </p:pic>
      <p:pic>
        <p:nvPicPr>
          <p:cNvPr id="24" name="Imagen 23"/>
          <p:cNvPicPr>
            <a:picLocks noChangeAspect="1"/>
          </p:cNvPicPr>
          <p:nvPr/>
        </p:nvPicPr>
        <p:blipFill rotWithShape="1">
          <a:blip r:embed="rId4"/>
          <a:srcRect t="29618"/>
          <a:stretch/>
        </p:blipFill>
        <p:spPr>
          <a:xfrm>
            <a:off x="4257348" y="606782"/>
            <a:ext cx="3797442" cy="2672702"/>
          </a:xfrm>
          <a:prstGeom prst="rect">
            <a:avLst/>
          </a:prstGeom>
        </p:spPr>
      </p:pic>
      <p:sp>
        <p:nvSpPr>
          <p:cNvPr id="5" name="Rectángulo 4"/>
          <p:cNvSpPr/>
          <p:nvPr/>
        </p:nvSpPr>
        <p:spPr>
          <a:xfrm>
            <a:off x="1572508" y="2188143"/>
            <a:ext cx="326390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s-CO" b="1" dirty="0" smtClean="0">
                <a:latin typeface="Arial Rounded MT Bold" panose="020F0704030504030204" pitchFamily="34" charset="0"/>
              </a:rPr>
              <a:t>VALORACION ECONOMICA</a:t>
            </a:r>
            <a:endParaRPr lang="es-ES" b="1" dirty="0">
              <a:latin typeface="Arial Rounded MT Bold" panose="020F0704030504030204" pitchFamily="34" charset="0"/>
            </a:endParaRPr>
          </a:p>
        </p:txBody>
      </p:sp>
      <p:sp>
        <p:nvSpPr>
          <p:cNvPr id="6" name="Rectángulo 5"/>
          <p:cNvSpPr/>
          <p:nvPr/>
        </p:nvSpPr>
        <p:spPr>
          <a:xfrm>
            <a:off x="7972369" y="2941096"/>
            <a:ext cx="301480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CO" dirty="0" smtClean="0">
                <a:latin typeface="Arial Rounded MT Bold" panose="020F0704030504030204" pitchFamily="34" charset="0"/>
                <a:ea typeface="Calibri" panose="020F0502020204030204" pitchFamily="34" charset="0"/>
              </a:rPr>
              <a:t>Beneficio de los servicios hídricos</a:t>
            </a:r>
            <a:endParaRPr lang="es-ES" dirty="0">
              <a:latin typeface="Arial Rounded MT Bold" panose="020F0704030504030204" pitchFamily="34" charset="0"/>
            </a:endParaRPr>
          </a:p>
        </p:txBody>
      </p:sp>
      <p:sp>
        <p:nvSpPr>
          <p:cNvPr id="2" name="CuadroTexto 1"/>
          <p:cNvSpPr txBox="1"/>
          <p:nvPr/>
        </p:nvSpPr>
        <p:spPr>
          <a:xfrm rot="16200000">
            <a:off x="-266358" y="1542188"/>
            <a:ext cx="1661242" cy="369332"/>
          </a:xfrm>
          <a:prstGeom prst="rect">
            <a:avLst/>
          </a:prstGeom>
          <a:noFill/>
        </p:spPr>
        <p:txBody>
          <a:bodyPr wrap="square" rtlCol="0">
            <a:spAutoFit/>
          </a:bodyPr>
          <a:lstStyle/>
          <a:p>
            <a:pPr algn="ctr"/>
            <a:r>
              <a:rPr lang="es-CO" dirty="0" smtClean="0">
                <a:latin typeface="Arial Rounded MT Bold" panose="020F0704030504030204" pitchFamily="34" charset="0"/>
              </a:rPr>
              <a:t>PROPUESTA</a:t>
            </a:r>
            <a:endParaRPr lang="es-ES" dirty="0">
              <a:latin typeface="Arial Rounded MT Bold" panose="020F0704030504030204" pitchFamily="34" charset="0"/>
            </a:endParaRPr>
          </a:p>
        </p:txBody>
      </p:sp>
      <p:sp>
        <p:nvSpPr>
          <p:cNvPr id="8" name="Título 1"/>
          <p:cNvSpPr txBox="1">
            <a:spLocks/>
          </p:cNvSpPr>
          <p:nvPr/>
        </p:nvSpPr>
        <p:spPr>
          <a:xfrm>
            <a:off x="879660" y="266797"/>
            <a:ext cx="4649604"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dirty="0" smtClean="0">
                <a:latin typeface="Arial Rounded MT Bold" panose="020F0704030504030204" pitchFamily="34" charset="0"/>
                <a:cs typeface="Times New Roman" panose="02020603050405020304" pitchFamily="18" charset="0"/>
              </a:rPr>
              <a:t>PLANTEAMIENTO DEL PROBLEMA </a:t>
            </a:r>
            <a:endParaRPr lang="en-US" sz="2000" b="1" dirty="0">
              <a:latin typeface="Arial Rounded MT Bold" panose="020F0704030504030204" pitchFamily="34" charset="0"/>
              <a:cs typeface="Times New Roman" panose="02020603050405020304" pitchFamily="18" charset="0"/>
            </a:endParaRPr>
          </a:p>
        </p:txBody>
      </p:sp>
      <p:sp>
        <p:nvSpPr>
          <p:cNvPr id="9" name="Rectángulo 8"/>
          <p:cNvSpPr/>
          <p:nvPr/>
        </p:nvSpPr>
        <p:spPr>
          <a:xfrm>
            <a:off x="7972369" y="4867465"/>
            <a:ext cx="171713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O" dirty="0" smtClean="0">
                <a:latin typeface="Arial Rounded MT Bold" panose="020F0704030504030204" pitchFamily="34" charset="0"/>
              </a:rPr>
              <a:t>Lógica Difusa</a:t>
            </a:r>
            <a:endParaRPr lang="es-ES" dirty="0">
              <a:latin typeface="Arial Rounded MT Bold" panose="020F0704030504030204" pitchFamily="34" charset="0"/>
            </a:endParaRPr>
          </a:p>
        </p:txBody>
      </p:sp>
      <p:sp>
        <p:nvSpPr>
          <p:cNvPr id="10" name="Rectángulo 9"/>
          <p:cNvSpPr/>
          <p:nvPr/>
        </p:nvSpPr>
        <p:spPr>
          <a:xfrm>
            <a:off x="7972369" y="2156876"/>
            <a:ext cx="301480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O" dirty="0" smtClean="0">
                <a:latin typeface="Arial Rounded MT Bold" panose="020F0704030504030204" pitchFamily="34" charset="0"/>
              </a:rPr>
              <a:t>Función de la producción</a:t>
            </a:r>
            <a:endParaRPr lang="es-ES" dirty="0">
              <a:latin typeface="Arial Rounded MT Bold" panose="020F0704030504030204" pitchFamily="34" charset="0"/>
            </a:endParaRPr>
          </a:p>
        </p:txBody>
      </p:sp>
      <p:sp>
        <p:nvSpPr>
          <p:cNvPr id="11" name="Rectángulo 10"/>
          <p:cNvSpPr/>
          <p:nvPr/>
        </p:nvSpPr>
        <p:spPr>
          <a:xfrm>
            <a:off x="7972369" y="1380924"/>
            <a:ext cx="30148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CO" dirty="0" smtClean="0">
                <a:latin typeface="Arial Rounded MT Bold" panose="020F0704030504030204" pitchFamily="34" charset="0"/>
              </a:rPr>
              <a:t>Precios del mercado</a:t>
            </a:r>
            <a:endParaRPr lang="es-ES" dirty="0">
              <a:latin typeface="Arial Rounded MT Bold" panose="020F0704030504030204" pitchFamily="34" charset="0"/>
            </a:endParaRPr>
          </a:p>
        </p:txBody>
      </p:sp>
      <p:sp>
        <p:nvSpPr>
          <p:cNvPr id="12" name="Rectángulo 11"/>
          <p:cNvSpPr/>
          <p:nvPr/>
        </p:nvSpPr>
        <p:spPr>
          <a:xfrm>
            <a:off x="1572508" y="4728966"/>
            <a:ext cx="326390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CO" b="1" dirty="0" smtClean="0">
                <a:latin typeface="Arial Rounded MT Bold" panose="020F0704030504030204" pitchFamily="34" charset="0"/>
              </a:rPr>
              <a:t>ZONAS PRIORITARIAS DE CUIDADO</a:t>
            </a:r>
            <a:endParaRPr lang="es-ES" b="1" dirty="0">
              <a:latin typeface="Arial Rounded MT Bold" panose="020F0704030504030204" pitchFamily="34" charset="0"/>
            </a:endParaRPr>
          </a:p>
        </p:txBody>
      </p:sp>
      <p:sp>
        <p:nvSpPr>
          <p:cNvPr id="13" name="Flecha derecha 12"/>
          <p:cNvSpPr/>
          <p:nvPr/>
        </p:nvSpPr>
        <p:spPr>
          <a:xfrm>
            <a:off x="6090024" y="2144324"/>
            <a:ext cx="1062044" cy="315066"/>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0" name="Flecha derecha 19"/>
          <p:cNvSpPr/>
          <p:nvPr/>
        </p:nvSpPr>
        <p:spPr>
          <a:xfrm>
            <a:off x="6204147" y="4899252"/>
            <a:ext cx="1062044" cy="3150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08076436"/>
      </p:ext>
    </p:extLst>
  </p:cSld>
  <p:clrMapOvr>
    <a:masterClrMapping/>
  </p:clrMapOvr>
  <mc:AlternateContent xmlns:mc="http://schemas.openxmlformats.org/markup-compatibility/2006">
    <mc:Choice xmlns:p14="http://schemas.microsoft.com/office/powerpoint/2010/main" Requires="p14">
      <p:transition spd="slow" p14:dur="2000" advTm="22915"/>
    </mc:Choice>
    <mc:Fallback>
      <p:transition spd="slow" advTm="2291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69174" y="209802"/>
            <a:ext cx="4098686" cy="365100"/>
          </a:xfrm>
          <a:prstGeom prst="rect">
            <a:avLst/>
          </a:prstGeom>
        </p:spPr>
        <p:txBody>
          <a:bodyPr wrap="none">
            <a:spAutoFit/>
          </a:bodyPr>
          <a:lstStyle/>
          <a:p>
            <a:pPr lvl="0">
              <a:lnSpc>
                <a:spcPct val="107000"/>
              </a:lnSpc>
              <a:spcBef>
                <a:spcPts val="200"/>
              </a:spcBef>
              <a:spcAft>
                <a:spcPts val="0"/>
              </a:spcAft>
            </a:pPr>
            <a:r>
              <a:rPr lang="es-ES" b="1" dirty="0">
                <a:latin typeface="Arial Rounded MT Bold" panose="020F0704030504030204" pitchFamily="34" charset="0"/>
                <a:ea typeface="Times New Roman" panose="02020603050405020304" pitchFamily="18" charset="0"/>
                <a:cs typeface="Times New Roman" panose="02020603050405020304" pitchFamily="18" charset="0"/>
              </a:rPr>
              <a:t>Gestión de la cuenca del rio Carchi</a:t>
            </a:r>
            <a:endParaRPr lang="es-ES"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rot="16200000">
            <a:off x="-404889" y="847253"/>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pic>
        <p:nvPicPr>
          <p:cNvPr id="4" name="Imagen 3"/>
          <p:cNvPicPr/>
          <p:nvPr/>
        </p:nvPicPr>
        <p:blipFill rotWithShape="1">
          <a:blip r:embed="rId3" cstate="print"/>
          <a:srcRect l="7655" t="18722" r="10855" b="25397"/>
          <a:stretch/>
        </p:blipFill>
        <p:spPr bwMode="auto">
          <a:xfrm>
            <a:off x="1069174" y="1224888"/>
            <a:ext cx="6162675" cy="2375535"/>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1069174" y="623951"/>
            <a:ext cx="3315588" cy="558294"/>
          </a:xfrm>
          <a:prstGeom prst="rect">
            <a:avLst/>
          </a:prstGeom>
        </p:spPr>
        <p:txBody>
          <a:bodyPr wrap="none">
            <a:spAutoFit/>
          </a:bodyPr>
          <a:lstStyle/>
          <a:p>
            <a:pPr marL="179705" indent="-179705" algn="just">
              <a:lnSpc>
                <a:spcPct val="200000"/>
              </a:lnSpc>
              <a:spcAft>
                <a:spcPts val="800"/>
              </a:spcAft>
            </a:pPr>
            <a:r>
              <a:rPr lang="es-ES" dirty="0">
                <a:latin typeface="Arial Rounded MT Bold" panose="020F0704030504030204" pitchFamily="34" charset="0"/>
                <a:ea typeface="Calibri" panose="020F0502020204030204" pitchFamily="34" charset="0"/>
                <a:cs typeface="Times New Roman" panose="02020603050405020304" pitchFamily="18" charset="0"/>
              </a:rPr>
              <a:t>Áreas protegidas existentes</a:t>
            </a:r>
            <a:endParaRPr lang="es-ES" sz="1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7590407" y="1510050"/>
            <a:ext cx="3509002" cy="830997"/>
          </a:xfrm>
          <a:prstGeom prst="rect">
            <a:avLst/>
          </a:prstGeom>
        </p:spPr>
        <p:txBody>
          <a:bodyPr wrap="square">
            <a:spAutoFit/>
          </a:bodyPr>
          <a:lstStyle/>
          <a:p>
            <a:pPr algn="just"/>
            <a:r>
              <a:rPr lang="es-ES" sz="1600" dirty="0">
                <a:latin typeface="Arial Rounded MT Bold" panose="020F0704030504030204" pitchFamily="34" charset="0"/>
                <a:ea typeface="Calibri" panose="020F0502020204030204" pitchFamily="34" charset="0"/>
              </a:rPr>
              <a:t>El área que se propone </a:t>
            </a:r>
            <a:r>
              <a:rPr lang="es-ES" sz="1600" dirty="0" smtClean="0">
                <a:latin typeface="Arial Rounded MT Bold" panose="020F0704030504030204" pitchFamily="34" charset="0"/>
                <a:ea typeface="Calibri" panose="020F0502020204030204" pitchFamily="34" charset="0"/>
              </a:rPr>
              <a:t>para estudio de </a:t>
            </a:r>
            <a:r>
              <a:rPr lang="es-ES" sz="1600" dirty="0">
                <a:latin typeface="Arial Rounded MT Bold" panose="020F0704030504030204" pitchFamily="34" charset="0"/>
                <a:ea typeface="Calibri" panose="020F0502020204030204" pitchFamily="34" charset="0"/>
              </a:rPr>
              <a:t>conservación es de 6109,5 Ha</a:t>
            </a:r>
            <a:endParaRPr lang="es-ES" sz="1600" dirty="0">
              <a:latin typeface="Arial Rounded MT Bold" panose="020F0704030504030204" pitchFamily="34" charset="0"/>
            </a:endParaRPr>
          </a:p>
        </p:txBody>
      </p:sp>
      <p:sp>
        <p:nvSpPr>
          <p:cNvPr id="7" name="Rectángulo 6"/>
          <p:cNvSpPr/>
          <p:nvPr/>
        </p:nvSpPr>
        <p:spPr>
          <a:xfrm>
            <a:off x="1069174" y="3643066"/>
            <a:ext cx="2234138" cy="646331"/>
          </a:xfrm>
          <a:prstGeom prst="rect">
            <a:avLst/>
          </a:prstGeom>
        </p:spPr>
        <p:txBody>
          <a:bodyPr wrap="none">
            <a:spAutoFit/>
          </a:bodyPr>
          <a:lstStyle/>
          <a:p>
            <a:pPr marL="179705" indent="-179705" algn="just">
              <a:lnSpc>
                <a:spcPct val="200000"/>
              </a:lnSpc>
              <a:spcAft>
                <a:spcPts val="800"/>
              </a:spcAft>
            </a:pPr>
            <a:r>
              <a:rPr lang="es-ES" dirty="0">
                <a:latin typeface="Arial Rounded MT Bold" panose="020F0704030504030204" pitchFamily="34" charset="0"/>
                <a:ea typeface="Calibri" panose="020F0502020204030204" pitchFamily="34" charset="0"/>
                <a:cs typeface="Times New Roman" panose="02020603050405020304" pitchFamily="18" charset="0"/>
              </a:rPr>
              <a:t>Cobertura</a:t>
            </a:r>
            <a:r>
              <a:rPr lang="es-ES" b="1" dirty="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Arial Rounded MT Bold" panose="020F0704030504030204" pitchFamily="34" charset="0"/>
                <a:ea typeface="Calibri" panose="020F0502020204030204" pitchFamily="34" charset="0"/>
                <a:cs typeface="Times New Roman" panose="02020603050405020304" pitchFamily="18" charset="0"/>
              </a:rPr>
              <a:t>Vegetal</a:t>
            </a:r>
            <a:endParaRPr lang="es-ES" sz="1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8" name="Imagen 7"/>
          <p:cNvPicPr/>
          <p:nvPr/>
        </p:nvPicPr>
        <p:blipFill rotWithShape="1">
          <a:blip r:embed="rId4" cstate="print"/>
          <a:srcRect l="7973" t="22126" r="10377" b="21426"/>
          <a:stretch/>
        </p:blipFill>
        <p:spPr bwMode="auto">
          <a:xfrm>
            <a:off x="1069174" y="4246754"/>
            <a:ext cx="6112510" cy="2375535"/>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7590407" y="4749950"/>
            <a:ext cx="3509002" cy="1077218"/>
          </a:xfrm>
          <a:prstGeom prst="rect">
            <a:avLst/>
          </a:prstGeom>
        </p:spPr>
        <p:txBody>
          <a:bodyPr wrap="square">
            <a:spAutoFit/>
          </a:bodyPr>
          <a:lstStyle/>
          <a:p>
            <a:pPr algn="just">
              <a:spcAft>
                <a:spcPts val="800"/>
              </a:spcAft>
            </a:pP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La </a:t>
            </a:r>
            <a:r>
              <a:rPr lang="es-ES" sz="1600" dirty="0">
                <a:latin typeface="Arial Rounded MT Bold" panose="020F0704030504030204" pitchFamily="34" charset="0"/>
                <a:ea typeface="Calibri" panose="020F0502020204030204" pitchFamily="34" charset="0"/>
                <a:cs typeface="Times New Roman" panose="02020603050405020304" pitchFamily="18" charset="0"/>
              </a:rPr>
              <a:t>cobertura principal es paramo con un porcentaje de: 88.56% seguido de vegetación arbustiva 8.8%.</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6688549"/>
      </p:ext>
    </p:extLst>
  </p:cSld>
  <p:clrMapOvr>
    <a:masterClrMapping/>
  </p:clrMapOvr>
  <mc:AlternateContent xmlns:mc="http://schemas.openxmlformats.org/markup-compatibility/2006">
    <mc:Choice xmlns:p14="http://schemas.microsoft.com/office/powerpoint/2010/main" Requires="p14">
      <p:transition spd="slow" p14:dur="2000" advTm="29107"/>
    </mc:Choice>
    <mc:Fallback>
      <p:transition spd="slow" advTm="29107"/>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rot="16200000">
            <a:off x="-404889" y="847253"/>
            <a:ext cx="1609736" cy="334835"/>
          </a:xfrm>
          <a:prstGeom prst="rect">
            <a:avLst/>
          </a:prstGeom>
        </p:spPr>
        <p:txBody>
          <a:bodyPr wrap="none">
            <a:spAutoFit/>
          </a:bodyPr>
          <a:lstStyle/>
          <a:p>
            <a:pPr algn="ctr">
              <a:lnSpc>
                <a:spcPct val="107000"/>
              </a:lnSpc>
              <a:spcBef>
                <a:spcPts val="1200"/>
              </a:spcBef>
              <a:spcAft>
                <a:spcPts val="0"/>
              </a:spcAft>
            </a:pPr>
            <a:r>
              <a:rPr lang="es-CO" sz="1600" b="1" kern="0" dirty="0" smtClean="0">
                <a:latin typeface="Arial Rounded MT Bold" panose="020F0704030504030204" pitchFamily="34" charset="0"/>
                <a:ea typeface="Times New Roman" panose="02020603050405020304" pitchFamily="18" charset="0"/>
                <a:cs typeface="Times New Roman" panose="02020603050405020304" pitchFamily="18" charset="0"/>
              </a:rPr>
              <a:t>RESULTADOS</a:t>
            </a:r>
            <a:endParaRPr lang="es-ES" sz="1400" b="1" kern="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981608" y="512196"/>
            <a:ext cx="1625766" cy="558294"/>
          </a:xfrm>
          <a:prstGeom prst="rect">
            <a:avLst/>
          </a:prstGeom>
        </p:spPr>
        <p:txBody>
          <a:bodyPr wrap="none">
            <a:spAutoFit/>
          </a:bodyPr>
          <a:lstStyle/>
          <a:p>
            <a:pPr algn="just">
              <a:lnSpc>
                <a:spcPct val="200000"/>
              </a:lnSpc>
              <a:spcAft>
                <a:spcPts val="0"/>
              </a:spcAft>
            </a:pPr>
            <a:r>
              <a:rPr lang="es-CO" dirty="0" smtClean="0">
                <a:latin typeface="Arial Rounded MT Bold" panose="020F0704030504030204" pitchFamily="34" charset="0"/>
                <a:ea typeface="Calibri" panose="020F0502020204030204" pitchFamily="34" charset="0"/>
                <a:cs typeface="Times New Roman" panose="02020603050405020304" pitchFamily="18" charset="0"/>
              </a:rPr>
              <a:t>Uso de suelo</a:t>
            </a:r>
            <a:endParaRPr lang="es-ES" sz="1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Imagen 3"/>
          <p:cNvPicPr/>
          <p:nvPr/>
        </p:nvPicPr>
        <p:blipFill rotWithShape="1">
          <a:blip r:embed="rId2" cstate="print"/>
          <a:srcRect l="7336" t="20756" r="9101" b="21426"/>
          <a:stretch/>
        </p:blipFill>
        <p:spPr bwMode="auto">
          <a:xfrm>
            <a:off x="897202" y="1127211"/>
            <a:ext cx="6108065" cy="2375535"/>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7335072" y="1776369"/>
            <a:ext cx="3693999" cy="1077218"/>
          </a:xfrm>
          <a:prstGeom prst="rect">
            <a:avLst/>
          </a:prstGeom>
        </p:spPr>
        <p:txBody>
          <a:bodyPr wrap="square">
            <a:spAutoFit/>
          </a:bodyPr>
          <a:lstStyle/>
          <a:p>
            <a:pPr algn="just"/>
            <a:r>
              <a:rPr lang="es-ES" sz="1600" dirty="0">
                <a:latin typeface="Arial Rounded MT Bold" panose="020F0704030504030204" pitchFamily="34" charset="0"/>
                <a:ea typeface="Calibri" panose="020F0502020204030204" pitchFamily="34" charset="0"/>
              </a:rPr>
              <a:t>E</a:t>
            </a:r>
            <a:r>
              <a:rPr lang="es-ES" sz="1600" dirty="0" smtClean="0">
                <a:latin typeface="Arial Rounded MT Bold" panose="020F0704030504030204" pitchFamily="34" charset="0"/>
                <a:ea typeface="Calibri" panose="020F0502020204030204" pitchFamily="34" charset="0"/>
              </a:rPr>
              <a:t>l </a:t>
            </a:r>
            <a:r>
              <a:rPr lang="es-ES" sz="1600" dirty="0">
                <a:latin typeface="Arial Rounded MT Bold" panose="020F0704030504030204" pitchFamily="34" charset="0"/>
                <a:ea typeface="Calibri" panose="020F0502020204030204" pitchFamily="34" charset="0"/>
              </a:rPr>
              <a:t>97.37% está destinado para la </a:t>
            </a:r>
            <a:r>
              <a:rPr lang="es-ES" sz="1600" dirty="0" smtClean="0">
                <a:latin typeface="Arial Rounded MT Bold" panose="020F0704030504030204" pitchFamily="34" charset="0"/>
                <a:ea typeface="Calibri" panose="020F0502020204030204" pitchFamily="34" charset="0"/>
              </a:rPr>
              <a:t>conservación, 1.58</a:t>
            </a:r>
            <a:r>
              <a:rPr lang="es-ES" sz="1600" dirty="0">
                <a:latin typeface="Arial Rounded MT Bold" panose="020F0704030504030204" pitchFamily="34" charset="0"/>
                <a:ea typeface="Calibri" panose="020F0502020204030204" pitchFamily="34" charset="0"/>
              </a:rPr>
              <a:t>% destinado a uso pecuario y 1.05% destinado a agricultura. </a:t>
            </a:r>
            <a:endParaRPr lang="es-ES" sz="1600" dirty="0">
              <a:latin typeface="Arial Rounded MT Bold" panose="020F0704030504030204" pitchFamily="34" charset="0"/>
            </a:endParaRPr>
          </a:p>
        </p:txBody>
      </p:sp>
      <p:sp>
        <p:nvSpPr>
          <p:cNvPr id="6" name="Rectángulo 5"/>
          <p:cNvSpPr/>
          <p:nvPr/>
        </p:nvSpPr>
        <p:spPr>
          <a:xfrm>
            <a:off x="784832" y="3471831"/>
            <a:ext cx="2163797" cy="558294"/>
          </a:xfrm>
          <a:prstGeom prst="rect">
            <a:avLst/>
          </a:prstGeom>
        </p:spPr>
        <p:txBody>
          <a:bodyPr wrap="none">
            <a:spAutoFit/>
          </a:bodyPr>
          <a:lstStyle/>
          <a:p>
            <a:pPr algn="just">
              <a:lnSpc>
                <a:spcPct val="200000"/>
              </a:lnSpc>
            </a:pPr>
            <a:r>
              <a:rPr lang="es-ES" dirty="0">
                <a:latin typeface="Arial Rounded MT Bold" panose="020F0704030504030204" pitchFamily="34" charset="0"/>
                <a:ea typeface="Calibri" panose="020F0502020204030204" pitchFamily="34" charset="0"/>
                <a:cs typeface="Times New Roman" panose="02020603050405020304" pitchFamily="18" charset="0"/>
              </a:rPr>
              <a:t>Centros poblados</a:t>
            </a:r>
          </a:p>
        </p:txBody>
      </p:sp>
      <p:pic>
        <p:nvPicPr>
          <p:cNvPr id="7" name="Imagen 6"/>
          <p:cNvPicPr/>
          <p:nvPr/>
        </p:nvPicPr>
        <p:blipFill rotWithShape="1">
          <a:blip r:embed="rId3" cstate="print"/>
          <a:srcRect l="7336" t="19856" r="9420" b="21425"/>
          <a:stretch/>
        </p:blipFill>
        <p:spPr bwMode="auto">
          <a:xfrm>
            <a:off x="981608" y="3985626"/>
            <a:ext cx="5991225" cy="2375535"/>
          </a:xfrm>
          <a:prstGeom prst="rect">
            <a:avLst/>
          </a:prstGeom>
          <a:ln>
            <a:noFill/>
          </a:ln>
          <a:extLst>
            <a:ext uri="{53640926-AAD7-44D8-BBD7-CCE9431645EC}">
              <a14:shadowObscured xmlns:a14="http://schemas.microsoft.com/office/drawing/2010/main"/>
            </a:ext>
          </a:extLst>
        </p:spPr>
      </p:pic>
      <p:sp>
        <p:nvSpPr>
          <p:cNvPr id="8" name="Rectángulo 7"/>
          <p:cNvSpPr/>
          <p:nvPr/>
        </p:nvSpPr>
        <p:spPr>
          <a:xfrm>
            <a:off x="7335072" y="4273454"/>
            <a:ext cx="3693999" cy="1569660"/>
          </a:xfrm>
          <a:prstGeom prst="rect">
            <a:avLst/>
          </a:prstGeom>
        </p:spPr>
        <p:txBody>
          <a:bodyPr wrap="square">
            <a:spAutoFit/>
          </a:bodyPr>
          <a:lstStyle/>
          <a:p>
            <a:pPr algn="just"/>
            <a:r>
              <a:rPr lang="es-ES" sz="1600" dirty="0">
                <a:latin typeface="Arial Rounded MT Bold" panose="020F0704030504030204" pitchFamily="34" charset="0"/>
                <a:ea typeface="Calibri" panose="020F0502020204030204" pitchFamily="34" charset="0"/>
              </a:rPr>
              <a:t>Se determinó que el número de centros poblados que se encuentran en la zona de conservación crítica son 2, dedicados al pastoreo y la ganadería.</a:t>
            </a:r>
          </a:p>
        </p:txBody>
      </p:sp>
    </p:spTree>
    <p:extLst>
      <p:ext uri="{BB962C8B-B14F-4D97-AF65-F5344CB8AC3E}">
        <p14:creationId xmlns:p14="http://schemas.microsoft.com/office/powerpoint/2010/main" val="707063883"/>
      </p:ext>
    </p:extLst>
  </p:cSld>
  <p:clrMapOvr>
    <a:masterClrMapping/>
  </p:clrMapOvr>
  <mc:AlternateContent xmlns:mc="http://schemas.openxmlformats.org/markup-compatibility/2006">
    <mc:Choice xmlns:p14="http://schemas.microsoft.com/office/powerpoint/2010/main" Requires="p14">
      <p:transition spd="slow" p14:dur="2000" advTm="35055"/>
    </mc:Choice>
    <mc:Fallback>
      <p:transition spd="slow" advTm="35055"/>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rot="16200000">
            <a:off x="-642754" y="1141756"/>
            <a:ext cx="2524257"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000" b="1" dirty="0" smtClean="0">
                <a:latin typeface="Arial Rounded MT Bold" panose="020F0704030504030204" pitchFamily="34" charset="0"/>
                <a:cs typeface="Times New Roman" panose="02020603050405020304" pitchFamily="18" charset="0"/>
              </a:rPr>
              <a:t>CONCLUSIONES</a:t>
            </a:r>
            <a:endParaRPr lang="en-US" sz="2000" b="1" dirty="0">
              <a:latin typeface="Arial Rounded MT Bold" panose="020F0704030504030204" pitchFamily="34" charset="0"/>
              <a:cs typeface="Times New Roman" panose="02020603050405020304" pitchFamily="18" charset="0"/>
            </a:endParaRPr>
          </a:p>
        </p:txBody>
      </p:sp>
      <p:sp>
        <p:nvSpPr>
          <p:cNvPr id="4" name="Rectángulo 3"/>
          <p:cNvSpPr/>
          <p:nvPr/>
        </p:nvSpPr>
        <p:spPr>
          <a:xfrm>
            <a:off x="1091534" y="637279"/>
            <a:ext cx="9762978" cy="2476319"/>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S" sz="1600" dirty="0">
                <a:latin typeface="Arial Rounded MT Bold" panose="020F0704030504030204" pitchFamily="34" charset="0"/>
                <a:ea typeface="Calibri" panose="020F0502020204030204" pitchFamily="34" charset="0"/>
                <a:cs typeface="Times New Roman" panose="02020603050405020304" pitchFamily="18" charset="0"/>
              </a:rPr>
              <a:t>Tomando en cuenta mano de obra, químicos y electricidad durante la fase de tratamiento del agua, el beneficio de purificación calculado corresponde a 536145,</a:t>
            </a:r>
            <a:r>
              <a:rPr lang="es-ES" sz="16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67 ($/año); </a:t>
            </a:r>
            <a:r>
              <a:rPr lang="es-ES" sz="1600" dirty="0">
                <a:latin typeface="Arial Rounded MT Bold" panose="020F0704030504030204" pitchFamily="34" charset="0"/>
                <a:ea typeface="Calibri" panose="020F0502020204030204" pitchFamily="34" charset="0"/>
                <a:cs typeface="Times New Roman" panose="02020603050405020304" pitchFamily="18" charset="0"/>
              </a:rPr>
              <a:t>el beneficio de almacenamiento calculado en producción de papa y producción de maíz corresponde a un total de </a:t>
            </a:r>
            <a:r>
              <a:rPr lang="es-ES" sz="16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452570,11($/año). El beneficio total de los servicios hídricos del páramo es 988715,78($/año).</a:t>
            </a:r>
            <a:endParaRPr lang="es-ES" sz="14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1091534" y="3319660"/>
            <a:ext cx="9762978" cy="2476319"/>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S" sz="1600" dirty="0">
                <a:latin typeface="Arial Rounded MT Bold" panose="020F0704030504030204" pitchFamily="34" charset="0"/>
                <a:ea typeface="Calibri" panose="020F0502020204030204" pitchFamily="34" charset="0"/>
                <a:cs typeface="Times New Roman" panose="02020603050405020304" pitchFamily="18" charset="0"/>
              </a:rPr>
              <a:t>La metodología de Lógica Difusa permitió obtener zonas con diferentes probabilidades para su cuidado, a partir de distancias y  criterios basados en aspectos ambientales y geográficos. Según el análisis estadístico el modelo que tuvo un mejor ajuste corresponde al modelo realizado con lógica difusa; fundamentando este resultado a la proximidad de los datos de acuerdo a distancias y la jerarquización de acuerdo a la importancia que tienen las variables.</a:t>
            </a:r>
          </a:p>
        </p:txBody>
      </p:sp>
    </p:spTree>
    <p:extLst>
      <p:ext uri="{BB962C8B-B14F-4D97-AF65-F5344CB8AC3E}">
        <p14:creationId xmlns:p14="http://schemas.microsoft.com/office/powerpoint/2010/main" val="2640302612"/>
      </p:ext>
    </p:extLst>
  </p:cSld>
  <p:clrMapOvr>
    <a:masterClrMapping/>
  </p:clrMapOvr>
  <mc:AlternateContent xmlns:mc="http://schemas.openxmlformats.org/markup-compatibility/2006">
    <mc:Choice xmlns:p14="http://schemas.microsoft.com/office/powerpoint/2010/main" Requires="p14">
      <p:transition spd="slow" p14:dur="2000" advTm="64988"/>
    </mc:Choice>
    <mc:Fallback>
      <p:transition spd="slow" advTm="6498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rot="16200000">
            <a:off x="-670889" y="1291358"/>
            <a:ext cx="2524257"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000" b="1" dirty="0" smtClean="0">
                <a:latin typeface="Arial Rounded MT Bold" panose="020F0704030504030204" pitchFamily="34" charset="0"/>
                <a:cs typeface="Times New Roman" panose="02020603050405020304" pitchFamily="18" charset="0"/>
              </a:rPr>
              <a:t>CONCLUSIONES</a:t>
            </a:r>
            <a:endParaRPr lang="en-US" sz="2000" b="1" dirty="0">
              <a:latin typeface="Arial Rounded MT Bold" panose="020F0704030504030204" pitchFamily="34" charset="0"/>
              <a:cs typeface="Times New Roman" panose="02020603050405020304" pitchFamily="18" charset="0"/>
            </a:endParaRPr>
          </a:p>
        </p:txBody>
      </p:sp>
      <p:sp>
        <p:nvSpPr>
          <p:cNvPr id="4" name="Rectángulo 3"/>
          <p:cNvSpPr/>
          <p:nvPr/>
        </p:nvSpPr>
        <p:spPr>
          <a:xfrm>
            <a:off x="880427" y="-318597"/>
            <a:ext cx="9881357" cy="2657138"/>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endParaRPr lang="es-ES" sz="1600" dirty="0">
              <a:latin typeface="Arial Rounded MT Bold" panose="020F07040305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S" sz="1600" dirty="0">
                <a:latin typeface="Arial Rounded MT Bold" panose="020F0704030504030204" pitchFamily="34" charset="0"/>
                <a:ea typeface="Calibri" panose="020F0502020204030204" pitchFamily="34" charset="0"/>
                <a:cs typeface="Times New Roman" panose="02020603050405020304" pitchFamily="18" charset="0"/>
              </a:rPr>
              <a:t>Las zonas que tienen la mayor probabilidad para ser conservadas son las que están ubicadas en zonas altas de la cuenca del rio Carchi, cerca de la reserva ecológica </a:t>
            </a: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El </a:t>
            </a:r>
            <a:r>
              <a:rPr lang="es-ES" sz="1600" dirty="0" err="1">
                <a:latin typeface="Arial Rounded MT Bold" panose="020F0704030504030204" pitchFamily="34" charset="0"/>
                <a:ea typeface="Calibri" panose="020F0502020204030204" pitchFamily="34" charset="0"/>
                <a:cs typeface="Times New Roman" panose="02020603050405020304" pitchFamily="18" charset="0"/>
              </a:rPr>
              <a:t>A</a:t>
            </a:r>
            <a:r>
              <a:rPr lang="es-ES" sz="1600" dirty="0" err="1" smtClean="0">
                <a:latin typeface="Arial Rounded MT Bold" panose="020F0704030504030204" pitchFamily="34" charset="0"/>
                <a:ea typeface="Calibri" panose="020F0502020204030204" pitchFamily="34" charset="0"/>
                <a:cs typeface="Times New Roman" panose="02020603050405020304" pitchFamily="18" charset="0"/>
              </a:rPr>
              <a:t>ngel</a:t>
            </a: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 </a:t>
            </a:r>
            <a:r>
              <a:rPr lang="es-ES" sz="1600" dirty="0">
                <a:latin typeface="Arial Rounded MT Bold" panose="020F0704030504030204" pitchFamily="34" charset="0"/>
                <a:ea typeface="Calibri" panose="020F0502020204030204" pitchFamily="34" charset="0"/>
                <a:cs typeface="Times New Roman" panose="02020603050405020304" pitchFamily="18" charset="0"/>
              </a:rPr>
              <a:t>y cerca de cobertura vegetal de páramo, pues este ecosistema representa el hábitat de fauna y flora endémica, además este ecosistema provee servicios ambientales irremplazables</a:t>
            </a:r>
          </a:p>
        </p:txBody>
      </p:sp>
      <p:sp>
        <p:nvSpPr>
          <p:cNvPr id="3" name="Rectángulo 2"/>
          <p:cNvSpPr/>
          <p:nvPr/>
        </p:nvSpPr>
        <p:spPr>
          <a:xfrm>
            <a:off x="880427" y="2338541"/>
            <a:ext cx="9881357" cy="2062103"/>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S" sz="1600" dirty="0">
                <a:latin typeface="Arial Rounded MT Bold" panose="020F0704030504030204" pitchFamily="34" charset="0"/>
                <a:ea typeface="Calibri" panose="020F0502020204030204" pitchFamily="34" charset="0"/>
                <a:cs typeface="Times New Roman" panose="02020603050405020304" pitchFamily="18" charset="0"/>
              </a:rPr>
              <a:t>Para garantizar el abastecimiento de agua en cantidad y calidad de manera permanente para la población de la ciudad de Tulcán se recomienda realizar estudios para nuevas fuentes de captación, ya que actualmente existe un déficit de provisión de este servicio debido a la falta de infraestructura. </a:t>
            </a:r>
          </a:p>
        </p:txBody>
      </p:sp>
      <p:sp>
        <p:nvSpPr>
          <p:cNvPr id="5" name="Rectángulo 4"/>
          <p:cNvSpPr/>
          <p:nvPr/>
        </p:nvSpPr>
        <p:spPr>
          <a:xfrm>
            <a:off x="880426" y="4400644"/>
            <a:ext cx="9881357" cy="1077218"/>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S" sz="1600" dirty="0">
                <a:latin typeface="Arial Rounded MT Bold" panose="020F0704030504030204" pitchFamily="34" charset="0"/>
                <a:ea typeface="Calibri" panose="020F0502020204030204" pitchFamily="34" charset="0"/>
                <a:cs typeface="Times New Roman" panose="02020603050405020304" pitchFamily="18" charset="0"/>
              </a:rPr>
              <a:t>Se recomienda incrementar el valor por cada m3 de agua en la ciudad de </a:t>
            </a: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Tulcán </a:t>
            </a:r>
            <a:r>
              <a:rPr lang="es-ES" sz="1600" dirty="0">
                <a:latin typeface="Arial Rounded MT Bold" panose="020F0704030504030204" pitchFamily="34" charset="0"/>
                <a:ea typeface="Calibri" panose="020F0502020204030204" pitchFamily="34" charset="0"/>
                <a:cs typeface="Times New Roman" panose="02020603050405020304" pitchFamily="18" charset="0"/>
              </a:rPr>
              <a:t>y usar un porcentaje del mismo para proyectos encaminados a cuidar las fuentes </a:t>
            </a: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hídricas.</a:t>
            </a:r>
            <a:endParaRPr lang="es-ES" sz="1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8963324"/>
      </p:ext>
    </p:extLst>
  </p:cSld>
  <p:clrMapOvr>
    <a:masterClrMapping/>
  </p:clrMapOvr>
  <mc:AlternateContent xmlns:mc="http://schemas.openxmlformats.org/markup-compatibility/2006">
    <mc:Choice xmlns:p14="http://schemas.microsoft.com/office/powerpoint/2010/main" Requires="p14">
      <p:transition spd="slow" p14:dur="2000" advTm="56277"/>
    </mc:Choice>
    <mc:Fallback>
      <p:transition spd="slow" advTm="56277"/>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rot="16200000">
            <a:off x="-867337" y="1487806"/>
            <a:ext cx="2917153"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CO" sz="2000" b="1" dirty="0" smtClean="0">
                <a:latin typeface="Arial Rounded MT Bold" panose="020F0704030504030204" pitchFamily="34" charset="0"/>
                <a:cs typeface="Times New Roman" panose="02020603050405020304" pitchFamily="18" charset="0"/>
              </a:rPr>
              <a:t>RECOMENDACIONES</a:t>
            </a:r>
            <a:endParaRPr lang="en-US" sz="2000" b="1" dirty="0">
              <a:latin typeface="Arial Rounded MT Bold" panose="020F0704030504030204" pitchFamily="34" charset="0"/>
              <a:cs typeface="Times New Roman" panose="02020603050405020304" pitchFamily="18" charset="0"/>
            </a:endParaRPr>
          </a:p>
        </p:txBody>
      </p:sp>
      <p:sp>
        <p:nvSpPr>
          <p:cNvPr id="3" name="Rectángulo 2"/>
          <p:cNvSpPr/>
          <p:nvPr/>
        </p:nvSpPr>
        <p:spPr>
          <a:xfrm>
            <a:off x="880427" y="754450"/>
            <a:ext cx="9754748" cy="2164695"/>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Los </a:t>
            </a:r>
            <a:r>
              <a:rPr lang="es-ES" sz="1600" dirty="0">
                <a:latin typeface="Arial Rounded MT Bold" panose="020F0704030504030204" pitchFamily="34" charset="0"/>
                <a:ea typeface="Calibri" panose="020F0502020204030204" pitchFamily="34" charset="0"/>
                <a:cs typeface="Times New Roman" panose="02020603050405020304" pitchFamily="18" charset="0"/>
              </a:rPr>
              <a:t>valores obtenidos en este estudio son una referencia para conocer la importancia del agua, pero toda mejora en el incremento va servir para lograr el eficiente uso del agua</a:t>
            </a: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a:t>
            </a:r>
          </a:p>
          <a:p>
            <a:pPr marL="285750" indent="-285750" algn="just">
              <a:lnSpc>
                <a:spcPct val="200000"/>
              </a:lnSpc>
              <a:spcAft>
                <a:spcPts val="800"/>
              </a:spcAft>
              <a:buFont typeface="Arial" panose="020B0604020202020204" pitchFamily="34" charset="0"/>
              <a:buChar char="•"/>
            </a:pP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Para </a:t>
            </a:r>
            <a:r>
              <a:rPr lang="es-ES" sz="1600" dirty="0">
                <a:latin typeface="Arial Rounded MT Bold" panose="020F0704030504030204" pitchFamily="34" charset="0"/>
                <a:ea typeface="Calibri" panose="020F0502020204030204" pitchFamily="34" charset="0"/>
                <a:cs typeface="Times New Roman" panose="02020603050405020304" pitchFamily="18" charset="0"/>
              </a:rPr>
              <a:t>realizar la metodología de lógica difusa se recomienda tener criterios de expertos en el tema para un mejor manejo de la información</a:t>
            </a: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a:t>
            </a:r>
            <a:endParaRPr lang="es-ES" sz="1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880427" y="2919145"/>
            <a:ext cx="9754748" cy="1983876"/>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S" sz="1600" dirty="0">
                <a:latin typeface="Arial Rounded MT Bold" panose="020F0704030504030204" pitchFamily="34" charset="0"/>
                <a:ea typeface="Calibri" panose="020F0502020204030204" pitchFamily="34" charset="0"/>
                <a:cs typeface="Times New Roman" panose="02020603050405020304" pitchFamily="18" charset="0"/>
              </a:rPr>
              <a:t>Se recomienda que las entidades administrativas del cantón Tulcán, realicen estudios de acuerdo a las 6000 ha propuestas, para posteriormente poder declararlas como bosques de protección o corredores cuyo fin sea la conservación y el cuidado del páramo, a su vez generen estrategias para cuidar y mantener la extensión de la cobertura vegetal.</a:t>
            </a:r>
          </a:p>
        </p:txBody>
      </p:sp>
    </p:spTree>
    <p:extLst>
      <p:ext uri="{BB962C8B-B14F-4D97-AF65-F5344CB8AC3E}">
        <p14:creationId xmlns:p14="http://schemas.microsoft.com/office/powerpoint/2010/main" val="2200961232"/>
      </p:ext>
    </p:extLst>
  </p:cSld>
  <p:clrMapOvr>
    <a:masterClrMapping/>
  </p:clrMapOvr>
  <mc:AlternateContent xmlns:mc="http://schemas.openxmlformats.org/markup-compatibility/2006">
    <mc:Choice xmlns:p14="http://schemas.microsoft.com/office/powerpoint/2010/main" Requires="p14">
      <p:transition spd="slow" p14:dur="2000" advTm="38961"/>
    </mc:Choice>
    <mc:Fallback>
      <p:transition spd="slow" advTm="3896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965" y="303907"/>
            <a:ext cx="9512389" cy="6204218"/>
          </a:xfrm>
          <a:prstGeom prst="rect">
            <a:avLst/>
          </a:prstGeom>
        </p:spPr>
      </p:pic>
      <p:pic>
        <p:nvPicPr>
          <p:cNvPr id="1028" name="Picture 4" descr="Resultado de imagen para gracias para diapositiva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4" b="93197" l="0" r="100000">
                        <a14:foregroundMark x1="4681" y1="46259" x2="4681" y2="46259"/>
                        <a14:foregroundMark x1="15106" y1="19728" x2="15106" y2="39116"/>
                        <a14:foregroundMark x1="60426" y1="48299" x2="60426" y2="48299"/>
                        <a14:foregroundMark x1="71915" y1="48980" x2="71915" y2="48980"/>
                        <a14:foregroundMark x1="81064" y1="48980" x2="81064" y2="48980"/>
                        <a14:foregroundMark x1="90638" y1="48980" x2="90638" y2="48980"/>
                        <a14:foregroundMark x1="65745" y1="14286" x2="65745" y2="14286"/>
                        <a14:foregroundMark x1="66170" y1="22789" x2="66170" y2="22789"/>
                        <a14:foregroundMark x1="65745" y1="27551" x2="65745" y2="27551"/>
                        <a14:foregroundMark x1="65745" y1="32993" x2="65745" y2="32993"/>
                        <a14:foregroundMark x1="65745" y1="34014" x2="65745" y2="34014"/>
                        <a14:foregroundMark x1="70000" y1="27891" x2="70000" y2="27891"/>
                        <a14:foregroundMark x1="60638" y1="35034" x2="60638" y2="35034"/>
                        <a14:foregroundMark x1="62340" y1="71429" x2="62340" y2="71429"/>
                        <a14:foregroundMark x1="68723" y1="71429" x2="68723" y2="71429"/>
                        <a14:foregroundMark x1="66383" y1="82653" x2="66383" y2="82653"/>
                        <a14:foregroundMark x1="61277" y1="81633" x2="61277" y2="81633"/>
                        <a14:foregroundMark x1="73191" y1="81633" x2="73191" y2="81633"/>
                        <a14:foregroundMark x1="74468" y1="79932" x2="74468" y2="79932"/>
                        <a14:foregroundMark x1="74043" y1="76531" x2="74043" y2="76531"/>
                        <a14:foregroundMark x1="70000" y1="77551" x2="70000" y2="77551"/>
                      </a14:backgroundRemoval>
                    </a14:imgEffect>
                  </a14:imgLayer>
                </a14:imgProps>
              </a:ext>
              <a:ext uri="{28A0092B-C50C-407E-A947-70E740481C1C}">
                <a14:useLocalDpi xmlns:a14="http://schemas.microsoft.com/office/drawing/2010/main" val="0"/>
              </a:ext>
            </a:extLst>
          </a:blip>
          <a:srcRect/>
          <a:stretch>
            <a:fillRect/>
          </a:stretch>
        </p:blipFill>
        <p:spPr bwMode="auto">
          <a:xfrm>
            <a:off x="3263454" y="0"/>
            <a:ext cx="4708569" cy="294536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t="31174" b="23005"/>
          <a:stretch/>
        </p:blipFill>
        <p:spPr>
          <a:xfrm>
            <a:off x="603965" y="4144405"/>
            <a:ext cx="2579263" cy="2363720"/>
          </a:xfrm>
          <a:prstGeom prst="rect">
            <a:avLst/>
          </a:prstGeom>
        </p:spPr>
      </p:pic>
    </p:spTree>
    <p:extLst>
      <p:ext uri="{BB962C8B-B14F-4D97-AF65-F5344CB8AC3E}">
        <p14:creationId xmlns:p14="http://schemas.microsoft.com/office/powerpoint/2010/main" val="1302470535"/>
      </p:ext>
    </p:extLst>
  </p:cSld>
  <p:clrMapOvr>
    <a:masterClrMapping/>
  </p:clrMapOvr>
  <mc:AlternateContent xmlns:mc="http://schemas.openxmlformats.org/markup-compatibility/2006">
    <mc:Choice xmlns:p14="http://schemas.microsoft.com/office/powerpoint/2010/main" Requires="p14">
      <p:transition spd="slow" p14:dur="2000" advTm="8663"/>
    </mc:Choice>
    <mc:Fallback>
      <p:transition spd="slow" advTm="8663"/>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ESP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7574" y="548680"/>
            <a:ext cx="4760549" cy="122949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811359" y="1953073"/>
            <a:ext cx="7692980" cy="646331"/>
          </a:xfrm>
          <a:prstGeom prst="rect">
            <a:avLst/>
          </a:prstGeom>
        </p:spPr>
        <p:txBody>
          <a:bodyPr wrap="square">
            <a:spAutoFit/>
          </a:bodyPr>
          <a:lstStyle/>
          <a:p>
            <a:pPr algn="ctr"/>
            <a:r>
              <a:rPr lang="es-ES" i="1" dirty="0" smtClean="0">
                <a:solidFill>
                  <a:schemeClr val="tx1"/>
                </a:solidFill>
                <a:latin typeface="Times New Roman" panose="02020603050405020304" pitchFamily="18" charset="0"/>
                <a:cs typeface="Times New Roman" panose="02020603050405020304" pitchFamily="18" charset="0"/>
              </a:rPr>
              <a:t>DEPARTAMENTO DE CIENCIAS DE LA TIERRA Y LA CONSTRUCCIÓN </a:t>
            </a:r>
          </a:p>
          <a:p>
            <a:pPr algn="ctr"/>
            <a:r>
              <a:rPr lang="es-ES" i="1" dirty="0" smtClean="0">
                <a:solidFill>
                  <a:schemeClr val="tx1"/>
                </a:solidFill>
                <a:latin typeface="Times New Roman" panose="02020603050405020304" pitchFamily="18" charset="0"/>
                <a:cs typeface="Times New Roman" panose="02020603050405020304" pitchFamily="18" charset="0"/>
              </a:rPr>
              <a:t>CARRERA DE INGENIERÍA GEOGRÁFICA Y DEL MEDIO AMBIENTE </a:t>
            </a:r>
          </a:p>
        </p:txBody>
      </p:sp>
      <p:sp>
        <p:nvSpPr>
          <p:cNvPr id="6" name="Rectángulo 5"/>
          <p:cNvSpPr/>
          <p:nvPr/>
        </p:nvSpPr>
        <p:spPr>
          <a:xfrm>
            <a:off x="1360597" y="2774301"/>
            <a:ext cx="8594501" cy="923330"/>
          </a:xfrm>
          <a:prstGeom prst="rect">
            <a:avLst/>
          </a:prstGeom>
        </p:spPr>
        <p:txBody>
          <a:bodyPr wrap="square">
            <a:spAutoFit/>
          </a:bodyPr>
          <a:lstStyle/>
          <a:p>
            <a:pPr algn="ctr"/>
            <a:r>
              <a:rPr lang="es-ES" b="1" i="1" dirty="0" smtClean="0">
                <a:solidFill>
                  <a:schemeClr val="tx1"/>
                </a:solidFill>
                <a:latin typeface="Times New Roman" panose="02020603050405020304" pitchFamily="18" charset="0"/>
                <a:cs typeface="Times New Roman" panose="02020603050405020304" pitchFamily="18" charset="0"/>
              </a:rPr>
              <a:t>“</a:t>
            </a:r>
            <a:r>
              <a:rPr lang="es-EC" b="1" i="1" dirty="0">
                <a:latin typeface="Times New Roman" panose="02020603050405020304" pitchFamily="18" charset="0"/>
                <a:cs typeface="Times New Roman" panose="02020603050405020304" pitchFamily="18" charset="0"/>
              </a:rPr>
              <a:t>ZONAS PRIORITARIAS DE CONSERVACION EN LOS AFLUENTES ABASTECEDORES DE LA CIUDAD DE TULCAN, APLICANDO METODO DE VALORACIÓN ECONÓMICA Y LOGICA </a:t>
            </a:r>
            <a:r>
              <a:rPr lang="es-EC" b="1" i="1" dirty="0" smtClean="0">
                <a:latin typeface="Times New Roman" panose="02020603050405020304" pitchFamily="18" charset="0"/>
                <a:cs typeface="Times New Roman" panose="02020603050405020304" pitchFamily="18" charset="0"/>
              </a:rPr>
              <a:t>DIFUSA</a:t>
            </a:r>
            <a:r>
              <a:rPr lang="es-ES" b="1" i="1" dirty="0" smtClean="0">
                <a:solidFill>
                  <a:schemeClr val="tx1"/>
                </a:solidFill>
                <a:latin typeface="Times New Roman" panose="02020603050405020304" pitchFamily="18" charset="0"/>
                <a:cs typeface="Times New Roman" panose="02020603050405020304" pitchFamily="18" charset="0"/>
              </a:rPr>
              <a:t>”</a:t>
            </a:r>
            <a:endParaRPr lang="es-EC" b="1" i="1" dirty="0">
              <a:solidFill>
                <a:schemeClr val="tx1"/>
              </a:solidFill>
              <a:latin typeface="Times New Roman" panose="02020603050405020304" pitchFamily="18" charset="0"/>
              <a:cs typeface="Times New Roman" panose="02020603050405020304" pitchFamily="18" charset="0"/>
            </a:endParaRPr>
          </a:p>
        </p:txBody>
      </p:sp>
      <p:sp>
        <p:nvSpPr>
          <p:cNvPr id="7" name="2 Subtítulo"/>
          <p:cNvSpPr txBox="1">
            <a:spLocks/>
          </p:cNvSpPr>
          <p:nvPr/>
        </p:nvSpPr>
        <p:spPr>
          <a:xfrm>
            <a:off x="1400950" y="3992452"/>
            <a:ext cx="9365788" cy="1969020"/>
          </a:xfrm>
          <a:prstGeom prst="rect">
            <a:avLst/>
          </a:prstGeom>
        </p:spPr>
        <p:txBody>
          <a:bodyPr vert="horz" lIns="91440" tIns="45720" rIns="91440" bIns="45720" numCol="2" rtlCol="0" anchor="ctr">
            <a:no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eaLnBrk="0" fontAlgn="base" hangingPunct="0">
              <a:spcBef>
                <a:spcPts val="300"/>
              </a:spcBef>
              <a:spcAft>
                <a:spcPct val="0"/>
              </a:spcAft>
            </a:pPr>
            <a:endParaRPr lang="es-EC" dirty="0">
              <a:solidFill>
                <a:schemeClr val="tx1"/>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1811359" y="3980968"/>
            <a:ext cx="4666714" cy="1946687"/>
          </a:xfrm>
          <a:prstGeom prst="rect">
            <a:avLst/>
          </a:prstGeom>
        </p:spPr>
        <p:txBody>
          <a:bodyPr wrap="square">
            <a:spAutoFit/>
          </a:bodyPr>
          <a:lstStyle/>
          <a:p>
            <a:r>
              <a:rPr lang="es-EC" b="1" dirty="0" smtClean="0">
                <a:solidFill>
                  <a:schemeClr val="tx1"/>
                </a:solidFill>
                <a:latin typeface="Times New Roman" panose="02020603050405020304" pitchFamily="18" charset="0"/>
                <a:cs typeface="Times New Roman" panose="02020603050405020304" pitchFamily="18" charset="0"/>
              </a:rPr>
              <a:t>Autor:</a:t>
            </a:r>
          </a:p>
          <a:p>
            <a:pPr>
              <a:spcBef>
                <a:spcPts val="300"/>
              </a:spcBef>
            </a:pPr>
            <a:r>
              <a:rPr lang="es-EC" dirty="0" smtClean="0">
                <a:latin typeface="Times New Roman" panose="02020603050405020304" pitchFamily="18" charset="0"/>
                <a:cs typeface="Times New Roman" panose="02020603050405020304" pitchFamily="18" charset="0"/>
              </a:rPr>
              <a:t>Mejía Aguilar Mónica </a:t>
            </a:r>
            <a:r>
              <a:rPr lang="es-EC" dirty="0" smtClean="0">
                <a:solidFill>
                  <a:schemeClr val="tx1"/>
                </a:solidFill>
                <a:latin typeface="Times New Roman" panose="02020603050405020304" pitchFamily="18" charset="0"/>
                <a:cs typeface="Times New Roman" panose="02020603050405020304" pitchFamily="18" charset="0"/>
              </a:rPr>
              <a:t>Sofía </a:t>
            </a:r>
          </a:p>
          <a:p>
            <a:pPr>
              <a:spcBef>
                <a:spcPts val="300"/>
              </a:spcBef>
            </a:pPr>
            <a:endParaRPr lang="es-EC" dirty="0" smtClean="0">
              <a:solidFill>
                <a:schemeClr val="tx1"/>
              </a:solidFill>
              <a:latin typeface="Times New Roman" panose="02020603050405020304" pitchFamily="18" charset="0"/>
              <a:cs typeface="Times New Roman" panose="02020603050405020304" pitchFamily="18" charset="0"/>
            </a:endParaRPr>
          </a:p>
          <a:p>
            <a:pPr eaLnBrk="0" fontAlgn="base" hangingPunct="0">
              <a:spcBef>
                <a:spcPts val="300"/>
              </a:spcBef>
              <a:spcAft>
                <a:spcPct val="0"/>
              </a:spcAft>
            </a:pPr>
            <a:r>
              <a:rPr lang="es-EC" b="1" dirty="0" smtClean="0">
                <a:solidFill>
                  <a:schemeClr val="tx1"/>
                </a:solidFill>
                <a:latin typeface="Times New Roman" panose="02020603050405020304" pitchFamily="18" charset="0"/>
                <a:cs typeface="Times New Roman" panose="02020603050405020304" pitchFamily="18" charset="0"/>
              </a:rPr>
              <a:t>Director del proyecto:  </a:t>
            </a:r>
          </a:p>
          <a:p>
            <a:pPr eaLnBrk="0" fontAlgn="base" hangingPunct="0">
              <a:spcBef>
                <a:spcPts val="300"/>
              </a:spcBef>
              <a:spcAft>
                <a:spcPct val="0"/>
              </a:spcAft>
            </a:pPr>
            <a:r>
              <a:rPr lang="es-EC" dirty="0" smtClean="0">
                <a:solidFill>
                  <a:schemeClr val="tx1"/>
                </a:solidFill>
                <a:latin typeface="Times New Roman" panose="02020603050405020304" pitchFamily="18" charset="0"/>
                <a:cs typeface="Times New Roman" panose="02020603050405020304" pitchFamily="18" charset="0"/>
              </a:rPr>
              <a:t>Dr. Fabián Rodríguez</a:t>
            </a:r>
          </a:p>
          <a:p>
            <a:pPr eaLnBrk="0" fontAlgn="base" hangingPunct="0">
              <a:spcBef>
                <a:spcPts val="300"/>
              </a:spcBef>
              <a:spcAft>
                <a:spcPct val="0"/>
              </a:spcAft>
            </a:pPr>
            <a:endParaRPr lang="es-EC" dirty="0">
              <a:solidFill>
                <a:schemeClr val="tx1"/>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4862859" y="6210992"/>
            <a:ext cx="2441970" cy="369332"/>
          </a:xfrm>
          <a:prstGeom prst="rect">
            <a:avLst/>
          </a:prstGeom>
          <a:noFill/>
        </p:spPr>
        <p:txBody>
          <a:bodyPr wrap="square" rtlCol="0">
            <a:spAutoFit/>
          </a:bodyPr>
          <a:lstStyle/>
          <a:p>
            <a:pPr algn="ctr"/>
            <a:r>
              <a:rPr lang="es-CO" dirty="0" smtClean="0">
                <a:latin typeface="Times New Roman" panose="02020603050405020304" pitchFamily="18" charset="0"/>
                <a:cs typeface="Times New Roman" panose="02020603050405020304" pitchFamily="18" charset="0"/>
              </a:rPr>
              <a:t>SANGOLQUÍ - 2019</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303966"/>
      </p:ext>
    </p:extLst>
  </p:cSld>
  <p:clrMapOvr>
    <a:masterClrMapping/>
  </p:clrMapOvr>
  <mc:AlternateContent xmlns:mc="http://schemas.openxmlformats.org/markup-compatibility/2006" xmlns:p14="http://schemas.microsoft.com/office/powerpoint/2010/main">
    <mc:Choice Requires="p14">
      <p:transition spd="slow" p14:dur="2000" advTm="1771"/>
    </mc:Choice>
    <mc:Fallback xmlns="">
      <p:transition spd="slow" advTm="177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2948" y="359467"/>
            <a:ext cx="3182647" cy="1748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729322" y="564419"/>
            <a:ext cx="2332690" cy="369332"/>
          </a:xfrm>
          <a:prstGeom prst="rect">
            <a:avLst/>
          </a:prstGeom>
        </p:spPr>
        <p:txBody>
          <a:bodyPr wrap="none">
            <a:spAutoFit/>
          </a:bodyPr>
          <a:lstStyle/>
          <a:p>
            <a:r>
              <a:rPr lang="es-ES" b="1" dirty="0" smtClean="0">
                <a:effectLst/>
                <a:latin typeface="Arial Rounded MT Bold" panose="020F0704030504030204" pitchFamily="34" charset="0"/>
                <a:ea typeface="Calibri" panose="020F0502020204030204" pitchFamily="34" charset="0"/>
                <a:cs typeface="Times New Roman" panose="02020603050405020304" pitchFamily="18" charset="0"/>
              </a:rPr>
              <a:t>ÁREA DE ESTUDIO</a:t>
            </a:r>
            <a:endParaRPr lang="es-ES" sz="1600" b="1" dirty="0">
              <a:latin typeface="Arial Rounded MT Bold" panose="020F0704030504030204" pitchFamily="34" charset="0"/>
              <a:cs typeface="Times New Roman" panose="02020603050405020304" pitchFamily="18" charset="0"/>
            </a:endParaRPr>
          </a:p>
        </p:txBody>
      </p:sp>
      <p:sp>
        <p:nvSpPr>
          <p:cNvPr id="3" name="Rectángulo 2"/>
          <p:cNvSpPr/>
          <p:nvPr/>
        </p:nvSpPr>
        <p:spPr>
          <a:xfrm>
            <a:off x="7937051" y="1988265"/>
            <a:ext cx="2471545" cy="2862322"/>
          </a:xfrm>
          <a:prstGeom prst="rect">
            <a:avLst/>
          </a:prstGeom>
        </p:spPr>
        <p:txBody>
          <a:bodyPr wrap="square">
            <a:spAutoFit/>
          </a:bodyPr>
          <a:lstStyle/>
          <a:p>
            <a:pPr>
              <a:lnSpc>
                <a:spcPct val="150000"/>
              </a:lnSpc>
              <a:spcAft>
                <a:spcPts val="800"/>
              </a:spcAft>
            </a:pP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Parroquia Tufiño </a:t>
            </a:r>
          </a:p>
          <a:p>
            <a:pPr>
              <a:lnSpc>
                <a:spcPct val="150000"/>
              </a:lnSpc>
              <a:spcAft>
                <a:spcPts val="800"/>
              </a:spcAft>
            </a:pPr>
            <a:r>
              <a:rPr lang="es-ES" sz="1600" dirty="0" smtClean="0">
                <a:latin typeface="Arial Rounded MT Bold" panose="020F0704030504030204" pitchFamily="34" charset="0"/>
                <a:ea typeface="Calibri" panose="020F0502020204030204" pitchFamily="34" charset="0"/>
                <a:cs typeface="Times New Roman" panose="02020603050405020304" pitchFamily="18" charset="0"/>
              </a:rPr>
              <a:t>Ciudad de </a:t>
            </a: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Tulcán</a:t>
            </a:r>
          </a:p>
          <a:p>
            <a:endParaRPr lang="es-CO" sz="1600" dirty="0" smtClean="0">
              <a:latin typeface="Arial Rounded MT Bold" panose="020F0704030504030204" pitchFamily="34" charset="0"/>
              <a:cs typeface="Times New Roman" panose="02020603050405020304" pitchFamily="18" charset="0"/>
            </a:endParaRPr>
          </a:p>
          <a:p>
            <a:endParaRPr lang="es-ES" sz="1600" dirty="0">
              <a:latin typeface="Arial Rounded MT Bold" panose="020F0704030504030204" pitchFamily="34" charset="0"/>
              <a:cs typeface="Times New Roman" panose="02020603050405020304" pitchFamily="18" charset="0"/>
            </a:endParaRPr>
          </a:p>
          <a:p>
            <a:r>
              <a:rPr lang="es-ES" sz="1600" dirty="0" smtClean="0">
                <a:latin typeface="Arial Rounded MT Bold" panose="020F0704030504030204" pitchFamily="34" charset="0"/>
                <a:cs typeface="Times New Roman" panose="02020603050405020304" pitchFamily="18" charset="0"/>
              </a:rPr>
              <a:t>60403 habitantes </a:t>
            </a:r>
          </a:p>
          <a:p>
            <a:r>
              <a:rPr lang="es-ES" sz="1600" dirty="0" smtClean="0">
                <a:latin typeface="Arial Rounded MT Bold" panose="020F0704030504030204" pitchFamily="34" charset="0"/>
                <a:cs typeface="Times New Roman" panose="02020603050405020304" pitchFamily="18" charset="0"/>
              </a:rPr>
              <a:t>Altura </a:t>
            </a:r>
            <a:r>
              <a:rPr lang="es-ES" sz="1600" dirty="0">
                <a:latin typeface="Arial Rounded MT Bold" panose="020F0704030504030204" pitchFamily="34" charset="0"/>
                <a:cs typeface="Times New Roman" panose="02020603050405020304" pitchFamily="18" charset="0"/>
              </a:rPr>
              <a:t>: 2.957 m.s.n.m.</a:t>
            </a:r>
          </a:p>
          <a:p>
            <a:pPr>
              <a:lnSpc>
                <a:spcPct val="150000"/>
              </a:lnSpc>
              <a:spcAft>
                <a:spcPts val="800"/>
              </a:spcAft>
            </a:pP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Provincia de Carchi.</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Imagen 3" descr="E:\TESIS\MAPAS\Ubicacion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322" y="1689546"/>
            <a:ext cx="6714466" cy="4509709"/>
          </a:xfrm>
          <a:prstGeom prst="rect">
            <a:avLst/>
          </a:prstGeom>
          <a:noFill/>
          <a:ln>
            <a:solidFill>
              <a:schemeClr val="tx1"/>
            </a:solidFill>
          </a:ln>
        </p:spPr>
      </p:pic>
      <p:sp>
        <p:nvSpPr>
          <p:cNvPr id="5" name="Flecha abajo 4"/>
          <p:cNvSpPr/>
          <p:nvPr/>
        </p:nvSpPr>
        <p:spPr>
          <a:xfrm>
            <a:off x="8988357" y="2957209"/>
            <a:ext cx="291830" cy="38910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8" name="Flecha abajo 7"/>
          <p:cNvSpPr/>
          <p:nvPr/>
        </p:nvSpPr>
        <p:spPr>
          <a:xfrm>
            <a:off x="8988357" y="4061132"/>
            <a:ext cx="291830" cy="38910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64084358"/>
      </p:ext>
    </p:extLst>
  </p:cSld>
  <p:clrMapOvr>
    <a:masterClrMapping/>
  </p:clrMapOvr>
  <mc:AlternateContent xmlns:mc="http://schemas.openxmlformats.org/markup-compatibility/2006">
    <mc:Choice xmlns:p14="http://schemas.microsoft.com/office/powerpoint/2010/main" Requires="p14">
      <p:transition spd="slow" p14:dur="2000" advTm="26403"/>
    </mc:Choice>
    <mc:Fallback>
      <p:transition spd="slow" advTm="2640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513008" y="624084"/>
            <a:ext cx="1901780"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1800" b="1" dirty="0" smtClean="0">
                <a:latin typeface="Arial Rounded MT Bold" panose="020F0704030504030204" pitchFamily="34" charset="0"/>
                <a:cs typeface="Times New Roman" panose="02020603050405020304" pitchFamily="18" charset="0"/>
              </a:rPr>
              <a:t>OBJETIVOS</a:t>
            </a:r>
            <a:endParaRPr lang="en-US" sz="1800" b="1" dirty="0">
              <a:latin typeface="Arial Rounded MT Bold" panose="020F0704030504030204" pitchFamily="34" charset="0"/>
              <a:cs typeface="Times New Roman" panose="02020603050405020304" pitchFamily="18" charset="0"/>
            </a:endParaRPr>
          </a:p>
        </p:txBody>
      </p:sp>
      <p:sp>
        <p:nvSpPr>
          <p:cNvPr id="3" name="Título 1"/>
          <p:cNvSpPr txBox="1">
            <a:spLocks/>
          </p:cNvSpPr>
          <p:nvPr/>
        </p:nvSpPr>
        <p:spPr>
          <a:xfrm>
            <a:off x="605308" y="1531936"/>
            <a:ext cx="2867696" cy="4036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1600" b="1" dirty="0" smtClean="0">
                <a:latin typeface="Arial Rounded MT Bold" panose="020F0704030504030204" pitchFamily="34" charset="0"/>
                <a:cs typeface="Times New Roman" panose="02020603050405020304" pitchFamily="18" charset="0"/>
              </a:rPr>
              <a:t>OBJETIVO GENERAL</a:t>
            </a:r>
            <a:endParaRPr lang="en-US" sz="1600" b="1" dirty="0">
              <a:latin typeface="Arial Rounded MT Bold" panose="020F0704030504030204" pitchFamily="34" charset="0"/>
              <a:cs typeface="Times New Roman" panose="02020603050405020304" pitchFamily="18" charset="0"/>
            </a:endParaRPr>
          </a:p>
        </p:txBody>
      </p:sp>
      <p:sp>
        <p:nvSpPr>
          <p:cNvPr id="4" name="Rectángulo 3"/>
          <p:cNvSpPr/>
          <p:nvPr/>
        </p:nvSpPr>
        <p:spPr>
          <a:xfrm>
            <a:off x="605308" y="1979386"/>
            <a:ext cx="10438930" cy="584775"/>
          </a:xfrm>
          <a:prstGeom prst="rect">
            <a:avLst/>
          </a:prstGeom>
        </p:spPr>
        <p:txBody>
          <a:bodyPr wrap="square">
            <a:spAutoFit/>
          </a:bodyPr>
          <a:lstStyle/>
          <a:p>
            <a:pPr>
              <a:spcAft>
                <a:spcPts val="800"/>
              </a:spcAft>
            </a:pPr>
            <a:r>
              <a:rPr lang="es-ES" sz="1600" dirty="0" smtClean="0">
                <a:effectLst/>
                <a:latin typeface="Arial Rounded MT Bold" panose="020F0704030504030204" pitchFamily="34" charset="0"/>
                <a:ea typeface="Calibri" panose="020F0502020204030204" pitchFamily="34" charset="0"/>
                <a:cs typeface="Times New Roman" panose="02020603050405020304" pitchFamily="18" charset="0"/>
              </a:rPr>
              <a:t>Delimitación de zonas prioritarias de conservación en los principales afluentes abastecedores de la ciudad de Tulcán provenientes del páramo, aplicando método de valoración económica y lógica difusa </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ítulo 1"/>
          <p:cNvSpPr txBox="1">
            <a:spLocks/>
          </p:cNvSpPr>
          <p:nvPr/>
        </p:nvSpPr>
        <p:spPr>
          <a:xfrm>
            <a:off x="605308" y="2954790"/>
            <a:ext cx="3618961"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1600" b="1" dirty="0" smtClean="0">
                <a:latin typeface="Arial Rounded MT Bold" panose="020F0704030504030204" pitchFamily="34" charset="0"/>
                <a:cs typeface="Times New Roman" panose="02020603050405020304" pitchFamily="18" charset="0"/>
              </a:rPr>
              <a:t>OBJETIVOS ESPECIFICOS</a:t>
            </a:r>
            <a:endParaRPr lang="en-US" sz="1600" b="1" dirty="0">
              <a:latin typeface="Arial Rounded MT Bold" panose="020F0704030504030204" pitchFamily="34" charset="0"/>
              <a:cs typeface="Times New Roman" panose="02020603050405020304" pitchFamily="18" charset="0"/>
            </a:endParaRPr>
          </a:p>
        </p:txBody>
      </p:sp>
      <p:sp>
        <p:nvSpPr>
          <p:cNvPr id="6" name="Rectángulo 5"/>
          <p:cNvSpPr/>
          <p:nvPr/>
        </p:nvSpPr>
        <p:spPr>
          <a:xfrm>
            <a:off x="605308" y="3729648"/>
            <a:ext cx="10438930" cy="2369880"/>
          </a:xfrm>
          <a:prstGeom prst="rect">
            <a:avLst/>
          </a:prstGeom>
        </p:spPr>
        <p:txBody>
          <a:bodyPr wrap="square">
            <a:spAutoFit/>
          </a:bodyPr>
          <a:lstStyle/>
          <a:p>
            <a:pPr marL="342900" lvl="0" indent="-342900" algn="just">
              <a:spcAft>
                <a:spcPts val="800"/>
              </a:spcAft>
              <a:buFont typeface="Symbol" panose="05050102010706020507" pitchFamily="18" charset="2"/>
              <a:buChar char=""/>
            </a:pPr>
            <a:r>
              <a:rPr lang="es-EC" sz="1600" dirty="0" smtClean="0">
                <a:effectLst/>
                <a:latin typeface="Arial Rounded MT Bold" panose="020F0704030504030204" pitchFamily="34" charset="0"/>
              </a:rPr>
              <a:t>Determinar la situación actual del recurso hídrico en la ciudad de Tulcán.</a:t>
            </a:r>
            <a:endParaRPr lang="es-ES" sz="1600" dirty="0" smtClean="0">
              <a:effectLst/>
              <a:latin typeface="Arial Rounded MT Bold" panose="020F0704030504030204" pitchFamily="34" charset="0"/>
            </a:endParaRPr>
          </a:p>
          <a:p>
            <a:pPr marL="342900" lvl="0" indent="-342900" algn="just">
              <a:spcAft>
                <a:spcPts val="800"/>
              </a:spcAft>
              <a:buFont typeface="Symbol" panose="05050102010706020507" pitchFamily="18" charset="2"/>
              <a:buChar char=""/>
            </a:pPr>
            <a:r>
              <a:rPr lang="es-EC" sz="1600" dirty="0" smtClean="0">
                <a:effectLst/>
                <a:latin typeface="Arial Rounded MT Bold" panose="020F0704030504030204" pitchFamily="34" charset="0"/>
              </a:rPr>
              <a:t>Calcular el volumen de los caudales principales de afluentes de agua de la ciudad del Tulcán a través de la aplicación del modelo desarrollado por Sandoval-Aguilera para caudales con limitada información.</a:t>
            </a:r>
            <a:endParaRPr lang="es-ES" sz="1600" dirty="0" smtClean="0">
              <a:effectLst/>
              <a:latin typeface="Arial Rounded MT Bold" panose="020F0704030504030204" pitchFamily="34" charset="0"/>
            </a:endParaRPr>
          </a:p>
          <a:p>
            <a:pPr marL="342900" lvl="0" indent="-342900" algn="just">
              <a:spcAft>
                <a:spcPts val="800"/>
              </a:spcAft>
              <a:buFont typeface="Symbol" panose="05050102010706020507" pitchFamily="18" charset="2"/>
              <a:buChar char=""/>
            </a:pPr>
            <a:r>
              <a:rPr lang="es-EC" sz="1600" dirty="0" smtClean="0">
                <a:effectLst/>
                <a:latin typeface="Arial Rounded MT Bold" panose="020F0704030504030204" pitchFamily="34" charset="0"/>
              </a:rPr>
              <a:t>Determinar el valor real del agua a través del método precios de mercado </a:t>
            </a:r>
            <a:r>
              <a:rPr lang="es-EC" sz="1600" dirty="0" smtClean="0">
                <a:latin typeface="Arial Rounded MT Bold" panose="020F0704030504030204" pitchFamily="34" charset="0"/>
              </a:rPr>
              <a:t>con </a:t>
            </a:r>
            <a:r>
              <a:rPr lang="es-EC" sz="1600" dirty="0" smtClean="0">
                <a:effectLst/>
                <a:latin typeface="Arial Rounded MT Bold" panose="020F0704030504030204" pitchFamily="34" charset="0"/>
              </a:rPr>
              <a:t>la función de la producción agrícola y consumo humano.</a:t>
            </a:r>
            <a:endParaRPr lang="es-ES" sz="1600" dirty="0" smtClean="0">
              <a:effectLst/>
              <a:latin typeface="Arial Rounded MT Bold" panose="020F0704030504030204" pitchFamily="34" charset="0"/>
            </a:endParaRPr>
          </a:p>
          <a:p>
            <a:pPr marL="342900" lvl="0" indent="-342900" algn="just">
              <a:spcAft>
                <a:spcPts val="800"/>
              </a:spcAft>
              <a:buFont typeface="Symbol" panose="05050102010706020507" pitchFamily="18" charset="2"/>
              <a:buChar char=""/>
            </a:pPr>
            <a:r>
              <a:rPr lang="es-EC" sz="1600" dirty="0" smtClean="0">
                <a:effectLst/>
                <a:latin typeface="Arial Rounded MT Bold" panose="020F0704030504030204" pitchFamily="34" charset="0"/>
              </a:rPr>
              <a:t>Delimitación de zonas prioritarias de conservación y cuidado del recurso hídrico en la cuenca del Rio Carchi a través del Modelo lógica Difusa.</a:t>
            </a:r>
            <a:endParaRPr lang="es-ES" sz="1600" dirty="0">
              <a:effectLst/>
              <a:latin typeface="Arial Rounded MT Bold" panose="020F0704030504030204" pitchFamily="34" charset="0"/>
            </a:endParaRPr>
          </a:p>
        </p:txBody>
      </p:sp>
    </p:spTree>
    <p:extLst>
      <p:ext uri="{BB962C8B-B14F-4D97-AF65-F5344CB8AC3E}">
        <p14:creationId xmlns:p14="http://schemas.microsoft.com/office/powerpoint/2010/main" val="3736111305"/>
      </p:ext>
    </p:extLst>
  </p:cSld>
  <p:clrMapOvr>
    <a:masterClrMapping/>
  </p:clrMapOvr>
  <mc:AlternateContent xmlns:mc="http://schemas.openxmlformats.org/markup-compatibility/2006">
    <mc:Choice xmlns:p14="http://schemas.microsoft.com/office/powerpoint/2010/main" Requires="p14">
      <p:transition spd="slow" p14:dur="2000" advTm="49449"/>
    </mc:Choice>
    <mc:Fallback>
      <p:transition spd="slow" advTm="4944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899" y="1062474"/>
            <a:ext cx="3141693" cy="2239248"/>
          </a:xfrm>
          <a:prstGeom prst="rect">
            <a:avLst/>
          </a:prstGeom>
        </p:spPr>
      </p:pic>
      <p:sp>
        <p:nvSpPr>
          <p:cNvPr id="2" name="Título 1"/>
          <p:cNvSpPr txBox="1">
            <a:spLocks/>
          </p:cNvSpPr>
          <p:nvPr/>
        </p:nvSpPr>
        <p:spPr>
          <a:xfrm rot="16200000">
            <a:off x="-793685" y="1285171"/>
            <a:ext cx="2524257"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000" b="1" dirty="0" smtClean="0">
                <a:latin typeface="Arial Rounded MT Bold" panose="020F0704030504030204" pitchFamily="34" charset="0"/>
                <a:cs typeface="Times New Roman" panose="02020603050405020304" pitchFamily="18" charset="0"/>
              </a:rPr>
              <a:t>MARCO TEORICO</a:t>
            </a:r>
            <a:endParaRPr lang="en-US" sz="2000" b="1" dirty="0">
              <a:latin typeface="Arial Rounded MT Bold" panose="020F0704030504030204" pitchFamily="34" charset="0"/>
              <a:cs typeface="Times New Roman" panose="02020603050405020304" pitchFamily="18" charset="0"/>
            </a:endParaRPr>
          </a:p>
        </p:txBody>
      </p:sp>
      <p:sp>
        <p:nvSpPr>
          <p:cNvPr id="3" name="Título 1"/>
          <p:cNvSpPr txBox="1">
            <a:spLocks/>
          </p:cNvSpPr>
          <p:nvPr/>
        </p:nvSpPr>
        <p:spPr>
          <a:xfrm>
            <a:off x="6680594" y="1462786"/>
            <a:ext cx="1262129"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CO" sz="1600" dirty="0" smtClean="0">
                <a:latin typeface="Arial Rounded MT Bold" panose="020F0704030504030204" pitchFamily="34" charset="0"/>
                <a:cs typeface="Times New Roman" panose="02020603050405020304" pitchFamily="18" charset="0"/>
              </a:rPr>
              <a:t>PÁRAMO</a:t>
            </a:r>
            <a:endParaRPr lang="en-US" sz="1600" dirty="0">
              <a:latin typeface="Arial Rounded MT Bold" panose="020F0704030504030204" pitchFamily="34" charset="0"/>
              <a:cs typeface="Times New Roman" panose="02020603050405020304" pitchFamily="18" charset="0"/>
            </a:endParaRPr>
          </a:p>
        </p:txBody>
      </p:sp>
      <p:sp>
        <p:nvSpPr>
          <p:cNvPr id="4" name="Rectángulo 3"/>
          <p:cNvSpPr/>
          <p:nvPr/>
        </p:nvSpPr>
        <p:spPr>
          <a:xfrm>
            <a:off x="1163969" y="595253"/>
            <a:ext cx="4395318" cy="461665"/>
          </a:xfrm>
          <a:prstGeom prst="rect">
            <a:avLst/>
          </a:prstGeom>
        </p:spPr>
        <p:txBody>
          <a:bodyPr wrap="square">
            <a:spAutoFit/>
          </a:bodyPr>
          <a:lstStyle/>
          <a:p>
            <a:pPr lvl="0">
              <a:lnSpc>
                <a:spcPct val="150000"/>
              </a:lnSpc>
              <a:spcBef>
                <a:spcPts val="200"/>
              </a:spcBef>
              <a:spcAft>
                <a:spcPts val="0"/>
              </a:spcAft>
            </a:pPr>
            <a:r>
              <a:rPr lang="es-ES" sz="1600" dirty="0">
                <a:latin typeface="Arial Rounded MT Bold" panose="020F0704030504030204" pitchFamily="34" charset="0"/>
                <a:ea typeface="Times New Roman" panose="02020603050405020304" pitchFamily="18" charset="0"/>
                <a:cs typeface="Times New Roman" panose="02020603050405020304" pitchFamily="18" charset="0"/>
              </a:rPr>
              <a:t>CONSERVACIÓN DE LOS ECOSISTEMAS</a:t>
            </a:r>
            <a:endPar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1163969" y="3889634"/>
            <a:ext cx="2090076" cy="414216"/>
          </a:xfrm>
          <a:prstGeom prst="rect">
            <a:avLst/>
          </a:prstGeom>
        </p:spPr>
        <p:txBody>
          <a:bodyPr wrap="square">
            <a:spAutoFit/>
          </a:bodyPr>
          <a:lstStyle/>
          <a:p>
            <a:pPr lvl="0">
              <a:lnSpc>
                <a:spcPct val="150000"/>
              </a:lnSpc>
              <a:spcBef>
                <a:spcPts val="200"/>
              </a:spcBef>
              <a:spcAft>
                <a:spcPts val="0"/>
              </a:spcAft>
            </a:pPr>
            <a:r>
              <a:rPr lang="es-ES" sz="1600" dirty="0" smtClean="0">
                <a:latin typeface="Arial Rounded MT Bold" panose="020F0704030504030204" pitchFamily="34" charset="0"/>
                <a:ea typeface="Times New Roman" panose="02020603050405020304" pitchFamily="18" charset="0"/>
                <a:cs typeface="Times New Roman" panose="02020603050405020304" pitchFamily="18" charset="0"/>
              </a:rPr>
              <a:t>IMPORTANCIA</a:t>
            </a:r>
            <a:endParaRPr lang="es-ES"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4521085" y="4104633"/>
            <a:ext cx="4145154" cy="355803"/>
          </a:xfrm>
          <a:prstGeom prst="rect">
            <a:avLst/>
          </a:prstGeom>
        </p:spPr>
        <p:txBody>
          <a:bodyPr wrap="square">
            <a:spAutoFit/>
          </a:bodyPr>
          <a:lstStyle/>
          <a:p>
            <a:pPr lvl="0">
              <a:lnSpc>
                <a:spcPct val="107000"/>
              </a:lnSpc>
              <a:spcBef>
                <a:spcPts val="200"/>
              </a:spcBef>
              <a:spcAft>
                <a:spcPts val="0"/>
              </a:spcAft>
            </a:pPr>
            <a:r>
              <a:rPr lang="es-ES" sz="1600" dirty="0" smtClean="0">
                <a:latin typeface="Arial Rounded MT Bold" panose="020F0704030504030204" pitchFamily="34" charset="0"/>
                <a:ea typeface="Times New Roman" panose="02020603050405020304" pitchFamily="18" charset="0"/>
                <a:cs typeface="Times New Roman" panose="02020603050405020304" pitchFamily="18" charset="0"/>
              </a:rPr>
              <a:t>BIENES Y SERVICIOS AMBIENTALES</a:t>
            </a:r>
            <a:endPar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pic>
        <p:nvPicPr>
          <p:cNvPr id="4098" name="Picture 2" descr="Resultado de imagen para conservac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6281" y="1253531"/>
            <a:ext cx="2309343" cy="229505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1918617" y="1389046"/>
            <a:ext cx="1335428" cy="1204176"/>
          </a:xfrm>
          <a:prstGeom prst="rect">
            <a:avLst/>
          </a:prstGeom>
        </p:spPr>
        <p:txBody>
          <a:bodyPr wrap="square">
            <a:spAutoFit/>
          </a:bodyPr>
          <a:lstStyle/>
          <a:p>
            <a:pPr lvl="0">
              <a:lnSpc>
                <a:spcPct val="150000"/>
              </a:lnSpc>
              <a:spcBef>
                <a:spcPts val="200"/>
              </a:spcBef>
              <a:spcAft>
                <a:spcPts val="0"/>
              </a:spcAft>
            </a:pPr>
            <a:r>
              <a:rPr lang="es-CO" sz="1600" dirty="0" smtClean="0">
                <a:latin typeface="Arial Rounded MT Bold" panose="020F0704030504030204" pitchFamily="34" charset="0"/>
                <a:ea typeface="Times New Roman" panose="02020603050405020304" pitchFamily="18" charset="0"/>
                <a:cs typeface="Times New Roman" panose="02020603050405020304" pitchFamily="18" charset="0"/>
              </a:rPr>
              <a:t>Proteger</a:t>
            </a:r>
          </a:p>
          <a:p>
            <a:pPr lvl="0">
              <a:lnSpc>
                <a:spcPct val="150000"/>
              </a:lnSpc>
              <a:spcBef>
                <a:spcPts val="200"/>
              </a:spcBef>
              <a:spcAft>
                <a:spcPts val="0"/>
              </a:spcAft>
            </a:pPr>
            <a:r>
              <a:rPr lang="es-CO" sz="1600" dirty="0" smtClean="0">
                <a:effectLst/>
                <a:latin typeface="Arial Rounded MT Bold" panose="020F0704030504030204" pitchFamily="34" charset="0"/>
                <a:ea typeface="Times New Roman" panose="02020603050405020304" pitchFamily="18" charset="0"/>
                <a:cs typeface="Times New Roman" panose="02020603050405020304" pitchFamily="18" charset="0"/>
              </a:rPr>
              <a:t>Respetar</a:t>
            </a:r>
          </a:p>
          <a:p>
            <a:pPr lvl="0">
              <a:lnSpc>
                <a:spcPct val="150000"/>
              </a:lnSpc>
              <a:spcBef>
                <a:spcPts val="200"/>
              </a:spcBef>
              <a:spcAft>
                <a:spcPts val="0"/>
              </a:spcAft>
            </a:pPr>
            <a:r>
              <a:rPr lang="es-CO" sz="1600" dirty="0" smtClean="0">
                <a:latin typeface="Arial Rounded MT Bold" panose="020F0704030504030204" pitchFamily="34" charset="0"/>
                <a:ea typeface="Times New Roman" panose="02020603050405020304" pitchFamily="18" charset="0"/>
                <a:cs typeface="Times New Roman" panose="02020603050405020304" pitchFamily="18" charset="0"/>
              </a:rPr>
              <a:t>Cuidar</a:t>
            </a:r>
            <a:endPar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10" name="Rectángulo 9"/>
          <p:cNvSpPr/>
          <p:nvPr/>
        </p:nvSpPr>
        <p:spPr>
          <a:xfrm>
            <a:off x="9375044" y="1181298"/>
            <a:ext cx="1887813" cy="1573508"/>
          </a:xfrm>
          <a:prstGeom prst="rect">
            <a:avLst/>
          </a:prstGeom>
        </p:spPr>
        <p:txBody>
          <a:bodyPr wrap="square">
            <a:spAutoFit/>
          </a:bodyPr>
          <a:lstStyle/>
          <a:p>
            <a:pPr lvl="0">
              <a:lnSpc>
                <a:spcPct val="150000"/>
              </a:lnSpc>
              <a:spcBef>
                <a:spcPts val="200"/>
              </a:spcBef>
              <a:spcAft>
                <a:spcPts val="0"/>
              </a:spcAft>
            </a:pPr>
            <a:r>
              <a:rPr lang="es-CO" sz="1600" dirty="0" smtClean="0">
                <a:latin typeface="Arial Rounded MT Bold" panose="020F0704030504030204" pitchFamily="34" charset="0"/>
                <a:ea typeface="Times New Roman" panose="02020603050405020304" pitchFamily="18" charset="0"/>
                <a:cs typeface="Times New Roman" panose="02020603050405020304" pitchFamily="18" charset="0"/>
              </a:rPr>
              <a:t>Área Geográfica Paisaje </a:t>
            </a:r>
          </a:p>
          <a:p>
            <a:pPr lvl="0">
              <a:lnSpc>
                <a:spcPct val="150000"/>
              </a:lnSpc>
              <a:spcBef>
                <a:spcPts val="200"/>
              </a:spcBef>
              <a:spcAft>
                <a:spcPts val="0"/>
              </a:spcAft>
            </a:pPr>
            <a:r>
              <a:rPr lang="es-CO" sz="1600" dirty="0" smtClean="0">
                <a:latin typeface="Arial Rounded MT Bold" panose="020F0704030504030204" pitchFamily="34" charset="0"/>
                <a:ea typeface="Times New Roman" panose="02020603050405020304" pitchFamily="18" charset="0"/>
                <a:cs typeface="Times New Roman" panose="02020603050405020304" pitchFamily="18" charset="0"/>
              </a:rPr>
              <a:t>Clima</a:t>
            </a:r>
          </a:p>
          <a:p>
            <a:pPr>
              <a:lnSpc>
                <a:spcPct val="150000"/>
              </a:lnSpc>
              <a:spcBef>
                <a:spcPts val="200"/>
              </a:spcBef>
            </a:pPr>
            <a:r>
              <a:rPr lang="es-CO" sz="1600" dirty="0">
                <a:latin typeface="Arial Rounded MT Bold" panose="020F0704030504030204" pitchFamily="34" charset="0"/>
                <a:ea typeface="Times New Roman" panose="02020603050405020304" pitchFamily="18" charset="0"/>
                <a:cs typeface="Times New Roman" panose="02020603050405020304" pitchFamily="18" charset="0"/>
              </a:rPr>
              <a:t>Zona de </a:t>
            </a:r>
            <a:r>
              <a:rPr lang="es-CO" sz="1600" dirty="0" smtClean="0">
                <a:latin typeface="Arial Rounded MT Bold" panose="020F0704030504030204" pitchFamily="34" charset="0"/>
                <a:ea typeface="Times New Roman" panose="02020603050405020304" pitchFamily="18" charset="0"/>
                <a:cs typeface="Times New Roman" panose="02020603050405020304" pitchFamily="18" charset="0"/>
              </a:rPr>
              <a:t>vida</a:t>
            </a:r>
            <a:endParaRPr lang="es-CO" sz="1600" dirty="0">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9117870" y="3080274"/>
            <a:ext cx="2144988" cy="584775"/>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1’337.119 hectáreas </a:t>
            </a:r>
            <a:r>
              <a:rPr lang="es-ES" sz="1600" dirty="0" smtClean="0">
                <a:latin typeface="Arial Rounded MT Bold" panose="020F0704030504030204" pitchFamily="34" charset="0"/>
                <a:ea typeface="Calibri" panose="020F0502020204030204" pitchFamily="34" charset="0"/>
                <a:sym typeface="Wingdings" panose="05000000000000000000" pitchFamily="2" charset="2"/>
              </a:rPr>
              <a:t> 5%</a:t>
            </a:r>
            <a:endParaRPr lang="es-ES" sz="1600" dirty="0">
              <a:latin typeface="Arial Rounded MT Bold" panose="020F0704030504030204" pitchFamily="34" charset="0"/>
            </a:endParaRPr>
          </a:p>
        </p:txBody>
      </p:sp>
      <p:sp>
        <p:nvSpPr>
          <p:cNvPr id="12" name="Rectángulo 11"/>
          <p:cNvSpPr/>
          <p:nvPr/>
        </p:nvSpPr>
        <p:spPr>
          <a:xfrm>
            <a:off x="1918617" y="4429511"/>
            <a:ext cx="2035467" cy="2041585"/>
          </a:xfrm>
          <a:prstGeom prst="rect">
            <a:avLst/>
          </a:prstGeom>
        </p:spPr>
        <p:txBody>
          <a:bodyPr wrap="square">
            <a:spAutoFit/>
          </a:bodyPr>
          <a:lstStyle/>
          <a:p>
            <a:pPr>
              <a:lnSpc>
                <a:spcPct val="150000"/>
              </a:lnSpc>
              <a:spcBef>
                <a:spcPts val="200"/>
              </a:spcBef>
            </a:pPr>
            <a:r>
              <a:rPr lang="es-ES" sz="1600" dirty="0">
                <a:latin typeface="Arial Rounded MT Bold" panose="020F0704030504030204" pitchFamily="34" charset="0"/>
                <a:ea typeface="Times New Roman" panose="02020603050405020304" pitchFamily="18" charset="0"/>
                <a:cs typeface="Times New Roman" panose="02020603050405020304" pitchFamily="18" charset="0"/>
              </a:rPr>
              <a:t>Suelo</a:t>
            </a:r>
          </a:p>
          <a:p>
            <a:pPr>
              <a:lnSpc>
                <a:spcPct val="150000"/>
              </a:lnSpc>
              <a:spcBef>
                <a:spcPts val="200"/>
              </a:spcBef>
            </a:pPr>
            <a:r>
              <a:rPr lang="es-CO" sz="1600" dirty="0">
                <a:latin typeface="Arial Rounded MT Bold" panose="020F0704030504030204" pitchFamily="34" charset="0"/>
                <a:ea typeface="Times New Roman" panose="02020603050405020304" pitchFamily="18" charset="0"/>
                <a:cs typeface="Times New Roman" panose="02020603050405020304" pitchFamily="18" charset="0"/>
              </a:rPr>
              <a:t>Flora</a:t>
            </a:r>
          </a:p>
          <a:p>
            <a:pPr>
              <a:lnSpc>
                <a:spcPct val="150000"/>
              </a:lnSpc>
              <a:spcBef>
                <a:spcPts val="200"/>
              </a:spcBef>
            </a:pPr>
            <a:r>
              <a:rPr lang="es-CO" sz="1600" dirty="0">
                <a:latin typeface="Arial Rounded MT Bold" panose="020F0704030504030204" pitchFamily="34" charset="0"/>
                <a:ea typeface="Times New Roman" panose="02020603050405020304" pitchFamily="18" charset="0"/>
                <a:cs typeface="Times New Roman" panose="02020603050405020304" pitchFamily="18" charset="0"/>
              </a:rPr>
              <a:t>Fauna</a:t>
            </a:r>
          </a:p>
          <a:p>
            <a:pPr>
              <a:lnSpc>
                <a:spcPct val="150000"/>
              </a:lnSpc>
              <a:spcBef>
                <a:spcPts val="200"/>
              </a:spcBef>
            </a:pPr>
            <a:r>
              <a:rPr lang="es-CO" sz="1600" dirty="0" smtClean="0">
                <a:latin typeface="Arial Rounded MT Bold" panose="020F0704030504030204" pitchFamily="34" charset="0"/>
                <a:ea typeface="Times New Roman" panose="02020603050405020304" pitchFamily="18" charset="0"/>
                <a:cs typeface="Times New Roman" panose="02020603050405020304" pitchFamily="18" charset="0"/>
              </a:rPr>
              <a:t>Agua</a:t>
            </a:r>
            <a:endParaRPr lang="es-CO" sz="1600" dirty="0">
              <a:latin typeface="Arial Rounded MT Bold" panose="020F0704030504030204" pitchFamily="34" charset="0"/>
              <a:ea typeface="Times New Roman" panose="02020603050405020304" pitchFamily="18" charset="0"/>
              <a:cs typeface="Times New Roman" panose="02020603050405020304" pitchFamily="18" charset="0"/>
            </a:endParaRPr>
          </a:p>
          <a:p>
            <a:pPr>
              <a:lnSpc>
                <a:spcPct val="150000"/>
              </a:lnSpc>
              <a:spcBef>
                <a:spcPts val="200"/>
              </a:spcBef>
            </a:pPr>
            <a:endParaRPr lang="es-ES" sz="1600" dirty="0">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14" name="Rectángulo 13"/>
          <p:cNvSpPr/>
          <p:nvPr/>
        </p:nvSpPr>
        <p:spPr>
          <a:xfrm>
            <a:off x="7481684" y="4460436"/>
            <a:ext cx="3223575" cy="338554"/>
          </a:xfrm>
          <a:prstGeom prst="rect">
            <a:avLst/>
          </a:prstGeom>
        </p:spPr>
        <p:txBody>
          <a:bodyPr wrap="none">
            <a:spAutoFit/>
          </a:bodyPr>
          <a:lstStyle/>
          <a:p>
            <a:r>
              <a:rPr lang="es-ES" sz="1600" dirty="0">
                <a:latin typeface="Arial Rounded MT Bold" panose="020F0704030504030204" pitchFamily="34" charset="0"/>
                <a:ea typeface="Calibri" panose="020F0502020204030204" pitchFamily="34" charset="0"/>
              </a:rPr>
              <a:t>aprovisionamiento de alimento</a:t>
            </a:r>
            <a:endParaRPr lang="es-ES" sz="1600" dirty="0">
              <a:latin typeface="Arial Rounded MT Bold" panose="020F0704030504030204" pitchFamily="34" charset="0"/>
            </a:endParaRPr>
          </a:p>
        </p:txBody>
      </p:sp>
      <p:sp>
        <p:nvSpPr>
          <p:cNvPr id="15" name="Rectángulo 14"/>
          <p:cNvSpPr/>
          <p:nvPr/>
        </p:nvSpPr>
        <p:spPr>
          <a:xfrm>
            <a:off x="7481684" y="4876746"/>
            <a:ext cx="3068469" cy="338554"/>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almacenamiento </a:t>
            </a:r>
            <a:r>
              <a:rPr lang="es-ES" sz="1600" dirty="0">
                <a:latin typeface="Arial Rounded MT Bold" panose="020F0704030504030204" pitchFamily="34" charset="0"/>
                <a:ea typeface="Calibri" panose="020F0502020204030204" pitchFamily="34" charset="0"/>
              </a:rPr>
              <a:t>de carbono </a:t>
            </a:r>
            <a:endParaRPr lang="es-ES" sz="1600" dirty="0">
              <a:latin typeface="Arial Rounded MT Bold" panose="020F0704030504030204" pitchFamily="34" charset="0"/>
            </a:endParaRPr>
          </a:p>
        </p:txBody>
      </p:sp>
      <p:sp>
        <p:nvSpPr>
          <p:cNvPr id="16" name="Rectángulo 15"/>
          <p:cNvSpPr/>
          <p:nvPr/>
        </p:nvSpPr>
        <p:spPr>
          <a:xfrm>
            <a:off x="7481684" y="5293056"/>
            <a:ext cx="2369110" cy="338554"/>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creación </a:t>
            </a:r>
            <a:r>
              <a:rPr lang="es-ES" sz="1600" dirty="0">
                <a:latin typeface="Arial Rounded MT Bold" panose="020F0704030504030204" pitchFamily="34" charset="0"/>
                <a:ea typeface="Calibri" panose="020F0502020204030204" pitchFamily="34" charset="0"/>
              </a:rPr>
              <a:t>microclimas </a:t>
            </a:r>
            <a:endParaRPr lang="es-ES" sz="1600" dirty="0">
              <a:latin typeface="Arial Rounded MT Bold" panose="020F0704030504030204" pitchFamily="34" charset="0"/>
            </a:endParaRPr>
          </a:p>
        </p:txBody>
      </p:sp>
      <p:cxnSp>
        <p:nvCxnSpPr>
          <p:cNvPr id="29" name="Conector recto de flecha 28"/>
          <p:cNvCxnSpPr/>
          <p:nvPr/>
        </p:nvCxnSpPr>
        <p:spPr>
          <a:xfrm>
            <a:off x="1163969" y="1574358"/>
            <a:ext cx="5933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ector recto de flecha 30"/>
          <p:cNvCxnSpPr/>
          <p:nvPr/>
        </p:nvCxnSpPr>
        <p:spPr>
          <a:xfrm>
            <a:off x="1163969" y="1991134"/>
            <a:ext cx="5933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ector recto de flecha 31"/>
          <p:cNvCxnSpPr/>
          <p:nvPr/>
        </p:nvCxnSpPr>
        <p:spPr>
          <a:xfrm>
            <a:off x="1163969" y="2401058"/>
            <a:ext cx="5933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Conector recto de flecha 33"/>
          <p:cNvCxnSpPr/>
          <p:nvPr/>
        </p:nvCxnSpPr>
        <p:spPr>
          <a:xfrm>
            <a:off x="6677040" y="4629713"/>
            <a:ext cx="5933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ector recto de flecha 34"/>
          <p:cNvCxnSpPr/>
          <p:nvPr/>
        </p:nvCxnSpPr>
        <p:spPr>
          <a:xfrm>
            <a:off x="6651309" y="5462333"/>
            <a:ext cx="5933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Conector recto de flecha 35"/>
          <p:cNvCxnSpPr/>
          <p:nvPr/>
        </p:nvCxnSpPr>
        <p:spPr>
          <a:xfrm>
            <a:off x="6662972" y="5046023"/>
            <a:ext cx="5933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102" name="Picture 6" descr="Resultado de imagen para gotas de agu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8802" y="4876533"/>
            <a:ext cx="919809" cy="153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354672"/>
      </p:ext>
    </p:extLst>
  </p:cSld>
  <p:clrMapOvr>
    <a:masterClrMapping/>
  </p:clrMapOvr>
  <mc:AlternateContent xmlns:mc="http://schemas.openxmlformats.org/markup-compatibility/2006">
    <mc:Choice xmlns:p14="http://schemas.microsoft.com/office/powerpoint/2010/main" Requires="p14">
      <p:transition spd="slow" p14:dur="2000" advTm="73087"/>
    </mc:Choice>
    <mc:Fallback>
      <p:transition spd="slow" advTm="7308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esultado de imagen para causa efec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2294" y="2462205"/>
            <a:ext cx="2666884" cy="199914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sultado de imagen para bienestar economico"/>
          <p:cNvPicPr>
            <a:picLocks noChangeAspect="1" noChangeArrowheads="1"/>
          </p:cNvPicPr>
          <p:nvPr/>
        </p:nvPicPr>
        <p:blipFill rotWithShape="1">
          <a:blip r:embed="rId4">
            <a:extLst>
              <a:ext uri="{28A0092B-C50C-407E-A947-70E740481C1C}">
                <a14:useLocalDpi xmlns:a14="http://schemas.microsoft.com/office/drawing/2010/main" val="0"/>
              </a:ext>
            </a:extLst>
          </a:blip>
          <a:srcRect b="9167"/>
          <a:stretch/>
        </p:blipFill>
        <p:spPr bwMode="auto">
          <a:xfrm>
            <a:off x="1600490" y="1419537"/>
            <a:ext cx="2942403" cy="186157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918926" y="992540"/>
            <a:ext cx="2739724" cy="355803"/>
          </a:xfrm>
          <a:prstGeom prst="rect">
            <a:avLst/>
          </a:prstGeom>
        </p:spPr>
        <p:txBody>
          <a:bodyPr wrap="none">
            <a:spAutoFit/>
          </a:bodyPr>
          <a:lstStyle/>
          <a:p>
            <a:pPr lvl="0" algn="ctr">
              <a:lnSpc>
                <a:spcPct val="107000"/>
              </a:lnSpc>
              <a:spcBef>
                <a:spcPts val="200"/>
              </a:spcBef>
              <a:spcAft>
                <a:spcPts val="0"/>
              </a:spcAft>
            </a:pPr>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BIENESTAR ECONOMICO</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4905360" y="1667463"/>
            <a:ext cx="2060885" cy="334835"/>
          </a:xfrm>
          <a:prstGeom prst="rect">
            <a:avLst/>
          </a:prstGeom>
        </p:spPr>
        <p:txBody>
          <a:bodyPr wrap="none">
            <a:spAutoFit/>
          </a:bodyPr>
          <a:lstStyle/>
          <a:p>
            <a:pPr lvl="0">
              <a:lnSpc>
                <a:spcPct val="107000"/>
              </a:lnSpc>
              <a:spcBef>
                <a:spcPts val="200"/>
              </a:spcBef>
              <a:spcAft>
                <a:spcPts val="0"/>
              </a:spcAft>
            </a:pPr>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EXTERNALIDADES</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7328712" y="2279827"/>
            <a:ext cx="2089033" cy="334835"/>
          </a:xfrm>
          <a:prstGeom prst="rect">
            <a:avLst/>
          </a:prstGeom>
        </p:spPr>
        <p:txBody>
          <a:bodyPr wrap="none">
            <a:spAutoFit/>
          </a:bodyPr>
          <a:lstStyle/>
          <a:p>
            <a:pPr lvl="0">
              <a:lnSpc>
                <a:spcPct val="107000"/>
              </a:lnSpc>
              <a:spcBef>
                <a:spcPts val="200"/>
              </a:spcBef>
              <a:spcAft>
                <a:spcPts val="0"/>
              </a:spcAft>
            </a:pPr>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BIENES PÚBLICOS</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7982383" y="3111830"/>
            <a:ext cx="781689" cy="338554"/>
          </a:xfrm>
          <a:prstGeom prst="rect">
            <a:avLst/>
          </a:prstGeom>
        </p:spPr>
        <p:txBody>
          <a:bodyPr wrap="none">
            <a:spAutoFit/>
          </a:bodyPr>
          <a:lstStyle/>
          <a:p>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AGUA</a:t>
            </a:r>
          </a:p>
        </p:txBody>
      </p:sp>
      <p:sp>
        <p:nvSpPr>
          <p:cNvPr id="8" name="Título 1"/>
          <p:cNvSpPr txBox="1">
            <a:spLocks/>
          </p:cNvSpPr>
          <p:nvPr/>
        </p:nvSpPr>
        <p:spPr>
          <a:xfrm rot="16200000">
            <a:off x="-793685" y="1285171"/>
            <a:ext cx="2524257"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000" b="1" dirty="0" smtClean="0">
                <a:latin typeface="Arial Rounded MT Bold" panose="020F0704030504030204" pitchFamily="34" charset="0"/>
                <a:cs typeface="Times New Roman" panose="02020603050405020304" pitchFamily="18" charset="0"/>
              </a:rPr>
              <a:t>MARCO TEORICO</a:t>
            </a:r>
            <a:endParaRPr lang="en-US" sz="2000" b="1" dirty="0">
              <a:latin typeface="Arial Rounded MT Bold" panose="020F0704030504030204" pitchFamily="34" charset="0"/>
              <a:cs typeface="Times New Roman" panose="02020603050405020304" pitchFamily="18" charset="0"/>
            </a:endParaRPr>
          </a:p>
        </p:txBody>
      </p:sp>
      <p:sp>
        <p:nvSpPr>
          <p:cNvPr id="9" name="Rectángulo 8"/>
          <p:cNvSpPr/>
          <p:nvPr/>
        </p:nvSpPr>
        <p:spPr>
          <a:xfrm>
            <a:off x="1918926" y="3312620"/>
            <a:ext cx="1626471" cy="338554"/>
          </a:xfrm>
          <a:prstGeom prst="rect">
            <a:avLst/>
          </a:prstGeom>
        </p:spPr>
        <p:txBody>
          <a:bodyPr wrap="none">
            <a:spAutoFit/>
          </a:bodyPr>
          <a:lstStyle/>
          <a:p>
            <a:r>
              <a:rPr lang="es-ES" sz="1600" dirty="0">
                <a:latin typeface="Arial Rounded MT Bold" panose="020F0704030504030204" pitchFamily="34" charset="0"/>
                <a:ea typeface="Calibri" panose="020F0502020204030204" pitchFamily="34" charset="0"/>
              </a:rPr>
              <a:t>La agricultura </a:t>
            </a:r>
            <a:endParaRPr lang="es-ES" sz="1600" dirty="0">
              <a:latin typeface="Arial Rounded MT Bold" panose="020F0704030504030204" pitchFamily="34" charset="0"/>
            </a:endParaRPr>
          </a:p>
        </p:txBody>
      </p:sp>
      <p:sp>
        <p:nvSpPr>
          <p:cNvPr id="10" name="Rectángulo 9"/>
          <p:cNvSpPr/>
          <p:nvPr/>
        </p:nvSpPr>
        <p:spPr>
          <a:xfrm>
            <a:off x="1918926" y="3748417"/>
            <a:ext cx="1462260" cy="338554"/>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Uso de </a:t>
            </a:r>
            <a:r>
              <a:rPr lang="es-ES" sz="1600" dirty="0">
                <a:latin typeface="Arial Rounded MT Bold" panose="020F0704030504030204" pitchFamily="34" charset="0"/>
                <a:ea typeface="Calibri" panose="020F0502020204030204" pitchFamily="34" charset="0"/>
              </a:rPr>
              <a:t>suelo</a:t>
            </a:r>
            <a:endParaRPr lang="es-ES" sz="1600" dirty="0">
              <a:latin typeface="Arial Rounded MT Bold" panose="020F0704030504030204" pitchFamily="34" charset="0"/>
            </a:endParaRPr>
          </a:p>
        </p:txBody>
      </p:sp>
      <p:sp>
        <p:nvSpPr>
          <p:cNvPr id="11" name="Rectángulo 10"/>
          <p:cNvSpPr/>
          <p:nvPr/>
        </p:nvSpPr>
        <p:spPr>
          <a:xfrm>
            <a:off x="2483509" y="4317575"/>
            <a:ext cx="1165704" cy="338554"/>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CAMBIOS</a:t>
            </a:r>
            <a:endParaRPr lang="es-ES" sz="1600" dirty="0">
              <a:latin typeface="Arial Rounded MT Bold" panose="020F0704030504030204" pitchFamily="34" charset="0"/>
            </a:endParaRPr>
          </a:p>
        </p:txBody>
      </p:sp>
      <p:sp>
        <p:nvSpPr>
          <p:cNvPr id="16" name="Rectángulo 15"/>
          <p:cNvSpPr/>
          <p:nvPr/>
        </p:nvSpPr>
        <p:spPr>
          <a:xfrm>
            <a:off x="4612294" y="4458438"/>
            <a:ext cx="3005310" cy="338554"/>
          </a:xfrm>
          <a:prstGeom prst="rect">
            <a:avLst/>
          </a:prstGeom>
        </p:spPr>
        <p:txBody>
          <a:bodyPr wrap="none">
            <a:spAutoFit/>
          </a:bodyPr>
          <a:lstStyle/>
          <a:p>
            <a:pPr algn="ctr"/>
            <a:r>
              <a:rPr lang="es-CO" sz="1600" dirty="0" smtClean="0">
                <a:latin typeface="Arial Rounded MT Bold" panose="020F0704030504030204" pitchFamily="34" charset="0"/>
              </a:rPr>
              <a:t>Recursos </a:t>
            </a:r>
            <a:r>
              <a:rPr lang="es-CO" sz="1600" dirty="0" smtClean="0">
                <a:latin typeface="Arial Rounded MT Bold" panose="020F0704030504030204" pitchFamily="34" charset="0"/>
                <a:sym typeface="Wingdings" panose="05000000000000000000" pitchFamily="2" charset="2"/>
              </a:rPr>
              <a:t> uso inadecuado</a:t>
            </a:r>
            <a:endParaRPr lang="es-ES" sz="1600" dirty="0">
              <a:latin typeface="Arial Rounded MT Bold" panose="020F0704030504030204" pitchFamily="34" charset="0"/>
            </a:endParaRPr>
          </a:p>
        </p:txBody>
      </p:sp>
      <p:sp>
        <p:nvSpPr>
          <p:cNvPr id="17" name="Rectángulo 16"/>
          <p:cNvSpPr/>
          <p:nvPr/>
        </p:nvSpPr>
        <p:spPr>
          <a:xfrm>
            <a:off x="7982383" y="3608997"/>
            <a:ext cx="1306961" cy="338554"/>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Agricultura</a:t>
            </a:r>
            <a:endParaRPr lang="es-ES" sz="1600" dirty="0">
              <a:latin typeface="Arial Rounded MT Bold" panose="020F0704030504030204" pitchFamily="34" charset="0"/>
            </a:endParaRPr>
          </a:p>
        </p:txBody>
      </p:sp>
      <p:sp>
        <p:nvSpPr>
          <p:cNvPr id="18" name="Rectángulo 17"/>
          <p:cNvSpPr/>
          <p:nvPr/>
        </p:nvSpPr>
        <p:spPr>
          <a:xfrm>
            <a:off x="7982383" y="4119884"/>
            <a:ext cx="956993" cy="338554"/>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Energía</a:t>
            </a:r>
            <a:endParaRPr lang="es-ES" sz="1600" dirty="0">
              <a:latin typeface="Arial Rounded MT Bold" panose="020F0704030504030204" pitchFamily="34" charset="0"/>
            </a:endParaRPr>
          </a:p>
        </p:txBody>
      </p:sp>
      <p:sp>
        <p:nvSpPr>
          <p:cNvPr id="19" name="Rectángulo 18"/>
          <p:cNvSpPr/>
          <p:nvPr/>
        </p:nvSpPr>
        <p:spPr>
          <a:xfrm>
            <a:off x="7982383" y="4628023"/>
            <a:ext cx="925253" cy="338554"/>
          </a:xfrm>
          <a:prstGeom prst="rect">
            <a:avLst/>
          </a:prstGeom>
        </p:spPr>
        <p:txBody>
          <a:bodyPr wrap="none">
            <a:spAutoFit/>
          </a:bodyPr>
          <a:lstStyle/>
          <a:p>
            <a:r>
              <a:rPr lang="es-ES" sz="1600" dirty="0" smtClean="0">
                <a:latin typeface="Arial Rounded MT Bold" panose="020F0704030504030204" pitchFamily="34" charset="0"/>
                <a:ea typeface="Calibri" panose="020F0502020204030204" pitchFamily="34" charset="0"/>
              </a:rPr>
              <a:t>Minería</a:t>
            </a:r>
            <a:endParaRPr lang="es-ES" sz="1600" dirty="0">
              <a:latin typeface="Arial Rounded MT Bold" panose="020F0704030504030204" pitchFamily="34" charset="0"/>
            </a:endParaRPr>
          </a:p>
        </p:txBody>
      </p:sp>
      <p:sp>
        <p:nvSpPr>
          <p:cNvPr id="21" name="Rectángulo 20"/>
          <p:cNvSpPr/>
          <p:nvPr/>
        </p:nvSpPr>
        <p:spPr>
          <a:xfrm>
            <a:off x="7982383" y="5094518"/>
            <a:ext cx="2077386" cy="584775"/>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T</a:t>
            </a:r>
            <a:r>
              <a:rPr lang="es-ES" sz="1600" dirty="0" smtClean="0">
                <a:latin typeface="Arial Rounded MT Bold" panose="020F0704030504030204" pitchFamily="34" charset="0"/>
                <a:ea typeface="Calibri" panose="020F0502020204030204" pitchFamily="34" charset="0"/>
              </a:rPr>
              <a:t>arifas no equivale </a:t>
            </a:r>
            <a:r>
              <a:rPr lang="es-ES" sz="1600" dirty="0">
                <a:latin typeface="Arial Rounded MT Bold" panose="020F0704030504030204" pitchFamily="34" charset="0"/>
                <a:ea typeface="Calibri" panose="020F0502020204030204" pitchFamily="34" charset="0"/>
              </a:rPr>
              <a:t>a un precio </a:t>
            </a:r>
            <a:endParaRPr lang="es-ES" sz="1600" dirty="0">
              <a:latin typeface="Arial Rounded MT Bold" panose="020F0704030504030204" pitchFamily="34" charset="0"/>
            </a:endParaRPr>
          </a:p>
        </p:txBody>
      </p:sp>
      <p:cxnSp>
        <p:nvCxnSpPr>
          <p:cNvPr id="13" name="Conector angular 12"/>
          <p:cNvCxnSpPr>
            <a:stCxn id="3" idx="0"/>
            <a:endCxn id="4" idx="0"/>
          </p:cNvCxnSpPr>
          <p:nvPr/>
        </p:nvCxnSpPr>
        <p:spPr>
          <a:xfrm rot="16200000" flipH="1">
            <a:off x="4274833" y="6494"/>
            <a:ext cx="674923" cy="2647015"/>
          </a:xfrm>
          <a:prstGeom prst="bentConnector3">
            <a:avLst>
              <a:gd name="adj1" fmla="val -3387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4" name="Conector angular 23"/>
          <p:cNvCxnSpPr>
            <a:stCxn id="4" idx="0"/>
            <a:endCxn id="5" idx="0"/>
          </p:cNvCxnSpPr>
          <p:nvPr/>
        </p:nvCxnSpPr>
        <p:spPr>
          <a:xfrm rot="16200000" flipH="1">
            <a:off x="6848334" y="754932"/>
            <a:ext cx="612364" cy="2437426"/>
          </a:xfrm>
          <a:prstGeom prst="bentConnector3">
            <a:avLst>
              <a:gd name="adj1" fmla="val -3733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8" name="Conector angular 27"/>
          <p:cNvCxnSpPr>
            <a:stCxn id="5" idx="2"/>
            <a:endCxn id="6" idx="0"/>
          </p:cNvCxnSpPr>
          <p:nvPr/>
        </p:nvCxnSpPr>
        <p:spPr>
          <a:xfrm rot="5400000">
            <a:off x="8124645" y="2863246"/>
            <a:ext cx="497168" cy="1"/>
          </a:xfrm>
          <a:prstGeom prst="bentConnector3">
            <a:avLst>
              <a:gd name="adj1" fmla="val 50000"/>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2706462"/>
      </p:ext>
    </p:extLst>
  </p:cSld>
  <p:clrMapOvr>
    <a:masterClrMapping/>
  </p:clrMapOvr>
  <mc:AlternateContent xmlns:mc="http://schemas.openxmlformats.org/markup-compatibility/2006">
    <mc:Choice xmlns:p14="http://schemas.microsoft.com/office/powerpoint/2010/main" Requires="p14">
      <p:transition spd="slow" p14:dur="2000" advTm="60823"/>
    </mc:Choice>
    <mc:Fallback>
      <p:transition spd="slow" advTm="60823"/>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valoracion econom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9" y="4054039"/>
            <a:ext cx="3408565" cy="177891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143590" y="1634975"/>
            <a:ext cx="2916055" cy="338554"/>
          </a:xfrm>
          <a:prstGeom prst="rect">
            <a:avLst/>
          </a:prstGeom>
        </p:spPr>
        <p:txBody>
          <a:bodyPr wrap="none">
            <a:spAutoFit/>
          </a:bodyPr>
          <a:lstStyle/>
          <a:p>
            <a:r>
              <a:rPr lang="es-ES" sz="1600" b="1" dirty="0">
                <a:latin typeface="Arial Rounded MT Bold" panose="020F0704030504030204" pitchFamily="34" charset="0"/>
                <a:ea typeface="Calibri" panose="020F0502020204030204" pitchFamily="34" charset="0"/>
                <a:cs typeface="Times New Roman" panose="02020603050405020304" pitchFamily="18" charset="0"/>
              </a:rPr>
              <a:t>VALORACIÓN ECONÓMICA</a:t>
            </a:r>
            <a:endParaRPr lang="es-ES" sz="1600" b="1" dirty="0">
              <a:latin typeface="Arial Rounded MT Bold" panose="020F0704030504030204" pitchFamily="34" charset="0"/>
            </a:endParaRPr>
          </a:p>
        </p:txBody>
      </p:sp>
      <p:sp>
        <p:nvSpPr>
          <p:cNvPr id="3" name="Título 1"/>
          <p:cNvSpPr txBox="1">
            <a:spLocks/>
          </p:cNvSpPr>
          <p:nvPr/>
        </p:nvSpPr>
        <p:spPr>
          <a:xfrm rot="16200000">
            <a:off x="-656821" y="939663"/>
            <a:ext cx="2524257"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000" b="1" dirty="0" smtClean="0">
                <a:latin typeface="Arial Rounded MT Bold" panose="020F0704030504030204" pitchFamily="34" charset="0"/>
                <a:cs typeface="Times New Roman" panose="02020603050405020304" pitchFamily="18" charset="0"/>
              </a:rPr>
              <a:t>MARCO TEORICO</a:t>
            </a:r>
            <a:endParaRPr lang="en-US" sz="2000" b="1" dirty="0">
              <a:latin typeface="Arial Rounded MT Bold" panose="020F0704030504030204" pitchFamily="34" charset="0"/>
              <a:cs typeface="Times New Roman" panose="02020603050405020304" pitchFamily="18" charset="0"/>
            </a:endParaRPr>
          </a:p>
        </p:txBody>
      </p:sp>
      <p:sp>
        <p:nvSpPr>
          <p:cNvPr id="4" name="Rectángulo 3"/>
          <p:cNvSpPr/>
          <p:nvPr/>
        </p:nvSpPr>
        <p:spPr>
          <a:xfrm>
            <a:off x="6555475" y="3094753"/>
            <a:ext cx="3303020" cy="355803"/>
          </a:xfrm>
          <a:prstGeom prst="rect">
            <a:avLst/>
          </a:prstGeom>
        </p:spPr>
        <p:txBody>
          <a:bodyPr wrap="none">
            <a:spAutoFit/>
          </a:bodyPr>
          <a:lstStyle/>
          <a:p>
            <a:pPr lvl="0">
              <a:lnSpc>
                <a:spcPct val="107000"/>
              </a:lnSpc>
              <a:spcBef>
                <a:spcPts val="200"/>
              </a:spcBef>
              <a:spcAft>
                <a:spcPts val="0"/>
              </a:spcAft>
            </a:pPr>
            <a:r>
              <a:rPr lang="es-ES" sz="1600" b="1" dirty="0" smtClean="0">
                <a:latin typeface="Arial Rounded MT Bold" panose="020F0704030504030204" pitchFamily="34" charset="0"/>
                <a:ea typeface="Times New Roman" panose="02020603050405020304" pitchFamily="18" charset="0"/>
                <a:cs typeface="Times New Roman" panose="02020603050405020304" pitchFamily="18" charset="0"/>
              </a:rPr>
              <a:t>FUNCION </a:t>
            </a:r>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DE LA PRODUCCION</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2343838" y="2198591"/>
            <a:ext cx="3063659" cy="584775"/>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intento de asignar valores monetarios</a:t>
            </a:r>
            <a:endParaRPr lang="es-ES" sz="1600" dirty="0">
              <a:latin typeface="Arial Rounded MT Bold" panose="020F0704030504030204" pitchFamily="34" charset="0"/>
            </a:endParaRPr>
          </a:p>
        </p:txBody>
      </p:sp>
      <p:sp>
        <p:nvSpPr>
          <p:cNvPr id="7" name="Rectángulo 6"/>
          <p:cNvSpPr/>
          <p:nvPr/>
        </p:nvSpPr>
        <p:spPr>
          <a:xfrm>
            <a:off x="2375778" y="4054040"/>
            <a:ext cx="3267369" cy="338554"/>
          </a:xfrm>
          <a:prstGeom prst="rect">
            <a:avLst/>
          </a:prstGeom>
        </p:spPr>
        <p:txBody>
          <a:bodyPr wrap="none">
            <a:spAutoFit/>
          </a:bodyPr>
          <a:lstStyle/>
          <a:p>
            <a:r>
              <a:rPr lang="es-ES" sz="1600" dirty="0">
                <a:latin typeface="Arial Rounded MT Bold" panose="020F0704030504030204" pitchFamily="34" charset="0"/>
                <a:ea typeface="Calibri" panose="020F0502020204030204" pitchFamily="34" charset="0"/>
              </a:rPr>
              <a:t>incorpora la variable ambiental</a:t>
            </a:r>
            <a:endParaRPr lang="es-ES" sz="1600" dirty="0">
              <a:latin typeface="Arial Rounded MT Bold" panose="020F0704030504030204" pitchFamily="34" charset="0"/>
            </a:endParaRPr>
          </a:p>
        </p:txBody>
      </p:sp>
      <p:sp>
        <p:nvSpPr>
          <p:cNvPr id="9" name="Rectángulo 8"/>
          <p:cNvSpPr/>
          <p:nvPr/>
        </p:nvSpPr>
        <p:spPr>
          <a:xfrm>
            <a:off x="2343837" y="2996504"/>
            <a:ext cx="3063659" cy="830997"/>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visibilizar el aporte de los bienes y servicios ambientales de ecosistemas </a:t>
            </a:r>
            <a:endParaRPr lang="es-ES" sz="1600" dirty="0">
              <a:latin typeface="Arial Rounded MT Bold" panose="020F0704030504030204" pitchFamily="34" charset="0"/>
            </a:endParaRPr>
          </a:p>
        </p:txBody>
      </p:sp>
      <p:sp>
        <p:nvSpPr>
          <p:cNvPr id="10" name="Rectángulo 9"/>
          <p:cNvSpPr/>
          <p:nvPr/>
        </p:nvSpPr>
        <p:spPr>
          <a:xfrm>
            <a:off x="7007522" y="1037581"/>
            <a:ext cx="2700291" cy="338554"/>
          </a:xfrm>
          <a:prstGeom prst="rect">
            <a:avLst/>
          </a:prstGeom>
        </p:spPr>
        <p:txBody>
          <a:bodyPr wrap="none">
            <a:spAutoFit/>
          </a:bodyPr>
          <a:lstStyle/>
          <a:p>
            <a:r>
              <a:rPr lang="es-ES" sz="1600" b="1" dirty="0" smtClean="0">
                <a:latin typeface="Arial Rounded MT Bold" panose="020F0704030504030204" pitchFamily="34" charset="0"/>
                <a:ea typeface="Calibri" panose="020F0502020204030204" pitchFamily="34" charset="0"/>
                <a:cs typeface="Times New Roman" panose="02020603050405020304" pitchFamily="18" charset="0"/>
              </a:rPr>
              <a:t>PRECIOS DEL MERCADO</a:t>
            </a:r>
            <a:endParaRPr lang="es-ES" sz="1600" b="1"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7096025" y="1615684"/>
            <a:ext cx="2221921" cy="830997"/>
          </a:xfrm>
          <a:prstGeom prst="rect">
            <a:avLst/>
          </a:prstGeom>
        </p:spPr>
        <p:txBody>
          <a:bodyPr wrap="square">
            <a:spAutoFit/>
          </a:bodyPr>
          <a:lstStyle/>
          <a:p>
            <a:r>
              <a:rPr lang="es-ES" sz="1600" dirty="0" smtClean="0">
                <a:solidFill>
                  <a:srgbClr val="000000"/>
                </a:solidFill>
                <a:latin typeface="Arial Rounded MT Bold" panose="020F0704030504030204" pitchFamily="34" charset="0"/>
                <a:ea typeface="Calibri" panose="020F0502020204030204" pitchFamily="34" charset="0"/>
              </a:rPr>
              <a:t>Costos de insumos </a:t>
            </a:r>
          </a:p>
          <a:p>
            <a:r>
              <a:rPr lang="es-ES" sz="1600" dirty="0" smtClean="0">
                <a:solidFill>
                  <a:srgbClr val="000000"/>
                </a:solidFill>
                <a:latin typeface="Arial Rounded MT Bold" panose="020F0704030504030204" pitchFamily="34" charset="0"/>
                <a:ea typeface="Calibri" panose="020F0502020204030204" pitchFamily="34" charset="0"/>
              </a:rPr>
              <a:t>producción </a:t>
            </a:r>
            <a:r>
              <a:rPr lang="es-ES" sz="1600" dirty="0">
                <a:solidFill>
                  <a:srgbClr val="000000"/>
                </a:solidFill>
                <a:latin typeface="Arial Rounded MT Bold" panose="020F0704030504030204" pitchFamily="34" charset="0"/>
                <a:ea typeface="Calibri" panose="020F0502020204030204" pitchFamily="34" charset="0"/>
              </a:rPr>
              <a:t>de bienes y servicios.</a:t>
            </a:r>
            <a:endParaRPr lang="es-ES" sz="1600" dirty="0">
              <a:latin typeface="Arial Rounded MT Bold" panose="020F0704030504030204" pitchFamily="34" charset="0"/>
            </a:endParaRPr>
          </a:p>
        </p:txBody>
      </p:sp>
      <p:sp>
        <p:nvSpPr>
          <p:cNvPr id="12" name="Rectángulo 11"/>
          <p:cNvSpPr/>
          <p:nvPr/>
        </p:nvSpPr>
        <p:spPr>
          <a:xfrm>
            <a:off x="6555475" y="3761651"/>
            <a:ext cx="4566126" cy="584775"/>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recursos naturales como factores de producción</a:t>
            </a:r>
            <a:endParaRPr lang="es-ES" sz="1600" dirty="0">
              <a:latin typeface="Arial Rounded MT Bold" panose="020F0704030504030204" pitchFamily="34" charset="0"/>
            </a:endParaRPr>
          </a:p>
        </p:txBody>
      </p:sp>
      <p:cxnSp>
        <p:nvCxnSpPr>
          <p:cNvPr id="8" name="Conector angular 7"/>
          <p:cNvCxnSpPr>
            <a:stCxn id="2" idx="0"/>
            <a:endCxn id="10" idx="0"/>
          </p:cNvCxnSpPr>
          <p:nvPr/>
        </p:nvCxnSpPr>
        <p:spPr>
          <a:xfrm rot="5400000" flipH="1" flipV="1">
            <a:off x="5680946" y="-1041747"/>
            <a:ext cx="597394" cy="4756050"/>
          </a:xfrm>
          <a:prstGeom prst="bentConnector3">
            <a:avLst>
              <a:gd name="adj1" fmla="val 138266"/>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p:cNvCxnSpPr>
            <a:stCxn id="11" idx="2"/>
            <a:endCxn id="4" idx="0"/>
          </p:cNvCxnSpPr>
          <p:nvPr/>
        </p:nvCxnSpPr>
        <p:spPr>
          <a:xfrm flipH="1">
            <a:off x="8206985" y="2446681"/>
            <a:ext cx="1" cy="648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7341954"/>
      </p:ext>
    </p:extLst>
  </p:cSld>
  <p:clrMapOvr>
    <a:masterClrMapping/>
  </p:clrMapOvr>
  <mc:AlternateContent xmlns:mc="http://schemas.openxmlformats.org/markup-compatibility/2006">
    <mc:Choice xmlns:p14="http://schemas.microsoft.com/office/powerpoint/2010/main" Requires="p14">
      <p:transition spd="slow" p14:dur="2000" advTm="42375"/>
    </mc:Choice>
    <mc:Fallback>
      <p:transition spd="slow" advTm="4237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54392" y="1067595"/>
            <a:ext cx="1826141" cy="355803"/>
          </a:xfrm>
          <a:prstGeom prst="rect">
            <a:avLst/>
          </a:prstGeom>
        </p:spPr>
        <p:txBody>
          <a:bodyPr wrap="none">
            <a:spAutoFit/>
          </a:bodyPr>
          <a:lstStyle/>
          <a:p>
            <a:pPr lvl="0">
              <a:lnSpc>
                <a:spcPct val="107000"/>
              </a:lnSpc>
              <a:spcBef>
                <a:spcPts val="200"/>
              </a:spcBef>
              <a:spcAft>
                <a:spcPts val="0"/>
              </a:spcAft>
            </a:pPr>
            <a:r>
              <a:rPr lang="es-ES" sz="1600" b="1" dirty="0">
                <a:latin typeface="Arial Rounded MT Bold" panose="020F0704030504030204" pitchFamily="34" charset="0"/>
                <a:ea typeface="Times New Roman" panose="02020603050405020304" pitchFamily="18" charset="0"/>
                <a:cs typeface="Times New Roman" panose="02020603050405020304" pitchFamily="18" charset="0"/>
              </a:rPr>
              <a:t>LÓGICA DIFUSA</a:t>
            </a:r>
            <a:endParaRPr lang="es-ES" sz="16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p:cNvSpPr/>
              <p:nvPr/>
            </p:nvSpPr>
            <p:spPr>
              <a:xfrm>
                <a:off x="4440432" y="955628"/>
                <a:ext cx="6096000" cy="1179810"/>
              </a:xfrm>
              <a:prstGeom prst="rect">
                <a:avLst/>
              </a:prstGeom>
            </p:spPr>
            <p:txBody>
              <a:bodyPr>
                <a:spAutoFit/>
              </a:bodyPr>
              <a:lstStyle/>
              <a:p>
                <a:pPr algn="just">
                  <a:spcAft>
                    <a:spcPts val="800"/>
                  </a:spcAft>
                </a:pPr>
                <a:r>
                  <a:rPr lang="es-ES" sz="1600" dirty="0">
                    <a:latin typeface="Arial Rounded MT Bold" panose="020F0704030504030204" pitchFamily="34" charset="0"/>
                    <a:ea typeface="Calibri" panose="020F0502020204030204" pitchFamily="34" charset="0"/>
                    <a:cs typeface="Times New Roman" panose="02020603050405020304" pitchFamily="18" charset="0"/>
                  </a:rPr>
                  <a:t>la probabilidad de que suceda un evento se puede definir como:</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algn="ctr">
                  <a:spcAft>
                    <a:spcPts val="1000"/>
                  </a:spcAft>
                </a:pPr>
                <a14:m>
                  <m:oMath xmlns:m="http://schemas.openxmlformats.org/officeDocument/2006/math">
                    <m:r>
                      <a:rPr lang="es-ES" sz="1600" i="1">
                        <a:effectLst/>
                        <a:latin typeface="Cambria Math" panose="02040503050406030204" pitchFamily="18" charset="0"/>
                        <a:ea typeface="Calibri" panose="020F0502020204030204" pitchFamily="34" charset="0"/>
                        <a:cs typeface="Times New Roman" panose="02020603050405020304" pitchFamily="18" charset="0"/>
                      </a:rPr>
                      <m:t>𝑃</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𝑓</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𝑠𝑒𝑛</m:t>
                    </m:r>
                    <m:d>
                      <m:d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s-ES" sz="1600" i="1">
                            <a:effectLst/>
                            <a:latin typeface="Cambria Math" panose="02040503050406030204" pitchFamily="18" charset="0"/>
                            <a:ea typeface="Calibri" panose="020F0502020204030204" pitchFamily="34" charset="0"/>
                            <a:cs typeface="Times New Roman" panose="02020603050405020304" pitchFamily="18" charset="0"/>
                          </a:rPr>
                          <m:t>𝛼</m:t>
                        </m:r>
                      </m:e>
                    </m:d>
                    <m:r>
                      <a:rPr lang="es-ES" sz="1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s-ES" sz="1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4440432" y="955628"/>
                <a:ext cx="6096000" cy="1179810"/>
              </a:xfrm>
              <a:prstGeom prst="rect">
                <a:avLst/>
              </a:prstGeom>
              <a:blipFill rotWithShape="0">
                <a:blip r:embed="rId3"/>
                <a:stretch>
                  <a:fillRect l="-500" t="-1554" r="-600"/>
                </a:stretch>
              </a:blipFill>
            </p:spPr>
            <p:txBody>
              <a:bodyPr/>
              <a:lstStyle/>
              <a:p>
                <a:r>
                  <a:rPr lang="es-ES">
                    <a:noFill/>
                  </a:rPr>
                  <a:t> </a:t>
                </a:r>
              </a:p>
            </p:txBody>
          </p:sp>
        </mc:Fallback>
      </mc:AlternateContent>
      <p:sp>
        <p:nvSpPr>
          <p:cNvPr id="5" name="Rectángulo 4"/>
          <p:cNvSpPr/>
          <p:nvPr/>
        </p:nvSpPr>
        <p:spPr>
          <a:xfrm>
            <a:off x="1800351" y="2389394"/>
            <a:ext cx="1734225" cy="830997"/>
          </a:xfrm>
          <a:prstGeom prst="rect">
            <a:avLst/>
          </a:prstGeom>
        </p:spPr>
        <p:txBody>
          <a:bodyPr wrap="square">
            <a:spAutoFit/>
          </a:bodyPr>
          <a:lstStyle/>
          <a:p>
            <a:r>
              <a:rPr lang="es-ES" sz="1600" dirty="0">
                <a:latin typeface="Arial Rounded MT Bold" panose="020F0704030504030204" pitchFamily="34" charset="0"/>
                <a:ea typeface="Calibri" panose="020F0502020204030204" pitchFamily="34" charset="0"/>
              </a:rPr>
              <a:t>funciones sinusoidales y </a:t>
            </a:r>
            <a:r>
              <a:rPr lang="es-ES" sz="1600" dirty="0" err="1">
                <a:latin typeface="Arial Rounded MT Bold" panose="020F0704030504030204" pitchFamily="34" charset="0"/>
                <a:ea typeface="Calibri" panose="020F0502020204030204" pitchFamily="34" charset="0"/>
              </a:rPr>
              <a:t>cosinusoidales</a:t>
            </a:r>
            <a:r>
              <a:rPr lang="es-ES" sz="1600" dirty="0">
                <a:latin typeface="Arial Rounded MT Bold" panose="020F0704030504030204" pitchFamily="34" charset="0"/>
                <a:ea typeface="Calibri" panose="020F0502020204030204" pitchFamily="34" charset="0"/>
              </a:rPr>
              <a:t> </a:t>
            </a:r>
            <a:endParaRPr lang="es-ES" sz="160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6" name="Rectángulo 5"/>
              <p:cNvSpPr/>
              <p:nvPr/>
            </p:nvSpPr>
            <p:spPr>
              <a:xfrm>
                <a:off x="4440432" y="2312516"/>
                <a:ext cx="6096000" cy="1066959"/>
              </a:xfrm>
              <a:prstGeom prst="rect">
                <a:avLst/>
              </a:prstGeom>
            </p:spPr>
            <p:txBody>
              <a:bodyPr>
                <a:spAutoFit/>
              </a:bodyPr>
              <a:lstStyle/>
              <a:p>
                <a:pPr>
                  <a:spcAft>
                    <a:spcPts val="800"/>
                  </a:spcAft>
                </a:pPr>
                <a:r>
                  <a:rPr lang="es-ES" sz="1600" dirty="0">
                    <a:latin typeface="Arial Rounded MT Bold" panose="020F0704030504030204" pitchFamily="34" charset="0"/>
                    <a:ea typeface="Times New Roman" panose="02020603050405020304" pitchFamily="18" charset="0"/>
                    <a:cs typeface="Times New Roman" panose="02020603050405020304" pitchFamily="18" charset="0"/>
                  </a:rPr>
                  <a:t>Donde:</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a:spcAft>
                    <a:spcPts val="800"/>
                  </a:spcAft>
                </a:pPr>
                <a14:m>
                  <m:oMath xmlns:m="http://schemas.openxmlformats.org/officeDocument/2006/math">
                    <m:r>
                      <a:rPr lang="es-ES" sz="1600" i="1">
                        <a:effectLst/>
                        <a:latin typeface="Cambria Math" panose="02040503050406030204" pitchFamily="18" charset="0"/>
                        <a:ea typeface="Calibri" panose="020F0502020204030204" pitchFamily="34" charset="0"/>
                        <a:cs typeface="Times New Roman" panose="02020603050405020304" pitchFamily="18" charset="0"/>
                      </a:rPr>
                      <m:t>𝑃</m:t>
                    </m:r>
                  </m:oMath>
                </a14:m>
                <a:r>
                  <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rPr>
                  <a:t> = probabilidad de ocurrencia de un evento o fenómeno</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a:spcAft>
                    <a:spcPts val="800"/>
                  </a:spcAft>
                </a:pPr>
                <a14:m>
                  <m:oMath xmlns:m="http://schemas.openxmlformats.org/officeDocument/2006/math">
                    <m:r>
                      <a:rPr lang="es-ES" sz="16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rPr>
                  <a:t>= variable en función del evento o fenómeno</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4440432" y="2312516"/>
                <a:ext cx="6096000" cy="1066959"/>
              </a:xfrm>
              <a:prstGeom prst="rect">
                <a:avLst/>
              </a:prstGeom>
              <a:blipFill rotWithShape="0">
                <a:blip r:embed="rId4"/>
                <a:stretch>
                  <a:fillRect l="-500" t="-1714" b="-3429"/>
                </a:stretch>
              </a:blipFill>
            </p:spPr>
            <p:txBody>
              <a:bodyPr/>
              <a:lstStyle/>
              <a:p>
                <a:r>
                  <a:rPr lang="es-ES">
                    <a:noFill/>
                  </a:rPr>
                  <a:t> </a:t>
                </a:r>
              </a:p>
            </p:txBody>
          </p:sp>
        </mc:Fallback>
      </mc:AlternateContent>
      <p:sp>
        <p:nvSpPr>
          <p:cNvPr id="7" name="Rectángulo 6"/>
          <p:cNvSpPr/>
          <p:nvPr/>
        </p:nvSpPr>
        <p:spPr>
          <a:xfrm>
            <a:off x="1180335" y="3954553"/>
            <a:ext cx="2099484" cy="1480185"/>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8" name="Rectángulo 7"/>
          <p:cNvSpPr/>
          <p:nvPr/>
        </p:nvSpPr>
        <p:spPr>
          <a:xfrm>
            <a:off x="4697292" y="3954553"/>
            <a:ext cx="1846846" cy="1480185"/>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5">
              <a:tint val="50000"/>
              <a:hueOff val="-3694485"/>
              <a:satOff val="-6499"/>
              <a:lumOff val="-836"/>
              <a:alphaOff val="0"/>
            </a:schemeClr>
          </a:effectRef>
          <a:fontRef idx="minor">
            <a:schemeClr val="lt1">
              <a:hueOff val="0"/>
              <a:satOff val="0"/>
              <a:lumOff val="0"/>
              <a:alphaOff val="0"/>
            </a:schemeClr>
          </a:fontRef>
        </p:style>
      </p:sp>
      <p:sp>
        <p:nvSpPr>
          <p:cNvPr id="9" name="Rectángulo 8"/>
          <p:cNvSpPr/>
          <p:nvPr/>
        </p:nvSpPr>
        <p:spPr>
          <a:xfrm>
            <a:off x="7961611" y="3954552"/>
            <a:ext cx="1904169" cy="1480185"/>
          </a:xfrm>
          <a:prstGeom prst="rect">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5">
              <a:tint val="50000"/>
              <a:hueOff val="-7388970"/>
              <a:satOff val="-12997"/>
              <a:lumOff val="-1672"/>
              <a:alphaOff val="0"/>
            </a:schemeClr>
          </a:effectRef>
          <a:fontRef idx="minor">
            <a:schemeClr val="lt1">
              <a:hueOff val="0"/>
              <a:satOff val="0"/>
              <a:lumOff val="0"/>
              <a:alphaOff val="0"/>
            </a:schemeClr>
          </a:fontRef>
        </p:style>
      </p:sp>
      <mc:AlternateContent xmlns:mc="http://schemas.openxmlformats.org/markup-compatibility/2006" xmlns:a14="http://schemas.microsoft.com/office/drawing/2010/main">
        <mc:Choice Requires="a14">
          <p:sp>
            <p:nvSpPr>
              <p:cNvPr id="10" name="Rectángulo 9"/>
              <p:cNvSpPr/>
              <p:nvPr/>
            </p:nvSpPr>
            <p:spPr>
              <a:xfrm>
                <a:off x="804814" y="5505311"/>
                <a:ext cx="2850525" cy="734112"/>
              </a:xfrm>
              <a:prstGeom prst="rect">
                <a:avLst/>
              </a:prstGeom>
            </p:spPr>
            <p:txBody>
              <a:bodyPr wrap="square">
                <a:spAutoFit/>
              </a:bodyPr>
              <a:lstStyle/>
              <a:p>
                <a:pPr algn="ctr">
                  <a:spcAft>
                    <a:spcPts val="1000"/>
                  </a:spcAft>
                </a:pPr>
                <a14:m>
                  <m:oMath xmlns:m="http://schemas.openxmlformats.org/officeDocument/2006/math">
                    <m:r>
                      <a:rPr lang="es-ES" sz="1600" i="1" smtClean="0">
                        <a:latin typeface="Cambria Math" panose="02040503050406030204" pitchFamily="18" charset="0"/>
                        <a:ea typeface="Calibri" panose="020F0502020204030204" pitchFamily="34" charset="0"/>
                        <a:cs typeface="Times New Roman" panose="02020603050405020304" pitchFamily="18" charset="0"/>
                      </a:rPr>
                      <m:t>𝑃</m:t>
                    </m:r>
                    <m:r>
                      <a:rPr lang="es-ES" sz="1600" i="1" smtClean="0">
                        <a:latin typeface="Cambria Math" panose="02040503050406030204" pitchFamily="18" charset="0"/>
                        <a:ea typeface="Calibri" panose="020F0502020204030204" pitchFamily="34" charset="0"/>
                        <a:cs typeface="Times New Roman" panose="02020603050405020304" pitchFamily="18" charset="0"/>
                      </a:rPr>
                      <m:t>=</m:t>
                    </m:r>
                    <m:r>
                      <a:rPr lang="es-ES" sz="1600" i="1" smtClean="0">
                        <a:latin typeface="Cambria Math" panose="02040503050406030204" pitchFamily="18" charset="0"/>
                        <a:ea typeface="Calibri" panose="020F0502020204030204" pitchFamily="34" charset="0"/>
                        <a:cs typeface="Times New Roman" panose="02020603050405020304" pitchFamily="18" charset="0"/>
                      </a:rPr>
                      <m:t>𝑓</m:t>
                    </m:r>
                    <m:r>
                      <a:rPr lang="es-ES" sz="1600" i="1" smtClean="0">
                        <a:latin typeface="Cambria Math" panose="02040503050406030204" pitchFamily="18" charset="0"/>
                        <a:ea typeface="Calibri" panose="020F0502020204030204" pitchFamily="34" charset="0"/>
                        <a:cs typeface="Times New Roman" panose="02020603050405020304" pitchFamily="18" charset="0"/>
                      </a:rPr>
                      <m:t>(</m:t>
                    </m:r>
                    <m:r>
                      <a:rPr lang="es-CO" sz="1600" b="0" i="1" smtClean="0">
                        <a:latin typeface="Cambria Math" panose="02040503050406030204" pitchFamily="18" charset="0"/>
                        <a:ea typeface="Calibri" panose="020F0502020204030204" pitchFamily="34" charset="0"/>
                        <a:cs typeface="Times New Roman" panose="02020603050405020304" pitchFamily="18" charset="0"/>
                      </a:rPr>
                      <m:t>𝑠𝑒𝑛</m:t>
                    </m:r>
                    <m:r>
                      <a:rPr lang="es-CO" sz="1600" b="0" i="1" smtClean="0">
                        <a:latin typeface="Cambria Math" panose="02040503050406030204" pitchFamily="18" charset="0"/>
                        <a:ea typeface="Calibri" panose="020F0502020204030204" pitchFamily="34" charset="0"/>
                        <a:cs typeface="Times New Roman" panose="02020603050405020304" pitchFamily="18" charset="0"/>
                      </a:rPr>
                      <m:t>^2</m:t>
                    </m:r>
                    <m:d>
                      <m:d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s-ES" sz="1600" i="1">
                            <a:effectLst/>
                            <a:latin typeface="Cambria Math" panose="02040503050406030204" pitchFamily="18" charset="0"/>
                            <a:ea typeface="Calibri" panose="020F0502020204030204" pitchFamily="34" charset="0"/>
                            <a:cs typeface="Times New Roman" panose="02020603050405020304" pitchFamily="18" charset="0"/>
                          </a:rPr>
                          <m:t>𝛼</m:t>
                        </m:r>
                      </m:e>
                    </m:d>
                    <m:r>
                      <a:rPr lang="es-ES" sz="1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s-ES" sz="1600" dirty="0" smtClean="0">
                  <a:latin typeface="Arial Rounded MT Bold" panose="020F0704030504030204" pitchFamily="34" charset="0"/>
                  <a:ea typeface="Times New Roman" panose="02020603050405020304" pitchFamily="18" charset="0"/>
                  <a:cs typeface="Times New Roman" panose="02020603050405020304" pitchFamily="18" charset="0"/>
                </a:endParaRPr>
              </a:p>
              <a:p>
                <a:pPr algn="ctr">
                  <a:spcAft>
                    <a:spcPts val="1000"/>
                  </a:spcAft>
                </a:pPr>
                <a:r>
                  <a:rPr lang="es-ES" sz="1600" dirty="0" smtClean="0">
                    <a:effectLst/>
                    <a:latin typeface="Arial Rounded MT Bold" panose="020F0704030504030204" pitchFamily="34" charset="0"/>
                    <a:ea typeface="Times New Roman" panose="02020603050405020304" pitchFamily="18" charset="0"/>
                    <a:cs typeface="Times New Roman" panose="02020603050405020304" pitchFamily="18" charset="0"/>
                  </a:rPr>
                  <a:t>Rango </a:t>
                </a:r>
                <a:r>
                  <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rPr>
                  <a:t>= [0 &lt; </a:t>
                </a:r>
                <a14:m>
                  <m:oMath xmlns:m="http://schemas.openxmlformats.org/officeDocument/2006/math">
                    <m:r>
                      <a:rPr lang="es-ES" sz="1600" i="1">
                        <a:effectLst/>
                        <a:latin typeface="Cambria Math" panose="02040503050406030204" pitchFamily="18" charset="0"/>
                        <a:ea typeface="Calibri" panose="020F0502020204030204" pitchFamily="34" charset="0"/>
                        <a:cs typeface="Times New Roman" panose="02020603050405020304" pitchFamily="18" charset="0"/>
                      </a:rPr>
                      <m:t>𝛼</m:t>
                    </m:r>
                    <m:r>
                      <a:rPr lang="es-ES" sz="16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rPr>
                  <a:t>&lt; </a:t>
                </a:r>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π]</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804814" y="5505311"/>
                <a:ext cx="2850525" cy="734112"/>
              </a:xfrm>
              <a:prstGeom prst="rect">
                <a:avLst/>
              </a:prstGeom>
              <a:blipFill rotWithShape="0">
                <a:blip r:embed="rId8"/>
                <a:stretch>
                  <a:fillRect b="-578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4488229" y="5517933"/>
                <a:ext cx="2264972" cy="708464"/>
              </a:xfrm>
              <a:prstGeom prst="rect">
                <a:avLst/>
              </a:prstGeom>
            </p:spPr>
            <p:txBody>
              <a:bodyPr wrap="square">
                <a:spAutoFit/>
              </a:bodyPr>
              <a:lstStyle/>
              <a:p>
                <a:pPr algn="ctr">
                  <a:spcAft>
                    <a:spcPts val="800"/>
                  </a:spcAft>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libri" panose="020F0502020204030204" pitchFamily="34" charset="0"/>
                          <a:cs typeface="Times New Roman" panose="02020603050405020304" pitchFamily="18" charset="0"/>
                        </a:rPr>
                        <m:t>𝑃</m:t>
                      </m:r>
                      <m:r>
                        <a:rPr lang="es-ES" sz="1600" i="1" smtClean="0">
                          <a:latin typeface="Cambria Math" panose="02040503050406030204" pitchFamily="18" charset="0"/>
                          <a:ea typeface="Calibri" panose="020F0502020204030204" pitchFamily="34" charset="0"/>
                          <a:cs typeface="Times New Roman" panose="02020603050405020304" pitchFamily="18" charset="0"/>
                        </a:rPr>
                        <m:t>=</m:t>
                      </m:r>
                      <m:r>
                        <a:rPr lang="es-ES" sz="1600" i="1" smtClean="0">
                          <a:latin typeface="Cambria Math" panose="02040503050406030204" pitchFamily="18" charset="0"/>
                          <a:ea typeface="Calibri" panose="020F0502020204030204" pitchFamily="34" charset="0"/>
                          <a:cs typeface="Times New Roman" panose="02020603050405020304" pitchFamily="18" charset="0"/>
                        </a:rPr>
                        <m:t>𝑓</m:t>
                      </m:r>
                      <m:r>
                        <a:rPr lang="es-ES" sz="1600" i="1" smtClean="0">
                          <a:latin typeface="Cambria Math" panose="02040503050406030204" pitchFamily="18" charset="0"/>
                          <a:ea typeface="Calibri" panose="020F0502020204030204" pitchFamily="34" charset="0"/>
                          <a:cs typeface="Times New Roman" panose="02020603050405020304" pitchFamily="18" charset="0"/>
                        </a:rPr>
                        <m:t>(</m:t>
                      </m:r>
                      <m:r>
                        <a:rPr lang="es-CO" sz="1600" b="0" i="1" smtClean="0">
                          <a:latin typeface="Cambria Math" panose="02040503050406030204" pitchFamily="18" charset="0"/>
                          <a:ea typeface="Calibri" panose="020F0502020204030204" pitchFamily="34" charset="0"/>
                          <a:cs typeface="Times New Roman" panose="02020603050405020304" pitchFamily="18" charset="0"/>
                        </a:rPr>
                        <m:t>𝑠𝑒𝑛</m:t>
                      </m:r>
                      <m:d>
                        <m:d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s-ES" sz="1600" i="1">
                              <a:effectLst/>
                              <a:latin typeface="Cambria Math" panose="02040503050406030204" pitchFamily="18" charset="0"/>
                              <a:ea typeface="Calibri" panose="020F0502020204030204" pitchFamily="34" charset="0"/>
                              <a:cs typeface="Times New Roman" panose="02020603050405020304" pitchFamily="18" charset="0"/>
                            </a:rPr>
                            <m:t>𝛼</m:t>
                          </m:r>
                        </m:e>
                      </m:d>
                      <m:r>
                        <a:rPr lang="es-ES" sz="16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a:spcAft>
                    <a:spcPts val="800"/>
                  </a:spcAft>
                </a:pPr>
                <a:r>
                  <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rPr>
                  <a:t>Rango = [0 &lt; </a:t>
                </a:r>
                <a14:m>
                  <m:oMath xmlns:m="http://schemas.openxmlformats.org/officeDocument/2006/math">
                    <m:r>
                      <a:rPr lang="es-ES" sz="1600" i="1">
                        <a:effectLst/>
                        <a:latin typeface="Cambria Math" panose="02040503050406030204" pitchFamily="18" charset="0"/>
                        <a:ea typeface="Calibri" panose="020F0502020204030204" pitchFamily="34" charset="0"/>
                        <a:cs typeface="Times New Roman" panose="02020603050405020304" pitchFamily="18" charset="0"/>
                      </a:rPr>
                      <m:t>𝛼</m:t>
                    </m:r>
                    <m:r>
                      <a:rPr lang="es-ES" sz="16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rPr>
                  <a:t>&lt; </a:t>
                </a:r>
                <a:r>
                  <a:rPr lang="es-ES" sz="1600" dirty="0">
                    <a:effectLst/>
                    <a:latin typeface="Arial Rounded MT Bold" panose="020F0704030504030204" pitchFamily="34" charset="0"/>
                    <a:ea typeface="Calibri" panose="020F0502020204030204" pitchFamily="34" charset="0"/>
                    <a:cs typeface="Times New Roman" panose="02020603050405020304" pitchFamily="18" charset="0"/>
                  </a:rPr>
                  <a:t>π/2]</a:t>
                </a: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4488229" y="5517933"/>
                <a:ext cx="2264972" cy="708464"/>
              </a:xfrm>
              <a:prstGeom prst="rect">
                <a:avLst/>
              </a:prstGeom>
              <a:blipFill rotWithShape="0">
                <a:blip r:embed="rId9"/>
                <a:stretch>
                  <a:fillRect l="-1344" b="-689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488432" y="5517933"/>
                <a:ext cx="2850525" cy="1056700"/>
              </a:xfrm>
              <a:prstGeom prst="rect">
                <a:avLst/>
              </a:prstGeom>
            </p:spPr>
            <p:txBody>
              <a:bodyPr wrap="square">
                <a:spAutoFit/>
              </a:bodyPr>
              <a:lstStyle/>
              <a:p>
                <a:pPr algn="ctr">
                  <a:spcAft>
                    <a:spcPts val="1000"/>
                  </a:spcAft>
                </a:pPr>
                <a14:m>
                  <m:oMath xmlns:m="http://schemas.openxmlformats.org/officeDocument/2006/math">
                    <m:r>
                      <a:rPr lang="es-ES" sz="1600" i="1" smtClean="0">
                        <a:latin typeface="Cambria Math" panose="02040503050406030204" pitchFamily="18" charset="0"/>
                        <a:ea typeface="Calibri" panose="020F0502020204030204" pitchFamily="34" charset="0"/>
                        <a:cs typeface="Times New Roman" panose="02020603050405020304" pitchFamily="18" charset="0"/>
                      </a:rPr>
                      <m:t>𝑃</m:t>
                    </m:r>
                    <m:r>
                      <a:rPr lang="es-ES" sz="1600" i="1" smtClean="0">
                        <a:latin typeface="Cambria Math" panose="02040503050406030204" pitchFamily="18" charset="0"/>
                        <a:ea typeface="Calibri" panose="020F0502020204030204" pitchFamily="34" charset="0"/>
                        <a:cs typeface="Times New Roman" panose="02020603050405020304" pitchFamily="18" charset="0"/>
                      </a:rPr>
                      <m:t>=</m:t>
                    </m:r>
                    <m:r>
                      <a:rPr lang="es-ES" sz="1600" i="1" smtClean="0">
                        <a:latin typeface="Cambria Math" panose="02040503050406030204" pitchFamily="18" charset="0"/>
                        <a:ea typeface="Calibri" panose="020F0502020204030204" pitchFamily="34" charset="0"/>
                        <a:cs typeface="Times New Roman" panose="02020603050405020304" pitchFamily="18" charset="0"/>
                      </a:rPr>
                      <m:t>𝑓</m:t>
                    </m:r>
                    <m:r>
                      <a:rPr lang="es-CO" sz="1600" b="0" i="1" smtClean="0">
                        <a:latin typeface="Cambria Math" panose="02040503050406030204" pitchFamily="18" charset="0"/>
                        <a:ea typeface="Calibri" panose="020F0502020204030204" pitchFamily="34" charset="0"/>
                        <a:cs typeface="Times New Roman" panose="02020603050405020304" pitchFamily="18" charset="0"/>
                      </a:rPr>
                      <m:t>(</m:t>
                    </m:r>
                    <m:r>
                      <a:rPr lang="es-CO" sz="1600" b="0" i="1" smtClean="0">
                        <a:latin typeface="Cambria Math" panose="02040503050406030204" pitchFamily="18" charset="0"/>
                        <a:ea typeface="Calibri" panose="020F0502020204030204" pitchFamily="34" charset="0"/>
                        <a:cs typeface="Times New Roman" panose="02020603050405020304" pitchFamily="18" charset="0"/>
                      </a:rPr>
                      <m:t>𝑐𝑜𝑠</m:t>
                    </m:r>
                    <m:d>
                      <m:d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s-ES" sz="1600" i="1">
                            <a:effectLst/>
                            <a:latin typeface="Cambria Math" panose="02040503050406030204" pitchFamily="18" charset="0"/>
                            <a:ea typeface="Calibri" panose="020F0502020204030204" pitchFamily="34" charset="0"/>
                            <a:cs typeface="Times New Roman" panose="02020603050405020304" pitchFamily="18" charset="0"/>
                          </a:rPr>
                          <m:t>𝛼</m:t>
                        </m:r>
                      </m:e>
                    </m:d>
                    <m:r>
                      <a:rPr lang="es-ES" sz="1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s-ES" sz="1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s-ES" sz="1600" dirty="0" smtClean="0">
                  <a:latin typeface="Arial Rounded MT Bold" panose="020F0704030504030204" pitchFamily="34" charset="0"/>
                  <a:ea typeface="Times New Roman" panose="02020603050405020304" pitchFamily="18" charset="0"/>
                  <a:cs typeface="Times New Roman" panose="02020603050405020304" pitchFamily="18" charset="0"/>
                </a:endParaRPr>
              </a:p>
              <a:p>
                <a:pPr algn="ctr">
                  <a:spcAft>
                    <a:spcPts val="1000"/>
                  </a:spcAft>
                </a:pPr>
                <a:r>
                  <a:rPr lang="es-ES" sz="1600" smtClean="0">
                    <a:effectLst/>
                    <a:latin typeface="Arial Rounded MT Bold" panose="020F0704030504030204" pitchFamily="34" charset="0"/>
                    <a:ea typeface="Times New Roman" panose="02020603050405020304" pitchFamily="18" charset="0"/>
                    <a:cs typeface="Times New Roman" panose="02020603050405020304" pitchFamily="18" charset="0"/>
                  </a:rPr>
                  <a:t>Rango = </a:t>
                </a:r>
                <a:r>
                  <a:rPr lang="es-ES" sz="1400" smtClean="0">
                    <a:latin typeface="Arial Rounded MT Bold" panose="020F0704030504030204" pitchFamily="34" charset="0"/>
                    <a:ea typeface="Times New Roman" panose="02020603050405020304" pitchFamily="18" charset="0"/>
                    <a:cs typeface="Times New Roman" panose="02020603050405020304" pitchFamily="18" charset="0"/>
                  </a:rPr>
                  <a:t>[</a:t>
                </a:r>
                <a:r>
                  <a:rPr lang="es-ES" sz="1400" dirty="0">
                    <a:latin typeface="Arial Rounded MT Bold" panose="020F0704030504030204" pitchFamily="34" charset="0"/>
                    <a:ea typeface="Times New Roman" panose="02020603050405020304" pitchFamily="18" charset="0"/>
                    <a:cs typeface="Times New Roman" panose="02020603050405020304" pitchFamily="18" charset="0"/>
                  </a:rPr>
                  <a:t>0 &lt; </a:t>
                </a:r>
                <a14:m>
                  <m:oMath xmlns:m="http://schemas.openxmlformats.org/officeDocument/2006/math">
                    <m:r>
                      <a:rPr lang="es-ES" sz="1400" i="1">
                        <a:latin typeface="Cambria Math" panose="02040503050406030204" pitchFamily="18" charset="0"/>
                        <a:ea typeface="Calibri" panose="020F0502020204030204" pitchFamily="34" charset="0"/>
                        <a:cs typeface="Times New Roman" panose="02020603050405020304" pitchFamily="18" charset="0"/>
                      </a:rPr>
                      <m:t>𝛼</m:t>
                    </m:r>
                    <m:r>
                      <a:rPr lang="es-ES" sz="1400" i="1">
                        <a:latin typeface="Cambria Math" panose="02040503050406030204" pitchFamily="18" charset="0"/>
                        <a:ea typeface="Calibri" panose="020F0502020204030204" pitchFamily="34" charset="0"/>
                        <a:cs typeface="Times New Roman" panose="02020603050405020304" pitchFamily="18" charset="0"/>
                      </a:rPr>
                      <m:t> </m:t>
                    </m:r>
                  </m:oMath>
                </a14:m>
                <a:r>
                  <a:rPr lang="es-ES" sz="1400" dirty="0">
                    <a:latin typeface="Arial Rounded MT Bold" panose="020F0704030504030204" pitchFamily="34" charset="0"/>
                    <a:ea typeface="Times New Roman" panose="02020603050405020304" pitchFamily="18" charset="0"/>
                    <a:cs typeface="Times New Roman" panose="02020603050405020304" pitchFamily="18" charset="0"/>
                  </a:rPr>
                  <a:t>&lt; </a:t>
                </a:r>
                <a:r>
                  <a:rPr lang="es-ES" sz="1400" dirty="0">
                    <a:latin typeface="Arial Rounded MT Bold" panose="020F0704030504030204" pitchFamily="34" charset="0"/>
                    <a:ea typeface="Calibri" panose="020F0502020204030204" pitchFamily="34" charset="0"/>
                    <a:cs typeface="Times New Roman" panose="02020603050405020304" pitchFamily="18" charset="0"/>
                  </a:rPr>
                  <a:t>π/2]</a:t>
                </a:r>
                <a:endParaRPr lang="es-ES" sz="1200" dirty="0">
                  <a:latin typeface="Arial Rounded MT Bold" panose="020F0704030504030204" pitchFamily="34" charset="0"/>
                  <a:ea typeface="Calibri" panose="020F0502020204030204" pitchFamily="34" charset="0"/>
                  <a:cs typeface="Times New Roman" panose="02020603050405020304" pitchFamily="18" charset="0"/>
                </a:endParaRPr>
              </a:p>
              <a:p>
                <a:pPr algn="ctr">
                  <a:spcAft>
                    <a:spcPts val="1000"/>
                  </a:spcAft>
                </a:pPr>
                <a:endParaRPr lang="es-ES" sz="14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7488432" y="5517933"/>
                <a:ext cx="2850525" cy="1056700"/>
              </a:xfrm>
              <a:prstGeom prst="rect">
                <a:avLst/>
              </a:prstGeom>
              <a:blipFill rotWithShape="0">
                <a:blip r:embed="rId10"/>
                <a:stretch>
                  <a:fillRect/>
                </a:stretch>
              </a:blipFill>
            </p:spPr>
            <p:txBody>
              <a:bodyPr/>
              <a:lstStyle/>
              <a:p>
                <a:r>
                  <a:rPr lang="es-ES">
                    <a:noFill/>
                  </a:rPr>
                  <a:t> </a:t>
                </a:r>
              </a:p>
            </p:txBody>
          </p:sp>
        </mc:Fallback>
      </mc:AlternateContent>
      <p:sp>
        <p:nvSpPr>
          <p:cNvPr id="13" name="Título 1"/>
          <p:cNvSpPr txBox="1">
            <a:spLocks/>
          </p:cNvSpPr>
          <p:nvPr/>
        </p:nvSpPr>
        <p:spPr>
          <a:xfrm rot="16200000">
            <a:off x="-656821" y="939663"/>
            <a:ext cx="2524257" cy="578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000" b="1" dirty="0" smtClean="0">
                <a:latin typeface="Arial Rounded MT Bold" panose="020F0704030504030204" pitchFamily="34" charset="0"/>
                <a:cs typeface="Times New Roman" panose="02020603050405020304" pitchFamily="18" charset="0"/>
              </a:rPr>
              <a:t>MARCO TEORICO</a:t>
            </a:r>
            <a:endParaRPr lang="en-US" sz="2000" b="1" dirty="0">
              <a:latin typeface="Arial Rounded MT Bold" panose="020F0704030504030204" pitchFamily="34" charset="0"/>
              <a:cs typeface="Times New Roman" panose="02020603050405020304" pitchFamily="18" charset="0"/>
            </a:endParaRPr>
          </a:p>
        </p:txBody>
      </p:sp>
      <p:sp>
        <p:nvSpPr>
          <p:cNvPr id="3" name="Flecha abajo 2"/>
          <p:cNvSpPr/>
          <p:nvPr/>
        </p:nvSpPr>
        <p:spPr>
          <a:xfrm>
            <a:off x="2458664" y="1635223"/>
            <a:ext cx="323447" cy="50021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Rectángulo 13"/>
          <p:cNvSpPr/>
          <p:nvPr/>
        </p:nvSpPr>
        <p:spPr>
          <a:xfrm>
            <a:off x="8563693" y="6488668"/>
            <a:ext cx="2604174" cy="369332"/>
          </a:xfrm>
          <a:prstGeom prst="rect">
            <a:avLst/>
          </a:prstGeom>
        </p:spPr>
        <p:txBody>
          <a:bodyPr wrap="none">
            <a:spAutoFit/>
          </a:bodyPr>
          <a:lstStyle/>
          <a:p>
            <a:pPr algn="ctr">
              <a:spcAft>
                <a:spcPts val="1000"/>
              </a:spcAft>
            </a:pPr>
            <a:r>
              <a:rPr lang="es-ES" dirty="0">
                <a:latin typeface="Arial Rounded MT Bold" panose="020F0704030504030204" pitchFamily="34" charset="0"/>
                <a:ea typeface="Times New Roman" panose="02020603050405020304" pitchFamily="18" charset="0"/>
                <a:cs typeface="Times New Roman" panose="02020603050405020304" pitchFamily="18" charset="0"/>
              </a:rPr>
              <a:t>Fuente. Padilla (2007)</a:t>
            </a:r>
            <a:endParaRPr lang="es-ES"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9901742"/>
      </p:ext>
    </p:extLst>
  </p:cSld>
  <p:clrMapOvr>
    <a:masterClrMapping/>
  </p:clrMapOvr>
  <mc:AlternateContent xmlns:mc="http://schemas.openxmlformats.org/markup-compatibility/2006">
    <mc:Choice xmlns:p14="http://schemas.microsoft.com/office/powerpoint/2010/main" Requires="p14">
      <p:transition spd="slow" p14:dur="2000" advTm="41451"/>
    </mc:Choice>
    <mc:Fallback>
      <p:transition spd="slow" advTm="41451"/>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1">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Tema1" id="{2FACAEE2-AD25-4D92-ABE7-C0DC122A9441}" vid="{927E46C1-23FD-4EF8-B400-B8212939E24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12869</TotalTime>
  <Words>2898</Words>
  <Application>Microsoft Office PowerPoint</Application>
  <PresentationFormat>Panorámica</PresentationFormat>
  <Paragraphs>629</Paragraphs>
  <Slides>36</Slides>
  <Notes>15</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36</vt:i4>
      </vt:variant>
    </vt:vector>
  </HeadingPairs>
  <TitlesOfParts>
    <vt:vector size="46" baseType="lpstr">
      <vt:lpstr>Arial</vt:lpstr>
      <vt:lpstr>Arial Rounded MT Bold</vt:lpstr>
      <vt:lpstr>Calibri</vt:lpstr>
      <vt:lpstr>Cambria</vt:lpstr>
      <vt:lpstr>Cambria Math</vt:lpstr>
      <vt:lpstr>Symbol</vt:lpstr>
      <vt:lpstr>Times New Roman</vt:lpstr>
      <vt:lpstr>Wingdings</vt:lpstr>
      <vt:lpstr>Wingdings 2</vt:lpstr>
      <vt:lpstr>Tema1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Sophy M</dc:creator>
  <cp:lastModifiedBy>Sophy M</cp:lastModifiedBy>
  <cp:revision>151</cp:revision>
  <dcterms:created xsi:type="dcterms:W3CDTF">2019-08-29T23:01:26Z</dcterms:created>
  <dcterms:modified xsi:type="dcterms:W3CDTF">2019-10-24T14:20:07Z</dcterms:modified>
</cp:coreProperties>
</file>