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59" r:id="rId6"/>
    <p:sldId id="261" r:id="rId7"/>
    <p:sldId id="262" r:id="rId8"/>
    <p:sldId id="265" r:id="rId9"/>
    <p:sldId id="266" r:id="rId10"/>
    <p:sldId id="267" r:id="rId11"/>
    <p:sldId id="268" r:id="rId12"/>
    <p:sldId id="269" r:id="rId13"/>
    <p:sldId id="284" r:id="rId14"/>
    <p:sldId id="285" r:id="rId15"/>
    <p:sldId id="286" r:id="rId16"/>
    <p:sldId id="287" r:id="rId17"/>
    <p:sldId id="288" r:id="rId18"/>
    <p:sldId id="289" r:id="rId19"/>
    <p:sldId id="300" r:id="rId20"/>
    <p:sldId id="301" r:id="rId21"/>
    <p:sldId id="311" r:id="rId22"/>
    <p:sldId id="302" r:id="rId23"/>
    <p:sldId id="303" r:id="rId24"/>
    <p:sldId id="304" r:id="rId25"/>
    <p:sldId id="305" r:id="rId26"/>
    <p:sldId id="306" r:id="rId27"/>
    <p:sldId id="307" r:id="rId28"/>
    <p:sldId id="308" r:id="rId29"/>
    <p:sldId id="309" r:id="rId30"/>
    <p:sldId id="310" r:id="rId31"/>
    <p:sldId id="282" r:id="rId32"/>
    <p:sldId id="283" r:id="rId33"/>
    <p:sldId id="299" r:id="rId34"/>
    <p:sldId id="293" r:id="rId35"/>
    <p:sldId id="294" r:id="rId36"/>
    <p:sldId id="295" r:id="rId37"/>
    <p:sldId id="296" r:id="rId38"/>
    <p:sldId id="297" r:id="rId39"/>
    <p:sldId id="298" r:id="rId40"/>
    <p:sldId id="290" r:id="rId41"/>
    <p:sldId id="291" r:id="rId42"/>
    <p:sldId id="292" r:id="rId43"/>
    <p:sldId id="312" r:id="rId4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BC172F0-836C-4747-97C6-AC3714A00352}" v="646" dt="2019-10-28T16:14:57.222"/>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73" d="100"/>
          <a:sy n="73" d="100"/>
        </p:scale>
        <p:origin x="59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8"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59" Type="http://schemas.microsoft.com/office/2016/11/relationships/changesInfo" Target="changesInfos/changesInfo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ernando Sanchez Rivadeneira" userId="9547bab9e6f4bf82" providerId="Windows Live" clId="Web-{3BC172F0-836C-4747-97C6-AC3714A00352}"/>
    <pc:docChg chg="modSld">
      <pc:chgData name="Fernando Sanchez Rivadeneira" userId="9547bab9e6f4bf82" providerId="Windows Live" clId="Web-{3BC172F0-836C-4747-97C6-AC3714A00352}" dt="2019-10-28T16:14:57.222" v="644" actId="20577"/>
      <pc:docMkLst>
        <pc:docMk/>
      </pc:docMkLst>
      <pc:sldChg chg="addSp modSp">
        <pc:chgData name="Fernando Sanchez Rivadeneira" userId="9547bab9e6f4bf82" providerId="Windows Live" clId="Web-{3BC172F0-836C-4747-97C6-AC3714A00352}" dt="2019-10-28T16:14:57.222" v="643" actId="20577"/>
        <pc:sldMkLst>
          <pc:docMk/>
          <pc:sldMk cId="1894269216" sldId="258"/>
        </pc:sldMkLst>
        <pc:spChg chg="add mod">
          <ac:chgData name="Fernando Sanchez Rivadeneira" userId="9547bab9e6f4bf82" providerId="Windows Live" clId="Web-{3BC172F0-836C-4747-97C6-AC3714A00352}" dt="2019-10-28T16:14:57.222" v="643" actId="20577"/>
          <ac:spMkLst>
            <pc:docMk/>
            <pc:sldMk cId="1894269216" sldId="258"/>
            <ac:spMk id="4" creationId="{64606649-D7E3-4C30-ABE1-5E08E64B8E75}"/>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d.docs.live.net/9547bab9e6f4bf82/GUIA%201xlsx%201.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d.docs.live.net/9547bab9e6f4bf82/GUIA%201xlsx%201.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d.docs.live.net/9547bab9e6f4bf82/GUIA%201xlsx%201.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MX"/>
              <a:t>TERMÓMETRO</a:t>
            </a:r>
            <a:r>
              <a:rPr lang="es-MX" baseline="0"/>
              <a:t> DIGITAL MONARCH</a:t>
            </a:r>
            <a:endParaRPr lang="es-MX"/>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MX"/>
        </a:p>
      </c:txPr>
    </c:title>
    <c:autoTitleDeleted val="0"/>
    <c:plotArea>
      <c:layout/>
      <c:scatterChart>
        <c:scatterStyle val="smoothMarker"/>
        <c:varyColors val="0"/>
        <c:ser>
          <c:idx val="0"/>
          <c:order val="0"/>
          <c:spPr>
            <a:ln w="19050" cap="rnd">
              <a:solidFill>
                <a:schemeClr val="accent1"/>
              </a:solidFill>
              <a:round/>
            </a:ln>
            <a:effectLst/>
          </c:spPr>
          <c:marker>
            <c:symbol val="none"/>
          </c:marker>
          <c:trendline>
            <c:spPr>
              <a:ln w="19050" cap="rnd">
                <a:solidFill>
                  <a:schemeClr val="accent1"/>
                </a:solidFill>
                <a:prstDash val="sysDot"/>
              </a:ln>
              <a:effectLst/>
            </c:spPr>
            <c:trendlineType val="linear"/>
            <c:dispRSqr val="1"/>
            <c:dispEq val="1"/>
            <c:trendlineLbl>
              <c:layout>
                <c:manualLayout>
                  <c:x val="6.8959317585301841E-2"/>
                  <c:y val="0.24958333333333332"/>
                </c:manualLayout>
              </c:layout>
              <c:numFmt formatCode="General" sourceLinked="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trendlineLbl>
          </c:trendline>
          <c:xVal>
            <c:numRef>
              <c:f>'[GUIA 1xlsx 1.xlsx]REGRESION'!$B$65:$B$77</c:f>
              <c:numCache>
                <c:formatCode>0.00</c:formatCode>
                <c:ptCount val="13"/>
                <c:pt idx="0">
                  <c:v>50</c:v>
                </c:pt>
                <c:pt idx="1">
                  <c:v>60</c:v>
                </c:pt>
                <c:pt idx="2">
                  <c:v>70</c:v>
                </c:pt>
                <c:pt idx="3">
                  <c:v>80</c:v>
                </c:pt>
                <c:pt idx="4">
                  <c:v>90</c:v>
                </c:pt>
                <c:pt idx="5">
                  <c:v>100</c:v>
                </c:pt>
                <c:pt idx="6">
                  <c:v>110</c:v>
                </c:pt>
                <c:pt idx="7">
                  <c:v>120</c:v>
                </c:pt>
                <c:pt idx="8">
                  <c:v>130</c:v>
                </c:pt>
                <c:pt idx="9">
                  <c:v>140</c:v>
                </c:pt>
                <c:pt idx="10">
                  <c:v>150</c:v>
                </c:pt>
                <c:pt idx="11">
                  <c:v>160</c:v>
                </c:pt>
                <c:pt idx="12">
                  <c:v>170</c:v>
                </c:pt>
              </c:numCache>
            </c:numRef>
          </c:xVal>
          <c:yVal>
            <c:numRef>
              <c:f>'[GUIA 1xlsx 1.xlsx]REGRESION'!$D$65:$D$77</c:f>
              <c:numCache>
                <c:formatCode>General</c:formatCode>
                <c:ptCount val="13"/>
                <c:pt idx="0">
                  <c:v>50.009</c:v>
                </c:pt>
                <c:pt idx="1">
                  <c:v>60.00500000000001</c:v>
                </c:pt>
                <c:pt idx="2">
                  <c:v>70.007000000000005</c:v>
                </c:pt>
                <c:pt idx="3">
                  <c:v>80.012999999999991</c:v>
                </c:pt>
                <c:pt idx="4">
                  <c:v>90.014999999999986</c:v>
                </c:pt>
                <c:pt idx="5">
                  <c:v>100.026</c:v>
                </c:pt>
                <c:pt idx="6">
                  <c:v>110.005</c:v>
                </c:pt>
                <c:pt idx="7">
                  <c:v>120.04100000000001</c:v>
                </c:pt>
                <c:pt idx="8">
                  <c:v>130.00600000000003</c:v>
                </c:pt>
                <c:pt idx="9">
                  <c:v>140.01800000000003</c:v>
                </c:pt>
                <c:pt idx="10">
                  <c:v>150.01600000000002</c:v>
                </c:pt>
                <c:pt idx="11">
                  <c:v>160.01900000000001</c:v>
                </c:pt>
                <c:pt idx="12">
                  <c:v>170.00399999999999</c:v>
                </c:pt>
              </c:numCache>
            </c:numRef>
          </c:yVal>
          <c:smooth val="1"/>
          <c:extLst>
            <c:ext xmlns:c16="http://schemas.microsoft.com/office/drawing/2014/chart" uri="{C3380CC4-5D6E-409C-BE32-E72D297353CC}">
              <c16:uniqueId val="{00000000-1360-432C-817E-CAA6BB5B6648}"/>
            </c:ext>
          </c:extLst>
        </c:ser>
        <c:ser>
          <c:idx val="1"/>
          <c:order val="1"/>
          <c:spPr>
            <a:ln w="19050"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trendline>
            <c:spPr>
              <a:ln w="19050" cap="rnd">
                <a:solidFill>
                  <a:schemeClr val="accent2"/>
                </a:solidFill>
                <a:prstDash val="sysDot"/>
              </a:ln>
              <a:effectLst/>
            </c:spPr>
            <c:trendlineType val="linear"/>
            <c:dispRSqr val="1"/>
            <c:dispEq val="1"/>
            <c:trendlineLbl>
              <c:layout>
                <c:manualLayout>
                  <c:x val="-0.17688429571303588"/>
                  <c:y val="1.8518518518518517E-2"/>
                </c:manualLayout>
              </c:layout>
              <c:numFmt formatCode="General" sourceLinked="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trendlineLbl>
          </c:trendline>
          <c:xVal>
            <c:numRef>
              <c:f>'[GUIA 1xlsx 1.xlsx]REGRESION'!$B$65:$B$77</c:f>
              <c:numCache>
                <c:formatCode>0.00</c:formatCode>
                <c:ptCount val="13"/>
                <c:pt idx="0">
                  <c:v>50</c:v>
                </c:pt>
                <c:pt idx="1">
                  <c:v>60</c:v>
                </c:pt>
                <c:pt idx="2">
                  <c:v>70</c:v>
                </c:pt>
                <c:pt idx="3">
                  <c:v>80</c:v>
                </c:pt>
                <c:pt idx="4">
                  <c:v>90</c:v>
                </c:pt>
                <c:pt idx="5">
                  <c:v>100</c:v>
                </c:pt>
                <c:pt idx="6">
                  <c:v>110</c:v>
                </c:pt>
                <c:pt idx="7">
                  <c:v>120</c:v>
                </c:pt>
                <c:pt idx="8">
                  <c:v>130</c:v>
                </c:pt>
                <c:pt idx="9">
                  <c:v>140</c:v>
                </c:pt>
                <c:pt idx="10">
                  <c:v>150</c:v>
                </c:pt>
                <c:pt idx="11">
                  <c:v>160</c:v>
                </c:pt>
                <c:pt idx="12">
                  <c:v>170</c:v>
                </c:pt>
              </c:numCache>
            </c:numRef>
          </c:xVal>
          <c:yVal>
            <c:numRef>
              <c:f>'[GUIA 1xlsx 1.xlsx]REGRESION'!$F$65:$F$77</c:f>
              <c:numCache>
                <c:formatCode>General</c:formatCode>
                <c:ptCount val="13"/>
                <c:pt idx="0">
                  <c:v>48.65</c:v>
                </c:pt>
                <c:pt idx="1">
                  <c:v>60.410000000000004</c:v>
                </c:pt>
                <c:pt idx="2">
                  <c:v>70.59</c:v>
                </c:pt>
                <c:pt idx="3">
                  <c:v>79.66</c:v>
                </c:pt>
                <c:pt idx="4">
                  <c:v>90.319999999999979</c:v>
                </c:pt>
                <c:pt idx="5">
                  <c:v>100.32</c:v>
                </c:pt>
                <c:pt idx="6">
                  <c:v>110.42</c:v>
                </c:pt>
                <c:pt idx="7">
                  <c:v>120.58999999999999</c:v>
                </c:pt>
                <c:pt idx="8">
                  <c:v>130.98000000000002</c:v>
                </c:pt>
                <c:pt idx="9">
                  <c:v>141.31</c:v>
                </c:pt>
                <c:pt idx="10">
                  <c:v>151.4</c:v>
                </c:pt>
                <c:pt idx="11">
                  <c:v>160.37000000000003</c:v>
                </c:pt>
                <c:pt idx="12">
                  <c:v>170.54</c:v>
                </c:pt>
              </c:numCache>
            </c:numRef>
          </c:yVal>
          <c:smooth val="1"/>
          <c:extLst>
            <c:ext xmlns:c16="http://schemas.microsoft.com/office/drawing/2014/chart" uri="{C3380CC4-5D6E-409C-BE32-E72D297353CC}">
              <c16:uniqueId val="{00000001-1360-432C-817E-CAA6BB5B6648}"/>
            </c:ext>
          </c:extLst>
        </c:ser>
        <c:dLbls>
          <c:showLegendKey val="0"/>
          <c:showVal val="0"/>
          <c:showCatName val="0"/>
          <c:showSerName val="0"/>
          <c:showPercent val="0"/>
          <c:showBubbleSize val="0"/>
        </c:dLbls>
        <c:axId val="498494672"/>
        <c:axId val="498496632"/>
      </c:scatterChart>
      <c:valAx>
        <c:axId val="498494672"/>
        <c:scaling>
          <c:orientation val="minMax"/>
        </c:scaling>
        <c:delete val="0"/>
        <c:axPos val="b"/>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Temperatura Real °C</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s-MX"/>
            </a:p>
          </c:txPr>
        </c:title>
        <c:numFmt formatCode="0.0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crossAx val="498496632"/>
        <c:crosses val="autoZero"/>
        <c:crossBetween val="midCat"/>
        <c:majorUnit val="50"/>
      </c:valAx>
      <c:valAx>
        <c:axId val="498496632"/>
        <c:scaling>
          <c:orientation val="minMax"/>
          <c:max val="200"/>
          <c:min val="0"/>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Temperatura Digital Monarch °C</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s-MX"/>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crossAx val="498494672"/>
        <c:crosses val="autoZero"/>
        <c:crossBetween val="midCat"/>
        <c:majorUnit val="50"/>
      </c:valAx>
      <c:spPr>
        <a:noFill/>
        <a:ln>
          <a:noFill/>
        </a:ln>
        <a:effectLst/>
      </c:spPr>
    </c:plotArea>
    <c:plotVisOnly val="1"/>
    <c:dispBlanksAs val="gap"/>
    <c:showDLblsOverMax val="0"/>
  </c:chart>
  <c:spPr>
    <a:noFill/>
    <a:ln>
      <a:noFill/>
    </a:ln>
    <a:effectLst/>
  </c:spPr>
  <c:txPr>
    <a:bodyPr/>
    <a:lstStyle/>
    <a:p>
      <a:pPr>
        <a:defRPr/>
      </a:pPr>
      <a:endParaRPr lang="es-MX"/>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MX"/>
              <a:t>TERMÓMETRO</a:t>
            </a:r>
            <a:r>
              <a:rPr lang="es-MX" baseline="0"/>
              <a:t> DE MERCURIO</a:t>
            </a:r>
            <a:endParaRPr lang="es-MX"/>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MX"/>
        </a:p>
      </c:txPr>
    </c:title>
    <c:autoTitleDeleted val="0"/>
    <c:plotArea>
      <c:layout/>
      <c:scatterChart>
        <c:scatterStyle val="smoothMarker"/>
        <c:varyColors val="0"/>
        <c:ser>
          <c:idx val="0"/>
          <c:order val="0"/>
          <c:spPr>
            <a:ln w="19050" cap="rnd">
              <a:solidFill>
                <a:schemeClr val="accent1"/>
              </a:solidFill>
              <a:round/>
            </a:ln>
            <a:effectLst/>
          </c:spPr>
          <c:marker>
            <c:symbol val="none"/>
          </c:marker>
          <c:trendline>
            <c:spPr>
              <a:ln w="19050" cap="rnd">
                <a:solidFill>
                  <a:schemeClr val="accent1"/>
                </a:solidFill>
                <a:prstDash val="sysDot"/>
              </a:ln>
              <a:effectLst/>
            </c:spPr>
            <c:trendlineType val="linear"/>
            <c:dispRSqr val="1"/>
            <c:dispEq val="1"/>
            <c:trendlineLbl>
              <c:layout>
                <c:manualLayout>
                  <c:x val="6.8959317585301841E-2"/>
                  <c:y val="0.25421296296296297"/>
                </c:manualLayout>
              </c:layout>
              <c:numFmt formatCode="General" sourceLinked="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trendlineLbl>
          </c:trendline>
          <c:xVal>
            <c:numRef>
              <c:f>'[GUIA 1xlsx 1.xlsx]REGRESION'!$B$65:$B$77</c:f>
              <c:numCache>
                <c:formatCode>0.00</c:formatCode>
                <c:ptCount val="13"/>
                <c:pt idx="0">
                  <c:v>50</c:v>
                </c:pt>
                <c:pt idx="1">
                  <c:v>60</c:v>
                </c:pt>
                <c:pt idx="2">
                  <c:v>70</c:v>
                </c:pt>
                <c:pt idx="3">
                  <c:v>80</c:v>
                </c:pt>
                <c:pt idx="4">
                  <c:v>90</c:v>
                </c:pt>
                <c:pt idx="5">
                  <c:v>100</c:v>
                </c:pt>
                <c:pt idx="6">
                  <c:v>110</c:v>
                </c:pt>
                <c:pt idx="7">
                  <c:v>120</c:v>
                </c:pt>
                <c:pt idx="8">
                  <c:v>130</c:v>
                </c:pt>
                <c:pt idx="9">
                  <c:v>140</c:v>
                </c:pt>
                <c:pt idx="10">
                  <c:v>150</c:v>
                </c:pt>
                <c:pt idx="11">
                  <c:v>160</c:v>
                </c:pt>
                <c:pt idx="12">
                  <c:v>170</c:v>
                </c:pt>
              </c:numCache>
            </c:numRef>
          </c:xVal>
          <c:yVal>
            <c:numRef>
              <c:f>'[GUIA 1xlsx 1.xlsx]REGRESION'!$D$65:$D$77</c:f>
              <c:numCache>
                <c:formatCode>General</c:formatCode>
                <c:ptCount val="13"/>
                <c:pt idx="0">
                  <c:v>50.009</c:v>
                </c:pt>
                <c:pt idx="1">
                  <c:v>60.00500000000001</c:v>
                </c:pt>
                <c:pt idx="2">
                  <c:v>70.007000000000005</c:v>
                </c:pt>
                <c:pt idx="3">
                  <c:v>80.012999999999991</c:v>
                </c:pt>
                <c:pt idx="4">
                  <c:v>90.014999999999986</c:v>
                </c:pt>
                <c:pt idx="5">
                  <c:v>100.026</c:v>
                </c:pt>
                <c:pt idx="6">
                  <c:v>110.005</c:v>
                </c:pt>
                <c:pt idx="7">
                  <c:v>120.04100000000001</c:v>
                </c:pt>
                <c:pt idx="8">
                  <c:v>130.00600000000003</c:v>
                </c:pt>
                <c:pt idx="9">
                  <c:v>140.01800000000003</c:v>
                </c:pt>
                <c:pt idx="10">
                  <c:v>150.01600000000002</c:v>
                </c:pt>
                <c:pt idx="11">
                  <c:v>160.01900000000001</c:v>
                </c:pt>
                <c:pt idx="12">
                  <c:v>170.00399999999999</c:v>
                </c:pt>
              </c:numCache>
            </c:numRef>
          </c:yVal>
          <c:smooth val="1"/>
          <c:extLst>
            <c:ext xmlns:c16="http://schemas.microsoft.com/office/drawing/2014/chart" uri="{C3380CC4-5D6E-409C-BE32-E72D297353CC}">
              <c16:uniqueId val="{00000000-70B6-419C-BC45-1F69188A9C21}"/>
            </c:ext>
          </c:extLst>
        </c:ser>
        <c:ser>
          <c:idx val="1"/>
          <c:order val="1"/>
          <c:spPr>
            <a:ln w="19050"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trendline>
            <c:spPr>
              <a:ln w="19050" cap="rnd">
                <a:solidFill>
                  <a:schemeClr val="accent2"/>
                </a:solidFill>
                <a:prstDash val="sysDot"/>
              </a:ln>
              <a:effectLst/>
            </c:spPr>
            <c:trendlineType val="linear"/>
            <c:dispRSqr val="1"/>
            <c:dispEq val="1"/>
            <c:trendlineLbl>
              <c:layout>
                <c:manualLayout>
                  <c:x val="-7.3445975503062116E-2"/>
                  <c:y val="1.8101851851851852E-2"/>
                </c:manualLayout>
              </c:layout>
              <c:numFmt formatCode="General" sourceLinked="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trendlineLbl>
          </c:trendline>
          <c:xVal>
            <c:numRef>
              <c:f>'[GUIA 1xlsx 1.xlsx]REGRESION'!$B$65:$B$77</c:f>
              <c:numCache>
                <c:formatCode>0.00</c:formatCode>
                <c:ptCount val="13"/>
                <c:pt idx="0">
                  <c:v>50</c:v>
                </c:pt>
                <c:pt idx="1">
                  <c:v>60</c:v>
                </c:pt>
                <c:pt idx="2">
                  <c:v>70</c:v>
                </c:pt>
                <c:pt idx="3">
                  <c:v>80</c:v>
                </c:pt>
                <c:pt idx="4">
                  <c:v>90</c:v>
                </c:pt>
                <c:pt idx="5">
                  <c:v>100</c:v>
                </c:pt>
                <c:pt idx="6">
                  <c:v>110</c:v>
                </c:pt>
                <c:pt idx="7">
                  <c:v>120</c:v>
                </c:pt>
                <c:pt idx="8">
                  <c:v>130</c:v>
                </c:pt>
                <c:pt idx="9">
                  <c:v>140</c:v>
                </c:pt>
                <c:pt idx="10">
                  <c:v>150</c:v>
                </c:pt>
                <c:pt idx="11">
                  <c:v>160</c:v>
                </c:pt>
                <c:pt idx="12">
                  <c:v>170</c:v>
                </c:pt>
              </c:numCache>
            </c:numRef>
          </c:xVal>
          <c:yVal>
            <c:numRef>
              <c:f>'[GUIA 1xlsx 1.xlsx]REGRESION'!$E$65:$E$77</c:f>
              <c:numCache>
                <c:formatCode>General</c:formatCode>
                <c:ptCount val="13"/>
                <c:pt idx="0">
                  <c:v>50.199999999999996</c:v>
                </c:pt>
                <c:pt idx="1">
                  <c:v>60.2</c:v>
                </c:pt>
                <c:pt idx="2">
                  <c:v>70.339999999999989</c:v>
                </c:pt>
                <c:pt idx="3">
                  <c:v>80.399999999999991</c:v>
                </c:pt>
                <c:pt idx="4">
                  <c:v>90.560000000000016</c:v>
                </c:pt>
                <c:pt idx="5">
                  <c:v>100.37999999999998</c:v>
                </c:pt>
                <c:pt idx="6">
                  <c:v>110.38</c:v>
                </c:pt>
                <c:pt idx="7">
                  <c:v>120.36000000000001</c:v>
                </c:pt>
                <c:pt idx="8">
                  <c:v>130.20000000000002</c:v>
                </c:pt>
                <c:pt idx="9">
                  <c:v>140.20000000000002</c:v>
                </c:pt>
                <c:pt idx="10">
                  <c:v>150.20000000000002</c:v>
                </c:pt>
                <c:pt idx="11">
                  <c:v>160.20000000000002</c:v>
                </c:pt>
                <c:pt idx="12">
                  <c:v>170.22000000000003</c:v>
                </c:pt>
              </c:numCache>
            </c:numRef>
          </c:yVal>
          <c:smooth val="1"/>
          <c:extLst>
            <c:ext xmlns:c16="http://schemas.microsoft.com/office/drawing/2014/chart" uri="{C3380CC4-5D6E-409C-BE32-E72D297353CC}">
              <c16:uniqueId val="{00000001-70B6-419C-BC45-1F69188A9C21}"/>
            </c:ext>
          </c:extLst>
        </c:ser>
        <c:dLbls>
          <c:showLegendKey val="0"/>
          <c:showVal val="0"/>
          <c:showCatName val="0"/>
          <c:showSerName val="0"/>
          <c:showPercent val="0"/>
          <c:showBubbleSize val="0"/>
        </c:dLbls>
        <c:axId val="498495064"/>
        <c:axId val="498497416"/>
      </c:scatterChart>
      <c:valAx>
        <c:axId val="498495064"/>
        <c:scaling>
          <c:orientation val="minMax"/>
          <c:max val="200"/>
        </c:scaling>
        <c:delete val="0"/>
        <c:axPos val="b"/>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Temperatura Real °C</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s-MX"/>
            </a:p>
          </c:txPr>
        </c:title>
        <c:numFmt formatCode="0.0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crossAx val="498497416"/>
        <c:crosses val="autoZero"/>
        <c:crossBetween val="midCat"/>
      </c:valAx>
      <c:valAx>
        <c:axId val="498497416"/>
        <c:scaling>
          <c:orientation val="minMax"/>
          <c:max val="200"/>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Temperatura Mercurio °C</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s-MX"/>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crossAx val="498495064"/>
        <c:crosses val="autoZero"/>
        <c:crossBetween val="midCat"/>
        <c:majorUnit val="50"/>
      </c:valAx>
      <c:spPr>
        <a:noFill/>
        <a:ln>
          <a:noFill/>
        </a:ln>
        <a:effectLst/>
      </c:spPr>
    </c:plotArea>
    <c:plotVisOnly val="1"/>
    <c:dispBlanksAs val="gap"/>
    <c:showDLblsOverMax val="0"/>
  </c:chart>
  <c:spPr>
    <a:noFill/>
    <a:ln>
      <a:noFill/>
    </a:ln>
    <a:effectLst/>
  </c:spPr>
  <c:txPr>
    <a:bodyPr/>
    <a:lstStyle/>
    <a:p>
      <a:pPr>
        <a:defRPr/>
      </a:pPr>
      <a:endParaRPr lang="es-MX"/>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MX"/>
              <a:t>TERMÓMETRO DIGITAL</a:t>
            </a:r>
            <a:r>
              <a:rPr lang="es-MX" baseline="0"/>
              <a:t> TESTO</a:t>
            </a:r>
            <a:endParaRPr lang="es-MX"/>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MX"/>
        </a:p>
      </c:txPr>
    </c:title>
    <c:autoTitleDeleted val="0"/>
    <c:plotArea>
      <c:layout/>
      <c:scatterChart>
        <c:scatterStyle val="smoothMarker"/>
        <c:varyColors val="0"/>
        <c:ser>
          <c:idx val="0"/>
          <c:order val="0"/>
          <c:spPr>
            <a:ln w="19050"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trendline>
            <c:spPr>
              <a:ln w="19050" cap="rnd">
                <a:solidFill>
                  <a:schemeClr val="accent1"/>
                </a:solidFill>
                <a:prstDash val="sysDot"/>
              </a:ln>
              <a:effectLst/>
            </c:spPr>
            <c:trendlineType val="linear"/>
            <c:dispRSqr val="1"/>
            <c:dispEq val="1"/>
            <c:trendlineLbl>
              <c:layout>
                <c:manualLayout>
                  <c:x val="5.7848206474190728E-2"/>
                  <c:y val="0.23106481481481481"/>
                </c:manualLayout>
              </c:layout>
              <c:numFmt formatCode="General" sourceLinked="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trendlineLbl>
          </c:trendline>
          <c:xVal>
            <c:numRef>
              <c:f>'[GUIA 1xlsx 1.xlsx]REGRESION'!$B$65:$B$77</c:f>
              <c:numCache>
                <c:formatCode>0.00</c:formatCode>
                <c:ptCount val="13"/>
                <c:pt idx="0">
                  <c:v>50</c:v>
                </c:pt>
                <c:pt idx="1">
                  <c:v>60</c:v>
                </c:pt>
                <c:pt idx="2">
                  <c:v>70</c:v>
                </c:pt>
                <c:pt idx="3">
                  <c:v>80</c:v>
                </c:pt>
                <c:pt idx="4">
                  <c:v>90</c:v>
                </c:pt>
                <c:pt idx="5">
                  <c:v>100</c:v>
                </c:pt>
                <c:pt idx="6">
                  <c:v>110</c:v>
                </c:pt>
                <c:pt idx="7">
                  <c:v>120</c:v>
                </c:pt>
                <c:pt idx="8">
                  <c:v>130</c:v>
                </c:pt>
                <c:pt idx="9">
                  <c:v>140</c:v>
                </c:pt>
                <c:pt idx="10">
                  <c:v>150</c:v>
                </c:pt>
                <c:pt idx="11">
                  <c:v>160</c:v>
                </c:pt>
                <c:pt idx="12">
                  <c:v>170</c:v>
                </c:pt>
              </c:numCache>
            </c:numRef>
          </c:xVal>
          <c:yVal>
            <c:numRef>
              <c:f>'[GUIA 1xlsx 1.xlsx]REGRESION'!$D$65:$D$77</c:f>
              <c:numCache>
                <c:formatCode>General</c:formatCode>
                <c:ptCount val="13"/>
                <c:pt idx="0">
                  <c:v>50.009</c:v>
                </c:pt>
                <c:pt idx="1">
                  <c:v>60.00500000000001</c:v>
                </c:pt>
                <c:pt idx="2">
                  <c:v>70.007000000000005</c:v>
                </c:pt>
                <c:pt idx="3">
                  <c:v>80.012999999999991</c:v>
                </c:pt>
                <c:pt idx="4">
                  <c:v>90.014999999999986</c:v>
                </c:pt>
                <c:pt idx="5">
                  <c:v>100.026</c:v>
                </c:pt>
                <c:pt idx="6">
                  <c:v>110.005</c:v>
                </c:pt>
                <c:pt idx="7">
                  <c:v>120.04100000000001</c:v>
                </c:pt>
                <c:pt idx="8">
                  <c:v>130.00600000000003</c:v>
                </c:pt>
                <c:pt idx="9">
                  <c:v>140.01800000000003</c:v>
                </c:pt>
                <c:pt idx="10">
                  <c:v>150.01600000000002</c:v>
                </c:pt>
                <c:pt idx="11">
                  <c:v>160.01900000000001</c:v>
                </c:pt>
                <c:pt idx="12">
                  <c:v>170.00399999999999</c:v>
                </c:pt>
              </c:numCache>
            </c:numRef>
          </c:yVal>
          <c:smooth val="1"/>
          <c:extLst>
            <c:ext xmlns:c16="http://schemas.microsoft.com/office/drawing/2014/chart" uri="{C3380CC4-5D6E-409C-BE32-E72D297353CC}">
              <c16:uniqueId val="{00000000-024A-4406-974F-290383A95052}"/>
            </c:ext>
          </c:extLst>
        </c:ser>
        <c:ser>
          <c:idx val="1"/>
          <c:order val="1"/>
          <c:spPr>
            <a:ln w="19050"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trendline>
            <c:spPr>
              <a:ln w="19050" cap="rnd">
                <a:solidFill>
                  <a:schemeClr val="accent2"/>
                </a:solidFill>
                <a:prstDash val="sysDot"/>
              </a:ln>
              <a:effectLst/>
            </c:spPr>
            <c:trendlineType val="linear"/>
            <c:dispRSqr val="1"/>
            <c:dispEq val="1"/>
            <c:trendlineLbl>
              <c:numFmt formatCode="General" sourceLinked="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trendlineLbl>
          </c:trendline>
          <c:xVal>
            <c:numRef>
              <c:f>'[GUIA 1xlsx 1.xlsx]REGRESION'!$B$65:$B$77</c:f>
              <c:numCache>
                <c:formatCode>0.00</c:formatCode>
                <c:ptCount val="13"/>
                <c:pt idx="0">
                  <c:v>50</c:v>
                </c:pt>
                <c:pt idx="1">
                  <c:v>60</c:v>
                </c:pt>
                <c:pt idx="2">
                  <c:v>70</c:v>
                </c:pt>
                <c:pt idx="3">
                  <c:v>80</c:v>
                </c:pt>
                <c:pt idx="4">
                  <c:v>90</c:v>
                </c:pt>
                <c:pt idx="5">
                  <c:v>100</c:v>
                </c:pt>
                <c:pt idx="6">
                  <c:v>110</c:v>
                </c:pt>
                <c:pt idx="7">
                  <c:v>120</c:v>
                </c:pt>
                <c:pt idx="8">
                  <c:v>130</c:v>
                </c:pt>
                <c:pt idx="9">
                  <c:v>140</c:v>
                </c:pt>
                <c:pt idx="10">
                  <c:v>150</c:v>
                </c:pt>
                <c:pt idx="11">
                  <c:v>160</c:v>
                </c:pt>
                <c:pt idx="12">
                  <c:v>170</c:v>
                </c:pt>
              </c:numCache>
            </c:numRef>
          </c:xVal>
          <c:yVal>
            <c:numRef>
              <c:f>'[GUIA 1xlsx 1.xlsx]REGRESION'!$G$65:$G$77</c:f>
              <c:numCache>
                <c:formatCode>General</c:formatCode>
                <c:ptCount val="13"/>
                <c:pt idx="0">
                  <c:v>49.709999999999994</c:v>
                </c:pt>
                <c:pt idx="1">
                  <c:v>59.614999999999995</c:v>
                </c:pt>
                <c:pt idx="2">
                  <c:v>69.37</c:v>
                </c:pt>
                <c:pt idx="3">
                  <c:v>79.445000000000007</c:v>
                </c:pt>
                <c:pt idx="4">
                  <c:v>89.399999999999991</c:v>
                </c:pt>
                <c:pt idx="5">
                  <c:v>98.9</c:v>
                </c:pt>
                <c:pt idx="6">
                  <c:v>108.65000000000002</c:v>
                </c:pt>
                <c:pt idx="7">
                  <c:v>118.11000000000001</c:v>
                </c:pt>
                <c:pt idx="8">
                  <c:v>127.715</c:v>
                </c:pt>
                <c:pt idx="9">
                  <c:v>137.33499999999998</c:v>
                </c:pt>
                <c:pt idx="10">
                  <c:v>147.53500000000003</c:v>
                </c:pt>
                <c:pt idx="11">
                  <c:v>157.41499999999999</c:v>
                </c:pt>
                <c:pt idx="12">
                  <c:v>166.52499999999998</c:v>
                </c:pt>
              </c:numCache>
            </c:numRef>
          </c:yVal>
          <c:smooth val="1"/>
          <c:extLst>
            <c:ext xmlns:c16="http://schemas.microsoft.com/office/drawing/2014/chart" uri="{C3380CC4-5D6E-409C-BE32-E72D297353CC}">
              <c16:uniqueId val="{00000001-024A-4406-974F-290383A95052}"/>
            </c:ext>
          </c:extLst>
        </c:ser>
        <c:dLbls>
          <c:showLegendKey val="0"/>
          <c:showVal val="0"/>
          <c:showCatName val="0"/>
          <c:showSerName val="0"/>
          <c:showPercent val="0"/>
          <c:showBubbleSize val="0"/>
        </c:dLbls>
        <c:axId val="496141528"/>
        <c:axId val="496142704"/>
      </c:scatterChart>
      <c:valAx>
        <c:axId val="496141528"/>
        <c:scaling>
          <c:orientation val="minMax"/>
          <c:max val="200"/>
        </c:scaling>
        <c:delete val="0"/>
        <c:axPos val="b"/>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Temperatura Real °C</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s-MX"/>
            </a:p>
          </c:txPr>
        </c:title>
        <c:numFmt formatCode="0.0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crossAx val="496142704"/>
        <c:crosses val="autoZero"/>
        <c:crossBetween val="midCat"/>
      </c:valAx>
      <c:valAx>
        <c:axId val="496142704"/>
        <c:scaling>
          <c:orientation val="minMax"/>
          <c:max val="200"/>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Temperatura Digital TESTO °C</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s-MX"/>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crossAx val="496141528"/>
        <c:crosses val="autoZero"/>
        <c:crossBetween val="midCat"/>
        <c:majorUnit val="50"/>
      </c:valAx>
      <c:spPr>
        <a:noFill/>
        <a:ln>
          <a:noFill/>
        </a:ln>
        <a:effectLst/>
      </c:spPr>
    </c:plotArea>
    <c:plotVisOnly val="1"/>
    <c:dispBlanksAs val="gap"/>
    <c:showDLblsOverMax val="0"/>
  </c:chart>
  <c:spPr>
    <a:noFill/>
    <a:ln>
      <a:noFill/>
    </a:ln>
    <a:effectLst/>
  </c:spPr>
  <c:txPr>
    <a:bodyPr/>
    <a:lstStyle/>
    <a:p>
      <a:pPr>
        <a:defRPr/>
      </a:pPr>
      <a:endParaRPr lang="es-MX"/>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4BDE4B3-1618-0749-9E4D-690A58BDC2A2}" type="doc">
      <dgm:prSet loTypeId="urn:microsoft.com/office/officeart/2005/8/layout/vList5" loCatId="" qsTypeId="urn:microsoft.com/office/officeart/2005/8/quickstyle/simple4" qsCatId="simple" csTypeId="urn:microsoft.com/office/officeart/2005/8/colors/accent1_2" csCatId="accent1" phldr="1"/>
      <dgm:spPr/>
      <dgm:t>
        <a:bodyPr/>
        <a:lstStyle/>
        <a:p>
          <a:endParaRPr lang="es-ES_tradnl"/>
        </a:p>
      </dgm:t>
    </dgm:pt>
    <dgm:pt modelId="{2D090FF4-1767-A44E-B0DC-6313E7A603B3}">
      <dgm:prSet phldrT="[Texto]" custT="1"/>
      <dgm:spPr/>
      <dgm:t>
        <a:bodyPr/>
        <a:lstStyle/>
        <a:p>
          <a:r>
            <a:rPr lang="es-ES_tradnl" sz="2400"/>
            <a:t>1</a:t>
          </a:r>
        </a:p>
      </dgm:t>
    </dgm:pt>
    <dgm:pt modelId="{4430F800-5AC8-2C44-AC46-94A5E73FC476}" type="parTrans" cxnId="{581E0D45-45FD-3E4E-9366-5B1A02AE0014}">
      <dgm:prSet/>
      <dgm:spPr/>
      <dgm:t>
        <a:bodyPr/>
        <a:lstStyle/>
        <a:p>
          <a:endParaRPr lang="es-ES_tradnl" sz="2400"/>
        </a:p>
      </dgm:t>
    </dgm:pt>
    <dgm:pt modelId="{6A2815A6-E761-5746-A7B8-C0F729DC03B8}" type="sibTrans" cxnId="{581E0D45-45FD-3E4E-9366-5B1A02AE0014}">
      <dgm:prSet/>
      <dgm:spPr/>
      <dgm:t>
        <a:bodyPr/>
        <a:lstStyle/>
        <a:p>
          <a:endParaRPr lang="es-ES_tradnl" sz="2400"/>
        </a:p>
      </dgm:t>
    </dgm:pt>
    <dgm:pt modelId="{23D803F9-BC8F-DC4D-986F-FD3FDFCB49BA}">
      <dgm:prSet phldrT="[Texto]" custT="1"/>
      <dgm:spPr/>
      <dgm:t>
        <a:bodyPr/>
        <a:lstStyle/>
        <a:p>
          <a:r>
            <a:rPr lang="es-ES_tradnl" sz="2400"/>
            <a:t>INTRODUCCIÓN</a:t>
          </a:r>
        </a:p>
      </dgm:t>
    </dgm:pt>
    <dgm:pt modelId="{0E52EFF3-D5E0-6E4D-B46E-B23BCFDDA08C}" type="parTrans" cxnId="{418CD5A9-E37F-5E4E-824A-CA61C067CB36}">
      <dgm:prSet/>
      <dgm:spPr/>
      <dgm:t>
        <a:bodyPr/>
        <a:lstStyle/>
        <a:p>
          <a:endParaRPr lang="es-ES_tradnl" sz="2400"/>
        </a:p>
      </dgm:t>
    </dgm:pt>
    <dgm:pt modelId="{AC5F4EC5-7A9B-3D45-A3A1-D35DE421E74C}" type="sibTrans" cxnId="{418CD5A9-E37F-5E4E-824A-CA61C067CB36}">
      <dgm:prSet/>
      <dgm:spPr/>
      <dgm:t>
        <a:bodyPr/>
        <a:lstStyle/>
        <a:p>
          <a:endParaRPr lang="es-ES_tradnl" sz="2400"/>
        </a:p>
      </dgm:t>
    </dgm:pt>
    <dgm:pt modelId="{71AEA611-7A81-9D4C-B892-8EEDA10B3B61}">
      <dgm:prSet phldrT="[Texto]" custT="1"/>
      <dgm:spPr/>
      <dgm:t>
        <a:bodyPr/>
        <a:lstStyle/>
        <a:p>
          <a:r>
            <a:rPr lang="es-ES_tradnl" sz="2400"/>
            <a:t>2</a:t>
          </a:r>
        </a:p>
      </dgm:t>
    </dgm:pt>
    <dgm:pt modelId="{EA3B9E97-8E42-AC4E-A458-80E9C81F9F3D}" type="parTrans" cxnId="{63103ADF-BEC4-3847-A321-1A5A115E7027}">
      <dgm:prSet/>
      <dgm:spPr/>
      <dgm:t>
        <a:bodyPr/>
        <a:lstStyle/>
        <a:p>
          <a:endParaRPr lang="es-ES_tradnl" sz="2400"/>
        </a:p>
      </dgm:t>
    </dgm:pt>
    <dgm:pt modelId="{405FEC07-C4B2-254C-A8A2-296817B72003}" type="sibTrans" cxnId="{63103ADF-BEC4-3847-A321-1A5A115E7027}">
      <dgm:prSet/>
      <dgm:spPr/>
      <dgm:t>
        <a:bodyPr/>
        <a:lstStyle/>
        <a:p>
          <a:endParaRPr lang="es-ES_tradnl" sz="2400"/>
        </a:p>
      </dgm:t>
    </dgm:pt>
    <dgm:pt modelId="{D36D073B-AB79-824F-89E7-EA5972D62884}">
      <dgm:prSet phldrT="[Texto]" custT="1"/>
      <dgm:spPr/>
      <dgm:t>
        <a:bodyPr/>
        <a:lstStyle/>
        <a:p>
          <a:r>
            <a:rPr lang="es-ES_tradnl" sz="2400"/>
            <a:t>OBJETIVOS</a:t>
          </a:r>
        </a:p>
      </dgm:t>
    </dgm:pt>
    <dgm:pt modelId="{7F8629CE-6863-9E4D-9144-EDDF120BBCEB}" type="parTrans" cxnId="{7F7FABBC-34D5-A14E-9656-A9B71E8B3D8A}">
      <dgm:prSet/>
      <dgm:spPr/>
      <dgm:t>
        <a:bodyPr/>
        <a:lstStyle/>
        <a:p>
          <a:endParaRPr lang="es-ES_tradnl" sz="2400"/>
        </a:p>
      </dgm:t>
    </dgm:pt>
    <dgm:pt modelId="{3C05F426-B4C2-6E40-8D64-24A7475AB3ED}" type="sibTrans" cxnId="{7F7FABBC-34D5-A14E-9656-A9B71E8B3D8A}">
      <dgm:prSet/>
      <dgm:spPr/>
      <dgm:t>
        <a:bodyPr/>
        <a:lstStyle/>
        <a:p>
          <a:endParaRPr lang="es-ES_tradnl" sz="2400"/>
        </a:p>
      </dgm:t>
    </dgm:pt>
    <dgm:pt modelId="{3311EA07-E80F-564A-8E24-221D46091966}">
      <dgm:prSet phldrT="[Texto]" custT="1"/>
      <dgm:spPr/>
      <dgm:t>
        <a:bodyPr/>
        <a:lstStyle/>
        <a:p>
          <a:r>
            <a:rPr lang="es-ES_tradnl" sz="2400"/>
            <a:t>3</a:t>
          </a:r>
        </a:p>
      </dgm:t>
    </dgm:pt>
    <dgm:pt modelId="{1D8483F4-F5EB-7844-8E6D-F34A74B849CC}" type="parTrans" cxnId="{81FD95F9-EDAE-3A45-8DBF-67B237026CAC}">
      <dgm:prSet/>
      <dgm:spPr/>
      <dgm:t>
        <a:bodyPr/>
        <a:lstStyle/>
        <a:p>
          <a:endParaRPr lang="es-ES_tradnl" sz="2400"/>
        </a:p>
      </dgm:t>
    </dgm:pt>
    <dgm:pt modelId="{3516BA54-8B7A-6A4F-A1C7-8696313EABD7}" type="sibTrans" cxnId="{81FD95F9-EDAE-3A45-8DBF-67B237026CAC}">
      <dgm:prSet/>
      <dgm:spPr/>
      <dgm:t>
        <a:bodyPr/>
        <a:lstStyle/>
        <a:p>
          <a:endParaRPr lang="es-ES_tradnl" sz="2400"/>
        </a:p>
      </dgm:t>
    </dgm:pt>
    <dgm:pt modelId="{4174F66D-8569-4344-B29E-02A4483669FF}">
      <dgm:prSet phldrT="[Texto]" custT="1"/>
      <dgm:spPr/>
      <dgm:t>
        <a:bodyPr/>
        <a:lstStyle/>
        <a:p>
          <a:r>
            <a:rPr lang="es-ES_tradnl" sz="2400"/>
            <a:t>MARCO TEÓRICOS</a:t>
          </a:r>
        </a:p>
      </dgm:t>
    </dgm:pt>
    <dgm:pt modelId="{64C325A7-2884-A34A-BC22-B530BE723C4F}" type="parTrans" cxnId="{2272143D-8006-4A48-BCAB-2A84CF8470AC}">
      <dgm:prSet/>
      <dgm:spPr/>
      <dgm:t>
        <a:bodyPr/>
        <a:lstStyle/>
        <a:p>
          <a:endParaRPr lang="es-ES_tradnl" sz="2400"/>
        </a:p>
      </dgm:t>
    </dgm:pt>
    <dgm:pt modelId="{DF583DF6-8562-9B41-AF0D-AC7328735BC2}" type="sibTrans" cxnId="{2272143D-8006-4A48-BCAB-2A84CF8470AC}">
      <dgm:prSet/>
      <dgm:spPr/>
      <dgm:t>
        <a:bodyPr/>
        <a:lstStyle/>
        <a:p>
          <a:endParaRPr lang="es-ES_tradnl" sz="2400"/>
        </a:p>
      </dgm:t>
    </dgm:pt>
    <dgm:pt modelId="{F6D5D9D2-769E-D749-AC87-D75505A0D295}">
      <dgm:prSet phldrT="[Texto]" custT="1"/>
      <dgm:spPr/>
      <dgm:t>
        <a:bodyPr/>
        <a:lstStyle/>
        <a:p>
          <a:r>
            <a:rPr lang="es-ES_tradnl" sz="2400"/>
            <a:t>4</a:t>
          </a:r>
        </a:p>
      </dgm:t>
    </dgm:pt>
    <dgm:pt modelId="{33126579-B55C-4D45-BDAC-DCAD31D456BE}" type="parTrans" cxnId="{9D9A0154-EAE2-D047-A8B1-641D47C9C2CB}">
      <dgm:prSet/>
      <dgm:spPr/>
      <dgm:t>
        <a:bodyPr/>
        <a:lstStyle/>
        <a:p>
          <a:endParaRPr lang="es-ES_tradnl" sz="2400"/>
        </a:p>
      </dgm:t>
    </dgm:pt>
    <dgm:pt modelId="{5D8B83CF-88AA-184E-996E-FB2413A9B89C}" type="sibTrans" cxnId="{9D9A0154-EAE2-D047-A8B1-641D47C9C2CB}">
      <dgm:prSet/>
      <dgm:spPr/>
      <dgm:t>
        <a:bodyPr/>
        <a:lstStyle/>
        <a:p>
          <a:endParaRPr lang="es-ES_tradnl" sz="2400"/>
        </a:p>
      </dgm:t>
    </dgm:pt>
    <dgm:pt modelId="{973B3D12-8C51-4745-BD15-ECCCA21E683B}">
      <dgm:prSet custT="1"/>
      <dgm:spPr/>
      <dgm:t>
        <a:bodyPr/>
        <a:lstStyle/>
        <a:p>
          <a:r>
            <a:rPr lang="es-ES_tradnl" sz="2400"/>
            <a:t>DISEÑO</a:t>
          </a:r>
        </a:p>
      </dgm:t>
    </dgm:pt>
    <dgm:pt modelId="{E0F21380-D0FB-D74D-AAB6-A38B329A2B74}" type="parTrans" cxnId="{134EB7C3-6D55-0247-8D17-D4BA16571AFE}">
      <dgm:prSet/>
      <dgm:spPr/>
      <dgm:t>
        <a:bodyPr/>
        <a:lstStyle/>
        <a:p>
          <a:endParaRPr lang="es-ES_tradnl" sz="2400"/>
        </a:p>
      </dgm:t>
    </dgm:pt>
    <dgm:pt modelId="{D29C7079-BCA0-8F41-9079-228B2C569D6E}" type="sibTrans" cxnId="{134EB7C3-6D55-0247-8D17-D4BA16571AFE}">
      <dgm:prSet/>
      <dgm:spPr/>
      <dgm:t>
        <a:bodyPr/>
        <a:lstStyle/>
        <a:p>
          <a:endParaRPr lang="es-ES_tradnl" sz="2400"/>
        </a:p>
      </dgm:t>
    </dgm:pt>
    <dgm:pt modelId="{97F07728-6219-5043-BC21-4468E4CF93AA}">
      <dgm:prSet custT="1"/>
      <dgm:spPr/>
      <dgm:t>
        <a:bodyPr/>
        <a:lstStyle/>
        <a:p>
          <a:r>
            <a:rPr lang="es-ES_tradnl" sz="2400"/>
            <a:t>6</a:t>
          </a:r>
        </a:p>
      </dgm:t>
    </dgm:pt>
    <dgm:pt modelId="{9DBB9C48-41D0-2D4A-BE13-AC23358E6798}" type="parTrans" cxnId="{B2269DCB-8661-B643-BAF7-F3299E42C2B1}">
      <dgm:prSet/>
      <dgm:spPr/>
      <dgm:t>
        <a:bodyPr/>
        <a:lstStyle/>
        <a:p>
          <a:endParaRPr lang="es-ES_tradnl" sz="2400"/>
        </a:p>
      </dgm:t>
    </dgm:pt>
    <dgm:pt modelId="{7A0C3DD9-F5D2-BD45-94E5-AA6D412D37D0}" type="sibTrans" cxnId="{B2269DCB-8661-B643-BAF7-F3299E42C2B1}">
      <dgm:prSet/>
      <dgm:spPr/>
      <dgm:t>
        <a:bodyPr/>
        <a:lstStyle/>
        <a:p>
          <a:endParaRPr lang="es-ES_tradnl" sz="2400"/>
        </a:p>
      </dgm:t>
    </dgm:pt>
    <dgm:pt modelId="{8DBF4084-0495-6743-8B60-51CE88C541E3}">
      <dgm:prSet custT="1"/>
      <dgm:spPr/>
      <dgm:t>
        <a:bodyPr/>
        <a:lstStyle/>
        <a:p>
          <a:r>
            <a:rPr lang="es-ES_tradnl" sz="2400"/>
            <a:t>5</a:t>
          </a:r>
        </a:p>
      </dgm:t>
    </dgm:pt>
    <dgm:pt modelId="{97ECD7A9-F2F9-CD4F-AE82-9C56D4A4B93B}" type="parTrans" cxnId="{32C3DD30-9C9F-8240-A8F1-886F79DA232A}">
      <dgm:prSet/>
      <dgm:spPr/>
      <dgm:t>
        <a:bodyPr/>
        <a:lstStyle/>
        <a:p>
          <a:endParaRPr lang="es-ES_tradnl" sz="2400"/>
        </a:p>
      </dgm:t>
    </dgm:pt>
    <dgm:pt modelId="{C4890234-8C2D-1F44-A67F-A82A92A0F696}" type="sibTrans" cxnId="{32C3DD30-9C9F-8240-A8F1-886F79DA232A}">
      <dgm:prSet/>
      <dgm:spPr/>
      <dgm:t>
        <a:bodyPr/>
        <a:lstStyle/>
        <a:p>
          <a:endParaRPr lang="es-ES_tradnl" sz="2400"/>
        </a:p>
      </dgm:t>
    </dgm:pt>
    <dgm:pt modelId="{67AED27F-FF8D-C948-BD1B-5165AF976BF9}">
      <dgm:prSet custT="1"/>
      <dgm:spPr/>
      <dgm:t>
        <a:bodyPr/>
        <a:lstStyle/>
        <a:p>
          <a:r>
            <a:rPr lang="es-ES_tradnl" sz="2400"/>
            <a:t>RESULTADOS </a:t>
          </a:r>
        </a:p>
      </dgm:t>
    </dgm:pt>
    <dgm:pt modelId="{62FCA5EA-3444-7248-8547-BD31749E2154}" type="parTrans" cxnId="{464B8CAC-B9B4-664B-9764-A35BA26C516F}">
      <dgm:prSet/>
      <dgm:spPr/>
      <dgm:t>
        <a:bodyPr/>
        <a:lstStyle/>
        <a:p>
          <a:endParaRPr lang="es-ES_tradnl" sz="2400"/>
        </a:p>
      </dgm:t>
    </dgm:pt>
    <dgm:pt modelId="{28374974-56B3-644C-8034-FCD7047C0811}" type="sibTrans" cxnId="{464B8CAC-B9B4-664B-9764-A35BA26C516F}">
      <dgm:prSet/>
      <dgm:spPr/>
      <dgm:t>
        <a:bodyPr/>
        <a:lstStyle/>
        <a:p>
          <a:endParaRPr lang="es-ES_tradnl" sz="2400"/>
        </a:p>
      </dgm:t>
    </dgm:pt>
    <dgm:pt modelId="{52AFB0A0-69A6-4149-8398-60625746D2F4}">
      <dgm:prSet custT="1"/>
      <dgm:spPr/>
      <dgm:t>
        <a:bodyPr/>
        <a:lstStyle/>
        <a:p>
          <a:r>
            <a:rPr lang="es-ES_tradnl" sz="2400"/>
            <a:t>ANÁLISIS FINANCIERO</a:t>
          </a:r>
        </a:p>
      </dgm:t>
    </dgm:pt>
    <dgm:pt modelId="{97FF4267-3BA0-E44F-8810-165880969A1C}" type="sibTrans" cxnId="{53EEC693-CF0B-744B-A85D-3732A56E3E1B}">
      <dgm:prSet/>
      <dgm:spPr/>
      <dgm:t>
        <a:bodyPr/>
        <a:lstStyle/>
        <a:p>
          <a:endParaRPr lang="es-ES_tradnl" sz="2400"/>
        </a:p>
      </dgm:t>
    </dgm:pt>
    <dgm:pt modelId="{B21A61E7-DCAA-3A4A-AC4B-C04B57121F85}" type="parTrans" cxnId="{53EEC693-CF0B-744B-A85D-3732A56E3E1B}">
      <dgm:prSet/>
      <dgm:spPr/>
      <dgm:t>
        <a:bodyPr/>
        <a:lstStyle/>
        <a:p>
          <a:endParaRPr lang="es-ES_tradnl" sz="2400"/>
        </a:p>
      </dgm:t>
    </dgm:pt>
    <dgm:pt modelId="{02B82CBF-F2CE-ED48-A976-8E15ADDEB00B}">
      <dgm:prSet custT="1"/>
      <dgm:spPr/>
      <dgm:t>
        <a:bodyPr/>
        <a:lstStyle/>
        <a:p>
          <a:r>
            <a:rPr lang="es-ES_tradnl" sz="2400"/>
            <a:t>7</a:t>
          </a:r>
        </a:p>
      </dgm:t>
    </dgm:pt>
    <dgm:pt modelId="{C6D39758-EDA9-DB49-9C28-F613A51F95C5}" type="sibTrans" cxnId="{AD95799F-AA64-0C4C-AECA-4FF16651F257}">
      <dgm:prSet/>
      <dgm:spPr/>
      <dgm:t>
        <a:bodyPr/>
        <a:lstStyle/>
        <a:p>
          <a:endParaRPr lang="es-ES_tradnl" sz="2400"/>
        </a:p>
      </dgm:t>
    </dgm:pt>
    <dgm:pt modelId="{92BA5526-05AF-3644-9DE6-5C439A0DEAB9}" type="parTrans" cxnId="{AD95799F-AA64-0C4C-AECA-4FF16651F257}">
      <dgm:prSet/>
      <dgm:spPr/>
      <dgm:t>
        <a:bodyPr/>
        <a:lstStyle/>
        <a:p>
          <a:endParaRPr lang="es-ES_tradnl" sz="2400"/>
        </a:p>
      </dgm:t>
    </dgm:pt>
    <dgm:pt modelId="{2DFB4739-47BE-FD41-8887-B8BD7BB5DD45}">
      <dgm:prSet custT="1"/>
      <dgm:spPr/>
      <dgm:t>
        <a:bodyPr/>
        <a:lstStyle/>
        <a:p>
          <a:r>
            <a:rPr lang="es-ES_tradnl" sz="2400"/>
            <a:t>CONCLUSIONES Y RECOMENDACIONES </a:t>
          </a:r>
        </a:p>
      </dgm:t>
    </dgm:pt>
    <dgm:pt modelId="{F683161A-3522-344A-881D-A4EA6D3B6F4E}" type="sibTrans" cxnId="{E4DE191B-9B02-AB44-9B9A-566015026B3A}">
      <dgm:prSet/>
      <dgm:spPr/>
      <dgm:t>
        <a:bodyPr/>
        <a:lstStyle/>
        <a:p>
          <a:endParaRPr lang="es-ES_tradnl" sz="2400"/>
        </a:p>
      </dgm:t>
    </dgm:pt>
    <dgm:pt modelId="{E860B43D-57BF-C14C-9CA5-ACB099F4A752}" type="parTrans" cxnId="{E4DE191B-9B02-AB44-9B9A-566015026B3A}">
      <dgm:prSet/>
      <dgm:spPr/>
      <dgm:t>
        <a:bodyPr/>
        <a:lstStyle/>
        <a:p>
          <a:endParaRPr lang="es-ES_tradnl" sz="2400"/>
        </a:p>
      </dgm:t>
    </dgm:pt>
    <dgm:pt modelId="{30A13E2B-4592-D34D-B3DF-EFA662BFE41D}" type="pres">
      <dgm:prSet presAssocID="{04BDE4B3-1618-0749-9E4D-690A58BDC2A2}" presName="Name0" presStyleCnt="0">
        <dgm:presLayoutVars>
          <dgm:dir/>
          <dgm:animLvl val="lvl"/>
          <dgm:resizeHandles val="exact"/>
        </dgm:presLayoutVars>
      </dgm:prSet>
      <dgm:spPr/>
      <dgm:t>
        <a:bodyPr/>
        <a:lstStyle/>
        <a:p>
          <a:endParaRPr lang="es-ES"/>
        </a:p>
      </dgm:t>
    </dgm:pt>
    <dgm:pt modelId="{FC390836-960F-4E46-9D0D-439FDDFFDB47}" type="pres">
      <dgm:prSet presAssocID="{2D090FF4-1767-A44E-B0DC-6313E7A603B3}" presName="linNode" presStyleCnt="0"/>
      <dgm:spPr/>
    </dgm:pt>
    <dgm:pt modelId="{303A409A-BC02-6043-B467-C69957DCBB36}" type="pres">
      <dgm:prSet presAssocID="{2D090FF4-1767-A44E-B0DC-6313E7A603B3}" presName="parentText" presStyleLbl="node1" presStyleIdx="0" presStyleCnt="7" custScaleX="75360">
        <dgm:presLayoutVars>
          <dgm:chMax val="1"/>
          <dgm:bulletEnabled val="1"/>
        </dgm:presLayoutVars>
      </dgm:prSet>
      <dgm:spPr/>
      <dgm:t>
        <a:bodyPr/>
        <a:lstStyle/>
        <a:p>
          <a:endParaRPr lang="es-ES"/>
        </a:p>
      </dgm:t>
    </dgm:pt>
    <dgm:pt modelId="{8D67DADB-8ADD-D84A-9B1B-DF64B2DD7B2C}" type="pres">
      <dgm:prSet presAssocID="{2D090FF4-1767-A44E-B0DC-6313E7A603B3}" presName="descendantText" presStyleLbl="alignAccFollowNode1" presStyleIdx="0" presStyleCnt="7" custScaleX="109115">
        <dgm:presLayoutVars>
          <dgm:bulletEnabled val="1"/>
        </dgm:presLayoutVars>
      </dgm:prSet>
      <dgm:spPr/>
      <dgm:t>
        <a:bodyPr/>
        <a:lstStyle/>
        <a:p>
          <a:endParaRPr lang="es-ES"/>
        </a:p>
      </dgm:t>
    </dgm:pt>
    <dgm:pt modelId="{6FF7E861-8A17-D94C-99FC-69B047EF276A}" type="pres">
      <dgm:prSet presAssocID="{6A2815A6-E761-5746-A7B8-C0F729DC03B8}" presName="sp" presStyleCnt="0"/>
      <dgm:spPr/>
    </dgm:pt>
    <dgm:pt modelId="{4CA2DF0E-78F9-9E4A-986A-291057740F7D}" type="pres">
      <dgm:prSet presAssocID="{71AEA611-7A81-9D4C-B892-8EEDA10B3B61}" presName="linNode" presStyleCnt="0"/>
      <dgm:spPr/>
    </dgm:pt>
    <dgm:pt modelId="{109A8819-23AF-A341-99D3-8F8F5DBE13DB}" type="pres">
      <dgm:prSet presAssocID="{71AEA611-7A81-9D4C-B892-8EEDA10B3B61}" presName="parentText" presStyleLbl="node1" presStyleIdx="1" presStyleCnt="7" custScaleX="75360">
        <dgm:presLayoutVars>
          <dgm:chMax val="1"/>
          <dgm:bulletEnabled val="1"/>
        </dgm:presLayoutVars>
      </dgm:prSet>
      <dgm:spPr/>
      <dgm:t>
        <a:bodyPr/>
        <a:lstStyle/>
        <a:p>
          <a:endParaRPr lang="es-ES"/>
        </a:p>
      </dgm:t>
    </dgm:pt>
    <dgm:pt modelId="{B803D565-954A-6D47-AEBE-949A70699116}" type="pres">
      <dgm:prSet presAssocID="{71AEA611-7A81-9D4C-B892-8EEDA10B3B61}" presName="descendantText" presStyleLbl="alignAccFollowNode1" presStyleIdx="1" presStyleCnt="7" custScaleX="109115">
        <dgm:presLayoutVars>
          <dgm:bulletEnabled val="1"/>
        </dgm:presLayoutVars>
      </dgm:prSet>
      <dgm:spPr/>
      <dgm:t>
        <a:bodyPr/>
        <a:lstStyle/>
        <a:p>
          <a:endParaRPr lang="es-ES"/>
        </a:p>
      </dgm:t>
    </dgm:pt>
    <dgm:pt modelId="{5B8C6B8A-FD2C-4248-9E16-C81CA83C2CEA}" type="pres">
      <dgm:prSet presAssocID="{405FEC07-C4B2-254C-A8A2-296817B72003}" presName="sp" presStyleCnt="0"/>
      <dgm:spPr/>
    </dgm:pt>
    <dgm:pt modelId="{0CC002A4-BE46-E943-AA93-F5EB2315DA04}" type="pres">
      <dgm:prSet presAssocID="{3311EA07-E80F-564A-8E24-221D46091966}" presName="linNode" presStyleCnt="0"/>
      <dgm:spPr/>
    </dgm:pt>
    <dgm:pt modelId="{61D342DB-4B54-374D-8F8C-E046BA6A7772}" type="pres">
      <dgm:prSet presAssocID="{3311EA07-E80F-564A-8E24-221D46091966}" presName="parentText" presStyleLbl="node1" presStyleIdx="2" presStyleCnt="7" custScaleX="75360">
        <dgm:presLayoutVars>
          <dgm:chMax val="1"/>
          <dgm:bulletEnabled val="1"/>
        </dgm:presLayoutVars>
      </dgm:prSet>
      <dgm:spPr/>
      <dgm:t>
        <a:bodyPr/>
        <a:lstStyle/>
        <a:p>
          <a:endParaRPr lang="es-ES"/>
        </a:p>
      </dgm:t>
    </dgm:pt>
    <dgm:pt modelId="{82CEBA4E-6821-424E-943E-706FA9F62A71}" type="pres">
      <dgm:prSet presAssocID="{3311EA07-E80F-564A-8E24-221D46091966}" presName="descendantText" presStyleLbl="alignAccFollowNode1" presStyleIdx="2" presStyleCnt="7" custScaleX="109115">
        <dgm:presLayoutVars>
          <dgm:bulletEnabled val="1"/>
        </dgm:presLayoutVars>
      </dgm:prSet>
      <dgm:spPr/>
      <dgm:t>
        <a:bodyPr/>
        <a:lstStyle/>
        <a:p>
          <a:endParaRPr lang="es-ES"/>
        </a:p>
      </dgm:t>
    </dgm:pt>
    <dgm:pt modelId="{1DF43170-75BC-334F-A74F-632F7DC46640}" type="pres">
      <dgm:prSet presAssocID="{3516BA54-8B7A-6A4F-A1C7-8696313EABD7}" presName="sp" presStyleCnt="0"/>
      <dgm:spPr/>
    </dgm:pt>
    <dgm:pt modelId="{346F0346-97DE-154A-ADF7-778B30E34024}" type="pres">
      <dgm:prSet presAssocID="{F6D5D9D2-769E-D749-AC87-D75505A0D295}" presName="linNode" presStyleCnt="0"/>
      <dgm:spPr/>
    </dgm:pt>
    <dgm:pt modelId="{6FF0FE8D-7AE3-B347-B63B-26CCD0B03292}" type="pres">
      <dgm:prSet presAssocID="{F6D5D9D2-769E-D749-AC87-D75505A0D295}" presName="parentText" presStyleLbl="node1" presStyleIdx="3" presStyleCnt="7" custScaleX="75360">
        <dgm:presLayoutVars>
          <dgm:chMax val="1"/>
          <dgm:bulletEnabled val="1"/>
        </dgm:presLayoutVars>
      </dgm:prSet>
      <dgm:spPr/>
      <dgm:t>
        <a:bodyPr/>
        <a:lstStyle/>
        <a:p>
          <a:endParaRPr lang="es-ES"/>
        </a:p>
      </dgm:t>
    </dgm:pt>
    <dgm:pt modelId="{6FA96F3F-CE17-7D48-909E-D549BA5A85D5}" type="pres">
      <dgm:prSet presAssocID="{F6D5D9D2-769E-D749-AC87-D75505A0D295}" presName="descendantText" presStyleLbl="alignAccFollowNode1" presStyleIdx="3" presStyleCnt="7" custScaleX="109115">
        <dgm:presLayoutVars>
          <dgm:bulletEnabled val="1"/>
        </dgm:presLayoutVars>
      </dgm:prSet>
      <dgm:spPr/>
      <dgm:t>
        <a:bodyPr/>
        <a:lstStyle/>
        <a:p>
          <a:endParaRPr lang="es-ES"/>
        </a:p>
      </dgm:t>
    </dgm:pt>
    <dgm:pt modelId="{29079715-5E3A-C44D-BFBC-057F536E03E0}" type="pres">
      <dgm:prSet presAssocID="{5D8B83CF-88AA-184E-996E-FB2413A9B89C}" presName="sp" presStyleCnt="0"/>
      <dgm:spPr/>
    </dgm:pt>
    <dgm:pt modelId="{C94A0AB9-F943-7D49-8D1C-58AF52F60791}" type="pres">
      <dgm:prSet presAssocID="{8DBF4084-0495-6743-8B60-51CE88C541E3}" presName="linNode" presStyleCnt="0"/>
      <dgm:spPr/>
    </dgm:pt>
    <dgm:pt modelId="{FAFF2747-DF5C-104E-80C5-62A36BB89528}" type="pres">
      <dgm:prSet presAssocID="{8DBF4084-0495-6743-8B60-51CE88C541E3}" presName="parentText" presStyleLbl="node1" presStyleIdx="4" presStyleCnt="7" custScaleX="75360">
        <dgm:presLayoutVars>
          <dgm:chMax val="1"/>
          <dgm:bulletEnabled val="1"/>
        </dgm:presLayoutVars>
      </dgm:prSet>
      <dgm:spPr/>
      <dgm:t>
        <a:bodyPr/>
        <a:lstStyle/>
        <a:p>
          <a:endParaRPr lang="es-ES"/>
        </a:p>
      </dgm:t>
    </dgm:pt>
    <dgm:pt modelId="{E55ECE4E-980F-3643-B0CA-9E0566274B60}" type="pres">
      <dgm:prSet presAssocID="{8DBF4084-0495-6743-8B60-51CE88C541E3}" presName="descendantText" presStyleLbl="alignAccFollowNode1" presStyleIdx="4" presStyleCnt="7" custScaleX="109115" custLinFactNeighborX="1638" custLinFactNeighborY="-11621">
        <dgm:presLayoutVars>
          <dgm:bulletEnabled val="1"/>
        </dgm:presLayoutVars>
      </dgm:prSet>
      <dgm:spPr/>
      <dgm:t>
        <a:bodyPr/>
        <a:lstStyle/>
        <a:p>
          <a:endParaRPr lang="es-ES"/>
        </a:p>
      </dgm:t>
    </dgm:pt>
    <dgm:pt modelId="{43A7F372-05F0-5D4D-B629-AD67E5426F0A}" type="pres">
      <dgm:prSet presAssocID="{C4890234-8C2D-1F44-A67F-A82A92A0F696}" presName="sp" presStyleCnt="0"/>
      <dgm:spPr/>
    </dgm:pt>
    <dgm:pt modelId="{DE392475-4326-444A-9534-6680BBBA24E1}" type="pres">
      <dgm:prSet presAssocID="{97F07728-6219-5043-BC21-4468E4CF93AA}" presName="linNode" presStyleCnt="0"/>
      <dgm:spPr/>
    </dgm:pt>
    <dgm:pt modelId="{72DCBF24-AF98-954E-AB07-278AD42B71DB}" type="pres">
      <dgm:prSet presAssocID="{97F07728-6219-5043-BC21-4468E4CF93AA}" presName="parentText" presStyleLbl="node1" presStyleIdx="5" presStyleCnt="7" custScaleX="75360">
        <dgm:presLayoutVars>
          <dgm:chMax val="1"/>
          <dgm:bulletEnabled val="1"/>
        </dgm:presLayoutVars>
      </dgm:prSet>
      <dgm:spPr/>
      <dgm:t>
        <a:bodyPr/>
        <a:lstStyle/>
        <a:p>
          <a:endParaRPr lang="es-ES"/>
        </a:p>
      </dgm:t>
    </dgm:pt>
    <dgm:pt modelId="{B8CE215F-50D0-1847-9A86-55693DADA148}" type="pres">
      <dgm:prSet presAssocID="{97F07728-6219-5043-BC21-4468E4CF93AA}" presName="descendantText" presStyleLbl="alignAccFollowNode1" presStyleIdx="5" presStyleCnt="7" custScaleX="109115" custScaleY="79317" custLinFactNeighborX="2437" custLinFactNeighborY="-8058">
        <dgm:presLayoutVars>
          <dgm:bulletEnabled val="1"/>
        </dgm:presLayoutVars>
      </dgm:prSet>
      <dgm:spPr/>
      <dgm:t>
        <a:bodyPr/>
        <a:lstStyle/>
        <a:p>
          <a:endParaRPr lang="es-ES"/>
        </a:p>
      </dgm:t>
    </dgm:pt>
    <dgm:pt modelId="{1EE550A1-E9CC-EE4D-B1CA-6D6A874518D6}" type="pres">
      <dgm:prSet presAssocID="{7A0C3DD9-F5D2-BD45-94E5-AA6D412D37D0}" presName="sp" presStyleCnt="0"/>
      <dgm:spPr/>
    </dgm:pt>
    <dgm:pt modelId="{D4628AA5-4C61-4C43-A94F-7CED5AE7E9E8}" type="pres">
      <dgm:prSet presAssocID="{02B82CBF-F2CE-ED48-A976-8E15ADDEB00B}" presName="linNode" presStyleCnt="0"/>
      <dgm:spPr/>
    </dgm:pt>
    <dgm:pt modelId="{6E972D37-6DBC-6140-98C0-5C3A0A1DD540}" type="pres">
      <dgm:prSet presAssocID="{02B82CBF-F2CE-ED48-A976-8E15ADDEB00B}" presName="parentText" presStyleLbl="node1" presStyleIdx="6" presStyleCnt="7" custScaleX="78157" custScaleY="240377" custLinFactNeighborX="-1026" custLinFactNeighborY="18449">
        <dgm:presLayoutVars>
          <dgm:chMax val="1"/>
          <dgm:bulletEnabled val="1"/>
        </dgm:presLayoutVars>
      </dgm:prSet>
      <dgm:spPr/>
      <dgm:t>
        <a:bodyPr/>
        <a:lstStyle/>
        <a:p>
          <a:endParaRPr lang="es-ES"/>
        </a:p>
      </dgm:t>
    </dgm:pt>
    <dgm:pt modelId="{E23C7F42-CA3B-9341-B442-5BD923A875AE}" type="pres">
      <dgm:prSet presAssocID="{02B82CBF-F2CE-ED48-A976-8E15ADDEB00B}" presName="descendantText" presStyleLbl="alignAccFollowNode1" presStyleIdx="6" presStyleCnt="7" custScaleX="109115" custScaleY="219351" custLinFactNeighborX="2445" custLinFactNeighborY="-22538">
        <dgm:presLayoutVars>
          <dgm:bulletEnabled val="1"/>
        </dgm:presLayoutVars>
      </dgm:prSet>
      <dgm:spPr/>
      <dgm:t>
        <a:bodyPr/>
        <a:lstStyle/>
        <a:p>
          <a:endParaRPr lang="es-ES"/>
        </a:p>
      </dgm:t>
    </dgm:pt>
  </dgm:ptLst>
  <dgm:cxnLst>
    <dgm:cxn modelId="{581E0D45-45FD-3E4E-9366-5B1A02AE0014}" srcId="{04BDE4B3-1618-0749-9E4D-690A58BDC2A2}" destId="{2D090FF4-1767-A44E-B0DC-6313E7A603B3}" srcOrd="0" destOrd="0" parTransId="{4430F800-5AC8-2C44-AC46-94A5E73FC476}" sibTransId="{6A2815A6-E761-5746-A7B8-C0F729DC03B8}"/>
    <dgm:cxn modelId="{DE9C12E1-1F74-A94E-AF13-6D136A94DFA2}" type="presOf" srcId="{97F07728-6219-5043-BC21-4468E4CF93AA}" destId="{72DCBF24-AF98-954E-AB07-278AD42B71DB}" srcOrd="0" destOrd="0" presId="urn:microsoft.com/office/officeart/2005/8/layout/vList5"/>
    <dgm:cxn modelId="{AD95799F-AA64-0C4C-AECA-4FF16651F257}" srcId="{04BDE4B3-1618-0749-9E4D-690A58BDC2A2}" destId="{02B82CBF-F2CE-ED48-A976-8E15ADDEB00B}" srcOrd="6" destOrd="0" parTransId="{92BA5526-05AF-3644-9DE6-5C439A0DEAB9}" sibTransId="{C6D39758-EDA9-DB49-9C28-F613A51F95C5}"/>
    <dgm:cxn modelId="{E4DE191B-9B02-AB44-9B9A-566015026B3A}" srcId="{02B82CBF-F2CE-ED48-A976-8E15ADDEB00B}" destId="{2DFB4739-47BE-FD41-8887-B8BD7BB5DD45}" srcOrd="0" destOrd="0" parTransId="{E860B43D-57BF-C14C-9CA5-ACB099F4A752}" sibTransId="{F683161A-3522-344A-881D-A4EA6D3B6F4E}"/>
    <dgm:cxn modelId="{D3E5D625-04EE-E145-92A5-FE15BAD841CB}" type="presOf" srcId="{2D090FF4-1767-A44E-B0DC-6313E7A603B3}" destId="{303A409A-BC02-6043-B467-C69957DCBB36}" srcOrd="0" destOrd="0" presId="urn:microsoft.com/office/officeart/2005/8/layout/vList5"/>
    <dgm:cxn modelId="{846C2A1D-C098-F343-8308-75217A8C20BC}" type="presOf" srcId="{2DFB4739-47BE-FD41-8887-B8BD7BB5DD45}" destId="{E23C7F42-CA3B-9341-B442-5BD923A875AE}" srcOrd="0" destOrd="0" presId="urn:microsoft.com/office/officeart/2005/8/layout/vList5"/>
    <dgm:cxn modelId="{5F8B5BBD-0AE4-5C4A-BB35-D8601EABFFBE}" type="presOf" srcId="{71AEA611-7A81-9D4C-B892-8EEDA10B3B61}" destId="{109A8819-23AF-A341-99D3-8F8F5DBE13DB}" srcOrd="0" destOrd="0" presId="urn:microsoft.com/office/officeart/2005/8/layout/vList5"/>
    <dgm:cxn modelId="{7F7FABBC-34D5-A14E-9656-A9B71E8B3D8A}" srcId="{71AEA611-7A81-9D4C-B892-8EEDA10B3B61}" destId="{D36D073B-AB79-824F-89E7-EA5972D62884}" srcOrd="0" destOrd="0" parTransId="{7F8629CE-6863-9E4D-9144-EDDF120BBCEB}" sibTransId="{3C05F426-B4C2-6E40-8D64-24A7475AB3ED}"/>
    <dgm:cxn modelId="{18CA55C4-3E8D-444C-B70D-B0D5D96F02B1}" type="presOf" srcId="{D36D073B-AB79-824F-89E7-EA5972D62884}" destId="{B803D565-954A-6D47-AEBE-949A70699116}" srcOrd="0" destOrd="0" presId="urn:microsoft.com/office/officeart/2005/8/layout/vList5"/>
    <dgm:cxn modelId="{134EB7C3-6D55-0247-8D17-D4BA16571AFE}" srcId="{F6D5D9D2-769E-D749-AC87-D75505A0D295}" destId="{973B3D12-8C51-4745-BD15-ECCCA21E683B}" srcOrd="0" destOrd="0" parTransId="{E0F21380-D0FB-D74D-AAB6-A38B329A2B74}" sibTransId="{D29C7079-BCA0-8F41-9079-228B2C569D6E}"/>
    <dgm:cxn modelId="{418CD5A9-E37F-5E4E-824A-CA61C067CB36}" srcId="{2D090FF4-1767-A44E-B0DC-6313E7A603B3}" destId="{23D803F9-BC8F-DC4D-986F-FD3FDFCB49BA}" srcOrd="0" destOrd="0" parTransId="{0E52EFF3-D5E0-6E4D-B46E-B23BCFDDA08C}" sibTransId="{AC5F4EC5-7A9B-3D45-A3A1-D35DE421E74C}"/>
    <dgm:cxn modelId="{6EF4FD48-3195-4842-AE95-4ED1323B371F}" type="presOf" srcId="{04BDE4B3-1618-0749-9E4D-690A58BDC2A2}" destId="{30A13E2B-4592-D34D-B3DF-EFA662BFE41D}" srcOrd="0" destOrd="0" presId="urn:microsoft.com/office/officeart/2005/8/layout/vList5"/>
    <dgm:cxn modelId="{BF4655D7-B65B-6B40-AF48-8D0D3D3C409B}" type="presOf" srcId="{8DBF4084-0495-6743-8B60-51CE88C541E3}" destId="{FAFF2747-DF5C-104E-80C5-62A36BB89528}" srcOrd="0" destOrd="0" presId="urn:microsoft.com/office/officeart/2005/8/layout/vList5"/>
    <dgm:cxn modelId="{3AB592DB-7154-A446-B5DE-747884596EC1}" type="presOf" srcId="{F6D5D9D2-769E-D749-AC87-D75505A0D295}" destId="{6FF0FE8D-7AE3-B347-B63B-26CCD0B03292}" srcOrd="0" destOrd="0" presId="urn:microsoft.com/office/officeart/2005/8/layout/vList5"/>
    <dgm:cxn modelId="{9D9A0154-EAE2-D047-A8B1-641D47C9C2CB}" srcId="{04BDE4B3-1618-0749-9E4D-690A58BDC2A2}" destId="{F6D5D9D2-769E-D749-AC87-D75505A0D295}" srcOrd="3" destOrd="0" parTransId="{33126579-B55C-4D45-BDAC-DCAD31D456BE}" sibTransId="{5D8B83CF-88AA-184E-996E-FB2413A9B89C}"/>
    <dgm:cxn modelId="{464B8CAC-B9B4-664B-9764-A35BA26C516F}" srcId="{8DBF4084-0495-6743-8B60-51CE88C541E3}" destId="{67AED27F-FF8D-C948-BD1B-5165AF976BF9}" srcOrd="0" destOrd="0" parTransId="{62FCA5EA-3444-7248-8547-BD31749E2154}" sibTransId="{28374974-56B3-644C-8034-FCD7047C0811}"/>
    <dgm:cxn modelId="{2272143D-8006-4A48-BCAB-2A84CF8470AC}" srcId="{3311EA07-E80F-564A-8E24-221D46091966}" destId="{4174F66D-8569-4344-B29E-02A4483669FF}" srcOrd="0" destOrd="0" parTransId="{64C325A7-2884-A34A-BC22-B530BE723C4F}" sibTransId="{DF583DF6-8562-9B41-AF0D-AC7328735BC2}"/>
    <dgm:cxn modelId="{8FE1B4E8-CE23-C647-BAB5-2315D9BA7F95}" type="presOf" srcId="{973B3D12-8C51-4745-BD15-ECCCA21E683B}" destId="{6FA96F3F-CE17-7D48-909E-D549BA5A85D5}" srcOrd="0" destOrd="0" presId="urn:microsoft.com/office/officeart/2005/8/layout/vList5"/>
    <dgm:cxn modelId="{32C3DD30-9C9F-8240-A8F1-886F79DA232A}" srcId="{04BDE4B3-1618-0749-9E4D-690A58BDC2A2}" destId="{8DBF4084-0495-6743-8B60-51CE88C541E3}" srcOrd="4" destOrd="0" parTransId="{97ECD7A9-F2F9-CD4F-AE82-9C56D4A4B93B}" sibTransId="{C4890234-8C2D-1F44-A67F-A82A92A0F696}"/>
    <dgm:cxn modelId="{FFC914C2-2F6E-2E46-AD49-EA9938E15AD3}" type="presOf" srcId="{02B82CBF-F2CE-ED48-A976-8E15ADDEB00B}" destId="{6E972D37-6DBC-6140-98C0-5C3A0A1DD540}" srcOrd="0" destOrd="0" presId="urn:microsoft.com/office/officeart/2005/8/layout/vList5"/>
    <dgm:cxn modelId="{83BB9DC0-1DA2-8849-8E58-C136DFEFDDC6}" type="presOf" srcId="{3311EA07-E80F-564A-8E24-221D46091966}" destId="{61D342DB-4B54-374D-8F8C-E046BA6A7772}" srcOrd="0" destOrd="0" presId="urn:microsoft.com/office/officeart/2005/8/layout/vList5"/>
    <dgm:cxn modelId="{C75A2D09-EAF2-AE4C-A37B-2E563F30A301}" type="presOf" srcId="{23D803F9-BC8F-DC4D-986F-FD3FDFCB49BA}" destId="{8D67DADB-8ADD-D84A-9B1B-DF64B2DD7B2C}" srcOrd="0" destOrd="0" presId="urn:microsoft.com/office/officeart/2005/8/layout/vList5"/>
    <dgm:cxn modelId="{1EBE331B-471E-9D4A-B0F8-A3794163085B}" type="presOf" srcId="{52AFB0A0-69A6-4149-8398-60625746D2F4}" destId="{B8CE215F-50D0-1847-9A86-55693DADA148}" srcOrd="0" destOrd="0" presId="urn:microsoft.com/office/officeart/2005/8/layout/vList5"/>
    <dgm:cxn modelId="{81FD95F9-EDAE-3A45-8DBF-67B237026CAC}" srcId="{04BDE4B3-1618-0749-9E4D-690A58BDC2A2}" destId="{3311EA07-E80F-564A-8E24-221D46091966}" srcOrd="2" destOrd="0" parTransId="{1D8483F4-F5EB-7844-8E6D-F34A74B849CC}" sibTransId="{3516BA54-8B7A-6A4F-A1C7-8696313EABD7}"/>
    <dgm:cxn modelId="{63103ADF-BEC4-3847-A321-1A5A115E7027}" srcId="{04BDE4B3-1618-0749-9E4D-690A58BDC2A2}" destId="{71AEA611-7A81-9D4C-B892-8EEDA10B3B61}" srcOrd="1" destOrd="0" parTransId="{EA3B9E97-8E42-AC4E-A458-80E9C81F9F3D}" sibTransId="{405FEC07-C4B2-254C-A8A2-296817B72003}"/>
    <dgm:cxn modelId="{C6296F97-E987-3843-A89E-E7AB9F44AE2B}" type="presOf" srcId="{67AED27F-FF8D-C948-BD1B-5165AF976BF9}" destId="{E55ECE4E-980F-3643-B0CA-9E0566274B60}" srcOrd="0" destOrd="0" presId="urn:microsoft.com/office/officeart/2005/8/layout/vList5"/>
    <dgm:cxn modelId="{53EEC693-CF0B-744B-A85D-3732A56E3E1B}" srcId="{97F07728-6219-5043-BC21-4468E4CF93AA}" destId="{52AFB0A0-69A6-4149-8398-60625746D2F4}" srcOrd="0" destOrd="0" parTransId="{B21A61E7-DCAA-3A4A-AC4B-C04B57121F85}" sibTransId="{97FF4267-3BA0-E44F-8810-165880969A1C}"/>
    <dgm:cxn modelId="{50D6DF69-52C3-F144-9EE8-FD688E022024}" type="presOf" srcId="{4174F66D-8569-4344-B29E-02A4483669FF}" destId="{82CEBA4E-6821-424E-943E-706FA9F62A71}" srcOrd="0" destOrd="0" presId="urn:microsoft.com/office/officeart/2005/8/layout/vList5"/>
    <dgm:cxn modelId="{B2269DCB-8661-B643-BAF7-F3299E42C2B1}" srcId="{04BDE4B3-1618-0749-9E4D-690A58BDC2A2}" destId="{97F07728-6219-5043-BC21-4468E4CF93AA}" srcOrd="5" destOrd="0" parTransId="{9DBB9C48-41D0-2D4A-BE13-AC23358E6798}" sibTransId="{7A0C3DD9-F5D2-BD45-94E5-AA6D412D37D0}"/>
    <dgm:cxn modelId="{9E5758BE-0066-C945-8039-C026907251DD}" type="presParOf" srcId="{30A13E2B-4592-D34D-B3DF-EFA662BFE41D}" destId="{FC390836-960F-4E46-9D0D-439FDDFFDB47}" srcOrd="0" destOrd="0" presId="urn:microsoft.com/office/officeart/2005/8/layout/vList5"/>
    <dgm:cxn modelId="{FBF557DF-9342-9547-B11F-73915FEF904A}" type="presParOf" srcId="{FC390836-960F-4E46-9D0D-439FDDFFDB47}" destId="{303A409A-BC02-6043-B467-C69957DCBB36}" srcOrd="0" destOrd="0" presId="urn:microsoft.com/office/officeart/2005/8/layout/vList5"/>
    <dgm:cxn modelId="{C64862B6-AC51-6847-B775-4847DE367970}" type="presParOf" srcId="{FC390836-960F-4E46-9D0D-439FDDFFDB47}" destId="{8D67DADB-8ADD-D84A-9B1B-DF64B2DD7B2C}" srcOrd="1" destOrd="0" presId="urn:microsoft.com/office/officeart/2005/8/layout/vList5"/>
    <dgm:cxn modelId="{887611B7-F2DA-A048-88B2-647B2A7F2313}" type="presParOf" srcId="{30A13E2B-4592-D34D-B3DF-EFA662BFE41D}" destId="{6FF7E861-8A17-D94C-99FC-69B047EF276A}" srcOrd="1" destOrd="0" presId="urn:microsoft.com/office/officeart/2005/8/layout/vList5"/>
    <dgm:cxn modelId="{F0111FDE-A847-6E4E-835C-72D8D02B8FF1}" type="presParOf" srcId="{30A13E2B-4592-D34D-B3DF-EFA662BFE41D}" destId="{4CA2DF0E-78F9-9E4A-986A-291057740F7D}" srcOrd="2" destOrd="0" presId="urn:microsoft.com/office/officeart/2005/8/layout/vList5"/>
    <dgm:cxn modelId="{54B386AF-4E27-3046-BC14-7DBA60D3FA3F}" type="presParOf" srcId="{4CA2DF0E-78F9-9E4A-986A-291057740F7D}" destId="{109A8819-23AF-A341-99D3-8F8F5DBE13DB}" srcOrd="0" destOrd="0" presId="urn:microsoft.com/office/officeart/2005/8/layout/vList5"/>
    <dgm:cxn modelId="{C95C5920-FBC0-D34F-B1E6-5776B068FB0D}" type="presParOf" srcId="{4CA2DF0E-78F9-9E4A-986A-291057740F7D}" destId="{B803D565-954A-6D47-AEBE-949A70699116}" srcOrd="1" destOrd="0" presId="urn:microsoft.com/office/officeart/2005/8/layout/vList5"/>
    <dgm:cxn modelId="{79193706-91C6-374A-9CB5-77E9D6A0551B}" type="presParOf" srcId="{30A13E2B-4592-D34D-B3DF-EFA662BFE41D}" destId="{5B8C6B8A-FD2C-4248-9E16-C81CA83C2CEA}" srcOrd="3" destOrd="0" presId="urn:microsoft.com/office/officeart/2005/8/layout/vList5"/>
    <dgm:cxn modelId="{4A3C415B-3410-2A43-AC28-B0374BFDEF37}" type="presParOf" srcId="{30A13E2B-4592-D34D-B3DF-EFA662BFE41D}" destId="{0CC002A4-BE46-E943-AA93-F5EB2315DA04}" srcOrd="4" destOrd="0" presId="urn:microsoft.com/office/officeart/2005/8/layout/vList5"/>
    <dgm:cxn modelId="{3A09EBB4-4378-F647-9075-45E7F6FF021E}" type="presParOf" srcId="{0CC002A4-BE46-E943-AA93-F5EB2315DA04}" destId="{61D342DB-4B54-374D-8F8C-E046BA6A7772}" srcOrd="0" destOrd="0" presId="urn:microsoft.com/office/officeart/2005/8/layout/vList5"/>
    <dgm:cxn modelId="{F4DF6532-1AFF-7B41-894D-EAC15157DC0E}" type="presParOf" srcId="{0CC002A4-BE46-E943-AA93-F5EB2315DA04}" destId="{82CEBA4E-6821-424E-943E-706FA9F62A71}" srcOrd="1" destOrd="0" presId="urn:microsoft.com/office/officeart/2005/8/layout/vList5"/>
    <dgm:cxn modelId="{8E53163B-C351-1942-A569-0F5C76CC3DE2}" type="presParOf" srcId="{30A13E2B-4592-D34D-B3DF-EFA662BFE41D}" destId="{1DF43170-75BC-334F-A74F-632F7DC46640}" srcOrd="5" destOrd="0" presId="urn:microsoft.com/office/officeart/2005/8/layout/vList5"/>
    <dgm:cxn modelId="{4ACF9C06-6929-DD44-A98C-B48C54FF45D0}" type="presParOf" srcId="{30A13E2B-4592-D34D-B3DF-EFA662BFE41D}" destId="{346F0346-97DE-154A-ADF7-778B30E34024}" srcOrd="6" destOrd="0" presId="urn:microsoft.com/office/officeart/2005/8/layout/vList5"/>
    <dgm:cxn modelId="{93618945-B38B-6E45-B4E7-7917411B7FB4}" type="presParOf" srcId="{346F0346-97DE-154A-ADF7-778B30E34024}" destId="{6FF0FE8D-7AE3-B347-B63B-26CCD0B03292}" srcOrd="0" destOrd="0" presId="urn:microsoft.com/office/officeart/2005/8/layout/vList5"/>
    <dgm:cxn modelId="{7FE354C7-7CE3-CB49-8EB4-B61C2A0023EA}" type="presParOf" srcId="{346F0346-97DE-154A-ADF7-778B30E34024}" destId="{6FA96F3F-CE17-7D48-909E-D549BA5A85D5}" srcOrd="1" destOrd="0" presId="urn:microsoft.com/office/officeart/2005/8/layout/vList5"/>
    <dgm:cxn modelId="{01381209-C3FB-CA48-A088-D76FE46DD5A0}" type="presParOf" srcId="{30A13E2B-4592-D34D-B3DF-EFA662BFE41D}" destId="{29079715-5E3A-C44D-BFBC-057F536E03E0}" srcOrd="7" destOrd="0" presId="urn:microsoft.com/office/officeart/2005/8/layout/vList5"/>
    <dgm:cxn modelId="{BEB35367-EF86-6E4A-AF2F-8AFB501EED57}" type="presParOf" srcId="{30A13E2B-4592-D34D-B3DF-EFA662BFE41D}" destId="{C94A0AB9-F943-7D49-8D1C-58AF52F60791}" srcOrd="8" destOrd="0" presId="urn:microsoft.com/office/officeart/2005/8/layout/vList5"/>
    <dgm:cxn modelId="{53EB2A91-3B17-6D49-8CD7-0F537658945B}" type="presParOf" srcId="{C94A0AB9-F943-7D49-8D1C-58AF52F60791}" destId="{FAFF2747-DF5C-104E-80C5-62A36BB89528}" srcOrd="0" destOrd="0" presId="urn:microsoft.com/office/officeart/2005/8/layout/vList5"/>
    <dgm:cxn modelId="{994C0AD8-C619-1C4D-8BC3-F38546492F4A}" type="presParOf" srcId="{C94A0AB9-F943-7D49-8D1C-58AF52F60791}" destId="{E55ECE4E-980F-3643-B0CA-9E0566274B60}" srcOrd="1" destOrd="0" presId="urn:microsoft.com/office/officeart/2005/8/layout/vList5"/>
    <dgm:cxn modelId="{C85BFE8F-201F-0348-9E3D-013EDB9694E4}" type="presParOf" srcId="{30A13E2B-4592-D34D-B3DF-EFA662BFE41D}" destId="{43A7F372-05F0-5D4D-B629-AD67E5426F0A}" srcOrd="9" destOrd="0" presId="urn:microsoft.com/office/officeart/2005/8/layout/vList5"/>
    <dgm:cxn modelId="{C14A9E02-076F-134E-87D5-9635A57D9CF0}" type="presParOf" srcId="{30A13E2B-4592-D34D-B3DF-EFA662BFE41D}" destId="{DE392475-4326-444A-9534-6680BBBA24E1}" srcOrd="10" destOrd="0" presId="urn:microsoft.com/office/officeart/2005/8/layout/vList5"/>
    <dgm:cxn modelId="{6CCD41E0-A0B2-8A45-BF3B-0E9BF8F630C7}" type="presParOf" srcId="{DE392475-4326-444A-9534-6680BBBA24E1}" destId="{72DCBF24-AF98-954E-AB07-278AD42B71DB}" srcOrd="0" destOrd="0" presId="urn:microsoft.com/office/officeart/2005/8/layout/vList5"/>
    <dgm:cxn modelId="{E567D1F0-539F-BE4F-932B-DD3C01387982}" type="presParOf" srcId="{DE392475-4326-444A-9534-6680BBBA24E1}" destId="{B8CE215F-50D0-1847-9A86-55693DADA148}" srcOrd="1" destOrd="0" presId="urn:microsoft.com/office/officeart/2005/8/layout/vList5"/>
    <dgm:cxn modelId="{9A436ED4-CA24-3F45-8101-07D578634BB9}" type="presParOf" srcId="{30A13E2B-4592-D34D-B3DF-EFA662BFE41D}" destId="{1EE550A1-E9CC-EE4D-B1CA-6D6A874518D6}" srcOrd="11" destOrd="0" presId="urn:microsoft.com/office/officeart/2005/8/layout/vList5"/>
    <dgm:cxn modelId="{786FCDC5-D95A-3442-8A8A-5A65674C4CAA}" type="presParOf" srcId="{30A13E2B-4592-D34D-B3DF-EFA662BFE41D}" destId="{D4628AA5-4C61-4C43-A94F-7CED5AE7E9E8}" srcOrd="12" destOrd="0" presId="urn:microsoft.com/office/officeart/2005/8/layout/vList5"/>
    <dgm:cxn modelId="{692B0FFA-BB8F-C042-A8E7-B2097F5B426D}" type="presParOf" srcId="{D4628AA5-4C61-4C43-A94F-7CED5AE7E9E8}" destId="{6E972D37-6DBC-6140-98C0-5C3A0A1DD540}" srcOrd="0" destOrd="0" presId="urn:microsoft.com/office/officeart/2005/8/layout/vList5"/>
    <dgm:cxn modelId="{093197AC-08DB-B642-97CF-8C6F9E462053}" type="presParOf" srcId="{D4628AA5-4C61-4C43-A94F-7CED5AE7E9E8}" destId="{E23C7F42-CA3B-9341-B442-5BD923A875AE}"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67DADB-8ADD-D84A-9B1B-DF64B2DD7B2C}">
      <dsp:nvSpPr>
        <dsp:cNvPr id="0" name=""/>
        <dsp:cNvSpPr/>
      </dsp:nvSpPr>
      <dsp:spPr>
        <a:xfrm rot="5400000">
          <a:off x="4830281" y="-2540107"/>
          <a:ext cx="378716" cy="5554493"/>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es-ES_tradnl" sz="2400" kern="1200"/>
            <a:t>INTRODUCCIÓN</a:t>
          </a:r>
        </a:p>
      </dsp:txBody>
      <dsp:txXfrm rot="-5400000">
        <a:off x="2242393" y="66268"/>
        <a:ext cx="5536006" cy="341742"/>
      </dsp:txXfrm>
    </dsp:sp>
    <dsp:sp modelId="{303A409A-BC02-6043-B467-C69957DCBB36}">
      <dsp:nvSpPr>
        <dsp:cNvPr id="0" name=""/>
        <dsp:cNvSpPr/>
      </dsp:nvSpPr>
      <dsp:spPr>
        <a:xfrm>
          <a:off x="84532" y="440"/>
          <a:ext cx="2157860" cy="473395"/>
        </a:xfrm>
        <a:prstGeom prst="round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s-ES_tradnl" sz="2400" kern="1200"/>
            <a:t>1</a:t>
          </a:r>
        </a:p>
      </dsp:txBody>
      <dsp:txXfrm>
        <a:off x="107641" y="23549"/>
        <a:ext cx="2111642" cy="427177"/>
      </dsp:txXfrm>
    </dsp:sp>
    <dsp:sp modelId="{B803D565-954A-6D47-AEBE-949A70699116}">
      <dsp:nvSpPr>
        <dsp:cNvPr id="0" name=""/>
        <dsp:cNvSpPr/>
      </dsp:nvSpPr>
      <dsp:spPr>
        <a:xfrm rot="5400000">
          <a:off x="4830281" y="-2043042"/>
          <a:ext cx="378716" cy="5554493"/>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es-ES_tradnl" sz="2400" kern="1200"/>
            <a:t>OBJETIVOS</a:t>
          </a:r>
        </a:p>
      </dsp:txBody>
      <dsp:txXfrm rot="-5400000">
        <a:off x="2242393" y="563333"/>
        <a:ext cx="5536006" cy="341742"/>
      </dsp:txXfrm>
    </dsp:sp>
    <dsp:sp modelId="{109A8819-23AF-A341-99D3-8F8F5DBE13DB}">
      <dsp:nvSpPr>
        <dsp:cNvPr id="0" name=""/>
        <dsp:cNvSpPr/>
      </dsp:nvSpPr>
      <dsp:spPr>
        <a:xfrm>
          <a:off x="84532" y="497506"/>
          <a:ext cx="2157860" cy="473395"/>
        </a:xfrm>
        <a:prstGeom prst="round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s-ES_tradnl" sz="2400" kern="1200"/>
            <a:t>2</a:t>
          </a:r>
        </a:p>
      </dsp:txBody>
      <dsp:txXfrm>
        <a:off x="107641" y="520615"/>
        <a:ext cx="2111642" cy="427177"/>
      </dsp:txXfrm>
    </dsp:sp>
    <dsp:sp modelId="{82CEBA4E-6821-424E-943E-706FA9F62A71}">
      <dsp:nvSpPr>
        <dsp:cNvPr id="0" name=""/>
        <dsp:cNvSpPr/>
      </dsp:nvSpPr>
      <dsp:spPr>
        <a:xfrm rot="5400000">
          <a:off x="4830281" y="-1545977"/>
          <a:ext cx="378716" cy="5554493"/>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es-ES_tradnl" sz="2400" kern="1200"/>
            <a:t>MARCO TEÓRICOS</a:t>
          </a:r>
        </a:p>
      </dsp:txBody>
      <dsp:txXfrm rot="-5400000">
        <a:off x="2242393" y="1060398"/>
        <a:ext cx="5536006" cy="341742"/>
      </dsp:txXfrm>
    </dsp:sp>
    <dsp:sp modelId="{61D342DB-4B54-374D-8F8C-E046BA6A7772}">
      <dsp:nvSpPr>
        <dsp:cNvPr id="0" name=""/>
        <dsp:cNvSpPr/>
      </dsp:nvSpPr>
      <dsp:spPr>
        <a:xfrm>
          <a:off x="84532" y="994571"/>
          <a:ext cx="2157860" cy="473395"/>
        </a:xfrm>
        <a:prstGeom prst="round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s-ES_tradnl" sz="2400" kern="1200"/>
            <a:t>3</a:t>
          </a:r>
        </a:p>
      </dsp:txBody>
      <dsp:txXfrm>
        <a:off x="107641" y="1017680"/>
        <a:ext cx="2111642" cy="427177"/>
      </dsp:txXfrm>
    </dsp:sp>
    <dsp:sp modelId="{6FA96F3F-CE17-7D48-909E-D549BA5A85D5}">
      <dsp:nvSpPr>
        <dsp:cNvPr id="0" name=""/>
        <dsp:cNvSpPr/>
      </dsp:nvSpPr>
      <dsp:spPr>
        <a:xfrm rot="5400000">
          <a:off x="4830281" y="-1048911"/>
          <a:ext cx="378716" cy="5554493"/>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es-ES_tradnl" sz="2400" kern="1200"/>
            <a:t>DISEÑO</a:t>
          </a:r>
        </a:p>
      </dsp:txBody>
      <dsp:txXfrm rot="-5400000">
        <a:off x="2242393" y="1557464"/>
        <a:ext cx="5536006" cy="341742"/>
      </dsp:txXfrm>
    </dsp:sp>
    <dsp:sp modelId="{6FF0FE8D-7AE3-B347-B63B-26CCD0B03292}">
      <dsp:nvSpPr>
        <dsp:cNvPr id="0" name=""/>
        <dsp:cNvSpPr/>
      </dsp:nvSpPr>
      <dsp:spPr>
        <a:xfrm>
          <a:off x="84532" y="1491637"/>
          <a:ext cx="2157860" cy="473395"/>
        </a:xfrm>
        <a:prstGeom prst="round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s-ES_tradnl" sz="2400" kern="1200"/>
            <a:t>4</a:t>
          </a:r>
        </a:p>
      </dsp:txBody>
      <dsp:txXfrm>
        <a:off x="107641" y="1514746"/>
        <a:ext cx="2111642" cy="427177"/>
      </dsp:txXfrm>
    </dsp:sp>
    <dsp:sp modelId="{E55ECE4E-980F-3643-B0CA-9E0566274B60}">
      <dsp:nvSpPr>
        <dsp:cNvPr id="0" name=""/>
        <dsp:cNvSpPr/>
      </dsp:nvSpPr>
      <dsp:spPr>
        <a:xfrm rot="5400000">
          <a:off x="4877183" y="-595856"/>
          <a:ext cx="378716" cy="5554493"/>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es-ES_tradnl" sz="2400" kern="1200"/>
            <a:t>RESULTADOS </a:t>
          </a:r>
        </a:p>
      </dsp:txBody>
      <dsp:txXfrm rot="-5400000">
        <a:off x="2289295" y="2010519"/>
        <a:ext cx="5536006" cy="341742"/>
      </dsp:txXfrm>
    </dsp:sp>
    <dsp:sp modelId="{FAFF2747-DF5C-104E-80C5-62A36BB89528}">
      <dsp:nvSpPr>
        <dsp:cNvPr id="0" name=""/>
        <dsp:cNvSpPr/>
      </dsp:nvSpPr>
      <dsp:spPr>
        <a:xfrm>
          <a:off x="84532" y="1988702"/>
          <a:ext cx="2157860" cy="473395"/>
        </a:xfrm>
        <a:prstGeom prst="round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s-ES_tradnl" sz="2400" kern="1200"/>
            <a:t>5</a:t>
          </a:r>
        </a:p>
      </dsp:txBody>
      <dsp:txXfrm>
        <a:off x="107641" y="2011811"/>
        <a:ext cx="2111642" cy="427177"/>
      </dsp:txXfrm>
    </dsp:sp>
    <dsp:sp modelId="{B8CE215F-50D0-1847-9A86-55693DADA148}">
      <dsp:nvSpPr>
        <dsp:cNvPr id="0" name=""/>
        <dsp:cNvSpPr/>
      </dsp:nvSpPr>
      <dsp:spPr>
        <a:xfrm rot="5400000">
          <a:off x="4939227" y="-85297"/>
          <a:ext cx="300386" cy="5554493"/>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es-ES_tradnl" sz="2400" kern="1200"/>
            <a:t>ANÁLISIS FINANCIERO</a:t>
          </a:r>
        </a:p>
      </dsp:txBody>
      <dsp:txXfrm rot="-5400000">
        <a:off x="2312174" y="2556420"/>
        <a:ext cx="5539829" cy="271058"/>
      </dsp:txXfrm>
    </dsp:sp>
    <dsp:sp modelId="{72DCBF24-AF98-954E-AB07-278AD42B71DB}">
      <dsp:nvSpPr>
        <dsp:cNvPr id="0" name=""/>
        <dsp:cNvSpPr/>
      </dsp:nvSpPr>
      <dsp:spPr>
        <a:xfrm>
          <a:off x="84532" y="2485768"/>
          <a:ext cx="2157860" cy="473395"/>
        </a:xfrm>
        <a:prstGeom prst="round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s-ES_tradnl" sz="2400" kern="1200"/>
            <a:t>6</a:t>
          </a:r>
        </a:p>
      </dsp:txBody>
      <dsp:txXfrm>
        <a:off x="107641" y="2508877"/>
        <a:ext cx="2111642" cy="427177"/>
      </dsp:txXfrm>
    </dsp:sp>
    <dsp:sp modelId="{E23C7F42-CA3B-9341-B442-5BD923A875AE}">
      <dsp:nvSpPr>
        <dsp:cNvPr id="0" name=""/>
        <dsp:cNvSpPr/>
      </dsp:nvSpPr>
      <dsp:spPr>
        <a:xfrm rot="5400000">
          <a:off x="4749413" y="691911"/>
          <a:ext cx="830718" cy="5549069"/>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es-ES_tradnl" sz="2400" kern="1200"/>
            <a:t>CONCLUSIONES Y RECOMENDACIONES </a:t>
          </a:r>
        </a:p>
      </dsp:txBody>
      <dsp:txXfrm rot="-5400000">
        <a:off x="2390238" y="3091638"/>
        <a:ext cx="5508517" cy="749614"/>
      </dsp:txXfrm>
    </dsp:sp>
    <dsp:sp modelId="{6E972D37-6DBC-6140-98C0-5C3A0A1DD540}">
      <dsp:nvSpPr>
        <dsp:cNvPr id="0" name=""/>
        <dsp:cNvSpPr/>
      </dsp:nvSpPr>
      <dsp:spPr>
        <a:xfrm>
          <a:off x="32354" y="2983274"/>
          <a:ext cx="2235764" cy="1137934"/>
        </a:xfrm>
        <a:prstGeom prst="round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s-ES_tradnl" sz="2400" kern="1200"/>
            <a:t>7</a:t>
          </a:r>
        </a:p>
      </dsp:txBody>
      <dsp:txXfrm>
        <a:off x="87903" y="3038823"/>
        <a:ext cx="2124666" cy="1026836"/>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128403" y="945913"/>
            <a:ext cx="8637073" cy="2618554"/>
          </a:xfrm>
        </p:spPr>
        <p:txBody>
          <a:bodyPr bIns="0" anchor="b">
            <a:normAutofit/>
          </a:bodyPr>
          <a:lstStyle>
            <a:lvl1pPr algn="l">
              <a:defRPr sz="6600"/>
            </a:lvl1pPr>
          </a:lstStyle>
          <a:p>
            <a:r>
              <a:rPr lang="es-ES"/>
              <a:t>Haga clic para modificar el estilo de título del patrón</a:t>
            </a:r>
            <a:endParaRPr lang="en-US"/>
          </a:p>
        </p:txBody>
      </p:sp>
      <p:sp>
        <p:nvSpPr>
          <p:cNvPr id="3" name="Subtitle 2"/>
          <p:cNvSpPr>
            <a:spLocks noGrp="1"/>
          </p:cNvSpPr>
          <p:nvPr>
            <p:ph type="subTitle" idx="1"/>
          </p:nvPr>
        </p:nvSpPr>
        <p:spPr>
          <a:xfrm>
            <a:off x="1128404" y="3564467"/>
            <a:ext cx="8637072" cy="1071095"/>
          </a:xfrm>
        </p:spPr>
        <p:txBody>
          <a:bodyPr tIns="91440" bIns="91440">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n-US"/>
          </a:p>
        </p:txBody>
      </p:sp>
      <p:sp>
        <p:nvSpPr>
          <p:cNvPr id="4" name="Date Placeholder 3"/>
          <p:cNvSpPr>
            <a:spLocks noGrp="1"/>
          </p:cNvSpPr>
          <p:nvPr>
            <p:ph type="dt" sz="half" idx="10"/>
          </p:nvPr>
        </p:nvSpPr>
        <p:spPr/>
        <p:txBody>
          <a:bodyPr/>
          <a:lstStyle/>
          <a:p>
            <a:fld id="{48A87A34-81AB-432B-8DAE-1953F412C126}" type="datetimeFigureOut">
              <a:rPr lang="en-US" dirty="0"/>
              <a:t>10/30/2019</a:t>
            </a:fld>
            <a:endParaRPr lang="en-US"/>
          </a:p>
        </p:txBody>
      </p:sp>
      <p:sp>
        <p:nvSpPr>
          <p:cNvPr id="5" name="Footer Placeholder 4"/>
          <p:cNvSpPr>
            <a:spLocks noGrp="1"/>
          </p:cNvSpPr>
          <p:nvPr>
            <p:ph type="ftr" sz="quarter" idx="11"/>
          </p:nvPr>
        </p:nvSpPr>
        <p:spPr>
          <a:xfrm>
            <a:off x="1127124" y="329307"/>
            <a:ext cx="5943668" cy="309201"/>
          </a:xfrm>
        </p:spPr>
        <p:txBody>
          <a:bodyPr/>
          <a:lstStyle/>
          <a:p>
            <a:endParaRPr lang="en-US"/>
          </a:p>
        </p:txBody>
      </p:sp>
      <p:sp>
        <p:nvSpPr>
          <p:cNvPr id="6" name="Slide Number Placeholder 5"/>
          <p:cNvSpPr>
            <a:spLocks noGrp="1"/>
          </p:cNvSpPr>
          <p:nvPr>
            <p:ph type="sldNum" sz="quarter" idx="12"/>
          </p:nvPr>
        </p:nvSpPr>
        <p:spPr>
          <a:xfrm>
            <a:off x="9924392" y="134930"/>
            <a:ext cx="811019" cy="503578"/>
          </a:xfrm>
        </p:spPr>
        <p:txBody>
          <a:bodyPr/>
          <a:lstStyle/>
          <a:p>
            <a:fld id="{6D22F896-40B5-4ADD-8801-0D06FADFA095}" type="slidenum">
              <a:rPr lang="en-US" dirty="0"/>
              <a:t>‹Nº›</a:t>
            </a:fld>
            <a:endParaRPr lang="en-US"/>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48A87A34-81AB-432B-8DAE-1953F412C126}" type="datetimeFigureOut">
              <a:rPr lang="en-US" dirty="0"/>
              <a:t>10/30/2019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a:p>
        </p:txBody>
      </p:sp>
      <p:pic>
        <p:nvPicPr>
          <p:cNvPr id="15" name="Picture 14"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4709" y="798973"/>
            <a:ext cx="1615742" cy="4659889"/>
          </a:xfrm>
        </p:spPr>
        <p:txBody>
          <a:bodyPr vert="eaVert"/>
          <a:lstStyle>
            <a:lvl1pPr algn="l">
              <a:defRPr/>
            </a:lvl1pPr>
          </a:lstStyle>
          <a:p>
            <a:r>
              <a:rPr lang="es-ES"/>
              <a:t>Haga clic para modificar el estilo de título del patrón</a:t>
            </a:r>
            <a:endParaRPr lang="en-US"/>
          </a:p>
        </p:txBody>
      </p:sp>
      <p:sp>
        <p:nvSpPr>
          <p:cNvPr id="3" name="Vertical Text Placeholder 2"/>
          <p:cNvSpPr>
            <a:spLocks noGrp="1"/>
          </p:cNvSpPr>
          <p:nvPr>
            <p:ph type="body" orient="vert" idx="1"/>
          </p:nvPr>
        </p:nvSpPr>
        <p:spPr>
          <a:xfrm>
            <a:off x="1130270" y="798973"/>
            <a:ext cx="7828830" cy="4659889"/>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48A87A34-81AB-432B-8DAE-1953F412C126}" type="datetimeFigureOut">
              <a:rPr lang="en-US" dirty="0"/>
              <a:t>10/30/2019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a:p>
        </p:txBody>
      </p:sp>
      <p:pic>
        <p:nvPicPr>
          <p:cNvPr id="17" name="Picture 16"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59215" b="36435"/>
          <a:stretch/>
        </p:blipFill>
        <p:spPr>
          <a:xfrm rot="5400000">
            <a:off x="8642279" y="3046916"/>
            <a:ext cx="4663440" cy="155448"/>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p:txBody>
          <a:bodyPr ancho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lvl1pPr>
              <a:defRPr sz="1200"/>
            </a:lvl1pPr>
          </a:lstStyle>
          <a:p>
            <a:fld id="{48A87A34-81AB-432B-8DAE-1953F412C126}" type="datetimeFigureOut">
              <a:rPr lang="en-US" dirty="0"/>
              <a:pPr/>
              <a:t>10/30/2019</a:t>
            </a:fld>
            <a:endParaRPr lang="en-US"/>
          </a:p>
        </p:txBody>
      </p:sp>
      <p:sp>
        <p:nvSpPr>
          <p:cNvPr id="5" name="Footer Placeholder 4"/>
          <p:cNvSpPr>
            <a:spLocks noGrp="1"/>
          </p:cNvSpPr>
          <p:nvPr>
            <p:ph type="ftr" sz="quarter" idx="11"/>
          </p:nvPr>
        </p:nvSpPr>
        <p:spPr/>
        <p:txBody>
          <a:bodyPr/>
          <a:lstStyle>
            <a:lvl1pPr>
              <a:defRPr sz="1200"/>
            </a:lvl1p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a:p>
        </p:txBody>
      </p:sp>
      <p:pic>
        <p:nvPicPr>
          <p:cNvPr id="24" name="Picture 2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29167" y="1756129"/>
            <a:ext cx="8619060" cy="2050065"/>
          </a:xfrm>
        </p:spPr>
        <p:txBody>
          <a:bodyPr anchor="b">
            <a:normAutofit/>
          </a:bodyPr>
          <a:lstStyle>
            <a:lvl1pPr algn="l">
              <a:defRPr sz="3600"/>
            </a:lvl1pPr>
          </a:lstStyle>
          <a:p>
            <a:r>
              <a:rPr lang="es-ES"/>
              <a:t>Haga clic para modificar el estilo de título del patrón</a:t>
            </a:r>
            <a:endParaRPr lang="en-US"/>
          </a:p>
        </p:txBody>
      </p:sp>
      <p:sp>
        <p:nvSpPr>
          <p:cNvPr id="3" name="Text Placeholder 2"/>
          <p:cNvSpPr>
            <a:spLocks noGrp="1"/>
          </p:cNvSpPr>
          <p:nvPr>
            <p:ph type="body" idx="1"/>
          </p:nvPr>
        </p:nvSpPr>
        <p:spPr>
          <a:xfrm>
            <a:off x="1129166" y="3806195"/>
            <a:ext cx="861906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48A87A34-81AB-432B-8DAE-1953F412C126}" type="datetimeFigureOut">
              <a:rPr lang="en-US" dirty="0"/>
              <a:t>10/30/2019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131052" y="958037"/>
            <a:ext cx="9605635" cy="1059305"/>
          </a:xfrm>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1129166" y="2165621"/>
            <a:ext cx="4645152" cy="3293852"/>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Content Placeholder 3"/>
          <p:cNvSpPr>
            <a:spLocks noGrp="1"/>
          </p:cNvSpPr>
          <p:nvPr>
            <p:ph sz="half" idx="2"/>
          </p:nvPr>
        </p:nvSpPr>
        <p:spPr>
          <a:xfrm>
            <a:off x="6095606" y="2171769"/>
            <a:ext cx="4645152" cy="3287094"/>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Date Placeholder 4"/>
          <p:cNvSpPr>
            <a:spLocks noGrp="1"/>
          </p:cNvSpPr>
          <p:nvPr>
            <p:ph type="dt" sz="half" idx="10"/>
          </p:nvPr>
        </p:nvSpPr>
        <p:spPr/>
        <p:txBody>
          <a:bodyPr/>
          <a:lstStyle/>
          <a:p>
            <a:fld id="{48A87A34-81AB-432B-8DAE-1953F412C126}" type="datetimeFigureOut">
              <a:rPr lang="en-US" dirty="0"/>
              <a:t>10/30/2019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129166" y="953336"/>
            <a:ext cx="9607661" cy="1056319"/>
          </a:xfrm>
        </p:spPr>
        <p:txBody>
          <a:bodyPr/>
          <a:lstStyle/>
          <a:p>
            <a:r>
              <a:rPr lang="es-ES"/>
              <a:t>Haga clic para modificar el estilo de título del patrón</a:t>
            </a:r>
            <a:endParaRPr lang="en-US"/>
          </a:p>
        </p:txBody>
      </p:sp>
      <p:sp>
        <p:nvSpPr>
          <p:cNvPr id="3" name="Text Placeholder 2"/>
          <p:cNvSpPr>
            <a:spLocks noGrp="1"/>
          </p:cNvSpPr>
          <p:nvPr>
            <p:ph type="body" idx="1"/>
          </p:nvPr>
        </p:nvSpPr>
        <p:spPr>
          <a:xfrm>
            <a:off x="1129166" y="2169727"/>
            <a:ext cx="4645152" cy="801943"/>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1129166" y="2974448"/>
            <a:ext cx="4645152" cy="2493876"/>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Text Placeholder 4"/>
          <p:cNvSpPr>
            <a:spLocks noGrp="1"/>
          </p:cNvSpPr>
          <p:nvPr>
            <p:ph type="body" sz="quarter" idx="3"/>
          </p:nvPr>
        </p:nvSpPr>
        <p:spPr>
          <a:xfrm>
            <a:off x="6094337" y="2173181"/>
            <a:ext cx="4645152" cy="802237"/>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6094337" y="2971669"/>
            <a:ext cx="4645152" cy="2487193"/>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7" name="Date Placeholder 6"/>
          <p:cNvSpPr>
            <a:spLocks noGrp="1"/>
          </p:cNvSpPr>
          <p:nvPr>
            <p:ph type="dt" sz="half" idx="10"/>
          </p:nvPr>
        </p:nvSpPr>
        <p:spPr/>
        <p:txBody>
          <a:bodyPr/>
          <a:lstStyle/>
          <a:p>
            <a:fld id="{48A87A34-81AB-432B-8DAE-1953F412C126}" type="datetimeFigureOut">
              <a:rPr lang="en-US" dirty="0"/>
              <a:t>10/30/2019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22F896-40B5-4ADD-8801-0D06FADFA095}" type="slidenum">
              <a:rPr lang="en-US" dirty="0"/>
              <a:t>‹Nº›</a:t>
            </a:fld>
            <a:endParaRPr lang="en-US"/>
          </a:p>
        </p:txBody>
      </p:sp>
      <p:pic>
        <p:nvPicPr>
          <p:cNvPr id="18" name="Picture 17"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Date Placeholder 2"/>
          <p:cNvSpPr>
            <a:spLocks noGrp="1"/>
          </p:cNvSpPr>
          <p:nvPr>
            <p:ph type="dt" sz="half" idx="10"/>
          </p:nvPr>
        </p:nvSpPr>
        <p:spPr/>
        <p:txBody>
          <a:bodyPr/>
          <a:lstStyle/>
          <a:p>
            <a:fld id="{48A87A34-81AB-432B-8DAE-1953F412C126}" type="datetimeFigureOut">
              <a:rPr lang="en-US" dirty="0"/>
              <a:t>10/30/2019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a:p>
        </p:txBody>
      </p:sp>
      <p:pic>
        <p:nvPicPr>
          <p:cNvPr id="14" name="Picture 1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22F896-40B5-4ADD-8801-0D06FADFA095}" type="slidenum">
              <a:rPr lang="en-US" dirty="0"/>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24291" y="952578"/>
            <a:ext cx="3275013" cy="2322176"/>
          </a:xfrm>
        </p:spPr>
        <p:txBody>
          <a:bodyPr anchor="b">
            <a:normAutofit/>
          </a:bodyPr>
          <a:lstStyle>
            <a:lvl1pPr algn="l">
              <a:defRPr sz="2400"/>
            </a:lvl1pPr>
          </a:lstStyle>
          <a:p>
            <a:r>
              <a:rPr lang="es-ES"/>
              <a:t>Haga clic para modificar el estilo de título del patrón</a:t>
            </a:r>
            <a:endParaRPr lang="en-US"/>
          </a:p>
        </p:txBody>
      </p:sp>
      <p:sp>
        <p:nvSpPr>
          <p:cNvPr id="3" name="Content Placeholder 2"/>
          <p:cNvSpPr>
            <a:spLocks noGrp="1"/>
          </p:cNvSpPr>
          <p:nvPr>
            <p:ph idx="1"/>
          </p:nvPr>
        </p:nvSpPr>
        <p:spPr>
          <a:xfrm>
            <a:off x="4723334" y="952578"/>
            <a:ext cx="6012470" cy="4505221"/>
          </a:xfrm>
        </p:spPr>
        <p:txBody>
          <a:bodyPr anchor="ct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Text Placeholder 3"/>
          <p:cNvSpPr>
            <a:spLocks noGrp="1"/>
          </p:cNvSpPr>
          <p:nvPr>
            <p:ph type="body" sz="half" idx="2"/>
          </p:nvPr>
        </p:nvSpPr>
        <p:spPr>
          <a:xfrm>
            <a:off x="1124291" y="3274754"/>
            <a:ext cx="3275013" cy="2178918"/>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10/30/2019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129124" y="1129513"/>
            <a:ext cx="5854872" cy="1924208"/>
          </a:xfrm>
        </p:spPr>
        <p:txBody>
          <a:bodyPr anchor="b">
            <a:normAutofit/>
          </a:bodyPr>
          <a:lstStyle>
            <a:lvl1pPr>
              <a:defRPr sz="3200"/>
            </a:lvl1pPr>
          </a:lstStyle>
          <a:p>
            <a:r>
              <a:rPr lang="es-ES"/>
              <a:t>Haga clic para modificar el estilo de título del patrón</a:t>
            </a:r>
            <a:endParaRPr lang="en-US"/>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a:p>
        </p:txBody>
      </p:sp>
      <p:sp>
        <p:nvSpPr>
          <p:cNvPr id="4" name="Text Placeholder 3"/>
          <p:cNvSpPr>
            <a:spLocks noGrp="1"/>
          </p:cNvSpPr>
          <p:nvPr>
            <p:ph type="body" sz="half" idx="2"/>
          </p:nvPr>
        </p:nvSpPr>
        <p:spPr>
          <a:xfrm>
            <a:off x="1128247" y="3053721"/>
            <a:ext cx="5846486" cy="2096013"/>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a:xfrm>
            <a:off x="1125300" y="5469856"/>
            <a:ext cx="5849605" cy="320123"/>
          </a:xfrm>
        </p:spPr>
        <p:txBody>
          <a:bodyPr/>
          <a:lstStyle>
            <a:lvl1pPr algn="l">
              <a:defRPr/>
            </a:lvl1pPr>
          </a:lstStyle>
          <a:p>
            <a:fld id="{48A87A34-81AB-432B-8DAE-1953F412C126}" type="datetimeFigureOut">
              <a:rPr lang="en-US" dirty="0"/>
              <a:pPr/>
              <a:t>10/30/2019</a:t>
            </a:fld>
            <a:endParaRPr lang="en-US"/>
          </a:p>
        </p:txBody>
      </p:sp>
      <p:sp>
        <p:nvSpPr>
          <p:cNvPr id="6" name="Footer Placeholder 5"/>
          <p:cNvSpPr>
            <a:spLocks noGrp="1"/>
          </p:cNvSpPr>
          <p:nvPr>
            <p:ph type="ftr" sz="quarter" idx="11"/>
          </p:nvPr>
        </p:nvSpPr>
        <p:spPr>
          <a:xfrm>
            <a:off x="1125300" y="318640"/>
            <a:ext cx="4877818" cy="320931"/>
          </a:xfrm>
        </p:spPr>
        <p:txBody>
          <a:bodyPr/>
          <a:lstStyle/>
          <a:p>
            <a:endParaRPr lang="en-US"/>
          </a:p>
        </p:txBody>
      </p:sp>
      <p:sp>
        <p:nvSpPr>
          <p:cNvPr id="7" name="Slide Number Placeholder 6"/>
          <p:cNvSpPr>
            <a:spLocks noGrp="1"/>
          </p:cNvSpPr>
          <p:nvPr>
            <p:ph type="sldNum" sz="quarter" idx="12"/>
          </p:nvPr>
        </p:nvSpPr>
        <p:spPr>
          <a:xfrm>
            <a:off x="6176794" y="137408"/>
            <a:ext cx="811019" cy="503578"/>
          </a:xfrm>
        </p:spPr>
        <p:txBody>
          <a:bodyPr/>
          <a:lstStyle/>
          <a:p>
            <a:fld id="{6D22F896-40B5-4ADD-8801-0D06FADFA095}" type="slidenum">
              <a:rPr lang="en-US" dirty="0"/>
              <a:t>‹Nº›</a:t>
            </a:fld>
            <a:endParaRPr lang="en-US"/>
          </a:p>
        </p:txBody>
      </p:sp>
      <p:pic>
        <p:nvPicPr>
          <p:cNvPr id="22" name="Picture 21"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t="474" r="48549" b="36564"/>
          <a:stretch/>
        </p:blipFill>
        <p:spPr>
          <a:xfrm>
            <a:off x="1125460" y="643464"/>
            <a:ext cx="5879592" cy="155448"/>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sp>
        <p:nvSpPr>
          <p:cNvPr id="13" name="Rectangle 12"/>
          <p:cNvSpPr/>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130270" y="953324"/>
            <a:ext cx="9603275" cy="1049235"/>
          </a:xfrm>
          <a:prstGeom prst="rect">
            <a:avLst/>
          </a:prstGeom>
        </p:spPr>
        <p:txBody>
          <a:bodyPr vert="horz" lIns="91440" tIns="45720" rIns="91440" bIns="45720" rtlCol="0" anchor="t">
            <a:normAutofit/>
          </a:bodyPr>
          <a:lstStyle/>
          <a:p>
            <a:r>
              <a:rPr lang="es-ES"/>
              <a:t>Haga clic para modificar el estilo de título del patrón</a:t>
            </a:r>
            <a:endParaRPr lang="en-US"/>
          </a:p>
        </p:txBody>
      </p:sp>
      <p:sp>
        <p:nvSpPr>
          <p:cNvPr id="3" name="Text Placeholder 2"/>
          <p:cNvSpPr>
            <a:spLocks noGrp="1"/>
          </p:cNvSpPr>
          <p:nvPr>
            <p:ph type="body" idx="1"/>
          </p:nvPr>
        </p:nvSpPr>
        <p:spPr>
          <a:xfrm>
            <a:off x="1130270" y="2171769"/>
            <a:ext cx="9603275" cy="329457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232830" y="330370"/>
            <a:ext cx="2515396"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10/30/2019</a:t>
            </a:fld>
            <a:endParaRPr lang="en-US"/>
          </a:p>
        </p:txBody>
      </p:sp>
      <p:sp>
        <p:nvSpPr>
          <p:cNvPr id="5" name="Footer Placeholder 4"/>
          <p:cNvSpPr>
            <a:spLocks noGrp="1"/>
          </p:cNvSpPr>
          <p:nvPr>
            <p:ph type="ftr" sz="quarter" idx="3"/>
          </p:nvPr>
        </p:nvSpPr>
        <p:spPr>
          <a:xfrm>
            <a:off x="1130270"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9918076" y="137408"/>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‹Nº›</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image" Target="NULL"/><Relationship Id="rId3" Type="http://schemas.openxmlformats.org/officeDocument/2006/relationships/image" Target="../media/image4.png"/><Relationship Id="rId7" Type="http://schemas.openxmlformats.org/officeDocument/2006/relationships/image" Target="../media/image16.pn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NULL"/><Relationship Id="rId5" Type="http://schemas.openxmlformats.org/officeDocument/2006/relationships/image" Target="NULL"/><Relationship Id="rId10" Type="http://schemas.openxmlformats.org/officeDocument/2006/relationships/image" Target="NULL"/><Relationship Id="rId4" Type="http://schemas.openxmlformats.org/officeDocument/2006/relationships/image" Target="../media/image9.png"/><Relationship Id="rId9" Type="http://schemas.openxmlformats.org/officeDocument/2006/relationships/image" Target="NULL"/></Relationships>
</file>

<file path=ppt/slides/_rels/slide11.xml.rels><?xml version="1.0" encoding="UTF-8" standalone="yes"?>
<Relationships xmlns="http://schemas.openxmlformats.org/package/2006/relationships"><Relationship Id="rId8" Type="http://schemas.openxmlformats.org/officeDocument/2006/relationships/image" Target="NULL"/><Relationship Id="rId3" Type="http://schemas.openxmlformats.org/officeDocument/2006/relationships/image" Target="../media/image4.png"/><Relationship Id="rId7" Type="http://schemas.openxmlformats.org/officeDocument/2006/relationships/image" Target="NULL"/><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NULL"/><Relationship Id="rId5" Type="http://schemas.openxmlformats.org/officeDocument/2006/relationships/image" Target="../media/image10.png"/><Relationship Id="rId4" Type="http://schemas.openxmlformats.org/officeDocument/2006/relationships/image" Target="NUL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11.JPG"/></Relationships>
</file>

<file path=ppt/slides/_rels/slide13.xml.rels><?xml version="1.0" encoding="UTF-8" standalone="yes"?>
<Relationships xmlns="http://schemas.openxmlformats.org/package/2006/relationships"><Relationship Id="rId8" Type="http://schemas.openxmlformats.org/officeDocument/2006/relationships/image" Target="NULL"/><Relationship Id="rId3" Type="http://schemas.openxmlformats.org/officeDocument/2006/relationships/image" Target="../media/image4.png"/><Relationship Id="rId7" Type="http://schemas.openxmlformats.org/officeDocument/2006/relationships/image" Target="NULL"/><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NULL"/><Relationship Id="rId5" Type="http://schemas.openxmlformats.org/officeDocument/2006/relationships/image" Target="NULL"/><Relationship Id="rId4" Type="http://schemas.openxmlformats.org/officeDocument/2006/relationships/image" Target="NUL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NULL"/><Relationship Id="rId5" Type="http://schemas.openxmlformats.org/officeDocument/2006/relationships/image" Target="../media/image12.png"/><Relationship Id="rId4" Type="http://schemas.openxmlformats.org/officeDocument/2006/relationships/image" Target="NULL"/></Relationships>
</file>

<file path=ppt/slides/_rels/slide15.xml.rels><?xml version="1.0" encoding="UTF-8" standalone="yes"?>
<Relationships xmlns="http://schemas.openxmlformats.org/package/2006/relationships"><Relationship Id="rId8" Type="http://schemas.openxmlformats.org/officeDocument/2006/relationships/image" Target="NULL"/><Relationship Id="rId3" Type="http://schemas.openxmlformats.org/officeDocument/2006/relationships/image" Target="../media/image4.png"/><Relationship Id="rId7" Type="http://schemas.openxmlformats.org/officeDocument/2006/relationships/image" Target="NULL"/><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NULL"/><Relationship Id="rId5" Type="http://schemas.openxmlformats.org/officeDocument/2006/relationships/image" Target="NULL"/><Relationship Id="rId4" Type="http://schemas.openxmlformats.org/officeDocument/2006/relationships/image" Target="../media/image12.JPG"/></Relationships>
</file>

<file path=ppt/slides/_rels/slide16.xml.rels><?xml version="1.0" encoding="UTF-8" standalone="yes"?>
<Relationships xmlns="http://schemas.openxmlformats.org/package/2006/relationships"><Relationship Id="rId8" Type="http://schemas.openxmlformats.org/officeDocument/2006/relationships/image" Target="NULL"/><Relationship Id="rId3" Type="http://schemas.openxmlformats.org/officeDocument/2006/relationships/image" Target="../media/image4.png"/><Relationship Id="rId7" Type="http://schemas.openxmlformats.org/officeDocument/2006/relationships/image" Target="NULL"/><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NULL"/><Relationship Id="rId5" Type="http://schemas.openxmlformats.org/officeDocument/2006/relationships/image" Target="NULL"/><Relationship Id="rId10" Type="http://schemas.openxmlformats.org/officeDocument/2006/relationships/image" Target="NULL"/><Relationship Id="rId4" Type="http://schemas.openxmlformats.org/officeDocument/2006/relationships/image" Target="../media/image13.JPG"/><Relationship Id="rId9" Type="http://schemas.openxmlformats.org/officeDocument/2006/relationships/image" Target="NULL"/></Relationships>
</file>

<file path=ppt/slides/_rels/slide17.xml.rels><?xml version="1.0" encoding="UTF-8" standalone="yes"?>
<Relationships xmlns="http://schemas.openxmlformats.org/package/2006/relationships"><Relationship Id="rId8" Type="http://schemas.openxmlformats.org/officeDocument/2006/relationships/image" Target="NULL"/><Relationship Id="rId3" Type="http://schemas.openxmlformats.org/officeDocument/2006/relationships/image" Target="../media/image4.png"/><Relationship Id="rId7" Type="http://schemas.openxmlformats.org/officeDocument/2006/relationships/image" Target="NULL"/><Relationship Id="rId12" Type="http://schemas.openxmlformats.org/officeDocument/2006/relationships/image" Target="NULL"/><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NULL"/><Relationship Id="rId11" Type="http://schemas.openxmlformats.org/officeDocument/2006/relationships/image" Target="NULL"/><Relationship Id="rId5" Type="http://schemas.openxmlformats.org/officeDocument/2006/relationships/image" Target="NULL"/><Relationship Id="rId10" Type="http://schemas.openxmlformats.org/officeDocument/2006/relationships/image" Target="NULL"/><Relationship Id="rId4" Type="http://schemas.openxmlformats.org/officeDocument/2006/relationships/image" Target="NULL"/><Relationship Id="rId9" Type="http://schemas.openxmlformats.org/officeDocument/2006/relationships/image" Target="NULL"/></Relationships>
</file>

<file path=ppt/slides/_rels/slide18.xml.rels><?xml version="1.0" encoding="UTF-8" standalone="yes"?>
<Relationships xmlns="http://schemas.openxmlformats.org/package/2006/relationships"><Relationship Id="rId8" Type="http://schemas.openxmlformats.org/officeDocument/2006/relationships/image" Target="NULL"/><Relationship Id="rId3" Type="http://schemas.openxmlformats.org/officeDocument/2006/relationships/image" Target="../media/image4.png"/><Relationship Id="rId7" Type="http://schemas.openxmlformats.org/officeDocument/2006/relationships/image" Target="NULL"/><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NULL"/><Relationship Id="rId5" Type="http://schemas.openxmlformats.org/officeDocument/2006/relationships/image" Target="NULL"/><Relationship Id="rId10" Type="http://schemas.openxmlformats.org/officeDocument/2006/relationships/image" Target="NULL"/><Relationship Id="rId4" Type="http://schemas.openxmlformats.org/officeDocument/2006/relationships/image" Target="NULL"/><Relationship Id="rId9" Type="http://schemas.openxmlformats.org/officeDocument/2006/relationships/image" Target="NUL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NULL"/><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NULL"/><Relationship Id="rId5" Type="http://schemas.openxmlformats.org/officeDocument/2006/relationships/image" Target="NULL"/><Relationship Id="rId4" Type="http://schemas.openxmlformats.org/officeDocument/2006/relationships/image" Target="../media/image57.png"/></Relationships>
</file>

<file path=ppt/slides/_rels/slide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NULL"/></Relationships>
</file>

<file path=ppt/slides/_rels/slide21.xml.rels><?xml version="1.0" encoding="UTF-8" standalone="yes"?>
<Relationships xmlns="http://schemas.openxmlformats.org/package/2006/relationships"><Relationship Id="rId8" Type="http://schemas.openxmlformats.org/officeDocument/2006/relationships/image" Target="NULL"/><Relationship Id="rId3" Type="http://schemas.openxmlformats.org/officeDocument/2006/relationships/image" Target="../media/image4.png"/><Relationship Id="rId7" Type="http://schemas.openxmlformats.org/officeDocument/2006/relationships/image" Target="NULL"/><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NULL"/><Relationship Id="rId5" Type="http://schemas.openxmlformats.org/officeDocument/2006/relationships/image" Target="NULL"/><Relationship Id="rId4" Type="http://schemas.openxmlformats.org/officeDocument/2006/relationships/image" Target="../media/image14.JPG"/><Relationship Id="rId9" Type="http://schemas.openxmlformats.org/officeDocument/2006/relationships/image" Target="NULL"/></Relationships>
</file>

<file path=ppt/slides/_rels/slide22.xml.rels><?xml version="1.0" encoding="UTF-8" standalone="yes"?>
<Relationships xmlns="http://schemas.openxmlformats.org/package/2006/relationships"><Relationship Id="rId8" Type="http://schemas.openxmlformats.org/officeDocument/2006/relationships/image" Target="../media/image15.JPG"/><Relationship Id="rId3" Type="http://schemas.openxmlformats.org/officeDocument/2006/relationships/image" Target="../media/image4.png"/><Relationship Id="rId7" Type="http://schemas.openxmlformats.org/officeDocument/2006/relationships/image" Target="NULL"/><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NULL"/><Relationship Id="rId5" Type="http://schemas.openxmlformats.org/officeDocument/2006/relationships/image" Target="NULL"/><Relationship Id="rId4" Type="http://schemas.openxmlformats.org/officeDocument/2006/relationships/image" Target="NUL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NULL"/><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NULL"/><Relationship Id="rId5" Type="http://schemas.openxmlformats.org/officeDocument/2006/relationships/image" Target="NULL"/><Relationship Id="rId4" Type="http://schemas.openxmlformats.org/officeDocument/2006/relationships/image" Target="NUL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NULL"/><Relationship Id="rId4" Type="http://schemas.openxmlformats.org/officeDocument/2006/relationships/image" Target="../media/image16.JPG"/></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NUL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7.JPG"/><Relationship Id="rId4" Type="http://schemas.openxmlformats.org/officeDocument/2006/relationships/image" Target="NULL"/></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chart" Target="../charts/chart1.xml"/></Relationships>
</file>

<file path=ppt/slides/_rels/slide3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chart" Target="../charts/chart2.xml"/></Relationships>
</file>

<file path=ppt/slides/_rels/slide3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chart" Target="../charts/chart3.xml"/></Relationships>
</file>

<file path=ppt/slides/_rels/slide3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NUL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NULL"/><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NULL"/><Relationship Id="rId5" Type="http://schemas.openxmlformats.org/officeDocument/2006/relationships/image" Target="../media/image6.png"/><Relationship Id="rId4" Type="http://schemas.openxmlformats.org/officeDocument/2006/relationships/image" Target="NUL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7.JPG"/><Relationship Id="rId4" Type="http://schemas.openxmlformats.org/officeDocument/2006/relationships/image" Target="NUL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NULL"/><Relationship Id="rId4" Type="http://schemas.openxmlformats.org/officeDocument/2006/relationships/image" Target="NUL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1229" y="0"/>
            <a:ext cx="8790675" cy="2361832"/>
          </a:xfrm>
          <a:prstGeom prst="rect">
            <a:avLst/>
          </a:prstGeom>
        </p:spPr>
      </p:pic>
      <p:sp>
        <p:nvSpPr>
          <p:cNvPr id="5" name="Rectángulo 4"/>
          <p:cNvSpPr/>
          <p:nvPr/>
        </p:nvSpPr>
        <p:spPr>
          <a:xfrm>
            <a:off x="2278966" y="2361832"/>
            <a:ext cx="8440616" cy="830997"/>
          </a:xfrm>
          <a:prstGeom prst="rect">
            <a:avLst/>
          </a:prstGeom>
        </p:spPr>
        <p:txBody>
          <a:bodyPr wrap="square">
            <a:spAutoFit/>
          </a:bodyPr>
          <a:lstStyle/>
          <a:p>
            <a:pPr algn="ctr"/>
            <a:r>
              <a:rPr lang="es-ES_tradnl" sz="2400"/>
              <a:t>DEPARTAMENTO DE CIENCIAS DE LA ENERGÍA Y MECÁNICA CARRERA DE INGENIERÍA MECÁNICA </a:t>
            </a:r>
            <a:r>
              <a:rPr lang="es-ES_tradnl">
                <a:latin typeface="Times New Roman" charset="0"/>
                <a:ea typeface="Calibri" charset="0"/>
              </a:rPr>
              <a:t>.”</a:t>
            </a:r>
            <a:r>
              <a:rPr lang="es-ES_tradnl"/>
              <a:t> </a:t>
            </a:r>
          </a:p>
        </p:txBody>
      </p:sp>
      <p:sp>
        <p:nvSpPr>
          <p:cNvPr id="6" name="Título 1"/>
          <p:cNvSpPr txBox="1">
            <a:spLocks/>
          </p:cNvSpPr>
          <p:nvPr/>
        </p:nvSpPr>
        <p:spPr>
          <a:xfrm>
            <a:off x="1100051" y="3192829"/>
            <a:ext cx="10058400" cy="990551"/>
          </a:xfrm>
          <a:prstGeom prst="rect">
            <a:avLst/>
          </a:prstGeom>
        </p:spPr>
        <p:txBody>
          <a:bodyPr>
            <a:noAutofit/>
          </a:bodyPr>
          <a:lst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a:lstStyle>
          <a:p>
            <a:pPr algn="ctr"/>
            <a:r>
              <a:rPr lang="es-ES_tradnl" sz="2000" b="1"/>
              <a:t>TEMA: </a:t>
            </a:r>
            <a:r>
              <a:rPr lang="es-ES_tradnl" sz="2000"/>
              <a:t>“</a:t>
            </a:r>
            <a:r>
              <a:rPr lang="en-GB" sz="2000"/>
              <a:t>RECUPERACIÓN Y PUESTA A PUNTO DEL BANCO DE TEMPERATURAS DEL LABORATORIO DE CONVERSIÓN DE ENERGÍA AL EQUIPO THERMOMETRY CALIBRATION SYSTEM TCS200, CERTIFICADO Y CALIBRADO</a:t>
            </a:r>
            <a:r>
              <a:rPr lang="es-ES_tradnl" sz="2000"/>
              <a:t>.” </a:t>
            </a:r>
          </a:p>
        </p:txBody>
      </p:sp>
      <p:sp>
        <p:nvSpPr>
          <p:cNvPr id="7" name="Subtítulo 2"/>
          <p:cNvSpPr txBox="1">
            <a:spLocks/>
          </p:cNvSpPr>
          <p:nvPr/>
        </p:nvSpPr>
        <p:spPr>
          <a:xfrm>
            <a:off x="1100051" y="4183380"/>
            <a:ext cx="10058400" cy="1878851"/>
          </a:xfrm>
          <a:prstGeom prst="rect">
            <a:avLst/>
          </a:prstGeom>
        </p:spPr>
        <p:txBody>
          <a:bodyPr>
            <a:normAutofit fontScale="77500" lnSpcReduction="20000"/>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r>
              <a:rPr lang="es-ES_tradnl" b="1"/>
              <a:t>AUTORES:</a:t>
            </a:r>
          </a:p>
          <a:p>
            <a:r>
              <a:rPr lang="es-ES_tradnl" b="1"/>
              <a:t>	CHRISTIAN ANDRÉS ENRÍQUEZ FUENMAYOR</a:t>
            </a:r>
          </a:p>
          <a:p>
            <a:r>
              <a:rPr lang="es-ES_tradnl" b="1"/>
              <a:t>	FERNANDO GABRIEL SÁNCHEZ RIVADENEIRA </a:t>
            </a:r>
          </a:p>
          <a:p>
            <a:r>
              <a:rPr lang="es-ES_tradnl" b="1"/>
              <a:t>DIRECTOR:</a:t>
            </a:r>
          </a:p>
          <a:p>
            <a:r>
              <a:rPr lang="es-ES_tradnl" b="1"/>
              <a:t>	ING. ALEJANDRO PAÚL GÓMEZ REYES.</a:t>
            </a:r>
          </a:p>
          <a:p>
            <a:endParaRPr lang="es-ES_tradnl" b="1"/>
          </a:p>
        </p:txBody>
      </p:sp>
      <p:pic>
        <p:nvPicPr>
          <p:cNvPr id="8" name="Imagen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75715" y="4234505"/>
            <a:ext cx="2292378" cy="1878851"/>
          </a:xfrm>
          <a:prstGeom prst="rect">
            <a:avLst/>
          </a:prstGeom>
        </p:spPr>
      </p:pic>
    </p:spTree>
    <p:extLst>
      <p:ext uri="{BB962C8B-B14F-4D97-AF65-F5344CB8AC3E}">
        <p14:creationId xmlns:p14="http://schemas.microsoft.com/office/powerpoint/2010/main" val="163785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6AF4887E-8391-4537-B3CC-9C2423D626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878182" cy="773295"/>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85869" y="29188"/>
            <a:ext cx="1374356" cy="1126433"/>
          </a:xfrm>
          <a:prstGeom prst="rect">
            <a:avLst/>
          </a:prstGeom>
        </p:spPr>
      </p:pic>
      <p:sp>
        <p:nvSpPr>
          <p:cNvPr id="10" name="CuadroTexto 9"/>
          <p:cNvSpPr txBox="1"/>
          <p:nvPr/>
        </p:nvSpPr>
        <p:spPr>
          <a:xfrm>
            <a:off x="1135135" y="1387332"/>
            <a:ext cx="5328010" cy="369332"/>
          </a:xfrm>
          <a:prstGeom prst="rect">
            <a:avLst/>
          </a:prstGeom>
          <a:noFill/>
        </p:spPr>
        <p:txBody>
          <a:bodyPr wrap="square" rtlCol="0">
            <a:spAutoFit/>
          </a:bodyPr>
          <a:lstStyle/>
          <a:p>
            <a:r>
              <a:rPr lang="es-419" b="1" dirty="0" smtClean="0"/>
              <a:t>Dimensionamiento de Tubería</a:t>
            </a:r>
            <a:endParaRPr lang="es-EC" b="1" dirty="0"/>
          </a:p>
        </p:txBody>
      </p:sp>
      <mc:AlternateContent xmlns:mc="http://schemas.openxmlformats.org/markup-compatibility/2006" xmlns:a14="http://schemas.microsoft.com/office/drawing/2010/main">
        <mc:Choice Requires="a14">
          <p:graphicFrame>
            <p:nvGraphicFramePr>
              <p:cNvPr id="4" name="Tabla 3"/>
              <p:cNvGraphicFramePr>
                <a:graphicFrameLocks noGrp="1"/>
              </p:cNvGraphicFramePr>
              <p:nvPr>
                <p:extLst>
                  <p:ext uri="{D42A27DB-BD31-4B8C-83A1-F6EECF244321}">
                    <p14:modId xmlns:p14="http://schemas.microsoft.com/office/powerpoint/2010/main" val="1334378926"/>
                  </p:ext>
                </p:extLst>
              </p:nvPr>
            </p:nvGraphicFramePr>
            <p:xfrm>
              <a:off x="1135135" y="2055321"/>
              <a:ext cx="4756510" cy="2713990"/>
            </p:xfrm>
            <a:graphic>
              <a:graphicData uri="http://schemas.openxmlformats.org/drawingml/2006/table">
                <a:tbl>
                  <a:tblPr firstRow="1" firstCol="1" bandRow="1">
                    <a:tableStyleId>{5C22544A-7EE6-4342-B048-85BDC9FD1C3A}</a:tableStyleId>
                  </a:tblPr>
                  <a:tblGrid>
                    <a:gridCol w="2971857">
                      <a:extLst>
                        <a:ext uri="{9D8B030D-6E8A-4147-A177-3AD203B41FA5}">
                          <a16:colId xmlns:a16="http://schemas.microsoft.com/office/drawing/2014/main" val="20000"/>
                        </a:ext>
                      </a:extLst>
                    </a:gridCol>
                    <a:gridCol w="1784653">
                      <a:extLst>
                        <a:ext uri="{9D8B030D-6E8A-4147-A177-3AD203B41FA5}">
                          <a16:colId xmlns:a16="http://schemas.microsoft.com/office/drawing/2014/main" val="20001"/>
                        </a:ext>
                      </a:extLst>
                    </a:gridCol>
                  </a:tblGrid>
                  <a:tr h="296806">
                    <a:tc gridSpan="2">
                      <a:txBody>
                        <a:bodyPr/>
                        <a:lstStyle/>
                        <a:p>
                          <a:pPr indent="180340" algn="ctr">
                            <a:lnSpc>
                              <a:spcPct val="200000"/>
                            </a:lnSpc>
                            <a:spcAft>
                              <a:spcPts val="0"/>
                            </a:spcAft>
                          </a:pPr>
                          <a:r>
                            <a:rPr lang="es-EC" sz="1100" smtClean="0">
                              <a:effectLst/>
                            </a:rPr>
                            <a:t>Datos</a:t>
                          </a:r>
                          <a:endParaRPr lang="es-EC" sz="1100" dirty="0">
                            <a:solidFill>
                              <a:srgbClr val="366091"/>
                            </a:solidFill>
                            <a:effectLst/>
                            <a:latin typeface="Times New Roman" panose="02020603050405020304" pitchFamily="18" charset="0"/>
                            <a:ea typeface="Times New Roman" panose="02020603050405020304" pitchFamily="18" charset="0"/>
                          </a:endParaRPr>
                        </a:p>
                      </a:txBody>
                      <a:tcPr marL="73025" marR="73025" marT="0" marB="0"/>
                    </a:tc>
                    <a:tc hMerge="1">
                      <a:txBody>
                        <a:bodyPr/>
                        <a:lstStyle/>
                        <a:p>
                          <a:endParaRPr lang="es-EC"/>
                        </a:p>
                      </a:txBody>
                      <a:tcPr/>
                    </a:tc>
                    <a:extLst>
                      <a:ext uri="{0D108BD9-81ED-4DB2-BD59-A6C34878D82A}">
                        <a16:rowId xmlns:a16="http://schemas.microsoft.com/office/drawing/2014/main" val="10000"/>
                      </a:ext>
                    </a:extLst>
                  </a:tr>
                  <a:tr h="296806">
                    <a:tc>
                      <a:txBody>
                        <a:bodyPr/>
                        <a:lstStyle/>
                        <a:p>
                          <a:pPr marL="194310" indent="180340" algn="ctr">
                            <a:lnSpc>
                              <a:spcPct val="200000"/>
                            </a:lnSpc>
                            <a:spcAft>
                              <a:spcPts val="0"/>
                            </a:spcAft>
                          </a:pPr>
                          <a:r>
                            <a:rPr lang="es-EC" sz="1100" smtClean="0">
                              <a:effectLst/>
                            </a:rPr>
                            <a:t>Cp agua</a:t>
                          </a:r>
                          <a:endParaRPr lang="es-EC" sz="1100" dirty="0">
                            <a:solidFill>
                              <a:srgbClr val="366091"/>
                            </a:solidFill>
                            <a:effectLst/>
                            <a:latin typeface="Times New Roman" panose="02020603050405020304" pitchFamily="18" charset="0"/>
                            <a:ea typeface="Times New Roman" panose="02020603050405020304" pitchFamily="18" charset="0"/>
                          </a:endParaRPr>
                        </a:p>
                      </a:txBody>
                      <a:tcPr marL="73025" marR="73025" marT="0" marB="0"/>
                    </a:tc>
                    <a:tc>
                      <a:txBody>
                        <a:bodyPr/>
                        <a:lstStyle/>
                        <a:p>
                          <a:pPr indent="180340" algn="ctr">
                            <a:lnSpc>
                              <a:spcPct val="200000"/>
                            </a:lnSpc>
                            <a:spcAft>
                              <a:spcPts val="0"/>
                            </a:spcAft>
                          </a:pPr>
                          <a:r>
                            <a:rPr lang="es-EC" sz="1100" smtClean="0">
                              <a:effectLst/>
                            </a:rPr>
                            <a:t>4186 J/kg*K</a:t>
                          </a:r>
                          <a:endParaRPr lang="es-EC" sz="1100" dirty="0">
                            <a:solidFill>
                              <a:srgbClr val="366091"/>
                            </a:solidFill>
                            <a:effectLst/>
                            <a:latin typeface="Times New Roman" panose="02020603050405020304" pitchFamily="18" charset="0"/>
                            <a:ea typeface="Times New Roman" panose="02020603050405020304" pitchFamily="18" charset="0"/>
                          </a:endParaRPr>
                        </a:p>
                      </a:txBody>
                      <a:tcPr marL="73025" marR="73025" marT="0" marB="0" anchor="ctr"/>
                    </a:tc>
                    <a:extLst>
                      <a:ext uri="{0D108BD9-81ED-4DB2-BD59-A6C34878D82A}">
                        <a16:rowId xmlns:a16="http://schemas.microsoft.com/office/drawing/2014/main" val="10001"/>
                      </a:ext>
                    </a:extLst>
                  </a:tr>
                  <a:tr h="296806">
                    <a:tc>
                      <a:txBody>
                        <a:bodyPr/>
                        <a:lstStyle/>
                        <a:p>
                          <a:pPr marL="194310" indent="180340" algn="ctr">
                            <a:lnSpc>
                              <a:spcPct val="200000"/>
                            </a:lnSpc>
                            <a:spcAft>
                              <a:spcPts val="0"/>
                            </a:spcAft>
                          </a:pPr>
                          <a:r>
                            <a:rPr lang="es-EC" sz="1100" smtClean="0">
                              <a:effectLst/>
                            </a:rPr>
                            <a:t>Cp refrigerante</a:t>
                          </a:r>
                          <a:endParaRPr lang="es-EC" sz="1100" dirty="0">
                            <a:solidFill>
                              <a:srgbClr val="366091"/>
                            </a:solidFill>
                            <a:effectLst/>
                            <a:latin typeface="Times New Roman" panose="02020603050405020304" pitchFamily="18" charset="0"/>
                            <a:ea typeface="Times New Roman" panose="02020603050405020304" pitchFamily="18" charset="0"/>
                          </a:endParaRPr>
                        </a:p>
                      </a:txBody>
                      <a:tcPr marL="73025" marR="73025" marT="0" marB="0"/>
                    </a:tc>
                    <a:tc>
                      <a:txBody>
                        <a:bodyPr/>
                        <a:lstStyle/>
                        <a:p>
                          <a:pPr indent="180340" algn="ctr">
                            <a:lnSpc>
                              <a:spcPct val="200000"/>
                            </a:lnSpc>
                            <a:spcAft>
                              <a:spcPts val="0"/>
                            </a:spcAft>
                          </a:pPr>
                          <a:r>
                            <a:rPr lang="es-EC" sz="1100" smtClean="0">
                              <a:effectLst/>
                            </a:rPr>
                            <a:t>1440 J/kg*K</a:t>
                          </a:r>
                          <a:endParaRPr lang="es-EC" sz="1100" dirty="0">
                            <a:solidFill>
                              <a:srgbClr val="366091"/>
                            </a:solidFill>
                            <a:effectLst/>
                            <a:latin typeface="Times New Roman" panose="02020603050405020304" pitchFamily="18" charset="0"/>
                            <a:ea typeface="Times New Roman" panose="02020603050405020304" pitchFamily="18" charset="0"/>
                          </a:endParaRPr>
                        </a:p>
                      </a:txBody>
                      <a:tcPr marL="73025" marR="73025" marT="0" marB="0" anchor="ctr"/>
                    </a:tc>
                    <a:extLst>
                      <a:ext uri="{0D108BD9-81ED-4DB2-BD59-A6C34878D82A}">
                        <a16:rowId xmlns:a16="http://schemas.microsoft.com/office/drawing/2014/main" val="10002"/>
                      </a:ext>
                    </a:extLst>
                  </a:tr>
                  <a:tr h="296806">
                    <a:tc>
                      <a:txBody>
                        <a:bodyPr/>
                        <a:lstStyle/>
                        <a:p>
                          <a:pPr indent="180340" algn="ctr">
                            <a:lnSpc>
                              <a:spcPct val="200000"/>
                            </a:lnSpc>
                            <a:spcAft>
                              <a:spcPts val="0"/>
                            </a:spcAft>
                          </a:pPr>
                          <a:r>
                            <a:rPr lang="es-EC" sz="1100" smtClean="0">
                              <a:effectLst/>
                            </a:rPr>
                            <a:t>Temperatura exterior del agua</a:t>
                          </a:r>
                          <a:endParaRPr lang="es-EC" sz="1100">
                            <a:solidFill>
                              <a:srgbClr val="366091"/>
                            </a:solidFill>
                            <a:effectLst/>
                            <a:latin typeface="Times New Roman" panose="02020603050405020304" pitchFamily="18" charset="0"/>
                            <a:ea typeface="Times New Roman" panose="02020603050405020304" pitchFamily="18" charset="0"/>
                          </a:endParaRPr>
                        </a:p>
                      </a:txBody>
                      <a:tcPr marL="73025" marR="73025" marT="0" marB="0"/>
                    </a:tc>
                    <a:tc>
                      <a:txBody>
                        <a:bodyPr/>
                        <a:lstStyle/>
                        <a:p>
                          <a:pPr indent="180340" algn="ctr">
                            <a:lnSpc>
                              <a:spcPct val="200000"/>
                            </a:lnSpc>
                            <a:spcAft>
                              <a:spcPts val="0"/>
                            </a:spcAft>
                          </a:pPr>
                          <a:r>
                            <a:rPr lang="es-EC" sz="1100" smtClean="0">
                              <a:effectLst/>
                            </a:rPr>
                            <a:t>22 K</a:t>
                          </a:r>
                          <a:endParaRPr lang="es-EC" sz="1100" dirty="0">
                            <a:solidFill>
                              <a:srgbClr val="366091"/>
                            </a:solidFill>
                            <a:effectLst/>
                            <a:latin typeface="Times New Roman" panose="02020603050405020304" pitchFamily="18" charset="0"/>
                            <a:ea typeface="Times New Roman" panose="02020603050405020304" pitchFamily="18" charset="0"/>
                          </a:endParaRPr>
                        </a:p>
                      </a:txBody>
                      <a:tcPr marL="73025" marR="73025" marT="0" marB="0" anchor="ctr"/>
                    </a:tc>
                    <a:extLst>
                      <a:ext uri="{0D108BD9-81ED-4DB2-BD59-A6C34878D82A}">
                        <a16:rowId xmlns:a16="http://schemas.microsoft.com/office/drawing/2014/main" val="10003"/>
                      </a:ext>
                    </a:extLst>
                  </a:tr>
                  <a:tr h="296806">
                    <a:tc>
                      <a:txBody>
                        <a:bodyPr/>
                        <a:lstStyle/>
                        <a:p>
                          <a:pPr indent="180340" algn="ctr">
                            <a:lnSpc>
                              <a:spcPct val="200000"/>
                            </a:lnSpc>
                            <a:spcAft>
                              <a:spcPts val="0"/>
                            </a:spcAft>
                          </a:pPr>
                          <a:r>
                            <a:rPr lang="es-EC" sz="1100" smtClean="0">
                              <a:effectLst/>
                            </a:rPr>
                            <a:t>Temperatura interior del agua</a:t>
                          </a:r>
                          <a:endParaRPr lang="es-EC" sz="1100">
                            <a:solidFill>
                              <a:srgbClr val="366091"/>
                            </a:solidFill>
                            <a:effectLst/>
                            <a:latin typeface="Times New Roman" panose="02020603050405020304" pitchFamily="18" charset="0"/>
                            <a:ea typeface="Times New Roman" panose="02020603050405020304" pitchFamily="18" charset="0"/>
                          </a:endParaRPr>
                        </a:p>
                      </a:txBody>
                      <a:tcPr marL="73025" marR="73025" marT="0" marB="0"/>
                    </a:tc>
                    <a:tc>
                      <a:txBody>
                        <a:bodyPr/>
                        <a:lstStyle/>
                        <a:p>
                          <a:pPr indent="180340" algn="ctr">
                            <a:lnSpc>
                              <a:spcPct val="200000"/>
                            </a:lnSpc>
                            <a:spcAft>
                              <a:spcPts val="0"/>
                            </a:spcAft>
                          </a:pPr>
                          <a:r>
                            <a:rPr lang="es-EC" sz="1100" smtClean="0">
                              <a:effectLst/>
                            </a:rPr>
                            <a:t>3 K</a:t>
                          </a:r>
                          <a:endParaRPr lang="es-EC" sz="1100" dirty="0">
                            <a:solidFill>
                              <a:srgbClr val="366091"/>
                            </a:solidFill>
                            <a:effectLst/>
                            <a:latin typeface="Times New Roman" panose="02020603050405020304" pitchFamily="18" charset="0"/>
                            <a:ea typeface="Times New Roman" panose="02020603050405020304" pitchFamily="18" charset="0"/>
                          </a:endParaRPr>
                        </a:p>
                      </a:txBody>
                      <a:tcPr marL="73025" marR="73025" marT="0" marB="0"/>
                    </a:tc>
                    <a:extLst>
                      <a:ext uri="{0D108BD9-81ED-4DB2-BD59-A6C34878D82A}">
                        <a16:rowId xmlns:a16="http://schemas.microsoft.com/office/drawing/2014/main" val="10004"/>
                      </a:ext>
                    </a:extLst>
                  </a:tr>
                  <a:tr h="296806">
                    <a:tc>
                      <a:txBody>
                        <a:bodyPr/>
                        <a:lstStyle/>
                        <a:p>
                          <a:pPr indent="180340" algn="ctr">
                            <a:lnSpc>
                              <a:spcPct val="200000"/>
                            </a:lnSpc>
                            <a:spcAft>
                              <a:spcPts val="0"/>
                            </a:spcAft>
                          </a:pPr>
                          <a:r>
                            <a:rPr lang="es-EC" sz="1100" smtClean="0">
                              <a:effectLst/>
                            </a:rPr>
                            <a:t>Temperatura de entrada el refrigerante</a:t>
                          </a:r>
                          <a:endParaRPr lang="es-EC" sz="1100">
                            <a:solidFill>
                              <a:srgbClr val="366091"/>
                            </a:solidFill>
                            <a:effectLst/>
                            <a:latin typeface="Times New Roman" panose="02020603050405020304" pitchFamily="18" charset="0"/>
                            <a:ea typeface="Times New Roman" panose="02020603050405020304" pitchFamily="18" charset="0"/>
                          </a:endParaRPr>
                        </a:p>
                      </a:txBody>
                      <a:tcPr marL="73025" marR="73025" marT="0" marB="0"/>
                    </a:tc>
                    <a:tc>
                      <a:txBody>
                        <a:bodyPr/>
                        <a:lstStyle/>
                        <a:p>
                          <a:pPr indent="180340" algn="ctr">
                            <a:lnSpc>
                              <a:spcPct val="200000"/>
                            </a:lnSpc>
                            <a:spcAft>
                              <a:spcPts val="0"/>
                            </a:spcAft>
                          </a:pPr>
                          <a:r>
                            <a:rPr lang="es-EC" sz="1100" smtClean="0">
                              <a:effectLst/>
                            </a:rPr>
                            <a:t>38 K</a:t>
                          </a:r>
                          <a:endParaRPr lang="es-EC" sz="1100" dirty="0">
                            <a:solidFill>
                              <a:srgbClr val="366091"/>
                            </a:solidFill>
                            <a:effectLst/>
                            <a:latin typeface="Times New Roman" panose="02020603050405020304" pitchFamily="18" charset="0"/>
                            <a:ea typeface="Times New Roman" panose="02020603050405020304" pitchFamily="18" charset="0"/>
                          </a:endParaRPr>
                        </a:p>
                      </a:txBody>
                      <a:tcPr marL="73025" marR="73025" marT="0" marB="0"/>
                    </a:tc>
                    <a:extLst>
                      <a:ext uri="{0D108BD9-81ED-4DB2-BD59-A6C34878D82A}">
                        <a16:rowId xmlns:a16="http://schemas.microsoft.com/office/drawing/2014/main" val="10005"/>
                      </a:ext>
                    </a:extLst>
                  </a:tr>
                  <a:tr h="296806">
                    <a:tc>
                      <a:txBody>
                        <a:bodyPr/>
                        <a:lstStyle/>
                        <a:p>
                          <a:pPr indent="180340" algn="ctr">
                            <a:lnSpc>
                              <a:spcPct val="200000"/>
                            </a:lnSpc>
                            <a:spcAft>
                              <a:spcPts val="0"/>
                            </a:spcAft>
                          </a:pPr>
                          <a:r>
                            <a:rPr lang="es-EC" sz="1100" smtClean="0">
                              <a:effectLst/>
                            </a:rPr>
                            <a:t>Temperatura de salida el refrigerante</a:t>
                          </a:r>
                          <a:endParaRPr lang="es-EC" sz="1100">
                            <a:solidFill>
                              <a:srgbClr val="366091"/>
                            </a:solidFill>
                            <a:effectLst/>
                            <a:latin typeface="Times New Roman" panose="02020603050405020304" pitchFamily="18" charset="0"/>
                            <a:ea typeface="Times New Roman" panose="02020603050405020304" pitchFamily="18" charset="0"/>
                          </a:endParaRPr>
                        </a:p>
                      </a:txBody>
                      <a:tcPr marL="73025" marR="73025" marT="0" marB="0"/>
                    </a:tc>
                    <a:tc>
                      <a:txBody>
                        <a:bodyPr/>
                        <a:lstStyle/>
                        <a:p>
                          <a:pPr indent="180340" algn="ctr">
                            <a:lnSpc>
                              <a:spcPct val="200000"/>
                            </a:lnSpc>
                            <a:spcAft>
                              <a:spcPts val="0"/>
                            </a:spcAft>
                          </a:pPr>
                          <a:r>
                            <a:rPr lang="es-EC" sz="1100" smtClean="0">
                              <a:effectLst/>
                            </a:rPr>
                            <a:t>-26 K</a:t>
                          </a:r>
                          <a:endParaRPr lang="es-EC" sz="1100" dirty="0">
                            <a:solidFill>
                              <a:srgbClr val="366091"/>
                            </a:solidFill>
                            <a:effectLst/>
                            <a:latin typeface="Times New Roman" panose="02020603050405020304" pitchFamily="18" charset="0"/>
                            <a:ea typeface="Times New Roman" panose="02020603050405020304" pitchFamily="18" charset="0"/>
                          </a:endParaRPr>
                        </a:p>
                      </a:txBody>
                      <a:tcPr marL="73025" marR="73025" marT="0" marB="0"/>
                    </a:tc>
                    <a:extLst>
                      <a:ext uri="{0D108BD9-81ED-4DB2-BD59-A6C34878D82A}">
                        <a16:rowId xmlns:a16="http://schemas.microsoft.com/office/drawing/2014/main" val="10006"/>
                      </a:ext>
                    </a:extLst>
                  </a:tr>
                  <a:tr h="324879">
                    <a:tc>
                      <a:txBody>
                        <a:bodyPr/>
                        <a:lstStyle/>
                        <a:p>
                          <a:pPr marL="194310" indent="-13970" algn="ctr">
                            <a:lnSpc>
                              <a:spcPct val="200000"/>
                            </a:lnSpc>
                            <a:spcAft>
                              <a:spcPts val="0"/>
                            </a:spcAft>
                          </a:pPr>
                          <a14:m>
                            <m:oMathPara xmlns:m="http://schemas.openxmlformats.org/officeDocument/2006/math">
                              <m:oMathParaPr>
                                <m:jc m:val="centerGroup"/>
                              </m:oMathParaPr>
                              <m:oMath xmlns:m="http://schemas.openxmlformats.org/officeDocument/2006/math">
                                <m:acc>
                                  <m:accPr>
                                    <m:chr m:val="̇"/>
                                    <m:ctrlPr>
                                      <a:rPr lang="es-EC" sz="1100" i="1" smtClean="0">
                                        <a:effectLst/>
                                        <a:latin typeface="Cambria Math" panose="02040503050406030204" pitchFamily="18" charset="0"/>
                                      </a:rPr>
                                    </m:ctrlPr>
                                  </m:accPr>
                                  <m:e>
                                    <m:sSub>
                                      <m:sSubPr>
                                        <m:ctrlPr>
                                          <a:rPr lang="es-EC" sz="1100" i="1">
                                            <a:effectLst/>
                                            <a:latin typeface="Cambria Math" panose="02040503050406030204" pitchFamily="18" charset="0"/>
                                          </a:rPr>
                                        </m:ctrlPr>
                                      </m:sSubPr>
                                      <m:e>
                                        <m:r>
                                          <a:rPr lang="es-EC" sz="1100">
                                            <a:effectLst/>
                                            <a:latin typeface="Cambria Math" panose="02040503050406030204" pitchFamily="18" charset="0"/>
                                          </a:rPr>
                                          <m:t>𝒎</m:t>
                                        </m:r>
                                      </m:e>
                                      <m:sub>
                                        <m:r>
                                          <a:rPr lang="es-EC" sz="1100">
                                            <a:effectLst/>
                                            <a:latin typeface="Cambria Math" panose="02040503050406030204" pitchFamily="18" charset="0"/>
                                          </a:rPr>
                                          <m:t>𝒂𝒈𝒖𝒂</m:t>
                                        </m:r>
                                      </m:sub>
                                    </m:sSub>
                                  </m:e>
                                </m:acc>
                              </m:oMath>
                            </m:oMathPara>
                          </a14:m>
                          <a:endParaRPr lang="es-EC" sz="1100">
                            <a:solidFill>
                              <a:srgbClr val="366091"/>
                            </a:solidFill>
                            <a:effectLst/>
                            <a:latin typeface="Times New Roman" panose="02020603050405020304" pitchFamily="18" charset="0"/>
                            <a:ea typeface="Times New Roman" panose="02020603050405020304" pitchFamily="18" charset="0"/>
                          </a:endParaRPr>
                        </a:p>
                      </a:txBody>
                      <a:tcPr marL="73025" marR="73025" marT="0" marB="0"/>
                    </a:tc>
                    <a:tc>
                      <a:txBody>
                        <a:bodyPr/>
                        <a:lstStyle/>
                        <a:p>
                          <a:pPr indent="180340" algn="ctr">
                            <a:lnSpc>
                              <a:spcPct val="200000"/>
                            </a:lnSpc>
                            <a:spcAft>
                              <a:spcPts val="0"/>
                            </a:spcAft>
                          </a:pPr>
                          <a:r>
                            <a:rPr lang="es-EC" sz="1100" dirty="0" smtClean="0">
                              <a:effectLst/>
                            </a:rPr>
                            <a:t>30 kg/min</a:t>
                          </a:r>
                          <a:endParaRPr lang="es-EC" sz="1100" dirty="0">
                            <a:solidFill>
                              <a:srgbClr val="366091"/>
                            </a:solidFill>
                            <a:effectLst/>
                            <a:latin typeface="Times New Roman" panose="02020603050405020304" pitchFamily="18" charset="0"/>
                            <a:ea typeface="Times New Roman" panose="02020603050405020304" pitchFamily="18" charset="0"/>
                          </a:endParaRPr>
                        </a:p>
                      </a:txBody>
                      <a:tcPr marL="73025" marR="73025" marT="0" marB="0"/>
                    </a:tc>
                    <a:extLst>
                      <a:ext uri="{0D108BD9-81ED-4DB2-BD59-A6C34878D82A}">
                        <a16:rowId xmlns:a16="http://schemas.microsoft.com/office/drawing/2014/main" val="10007"/>
                      </a:ext>
                    </a:extLst>
                  </a:tr>
                </a:tbl>
              </a:graphicData>
            </a:graphic>
          </p:graphicFrame>
        </mc:Choice>
        <mc:Fallback xmlns="">
          <p:graphicFrame>
            <p:nvGraphicFramePr>
              <p:cNvPr id="4" name="Tabla 3"/>
              <p:cNvGraphicFramePr>
                <a:graphicFrameLocks noGrp="1"/>
              </p:cNvGraphicFramePr>
              <p:nvPr>
                <p:extLst>
                  <p:ext uri="{D42A27DB-BD31-4B8C-83A1-F6EECF244321}">
                    <p14:modId xmlns:p14="http://schemas.microsoft.com/office/powerpoint/2010/main" val="1334378926"/>
                  </p:ext>
                </p:extLst>
              </p:nvPr>
            </p:nvGraphicFramePr>
            <p:xfrm>
              <a:off x="1135135" y="2055321"/>
              <a:ext cx="4756510" cy="2713990"/>
            </p:xfrm>
            <a:graphic>
              <a:graphicData uri="http://schemas.openxmlformats.org/drawingml/2006/table">
                <a:tbl>
                  <a:tblPr firstRow="1" firstCol="1" bandRow="1">
                    <a:tableStyleId>{5C22544A-7EE6-4342-B048-85BDC9FD1C3A}</a:tableStyleId>
                  </a:tblPr>
                  <a:tblGrid>
                    <a:gridCol w="2971857">
                      <a:extLst>
                        <a:ext uri="{9D8B030D-6E8A-4147-A177-3AD203B41FA5}">
                          <a16:colId xmlns:a16="http://schemas.microsoft.com/office/drawing/2014/main" val="20000"/>
                        </a:ext>
                      </a:extLst>
                    </a:gridCol>
                    <a:gridCol w="1784653">
                      <a:extLst>
                        <a:ext uri="{9D8B030D-6E8A-4147-A177-3AD203B41FA5}">
                          <a16:colId xmlns:a16="http://schemas.microsoft.com/office/drawing/2014/main" val="20001"/>
                        </a:ext>
                      </a:extLst>
                    </a:gridCol>
                  </a:tblGrid>
                  <a:tr h="335280">
                    <a:tc gridSpan="2">
                      <a:txBody>
                        <a:bodyPr/>
                        <a:lstStyle/>
                        <a:p>
                          <a:pPr indent="180340" algn="ctr">
                            <a:lnSpc>
                              <a:spcPct val="200000"/>
                            </a:lnSpc>
                            <a:spcAft>
                              <a:spcPts val="0"/>
                            </a:spcAft>
                          </a:pPr>
                          <a:r>
                            <a:rPr lang="es-EC" sz="1100" smtClean="0">
                              <a:effectLst/>
                            </a:rPr>
                            <a:t>Datos</a:t>
                          </a:r>
                          <a:endParaRPr lang="es-EC" sz="1100" dirty="0">
                            <a:solidFill>
                              <a:srgbClr val="366091"/>
                            </a:solidFill>
                            <a:effectLst/>
                            <a:latin typeface="Times New Roman" panose="02020603050405020304" pitchFamily="18" charset="0"/>
                            <a:ea typeface="Times New Roman" panose="02020603050405020304" pitchFamily="18" charset="0"/>
                          </a:endParaRPr>
                        </a:p>
                      </a:txBody>
                      <a:tcPr marL="73025" marR="73025" marT="0" marB="0"/>
                    </a:tc>
                    <a:tc hMerge="1">
                      <a:txBody>
                        <a:bodyPr/>
                        <a:lstStyle/>
                        <a:p>
                          <a:endParaRPr lang="es-EC"/>
                        </a:p>
                      </a:txBody>
                      <a:tcPr/>
                    </a:tc>
                    <a:extLst>
                      <a:ext uri="{0D108BD9-81ED-4DB2-BD59-A6C34878D82A}">
                        <a16:rowId xmlns:a16="http://schemas.microsoft.com/office/drawing/2014/main" val="10000"/>
                      </a:ext>
                    </a:extLst>
                  </a:tr>
                  <a:tr h="335280">
                    <a:tc>
                      <a:txBody>
                        <a:bodyPr/>
                        <a:lstStyle/>
                        <a:p>
                          <a:pPr marL="194310" indent="180340" algn="ctr">
                            <a:lnSpc>
                              <a:spcPct val="200000"/>
                            </a:lnSpc>
                            <a:spcAft>
                              <a:spcPts val="0"/>
                            </a:spcAft>
                          </a:pPr>
                          <a:r>
                            <a:rPr lang="es-EC" sz="1100" smtClean="0">
                              <a:effectLst/>
                            </a:rPr>
                            <a:t>Cp agua</a:t>
                          </a:r>
                          <a:endParaRPr lang="es-EC" sz="1100" dirty="0">
                            <a:solidFill>
                              <a:srgbClr val="366091"/>
                            </a:solidFill>
                            <a:effectLst/>
                            <a:latin typeface="Times New Roman" panose="02020603050405020304" pitchFamily="18" charset="0"/>
                            <a:ea typeface="Times New Roman" panose="02020603050405020304" pitchFamily="18" charset="0"/>
                          </a:endParaRPr>
                        </a:p>
                      </a:txBody>
                      <a:tcPr marL="73025" marR="73025" marT="0" marB="0"/>
                    </a:tc>
                    <a:tc>
                      <a:txBody>
                        <a:bodyPr/>
                        <a:lstStyle/>
                        <a:p>
                          <a:pPr indent="180340" algn="ctr">
                            <a:lnSpc>
                              <a:spcPct val="200000"/>
                            </a:lnSpc>
                            <a:spcAft>
                              <a:spcPts val="0"/>
                            </a:spcAft>
                          </a:pPr>
                          <a:r>
                            <a:rPr lang="es-EC" sz="1100" smtClean="0">
                              <a:effectLst/>
                            </a:rPr>
                            <a:t>4186 J/kg*K</a:t>
                          </a:r>
                          <a:endParaRPr lang="es-EC" sz="1100" dirty="0">
                            <a:solidFill>
                              <a:srgbClr val="366091"/>
                            </a:solidFill>
                            <a:effectLst/>
                            <a:latin typeface="Times New Roman" panose="02020603050405020304" pitchFamily="18" charset="0"/>
                            <a:ea typeface="Times New Roman" panose="02020603050405020304" pitchFamily="18" charset="0"/>
                          </a:endParaRPr>
                        </a:p>
                      </a:txBody>
                      <a:tcPr marL="73025" marR="73025" marT="0" marB="0" anchor="ctr"/>
                    </a:tc>
                    <a:extLst>
                      <a:ext uri="{0D108BD9-81ED-4DB2-BD59-A6C34878D82A}">
                        <a16:rowId xmlns:a16="http://schemas.microsoft.com/office/drawing/2014/main" val="10001"/>
                      </a:ext>
                    </a:extLst>
                  </a:tr>
                  <a:tr h="335280">
                    <a:tc>
                      <a:txBody>
                        <a:bodyPr/>
                        <a:lstStyle/>
                        <a:p>
                          <a:pPr marL="194310" indent="180340" algn="ctr">
                            <a:lnSpc>
                              <a:spcPct val="200000"/>
                            </a:lnSpc>
                            <a:spcAft>
                              <a:spcPts val="0"/>
                            </a:spcAft>
                          </a:pPr>
                          <a:r>
                            <a:rPr lang="es-EC" sz="1100" smtClean="0">
                              <a:effectLst/>
                            </a:rPr>
                            <a:t>Cp refrigerante</a:t>
                          </a:r>
                          <a:endParaRPr lang="es-EC" sz="1100" dirty="0">
                            <a:solidFill>
                              <a:srgbClr val="366091"/>
                            </a:solidFill>
                            <a:effectLst/>
                            <a:latin typeface="Times New Roman" panose="02020603050405020304" pitchFamily="18" charset="0"/>
                            <a:ea typeface="Times New Roman" panose="02020603050405020304" pitchFamily="18" charset="0"/>
                          </a:endParaRPr>
                        </a:p>
                      </a:txBody>
                      <a:tcPr marL="73025" marR="73025" marT="0" marB="0"/>
                    </a:tc>
                    <a:tc>
                      <a:txBody>
                        <a:bodyPr/>
                        <a:lstStyle/>
                        <a:p>
                          <a:pPr indent="180340" algn="ctr">
                            <a:lnSpc>
                              <a:spcPct val="200000"/>
                            </a:lnSpc>
                            <a:spcAft>
                              <a:spcPts val="0"/>
                            </a:spcAft>
                          </a:pPr>
                          <a:r>
                            <a:rPr lang="es-EC" sz="1100" smtClean="0">
                              <a:effectLst/>
                            </a:rPr>
                            <a:t>1440 J/kg*K</a:t>
                          </a:r>
                          <a:endParaRPr lang="es-EC" sz="1100" dirty="0">
                            <a:solidFill>
                              <a:srgbClr val="366091"/>
                            </a:solidFill>
                            <a:effectLst/>
                            <a:latin typeface="Times New Roman" panose="02020603050405020304" pitchFamily="18" charset="0"/>
                            <a:ea typeface="Times New Roman" panose="02020603050405020304" pitchFamily="18" charset="0"/>
                          </a:endParaRPr>
                        </a:p>
                      </a:txBody>
                      <a:tcPr marL="73025" marR="73025" marT="0" marB="0" anchor="ctr"/>
                    </a:tc>
                    <a:extLst>
                      <a:ext uri="{0D108BD9-81ED-4DB2-BD59-A6C34878D82A}">
                        <a16:rowId xmlns:a16="http://schemas.microsoft.com/office/drawing/2014/main" val="10002"/>
                      </a:ext>
                    </a:extLst>
                  </a:tr>
                  <a:tr h="335280">
                    <a:tc>
                      <a:txBody>
                        <a:bodyPr/>
                        <a:lstStyle/>
                        <a:p>
                          <a:pPr indent="180340" algn="ctr">
                            <a:lnSpc>
                              <a:spcPct val="200000"/>
                            </a:lnSpc>
                            <a:spcAft>
                              <a:spcPts val="0"/>
                            </a:spcAft>
                          </a:pPr>
                          <a:r>
                            <a:rPr lang="es-EC" sz="1100" smtClean="0">
                              <a:effectLst/>
                            </a:rPr>
                            <a:t>Temperatura exterior del agua</a:t>
                          </a:r>
                          <a:endParaRPr lang="es-EC" sz="1100">
                            <a:solidFill>
                              <a:srgbClr val="366091"/>
                            </a:solidFill>
                            <a:effectLst/>
                            <a:latin typeface="Times New Roman" panose="02020603050405020304" pitchFamily="18" charset="0"/>
                            <a:ea typeface="Times New Roman" panose="02020603050405020304" pitchFamily="18" charset="0"/>
                          </a:endParaRPr>
                        </a:p>
                      </a:txBody>
                      <a:tcPr marL="73025" marR="73025" marT="0" marB="0"/>
                    </a:tc>
                    <a:tc>
                      <a:txBody>
                        <a:bodyPr/>
                        <a:lstStyle/>
                        <a:p>
                          <a:pPr indent="180340" algn="ctr">
                            <a:lnSpc>
                              <a:spcPct val="200000"/>
                            </a:lnSpc>
                            <a:spcAft>
                              <a:spcPts val="0"/>
                            </a:spcAft>
                          </a:pPr>
                          <a:r>
                            <a:rPr lang="es-EC" sz="1100" smtClean="0">
                              <a:effectLst/>
                            </a:rPr>
                            <a:t>22 K</a:t>
                          </a:r>
                          <a:endParaRPr lang="es-EC" sz="1100" dirty="0">
                            <a:solidFill>
                              <a:srgbClr val="366091"/>
                            </a:solidFill>
                            <a:effectLst/>
                            <a:latin typeface="Times New Roman" panose="02020603050405020304" pitchFamily="18" charset="0"/>
                            <a:ea typeface="Times New Roman" panose="02020603050405020304" pitchFamily="18" charset="0"/>
                          </a:endParaRPr>
                        </a:p>
                      </a:txBody>
                      <a:tcPr marL="73025" marR="73025" marT="0" marB="0" anchor="ctr"/>
                    </a:tc>
                    <a:extLst>
                      <a:ext uri="{0D108BD9-81ED-4DB2-BD59-A6C34878D82A}">
                        <a16:rowId xmlns:a16="http://schemas.microsoft.com/office/drawing/2014/main" val="10003"/>
                      </a:ext>
                    </a:extLst>
                  </a:tr>
                  <a:tr h="335280">
                    <a:tc>
                      <a:txBody>
                        <a:bodyPr/>
                        <a:lstStyle/>
                        <a:p>
                          <a:pPr indent="180340" algn="ctr">
                            <a:lnSpc>
                              <a:spcPct val="200000"/>
                            </a:lnSpc>
                            <a:spcAft>
                              <a:spcPts val="0"/>
                            </a:spcAft>
                          </a:pPr>
                          <a:r>
                            <a:rPr lang="es-EC" sz="1100" smtClean="0">
                              <a:effectLst/>
                            </a:rPr>
                            <a:t>Temperatura interior del agua</a:t>
                          </a:r>
                          <a:endParaRPr lang="es-EC" sz="1100">
                            <a:solidFill>
                              <a:srgbClr val="366091"/>
                            </a:solidFill>
                            <a:effectLst/>
                            <a:latin typeface="Times New Roman" panose="02020603050405020304" pitchFamily="18" charset="0"/>
                            <a:ea typeface="Times New Roman" panose="02020603050405020304" pitchFamily="18" charset="0"/>
                          </a:endParaRPr>
                        </a:p>
                      </a:txBody>
                      <a:tcPr marL="73025" marR="73025" marT="0" marB="0"/>
                    </a:tc>
                    <a:tc>
                      <a:txBody>
                        <a:bodyPr/>
                        <a:lstStyle/>
                        <a:p>
                          <a:pPr indent="180340" algn="ctr">
                            <a:lnSpc>
                              <a:spcPct val="200000"/>
                            </a:lnSpc>
                            <a:spcAft>
                              <a:spcPts val="0"/>
                            </a:spcAft>
                          </a:pPr>
                          <a:r>
                            <a:rPr lang="es-EC" sz="1100" smtClean="0">
                              <a:effectLst/>
                            </a:rPr>
                            <a:t>3 K</a:t>
                          </a:r>
                          <a:endParaRPr lang="es-EC" sz="1100" dirty="0">
                            <a:solidFill>
                              <a:srgbClr val="366091"/>
                            </a:solidFill>
                            <a:effectLst/>
                            <a:latin typeface="Times New Roman" panose="02020603050405020304" pitchFamily="18" charset="0"/>
                            <a:ea typeface="Times New Roman" panose="02020603050405020304" pitchFamily="18" charset="0"/>
                          </a:endParaRPr>
                        </a:p>
                      </a:txBody>
                      <a:tcPr marL="73025" marR="73025" marT="0" marB="0"/>
                    </a:tc>
                    <a:extLst>
                      <a:ext uri="{0D108BD9-81ED-4DB2-BD59-A6C34878D82A}">
                        <a16:rowId xmlns:a16="http://schemas.microsoft.com/office/drawing/2014/main" val="10004"/>
                      </a:ext>
                    </a:extLst>
                  </a:tr>
                  <a:tr h="335280">
                    <a:tc>
                      <a:txBody>
                        <a:bodyPr/>
                        <a:lstStyle/>
                        <a:p>
                          <a:pPr indent="180340" algn="ctr">
                            <a:lnSpc>
                              <a:spcPct val="200000"/>
                            </a:lnSpc>
                            <a:spcAft>
                              <a:spcPts val="0"/>
                            </a:spcAft>
                          </a:pPr>
                          <a:r>
                            <a:rPr lang="es-EC" sz="1100" smtClean="0">
                              <a:effectLst/>
                            </a:rPr>
                            <a:t>Temperatura de entrada el refrigerante</a:t>
                          </a:r>
                          <a:endParaRPr lang="es-EC" sz="1100">
                            <a:solidFill>
                              <a:srgbClr val="366091"/>
                            </a:solidFill>
                            <a:effectLst/>
                            <a:latin typeface="Times New Roman" panose="02020603050405020304" pitchFamily="18" charset="0"/>
                            <a:ea typeface="Times New Roman" panose="02020603050405020304" pitchFamily="18" charset="0"/>
                          </a:endParaRPr>
                        </a:p>
                      </a:txBody>
                      <a:tcPr marL="73025" marR="73025" marT="0" marB="0"/>
                    </a:tc>
                    <a:tc>
                      <a:txBody>
                        <a:bodyPr/>
                        <a:lstStyle/>
                        <a:p>
                          <a:pPr indent="180340" algn="ctr">
                            <a:lnSpc>
                              <a:spcPct val="200000"/>
                            </a:lnSpc>
                            <a:spcAft>
                              <a:spcPts val="0"/>
                            </a:spcAft>
                          </a:pPr>
                          <a:r>
                            <a:rPr lang="es-EC" sz="1100" smtClean="0">
                              <a:effectLst/>
                            </a:rPr>
                            <a:t>38 K</a:t>
                          </a:r>
                          <a:endParaRPr lang="es-EC" sz="1100" dirty="0">
                            <a:solidFill>
                              <a:srgbClr val="366091"/>
                            </a:solidFill>
                            <a:effectLst/>
                            <a:latin typeface="Times New Roman" panose="02020603050405020304" pitchFamily="18" charset="0"/>
                            <a:ea typeface="Times New Roman" panose="02020603050405020304" pitchFamily="18" charset="0"/>
                          </a:endParaRPr>
                        </a:p>
                      </a:txBody>
                      <a:tcPr marL="73025" marR="73025" marT="0" marB="0"/>
                    </a:tc>
                    <a:extLst>
                      <a:ext uri="{0D108BD9-81ED-4DB2-BD59-A6C34878D82A}">
                        <a16:rowId xmlns:a16="http://schemas.microsoft.com/office/drawing/2014/main" val="10005"/>
                      </a:ext>
                    </a:extLst>
                  </a:tr>
                  <a:tr h="335280">
                    <a:tc>
                      <a:txBody>
                        <a:bodyPr/>
                        <a:lstStyle/>
                        <a:p>
                          <a:pPr indent="180340" algn="ctr">
                            <a:lnSpc>
                              <a:spcPct val="200000"/>
                            </a:lnSpc>
                            <a:spcAft>
                              <a:spcPts val="0"/>
                            </a:spcAft>
                          </a:pPr>
                          <a:r>
                            <a:rPr lang="es-EC" sz="1100" smtClean="0">
                              <a:effectLst/>
                            </a:rPr>
                            <a:t>Temperatura de salida el refrigerante</a:t>
                          </a:r>
                          <a:endParaRPr lang="es-EC" sz="1100">
                            <a:solidFill>
                              <a:srgbClr val="366091"/>
                            </a:solidFill>
                            <a:effectLst/>
                            <a:latin typeface="Times New Roman" panose="02020603050405020304" pitchFamily="18" charset="0"/>
                            <a:ea typeface="Times New Roman" panose="02020603050405020304" pitchFamily="18" charset="0"/>
                          </a:endParaRPr>
                        </a:p>
                      </a:txBody>
                      <a:tcPr marL="73025" marR="73025" marT="0" marB="0"/>
                    </a:tc>
                    <a:tc>
                      <a:txBody>
                        <a:bodyPr/>
                        <a:lstStyle/>
                        <a:p>
                          <a:pPr indent="180340" algn="ctr">
                            <a:lnSpc>
                              <a:spcPct val="200000"/>
                            </a:lnSpc>
                            <a:spcAft>
                              <a:spcPts val="0"/>
                            </a:spcAft>
                          </a:pPr>
                          <a:r>
                            <a:rPr lang="es-EC" sz="1100" smtClean="0">
                              <a:effectLst/>
                            </a:rPr>
                            <a:t>-26 K</a:t>
                          </a:r>
                          <a:endParaRPr lang="es-EC" sz="1100" dirty="0">
                            <a:solidFill>
                              <a:srgbClr val="366091"/>
                            </a:solidFill>
                            <a:effectLst/>
                            <a:latin typeface="Times New Roman" panose="02020603050405020304" pitchFamily="18" charset="0"/>
                            <a:ea typeface="Times New Roman" panose="02020603050405020304" pitchFamily="18" charset="0"/>
                          </a:endParaRPr>
                        </a:p>
                      </a:txBody>
                      <a:tcPr marL="73025" marR="73025" marT="0" marB="0"/>
                    </a:tc>
                    <a:extLst>
                      <a:ext uri="{0D108BD9-81ED-4DB2-BD59-A6C34878D82A}">
                        <a16:rowId xmlns:a16="http://schemas.microsoft.com/office/drawing/2014/main" val="10006"/>
                      </a:ext>
                    </a:extLst>
                  </a:tr>
                  <a:tr h="367030">
                    <a:tc>
                      <a:txBody>
                        <a:bodyPr/>
                        <a:lstStyle/>
                        <a:p>
                          <a:endParaRPr lang="es-MX"/>
                        </a:p>
                      </a:txBody>
                      <a:tcPr marL="73025" marR="73025" marT="0" marB="0">
                        <a:blipFill>
                          <a:blip r:embed="rId4"/>
                          <a:stretch>
                            <a:fillRect l="-205" t="-645000" r="-60861" b="-3333"/>
                          </a:stretch>
                        </a:blipFill>
                      </a:tcPr>
                    </a:tc>
                    <a:tc>
                      <a:txBody>
                        <a:bodyPr/>
                        <a:lstStyle/>
                        <a:p>
                          <a:pPr indent="180340" algn="ctr">
                            <a:lnSpc>
                              <a:spcPct val="200000"/>
                            </a:lnSpc>
                            <a:spcAft>
                              <a:spcPts val="0"/>
                            </a:spcAft>
                          </a:pPr>
                          <a:r>
                            <a:rPr lang="es-EC" sz="1100" dirty="0" smtClean="0">
                              <a:effectLst/>
                            </a:rPr>
                            <a:t>30 kg/min</a:t>
                          </a:r>
                          <a:endParaRPr lang="es-EC" sz="1100" dirty="0">
                            <a:solidFill>
                              <a:srgbClr val="366091"/>
                            </a:solidFill>
                            <a:effectLst/>
                            <a:latin typeface="Times New Roman" panose="02020603050405020304" pitchFamily="18" charset="0"/>
                            <a:ea typeface="Times New Roman" panose="02020603050405020304" pitchFamily="18" charset="0"/>
                          </a:endParaRPr>
                        </a:p>
                      </a:txBody>
                      <a:tcPr marL="73025" marR="73025" marT="0" marB="0"/>
                    </a:tc>
                    <a:extLst>
                      <a:ext uri="{0D108BD9-81ED-4DB2-BD59-A6C34878D82A}">
                        <a16:rowId xmlns:a16="http://schemas.microsoft.com/office/drawing/2014/main" val="10007"/>
                      </a:ext>
                    </a:extLst>
                  </a:tr>
                </a:tbl>
              </a:graphicData>
            </a:graphic>
          </p:graphicFrame>
        </mc:Fallback>
      </mc:AlternateContent>
      <mc:AlternateContent xmlns:mc="http://schemas.openxmlformats.org/markup-compatibility/2006" xmlns:a14="http://schemas.microsoft.com/office/drawing/2010/main">
        <mc:Choice Requires="a14">
          <p:sp>
            <p:nvSpPr>
              <p:cNvPr id="6" name="Rectángulo 5"/>
              <p:cNvSpPr/>
              <p:nvPr/>
            </p:nvSpPr>
            <p:spPr>
              <a:xfrm>
                <a:off x="978657" y="4833249"/>
                <a:ext cx="5069465" cy="39190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acc>
                        <m:accPr>
                          <m:chr m:val="̇"/>
                          <m:ctrlPr>
                            <a:rPr lang="es-EC" i="1" smtClean="0">
                              <a:latin typeface="Cambria Math" panose="02040503050406030204" pitchFamily="18" charset="0"/>
                            </a:rPr>
                          </m:ctrlPr>
                        </m:accPr>
                        <m:e>
                          <m:sSub>
                            <m:sSubPr>
                              <m:ctrlPr>
                                <a:rPr lang="es-EC" i="1">
                                  <a:latin typeface="Cambria Math" panose="02040503050406030204" pitchFamily="18" charset="0"/>
                                </a:rPr>
                              </m:ctrlPr>
                            </m:sSubPr>
                            <m:e>
                              <m:r>
                                <a:rPr lang="es-EC" i="1">
                                  <a:latin typeface="Cambria Math" panose="02040503050406030204" pitchFamily="18" charset="0"/>
                                </a:rPr>
                                <m:t>𝑚</m:t>
                              </m:r>
                            </m:e>
                            <m:sub>
                              <m:r>
                                <a:rPr lang="es-EC" i="1">
                                  <a:latin typeface="Cambria Math" panose="02040503050406030204" pitchFamily="18" charset="0"/>
                                </a:rPr>
                                <m:t>𝑟𝑒𝑓𝑟𝑖𝑔𝑒𝑟𝑎𝑛𝑡𝑒</m:t>
                              </m:r>
                            </m:sub>
                          </m:sSub>
                        </m:e>
                      </m:acc>
                      <m:r>
                        <a:rPr lang="es-EC" i="0">
                          <a:latin typeface="Cambria Math" panose="02040503050406030204" pitchFamily="18" charset="0"/>
                        </a:rPr>
                        <m:t>∗</m:t>
                      </m:r>
                      <m:r>
                        <a:rPr lang="es-EC" i="1">
                          <a:latin typeface="Cambria Math" panose="02040503050406030204" pitchFamily="18" charset="0"/>
                        </a:rPr>
                        <m:t>𝐶𝑝</m:t>
                      </m:r>
                      <m:r>
                        <a:rPr lang="es-EC" i="0">
                          <a:latin typeface="Cambria Math" panose="02040503050406030204" pitchFamily="18" charset="0"/>
                        </a:rPr>
                        <m:t>∗</m:t>
                      </m:r>
                      <m:sSub>
                        <m:sSubPr>
                          <m:ctrlPr>
                            <a:rPr lang="es-EC" i="1">
                              <a:latin typeface="Cambria Math" panose="02040503050406030204" pitchFamily="18" charset="0"/>
                            </a:rPr>
                          </m:ctrlPr>
                        </m:sSubPr>
                        <m:e>
                          <m:r>
                            <a:rPr lang="es-EC" i="0">
                              <a:latin typeface="Cambria Math" panose="02040503050406030204" pitchFamily="18" charset="0"/>
                            </a:rPr>
                            <m:t>∆</m:t>
                          </m:r>
                          <m:r>
                            <a:rPr lang="es-EC" i="1">
                              <a:latin typeface="Cambria Math" panose="02040503050406030204" pitchFamily="18" charset="0"/>
                            </a:rPr>
                            <m:t>𝑇</m:t>
                          </m:r>
                        </m:e>
                        <m:sub>
                          <m:r>
                            <a:rPr lang="es-EC" i="1">
                              <a:latin typeface="Cambria Math" panose="02040503050406030204" pitchFamily="18" charset="0"/>
                            </a:rPr>
                            <m:t>𝑟𝑒𝑓</m:t>
                          </m:r>
                        </m:sub>
                      </m:sSub>
                      <m:r>
                        <a:rPr lang="es-EC" i="0">
                          <a:latin typeface="Cambria Math" panose="02040503050406030204" pitchFamily="18" charset="0"/>
                        </a:rPr>
                        <m:t>=</m:t>
                      </m:r>
                      <m:acc>
                        <m:accPr>
                          <m:chr m:val="̇"/>
                          <m:ctrlPr>
                            <a:rPr lang="es-EC" i="1">
                              <a:latin typeface="Cambria Math" panose="02040503050406030204" pitchFamily="18" charset="0"/>
                            </a:rPr>
                          </m:ctrlPr>
                        </m:accPr>
                        <m:e>
                          <m:sSub>
                            <m:sSubPr>
                              <m:ctrlPr>
                                <a:rPr lang="es-EC" i="1">
                                  <a:latin typeface="Cambria Math" panose="02040503050406030204" pitchFamily="18" charset="0"/>
                                </a:rPr>
                              </m:ctrlPr>
                            </m:sSubPr>
                            <m:e>
                              <m:r>
                                <a:rPr lang="es-EC" i="1">
                                  <a:latin typeface="Cambria Math" panose="02040503050406030204" pitchFamily="18" charset="0"/>
                                </a:rPr>
                                <m:t>𝑚</m:t>
                              </m:r>
                            </m:e>
                            <m:sub>
                              <m:r>
                                <a:rPr lang="es-EC" i="1">
                                  <a:latin typeface="Cambria Math" panose="02040503050406030204" pitchFamily="18" charset="0"/>
                                </a:rPr>
                                <m:t>𝑎𝑔𝑢𝑎</m:t>
                              </m:r>
                            </m:sub>
                          </m:sSub>
                        </m:e>
                      </m:acc>
                      <m:r>
                        <a:rPr lang="es-EC" i="0">
                          <a:latin typeface="Cambria Math" panose="02040503050406030204" pitchFamily="18" charset="0"/>
                        </a:rPr>
                        <m:t>∗</m:t>
                      </m:r>
                      <m:r>
                        <a:rPr lang="es-EC" i="1">
                          <a:latin typeface="Cambria Math" panose="02040503050406030204" pitchFamily="18" charset="0"/>
                        </a:rPr>
                        <m:t>𝐶𝑝</m:t>
                      </m:r>
                      <m:r>
                        <a:rPr lang="es-EC" i="0">
                          <a:latin typeface="Cambria Math" panose="02040503050406030204" pitchFamily="18" charset="0"/>
                        </a:rPr>
                        <m:t>∗</m:t>
                      </m:r>
                      <m:sSub>
                        <m:sSubPr>
                          <m:ctrlPr>
                            <a:rPr lang="es-EC" i="1">
                              <a:latin typeface="Cambria Math" panose="02040503050406030204" pitchFamily="18" charset="0"/>
                            </a:rPr>
                          </m:ctrlPr>
                        </m:sSubPr>
                        <m:e>
                          <m:r>
                            <a:rPr lang="es-EC" i="0">
                              <a:latin typeface="Cambria Math" panose="02040503050406030204" pitchFamily="18" charset="0"/>
                            </a:rPr>
                            <m:t>∆</m:t>
                          </m:r>
                          <m:r>
                            <a:rPr lang="es-EC" i="1">
                              <a:latin typeface="Cambria Math" panose="02040503050406030204" pitchFamily="18" charset="0"/>
                            </a:rPr>
                            <m:t>𝑇</m:t>
                          </m:r>
                        </m:e>
                        <m:sub>
                          <m:r>
                            <a:rPr lang="es-EC" i="1">
                              <a:latin typeface="Cambria Math" panose="02040503050406030204" pitchFamily="18" charset="0"/>
                            </a:rPr>
                            <m:t>𝑎𝑔𝑢𝑎</m:t>
                          </m:r>
                        </m:sub>
                      </m:sSub>
                    </m:oMath>
                  </m:oMathPara>
                </a14:m>
                <a:endParaRPr lang="es-EC" dirty="0"/>
              </a:p>
            </p:txBody>
          </p:sp>
        </mc:Choice>
        <mc:Fallback xmlns="">
          <p:sp>
            <p:nvSpPr>
              <p:cNvPr id="6" name="Rectángulo 5"/>
              <p:cNvSpPr>
                <a:spLocks noRot="1" noChangeAspect="1" noMove="1" noResize="1" noEditPoints="1" noAdjustHandles="1" noChangeArrowheads="1" noChangeShapeType="1" noTextEdit="1"/>
              </p:cNvSpPr>
              <p:nvPr/>
            </p:nvSpPr>
            <p:spPr>
              <a:xfrm>
                <a:off x="978657" y="4833249"/>
                <a:ext cx="5069465" cy="391902"/>
              </a:xfrm>
              <a:prstGeom prst="rect">
                <a:avLst/>
              </a:prstGeom>
              <a:blipFill rotWithShape="0">
                <a:blip r:embed="rId5"/>
                <a:stretch>
                  <a:fillRect b="-10938"/>
                </a:stretch>
              </a:blipFill>
            </p:spPr>
            <p:txBody>
              <a:bodyPr/>
              <a:lstStyle/>
              <a:p>
                <a:r>
                  <a:rPr lang="es-EC">
                    <a:noFill/>
                  </a:rPr>
                  <a:t> </a:t>
                </a:r>
              </a:p>
            </p:txBody>
          </p:sp>
        </mc:Fallback>
      </mc:AlternateContent>
      <mc:AlternateContent xmlns:mc="http://schemas.openxmlformats.org/markup-compatibility/2006" xmlns:a14="http://schemas.microsoft.com/office/drawing/2010/main">
        <mc:Choice Requires="a14">
          <p:sp>
            <p:nvSpPr>
              <p:cNvPr id="7" name="Rectángulo 6"/>
              <p:cNvSpPr/>
              <p:nvPr/>
            </p:nvSpPr>
            <p:spPr>
              <a:xfrm>
                <a:off x="1924054" y="5289089"/>
                <a:ext cx="2732799" cy="61831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acc>
                        <m:accPr>
                          <m:chr m:val="̇"/>
                          <m:ctrlPr>
                            <a:rPr lang="es-EC" i="1">
                              <a:latin typeface="Cambria Math" panose="02040503050406030204" pitchFamily="18" charset="0"/>
                            </a:rPr>
                          </m:ctrlPr>
                        </m:accPr>
                        <m:e>
                          <m:sSub>
                            <m:sSubPr>
                              <m:ctrlPr>
                                <a:rPr lang="es-EC" i="1">
                                  <a:latin typeface="Cambria Math" panose="02040503050406030204" pitchFamily="18" charset="0"/>
                                </a:rPr>
                              </m:ctrlPr>
                            </m:sSubPr>
                            <m:e>
                              <m:r>
                                <a:rPr lang="es-EC" i="1">
                                  <a:latin typeface="Cambria Math" panose="02040503050406030204" pitchFamily="18" charset="0"/>
                                </a:rPr>
                                <m:t>𝑚</m:t>
                              </m:r>
                            </m:e>
                            <m:sub>
                              <m:r>
                                <a:rPr lang="es-EC" i="1">
                                  <a:latin typeface="Cambria Math" panose="02040503050406030204" pitchFamily="18" charset="0"/>
                                </a:rPr>
                                <m:t>𝑟𝑒𝑓𝑟𝑖𝑔𝑒𝑟𝑎𝑛𝑡𝑒</m:t>
                              </m:r>
                            </m:sub>
                          </m:sSub>
                        </m:e>
                      </m:acc>
                      <m:r>
                        <a:rPr lang="es-EC" i="0">
                          <a:latin typeface="Cambria Math" panose="02040503050406030204" pitchFamily="18" charset="0"/>
                        </a:rPr>
                        <m:t>=0.431</m:t>
                      </m:r>
                      <m:f>
                        <m:fPr>
                          <m:ctrlPr>
                            <a:rPr lang="es-EC" i="1">
                              <a:latin typeface="Cambria Math" panose="02040503050406030204" pitchFamily="18" charset="0"/>
                            </a:rPr>
                          </m:ctrlPr>
                        </m:fPr>
                        <m:num>
                          <m:r>
                            <a:rPr lang="es-EC" i="1">
                              <a:latin typeface="Cambria Math" panose="02040503050406030204" pitchFamily="18" charset="0"/>
                            </a:rPr>
                            <m:t>𝑘𝑔</m:t>
                          </m:r>
                        </m:num>
                        <m:den>
                          <m:r>
                            <a:rPr lang="es-EC" i="1">
                              <a:latin typeface="Cambria Math" panose="02040503050406030204" pitchFamily="18" charset="0"/>
                            </a:rPr>
                            <m:t>𝑠</m:t>
                          </m:r>
                        </m:den>
                      </m:f>
                    </m:oMath>
                  </m:oMathPara>
                </a14:m>
                <a:endParaRPr lang="es-EC" dirty="0"/>
              </a:p>
            </p:txBody>
          </p:sp>
        </mc:Choice>
        <mc:Fallback xmlns="">
          <p:sp>
            <p:nvSpPr>
              <p:cNvPr id="7" name="Rectángulo 6"/>
              <p:cNvSpPr>
                <a:spLocks noRot="1" noChangeAspect="1" noMove="1" noResize="1" noEditPoints="1" noAdjustHandles="1" noChangeArrowheads="1" noChangeShapeType="1" noTextEdit="1"/>
              </p:cNvSpPr>
              <p:nvPr/>
            </p:nvSpPr>
            <p:spPr>
              <a:xfrm>
                <a:off x="1924054" y="5289089"/>
                <a:ext cx="2732799" cy="618311"/>
              </a:xfrm>
              <a:prstGeom prst="rect">
                <a:avLst/>
              </a:prstGeom>
              <a:blipFill rotWithShape="0">
                <a:blip r:embed="rId6"/>
                <a:stretch>
                  <a:fillRect/>
                </a:stretch>
              </a:blipFill>
            </p:spPr>
            <p:txBody>
              <a:bodyPr/>
              <a:lstStyle/>
              <a:p>
                <a:r>
                  <a:rPr lang="es-EC">
                    <a:noFill/>
                  </a:rPr>
                  <a:t> </a:t>
                </a:r>
              </a:p>
            </p:txBody>
          </p:sp>
        </mc:Fallback>
      </mc:AlternateContent>
      <mc:AlternateContent xmlns:mc="http://schemas.openxmlformats.org/markup-compatibility/2006" xmlns:a14="http://schemas.microsoft.com/office/drawing/2010/main">
        <mc:Choice Requires="a14">
          <p:graphicFrame>
            <p:nvGraphicFramePr>
              <p:cNvPr id="8" name="Tabla 7"/>
              <p:cNvGraphicFramePr>
                <a:graphicFrameLocks noGrp="1"/>
              </p:cNvGraphicFramePr>
              <p:nvPr>
                <p:extLst>
                  <p:ext uri="{D42A27DB-BD31-4B8C-83A1-F6EECF244321}">
                    <p14:modId xmlns:p14="http://schemas.microsoft.com/office/powerpoint/2010/main" val="3722213169"/>
                  </p:ext>
                </p:extLst>
              </p:nvPr>
            </p:nvGraphicFramePr>
            <p:xfrm>
              <a:off x="6463145" y="2235550"/>
              <a:ext cx="4317365" cy="1372870"/>
            </p:xfrm>
            <a:graphic>
              <a:graphicData uri="http://schemas.openxmlformats.org/drawingml/2006/table">
                <a:tbl>
                  <a:tblPr firstRow="1" firstCol="1" bandRow="1">
                    <a:tableStyleId>{5C22544A-7EE6-4342-B048-85BDC9FD1C3A}</a:tableStyleId>
                  </a:tblPr>
                  <a:tblGrid>
                    <a:gridCol w="2697480">
                      <a:extLst>
                        <a:ext uri="{9D8B030D-6E8A-4147-A177-3AD203B41FA5}">
                          <a16:colId xmlns:a16="http://schemas.microsoft.com/office/drawing/2014/main" val="20000"/>
                        </a:ext>
                      </a:extLst>
                    </a:gridCol>
                    <a:gridCol w="1619885">
                      <a:extLst>
                        <a:ext uri="{9D8B030D-6E8A-4147-A177-3AD203B41FA5}">
                          <a16:colId xmlns:a16="http://schemas.microsoft.com/office/drawing/2014/main" val="20001"/>
                        </a:ext>
                      </a:extLst>
                    </a:gridCol>
                  </a:tblGrid>
                  <a:tr h="0">
                    <a:tc gridSpan="2">
                      <a:txBody>
                        <a:bodyPr/>
                        <a:lstStyle/>
                        <a:p>
                          <a:pPr indent="180340" algn="ctr">
                            <a:lnSpc>
                              <a:spcPct val="200000"/>
                            </a:lnSpc>
                            <a:spcAft>
                              <a:spcPts val="0"/>
                            </a:spcAft>
                          </a:pPr>
                          <a:r>
                            <a:rPr lang="es-EC" sz="1100" smtClean="0">
                              <a:effectLst/>
                            </a:rPr>
                            <a:t>Datos</a:t>
                          </a:r>
                          <a:endParaRPr lang="es-EC" sz="1100" dirty="0">
                            <a:solidFill>
                              <a:srgbClr val="366091"/>
                            </a:solidFill>
                            <a:effectLst/>
                            <a:latin typeface="Times New Roman" panose="02020603050405020304" pitchFamily="18" charset="0"/>
                            <a:ea typeface="Times New Roman" panose="02020603050405020304" pitchFamily="18" charset="0"/>
                          </a:endParaRPr>
                        </a:p>
                      </a:txBody>
                      <a:tcPr marL="73025" marR="73025" marT="0" marB="0"/>
                    </a:tc>
                    <a:tc hMerge="1">
                      <a:txBody>
                        <a:bodyPr/>
                        <a:lstStyle/>
                        <a:p>
                          <a:endParaRPr lang="es-EC"/>
                        </a:p>
                      </a:txBody>
                      <a:tcPr/>
                    </a:tc>
                    <a:extLst>
                      <a:ext uri="{0D108BD9-81ED-4DB2-BD59-A6C34878D82A}">
                        <a16:rowId xmlns:a16="http://schemas.microsoft.com/office/drawing/2014/main" val="10000"/>
                      </a:ext>
                    </a:extLst>
                  </a:tr>
                  <a:tr h="0">
                    <a:tc>
                      <a:txBody>
                        <a:bodyPr/>
                        <a:lstStyle/>
                        <a:p>
                          <a:pPr indent="180340" algn="ctr">
                            <a:lnSpc>
                              <a:spcPct val="200000"/>
                            </a:lnSpc>
                            <a:spcAft>
                              <a:spcPts val="0"/>
                            </a:spcAft>
                          </a:pPr>
                          <a:r>
                            <a:rPr lang="es-EC" sz="1100" smtClean="0">
                              <a:effectLst/>
                            </a:rPr>
                            <a:t>Velocidad</a:t>
                          </a:r>
                          <a:endParaRPr lang="es-EC" sz="1100" dirty="0">
                            <a:solidFill>
                              <a:srgbClr val="366091"/>
                            </a:solidFill>
                            <a:effectLst/>
                            <a:latin typeface="Times New Roman" panose="02020603050405020304" pitchFamily="18" charset="0"/>
                            <a:ea typeface="Times New Roman" panose="02020603050405020304" pitchFamily="18" charset="0"/>
                          </a:endParaRPr>
                        </a:p>
                      </a:txBody>
                      <a:tcPr marL="73025" marR="73025" marT="0" marB="0"/>
                    </a:tc>
                    <a:tc>
                      <a:txBody>
                        <a:bodyPr/>
                        <a:lstStyle/>
                        <a:p>
                          <a:pPr indent="180340" algn="ctr">
                            <a:lnSpc>
                              <a:spcPct val="200000"/>
                            </a:lnSpc>
                            <a:spcAft>
                              <a:spcPts val="0"/>
                            </a:spcAft>
                          </a:pPr>
                          <a:r>
                            <a:rPr lang="es-EC" sz="1100" smtClean="0">
                              <a:effectLst/>
                            </a:rPr>
                            <a:t>8 m/s</a:t>
                          </a:r>
                          <a:endParaRPr lang="es-EC" sz="1100">
                            <a:solidFill>
                              <a:srgbClr val="366091"/>
                            </a:solidFill>
                            <a:effectLst/>
                            <a:latin typeface="Times New Roman" panose="02020603050405020304" pitchFamily="18" charset="0"/>
                            <a:ea typeface="Times New Roman" panose="02020603050405020304" pitchFamily="18" charset="0"/>
                          </a:endParaRPr>
                        </a:p>
                      </a:txBody>
                      <a:tcPr marL="73025" marR="73025" marT="0" marB="0" anchor="ctr"/>
                    </a:tc>
                    <a:extLst>
                      <a:ext uri="{0D108BD9-81ED-4DB2-BD59-A6C34878D82A}">
                        <a16:rowId xmlns:a16="http://schemas.microsoft.com/office/drawing/2014/main" val="10001"/>
                      </a:ext>
                    </a:extLst>
                  </a:tr>
                  <a:tr h="0">
                    <a:tc>
                      <a:txBody>
                        <a:bodyPr/>
                        <a:lstStyle/>
                        <a:p>
                          <a:pPr indent="180340" algn="ctr">
                            <a:lnSpc>
                              <a:spcPct val="200000"/>
                            </a:lnSpc>
                            <a:spcAft>
                              <a:spcPts val="0"/>
                            </a:spcAft>
                          </a:pPr>
                          <a:r>
                            <a:rPr lang="es-EC" sz="1100" smtClean="0">
                              <a:effectLst/>
                            </a:rPr>
                            <a:t>ρ</a:t>
                          </a:r>
                          <a:endParaRPr lang="es-EC" sz="1100">
                            <a:solidFill>
                              <a:srgbClr val="366091"/>
                            </a:solidFill>
                            <a:effectLst/>
                            <a:latin typeface="Times New Roman" panose="02020603050405020304" pitchFamily="18" charset="0"/>
                            <a:ea typeface="Times New Roman" panose="02020603050405020304" pitchFamily="18" charset="0"/>
                          </a:endParaRPr>
                        </a:p>
                      </a:txBody>
                      <a:tcPr marL="73025" marR="73025" marT="0" marB="0"/>
                    </a:tc>
                    <a:tc>
                      <a:txBody>
                        <a:bodyPr/>
                        <a:lstStyle/>
                        <a:p>
                          <a:pPr indent="180340" algn="ctr">
                            <a:lnSpc>
                              <a:spcPct val="200000"/>
                            </a:lnSpc>
                            <a:spcAft>
                              <a:spcPts val="0"/>
                            </a:spcAft>
                          </a:pPr>
                          <a:r>
                            <a:rPr lang="es-EC" sz="1100" smtClean="0">
                              <a:effectLst/>
                            </a:rPr>
                            <a:t>1206 kg/m</a:t>
                          </a:r>
                          <a:r>
                            <a:rPr lang="es-EC" sz="1100" baseline="30000" smtClean="0">
                              <a:effectLst/>
                            </a:rPr>
                            <a:t>3</a:t>
                          </a:r>
                          <a:endParaRPr lang="es-EC" sz="1100" dirty="0">
                            <a:solidFill>
                              <a:srgbClr val="000000"/>
                            </a:solidFill>
                            <a:effectLst/>
                            <a:latin typeface="Times New Roman" panose="02020603050405020304" pitchFamily="18" charset="0"/>
                            <a:ea typeface="Times New Roman" panose="02020603050405020304" pitchFamily="18" charset="0"/>
                          </a:endParaRPr>
                        </a:p>
                      </a:txBody>
                      <a:tcPr marL="73025" marR="73025" marT="0" marB="0" anchor="ctr"/>
                    </a:tc>
                    <a:extLst>
                      <a:ext uri="{0D108BD9-81ED-4DB2-BD59-A6C34878D82A}">
                        <a16:rowId xmlns:a16="http://schemas.microsoft.com/office/drawing/2014/main" val="10002"/>
                      </a:ext>
                    </a:extLst>
                  </a:tr>
                  <a:tr h="0">
                    <a:tc>
                      <a:txBody>
                        <a:bodyPr/>
                        <a:lstStyle/>
                        <a:p>
                          <a:pPr marL="194310" indent="-13970" algn="ctr">
                            <a:lnSpc>
                              <a:spcPct val="200000"/>
                            </a:lnSpc>
                            <a:spcAft>
                              <a:spcPts val="0"/>
                            </a:spcAft>
                          </a:pPr>
                          <a14:m>
                            <m:oMathPara xmlns:m="http://schemas.openxmlformats.org/officeDocument/2006/math">
                              <m:oMathParaPr>
                                <m:jc m:val="centerGroup"/>
                              </m:oMathParaPr>
                              <m:oMath xmlns:m="http://schemas.openxmlformats.org/officeDocument/2006/math">
                                <m:acc>
                                  <m:accPr>
                                    <m:chr m:val="̇"/>
                                    <m:ctrlPr>
                                      <a:rPr lang="es-EC" sz="1100" i="1" smtClean="0">
                                        <a:effectLst/>
                                        <a:latin typeface="Cambria Math" panose="02040503050406030204" pitchFamily="18" charset="0"/>
                                      </a:rPr>
                                    </m:ctrlPr>
                                  </m:accPr>
                                  <m:e>
                                    <m:sSub>
                                      <m:sSubPr>
                                        <m:ctrlPr>
                                          <a:rPr lang="es-EC" sz="1100" i="1">
                                            <a:effectLst/>
                                            <a:latin typeface="Cambria Math" panose="02040503050406030204" pitchFamily="18" charset="0"/>
                                          </a:rPr>
                                        </m:ctrlPr>
                                      </m:sSubPr>
                                      <m:e>
                                        <m:r>
                                          <a:rPr lang="es-EC" sz="1100">
                                            <a:effectLst/>
                                            <a:latin typeface="Cambria Math" panose="02040503050406030204" pitchFamily="18" charset="0"/>
                                          </a:rPr>
                                          <m:t>𝒎</m:t>
                                        </m:r>
                                      </m:e>
                                      <m:sub>
                                        <m:r>
                                          <a:rPr lang="es-EC" sz="1100">
                                            <a:effectLst/>
                                            <a:latin typeface="Cambria Math" panose="02040503050406030204" pitchFamily="18" charset="0"/>
                                          </a:rPr>
                                          <m:t>𝒓𝒆𝒇𝒓𝒊𝒈𝒆𝒓𝒂𝒏𝒕𝒆</m:t>
                                        </m:r>
                                      </m:sub>
                                    </m:sSub>
                                  </m:e>
                                </m:acc>
                              </m:oMath>
                            </m:oMathPara>
                          </a14:m>
                          <a:endParaRPr lang="es-EC" sz="1100">
                            <a:solidFill>
                              <a:srgbClr val="366091"/>
                            </a:solidFill>
                            <a:effectLst/>
                            <a:latin typeface="Times New Roman" panose="02020603050405020304" pitchFamily="18" charset="0"/>
                            <a:ea typeface="Times New Roman" panose="02020603050405020304" pitchFamily="18" charset="0"/>
                          </a:endParaRPr>
                        </a:p>
                      </a:txBody>
                      <a:tcPr marL="73025" marR="73025" marT="0" marB="0"/>
                    </a:tc>
                    <a:tc>
                      <a:txBody>
                        <a:bodyPr/>
                        <a:lstStyle/>
                        <a:p>
                          <a:pPr indent="180340" algn="ctr">
                            <a:lnSpc>
                              <a:spcPct val="200000"/>
                            </a:lnSpc>
                            <a:spcAft>
                              <a:spcPts val="0"/>
                            </a:spcAft>
                          </a:pPr>
                          <a:r>
                            <a:rPr lang="es-EC" sz="1100" smtClean="0">
                              <a:effectLst/>
                            </a:rPr>
                            <a:t>0.431 kg/s</a:t>
                          </a:r>
                          <a:endParaRPr lang="es-EC" sz="1100" dirty="0">
                            <a:solidFill>
                              <a:srgbClr val="366091"/>
                            </a:solidFill>
                            <a:effectLst/>
                            <a:latin typeface="Times New Roman" panose="02020603050405020304" pitchFamily="18" charset="0"/>
                            <a:ea typeface="Times New Roman" panose="02020603050405020304" pitchFamily="18" charset="0"/>
                          </a:endParaRPr>
                        </a:p>
                      </a:txBody>
                      <a:tcPr marL="73025" marR="73025" marT="0" marB="0" anchor="ctr"/>
                    </a:tc>
                    <a:extLst>
                      <a:ext uri="{0D108BD9-81ED-4DB2-BD59-A6C34878D82A}">
                        <a16:rowId xmlns:a16="http://schemas.microsoft.com/office/drawing/2014/main" val="10003"/>
                      </a:ext>
                    </a:extLst>
                  </a:tr>
                </a:tbl>
              </a:graphicData>
            </a:graphic>
          </p:graphicFrame>
        </mc:Choice>
        <mc:Fallback xmlns="">
          <p:graphicFrame>
            <p:nvGraphicFramePr>
              <p:cNvPr id="8" name="Tabla 7"/>
              <p:cNvGraphicFramePr>
                <a:graphicFrameLocks noGrp="1"/>
              </p:cNvGraphicFramePr>
              <p:nvPr>
                <p:extLst>
                  <p:ext uri="{D42A27DB-BD31-4B8C-83A1-F6EECF244321}">
                    <p14:modId xmlns:p14="http://schemas.microsoft.com/office/powerpoint/2010/main" val="3722213169"/>
                  </p:ext>
                </p:extLst>
              </p:nvPr>
            </p:nvGraphicFramePr>
            <p:xfrm>
              <a:off x="6463145" y="2235550"/>
              <a:ext cx="4317365" cy="1281430"/>
            </p:xfrm>
            <a:graphic>
              <a:graphicData uri="http://schemas.openxmlformats.org/drawingml/2006/table">
                <a:tbl>
                  <a:tblPr firstRow="1" firstCol="1" bandRow="1">
                    <a:tableStyleId>{5C22544A-7EE6-4342-B048-85BDC9FD1C3A}</a:tableStyleId>
                  </a:tblPr>
                  <a:tblGrid>
                    <a:gridCol w="2697480">
                      <a:extLst>
                        <a:ext uri="{9D8B030D-6E8A-4147-A177-3AD203B41FA5}">
                          <a16:colId xmlns:a16="http://schemas.microsoft.com/office/drawing/2014/main" val="20000"/>
                        </a:ext>
                      </a:extLst>
                    </a:gridCol>
                    <a:gridCol w="1619885">
                      <a:extLst>
                        <a:ext uri="{9D8B030D-6E8A-4147-A177-3AD203B41FA5}">
                          <a16:colId xmlns:a16="http://schemas.microsoft.com/office/drawing/2014/main" val="20001"/>
                        </a:ext>
                      </a:extLst>
                    </a:gridCol>
                  </a:tblGrid>
                  <a:tr h="304800">
                    <a:tc gridSpan="2">
                      <a:txBody>
                        <a:bodyPr/>
                        <a:lstStyle/>
                        <a:p>
                          <a:pPr indent="180340" algn="ctr">
                            <a:lnSpc>
                              <a:spcPct val="200000"/>
                            </a:lnSpc>
                            <a:spcAft>
                              <a:spcPts val="0"/>
                            </a:spcAft>
                          </a:pPr>
                          <a:r>
                            <a:rPr lang="es-EC" sz="1100" smtClean="0">
                              <a:effectLst/>
                            </a:rPr>
                            <a:t>Datos</a:t>
                          </a:r>
                          <a:endParaRPr lang="es-EC" sz="1100" dirty="0">
                            <a:solidFill>
                              <a:srgbClr val="366091"/>
                            </a:solidFill>
                            <a:effectLst/>
                            <a:latin typeface="Times New Roman" panose="02020603050405020304" pitchFamily="18" charset="0"/>
                            <a:ea typeface="Times New Roman" panose="02020603050405020304" pitchFamily="18" charset="0"/>
                          </a:endParaRPr>
                        </a:p>
                      </a:txBody>
                      <a:tcPr marL="73025" marR="73025" marT="0" marB="0"/>
                    </a:tc>
                    <a:tc hMerge="1">
                      <a:txBody>
                        <a:bodyPr/>
                        <a:lstStyle/>
                        <a:p>
                          <a:endParaRPr lang="es-EC"/>
                        </a:p>
                      </a:txBody>
                      <a:tcPr/>
                    </a:tc>
                    <a:extLst>
                      <a:ext uri="{0D108BD9-81ED-4DB2-BD59-A6C34878D82A}">
                        <a16:rowId xmlns:a16="http://schemas.microsoft.com/office/drawing/2014/main" val="10000"/>
                      </a:ext>
                    </a:extLst>
                  </a:tr>
                  <a:tr h="304800">
                    <a:tc>
                      <a:txBody>
                        <a:bodyPr/>
                        <a:lstStyle/>
                        <a:p>
                          <a:pPr indent="180340" algn="ctr">
                            <a:lnSpc>
                              <a:spcPct val="200000"/>
                            </a:lnSpc>
                            <a:spcAft>
                              <a:spcPts val="0"/>
                            </a:spcAft>
                          </a:pPr>
                          <a:r>
                            <a:rPr lang="es-EC" sz="1100" smtClean="0">
                              <a:effectLst/>
                            </a:rPr>
                            <a:t>Velocidad</a:t>
                          </a:r>
                          <a:endParaRPr lang="es-EC" sz="1100" dirty="0">
                            <a:solidFill>
                              <a:srgbClr val="366091"/>
                            </a:solidFill>
                            <a:effectLst/>
                            <a:latin typeface="Times New Roman" panose="02020603050405020304" pitchFamily="18" charset="0"/>
                            <a:ea typeface="Times New Roman" panose="02020603050405020304" pitchFamily="18" charset="0"/>
                          </a:endParaRPr>
                        </a:p>
                      </a:txBody>
                      <a:tcPr marL="73025" marR="73025" marT="0" marB="0"/>
                    </a:tc>
                    <a:tc>
                      <a:txBody>
                        <a:bodyPr/>
                        <a:lstStyle/>
                        <a:p>
                          <a:pPr indent="180340" algn="ctr">
                            <a:lnSpc>
                              <a:spcPct val="200000"/>
                            </a:lnSpc>
                            <a:spcAft>
                              <a:spcPts val="0"/>
                            </a:spcAft>
                          </a:pPr>
                          <a:r>
                            <a:rPr lang="es-EC" sz="1100" smtClean="0">
                              <a:effectLst/>
                            </a:rPr>
                            <a:t>8 m/s</a:t>
                          </a:r>
                          <a:endParaRPr lang="es-EC" sz="1100">
                            <a:solidFill>
                              <a:srgbClr val="366091"/>
                            </a:solidFill>
                            <a:effectLst/>
                            <a:latin typeface="Times New Roman" panose="02020603050405020304" pitchFamily="18" charset="0"/>
                            <a:ea typeface="Times New Roman" panose="02020603050405020304" pitchFamily="18" charset="0"/>
                          </a:endParaRPr>
                        </a:p>
                      </a:txBody>
                      <a:tcPr marL="73025" marR="73025" marT="0" marB="0" anchor="ctr"/>
                    </a:tc>
                    <a:extLst>
                      <a:ext uri="{0D108BD9-81ED-4DB2-BD59-A6C34878D82A}">
                        <a16:rowId xmlns:a16="http://schemas.microsoft.com/office/drawing/2014/main" val="10001"/>
                      </a:ext>
                    </a:extLst>
                  </a:tr>
                  <a:tr h="304800">
                    <a:tc>
                      <a:txBody>
                        <a:bodyPr/>
                        <a:lstStyle/>
                        <a:p>
                          <a:pPr indent="180340" algn="ctr">
                            <a:lnSpc>
                              <a:spcPct val="200000"/>
                            </a:lnSpc>
                            <a:spcAft>
                              <a:spcPts val="0"/>
                            </a:spcAft>
                          </a:pPr>
                          <a:r>
                            <a:rPr lang="es-EC" sz="1100" smtClean="0">
                              <a:effectLst/>
                            </a:rPr>
                            <a:t>ρ</a:t>
                          </a:r>
                          <a:endParaRPr lang="es-EC" sz="1100">
                            <a:solidFill>
                              <a:srgbClr val="366091"/>
                            </a:solidFill>
                            <a:effectLst/>
                            <a:latin typeface="Times New Roman" panose="02020603050405020304" pitchFamily="18" charset="0"/>
                            <a:ea typeface="Times New Roman" panose="02020603050405020304" pitchFamily="18" charset="0"/>
                          </a:endParaRPr>
                        </a:p>
                      </a:txBody>
                      <a:tcPr marL="73025" marR="73025" marT="0" marB="0"/>
                    </a:tc>
                    <a:tc>
                      <a:txBody>
                        <a:bodyPr/>
                        <a:lstStyle/>
                        <a:p>
                          <a:pPr indent="180340" algn="ctr">
                            <a:lnSpc>
                              <a:spcPct val="200000"/>
                            </a:lnSpc>
                            <a:spcAft>
                              <a:spcPts val="0"/>
                            </a:spcAft>
                          </a:pPr>
                          <a:r>
                            <a:rPr lang="es-EC" sz="1100" smtClean="0">
                              <a:effectLst/>
                            </a:rPr>
                            <a:t>1206 kg/m</a:t>
                          </a:r>
                          <a:r>
                            <a:rPr lang="es-EC" sz="1100" baseline="30000" smtClean="0">
                              <a:effectLst/>
                            </a:rPr>
                            <a:t>3</a:t>
                          </a:r>
                          <a:endParaRPr lang="es-EC" sz="1100" dirty="0">
                            <a:solidFill>
                              <a:srgbClr val="000000"/>
                            </a:solidFill>
                            <a:effectLst/>
                            <a:latin typeface="Times New Roman" panose="02020603050405020304" pitchFamily="18" charset="0"/>
                            <a:ea typeface="Times New Roman" panose="02020603050405020304" pitchFamily="18" charset="0"/>
                          </a:endParaRPr>
                        </a:p>
                      </a:txBody>
                      <a:tcPr marL="73025" marR="73025" marT="0" marB="0" anchor="ctr"/>
                    </a:tc>
                    <a:extLst>
                      <a:ext uri="{0D108BD9-81ED-4DB2-BD59-A6C34878D82A}">
                        <a16:rowId xmlns:a16="http://schemas.microsoft.com/office/drawing/2014/main" val="10002"/>
                      </a:ext>
                    </a:extLst>
                  </a:tr>
                  <a:tr h="367030">
                    <a:tc>
                      <a:txBody>
                        <a:bodyPr/>
                        <a:lstStyle/>
                        <a:p>
                          <a:endParaRPr lang="es-MX"/>
                        </a:p>
                      </a:txBody>
                      <a:tcPr marL="73025" marR="73025" marT="0" marB="0">
                        <a:blipFill>
                          <a:blip r:embed="rId7"/>
                          <a:stretch>
                            <a:fillRect l="-226" t="-253333" r="-60948" b="-11667"/>
                          </a:stretch>
                        </a:blipFill>
                      </a:tcPr>
                    </a:tc>
                    <a:tc>
                      <a:txBody>
                        <a:bodyPr/>
                        <a:lstStyle/>
                        <a:p>
                          <a:pPr indent="180340" algn="ctr">
                            <a:lnSpc>
                              <a:spcPct val="200000"/>
                            </a:lnSpc>
                            <a:spcAft>
                              <a:spcPts val="0"/>
                            </a:spcAft>
                          </a:pPr>
                          <a:r>
                            <a:rPr lang="es-EC" sz="1100" smtClean="0">
                              <a:effectLst/>
                            </a:rPr>
                            <a:t>0.431 kg/s</a:t>
                          </a:r>
                          <a:endParaRPr lang="es-EC" sz="1100" dirty="0">
                            <a:solidFill>
                              <a:srgbClr val="366091"/>
                            </a:solidFill>
                            <a:effectLst/>
                            <a:latin typeface="Times New Roman" panose="02020603050405020304" pitchFamily="18" charset="0"/>
                            <a:ea typeface="Times New Roman" panose="02020603050405020304" pitchFamily="18" charset="0"/>
                          </a:endParaRPr>
                        </a:p>
                      </a:txBody>
                      <a:tcPr marL="73025" marR="73025" marT="0" marB="0" anchor="ctr"/>
                    </a:tc>
                    <a:extLst>
                      <a:ext uri="{0D108BD9-81ED-4DB2-BD59-A6C34878D82A}">
                        <a16:rowId xmlns:a16="http://schemas.microsoft.com/office/drawing/2014/main" val="10003"/>
                      </a:ext>
                    </a:extLst>
                  </a:tr>
                </a:tbl>
              </a:graphicData>
            </a:graphic>
          </p:graphicFrame>
        </mc:Fallback>
      </mc:AlternateContent>
      <mc:AlternateContent xmlns:mc="http://schemas.openxmlformats.org/markup-compatibility/2006" xmlns:a14="http://schemas.microsoft.com/office/drawing/2010/main">
        <mc:Choice Requires="a14">
          <p:sp>
            <p:nvSpPr>
              <p:cNvPr id="12" name="Rectángulo 11"/>
              <p:cNvSpPr/>
              <p:nvPr/>
            </p:nvSpPr>
            <p:spPr>
              <a:xfrm>
                <a:off x="7409889" y="3545939"/>
                <a:ext cx="2609239" cy="91069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EC">
                          <a:latin typeface="Cambria Math" panose="02040503050406030204" pitchFamily="18" charset="0"/>
                        </a:rPr>
                        <m:t>∅</m:t>
                      </m:r>
                      <m:r>
                        <a:rPr lang="es-EC" i="0">
                          <a:latin typeface="Cambria Math" panose="02040503050406030204" pitchFamily="18" charset="0"/>
                        </a:rPr>
                        <m:t>=</m:t>
                      </m:r>
                      <m:rad>
                        <m:radPr>
                          <m:degHide m:val="on"/>
                          <m:ctrlPr>
                            <a:rPr lang="es-EC" i="1">
                              <a:latin typeface="Cambria Math" panose="02040503050406030204" pitchFamily="18" charset="0"/>
                            </a:rPr>
                          </m:ctrlPr>
                        </m:radPr>
                        <m:deg/>
                        <m:e>
                          <m:f>
                            <m:fPr>
                              <m:ctrlPr>
                                <a:rPr lang="es-EC" i="1">
                                  <a:latin typeface="Cambria Math" panose="02040503050406030204" pitchFamily="18" charset="0"/>
                                </a:rPr>
                              </m:ctrlPr>
                            </m:fPr>
                            <m:num>
                              <m:r>
                                <a:rPr lang="es-EC" i="0">
                                  <a:latin typeface="Cambria Math" panose="02040503050406030204" pitchFamily="18" charset="0"/>
                                </a:rPr>
                                <m:t>4∗</m:t>
                              </m:r>
                              <m:acc>
                                <m:accPr>
                                  <m:chr m:val="̇"/>
                                  <m:ctrlPr>
                                    <a:rPr lang="es-EC" i="1">
                                      <a:latin typeface="Cambria Math" panose="02040503050406030204" pitchFamily="18" charset="0"/>
                                    </a:rPr>
                                  </m:ctrlPr>
                                </m:accPr>
                                <m:e>
                                  <m:sSub>
                                    <m:sSubPr>
                                      <m:ctrlPr>
                                        <a:rPr lang="es-EC" i="1">
                                          <a:latin typeface="Cambria Math" panose="02040503050406030204" pitchFamily="18" charset="0"/>
                                        </a:rPr>
                                      </m:ctrlPr>
                                    </m:sSubPr>
                                    <m:e>
                                      <m:r>
                                        <a:rPr lang="es-EC" i="1">
                                          <a:latin typeface="Cambria Math" panose="02040503050406030204" pitchFamily="18" charset="0"/>
                                        </a:rPr>
                                        <m:t>𝑚</m:t>
                                      </m:r>
                                    </m:e>
                                    <m:sub>
                                      <m:r>
                                        <a:rPr lang="es-EC" i="1">
                                          <a:latin typeface="Cambria Math" panose="02040503050406030204" pitchFamily="18" charset="0"/>
                                        </a:rPr>
                                        <m:t>𝑟𝑒𝑓𝑟𝑖𝑔𝑒𝑟𝑎𝑛𝑡𝑒</m:t>
                                      </m:r>
                                    </m:sub>
                                  </m:sSub>
                                </m:e>
                              </m:acc>
                            </m:num>
                            <m:den>
                              <m:r>
                                <a:rPr lang="es-EC" i="1">
                                  <a:latin typeface="Cambria Math" panose="02040503050406030204" pitchFamily="18" charset="0"/>
                                </a:rPr>
                                <m:t>𝜌</m:t>
                              </m:r>
                              <m:r>
                                <a:rPr lang="es-EC" i="0">
                                  <a:latin typeface="Cambria Math" panose="02040503050406030204" pitchFamily="18" charset="0"/>
                                </a:rPr>
                                <m:t>∗</m:t>
                              </m:r>
                              <m:r>
                                <a:rPr lang="es-EC" i="1">
                                  <a:latin typeface="Cambria Math" panose="02040503050406030204" pitchFamily="18" charset="0"/>
                                </a:rPr>
                                <m:t>𝑉𝑒𝑙𝑜𝑐𝑖𝑑𝑎𝑑</m:t>
                              </m:r>
                              <m:r>
                                <a:rPr lang="es-EC" i="0">
                                  <a:latin typeface="Cambria Math" panose="02040503050406030204" pitchFamily="18" charset="0"/>
                                </a:rPr>
                                <m:t>∗</m:t>
                              </m:r>
                              <m:r>
                                <a:rPr lang="es-EC" i="1">
                                  <a:latin typeface="Cambria Math" panose="02040503050406030204" pitchFamily="18" charset="0"/>
                                </a:rPr>
                                <m:t>𝜋</m:t>
                              </m:r>
                            </m:den>
                          </m:f>
                        </m:e>
                      </m:rad>
                    </m:oMath>
                  </m:oMathPara>
                </a14:m>
                <a:endParaRPr lang="es-EC" dirty="0"/>
              </a:p>
            </p:txBody>
          </p:sp>
        </mc:Choice>
        <mc:Fallback xmlns="">
          <p:sp>
            <p:nvSpPr>
              <p:cNvPr id="12" name="Rectángulo 11"/>
              <p:cNvSpPr>
                <a:spLocks noRot="1" noChangeAspect="1" noMove="1" noResize="1" noEditPoints="1" noAdjustHandles="1" noChangeArrowheads="1" noChangeShapeType="1" noTextEdit="1"/>
              </p:cNvSpPr>
              <p:nvPr/>
            </p:nvSpPr>
            <p:spPr>
              <a:xfrm>
                <a:off x="7409889" y="3545939"/>
                <a:ext cx="2609239" cy="910699"/>
              </a:xfrm>
              <a:prstGeom prst="rect">
                <a:avLst/>
              </a:prstGeom>
              <a:blipFill rotWithShape="0">
                <a:blip r:embed="rId8"/>
                <a:stretch>
                  <a:fillRect/>
                </a:stretch>
              </a:blipFill>
            </p:spPr>
            <p:txBody>
              <a:bodyPr/>
              <a:lstStyle/>
              <a:p>
                <a:r>
                  <a:rPr lang="es-EC">
                    <a:noFill/>
                  </a:rPr>
                  <a:t> </a:t>
                </a:r>
              </a:p>
            </p:txBody>
          </p:sp>
        </mc:Fallback>
      </mc:AlternateContent>
      <mc:AlternateContent xmlns:mc="http://schemas.openxmlformats.org/markup-compatibility/2006" xmlns:a14="http://schemas.microsoft.com/office/drawing/2010/main">
        <mc:Choice Requires="a14">
          <p:sp>
            <p:nvSpPr>
              <p:cNvPr id="14" name="Rectángulo 13"/>
              <p:cNvSpPr/>
              <p:nvPr/>
            </p:nvSpPr>
            <p:spPr>
              <a:xfrm>
                <a:off x="7954941" y="4463917"/>
                <a:ext cx="1519134"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EC">
                          <a:latin typeface="Cambria Math" panose="02040503050406030204" pitchFamily="18" charset="0"/>
                        </a:rPr>
                        <m:t>∅</m:t>
                      </m:r>
                      <m:r>
                        <a:rPr lang="es-EC" i="0">
                          <a:latin typeface="Cambria Math" panose="02040503050406030204" pitchFamily="18" charset="0"/>
                        </a:rPr>
                        <m:t>=7.54</m:t>
                      </m:r>
                      <m:r>
                        <a:rPr lang="es-EC" i="1">
                          <a:latin typeface="Cambria Math" panose="02040503050406030204" pitchFamily="18" charset="0"/>
                        </a:rPr>
                        <m:t>𝑚𝑚</m:t>
                      </m:r>
                    </m:oMath>
                  </m:oMathPara>
                </a14:m>
                <a:endParaRPr lang="es-EC" dirty="0"/>
              </a:p>
            </p:txBody>
          </p:sp>
        </mc:Choice>
        <mc:Fallback xmlns="">
          <p:sp>
            <p:nvSpPr>
              <p:cNvPr id="14" name="Rectángulo 13"/>
              <p:cNvSpPr>
                <a:spLocks noRot="1" noChangeAspect="1" noMove="1" noResize="1" noEditPoints="1" noAdjustHandles="1" noChangeArrowheads="1" noChangeShapeType="1" noTextEdit="1"/>
              </p:cNvSpPr>
              <p:nvPr/>
            </p:nvSpPr>
            <p:spPr>
              <a:xfrm>
                <a:off x="7954941" y="4463917"/>
                <a:ext cx="1519134" cy="369332"/>
              </a:xfrm>
              <a:prstGeom prst="rect">
                <a:avLst/>
              </a:prstGeom>
              <a:blipFill rotWithShape="0">
                <a:blip r:embed="rId9"/>
                <a:stretch>
                  <a:fillRect b="-3279"/>
                </a:stretch>
              </a:blipFill>
            </p:spPr>
            <p:txBody>
              <a:bodyPr/>
              <a:lstStyle/>
              <a:p>
                <a:r>
                  <a:rPr lang="es-EC">
                    <a:noFill/>
                  </a:rPr>
                  <a:t> </a:t>
                </a:r>
              </a:p>
            </p:txBody>
          </p:sp>
        </mc:Fallback>
      </mc:AlternateContent>
      <p:sp>
        <p:nvSpPr>
          <p:cNvPr id="15" name="CuadroTexto 14"/>
          <p:cNvSpPr txBox="1"/>
          <p:nvPr/>
        </p:nvSpPr>
        <p:spPr>
          <a:xfrm>
            <a:off x="6670964" y="4935682"/>
            <a:ext cx="4301836" cy="369332"/>
          </a:xfrm>
          <a:prstGeom prst="rect">
            <a:avLst/>
          </a:prstGeom>
          <a:noFill/>
        </p:spPr>
        <p:txBody>
          <a:bodyPr wrap="square" rtlCol="0">
            <a:spAutoFit/>
          </a:bodyPr>
          <a:lstStyle/>
          <a:p>
            <a:r>
              <a:rPr lang="es-419" dirty="0" smtClean="0"/>
              <a:t>Tubería Comercial </a:t>
            </a:r>
            <a:endParaRPr lang="es-EC" dirty="0"/>
          </a:p>
        </p:txBody>
      </p:sp>
      <mc:AlternateContent xmlns:mc="http://schemas.openxmlformats.org/markup-compatibility/2006" xmlns:a14="http://schemas.microsoft.com/office/drawing/2010/main">
        <mc:Choice Requires="a14">
          <p:sp>
            <p:nvSpPr>
              <p:cNvPr id="16" name="Rectángulo 15"/>
              <p:cNvSpPr/>
              <p:nvPr/>
            </p:nvSpPr>
            <p:spPr>
              <a:xfrm>
                <a:off x="7954941" y="5324276"/>
                <a:ext cx="2326214" cy="6127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EC">
                          <a:latin typeface="Cambria Math" panose="02040503050406030204" pitchFamily="18" charset="0"/>
                        </a:rPr>
                        <m:t>∅</m:t>
                      </m:r>
                      <m:r>
                        <a:rPr lang="es-EC" i="0">
                          <a:latin typeface="Cambria Math" panose="02040503050406030204" pitchFamily="18" charset="0"/>
                        </a:rPr>
                        <m:t>=</m:t>
                      </m:r>
                      <m:f>
                        <m:fPr>
                          <m:ctrlPr>
                            <a:rPr lang="es-EC" i="1">
                              <a:latin typeface="Cambria Math" panose="02040503050406030204" pitchFamily="18" charset="0"/>
                            </a:rPr>
                          </m:ctrlPr>
                        </m:fPr>
                        <m:num>
                          <m:r>
                            <a:rPr lang="es-EC" i="0">
                              <a:latin typeface="Cambria Math" panose="02040503050406030204" pitchFamily="18" charset="0"/>
                            </a:rPr>
                            <m:t>3</m:t>
                          </m:r>
                        </m:num>
                        <m:den>
                          <m:r>
                            <a:rPr lang="es-EC" i="0">
                              <a:latin typeface="Cambria Math" panose="02040503050406030204" pitchFamily="18" charset="0"/>
                            </a:rPr>
                            <m:t>8</m:t>
                          </m:r>
                        </m:den>
                      </m:f>
                      <m:r>
                        <a:rPr lang="es-EC" i="1">
                          <a:latin typeface="Cambria Math" panose="02040503050406030204" pitchFamily="18" charset="0"/>
                        </a:rPr>
                        <m:t>𝑖𝑛</m:t>
                      </m:r>
                      <m:r>
                        <a:rPr lang="es-EC" i="0">
                          <a:latin typeface="Cambria Math" panose="02040503050406030204" pitchFamily="18" charset="0"/>
                        </a:rPr>
                        <m:t>=9.525</m:t>
                      </m:r>
                      <m:r>
                        <a:rPr lang="es-EC" i="1">
                          <a:latin typeface="Cambria Math" panose="02040503050406030204" pitchFamily="18" charset="0"/>
                        </a:rPr>
                        <m:t>𝑚𝑚</m:t>
                      </m:r>
                    </m:oMath>
                  </m:oMathPara>
                </a14:m>
                <a:endParaRPr lang="es-EC" dirty="0"/>
              </a:p>
            </p:txBody>
          </p:sp>
        </mc:Choice>
        <mc:Fallback xmlns="">
          <p:sp>
            <p:nvSpPr>
              <p:cNvPr id="16" name="Rectángulo 15"/>
              <p:cNvSpPr>
                <a:spLocks noRot="1" noChangeAspect="1" noMove="1" noResize="1" noEditPoints="1" noAdjustHandles="1" noChangeArrowheads="1" noChangeShapeType="1" noTextEdit="1"/>
              </p:cNvSpPr>
              <p:nvPr/>
            </p:nvSpPr>
            <p:spPr>
              <a:xfrm>
                <a:off x="7954941" y="5324276"/>
                <a:ext cx="2326214" cy="612732"/>
              </a:xfrm>
              <a:prstGeom prst="rect">
                <a:avLst/>
              </a:prstGeom>
              <a:blipFill rotWithShape="0">
                <a:blip r:embed="rId10"/>
                <a:stretch>
                  <a:fillRect/>
                </a:stretch>
              </a:blipFill>
            </p:spPr>
            <p:txBody>
              <a:bodyPr/>
              <a:lstStyle/>
              <a:p>
                <a:r>
                  <a:rPr lang="es-EC">
                    <a:noFill/>
                  </a:rPr>
                  <a:t> </a:t>
                </a:r>
              </a:p>
            </p:txBody>
          </p:sp>
        </mc:Fallback>
      </mc:AlternateContent>
    </p:spTree>
    <p:extLst>
      <p:ext uri="{BB962C8B-B14F-4D97-AF65-F5344CB8AC3E}">
        <p14:creationId xmlns:p14="http://schemas.microsoft.com/office/powerpoint/2010/main" val="11748924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6AF4887E-8391-4537-B3CC-9C2423D626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878182" cy="773295"/>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85869" y="29188"/>
            <a:ext cx="1374356" cy="1126433"/>
          </a:xfrm>
          <a:prstGeom prst="rect">
            <a:avLst/>
          </a:prstGeom>
        </p:spPr>
      </p:pic>
      <p:sp>
        <p:nvSpPr>
          <p:cNvPr id="10" name="CuadroTexto 9"/>
          <p:cNvSpPr txBox="1"/>
          <p:nvPr/>
        </p:nvSpPr>
        <p:spPr>
          <a:xfrm>
            <a:off x="1135135" y="1798049"/>
            <a:ext cx="5328010" cy="369332"/>
          </a:xfrm>
          <a:prstGeom prst="rect">
            <a:avLst/>
          </a:prstGeom>
          <a:noFill/>
        </p:spPr>
        <p:txBody>
          <a:bodyPr wrap="square" rtlCol="0">
            <a:spAutoFit/>
          </a:bodyPr>
          <a:lstStyle/>
          <a:p>
            <a:r>
              <a:rPr lang="es-419" b="1" dirty="0" smtClean="0"/>
              <a:t>Diseño de aislamiento del Tanque</a:t>
            </a:r>
            <a:endParaRPr lang="es-EC" b="1" dirty="0"/>
          </a:p>
        </p:txBody>
      </p:sp>
      <p:sp>
        <p:nvSpPr>
          <p:cNvPr id="4" name="CuadroTexto 3"/>
          <p:cNvSpPr txBox="1"/>
          <p:nvPr/>
        </p:nvSpPr>
        <p:spPr>
          <a:xfrm>
            <a:off x="1246909" y="2327564"/>
            <a:ext cx="9944100" cy="646331"/>
          </a:xfrm>
          <a:prstGeom prst="rect">
            <a:avLst/>
          </a:prstGeom>
          <a:noFill/>
        </p:spPr>
        <p:txBody>
          <a:bodyPr wrap="square" rtlCol="0">
            <a:spAutoFit/>
          </a:bodyPr>
          <a:lstStyle/>
          <a:p>
            <a:r>
              <a:rPr lang="es-419" dirty="0" smtClean="0"/>
              <a:t>Necesario mantener la temperatura interior a 3°C, se utilizo el método de la analogía de las resistencias térmicas.</a:t>
            </a:r>
            <a:endParaRPr lang="es-EC" dirty="0"/>
          </a:p>
        </p:txBody>
      </p:sp>
      <mc:AlternateContent xmlns:mc="http://schemas.openxmlformats.org/markup-compatibility/2006" xmlns:a14="http://schemas.microsoft.com/office/drawing/2010/main">
        <mc:Choice Requires="a14">
          <p:sp>
            <p:nvSpPr>
              <p:cNvPr id="6" name="Rectángulo 5"/>
              <p:cNvSpPr/>
              <p:nvPr/>
            </p:nvSpPr>
            <p:spPr>
              <a:xfrm>
                <a:off x="1246909" y="4145838"/>
                <a:ext cx="9586407" cy="61055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EC" i="1">
                              <a:latin typeface="Cambria Math" panose="02040503050406030204" pitchFamily="18" charset="0"/>
                            </a:rPr>
                          </m:ctrlPr>
                        </m:sSubPr>
                        <m:e>
                          <m:r>
                            <a:rPr lang="es-EC" i="1">
                              <a:latin typeface="Cambria Math" panose="02040503050406030204" pitchFamily="18" charset="0"/>
                            </a:rPr>
                            <m:t>𝑅</m:t>
                          </m:r>
                        </m:e>
                        <m:sub>
                          <m:r>
                            <a:rPr lang="es-EC" i="1">
                              <a:latin typeface="Cambria Math" panose="02040503050406030204" pitchFamily="18" charset="0"/>
                            </a:rPr>
                            <m:t>𝑇𝑜𝑡𝑎𝑙</m:t>
                          </m:r>
                        </m:sub>
                      </m:sSub>
                      <m:r>
                        <a:rPr lang="es-EC">
                          <a:latin typeface="Cambria Math" panose="02040503050406030204" pitchFamily="18" charset="0"/>
                        </a:rPr>
                        <m:t>=</m:t>
                      </m:r>
                      <m:r>
                        <a:rPr lang="es-EC" i="1">
                          <a:latin typeface="Cambria Math" panose="02040503050406030204" pitchFamily="18" charset="0"/>
                        </a:rPr>
                        <m:t>𝑅𝑐𝑜𝑛𝐴𝑖𝑟𝑒</m:t>
                      </m:r>
                      <m:r>
                        <a:rPr lang="es-EC">
                          <a:latin typeface="Cambria Math" panose="02040503050406030204" pitchFamily="18" charset="0"/>
                        </a:rPr>
                        <m:t>+</m:t>
                      </m:r>
                      <m:r>
                        <a:rPr lang="es-EC" i="1">
                          <a:latin typeface="Cambria Math" panose="02040503050406030204" pitchFamily="18" charset="0"/>
                        </a:rPr>
                        <m:t>𝑅𝑐𝑜𝑛𝐹𝑣</m:t>
                      </m:r>
                      <m:r>
                        <a:rPr lang="es-EC">
                          <a:latin typeface="Cambria Math" panose="02040503050406030204" pitchFamily="18" charset="0"/>
                        </a:rPr>
                        <m:t>+</m:t>
                      </m:r>
                      <m:r>
                        <a:rPr lang="es-EC" i="1">
                          <a:latin typeface="Cambria Math" panose="02040503050406030204" pitchFamily="18" charset="0"/>
                        </a:rPr>
                        <m:t>𝑅𝑐𝑜𝑛𝐹𝑉</m:t>
                      </m:r>
                      <m:r>
                        <a:rPr lang="es-EC">
                          <a:latin typeface="Cambria Math" panose="02040503050406030204" pitchFamily="18" charset="0"/>
                        </a:rPr>
                        <m:t>+</m:t>
                      </m:r>
                      <m:r>
                        <a:rPr lang="es-EC" i="1">
                          <a:latin typeface="Cambria Math" panose="02040503050406030204" pitchFamily="18" charset="0"/>
                        </a:rPr>
                        <m:t>𝑅𝑐𝑜𝑛𝑇𝑢𝑏</m:t>
                      </m:r>
                      <m:r>
                        <a:rPr lang="es-EC">
                          <a:latin typeface="Cambria Math" panose="02040503050406030204" pitchFamily="18" charset="0"/>
                        </a:rPr>
                        <m:t>+</m:t>
                      </m:r>
                      <m:r>
                        <a:rPr lang="es-EC" i="1">
                          <a:latin typeface="Cambria Math" panose="02040503050406030204" pitchFamily="18" charset="0"/>
                        </a:rPr>
                        <m:t>𝑅𝑐𝑜𝑑𝑇𝑢𝑏</m:t>
                      </m:r>
                      <m:r>
                        <a:rPr lang="es-EC">
                          <a:latin typeface="Cambria Math" panose="02040503050406030204" pitchFamily="18" charset="0"/>
                        </a:rPr>
                        <m:t>+</m:t>
                      </m:r>
                      <m:r>
                        <a:rPr lang="es-EC" i="1">
                          <a:latin typeface="Cambria Math" panose="02040503050406030204" pitchFamily="18" charset="0"/>
                        </a:rPr>
                        <m:t>𝑅𝑐𝑜𝑛</m:t>
                      </m:r>
                      <m:r>
                        <a:rPr lang="es-EC">
                          <a:latin typeface="Cambria Math" panose="02040503050406030204" pitchFamily="18" charset="0"/>
                        </a:rPr>
                        <m:t> </m:t>
                      </m:r>
                      <m:r>
                        <a:rPr lang="es-EC" i="1">
                          <a:latin typeface="Cambria Math" panose="02040503050406030204" pitchFamily="18" charset="0"/>
                        </a:rPr>
                        <m:t>𝐴𝑔𝑢𝑎</m:t>
                      </m:r>
                      <m:r>
                        <a:rPr lang="es-419">
                          <a:latin typeface="Cambria Math" panose="02040503050406030204" pitchFamily="18" charset="0"/>
                        </a:rPr>
                        <m:t>=</m:t>
                      </m:r>
                      <m:r>
                        <a:rPr lang="es-EC">
                          <a:latin typeface="Cambria Math" panose="02040503050406030204" pitchFamily="18" charset="0"/>
                        </a:rPr>
                        <m:t>6385.631 </m:t>
                      </m:r>
                      <m:f>
                        <m:fPr>
                          <m:ctrlPr>
                            <a:rPr lang="es-EC" i="1">
                              <a:latin typeface="Cambria Math" panose="02040503050406030204" pitchFamily="18" charset="0"/>
                            </a:rPr>
                          </m:ctrlPr>
                        </m:fPr>
                        <m:num>
                          <m:r>
                            <a:rPr lang="es-EC" i="1">
                              <a:latin typeface="Cambria Math" panose="02040503050406030204" pitchFamily="18" charset="0"/>
                            </a:rPr>
                            <m:t>𝐾</m:t>
                          </m:r>
                        </m:num>
                        <m:den>
                          <m:r>
                            <a:rPr lang="es-EC" i="1">
                              <a:latin typeface="Cambria Math" panose="02040503050406030204" pitchFamily="18" charset="0"/>
                            </a:rPr>
                            <m:t>𝑊</m:t>
                          </m:r>
                        </m:den>
                      </m:f>
                    </m:oMath>
                  </m:oMathPara>
                </a14:m>
                <a:endParaRPr lang="es-EC" dirty="0"/>
              </a:p>
            </p:txBody>
          </p:sp>
        </mc:Choice>
        <mc:Fallback xmlns="">
          <p:sp>
            <p:nvSpPr>
              <p:cNvPr id="6" name="Rectángulo 5"/>
              <p:cNvSpPr>
                <a:spLocks noRot="1" noChangeAspect="1" noMove="1" noResize="1" noEditPoints="1" noAdjustHandles="1" noChangeArrowheads="1" noChangeShapeType="1" noTextEdit="1"/>
              </p:cNvSpPr>
              <p:nvPr/>
            </p:nvSpPr>
            <p:spPr>
              <a:xfrm>
                <a:off x="1246909" y="4145838"/>
                <a:ext cx="9586407" cy="610552"/>
              </a:xfrm>
              <a:prstGeom prst="rect">
                <a:avLst/>
              </a:prstGeom>
              <a:blipFill>
                <a:blip r:embed="rId4"/>
                <a:stretch>
                  <a:fillRect/>
                </a:stretch>
              </a:blipFill>
            </p:spPr>
            <p:txBody>
              <a:bodyPr/>
              <a:lstStyle/>
              <a:p>
                <a:r>
                  <a:rPr lang="es-MX">
                    <a:noFill/>
                  </a:rPr>
                  <a:t> </a:t>
                </a:r>
              </a:p>
            </p:txBody>
          </p:sp>
        </mc:Fallback>
      </mc:AlternateContent>
      <p:pic>
        <p:nvPicPr>
          <p:cNvPr id="8" name="Imagen 7"/>
          <p:cNvPicPr>
            <a:picLocks noChangeAspect="1"/>
          </p:cNvPicPr>
          <p:nvPr/>
        </p:nvPicPr>
        <p:blipFill>
          <a:blip r:embed="rId5"/>
          <a:stretch>
            <a:fillRect/>
          </a:stretch>
        </p:blipFill>
        <p:spPr>
          <a:xfrm>
            <a:off x="1023937" y="2943225"/>
            <a:ext cx="10144125" cy="971550"/>
          </a:xfrm>
          <a:prstGeom prst="rect">
            <a:avLst/>
          </a:prstGeom>
        </p:spPr>
      </p:pic>
      <mc:AlternateContent xmlns:mc="http://schemas.openxmlformats.org/markup-compatibility/2006" xmlns:a14="http://schemas.microsoft.com/office/drawing/2010/main">
        <mc:Choice Requires="a14">
          <p:sp>
            <p:nvSpPr>
              <p:cNvPr id="12" name="Rectángulo 11"/>
              <p:cNvSpPr/>
              <p:nvPr/>
            </p:nvSpPr>
            <p:spPr>
              <a:xfrm>
                <a:off x="1246909" y="4739927"/>
                <a:ext cx="4441681" cy="661335"/>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s-EC" i="1">
                              <a:latin typeface="Cambria Math" panose="02040503050406030204" pitchFamily="18" charset="0"/>
                            </a:rPr>
                          </m:ctrlPr>
                        </m:sSubPr>
                        <m:e>
                          <m:r>
                            <a:rPr lang="es-EC" i="1">
                              <a:latin typeface="Cambria Math" panose="02040503050406030204" pitchFamily="18" charset="0"/>
                            </a:rPr>
                            <m:t>𝑄</m:t>
                          </m:r>
                        </m:e>
                        <m:sub>
                          <m:r>
                            <a:rPr lang="es-EC" i="1">
                              <a:latin typeface="Cambria Math" panose="02040503050406030204" pitchFamily="18" charset="0"/>
                            </a:rPr>
                            <m:t>𝑇𝑖𝑛𝑡</m:t>
                          </m:r>
                          <m:r>
                            <a:rPr lang="es-EC" i="0">
                              <a:latin typeface="Cambria Math" panose="02040503050406030204" pitchFamily="18" charset="0"/>
                            </a:rPr>
                            <m:t>−</m:t>
                          </m:r>
                          <m:r>
                            <a:rPr lang="es-EC" i="1">
                              <a:latin typeface="Cambria Math" panose="02040503050406030204" pitchFamily="18" charset="0"/>
                            </a:rPr>
                            <m:t>𝑇</m:t>
                          </m:r>
                          <m:r>
                            <a:rPr lang="es-EC" i="0">
                              <a:latin typeface="Cambria Math" panose="02040503050406030204" pitchFamily="18" charset="0"/>
                            </a:rPr>
                            <m:t>∞</m:t>
                          </m:r>
                        </m:sub>
                      </m:sSub>
                      <m:r>
                        <a:rPr lang="es-EC" i="0">
                          <a:latin typeface="Cambria Math" panose="02040503050406030204" pitchFamily="18" charset="0"/>
                        </a:rPr>
                        <m:t>=</m:t>
                      </m:r>
                      <m:f>
                        <m:fPr>
                          <m:ctrlPr>
                            <a:rPr lang="es-EC" i="1">
                              <a:latin typeface="Cambria Math" panose="02040503050406030204" pitchFamily="18" charset="0"/>
                            </a:rPr>
                          </m:ctrlPr>
                        </m:fPr>
                        <m:num>
                          <m:r>
                            <a:rPr lang="es-EC" i="1">
                              <a:latin typeface="Cambria Math" panose="02040503050406030204" pitchFamily="18" charset="0"/>
                            </a:rPr>
                            <m:t>𝑇</m:t>
                          </m:r>
                          <m:r>
                            <a:rPr lang="es-EC" i="0">
                              <a:latin typeface="Cambria Math" panose="02040503050406030204" pitchFamily="18" charset="0"/>
                            </a:rPr>
                            <m:t>∞2−</m:t>
                          </m:r>
                          <m:r>
                            <a:rPr lang="es-EC" i="1">
                              <a:latin typeface="Cambria Math" panose="02040503050406030204" pitchFamily="18" charset="0"/>
                            </a:rPr>
                            <m:t>𝑇</m:t>
                          </m:r>
                          <m:r>
                            <a:rPr lang="es-EC" i="0">
                              <a:latin typeface="Cambria Math" panose="02040503050406030204" pitchFamily="18" charset="0"/>
                            </a:rPr>
                            <m:t>∞1</m:t>
                          </m:r>
                        </m:num>
                        <m:den>
                          <m:sSub>
                            <m:sSubPr>
                              <m:ctrlPr>
                                <a:rPr lang="es-EC" i="1">
                                  <a:latin typeface="Cambria Math" panose="02040503050406030204" pitchFamily="18" charset="0"/>
                                </a:rPr>
                              </m:ctrlPr>
                            </m:sSubPr>
                            <m:e>
                              <m:r>
                                <a:rPr lang="es-EC" i="1">
                                  <a:latin typeface="Cambria Math" panose="02040503050406030204" pitchFamily="18" charset="0"/>
                                </a:rPr>
                                <m:t>𝑅</m:t>
                              </m:r>
                            </m:e>
                            <m:sub>
                              <m:r>
                                <a:rPr lang="es-EC" i="1">
                                  <a:latin typeface="Cambria Math" panose="02040503050406030204" pitchFamily="18" charset="0"/>
                                </a:rPr>
                                <m:t>𝑇𝑜𝑡𝑎𝑙</m:t>
                              </m:r>
                            </m:sub>
                          </m:sSub>
                        </m:den>
                      </m:f>
                      <m:r>
                        <a:rPr lang="es-EC" i="0">
                          <a:latin typeface="Cambria Math" panose="02040503050406030204" pitchFamily="18" charset="0"/>
                        </a:rPr>
                        <m:t>=2.975∗</m:t>
                      </m:r>
                      <m:sSup>
                        <m:sSupPr>
                          <m:ctrlPr>
                            <a:rPr lang="es-EC" i="1">
                              <a:latin typeface="Cambria Math" panose="02040503050406030204" pitchFamily="18" charset="0"/>
                            </a:rPr>
                          </m:ctrlPr>
                        </m:sSupPr>
                        <m:e>
                          <m:r>
                            <a:rPr lang="es-EC" i="0">
                              <a:latin typeface="Cambria Math" panose="02040503050406030204" pitchFamily="18" charset="0"/>
                            </a:rPr>
                            <m:t>10</m:t>
                          </m:r>
                        </m:e>
                        <m:sup>
                          <m:r>
                            <a:rPr lang="es-EC" i="0">
                              <a:latin typeface="Cambria Math" panose="02040503050406030204" pitchFamily="18" charset="0"/>
                            </a:rPr>
                            <m:t>−3</m:t>
                          </m:r>
                        </m:sup>
                      </m:sSup>
                      <m:r>
                        <a:rPr lang="es-EC" i="1">
                          <a:latin typeface="Cambria Math" panose="02040503050406030204" pitchFamily="18" charset="0"/>
                        </a:rPr>
                        <m:t>𝑊</m:t>
                      </m:r>
                    </m:oMath>
                  </m:oMathPara>
                </a14:m>
                <a:endParaRPr lang="es-EC" dirty="0"/>
              </a:p>
            </p:txBody>
          </p:sp>
        </mc:Choice>
        <mc:Fallback xmlns="">
          <p:sp>
            <p:nvSpPr>
              <p:cNvPr id="12" name="Rectángulo 11"/>
              <p:cNvSpPr>
                <a:spLocks noRot="1" noChangeAspect="1" noMove="1" noResize="1" noEditPoints="1" noAdjustHandles="1" noChangeArrowheads="1" noChangeShapeType="1" noTextEdit="1"/>
              </p:cNvSpPr>
              <p:nvPr/>
            </p:nvSpPr>
            <p:spPr>
              <a:xfrm>
                <a:off x="1246909" y="4739927"/>
                <a:ext cx="4441681" cy="661335"/>
              </a:xfrm>
              <a:prstGeom prst="rect">
                <a:avLst/>
              </a:prstGeom>
              <a:blipFill rotWithShape="0">
                <a:blip r:embed="rId6"/>
                <a:stretch>
                  <a:fillRect/>
                </a:stretch>
              </a:blipFill>
            </p:spPr>
            <p:txBody>
              <a:bodyPr/>
              <a:lstStyle/>
              <a:p>
                <a:r>
                  <a:rPr lang="es-EC">
                    <a:noFill/>
                  </a:rPr>
                  <a:t> </a:t>
                </a:r>
              </a:p>
            </p:txBody>
          </p:sp>
        </mc:Fallback>
      </mc:AlternateContent>
      <mc:AlternateContent xmlns:mc="http://schemas.openxmlformats.org/markup-compatibility/2006" xmlns:a14="http://schemas.microsoft.com/office/drawing/2010/main">
        <mc:Choice Requires="a14">
          <p:sp>
            <p:nvSpPr>
              <p:cNvPr id="14" name="Rectángulo 13"/>
              <p:cNvSpPr/>
              <p:nvPr/>
            </p:nvSpPr>
            <p:spPr>
              <a:xfrm>
                <a:off x="6040112" y="4748159"/>
                <a:ext cx="4441681" cy="661335"/>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s-EC" i="1" smtClean="0">
                              <a:latin typeface="Cambria Math" panose="02040503050406030204" pitchFamily="18" charset="0"/>
                            </a:rPr>
                          </m:ctrlPr>
                        </m:sSubPr>
                        <m:e>
                          <m:r>
                            <a:rPr lang="es-EC" i="1">
                              <a:latin typeface="Cambria Math" panose="02040503050406030204" pitchFamily="18" charset="0"/>
                            </a:rPr>
                            <m:t>𝑄</m:t>
                          </m:r>
                        </m:e>
                        <m:sub>
                          <m:r>
                            <a:rPr lang="es-EC" i="1">
                              <a:latin typeface="Cambria Math" panose="02040503050406030204" pitchFamily="18" charset="0"/>
                            </a:rPr>
                            <m:t>𝑇𝑖𝑛𝑡</m:t>
                          </m:r>
                          <m:r>
                            <a:rPr lang="es-EC" i="0">
                              <a:latin typeface="Cambria Math" panose="02040503050406030204" pitchFamily="18" charset="0"/>
                            </a:rPr>
                            <m:t>−</m:t>
                          </m:r>
                          <m:r>
                            <a:rPr lang="es-EC" i="1">
                              <a:latin typeface="Cambria Math" panose="02040503050406030204" pitchFamily="18" charset="0"/>
                            </a:rPr>
                            <m:t>𝑇</m:t>
                          </m:r>
                          <m:r>
                            <a:rPr lang="es-EC" i="0">
                              <a:latin typeface="Cambria Math" panose="02040503050406030204" pitchFamily="18" charset="0"/>
                            </a:rPr>
                            <m:t>∞</m:t>
                          </m:r>
                        </m:sub>
                      </m:sSub>
                      <m:r>
                        <a:rPr lang="es-EC" i="0">
                          <a:latin typeface="Cambria Math" panose="02040503050406030204" pitchFamily="18" charset="0"/>
                        </a:rPr>
                        <m:t>=</m:t>
                      </m:r>
                      <m:f>
                        <m:fPr>
                          <m:ctrlPr>
                            <a:rPr lang="es-EC" i="1">
                              <a:latin typeface="Cambria Math" panose="02040503050406030204" pitchFamily="18" charset="0"/>
                            </a:rPr>
                          </m:ctrlPr>
                        </m:fPr>
                        <m:num>
                          <m:r>
                            <a:rPr lang="es-EC" i="1">
                              <a:latin typeface="Cambria Math" panose="02040503050406030204" pitchFamily="18" charset="0"/>
                            </a:rPr>
                            <m:t>𝑇</m:t>
                          </m:r>
                          <m:r>
                            <a:rPr lang="es-EC" i="0">
                              <a:latin typeface="Cambria Math" panose="02040503050406030204" pitchFamily="18" charset="0"/>
                            </a:rPr>
                            <m:t>∞−</m:t>
                          </m:r>
                          <m:r>
                            <a:rPr lang="es-419" b="0" i="1" smtClean="0">
                              <a:latin typeface="Cambria Math" panose="02040503050406030204" pitchFamily="18" charset="0"/>
                            </a:rPr>
                            <m:t>𝑇𝑆</m:t>
                          </m:r>
                        </m:num>
                        <m:den>
                          <m:sSub>
                            <m:sSubPr>
                              <m:ctrlPr>
                                <a:rPr lang="es-EC" i="1">
                                  <a:latin typeface="Cambria Math" panose="02040503050406030204" pitchFamily="18" charset="0"/>
                                </a:rPr>
                              </m:ctrlPr>
                            </m:sSubPr>
                            <m:e>
                              <m:r>
                                <a:rPr lang="es-EC" i="1">
                                  <a:latin typeface="Cambria Math" panose="02040503050406030204" pitchFamily="18" charset="0"/>
                                </a:rPr>
                                <m:t>𝑅</m:t>
                              </m:r>
                            </m:e>
                            <m:sub>
                              <m:r>
                                <a:rPr lang="es-EC" i="1">
                                  <a:latin typeface="Cambria Math" panose="02040503050406030204" pitchFamily="18" charset="0"/>
                                </a:rPr>
                                <m:t>𝑇𝑜𝑡𝑎𝑙</m:t>
                              </m:r>
                            </m:sub>
                          </m:sSub>
                        </m:den>
                      </m:f>
                    </m:oMath>
                  </m:oMathPara>
                </a14:m>
                <a:endParaRPr lang="es-EC" dirty="0"/>
              </a:p>
            </p:txBody>
          </p:sp>
        </mc:Choice>
        <mc:Fallback xmlns="">
          <p:sp>
            <p:nvSpPr>
              <p:cNvPr id="14" name="Rectángulo 13"/>
              <p:cNvSpPr>
                <a:spLocks noRot="1" noChangeAspect="1" noMove="1" noResize="1" noEditPoints="1" noAdjustHandles="1" noChangeArrowheads="1" noChangeShapeType="1" noTextEdit="1"/>
              </p:cNvSpPr>
              <p:nvPr/>
            </p:nvSpPr>
            <p:spPr>
              <a:xfrm>
                <a:off x="6040112" y="4748159"/>
                <a:ext cx="4441681" cy="661335"/>
              </a:xfrm>
              <a:prstGeom prst="rect">
                <a:avLst/>
              </a:prstGeom>
              <a:blipFill rotWithShape="0">
                <a:blip r:embed="rId7"/>
                <a:stretch>
                  <a:fillRect/>
                </a:stretch>
              </a:blipFill>
            </p:spPr>
            <p:txBody>
              <a:bodyPr/>
              <a:lstStyle/>
              <a:p>
                <a:r>
                  <a:rPr lang="es-EC">
                    <a:noFill/>
                  </a:rPr>
                  <a:t> </a:t>
                </a:r>
              </a:p>
            </p:txBody>
          </p:sp>
        </mc:Fallback>
      </mc:AlternateContent>
      <mc:AlternateContent xmlns:mc="http://schemas.openxmlformats.org/markup-compatibility/2006" xmlns:a14="http://schemas.microsoft.com/office/drawing/2010/main">
        <mc:Choice Requires="a14">
          <p:sp>
            <p:nvSpPr>
              <p:cNvPr id="15" name="Rectángulo 14"/>
              <p:cNvSpPr/>
              <p:nvPr/>
            </p:nvSpPr>
            <p:spPr>
              <a:xfrm>
                <a:off x="3948819" y="5417355"/>
                <a:ext cx="3908186" cy="76309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419" i="1">
                          <a:latin typeface="Cambria Math" panose="02040503050406030204" pitchFamily="18" charset="0"/>
                        </a:rPr>
                        <m:t>𝑇𝑆</m:t>
                      </m:r>
                      <m:r>
                        <a:rPr lang="es-419" i="1">
                          <a:latin typeface="Cambria Math" panose="02040503050406030204" pitchFamily="18" charset="0"/>
                        </a:rPr>
                        <m:t> </m:t>
                      </m:r>
                      <m:r>
                        <a:rPr lang="es-EC" i="0">
                          <a:latin typeface="Cambria Math" panose="02040503050406030204" pitchFamily="18" charset="0"/>
                        </a:rPr>
                        <m:t>=22°</m:t>
                      </m:r>
                      <m:r>
                        <a:rPr lang="es-EC" i="1">
                          <a:latin typeface="Cambria Math" panose="02040503050406030204" pitchFamily="18" charset="0"/>
                        </a:rPr>
                        <m:t>𝐶</m:t>
                      </m:r>
                      <m:r>
                        <a:rPr lang="es-EC" i="0">
                          <a:latin typeface="Cambria Math" panose="02040503050406030204" pitchFamily="18" charset="0"/>
                        </a:rPr>
                        <m:t>−</m:t>
                      </m:r>
                      <m:sSub>
                        <m:sSubPr>
                          <m:ctrlPr>
                            <a:rPr lang="es-EC" i="1">
                              <a:latin typeface="Cambria Math" panose="02040503050406030204" pitchFamily="18" charset="0"/>
                            </a:rPr>
                          </m:ctrlPr>
                        </m:sSubPr>
                        <m:e>
                          <m:r>
                            <a:rPr lang="es-EC" i="1">
                              <a:latin typeface="Cambria Math" panose="02040503050406030204" pitchFamily="18" charset="0"/>
                            </a:rPr>
                            <m:t>𝑄</m:t>
                          </m:r>
                        </m:e>
                        <m:sub>
                          <m:r>
                            <a:rPr lang="es-EC" i="1">
                              <a:latin typeface="Cambria Math" panose="02040503050406030204" pitchFamily="18" charset="0"/>
                            </a:rPr>
                            <m:t>𝑇𝑖𝑛𝑡</m:t>
                          </m:r>
                          <m:r>
                            <a:rPr lang="es-EC" i="0">
                              <a:latin typeface="Cambria Math" panose="02040503050406030204" pitchFamily="18" charset="0"/>
                            </a:rPr>
                            <m:t>−</m:t>
                          </m:r>
                          <m:r>
                            <a:rPr lang="es-EC" i="1">
                              <a:latin typeface="Cambria Math" panose="02040503050406030204" pitchFamily="18" charset="0"/>
                            </a:rPr>
                            <m:t>𝑇</m:t>
                          </m:r>
                          <m:r>
                            <a:rPr lang="es-EC" i="0">
                              <a:latin typeface="Cambria Math" panose="02040503050406030204" pitchFamily="18" charset="0"/>
                            </a:rPr>
                            <m:t>∞</m:t>
                          </m:r>
                        </m:sub>
                      </m:sSub>
                      <m:r>
                        <a:rPr lang="es-EC" i="0">
                          <a:latin typeface="Cambria Math" panose="02040503050406030204" pitchFamily="18" charset="0"/>
                        </a:rPr>
                        <m:t>∗</m:t>
                      </m:r>
                      <m:nary>
                        <m:naryPr>
                          <m:chr m:val="∑"/>
                          <m:subHide m:val="on"/>
                          <m:supHide m:val="on"/>
                          <m:ctrlPr>
                            <a:rPr lang="es-EC" i="1">
                              <a:latin typeface="Cambria Math" panose="02040503050406030204" pitchFamily="18" charset="0"/>
                            </a:rPr>
                          </m:ctrlPr>
                        </m:naryPr>
                        <m:sub/>
                        <m:sup/>
                        <m:e>
                          <m:r>
                            <a:rPr lang="es-EC" i="1">
                              <a:latin typeface="Cambria Math" panose="02040503050406030204" pitchFamily="18" charset="0"/>
                            </a:rPr>
                            <m:t>𝑅</m:t>
                          </m:r>
                          <m:r>
                            <a:rPr lang="es-EC" i="0">
                              <a:latin typeface="Cambria Math" panose="02040503050406030204" pitchFamily="18" charset="0"/>
                            </a:rPr>
                            <m:t>=3°</m:t>
                          </m:r>
                          <m:r>
                            <a:rPr lang="es-EC" i="1">
                              <a:latin typeface="Cambria Math" panose="02040503050406030204" pitchFamily="18" charset="0"/>
                            </a:rPr>
                            <m:t>𝐶</m:t>
                          </m:r>
                        </m:e>
                      </m:nary>
                    </m:oMath>
                  </m:oMathPara>
                </a14:m>
                <a:endParaRPr lang="es-EC" dirty="0"/>
              </a:p>
            </p:txBody>
          </p:sp>
        </mc:Choice>
        <mc:Fallback xmlns="">
          <p:sp>
            <p:nvSpPr>
              <p:cNvPr id="15" name="Rectángulo 14"/>
              <p:cNvSpPr>
                <a:spLocks noRot="1" noChangeAspect="1" noMove="1" noResize="1" noEditPoints="1" noAdjustHandles="1" noChangeArrowheads="1" noChangeShapeType="1" noTextEdit="1"/>
              </p:cNvSpPr>
              <p:nvPr/>
            </p:nvSpPr>
            <p:spPr>
              <a:xfrm>
                <a:off x="3948819" y="5417355"/>
                <a:ext cx="3908186" cy="763094"/>
              </a:xfrm>
              <a:prstGeom prst="rect">
                <a:avLst/>
              </a:prstGeom>
              <a:blipFill rotWithShape="0">
                <a:blip r:embed="rId8"/>
                <a:stretch>
                  <a:fillRect/>
                </a:stretch>
              </a:blipFill>
            </p:spPr>
            <p:txBody>
              <a:bodyPr/>
              <a:lstStyle/>
              <a:p>
                <a:r>
                  <a:rPr lang="es-EC">
                    <a:noFill/>
                  </a:rPr>
                  <a:t> </a:t>
                </a:r>
              </a:p>
            </p:txBody>
          </p:sp>
        </mc:Fallback>
      </mc:AlternateContent>
    </p:spTree>
    <p:extLst>
      <p:ext uri="{BB962C8B-B14F-4D97-AF65-F5344CB8AC3E}">
        <p14:creationId xmlns:p14="http://schemas.microsoft.com/office/powerpoint/2010/main" val="9523681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6AF4887E-8391-4537-B3CC-9C2423D626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878182" cy="773295"/>
          </a:xfrm>
          <a:prstGeom prst="rect">
            <a:avLst/>
          </a:prstGeom>
        </p:spPr>
      </p:pic>
      <p:sp>
        <p:nvSpPr>
          <p:cNvPr id="3" name="Marcador de contenido 2"/>
          <p:cNvSpPr txBox="1">
            <a:spLocks/>
          </p:cNvSpPr>
          <p:nvPr/>
        </p:nvSpPr>
        <p:spPr>
          <a:xfrm>
            <a:off x="1135135" y="1053942"/>
            <a:ext cx="10058400" cy="825699"/>
          </a:xfrm>
          <a:prstGeom prst="rect">
            <a:avLst/>
          </a:prstGeom>
        </p:spPr>
        <p:txBody>
          <a:bodyPr>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buNone/>
            </a:pPr>
            <a:endParaRPr lang="es-ES_tradnl" sz="4000" b="1" dirty="0"/>
          </a:p>
        </p:txBody>
      </p:sp>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85869" y="29188"/>
            <a:ext cx="1374356" cy="1126433"/>
          </a:xfrm>
          <a:prstGeom prst="rect">
            <a:avLst/>
          </a:prstGeom>
        </p:spPr>
      </p:pic>
      <p:pic>
        <p:nvPicPr>
          <p:cNvPr id="12" name="Imagen 11"/>
          <p:cNvPicPr/>
          <p:nvPr/>
        </p:nvPicPr>
        <p:blipFill>
          <a:blip r:embed="rId4">
            <a:extLst>
              <a:ext uri="{28A0092B-C50C-407E-A947-70E740481C1C}">
                <a14:useLocalDpi xmlns:a14="http://schemas.microsoft.com/office/drawing/2010/main" val="0"/>
              </a:ext>
            </a:extLst>
          </a:blip>
          <a:stretch>
            <a:fillRect/>
          </a:stretch>
        </p:blipFill>
        <p:spPr>
          <a:xfrm>
            <a:off x="2701636" y="1155621"/>
            <a:ext cx="6431973" cy="4777588"/>
          </a:xfrm>
          <a:prstGeom prst="rect">
            <a:avLst/>
          </a:prstGeom>
        </p:spPr>
      </p:pic>
    </p:spTree>
    <p:extLst>
      <p:ext uri="{BB962C8B-B14F-4D97-AF65-F5344CB8AC3E}">
        <p14:creationId xmlns:p14="http://schemas.microsoft.com/office/powerpoint/2010/main" val="18602807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6AF4887E-8391-4537-B3CC-9C2423D626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878182" cy="773295"/>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85869" y="29188"/>
            <a:ext cx="1374356" cy="1126433"/>
          </a:xfrm>
          <a:prstGeom prst="rect">
            <a:avLst/>
          </a:prstGeom>
        </p:spPr>
      </p:pic>
      <p:sp>
        <p:nvSpPr>
          <p:cNvPr id="10" name="CuadroTexto 9"/>
          <p:cNvSpPr txBox="1"/>
          <p:nvPr/>
        </p:nvSpPr>
        <p:spPr>
          <a:xfrm>
            <a:off x="1135135" y="1798049"/>
            <a:ext cx="5328010" cy="369332"/>
          </a:xfrm>
          <a:prstGeom prst="rect">
            <a:avLst/>
          </a:prstGeom>
          <a:noFill/>
        </p:spPr>
        <p:txBody>
          <a:bodyPr wrap="square" rtlCol="0">
            <a:spAutoFit/>
          </a:bodyPr>
          <a:lstStyle/>
          <a:p>
            <a:r>
              <a:rPr lang="es-419" b="1" dirty="0" smtClean="0"/>
              <a:t>Carga Térmica del Equipo</a:t>
            </a:r>
            <a:endParaRPr lang="es-EC" b="1" dirty="0"/>
          </a:p>
        </p:txBody>
      </p:sp>
      <p:sp>
        <p:nvSpPr>
          <p:cNvPr id="3" name="CuadroTexto 2"/>
          <p:cNvSpPr txBox="1"/>
          <p:nvPr/>
        </p:nvSpPr>
        <p:spPr>
          <a:xfrm>
            <a:off x="2047009" y="2348345"/>
            <a:ext cx="5060373" cy="369332"/>
          </a:xfrm>
          <a:prstGeom prst="rect">
            <a:avLst/>
          </a:prstGeom>
          <a:noFill/>
        </p:spPr>
        <p:txBody>
          <a:bodyPr wrap="square" rtlCol="0">
            <a:spAutoFit/>
          </a:bodyPr>
          <a:lstStyle/>
          <a:p>
            <a:r>
              <a:rPr lang="es-419" dirty="0" smtClean="0"/>
              <a:t>Potencia eléctrica del equipo</a:t>
            </a:r>
            <a:endParaRPr lang="es-EC" dirty="0"/>
          </a:p>
        </p:txBody>
      </p:sp>
      <mc:AlternateContent xmlns:mc="http://schemas.openxmlformats.org/markup-compatibility/2006" xmlns:a14="http://schemas.microsoft.com/office/drawing/2010/main">
        <mc:Choice Requires="a14">
          <p:sp>
            <p:nvSpPr>
              <p:cNvPr id="7" name="Rectángulo 6"/>
              <p:cNvSpPr/>
              <p:nvPr/>
            </p:nvSpPr>
            <p:spPr>
              <a:xfrm>
                <a:off x="5363164" y="2898641"/>
                <a:ext cx="1099981"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m:rPr>
                          <m:sty m:val="p"/>
                        </m:rPr>
                        <a:rPr lang="es-EC">
                          <a:latin typeface="Cambria Math" panose="02040503050406030204" pitchFamily="18" charset="0"/>
                        </a:rPr>
                        <m:t>P</m:t>
                      </m:r>
                      <m:r>
                        <a:rPr lang="es-EC" i="0">
                          <a:latin typeface="Cambria Math" panose="02040503050406030204" pitchFamily="18" charset="0"/>
                        </a:rPr>
                        <m:t>=</m:t>
                      </m:r>
                      <m:r>
                        <m:rPr>
                          <m:sty m:val="p"/>
                        </m:rPr>
                        <a:rPr lang="es-EC" i="0">
                          <a:latin typeface="Cambria Math" panose="02040503050406030204" pitchFamily="18" charset="0"/>
                        </a:rPr>
                        <m:t>V</m:t>
                      </m:r>
                      <m:r>
                        <a:rPr lang="es-EC" i="0">
                          <a:latin typeface="Cambria Math" panose="02040503050406030204" pitchFamily="18" charset="0"/>
                        </a:rPr>
                        <m:t>∗</m:t>
                      </m:r>
                      <m:r>
                        <m:rPr>
                          <m:sty m:val="p"/>
                        </m:rPr>
                        <a:rPr lang="es-EC" i="0">
                          <a:latin typeface="Cambria Math" panose="02040503050406030204" pitchFamily="18" charset="0"/>
                        </a:rPr>
                        <m:t>i</m:t>
                      </m:r>
                    </m:oMath>
                  </m:oMathPara>
                </a14:m>
                <a:endParaRPr lang="es-EC" dirty="0"/>
              </a:p>
            </p:txBody>
          </p:sp>
        </mc:Choice>
        <mc:Fallback xmlns="">
          <p:sp>
            <p:nvSpPr>
              <p:cNvPr id="7" name="Rectángulo 6"/>
              <p:cNvSpPr>
                <a:spLocks noRot="1" noChangeAspect="1" noMove="1" noResize="1" noEditPoints="1" noAdjustHandles="1" noChangeArrowheads="1" noChangeShapeType="1" noTextEdit="1"/>
              </p:cNvSpPr>
              <p:nvPr/>
            </p:nvSpPr>
            <p:spPr>
              <a:xfrm>
                <a:off x="5363164" y="2898641"/>
                <a:ext cx="1099981" cy="369332"/>
              </a:xfrm>
              <a:prstGeom prst="rect">
                <a:avLst/>
              </a:prstGeom>
              <a:blipFill rotWithShape="0">
                <a:blip r:embed="rId4"/>
                <a:stretch>
                  <a:fillRect/>
                </a:stretch>
              </a:blipFill>
            </p:spPr>
            <p:txBody>
              <a:bodyPr/>
              <a:lstStyle/>
              <a:p>
                <a:r>
                  <a:rPr lang="es-EC">
                    <a:noFill/>
                  </a:rPr>
                  <a:t> </a:t>
                </a:r>
              </a:p>
            </p:txBody>
          </p:sp>
        </mc:Fallback>
      </mc:AlternateContent>
      <mc:AlternateContent xmlns:mc="http://schemas.openxmlformats.org/markup-compatibility/2006" xmlns:a14="http://schemas.microsoft.com/office/drawing/2010/main">
        <mc:Choice Requires="a14">
          <p:sp>
            <p:nvSpPr>
              <p:cNvPr id="9" name="Rectángulo 8"/>
              <p:cNvSpPr/>
              <p:nvPr/>
            </p:nvSpPr>
            <p:spPr>
              <a:xfrm>
                <a:off x="5350315" y="3244334"/>
                <a:ext cx="1491370"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EC" i="1">
                          <a:latin typeface="Cambria Math" panose="02040503050406030204" pitchFamily="18" charset="0"/>
                        </a:rPr>
                        <m:t>𝑃</m:t>
                      </m:r>
                      <m:r>
                        <a:rPr lang="es-EC" i="0">
                          <a:latin typeface="Cambria Math" panose="02040503050406030204" pitchFamily="18" charset="0"/>
                        </a:rPr>
                        <m:t>=1210 </m:t>
                      </m:r>
                      <m:r>
                        <a:rPr lang="es-EC" i="1">
                          <a:latin typeface="Cambria Math" panose="02040503050406030204" pitchFamily="18" charset="0"/>
                        </a:rPr>
                        <m:t>𝑊</m:t>
                      </m:r>
                    </m:oMath>
                  </m:oMathPara>
                </a14:m>
                <a:endParaRPr lang="es-EC" dirty="0"/>
              </a:p>
            </p:txBody>
          </p:sp>
        </mc:Choice>
        <mc:Fallback xmlns="">
          <p:sp>
            <p:nvSpPr>
              <p:cNvPr id="9" name="Rectángulo 8"/>
              <p:cNvSpPr>
                <a:spLocks noRot="1" noChangeAspect="1" noMove="1" noResize="1" noEditPoints="1" noAdjustHandles="1" noChangeArrowheads="1" noChangeShapeType="1" noTextEdit="1"/>
              </p:cNvSpPr>
              <p:nvPr/>
            </p:nvSpPr>
            <p:spPr>
              <a:xfrm>
                <a:off x="5350315" y="3244334"/>
                <a:ext cx="1491370" cy="369332"/>
              </a:xfrm>
              <a:prstGeom prst="rect">
                <a:avLst/>
              </a:prstGeom>
              <a:blipFill rotWithShape="0">
                <a:blip r:embed="rId5"/>
                <a:stretch>
                  <a:fillRect/>
                </a:stretch>
              </a:blipFill>
            </p:spPr>
            <p:txBody>
              <a:bodyPr/>
              <a:lstStyle/>
              <a:p>
                <a:r>
                  <a:rPr lang="es-EC">
                    <a:noFill/>
                  </a:rPr>
                  <a:t> </a:t>
                </a:r>
              </a:p>
            </p:txBody>
          </p:sp>
        </mc:Fallback>
      </mc:AlternateContent>
      <p:sp>
        <p:nvSpPr>
          <p:cNvPr id="16" name="CuadroTexto 15"/>
          <p:cNvSpPr txBox="1"/>
          <p:nvPr/>
        </p:nvSpPr>
        <p:spPr>
          <a:xfrm>
            <a:off x="2285999" y="3794630"/>
            <a:ext cx="5060373" cy="369332"/>
          </a:xfrm>
          <a:prstGeom prst="rect">
            <a:avLst/>
          </a:prstGeom>
          <a:noFill/>
        </p:spPr>
        <p:txBody>
          <a:bodyPr wrap="square" rtlCol="0">
            <a:spAutoFit/>
          </a:bodyPr>
          <a:lstStyle/>
          <a:p>
            <a:r>
              <a:rPr lang="es-419" dirty="0" smtClean="0"/>
              <a:t>Carga térmica de la silicona</a:t>
            </a:r>
            <a:endParaRPr lang="es-EC" dirty="0"/>
          </a:p>
        </p:txBody>
      </p:sp>
      <mc:AlternateContent xmlns:mc="http://schemas.openxmlformats.org/markup-compatibility/2006" xmlns:a14="http://schemas.microsoft.com/office/drawing/2010/main">
        <mc:Choice Requires="a14">
          <p:graphicFrame>
            <p:nvGraphicFramePr>
              <p:cNvPr id="11" name="Tabla 10"/>
              <p:cNvGraphicFramePr>
                <a:graphicFrameLocks noGrp="1"/>
              </p:cNvGraphicFramePr>
              <p:nvPr>
                <p:extLst>
                  <p:ext uri="{D42A27DB-BD31-4B8C-83A1-F6EECF244321}">
                    <p14:modId xmlns:p14="http://schemas.microsoft.com/office/powerpoint/2010/main" val="2006989772"/>
                  </p:ext>
                </p:extLst>
              </p:nvPr>
            </p:nvGraphicFramePr>
            <p:xfrm>
              <a:off x="1186086" y="4373306"/>
              <a:ext cx="3375523" cy="1524000"/>
            </p:xfrm>
            <a:graphic>
              <a:graphicData uri="http://schemas.openxmlformats.org/drawingml/2006/table">
                <a:tbl>
                  <a:tblPr firstRow="1" firstCol="1" bandRow="1">
                    <a:tableStyleId>{5C22544A-7EE6-4342-B048-85BDC9FD1C3A}</a:tableStyleId>
                  </a:tblPr>
                  <a:tblGrid>
                    <a:gridCol w="2094150">
                      <a:extLst>
                        <a:ext uri="{9D8B030D-6E8A-4147-A177-3AD203B41FA5}">
                          <a16:colId xmlns:a16="http://schemas.microsoft.com/office/drawing/2014/main" val="20000"/>
                        </a:ext>
                      </a:extLst>
                    </a:gridCol>
                    <a:gridCol w="1281373">
                      <a:extLst>
                        <a:ext uri="{9D8B030D-6E8A-4147-A177-3AD203B41FA5}">
                          <a16:colId xmlns:a16="http://schemas.microsoft.com/office/drawing/2014/main" val="20001"/>
                        </a:ext>
                      </a:extLst>
                    </a:gridCol>
                  </a:tblGrid>
                  <a:tr h="0">
                    <a:tc gridSpan="2">
                      <a:txBody>
                        <a:bodyPr/>
                        <a:lstStyle/>
                        <a:p>
                          <a:pPr indent="180340" algn="ctr">
                            <a:lnSpc>
                              <a:spcPct val="200000"/>
                            </a:lnSpc>
                            <a:spcAft>
                              <a:spcPts val="0"/>
                            </a:spcAft>
                          </a:pPr>
                          <a:r>
                            <a:rPr lang="es-EC" sz="1000">
                              <a:effectLst/>
                            </a:rPr>
                            <a:t>Propiedades</a:t>
                          </a:r>
                          <a:endParaRPr lang="es-EC" sz="1200">
                            <a:solidFill>
                              <a:srgbClr val="366091"/>
                            </a:solidFill>
                            <a:effectLst/>
                            <a:latin typeface="Times New Roman" panose="02020603050405020304" pitchFamily="18" charset="0"/>
                            <a:ea typeface="Times New Roman" panose="02020603050405020304" pitchFamily="18" charset="0"/>
                          </a:endParaRPr>
                        </a:p>
                      </a:txBody>
                      <a:tcPr marL="73025" marR="73025" marT="0" marB="0"/>
                    </a:tc>
                    <a:tc hMerge="1">
                      <a:txBody>
                        <a:bodyPr/>
                        <a:lstStyle/>
                        <a:p>
                          <a:endParaRPr lang="es-EC"/>
                        </a:p>
                      </a:txBody>
                      <a:tcPr/>
                    </a:tc>
                    <a:extLst>
                      <a:ext uri="{0D108BD9-81ED-4DB2-BD59-A6C34878D82A}">
                        <a16:rowId xmlns:a16="http://schemas.microsoft.com/office/drawing/2014/main" val="10000"/>
                      </a:ext>
                    </a:extLst>
                  </a:tr>
                  <a:tr h="0">
                    <a:tc>
                      <a:txBody>
                        <a:bodyPr/>
                        <a:lstStyle/>
                        <a:p>
                          <a:pPr indent="180340" algn="ctr">
                            <a:lnSpc>
                              <a:spcPct val="200000"/>
                            </a:lnSpc>
                            <a:spcAft>
                              <a:spcPts val="0"/>
                            </a:spcAft>
                          </a:pPr>
                          <a:r>
                            <a:rPr lang="es-EC" sz="1000">
                              <a:effectLst/>
                            </a:rPr>
                            <a:t>Volumen </a:t>
                          </a:r>
                          <a:endParaRPr lang="es-EC" sz="1200">
                            <a:solidFill>
                              <a:srgbClr val="366091"/>
                            </a:solidFill>
                            <a:effectLst/>
                            <a:latin typeface="Times New Roman" panose="02020603050405020304" pitchFamily="18" charset="0"/>
                            <a:ea typeface="Times New Roman" panose="02020603050405020304" pitchFamily="18" charset="0"/>
                          </a:endParaRPr>
                        </a:p>
                      </a:txBody>
                      <a:tcPr marL="73025" marR="73025" marT="0" marB="0"/>
                    </a:tc>
                    <a:tc>
                      <a:txBody>
                        <a:bodyPr/>
                        <a:lstStyle/>
                        <a:p>
                          <a:pPr indent="180340" algn="ctr">
                            <a:lnSpc>
                              <a:spcPct val="200000"/>
                            </a:lnSpc>
                            <a:spcAft>
                              <a:spcPts val="0"/>
                            </a:spcAft>
                          </a:pPr>
                          <a:r>
                            <a:rPr lang="es-EC" sz="1000">
                              <a:effectLst/>
                            </a:rPr>
                            <a:t>6 L</a:t>
                          </a:r>
                          <a:endParaRPr lang="es-EC" sz="1200">
                            <a:solidFill>
                              <a:srgbClr val="366091"/>
                            </a:solidFill>
                            <a:effectLst/>
                            <a:latin typeface="Times New Roman" panose="02020603050405020304" pitchFamily="18" charset="0"/>
                            <a:ea typeface="Times New Roman" panose="02020603050405020304" pitchFamily="18" charset="0"/>
                          </a:endParaRPr>
                        </a:p>
                      </a:txBody>
                      <a:tcPr marL="73025" marR="73025" marT="0" marB="0" anchor="ctr"/>
                    </a:tc>
                    <a:extLst>
                      <a:ext uri="{0D108BD9-81ED-4DB2-BD59-A6C34878D82A}">
                        <a16:rowId xmlns:a16="http://schemas.microsoft.com/office/drawing/2014/main" val="10001"/>
                      </a:ext>
                    </a:extLst>
                  </a:tr>
                  <a:tr h="0">
                    <a:tc>
                      <a:txBody>
                        <a:bodyPr/>
                        <a:lstStyle/>
                        <a:p>
                          <a:pPr indent="180340" algn="ctr">
                            <a:lnSpc>
                              <a:spcPct val="200000"/>
                            </a:lnSpc>
                            <a:spcAft>
                              <a:spcPts val="0"/>
                            </a:spcAft>
                          </a:pPr>
                          <a:r>
                            <a:rPr lang="es-EC" sz="1000">
                              <a:effectLst/>
                            </a:rPr>
                            <a:t>ρ silicón</a:t>
                          </a:r>
                          <a:endParaRPr lang="es-EC" sz="1200">
                            <a:solidFill>
                              <a:srgbClr val="366091"/>
                            </a:solidFill>
                            <a:effectLst/>
                            <a:latin typeface="Times New Roman" panose="02020603050405020304" pitchFamily="18" charset="0"/>
                            <a:ea typeface="Times New Roman" panose="02020603050405020304" pitchFamily="18" charset="0"/>
                          </a:endParaRPr>
                        </a:p>
                      </a:txBody>
                      <a:tcPr marL="73025" marR="73025" marT="0" marB="0"/>
                    </a:tc>
                    <a:tc>
                      <a:txBody>
                        <a:bodyPr/>
                        <a:lstStyle/>
                        <a:p>
                          <a:pPr indent="180340" algn="ctr">
                            <a:lnSpc>
                              <a:spcPct val="200000"/>
                            </a:lnSpc>
                            <a:spcAft>
                              <a:spcPts val="0"/>
                            </a:spcAft>
                          </a:pPr>
                          <a:r>
                            <a:rPr lang="es-EC" sz="1000">
                              <a:effectLst/>
                            </a:rPr>
                            <a:t>971 kg/m</a:t>
                          </a:r>
                          <a:r>
                            <a:rPr lang="es-EC" sz="1000" baseline="30000">
                              <a:effectLst/>
                            </a:rPr>
                            <a:t>3</a:t>
                          </a:r>
                          <a:endParaRPr lang="es-EC" sz="1200">
                            <a:solidFill>
                              <a:srgbClr val="366091"/>
                            </a:solidFill>
                            <a:effectLst/>
                            <a:latin typeface="Times New Roman" panose="02020603050405020304" pitchFamily="18" charset="0"/>
                            <a:ea typeface="Times New Roman" panose="02020603050405020304" pitchFamily="18" charset="0"/>
                          </a:endParaRPr>
                        </a:p>
                      </a:txBody>
                      <a:tcPr marL="73025" marR="73025" marT="0" marB="0" anchor="ctr"/>
                    </a:tc>
                    <a:extLst>
                      <a:ext uri="{0D108BD9-81ED-4DB2-BD59-A6C34878D82A}">
                        <a16:rowId xmlns:a16="http://schemas.microsoft.com/office/drawing/2014/main" val="10002"/>
                      </a:ext>
                    </a:extLst>
                  </a:tr>
                  <a:tr h="0">
                    <a:tc>
                      <a:txBody>
                        <a:bodyPr/>
                        <a:lstStyle/>
                        <a:p>
                          <a:pPr indent="180340" algn="ctr">
                            <a:lnSpc>
                              <a:spcPct val="200000"/>
                            </a:lnSpc>
                            <a:spcAft>
                              <a:spcPts val="0"/>
                            </a:spcAft>
                          </a:pPr>
                          <a:r>
                            <a:rPr lang="es-EC" sz="1000">
                              <a:effectLst/>
                            </a:rPr>
                            <a:t>Cp silicón</a:t>
                          </a:r>
                          <a:endParaRPr lang="es-EC" sz="1200">
                            <a:solidFill>
                              <a:srgbClr val="366091"/>
                            </a:solidFill>
                            <a:effectLst/>
                            <a:latin typeface="Times New Roman" panose="02020603050405020304" pitchFamily="18" charset="0"/>
                            <a:ea typeface="Times New Roman" panose="02020603050405020304" pitchFamily="18" charset="0"/>
                          </a:endParaRPr>
                        </a:p>
                      </a:txBody>
                      <a:tcPr marL="73025" marR="73025" marT="0" marB="0"/>
                    </a:tc>
                    <a:tc>
                      <a:txBody>
                        <a:bodyPr/>
                        <a:lstStyle/>
                        <a:p>
                          <a:pPr indent="180340" algn="ctr">
                            <a:lnSpc>
                              <a:spcPct val="200000"/>
                            </a:lnSpc>
                            <a:spcAft>
                              <a:spcPts val="0"/>
                            </a:spcAft>
                          </a:pPr>
                          <a:r>
                            <a:rPr lang="es-EC" sz="1000">
                              <a:effectLst/>
                            </a:rPr>
                            <a:t>1500 J/kg °C</a:t>
                          </a:r>
                          <a:endParaRPr lang="es-EC" sz="1200">
                            <a:solidFill>
                              <a:srgbClr val="366091"/>
                            </a:solidFill>
                            <a:effectLst/>
                            <a:latin typeface="Times New Roman" panose="02020603050405020304" pitchFamily="18" charset="0"/>
                            <a:ea typeface="Times New Roman" panose="02020603050405020304" pitchFamily="18" charset="0"/>
                          </a:endParaRPr>
                        </a:p>
                      </a:txBody>
                      <a:tcPr marL="73025" marR="73025" marT="0" marB="0" anchor="ctr"/>
                    </a:tc>
                    <a:extLst>
                      <a:ext uri="{0D108BD9-81ED-4DB2-BD59-A6C34878D82A}">
                        <a16:rowId xmlns:a16="http://schemas.microsoft.com/office/drawing/2014/main" val="10003"/>
                      </a:ext>
                    </a:extLst>
                  </a:tr>
                  <a:tr h="0">
                    <a:tc>
                      <a:txBody>
                        <a:bodyPr/>
                        <a:lstStyle/>
                        <a:p>
                          <a:pPr indent="180340" algn="ctr">
                            <a:lnSpc>
                              <a:spcPct val="200000"/>
                            </a:lnSpc>
                            <a:spcAft>
                              <a:spcPts val="0"/>
                            </a:spcAft>
                          </a:pPr>
                          <a14:m>
                            <m:oMathPara xmlns:m="http://schemas.openxmlformats.org/officeDocument/2006/math">
                              <m:oMathParaPr>
                                <m:jc m:val="centerGroup"/>
                              </m:oMathParaPr>
                              <m:oMath xmlns:m="http://schemas.openxmlformats.org/officeDocument/2006/math">
                                <m:acc>
                                  <m:accPr>
                                    <m:chr m:val="̇"/>
                                    <m:ctrlPr>
                                      <a:rPr lang="es-EC" sz="1000" i="1">
                                        <a:effectLst/>
                                        <a:latin typeface="Cambria Math" panose="02040503050406030204" pitchFamily="18" charset="0"/>
                                      </a:rPr>
                                    </m:ctrlPr>
                                  </m:accPr>
                                  <m:e>
                                    <m:sSub>
                                      <m:sSubPr>
                                        <m:ctrlPr>
                                          <a:rPr lang="es-EC" sz="1000" i="1">
                                            <a:effectLst/>
                                            <a:latin typeface="Cambria Math" panose="02040503050406030204" pitchFamily="18" charset="0"/>
                                          </a:rPr>
                                        </m:ctrlPr>
                                      </m:sSubPr>
                                      <m:e>
                                        <m:r>
                                          <a:rPr lang="es-EC" sz="1000">
                                            <a:effectLst/>
                                            <a:latin typeface="Cambria Math" panose="02040503050406030204" pitchFamily="18" charset="0"/>
                                          </a:rPr>
                                          <m:t>𝒎</m:t>
                                        </m:r>
                                      </m:e>
                                      <m:sub>
                                        <m:r>
                                          <a:rPr lang="es-EC" sz="1000">
                                            <a:effectLst/>
                                            <a:latin typeface="Cambria Math" panose="02040503050406030204" pitchFamily="18" charset="0"/>
                                          </a:rPr>
                                          <m:t>𝒔𝒊𝒍𝒊𝒄</m:t>
                                        </m:r>
                                        <m:r>
                                          <a:rPr lang="es-EC" sz="1000">
                                            <a:effectLst/>
                                            <a:latin typeface="Cambria Math" panose="02040503050406030204" pitchFamily="18" charset="0"/>
                                          </a:rPr>
                                          <m:t>ó</m:t>
                                        </m:r>
                                        <m:r>
                                          <a:rPr lang="es-EC" sz="1000">
                                            <a:effectLst/>
                                            <a:latin typeface="Cambria Math" panose="02040503050406030204" pitchFamily="18" charset="0"/>
                                          </a:rPr>
                                          <m:t>𝒏</m:t>
                                        </m:r>
                                      </m:sub>
                                    </m:sSub>
                                  </m:e>
                                </m:acc>
                              </m:oMath>
                            </m:oMathPara>
                          </a14:m>
                          <a:endParaRPr lang="es-EC" sz="1200">
                            <a:solidFill>
                              <a:srgbClr val="366091"/>
                            </a:solidFill>
                            <a:effectLst/>
                            <a:latin typeface="Times New Roman" panose="02020603050405020304" pitchFamily="18" charset="0"/>
                            <a:ea typeface="Times New Roman" panose="02020603050405020304" pitchFamily="18" charset="0"/>
                          </a:endParaRPr>
                        </a:p>
                      </a:txBody>
                      <a:tcPr marL="73025" marR="73025" marT="0" marB="0"/>
                    </a:tc>
                    <a:tc>
                      <a:txBody>
                        <a:bodyPr/>
                        <a:lstStyle/>
                        <a:p>
                          <a:pPr indent="180340" algn="ctr">
                            <a:lnSpc>
                              <a:spcPct val="200000"/>
                            </a:lnSpc>
                            <a:spcAft>
                              <a:spcPts val="0"/>
                            </a:spcAft>
                          </a:pPr>
                          <a:r>
                            <a:rPr lang="es-EC" sz="1000" dirty="0">
                              <a:effectLst/>
                            </a:rPr>
                            <a:t>6 kg/h</a:t>
                          </a:r>
                          <a:endParaRPr lang="es-EC" sz="1200" dirty="0">
                            <a:solidFill>
                              <a:srgbClr val="366091"/>
                            </a:solidFill>
                            <a:effectLst/>
                            <a:latin typeface="Times New Roman" panose="02020603050405020304" pitchFamily="18" charset="0"/>
                            <a:ea typeface="Times New Roman" panose="02020603050405020304" pitchFamily="18" charset="0"/>
                          </a:endParaRPr>
                        </a:p>
                      </a:txBody>
                      <a:tcPr marL="73025" marR="73025" marT="0" marB="0"/>
                    </a:tc>
                    <a:extLst>
                      <a:ext uri="{0D108BD9-81ED-4DB2-BD59-A6C34878D82A}">
                        <a16:rowId xmlns:a16="http://schemas.microsoft.com/office/drawing/2014/main" val="10004"/>
                      </a:ext>
                    </a:extLst>
                  </a:tr>
                </a:tbl>
              </a:graphicData>
            </a:graphic>
          </p:graphicFrame>
        </mc:Choice>
        <mc:Fallback xmlns="">
          <p:graphicFrame>
            <p:nvGraphicFramePr>
              <p:cNvPr id="11" name="Tabla 10"/>
              <p:cNvGraphicFramePr>
                <a:graphicFrameLocks noGrp="1"/>
              </p:cNvGraphicFramePr>
              <p:nvPr>
                <p:extLst>
                  <p:ext uri="{D42A27DB-BD31-4B8C-83A1-F6EECF244321}">
                    <p14:modId xmlns:p14="http://schemas.microsoft.com/office/powerpoint/2010/main" val="2006989772"/>
                  </p:ext>
                </p:extLst>
              </p:nvPr>
            </p:nvGraphicFramePr>
            <p:xfrm>
              <a:off x="1186086" y="4373306"/>
              <a:ext cx="3375523" cy="1524000"/>
            </p:xfrm>
            <a:graphic>
              <a:graphicData uri="http://schemas.openxmlformats.org/drawingml/2006/table">
                <a:tbl>
                  <a:tblPr firstRow="1" firstCol="1" bandRow="1">
                    <a:tableStyleId>{5C22544A-7EE6-4342-B048-85BDC9FD1C3A}</a:tableStyleId>
                  </a:tblPr>
                  <a:tblGrid>
                    <a:gridCol w="2094150">
                      <a:extLst>
                        <a:ext uri="{9D8B030D-6E8A-4147-A177-3AD203B41FA5}">
                          <a16:colId xmlns:a16="http://schemas.microsoft.com/office/drawing/2014/main" val="20000"/>
                        </a:ext>
                      </a:extLst>
                    </a:gridCol>
                    <a:gridCol w="1281373">
                      <a:extLst>
                        <a:ext uri="{9D8B030D-6E8A-4147-A177-3AD203B41FA5}">
                          <a16:colId xmlns:a16="http://schemas.microsoft.com/office/drawing/2014/main" val="20001"/>
                        </a:ext>
                      </a:extLst>
                    </a:gridCol>
                  </a:tblGrid>
                  <a:tr h="304800">
                    <a:tc gridSpan="2">
                      <a:txBody>
                        <a:bodyPr/>
                        <a:lstStyle/>
                        <a:p>
                          <a:pPr indent="180340" algn="ctr">
                            <a:lnSpc>
                              <a:spcPct val="200000"/>
                            </a:lnSpc>
                            <a:spcAft>
                              <a:spcPts val="0"/>
                            </a:spcAft>
                          </a:pPr>
                          <a:r>
                            <a:rPr lang="es-EC" sz="1000">
                              <a:effectLst/>
                            </a:rPr>
                            <a:t>Propiedades</a:t>
                          </a:r>
                          <a:endParaRPr lang="es-EC" sz="1200">
                            <a:solidFill>
                              <a:srgbClr val="366091"/>
                            </a:solidFill>
                            <a:effectLst/>
                            <a:latin typeface="Times New Roman" panose="02020603050405020304" pitchFamily="18" charset="0"/>
                            <a:ea typeface="Times New Roman" panose="02020603050405020304" pitchFamily="18" charset="0"/>
                          </a:endParaRPr>
                        </a:p>
                      </a:txBody>
                      <a:tcPr marL="73025" marR="73025" marT="0" marB="0"/>
                    </a:tc>
                    <a:tc hMerge="1">
                      <a:txBody>
                        <a:bodyPr/>
                        <a:lstStyle/>
                        <a:p>
                          <a:endParaRPr lang="es-EC"/>
                        </a:p>
                      </a:txBody>
                      <a:tcPr/>
                    </a:tc>
                    <a:extLst>
                      <a:ext uri="{0D108BD9-81ED-4DB2-BD59-A6C34878D82A}">
                        <a16:rowId xmlns:a16="http://schemas.microsoft.com/office/drawing/2014/main" val="10000"/>
                      </a:ext>
                    </a:extLst>
                  </a:tr>
                  <a:tr h="304800">
                    <a:tc>
                      <a:txBody>
                        <a:bodyPr/>
                        <a:lstStyle/>
                        <a:p>
                          <a:pPr indent="180340" algn="ctr">
                            <a:lnSpc>
                              <a:spcPct val="200000"/>
                            </a:lnSpc>
                            <a:spcAft>
                              <a:spcPts val="0"/>
                            </a:spcAft>
                          </a:pPr>
                          <a:r>
                            <a:rPr lang="es-EC" sz="1000">
                              <a:effectLst/>
                            </a:rPr>
                            <a:t>Volumen </a:t>
                          </a:r>
                          <a:endParaRPr lang="es-EC" sz="1200">
                            <a:solidFill>
                              <a:srgbClr val="366091"/>
                            </a:solidFill>
                            <a:effectLst/>
                            <a:latin typeface="Times New Roman" panose="02020603050405020304" pitchFamily="18" charset="0"/>
                            <a:ea typeface="Times New Roman" panose="02020603050405020304" pitchFamily="18" charset="0"/>
                          </a:endParaRPr>
                        </a:p>
                      </a:txBody>
                      <a:tcPr marL="73025" marR="73025" marT="0" marB="0"/>
                    </a:tc>
                    <a:tc>
                      <a:txBody>
                        <a:bodyPr/>
                        <a:lstStyle/>
                        <a:p>
                          <a:pPr indent="180340" algn="ctr">
                            <a:lnSpc>
                              <a:spcPct val="200000"/>
                            </a:lnSpc>
                            <a:spcAft>
                              <a:spcPts val="0"/>
                            </a:spcAft>
                          </a:pPr>
                          <a:r>
                            <a:rPr lang="es-EC" sz="1000">
                              <a:effectLst/>
                            </a:rPr>
                            <a:t>6 L</a:t>
                          </a:r>
                          <a:endParaRPr lang="es-EC" sz="1200">
                            <a:solidFill>
                              <a:srgbClr val="366091"/>
                            </a:solidFill>
                            <a:effectLst/>
                            <a:latin typeface="Times New Roman" panose="02020603050405020304" pitchFamily="18" charset="0"/>
                            <a:ea typeface="Times New Roman" panose="02020603050405020304" pitchFamily="18" charset="0"/>
                          </a:endParaRPr>
                        </a:p>
                      </a:txBody>
                      <a:tcPr marL="73025" marR="73025" marT="0" marB="0" anchor="ctr"/>
                    </a:tc>
                    <a:extLst>
                      <a:ext uri="{0D108BD9-81ED-4DB2-BD59-A6C34878D82A}">
                        <a16:rowId xmlns:a16="http://schemas.microsoft.com/office/drawing/2014/main" val="10001"/>
                      </a:ext>
                    </a:extLst>
                  </a:tr>
                  <a:tr h="304800">
                    <a:tc>
                      <a:txBody>
                        <a:bodyPr/>
                        <a:lstStyle/>
                        <a:p>
                          <a:pPr indent="180340" algn="ctr">
                            <a:lnSpc>
                              <a:spcPct val="200000"/>
                            </a:lnSpc>
                            <a:spcAft>
                              <a:spcPts val="0"/>
                            </a:spcAft>
                          </a:pPr>
                          <a:r>
                            <a:rPr lang="es-EC" sz="1000">
                              <a:effectLst/>
                            </a:rPr>
                            <a:t>ρ silicón</a:t>
                          </a:r>
                          <a:endParaRPr lang="es-EC" sz="1200">
                            <a:solidFill>
                              <a:srgbClr val="366091"/>
                            </a:solidFill>
                            <a:effectLst/>
                            <a:latin typeface="Times New Roman" panose="02020603050405020304" pitchFamily="18" charset="0"/>
                            <a:ea typeface="Times New Roman" panose="02020603050405020304" pitchFamily="18" charset="0"/>
                          </a:endParaRPr>
                        </a:p>
                      </a:txBody>
                      <a:tcPr marL="73025" marR="73025" marT="0" marB="0"/>
                    </a:tc>
                    <a:tc>
                      <a:txBody>
                        <a:bodyPr/>
                        <a:lstStyle/>
                        <a:p>
                          <a:pPr indent="180340" algn="ctr">
                            <a:lnSpc>
                              <a:spcPct val="200000"/>
                            </a:lnSpc>
                            <a:spcAft>
                              <a:spcPts val="0"/>
                            </a:spcAft>
                          </a:pPr>
                          <a:r>
                            <a:rPr lang="es-EC" sz="1000">
                              <a:effectLst/>
                            </a:rPr>
                            <a:t>971 kg/m</a:t>
                          </a:r>
                          <a:r>
                            <a:rPr lang="es-EC" sz="1000" baseline="30000">
                              <a:effectLst/>
                            </a:rPr>
                            <a:t>3</a:t>
                          </a:r>
                          <a:endParaRPr lang="es-EC" sz="1200">
                            <a:solidFill>
                              <a:srgbClr val="366091"/>
                            </a:solidFill>
                            <a:effectLst/>
                            <a:latin typeface="Times New Roman" panose="02020603050405020304" pitchFamily="18" charset="0"/>
                            <a:ea typeface="Times New Roman" panose="02020603050405020304" pitchFamily="18" charset="0"/>
                          </a:endParaRPr>
                        </a:p>
                      </a:txBody>
                      <a:tcPr marL="73025" marR="73025" marT="0" marB="0" anchor="ctr"/>
                    </a:tc>
                    <a:extLst>
                      <a:ext uri="{0D108BD9-81ED-4DB2-BD59-A6C34878D82A}">
                        <a16:rowId xmlns:a16="http://schemas.microsoft.com/office/drawing/2014/main" val="10002"/>
                      </a:ext>
                    </a:extLst>
                  </a:tr>
                  <a:tr h="304800">
                    <a:tc>
                      <a:txBody>
                        <a:bodyPr/>
                        <a:lstStyle/>
                        <a:p>
                          <a:pPr indent="180340" algn="ctr">
                            <a:lnSpc>
                              <a:spcPct val="200000"/>
                            </a:lnSpc>
                            <a:spcAft>
                              <a:spcPts val="0"/>
                            </a:spcAft>
                          </a:pPr>
                          <a:r>
                            <a:rPr lang="es-EC" sz="1000">
                              <a:effectLst/>
                            </a:rPr>
                            <a:t>Cp silicón</a:t>
                          </a:r>
                          <a:endParaRPr lang="es-EC" sz="1200">
                            <a:solidFill>
                              <a:srgbClr val="366091"/>
                            </a:solidFill>
                            <a:effectLst/>
                            <a:latin typeface="Times New Roman" panose="02020603050405020304" pitchFamily="18" charset="0"/>
                            <a:ea typeface="Times New Roman" panose="02020603050405020304" pitchFamily="18" charset="0"/>
                          </a:endParaRPr>
                        </a:p>
                      </a:txBody>
                      <a:tcPr marL="73025" marR="73025" marT="0" marB="0"/>
                    </a:tc>
                    <a:tc>
                      <a:txBody>
                        <a:bodyPr/>
                        <a:lstStyle/>
                        <a:p>
                          <a:pPr indent="180340" algn="ctr">
                            <a:lnSpc>
                              <a:spcPct val="200000"/>
                            </a:lnSpc>
                            <a:spcAft>
                              <a:spcPts val="0"/>
                            </a:spcAft>
                          </a:pPr>
                          <a:r>
                            <a:rPr lang="es-EC" sz="1000">
                              <a:effectLst/>
                            </a:rPr>
                            <a:t>1500 J/kg °C</a:t>
                          </a:r>
                          <a:endParaRPr lang="es-EC" sz="1200">
                            <a:solidFill>
                              <a:srgbClr val="366091"/>
                            </a:solidFill>
                            <a:effectLst/>
                            <a:latin typeface="Times New Roman" panose="02020603050405020304" pitchFamily="18" charset="0"/>
                            <a:ea typeface="Times New Roman" panose="02020603050405020304" pitchFamily="18" charset="0"/>
                          </a:endParaRPr>
                        </a:p>
                      </a:txBody>
                      <a:tcPr marL="73025" marR="73025" marT="0" marB="0" anchor="ctr"/>
                    </a:tc>
                    <a:extLst>
                      <a:ext uri="{0D108BD9-81ED-4DB2-BD59-A6C34878D82A}">
                        <a16:rowId xmlns:a16="http://schemas.microsoft.com/office/drawing/2014/main" val="10003"/>
                      </a:ext>
                    </a:extLst>
                  </a:tr>
                  <a:tr h="304800">
                    <a:tc>
                      <a:txBody>
                        <a:bodyPr/>
                        <a:lstStyle/>
                        <a:p>
                          <a:endParaRPr lang="es-MX"/>
                        </a:p>
                      </a:txBody>
                      <a:tcPr marL="73025" marR="73025" marT="0" marB="0">
                        <a:blipFill>
                          <a:blip r:embed="rId6"/>
                          <a:stretch>
                            <a:fillRect l="-291" t="-404000" r="-62500" b="-10000"/>
                          </a:stretch>
                        </a:blipFill>
                      </a:tcPr>
                    </a:tc>
                    <a:tc>
                      <a:txBody>
                        <a:bodyPr/>
                        <a:lstStyle/>
                        <a:p>
                          <a:pPr indent="180340" algn="ctr">
                            <a:lnSpc>
                              <a:spcPct val="200000"/>
                            </a:lnSpc>
                            <a:spcAft>
                              <a:spcPts val="0"/>
                            </a:spcAft>
                          </a:pPr>
                          <a:r>
                            <a:rPr lang="es-EC" sz="1000" dirty="0">
                              <a:effectLst/>
                            </a:rPr>
                            <a:t>6 kg/h</a:t>
                          </a:r>
                          <a:endParaRPr lang="es-EC" sz="1200" dirty="0">
                            <a:solidFill>
                              <a:srgbClr val="366091"/>
                            </a:solidFill>
                            <a:effectLst/>
                            <a:latin typeface="Times New Roman" panose="02020603050405020304" pitchFamily="18" charset="0"/>
                            <a:ea typeface="Times New Roman" panose="02020603050405020304" pitchFamily="18" charset="0"/>
                          </a:endParaRPr>
                        </a:p>
                      </a:txBody>
                      <a:tcPr marL="73025" marR="73025" marT="0" marB="0"/>
                    </a:tc>
                    <a:extLst>
                      <a:ext uri="{0D108BD9-81ED-4DB2-BD59-A6C34878D82A}">
                        <a16:rowId xmlns:a16="http://schemas.microsoft.com/office/drawing/2014/main" val="10004"/>
                      </a:ext>
                    </a:extLst>
                  </a:tr>
                </a:tbl>
              </a:graphicData>
            </a:graphic>
          </p:graphicFrame>
        </mc:Fallback>
      </mc:AlternateContent>
      <mc:AlternateContent xmlns:mc="http://schemas.openxmlformats.org/markup-compatibility/2006" xmlns:a14="http://schemas.microsoft.com/office/drawing/2010/main">
        <mc:Choice Requires="a14">
          <p:sp>
            <p:nvSpPr>
              <p:cNvPr id="13" name="Rectángulo 12"/>
              <p:cNvSpPr/>
              <p:nvPr/>
            </p:nvSpPr>
            <p:spPr>
              <a:xfrm>
                <a:off x="6044046" y="4690619"/>
                <a:ext cx="2983317"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EC" i="1">
                              <a:latin typeface="Cambria Math" panose="02040503050406030204" pitchFamily="18" charset="0"/>
                            </a:rPr>
                          </m:ctrlPr>
                        </m:sSubPr>
                        <m:e>
                          <m:r>
                            <a:rPr lang="es-EC" i="1">
                              <a:latin typeface="Cambria Math" panose="02040503050406030204" pitchFamily="18" charset="0"/>
                            </a:rPr>
                            <m:t>𝑄</m:t>
                          </m:r>
                        </m:e>
                        <m:sub>
                          <m:r>
                            <a:rPr lang="es-EC" i="1">
                              <a:latin typeface="Cambria Math" panose="02040503050406030204" pitchFamily="18" charset="0"/>
                            </a:rPr>
                            <m:t>𝑠𝑖𝑙𝑖𝑐</m:t>
                          </m:r>
                          <m:r>
                            <a:rPr lang="es-EC" i="0">
                              <a:latin typeface="Cambria Math" panose="02040503050406030204" pitchFamily="18" charset="0"/>
                            </a:rPr>
                            <m:t>ó</m:t>
                          </m:r>
                          <m:r>
                            <a:rPr lang="es-EC" i="1">
                              <a:latin typeface="Cambria Math" panose="02040503050406030204" pitchFamily="18" charset="0"/>
                            </a:rPr>
                            <m:t>𝑛</m:t>
                          </m:r>
                        </m:sub>
                      </m:sSub>
                      <m:r>
                        <a:rPr lang="es-EC" i="0">
                          <a:latin typeface="Cambria Math" panose="02040503050406030204" pitchFamily="18" charset="0"/>
                        </a:rPr>
                        <m:t>=</m:t>
                      </m:r>
                      <m:acc>
                        <m:accPr>
                          <m:chr m:val="̇"/>
                          <m:ctrlPr>
                            <a:rPr lang="es-EC" i="1">
                              <a:latin typeface="Cambria Math" panose="02040503050406030204" pitchFamily="18" charset="0"/>
                            </a:rPr>
                          </m:ctrlPr>
                        </m:accPr>
                        <m:e>
                          <m:sSub>
                            <m:sSubPr>
                              <m:ctrlPr>
                                <a:rPr lang="es-EC" i="1">
                                  <a:latin typeface="Cambria Math" panose="02040503050406030204" pitchFamily="18" charset="0"/>
                                </a:rPr>
                              </m:ctrlPr>
                            </m:sSubPr>
                            <m:e>
                              <m:r>
                                <a:rPr lang="es-EC" i="1">
                                  <a:latin typeface="Cambria Math" panose="02040503050406030204" pitchFamily="18" charset="0"/>
                                </a:rPr>
                                <m:t>𝑚</m:t>
                              </m:r>
                            </m:e>
                            <m:sub>
                              <m:r>
                                <a:rPr lang="es-EC" i="1">
                                  <a:latin typeface="Cambria Math" panose="02040503050406030204" pitchFamily="18" charset="0"/>
                                </a:rPr>
                                <m:t>𝑠𝑖𝑙𝑖𝑐</m:t>
                              </m:r>
                              <m:r>
                                <a:rPr lang="es-EC" i="0">
                                  <a:latin typeface="Cambria Math" panose="02040503050406030204" pitchFamily="18" charset="0"/>
                                </a:rPr>
                                <m:t>ó</m:t>
                              </m:r>
                              <m:r>
                                <a:rPr lang="es-EC" i="1">
                                  <a:latin typeface="Cambria Math" panose="02040503050406030204" pitchFamily="18" charset="0"/>
                                </a:rPr>
                                <m:t>𝑛</m:t>
                              </m:r>
                            </m:sub>
                          </m:sSub>
                        </m:e>
                      </m:acc>
                      <m:r>
                        <a:rPr lang="es-EC" i="0">
                          <a:latin typeface="Cambria Math" panose="02040503050406030204" pitchFamily="18" charset="0"/>
                        </a:rPr>
                        <m:t>∗</m:t>
                      </m:r>
                      <m:r>
                        <a:rPr lang="es-EC" i="1">
                          <a:latin typeface="Cambria Math" panose="02040503050406030204" pitchFamily="18" charset="0"/>
                        </a:rPr>
                        <m:t>𝐶𝑝</m:t>
                      </m:r>
                      <m:r>
                        <a:rPr lang="es-EC" i="0">
                          <a:latin typeface="Cambria Math" panose="02040503050406030204" pitchFamily="18" charset="0"/>
                        </a:rPr>
                        <m:t>∗∆</m:t>
                      </m:r>
                      <m:r>
                        <a:rPr lang="es-EC" i="1">
                          <a:latin typeface="Cambria Math" panose="02040503050406030204" pitchFamily="18" charset="0"/>
                        </a:rPr>
                        <m:t>𝑇</m:t>
                      </m:r>
                    </m:oMath>
                  </m:oMathPara>
                </a14:m>
                <a:endParaRPr lang="es-EC" dirty="0"/>
              </a:p>
            </p:txBody>
          </p:sp>
        </mc:Choice>
        <mc:Fallback xmlns="">
          <p:sp>
            <p:nvSpPr>
              <p:cNvPr id="13" name="Rectángulo 12"/>
              <p:cNvSpPr>
                <a:spLocks noRot="1" noChangeAspect="1" noMove="1" noResize="1" noEditPoints="1" noAdjustHandles="1" noChangeArrowheads="1" noChangeShapeType="1" noTextEdit="1"/>
              </p:cNvSpPr>
              <p:nvPr/>
            </p:nvSpPr>
            <p:spPr>
              <a:xfrm>
                <a:off x="6044046" y="4690619"/>
                <a:ext cx="2983317" cy="369332"/>
              </a:xfrm>
              <a:prstGeom prst="rect">
                <a:avLst/>
              </a:prstGeom>
              <a:blipFill rotWithShape="0">
                <a:blip r:embed="rId7"/>
                <a:stretch>
                  <a:fillRect b="-14754"/>
                </a:stretch>
              </a:blipFill>
            </p:spPr>
            <p:txBody>
              <a:bodyPr/>
              <a:lstStyle/>
              <a:p>
                <a:r>
                  <a:rPr lang="es-EC">
                    <a:noFill/>
                  </a:rPr>
                  <a:t> </a:t>
                </a:r>
              </a:p>
            </p:txBody>
          </p:sp>
        </mc:Fallback>
      </mc:AlternateContent>
      <mc:AlternateContent xmlns:mc="http://schemas.openxmlformats.org/markup-compatibility/2006" xmlns:a14="http://schemas.microsoft.com/office/drawing/2010/main">
        <mc:Choice Requires="a14">
          <p:sp>
            <p:nvSpPr>
              <p:cNvPr id="17" name="Rectángulo 16"/>
              <p:cNvSpPr/>
              <p:nvPr/>
            </p:nvSpPr>
            <p:spPr>
              <a:xfrm>
                <a:off x="6526217" y="5217276"/>
                <a:ext cx="2124235"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EC" b="1" i="1">
                              <a:latin typeface="Cambria Math" panose="02040503050406030204" pitchFamily="18" charset="0"/>
                            </a:rPr>
                          </m:ctrlPr>
                        </m:sSubPr>
                        <m:e>
                          <m:r>
                            <a:rPr lang="es-EC" b="1" i="1">
                              <a:latin typeface="Cambria Math" panose="02040503050406030204" pitchFamily="18" charset="0"/>
                            </a:rPr>
                            <m:t>𝑸</m:t>
                          </m:r>
                        </m:e>
                        <m:sub>
                          <m:r>
                            <a:rPr lang="es-EC" b="1" i="1">
                              <a:latin typeface="Cambria Math" panose="02040503050406030204" pitchFamily="18" charset="0"/>
                            </a:rPr>
                            <m:t>𝒔𝒊𝒍𝒊𝒄</m:t>
                          </m:r>
                          <m:r>
                            <a:rPr lang="es-EC" b="0" i="0">
                              <a:latin typeface="Cambria Math" panose="02040503050406030204" pitchFamily="18" charset="0"/>
                            </a:rPr>
                            <m:t>ó</m:t>
                          </m:r>
                          <m:r>
                            <a:rPr lang="es-EC" b="1" i="1">
                              <a:latin typeface="Cambria Math" panose="02040503050406030204" pitchFamily="18" charset="0"/>
                            </a:rPr>
                            <m:t>𝒏</m:t>
                          </m:r>
                        </m:sub>
                      </m:sSub>
                      <m:r>
                        <a:rPr lang="es-EC" b="0" i="0">
                          <a:latin typeface="Cambria Math" panose="02040503050406030204" pitchFamily="18" charset="0"/>
                        </a:rPr>
                        <m:t>=492.5 </m:t>
                      </m:r>
                      <m:r>
                        <a:rPr lang="es-EC" b="1" i="1">
                          <a:latin typeface="Cambria Math" panose="02040503050406030204" pitchFamily="18" charset="0"/>
                        </a:rPr>
                        <m:t>𝑾</m:t>
                      </m:r>
                    </m:oMath>
                  </m:oMathPara>
                </a14:m>
                <a:endParaRPr lang="es-EC" dirty="0"/>
              </a:p>
            </p:txBody>
          </p:sp>
        </mc:Choice>
        <mc:Fallback xmlns="">
          <p:sp>
            <p:nvSpPr>
              <p:cNvPr id="17" name="Rectángulo 16"/>
              <p:cNvSpPr>
                <a:spLocks noRot="1" noChangeAspect="1" noMove="1" noResize="1" noEditPoints="1" noAdjustHandles="1" noChangeArrowheads="1" noChangeShapeType="1" noTextEdit="1"/>
              </p:cNvSpPr>
              <p:nvPr/>
            </p:nvSpPr>
            <p:spPr>
              <a:xfrm>
                <a:off x="6526217" y="5217276"/>
                <a:ext cx="2124235" cy="369332"/>
              </a:xfrm>
              <a:prstGeom prst="rect">
                <a:avLst/>
              </a:prstGeom>
              <a:blipFill rotWithShape="0">
                <a:blip r:embed="rId8"/>
                <a:stretch>
                  <a:fillRect b="-13333"/>
                </a:stretch>
              </a:blipFill>
            </p:spPr>
            <p:txBody>
              <a:bodyPr/>
              <a:lstStyle/>
              <a:p>
                <a:r>
                  <a:rPr lang="es-EC">
                    <a:noFill/>
                  </a:rPr>
                  <a:t> </a:t>
                </a:r>
              </a:p>
            </p:txBody>
          </p:sp>
        </mc:Fallback>
      </mc:AlternateContent>
    </p:spTree>
    <p:extLst>
      <p:ext uri="{BB962C8B-B14F-4D97-AF65-F5344CB8AC3E}">
        <p14:creationId xmlns:p14="http://schemas.microsoft.com/office/powerpoint/2010/main" val="5378284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6AF4887E-8391-4537-B3CC-9C2423D626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878182" cy="773295"/>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85869" y="29188"/>
            <a:ext cx="1374356" cy="1126433"/>
          </a:xfrm>
          <a:prstGeom prst="rect">
            <a:avLst/>
          </a:prstGeom>
        </p:spPr>
      </p:pic>
      <p:sp>
        <p:nvSpPr>
          <p:cNvPr id="10" name="CuadroTexto 9"/>
          <p:cNvSpPr txBox="1"/>
          <p:nvPr/>
        </p:nvSpPr>
        <p:spPr>
          <a:xfrm>
            <a:off x="1135135" y="1798049"/>
            <a:ext cx="5328010" cy="369332"/>
          </a:xfrm>
          <a:prstGeom prst="rect">
            <a:avLst/>
          </a:prstGeom>
          <a:noFill/>
        </p:spPr>
        <p:txBody>
          <a:bodyPr wrap="square" rtlCol="0">
            <a:spAutoFit/>
          </a:bodyPr>
          <a:lstStyle/>
          <a:p>
            <a:r>
              <a:rPr lang="es-419" b="1" dirty="0" smtClean="0"/>
              <a:t>Carga Térmica Sistema de Refrigeración</a:t>
            </a:r>
            <a:endParaRPr lang="es-EC" b="1" dirty="0"/>
          </a:p>
        </p:txBody>
      </p:sp>
      <p:sp>
        <p:nvSpPr>
          <p:cNvPr id="3" name="CuadroTexto 2"/>
          <p:cNvSpPr txBox="1"/>
          <p:nvPr/>
        </p:nvSpPr>
        <p:spPr>
          <a:xfrm>
            <a:off x="1631373" y="2296391"/>
            <a:ext cx="3543300" cy="369332"/>
          </a:xfrm>
          <a:prstGeom prst="rect">
            <a:avLst/>
          </a:prstGeom>
          <a:noFill/>
        </p:spPr>
        <p:txBody>
          <a:bodyPr wrap="square" rtlCol="0">
            <a:spAutoFit/>
          </a:bodyPr>
          <a:lstStyle/>
          <a:p>
            <a:r>
              <a:rPr lang="es-419" b="1" dirty="0" smtClean="0"/>
              <a:t>Carga Térmica de Trasmisión</a:t>
            </a:r>
            <a:endParaRPr lang="es-EC" b="1" dirty="0"/>
          </a:p>
        </p:txBody>
      </p:sp>
      <p:graphicFrame>
        <p:nvGraphicFramePr>
          <p:cNvPr id="7" name="Tabla 6"/>
          <p:cNvGraphicFramePr>
            <a:graphicFrameLocks noGrp="1"/>
          </p:cNvGraphicFramePr>
          <p:nvPr>
            <p:extLst>
              <p:ext uri="{D42A27DB-BD31-4B8C-83A1-F6EECF244321}">
                <p14:modId xmlns:p14="http://schemas.microsoft.com/office/powerpoint/2010/main" val="2478084671"/>
              </p:ext>
            </p:extLst>
          </p:nvPr>
        </p:nvGraphicFramePr>
        <p:xfrm>
          <a:off x="1348579" y="2665723"/>
          <a:ext cx="4584629" cy="4572000"/>
        </p:xfrm>
        <a:graphic>
          <a:graphicData uri="http://schemas.openxmlformats.org/drawingml/2006/table">
            <a:tbl>
              <a:tblPr firstRow="1" firstCol="1" bandRow="1">
                <a:tableStyleId>{5C22544A-7EE6-4342-B048-85BDC9FD1C3A}</a:tableStyleId>
              </a:tblPr>
              <a:tblGrid>
                <a:gridCol w="2864466">
                  <a:extLst>
                    <a:ext uri="{9D8B030D-6E8A-4147-A177-3AD203B41FA5}">
                      <a16:colId xmlns:a16="http://schemas.microsoft.com/office/drawing/2014/main" val="20000"/>
                    </a:ext>
                  </a:extLst>
                </a:gridCol>
                <a:gridCol w="1720163">
                  <a:extLst>
                    <a:ext uri="{9D8B030D-6E8A-4147-A177-3AD203B41FA5}">
                      <a16:colId xmlns:a16="http://schemas.microsoft.com/office/drawing/2014/main" val="20001"/>
                    </a:ext>
                  </a:extLst>
                </a:gridCol>
              </a:tblGrid>
              <a:tr h="0">
                <a:tc gridSpan="2">
                  <a:txBody>
                    <a:bodyPr/>
                    <a:lstStyle/>
                    <a:p>
                      <a:pPr indent="180340" algn="ctr">
                        <a:lnSpc>
                          <a:spcPct val="200000"/>
                        </a:lnSpc>
                        <a:spcAft>
                          <a:spcPts val="0"/>
                        </a:spcAft>
                      </a:pPr>
                      <a:r>
                        <a:rPr lang="es-EC" sz="600" dirty="0">
                          <a:effectLst/>
                        </a:rPr>
                        <a:t>Datos</a:t>
                      </a:r>
                      <a:endParaRPr lang="es-EC" sz="800" dirty="0">
                        <a:solidFill>
                          <a:srgbClr val="366091"/>
                        </a:solidFill>
                        <a:effectLst/>
                        <a:latin typeface="Times New Roman" panose="02020603050405020304" pitchFamily="18" charset="0"/>
                        <a:ea typeface="Times New Roman" panose="02020603050405020304" pitchFamily="18" charset="0"/>
                      </a:endParaRPr>
                    </a:p>
                  </a:txBody>
                  <a:tcPr marL="46424" marR="46424" marT="0" marB="0"/>
                </a:tc>
                <a:tc hMerge="1">
                  <a:txBody>
                    <a:bodyPr/>
                    <a:lstStyle/>
                    <a:p>
                      <a:endParaRPr lang="es-EC"/>
                    </a:p>
                  </a:txBody>
                  <a:tcPr/>
                </a:tc>
                <a:extLst>
                  <a:ext uri="{0D108BD9-81ED-4DB2-BD59-A6C34878D82A}">
                    <a16:rowId xmlns:a16="http://schemas.microsoft.com/office/drawing/2014/main" val="10000"/>
                  </a:ext>
                </a:extLst>
              </a:tr>
              <a:tr h="193768">
                <a:tc>
                  <a:txBody>
                    <a:bodyPr/>
                    <a:lstStyle/>
                    <a:p>
                      <a:pPr indent="180340" algn="just">
                        <a:lnSpc>
                          <a:spcPct val="200000"/>
                        </a:lnSpc>
                        <a:spcAft>
                          <a:spcPts val="0"/>
                        </a:spcAft>
                      </a:pPr>
                      <a:r>
                        <a:rPr lang="es-EC" sz="900">
                          <a:effectLst/>
                        </a:rPr>
                        <a:t>Conducción térmica fibra de vidrio</a:t>
                      </a:r>
                      <a:endParaRPr lang="es-EC" sz="900">
                        <a:solidFill>
                          <a:srgbClr val="366091"/>
                        </a:solidFill>
                        <a:effectLst/>
                        <a:latin typeface="Times New Roman" panose="02020603050405020304" pitchFamily="18" charset="0"/>
                        <a:ea typeface="Times New Roman" panose="02020603050405020304" pitchFamily="18" charset="0"/>
                      </a:endParaRPr>
                    </a:p>
                  </a:txBody>
                  <a:tcPr marL="46424" marR="46424" marT="0" marB="0"/>
                </a:tc>
                <a:tc>
                  <a:txBody>
                    <a:bodyPr/>
                    <a:lstStyle/>
                    <a:p>
                      <a:pPr indent="180340" algn="just">
                        <a:lnSpc>
                          <a:spcPct val="200000"/>
                        </a:lnSpc>
                        <a:spcAft>
                          <a:spcPts val="0"/>
                        </a:spcAft>
                      </a:pPr>
                      <a:r>
                        <a:rPr lang="es-EC" sz="900">
                          <a:effectLst/>
                        </a:rPr>
                        <a:t>0.046 W/m*K</a:t>
                      </a:r>
                      <a:endParaRPr lang="es-EC" sz="900">
                        <a:solidFill>
                          <a:srgbClr val="366091"/>
                        </a:solidFill>
                        <a:effectLst/>
                        <a:latin typeface="Times New Roman" panose="02020603050405020304" pitchFamily="18" charset="0"/>
                        <a:ea typeface="Times New Roman" panose="02020603050405020304" pitchFamily="18" charset="0"/>
                      </a:endParaRPr>
                    </a:p>
                  </a:txBody>
                  <a:tcPr marL="46424" marR="46424" marT="0" marB="0" anchor="ctr"/>
                </a:tc>
                <a:extLst>
                  <a:ext uri="{0D108BD9-81ED-4DB2-BD59-A6C34878D82A}">
                    <a16:rowId xmlns:a16="http://schemas.microsoft.com/office/drawing/2014/main" val="10001"/>
                  </a:ext>
                </a:extLst>
              </a:tr>
              <a:tr h="193768">
                <a:tc>
                  <a:txBody>
                    <a:bodyPr/>
                    <a:lstStyle/>
                    <a:p>
                      <a:pPr indent="180340" algn="just">
                        <a:lnSpc>
                          <a:spcPct val="200000"/>
                        </a:lnSpc>
                        <a:spcAft>
                          <a:spcPts val="0"/>
                        </a:spcAft>
                      </a:pPr>
                      <a:r>
                        <a:rPr lang="es-EC" sz="900">
                          <a:effectLst/>
                        </a:rPr>
                        <a:t>Conducción térmica del acero inoxidable</a:t>
                      </a:r>
                      <a:endParaRPr lang="es-EC" sz="900">
                        <a:solidFill>
                          <a:srgbClr val="366091"/>
                        </a:solidFill>
                        <a:effectLst/>
                        <a:latin typeface="Times New Roman" panose="02020603050405020304" pitchFamily="18" charset="0"/>
                        <a:ea typeface="Times New Roman" panose="02020603050405020304" pitchFamily="18" charset="0"/>
                      </a:endParaRPr>
                    </a:p>
                  </a:txBody>
                  <a:tcPr marL="46424" marR="46424" marT="0" marB="0"/>
                </a:tc>
                <a:tc>
                  <a:txBody>
                    <a:bodyPr/>
                    <a:lstStyle/>
                    <a:p>
                      <a:pPr indent="180340" algn="just">
                        <a:lnSpc>
                          <a:spcPct val="200000"/>
                        </a:lnSpc>
                        <a:spcAft>
                          <a:spcPts val="0"/>
                        </a:spcAft>
                      </a:pPr>
                      <a:r>
                        <a:rPr lang="es-EC" sz="900">
                          <a:effectLst/>
                        </a:rPr>
                        <a:t>15.6 W/m*K</a:t>
                      </a:r>
                      <a:endParaRPr lang="es-EC" sz="900">
                        <a:solidFill>
                          <a:srgbClr val="366091"/>
                        </a:solidFill>
                        <a:effectLst/>
                        <a:latin typeface="Times New Roman" panose="02020603050405020304" pitchFamily="18" charset="0"/>
                        <a:ea typeface="Times New Roman" panose="02020603050405020304" pitchFamily="18" charset="0"/>
                      </a:endParaRPr>
                    </a:p>
                  </a:txBody>
                  <a:tcPr marL="46424" marR="46424" marT="0" marB="0" anchor="ctr"/>
                </a:tc>
                <a:extLst>
                  <a:ext uri="{0D108BD9-81ED-4DB2-BD59-A6C34878D82A}">
                    <a16:rowId xmlns:a16="http://schemas.microsoft.com/office/drawing/2014/main" val="10002"/>
                  </a:ext>
                </a:extLst>
              </a:tr>
              <a:tr h="193768">
                <a:tc>
                  <a:txBody>
                    <a:bodyPr/>
                    <a:lstStyle/>
                    <a:p>
                      <a:pPr indent="180340" algn="just">
                        <a:lnSpc>
                          <a:spcPct val="200000"/>
                        </a:lnSpc>
                        <a:spcAft>
                          <a:spcPts val="0"/>
                        </a:spcAft>
                      </a:pPr>
                      <a:r>
                        <a:rPr lang="es-EC" sz="900">
                          <a:effectLst/>
                        </a:rPr>
                        <a:t>Conducción térmica del cobre</a:t>
                      </a:r>
                      <a:endParaRPr lang="es-EC" sz="900">
                        <a:solidFill>
                          <a:srgbClr val="366091"/>
                        </a:solidFill>
                        <a:effectLst/>
                        <a:latin typeface="Times New Roman" panose="02020603050405020304" pitchFamily="18" charset="0"/>
                        <a:ea typeface="Times New Roman" panose="02020603050405020304" pitchFamily="18" charset="0"/>
                      </a:endParaRPr>
                    </a:p>
                  </a:txBody>
                  <a:tcPr marL="46424" marR="46424" marT="0" marB="0"/>
                </a:tc>
                <a:tc>
                  <a:txBody>
                    <a:bodyPr/>
                    <a:lstStyle/>
                    <a:p>
                      <a:pPr indent="180340" algn="just">
                        <a:lnSpc>
                          <a:spcPct val="200000"/>
                        </a:lnSpc>
                        <a:spcAft>
                          <a:spcPts val="0"/>
                        </a:spcAft>
                      </a:pPr>
                      <a:r>
                        <a:rPr lang="es-EC" sz="900">
                          <a:effectLst/>
                        </a:rPr>
                        <a:t>52 W/m*K</a:t>
                      </a:r>
                      <a:endParaRPr lang="es-EC" sz="900">
                        <a:solidFill>
                          <a:srgbClr val="366091"/>
                        </a:solidFill>
                        <a:effectLst/>
                        <a:latin typeface="Times New Roman" panose="02020603050405020304" pitchFamily="18" charset="0"/>
                        <a:ea typeface="Times New Roman" panose="02020603050405020304" pitchFamily="18" charset="0"/>
                      </a:endParaRPr>
                    </a:p>
                  </a:txBody>
                  <a:tcPr marL="46424" marR="46424" marT="0" marB="0" anchor="ctr"/>
                </a:tc>
                <a:extLst>
                  <a:ext uri="{0D108BD9-81ED-4DB2-BD59-A6C34878D82A}">
                    <a16:rowId xmlns:a16="http://schemas.microsoft.com/office/drawing/2014/main" val="10003"/>
                  </a:ext>
                </a:extLst>
              </a:tr>
              <a:tr h="193768">
                <a:tc>
                  <a:txBody>
                    <a:bodyPr/>
                    <a:lstStyle/>
                    <a:p>
                      <a:pPr indent="180340" algn="just">
                        <a:lnSpc>
                          <a:spcPct val="200000"/>
                        </a:lnSpc>
                        <a:spcAft>
                          <a:spcPts val="0"/>
                        </a:spcAft>
                      </a:pPr>
                      <a:r>
                        <a:rPr lang="es-EC" sz="900">
                          <a:effectLst/>
                        </a:rPr>
                        <a:t>Convección térmica del aire</a:t>
                      </a:r>
                      <a:endParaRPr lang="es-EC" sz="900">
                        <a:solidFill>
                          <a:srgbClr val="366091"/>
                        </a:solidFill>
                        <a:effectLst/>
                        <a:latin typeface="Times New Roman" panose="02020603050405020304" pitchFamily="18" charset="0"/>
                        <a:ea typeface="Times New Roman" panose="02020603050405020304" pitchFamily="18" charset="0"/>
                      </a:endParaRPr>
                    </a:p>
                  </a:txBody>
                  <a:tcPr marL="46424" marR="46424" marT="0" marB="0"/>
                </a:tc>
                <a:tc>
                  <a:txBody>
                    <a:bodyPr/>
                    <a:lstStyle/>
                    <a:p>
                      <a:pPr indent="180340" algn="just">
                        <a:lnSpc>
                          <a:spcPct val="200000"/>
                        </a:lnSpc>
                        <a:spcAft>
                          <a:spcPts val="0"/>
                        </a:spcAft>
                      </a:pPr>
                      <a:r>
                        <a:rPr lang="es-EC" sz="900">
                          <a:effectLst/>
                        </a:rPr>
                        <a:t>10 W/m</a:t>
                      </a:r>
                      <a:r>
                        <a:rPr lang="es-EC" sz="900" baseline="30000">
                          <a:effectLst/>
                        </a:rPr>
                        <a:t>2 </a:t>
                      </a:r>
                      <a:r>
                        <a:rPr lang="es-EC" sz="900">
                          <a:effectLst/>
                        </a:rPr>
                        <a:t>*K</a:t>
                      </a:r>
                      <a:endParaRPr lang="es-EC" sz="900">
                        <a:solidFill>
                          <a:srgbClr val="366091"/>
                        </a:solidFill>
                        <a:effectLst/>
                        <a:latin typeface="Times New Roman" panose="02020603050405020304" pitchFamily="18" charset="0"/>
                        <a:ea typeface="Times New Roman" panose="02020603050405020304" pitchFamily="18" charset="0"/>
                      </a:endParaRPr>
                    </a:p>
                  </a:txBody>
                  <a:tcPr marL="46424" marR="46424" marT="0" marB="0"/>
                </a:tc>
                <a:extLst>
                  <a:ext uri="{0D108BD9-81ED-4DB2-BD59-A6C34878D82A}">
                    <a16:rowId xmlns:a16="http://schemas.microsoft.com/office/drawing/2014/main" val="10004"/>
                  </a:ext>
                </a:extLst>
              </a:tr>
              <a:tr h="193768">
                <a:tc>
                  <a:txBody>
                    <a:bodyPr/>
                    <a:lstStyle/>
                    <a:p>
                      <a:pPr indent="180340" algn="just">
                        <a:lnSpc>
                          <a:spcPct val="200000"/>
                        </a:lnSpc>
                        <a:spcAft>
                          <a:spcPts val="0"/>
                        </a:spcAft>
                      </a:pPr>
                      <a:r>
                        <a:rPr lang="es-EC" sz="900">
                          <a:effectLst/>
                        </a:rPr>
                        <a:t>Espesor del acero inoxidable</a:t>
                      </a:r>
                      <a:endParaRPr lang="es-EC" sz="900">
                        <a:solidFill>
                          <a:srgbClr val="366091"/>
                        </a:solidFill>
                        <a:effectLst/>
                        <a:latin typeface="Times New Roman" panose="02020603050405020304" pitchFamily="18" charset="0"/>
                        <a:ea typeface="Times New Roman" panose="02020603050405020304" pitchFamily="18" charset="0"/>
                      </a:endParaRPr>
                    </a:p>
                  </a:txBody>
                  <a:tcPr marL="46424" marR="46424" marT="0" marB="0"/>
                </a:tc>
                <a:tc>
                  <a:txBody>
                    <a:bodyPr/>
                    <a:lstStyle/>
                    <a:p>
                      <a:pPr indent="180340" algn="just">
                        <a:lnSpc>
                          <a:spcPct val="200000"/>
                        </a:lnSpc>
                        <a:spcAft>
                          <a:spcPts val="0"/>
                        </a:spcAft>
                      </a:pPr>
                      <a:r>
                        <a:rPr lang="es-EC" sz="900">
                          <a:effectLst/>
                        </a:rPr>
                        <a:t>1*10</a:t>
                      </a:r>
                      <a:r>
                        <a:rPr lang="es-EC" sz="900" baseline="30000">
                          <a:effectLst/>
                        </a:rPr>
                        <a:t>-3 </a:t>
                      </a:r>
                      <a:r>
                        <a:rPr lang="es-EC" sz="900">
                          <a:effectLst/>
                        </a:rPr>
                        <a:t>m</a:t>
                      </a:r>
                      <a:endParaRPr lang="es-EC" sz="900">
                        <a:solidFill>
                          <a:srgbClr val="366091"/>
                        </a:solidFill>
                        <a:effectLst/>
                        <a:latin typeface="Times New Roman" panose="02020603050405020304" pitchFamily="18" charset="0"/>
                        <a:ea typeface="Times New Roman" panose="02020603050405020304" pitchFamily="18" charset="0"/>
                      </a:endParaRPr>
                    </a:p>
                  </a:txBody>
                  <a:tcPr marL="46424" marR="46424" marT="0" marB="0"/>
                </a:tc>
                <a:extLst>
                  <a:ext uri="{0D108BD9-81ED-4DB2-BD59-A6C34878D82A}">
                    <a16:rowId xmlns:a16="http://schemas.microsoft.com/office/drawing/2014/main" val="10005"/>
                  </a:ext>
                </a:extLst>
              </a:tr>
              <a:tr h="193768">
                <a:tc>
                  <a:txBody>
                    <a:bodyPr/>
                    <a:lstStyle/>
                    <a:p>
                      <a:pPr indent="180340" algn="just">
                        <a:lnSpc>
                          <a:spcPct val="200000"/>
                        </a:lnSpc>
                        <a:spcAft>
                          <a:spcPts val="0"/>
                        </a:spcAft>
                      </a:pPr>
                      <a:r>
                        <a:rPr lang="es-EC" sz="900">
                          <a:effectLst/>
                        </a:rPr>
                        <a:t>Espesor de la fibra de vidrio</a:t>
                      </a:r>
                      <a:endParaRPr lang="es-EC" sz="900">
                        <a:solidFill>
                          <a:srgbClr val="366091"/>
                        </a:solidFill>
                        <a:effectLst/>
                        <a:latin typeface="Times New Roman" panose="02020603050405020304" pitchFamily="18" charset="0"/>
                        <a:ea typeface="Times New Roman" panose="02020603050405020304" pitchFamily="18" charset="0"/>
                      </a:endParaRPr>
                    </a:p>
                  </a:txBody>
                  <a:tcPr marL="46424" marR="46424" marT="0" marB="0"/>
                </a:tc>
                <a:tc>
                  <a:txBody>
                    <a:bodyPr/>
                    <a:lstStyle/>
                    <a:p>
                      <a:pPr indent="180340" algn="just">
                        <a:lnSpc>
                          <a:spcPct val="200000"/>
                        </a:lnSpc>
                        <a:spcAft>
                          <a:spcPts val="0"/>
                        </a:spcAft>
                      </a:pPr>
                      <a:r>
                        <a:rPr lang="es-EC" sz="900">
                          <a:effectLst/>
                        </a:rPr>
                        <a:t>0.0254 m</a:t>
                      </a:r>
                      <a:endParaRPr lang="es-EC" sz="900">
                        <a:solidFill>
                          <a:srgbClr val="366091"/>
                        </a:solidFill>
                        <a:effectLst/>
                        <a:latin typeface="Times New Roman" panose="02020603050405020304" pitchFamily="18" charset="0"/>
                        <a:ea typeface="Times New Roman" panose="02020603050405020304" pitchFamily="18" charset="0"/>
                      </a:endParaRPr>
                    </a:p>
                  </a:txBody>
                  <a:tcPr marL="46424" marR="46424" marT="0" marB="0"/>
                </a:tc>
                <a:extLst>
                  <a:ext uri="{0D108BD9-81ED-4DB2-BD59-A6C34878D82A}">
                    <a16:rowId xmlns:a16="http://schemas.microsoft.com/office/drawing/2014/main" val="10006"/>
                  </a:ext>
                </a:extLst>
              </a:tr>
              <a:tr h="193768">
                <a:tc>
                  <a:txBody>
                    <a:bodyPr/>
                    <a:lstStyle/>
                    <a:p>
                      <a:pPr indent="180340" algn="just">
                        <a:lnSpc>
                          <a:spcPct val="200000"/>
                        </a:lnSpc>
                        <a:spcAft>
                          <a:spcPts val="0"/>
                        </a:spcAft>
                      </a:pPr>
                      <a:r>
                        <a:rPr lang="es-EC" sz="900">
                          <a:effectLst/>
                        </a:rPr>
                        <a:t>Espesor de la fibra de vidrio con evaporador</a:t>
                      </a:r>
                      <a:endParaRPr lang="es-EC" sz="900">
                        <a:solidFill>
                          <a:srgbClr val="366091"/>
                        </a:solidFill>
                        <a:effectLst/>
                        <a:latin typeface="Times New Roman" panose="02020603050405020304" pitchFamily="18" charset="0"/>
                        <a:ea typeface="Times New Roman" panose="02020603050405020304" pitchFamily="18" charset="0"/>
                      </a:endParaRPr>
                    </a:p>
                  </a:txBody>
                  <a:tcPr marL="46424" marR="46424" marT="0" marB="0"/>
                </a:tc>
                <a:tc>
                  <a:txBody>
                    <a:bodyPr/>
                    <a:lstStyle/>
                    <a:p>
                      <a:pPr indent="180340" algn="just">
                        <a:lnSpc>
                          <a:spcPct val="200000"/>
                        </a:lnSpc>
                        <a:spcAft>
                          <a:spcPts val="0"/>
                        </a:spcAft>
                      </a:pPr>
                      <a:r>
                        <a:rPr lang="es-EC" sz="900">
                          <a:effectLst/>
                        </a:rPr>
                        <a:t>0.0158 m</a:t>
                      </a:r>
                      <a:endParaRPr lang="es-EC" sz="900">
                        <a:solidFill>
                          <a:srgbClr val="366091"/>
                        </a:solidFill>
                        <a:effectLst/>
                        <a:latin typeface="Times New Roman" panose="02020603050405020304" pitchFamily="18" charset="0"/>
                        <a:ea typeface="Times New Roman" panose="02020603050405020304" pitchFamily="18" charset="0"/>
                      </a:endParaRPr>
                    </a:p>
                  </a:txBody>
                  <a:tcPr marL="46424" marR="46424" marT="0" marB="0"/>
                </a:tc>
                <a:extLst>
                  <a:ext uri="{0D108BD9-81ED-4DB2-BD59-A6C34878D82A}">
                    <a16:rowId xmlns:a16="http://schemas.microsoft.com/office/drawing/2014/main" val="10007"/>
                  </a:ext>
                </a:extLst>
              </a:tr>
              <a:tr h="193768">
                <a:tc>
                  <a:txBody>
                    <a:bodyPr/>
                    <a:lstStyle/>
                    <a:p>
                      <a:pPr indent="180340" algn="just">
                        <a:lnSpc>
                          <a:spcPct val="200000"/>
                        </a:lnSpc>
                        <a:spcAft>
                          <a:spcPts val="0"/>
                        </a:spcAft>
                      </a:pPr>
                      <a:r>
                        <a:rPr lang="es-EC" sz="900">
                          <a:effectLst/>
                        </a:rPr>
                        <a:t>Diámetro exterior tubo de cobre</a:t>
                      </a:r>
                      <a:endParaRPr lang="es-EC" sz="900">
                        <a:solidFill>
                          <a:srgbClr val="366091"/>
                        </a:solidFill>
                        <a:effectLst/>
                        <a:latin typeface="Times New Roman" panose="02020603050405020304" pitchFamily="18" charset="0"/>
                        <a:ea typeface="Times New Roman" panose="02020603050405020304" pitchFamily="18" charset="0"/>
                      </a:endParaRPr>
                    </a:p>
                  </a:txBody>
                  <a:tcPr marL="46424" marR="46424" marT="0" marB="0"/>
                </a:tc>
                <a:tc>
                  <a:txBody>
                    <a:bodyPr/>
                    <a:lstStyle/>
                    <a:p>
                      <a:pPr indent="180340" algn="just">
                        <a:lnSpc>
                          <a:spcPct val="200000"/>
                        </a:lnSpc>
                        <a:spcAft>
                          <a:spcPts val="0"/>
                        </a:spcAft>
                      </a:pPr>
                      <a:r>
                        <a:rPr lang="es-EC" sz="900">
                          <a:effectLst/>
                        </a:rPr>
                        <a:t>9.52*10</a:t>
                      </a:r>
                      <a:r>
                        <a:rPr lang="es-EC" sz="900" baseline="30000">
                          <a:effectLst/>
                        </a:rPr>
                        <a:t>-3 </a:t>
                      </a:r>
                      <a:r>
                        <a:rPr lang="es-EC" sz="900">
                          <a:effectLst/>
                        </a:rPr>
                        <a:t>m</a:t>
                      </a:r>
                      <a:endParaRPr lang="es-EC" sz="900">
                        <a:solidFill>
                          <a:srgbClr val="366091"/>
                        </a:solidFill>
                        <a:effectLst/>
                        <a:latin typeface="Times New Roman" panose="02020603050405020304" pitchFamily="18" charset="0"/>
                        <a:ea typeface="Times New Roman" panose="02020603050405020304" pitchFamily="18" charset="0"/>
                      </a:endParaRPr>
                    </a:p>
                  </a:txBody>
                  <a:tcPr marL="46424" marR="46424" marT="0" marB="0"/>
                </a:tc>
                <a:extLst>
                  <a:ext uri="{0D108BD9-81ED-4DB2-BD59-A6C34878D82A}">
                    <a16:rowId xmlns:a16="http://schemas.microsoft.com/office/drawing/2014/main" val="10008"/>
                  </a:ext>
                </a:extLst>
              </a:tr>
              <a:tr h="193768">
                <a:tc>
                  <a:txBody>
                    <a:bodyPr/>
                    <a:lstStyle/>
                    <a:p>
                      <a:pPr indent="180340" algn="just">
                        <a:lnSpc>
                          <a:spcPct val="200000"/>
                        </a:lnSpc>
                        <a:spcAft>
                          <a:spcPts val="0"/>
                        </a:spcAft>
                      </a:pPr>
                      <a:r>
                        <a:rPr lang="es-EC" sz="900">
                          <a:effectLst/>
                        </a:rPr>
                        <a:t>Diámetro interior tubo de cobre</a:t>
                      </a:r>
                      <a:endParaRPr lang="es-EC" sz="900">
                        <a:solidFill>
                          <a:srgbClr val="366091"/>
                        </a:solidFill>
                        <a:effectLst/>
                        <a:latin typeface="Times New Roman" panose="02020603050405020304" pitchFamily="18" charset="0"/>
                        <a:ea typeface="Times New Roman" panose="02020603050405020304" pitchFamily="18" charset="0"/>
                      </a:endParaRPr>
                    </a:p>
                  </a:txBody>
                  <a:tcPr marL="46424" marR="46424" marT="0" marB="0"/>
                </a:tc>
                <a:tc>
                  <a:txBody>
                    <a:bodyPr/>
                    <a:lstStyle/>
                    <a:p>
                      <a:pPr indent="180340" algn="just">
                        <a:lnSpc>
                          <a:spcPct val="200000"/>
                        </a:lnSpc>
                        <a:spcAft>
                          <a:spcPts val="0"/>
                        </a:spcAft>
                      </a:pPr>
                      <a:r>
                        <a:rPr lang="es-EC" sz="900">
                          <a:effectLst/>
                        </a:rPr>
                        <a:t>8.52*10</a:t>
                      </a:r>
                      <a:r>
                        <a:rPr lang="es-EC" sz="900" baseline="30000">
                          <a:effectLst/>
                        </a:rPr>
                        <a:t>-3 </a:t>
                      </a:r>
                      <a:r>
                        <a:rPr lang="es-EC" sz="900">
                          <a:effectLst/>
                        </a:rPr>
                        <a:t>m</a:t>
                      </a:r>
                      <a:endParaRPr lang="es-EC" sz="900">
                        <a:solidFill>
                          <a:srgbClr val="366091"/>
                        </a:solidFill>
                        <a:effectLst/>
                        <a:latin typeface="Times New Roman" panose="02020603050405020304" pitchFamily="18" charset="0"/>
                        <a:ea typeface="Times New Roman" panose="02020603050405020304" pitchFamily="18" charset="0"/>
                      </a:endParaRPr>
                    </a:p>
                  </a:txBody>
                  <a:tcPr marL="46424" marR="46424" marT="0" marB="0"/>
                </a:tc>
                <a:extLst>
                  <a:ext uri="{0D108BD9-81ED-4DB2-BD59-A6C34878D82A}">
                    <a16:rowId xmlns:a16="http://schemas.microsoft.com/office/drawing/2014/main" val="10009"/>
                  </a:ext>
                </a:extLst>
              </a:tr>
              <a:tr h="193768">
                <a:tc>
                  <a:txBody>
                    <a:bodyPr/>
                    <a:lstStyle/>
                    <a:p>
                      <a:pPr indent="180340" algn="just">
                        <a:lnSpc>
                          <a:spcPct val="200000"/>
                        </a:lnSpc>
                        <a:spcAft>
                          <a:spcPts val="0"/>
                        </a:spcAft>
                      </a:pPr>
                      <a:r>
                        <a:rPr lang="es-EC" sz="900">
                          <a:effectLst/>
                        </a:rPr>
                        <a:t>Altura de pared de los lados </a:t>
                      </a:r>
                      <a:endParaRPr lang="es-EC" sz="900">
                        <a:solidFill>
                          <a:srgbClr val="366091"/>
                        </a:solidFill>
                        <a:effectLst/>
                        <a:latin typeface="Times New Roman" panose="02020603050405020304" pitchFamily="18" charset="0"/>
                        <a:ea typeface="Times New Roman" panose="02020603050405020304" pitchFamily="18" charset="0"/>
                      </a:endParaRPr>
                    </a:p>
                  </a:txBody>
                  <a:tcPr marL="46424" marR="46424" marT="0" marB="0"/>
                </a:tc>
                <a:tc>
                  <a:txBody>
                    <a:bodyPr/>
                    <a:lstStyle/>
                    <a:p>
                      <a:pPr indent="180340" algn="just">
                        <a:lnSpc>
                          <a:spcPct val="200000"/>
                        </a:lnSpc>
                        <a:spcAft>
                          <a:spcPts val="0"/>
                        </a:spcAft>
                      </a:pPr>
                      <a:r>
                        <a:rPr lang="es-EC" sz="900">
                          <a:effectLst/>
                        </a:rPr>
                        <a:t>0.16 m</a:t>
                      </a:r>
                      <a:endParaRPr lang="es-EC" sz="900">
                        <a:solidFill>
                          <a:srgbClr val="366091"/>
                        </a:solidFill>
                        <a:effectLst/>
                        <a:latin typeface="Times New Roman" panose="02020603050405020304" pitchFamily="18" charset="0"/>
                        <a:ea typeface="Times New Roman" panose="02020603050405020304" pitchFamily="18" charset="0"/>
                      </a:endParaRPr>
                    </a:p>
                  </a:txBody>
                  <a:tcPr marL="46424" marR="46424" marT="0" marB="0"/>
                </a:tc>
                <a:extLst>
                  <a:ext uri="{0D108BD9-81ED-4DB2-BD59-A6C34878D82A}">
                    <a16:rowId xmlns:a16="http://schemas.microsoft.com/office/drawing/2014/main" val="10010"/>
                  </a:ext>
                </a:extLst>
              </a:tr>
              <a:tr h="193768">
                <a:tc>
                  <a:txBody>
                    <a:bodyPr/>
                    <a:lstStyle/>
                    <a:p>
                      <a:pPr indent="180340" algn="just">
                        <a:lnSpc>
                          <a:spcPct val="200000"/>
                        </a:lnSpc>
                        <a:spcAft>
                          <a:spcPts val="0"/>
                        </a:spcAft>
                      </a:pPr>
                      <a:r>
                        <a:rPr lang="es-EC" sz="900">
                          <a:effectLst/>
                        </a:rPr>
                        <a:t>Ancho de pared de los lados</a:t>
                      </a:r>
                      <a:endParaRPr lang="es-EC" sz="900">
                        <a:solidFill>
                          <a:srgbClr val="366091"/>
                        </a:solidFill>
                        <a:effectLst/>
                        <a:latin typeface="Times New Roman" panose="02020603050405020304" pitchFamily="18" charset="0"/>
                        <a:ea typeface="Times New Roman" panose="02020603050405020304" pitchFamily="18" charset="0"/>
                      </a:endParaRPr>
                    </a:p>
                  </a:txBody>
                  <a:tcPr marL="46424" marR="46424" marT="0" marB="0"/>
                </a:tc>
                <a:tc>
                  <a:txBody>
                    <a:bodyPr/>
                    <a:lstStyle/>
                    <a:p>
                      <a:pPr indent="180340" algn="just">
                        <a:lnSpc>
                          <a:spcPct val="200000"/>
                        </a:lnSpc>
                        <a:spcAft>
                          <a:spcPts val="0"/>
                        </a:spcAft>
                      </a:pPr>
                      <a:r>
                        <a:rPr lang="es-EC" sz="900">
                          <a:effectLst/>
                        </a:rPr>
                        <a:t>0.26 m</a:t>
                      </a:r>
                      <a:endParaRPr lang="es-EC" sz="900">
                        <a:solidFill>
                          <a:srgbClr val="366091"/>
                        </a:solidFill>
                        <a:effectLst/>
                        <a:latin typeface="Times New Roman" panose="02020603050405020304" pitchFamily="18" charset="0"/>
                        <a:ea typeface="Times New Roman" panose="02020603050405020304" pitchFamily="18" charset="0"/>
                      </a:endParaRPr>
                    </a:p>
                  </a:txBody>
                  <a:tcPr marL="46424" marR="46424" marT="0" marB="0"/>
                </a:tc>
                <a:extLst>
                  <a:ext uri="{0D108BD9-81ED-4DB2-BD59-A6C34878D82A}">
                    <a16:rowId xmlns:a16="http://schemas.microsoft.com/office/drawing/2014/main" val="10011"/>
                  </a:ext>
                </a:extLst>
              </a:tr>
              <a:tr h="193768">
                <a:tc>
                  <a:txBody>
                    <a:bodyPr/>
                    <a:lstStyle/>
                    <a:p>
                      <a:pPr indent="180340" algn="just">
                        <a:lnSpc>
                          <a:spcPct val="200000"/>
                        </a:lnSpc>
                        <a:spcAft>
                          <a:spcPts val="0"/>
                        </a:spcAft>
                      </a:pPr>
                      <a:r>
                        <a:rPr lang="es-EC" sz="900">
                          <a:effectLst/>
                        </a:rPr>
                        <a:t>Alto de pared inferior</a:t>
                      </a:r>
                      <a:endParaRPr lang="es-EC" sz="900">
                        <a:solidFill>
                          <a:srgbClr val="366091"/>
                        </a:solidFill>
                        <a:effectLst/>
                        <a:latin typeface="Times New Roman" panose="02020603050405020304" pitchFamily="18" charset="0"/>
                        <a:ea typeface="Times New Roman" panose="02020603050405020304" pitchFamily="18" charset="0"/>
                      </a:endParaRPr>
                    </a:p>
                  </a:txBody>
                  <a:tcPr marL="46424" marR="46424" marT="0" marB="0"/>
                </a:tc>
                <a:tc>
                  <a:txBody>
                    <a:bodyPr/>
                    <a:lstStyle/>
                    <a:p>
                      <a:pPr indent="180340" algn="just">
                        <a:lnSpc>
                          <a:spcPct val="200000"/>
                        </a:lnSpc>
                        <a:spcAft>
                          <a:spcPts val="0"/>
                        </a:spcAft>
                      </a:pPr>
                      <a:r>
                        <a:rPr lang="es-EC" sz="900">
                          <a:effectLst/>
                        </a:rPr>
                        <a:t>0.26 m</a:t>
                      </a:r>
                      <a:endParaRPr lang="es-EC" sz="900">
                        <a:solidFill>
                          <a:srgbClr val="366091"/>
                        </a:solidFill>
                        <a:effectLst/>
                        <a:latin typeface="Times New Roman" panose="02020603050405020304" pitchFamily="18" charset="0"/>
                        <a:ea typeface="Times New Roman" panose="02020603050405020304" pitchFamily="18" charset="0"/>
                      </a:endParaRPr>
                    </a:p>
                  </a:txBody>
                  <a:tcPr marL="46424" marR="46424" marT="0" marB="0"/>
                </a:tc>
                <a:extLst>
                  <a:ext uri="{0D108BD9-81ED-4DB2-BD59-A6C34878D82A}">
                    <a16:rowId xmlns:a16="http://schemas.microsoft.com/office/drawing/2014/main" val="10012"/>
                  </a:ext>
                </a:extLst>
              </a:tr>
              <a:tr h="193768">
                <a:tc>
                  <a:txBody>
                    <a:bodyPr/>
                    <a:lstStyle/>
                    <a:p>
                      <a:pPr indent="180340" algn="just">
                        <a:lnSpc>
                          <a:spcPct val="200000"/>
                        </a:lnSpc>
                        <a:spcAft>
                          <a:spcPts val="0"/>
                        </a:spcAft>
                      </a:pPr>
                      <a:r>
                        <a:rPr lang="es-EC" sz="900">
                          <a:effectLst/>
                        </a:rPr>
                        <a:t>Ancho de pared inferior</a:t>
                      </a:r>
                      <a:endParaRPr lang="es-EC" sz="900">
                        <a:solidFill>
                          <a:srgbClr val="366091"/>
                        </a:solidFill>
                        <a:effectLst/>
                        <a:latin typeface="Times New Roman" panose="02020603050405020304" pitchFamily="18" charset="0"/>
                        <a:ea typeface="Times New Roman" panose="02020603050405020304" pitchFamily="18" charset="0"/>
                      </a:endParaRPr>
                    </a:p>
                  </a:txBody>
                  <a:tcPr marL="46424" marR="46424" marT="0" marB="0"/>
                </a:tc>
                <a:tc>
                  <a:txBody>
                    <a:bodyPr/>
                    <a:lstStyle/>
                    <a:p>
                      <a:pPr indent="180340" algn="just">
                        <a:lnSpc>
                          <a:spcPct val="200000"/>
                        </a:lnSpc>
                        <a:spcAft>
                          <a:spcPts val="0"/>
                        </a:spcAft>
                      </a:pPr>
                      <a:r>
                        <a:rPr lang="es-EC" sz="900">
                          <a:effectLst/>
                        </a:rPr>
                        <a:t>0.37 m</a:t>
                      </a:r>
                      <a:endParaRPr lang="es-EC" sz="900">
                        <a:solidFill>
                          <a:srgbClr val="366091"/>
                        </a:solidFill>
                        <a:effectLst/>
                        <a:latin typeface="Times New Roman" panose="02020603050405020304" pitchFamily="18" charset="0"/>
                        <a:ea typeface="Times New Roman" panose="02020603050405020304" pitchFamily="18" charset="0"/>
                      </a:endParaRPr>
                    </a:p>
                  </a:txBody>
                  <a:tcPr marL="46424" marR="46424" marT="0" marB="0"/>
                </a:tc>
                <a:extLst>
                  <a:ext uri="{0D108BD9-81ED-4DB2-BD59-A6C34878D82A}">
                    <a16:rowId xmlns:a16="http://schemas.microsoft.com/office/drawing/2014/main" val="10013"/>
                  </a:ext>
                </a:extLst>
              </a:tr>
              <a:tr h="193768">
                <a:tc>
                  <a:txBody>
                    <a:bodyPr/>
                    <a:lstStyle/>
                    <a:p>
                      <a:pPr indent="180340" algn="just">
                        <a:lnSpc>
                          <a:spcPct val="200000"/>
                        </a:lnSpc>
                        <a:spcAft>
                          <a:spcPts val="0"/>
                        </a:spcAft>
                      </a:pPr>
                      <a:r>
                        <a:rPr lang="es-EC" sz="900">
                          <a:effectLst/>
                        </a:rPr>
                        <a:t>Alto de pared superior</a:t>
                      </a:r>
                      <a:endParaRPr lang="es-EC" sz="900">
                        <a:solidFill>
                          <a:srgbClr val="366091"/>
                        </a:solidFill>
                        <a:effectLst/>
                        <a:latin typeface="Times New Roman" panose="02020603050405020304" pitchFamily="18" charset="0"/>
                        <a:ea typeface="Times New Roman" panose="02020603050405020304" pitchFamily="18" charset="0"/>
                      </a:endParaRPr>
                    </a:p>
                  </a:txBody>
                  <a:tcPr marL="46424" marR="46424" marT="0" marB="0"/>
                </a:tc>
                <a:tc>
                  <a:txBody>
                    <a:bodyPr/>
                    <a:lstStyle/>
                    <a:p>
                      <a:pPr indent="180340" algn="just">
                        <a:lnSpc>
                          <a:spcPct val="200000"/>
                        </a:lnSpc>
                        <a:spcAft>
                          <a:spcPts val="0"/>
                        </a:spcAft>
                      </a:pPr>
                      <a:r>
                        <a:rPr lang="es-EC" sz="900">
                          <a:effectLst/>
                        </a:rPr>
                        <a:t>0.366 m</a:t>
                      </a:r>
                      <a:endParaRPr lang="es-EC" sz="900">
                        <a:solidFill>
                          <a:srgbClr val="366091"/>
                        </a:solidFill>
                        <a:effectLst/>
                        <a:latin typeface="Times New Roman" panose="02020603050405020304" pitchFamily="18" charset="0"/>
                        <a:ea typeface="Times New Roman" panose="02020603050405020304" pitchFamily="18" charset="0"/>
                      </a:endParaRPr>
                    </a:p>
                  </a:txBody>
                  <a:tcPr marL="46424" marR="46424" marT="0" marB="0"/>
                </a:tc>
                <a:extLst>
                  <a:ext uri="{0D108BD9-81ED-4DB2-BD59-A6C34878D82A}">
                    <a16:rowId xmlns:a16="http://schemas.microsoft.com/office/drawing/2014/main" val="10014"/>
                  </a:ext>
                </a:extLst>
              </a:tr>
              <a:tr h="193768">
                <a:tc>
                  <a:txBody>
                    <a:bodyPr/>
                    <a:lstStyle/>
                    <a:p>
                      <a:pPr indent="180340" algn="just">
                        <a:lnSpc>
                          <a:spcPct val="200000"/>
                        </a:lnSpc>
                        <a:spcAft>
                          <a:spcPts val="0"/>
                        </a:spcAft>
                      </a:pPr>
                      <a:r>
                        <a:rPr lang="es-EC" sz="900">
                          <a:effectLst/>
                        </a:rPr>
                        <a:t>Ancho de pared superior</a:t>
                      </a:r>
                      <a:endParaRPr lang="es-EC" sz="900">
                        <a:solidFill>
                          <a:srgbClr val="366091"/>
                        </a:solidFill>
                        <a:effectLst/>
                        <a:latin typeface="Times New Roman" panose="02020603050405020304" pitchFamily="18" charset="0"/>
                        <a:ea typeface="Times New Roman" panose="02020603050405020304" pitchFamily="18" charset="0"/>
                      </a:endParaRPr>
                    </a:p>
                  </a:txBody>
                  <a:tcPr marL="46424" marR="46424" marT="0" marB="0"/>
                </a:tc>
                <a:tc>
                  <a:txBody>
                    <a:bodyPr/>
                    <a:lstStyle/>
                    <a:p>
                      <a:pPr indent="180340" algn="just">
                        <a:lnSpc>
                          <a:spcPct val="200000"/>
                        </a:lnSpc>
                        <a:spcAft>
                          <a:spcPts val="0"/>
                        </a:spcAft>
                      </a:pPr>
                      <a:r>
                        <a:rPr lang="es-EC" sz="900">
                          <a:effectLst/>
                        </a:rPr>
                        <a:t>0.28 m</a:t>
                      </a:r>
                      <a:endParaRPr lang="es-EC" sz="900">
                        <a:solidFill>
                          <a:srgbClr val="366091"/>
                        </a:solidFill>
                        <a:effectLst/>
                        <a:latin typeface="Times New Roman" panose="02020603050405020304" pitchFamily="18" charset="0"/>
                        <a:ea typeface="Times New Roman" panose="02020603050405020304" pitchFamily="18" charset="0"/>
                      </a:endParaRPr>
                    </a:p>
                  </a:txBody>
                  <a:tcPr marL="46424" marR="46424" marT="0" marB="0"/>
                </a:tc>
                <a:extLst>
                  <a:ext uri="{0D108BD9-81ED-4DB2-BD59-A6C34878D82A}">
                    <a16:rowId xmlns:a16="http://schemas.microsoft.com/office/drawing/2014/main" val="10015"/>
                  </a:ext>
                </a:extLst>
              </a:tr>
              <a:tr h="193768">
                <a:tc>
                  <a:txBody>
                    <a:bodyPr/>
                    <a:lstStyle/>
                    <a:p>
                      <a:pPr indent="180340" algn="just">
                        <a:lnSpc>
                          <a:spcPct val="200000"/>
                        </a:lnSpc>
                        <a:spcAft>
                          <a:spcPts val="0"/>
                        </a:spcAft>
                      </a:pPr>
                      <a:r>
                        <a:rPr lang="es-EC" sz="900">
                          <a:effectLst/>
                        </a:rPr>
                        <a:t>Longitud de los tubos evaporador</a:t>
                      </a:r>
                      <a:endParaRPr lang="es-EC" sz="900">
                        <a:solidFill>
                          <a:srgbClr val="366091"/>
                        </a:solidFill>
                        <a:effectLst/>
                        <a:latin typeface="Times New Roman" panose="02020603050405020304" pitchFamily="18" charset="0"/>
                        <a:ea typeface="Times New Roman" panose="02020603050405020304" pitchFamily="18" charset="0"/>
                      </a:endParaRPr>
                    </a:p>
                  </a:txBody>
                  <a:tcPr marL="46424" marR="46424" marT="0" marB="0"/>
                </a:tc>
                <a:tc>
                  <a:txBody>
                    <a:bodyPr/>
                    <a:lstStyle/>
                    <a:p>
                      <a:pPr indent="180340" algn="just">
                        <a:lnSpc>
                          <a:spcPct val="200000"/>
                        </a:lnSpc>
                        <a:spcAft>
                          <a:spcPts val="0"/>
                        </a:spcAft>
                      </a:pPr>
                      <a:r>
                        <a:rPr lang="es-EC" sz="900" dirty="0">
                          <a:effectLst/>
                        </a:rPr>
                        <a:t>0.27 m</a:t>
                      </a:r>
                      <a:endParaRPr lang="es-EC" sz="900" dirty="0">
                        <a:solidFill>
                          <a:srgbClr val="366091"/>
                        </a:solidFill>
                        <a:effectLst/>
                        <a:latin typeface="Times New Roman" panose="02020603050405020304" pitchFamily="18" charset="0"/>
                        <a:ea typeface="Times New Roman" panose="02020603050405020304" pitchFamily="18" charset="0"/>
                      </a:endParaRPr>
                    </a:p>
                  </a:txBody>
                  <a:tcPr marL="46424" marR="46424" marT="0" marB="0"/>
                </a:tc>
                <a:extLst>
                  <a:ext uri="{0D108BD9-81ED-4DB2-BD59-A6C34878D82A}">
                    <a16:rowId xmlns:a16="http://schemas.microsoft.com/office/drawing/2014/main" val="10016"/>
                  </a:ext>
                </a:extLst>
              </a:tr>
            </a:tbl>
          </a:graphicData>
        </a:graphic>
      </p:graphicFrame>
      <mc:AlternateContent xmlns:mc="http://schemas.openxmlformats.org/markup-compatibility/2006" xmlns:a14="http://schemas.microsoft.com/office/drawing/2010/main">
        <mc:Choice Requires="a14">
          <p:sp>
            <p:nvSpPr>
              <p:cNvPr id="9" name="Rectángulo 8"/>
              <p:cNvSpPr/>
              <p:nvPr/>
            </p:nvSpPr>
            <p:spPr>
              <a:xfrm>
                <a:off x="7003230" y="2665723"/>
                <a:ext cx="2591286" cy="61087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EC" i="1">
                              <a:latin typeface="Cambria Math" panose="02040503050406030204" pitchFamily="18" charset="0"/>
                            </a:rPr>
                          </m:ctrlPr>
                        </m:sSubPr>
                        <m:e>
                          <m:r>
                            <a:rPr lang="es-EC" i="1">
                              <a:latin typeface="Cambria Math" panose="02040503050406030204" pitchFamily="18" charset="0"/>
                            </a:rPr>
                            <m:t>h</m:t>
                          </m:r>
                        </m:e>
                        <m:sub>
                          <m:r>
                            <a:rPr lang="es-EC" i="1">
                              <a:latin typeface="Cambria Math" panose="02040503050406030204" pitchFamily="18" charset="0"/>
                            </a:rPr>
                            <m:t>𝑎𝑔𝑢𝑎</m:t>
                          </m:r>
                        </m:sub>
                      </m:sSub>
                      <m:r>
                        <a:rPr lang="es-EC" i="0">
                          <a:latin typeface="Cambria Math" panose="02040503050406030204" pitchFamily="18" charset="0"/>
                        </a:rPr>
                        <m:t>=14.192 </m:t>
                      </m:r>
                      <m:f>
                        <m:fPr>
                          <m:ctrlPr>
                            <a:rPr lang="es-EC" i="1">
                              <a:latin typeface="Cambria Math" panose="02040503050406030204" pitchFamily="18" charset="0"/>
                            </a:rPr>
                          </m:ctrlPr>
                        </m:fPr>
                        <m:num>
                          <m:r>
                            <a:rPr lang="es-EC" i="1">
                              <a:latin typeface="Cambria Math" panose="02040503050406030204" pitchFamily="18" charset="0"/>
                            </a:rPr>
                            <m:t>𝑊</m:t>
                          </m:r>
                        </m:num>
                        <m:den>
                          <m:sSup>
                            <m:sSupPr>
                              <m:ctrlPr>
                                <a:rPr lang="es-EC" i="1">
                                  <a:latin typeface="Cambria Math" panose="02040503050406030204" pitchFamily="18" charset="0"/>
                                </a:rPr>
                              </m:ctrlPr>
                            </m:sSupPr>
                            <m:e>
                              <m:r>
                                <a:rPr lang="es-EC" i="1">
                                  <a:latin typeface="Cambria Math" panose="02040503050406030204" pitchFamily="18" charset="0"/>
                                </a:rPr>
                                <m:t>𝑚</m:t>
                              </m:r>
                            </m:e>
                            <m:sup>
                              <m:r>
                                <a:rPr lang="es-EC" i="0">
                                  <a:latin typeface="Cambria Math" panose="02040503050406030204" pitchFamily="18" charset="0"/>
                                </a:rPr>
                                <m:t>2</m:t>
                              </m:r>
                            </m:sup>
                          </m:sSup>
                          <m:r>
                            <a:rPr lang="es-EC" i="0">
                              <a:latin typeface="Cambria Math" panose="02040503050406030204" pitchFamily="18" charset="0"/>
                            </a:rPr>
                            <m:t>∗</m:t>
                          </m:r>
                          <m:r>
                            <a:rPr lang="es-EC" i="1">
                              <a:latin typeface="Cambria Math" panose="02040503050406030204" pitchFamily="18" charset="0"/>
                            </a:rPr>
                            <m:t>𝐾</m:t>
                          </m:r>
                        </m:den>
                      </m:f>
                    </m:oMath>
                  </m:oMathPara>
                </a14:m>
                <a:endParaRPr lang="es-EC" dirty="0"/>
              </a:p>
            </p:txBody>
          </p:sp>
        </mc:Choice>
        <mc:Fallback xmlns="">
          <p:sp>
            <p:nvSpPr>
              <p:cNvPr id="9" name="Rectángulo 8"/>
              <p:cNvSpPr>
                <a:spLocks noRot="1" noChangeAspect="1" noMove="1" noResize="1" noEditPoints="1" noAdjustHandles="1" noChangeArrowheads="1" noChangeShapeType="1" noTextEdit="1"/>
              </p:cNvSpPr>
              <p:nvPr/>
            </p:nvSpPr>
            <p:spPr>
              <a:xfrm>
                <a:off x="7003230" y="2665723"/>
                <a:ext cx="2591286" cy="610873"/>
              </a:xfrm>
              <a:prstGeom prst="rect">
                <a:avLst/>
              </a:prstGeom>
              <a:blipFill rotWithShape="0">
                <a:blip r:embed="rId4"/>
                <a:stretch>
                  <a:fillRect/>
                </a:stretch>
              </a:blipFill>
            </p:spPr>
            <p:txBody>
              <a:bodyPr/>
              <a:lstStyle/>
              <a:p>
                <a:r>
                  <a:rPr lang="es-EC">
                    <a:noFill/>
                  </a:rPr>
                  <a:t> </a:t>
                </a:r>
              </a:p>
            </p:txBody>
          </p:sp>
        </mc:Fallback>
      </mc:AlternateContent>
      <mc:AlternateContent xmlns:mc="http://schemas.openxmlformats.org/markup-compatibility/2006" xmlns:a14="http://schemas.microsoft.com/office/drawing/2010/main">
        <mc:Choice Requires="a14">
          <p:graphicFrame>
            <p:nvGraphicFramePr>
              <p:cNvPr id="11" name="Tabla 10"/>
              <p:cNvGraphicFramePr>
                <a:graphicFrameLocks noGrp="1"/>
              </p:cNvGraphicFramePr>
              <p:nvPr>
                <p:extLst>
                  <p:ext uri="{D42A27DB-BD31-4B8C-83A1-F6EECF244321}">
                    <p14:modId xmlns:p14="http://schemas.microsoft.com/office/powerpoint/2010/main" val="3831327288"/>
                  </p:ext>
                </p:extLst>
              </p:nvPr>
            </p:nvGraphicFramePr>
            <p:xfrm>
              <a:off x="6463145" y="3276596"/>
              <a:ext cx="5268191" cy="2467229"/>
            </p:xfrm>
            <a:graphic>
              <a:graphicData uri="http://schemas.openxmlformats.org/drawingml/2006/table">
                <a:tbl>
                  <a:tblPr firstRow="1" firstCol="1" bandRow="1">
                    <a:tableStyleId>{5C22544A-7EE6-4342-B048-85BDC9FD1C3A}</a:tableStyleId>
                  </a:tblPr>
                  <a:tblGrid>
                    <a:gridCol w="3291554">
                      <a:extLst>
                        <a:ext uri="{9D8B030D-6E8A-4147-A177-3AD203B41FA5}">
                          <a16:colId xmlns:a16="http://schemas.microsoft.com/office/drawing/2014/main" val="20000"/>
                        </a:ext>
                      </a:extLst>
                    </a:gridCol>
                    <a:gridCol w="1976637">
                      <a:extLst>
                        <a:ext uri="{9D8B030D-6E8A-4147-A177-3AD203B41FA5}">
                          <a16:colId xmlns:a16="http://schemas.microsoft.com/office/drawing/2014/main" val="20001"/>
                        </a:ext>
                      </a:extLst>
                    </a:gridCol>
                  </a:tblGrid>
                  <a:tr h="239278">
                    <a:tc gridSpan="2">
                      <a:txBody>
                        <a:bodyPr/>
                        <a:lstStyle/>
                        <a:p>
                          <a:pPr indent="180340" algn="ctr">
                            <a:lnSpc>
                              <a:spcPct val="200000"/>
                            </a:lnSpc>
                            <a:spcAft>
                              <a:spcPts val="0"/>
                            </a:spcAft>
                          </a:pPr>
                          <a:r>
                            <a:rPr lang="es-EC" sz="1000" dirty="0">
                              <a:effectLst/>
                            </a:rPr>
                            <a:t>Datos</a:t>
                          </a:r>
                          <a:endParaRPr lang="es-EC" sz="1200" dirty="0">
                            <a:solidFill>
                              <a:srgbClr val="366091"/>
                            </a:solidFill>
                            <a:effectLst/>
                            <a:latin typeface="Times New Roman" panose="02020603050405020304" pitchFamily="18" charset="0"/>
                            <a:ea typeface="Times New Roman" panose="02020603050405020304" pitchFamily="18" charset="0"/>
                          </a:endParaRPr>
                        </a:p>
                      </a:txBody>
                      <a:tcPr marL="73025" marR="73025" marT="0" marB="0"/>
                    </a:tc>
                    <a:tc hMerge="1">
                      <a:txBody>
                        <a:bodyPr/>
                        <a:lstStyle/>
                        <a:p>
                          <a:endParaRPr lang="es-EC"/>
                        </a:p>
                      </a:txBody>
                      <a:tcPr/>
                    </a:tc>
                    <a:extLst>
                      <a:ext uri="{0D108BD9-81ED-4DB2-BD59-A6C34878D82A}">
                        <a16:rowId xmlns:a16="http://schemas.microsoft.com/office/drawing/2014/main" val="10000"/>
                      </a:ext>
                    </a:extLst>
                  </a:tr>
                  <a:tr h="202589">
                    <a:tc>
                      <a:txBody>
                        <a:bodyPr/>
                        <a:lstStyle/>
                        <a:p>
                          <a:pPr indent="180340" algn="ctr">
                            <a:lnSpc>
                              <a:spcPct val="200000"/>
                            </a:lnSpc>
                            <a:spcAft>
                              <a:spcPts val="0"/>
                            </a:spcAft>
                          </a:pPr>
                          <a:r>
                            <a:rPr lang="es-EC" sz="1000">
                              <a:effectLst/>
                            </a:rPr>
                            <a:t>β</a:t>
                          </a:r>
                          <a:endParaRPr lang="es-EC" sz="1200">
                            <a:solidFill>
                              <a:srgbClr val="366091"/>
                            </a:solidFill>
                            <a:effectLst/>
                            <a:latin typeface="Times New Roman" panose="02020603050405020304" pitchFamily="18" charset="0"/>
                            <a:ea typeface="Times New Roman" panose="02020603050405020304" pitchFamily="18" charset="0"/>
                          </a:endParaRPr>
                        </a:p>
                      </a:txBody>
                      <a:tcPr marL="73025" marR="73025" marT="0" marB="0"/>
                    </a:tc>
                    <a:tc>
                      <a:txBody>
                        <a:bodyPr/>
                        <a:lstStyle/>
                        <a:p>
                          <a:pPr indent="180340" algn="ctr">
                            <a:lnSpc>
                              <a:spcPct val="200000"/>
                            </a:lnSpc>
                            <a:spcAft>
                              <a:spcPts val="0"/>
                            </a:spcAft>
                          </a:pPr>
                          <a:r>
                            <a:rPr lang="es-EC" sz="1000">
                              <a:effectLst/>
                            </a:rPr>
                            <a:t>0.00219 1/K</a:t>
                          </a:r>
                          <a:endParaRPr lang="es-EC" sz="1200">
                            <a:solidFill>
                              <a:srgbClr val="366091"/>
                            </a:solidFill>
                            <a:effectLst/>
                            <a:latin typeface="Times New Roman" panose="02020603050405020304" pitchFamily="18" charset="0"/>
                            <a:ea typeface="Times New Roman" panose="02020603050405020304" pitchFamily="18" charset="0"/>
                          </a:endParaRPr>
                        </a:p>
                      </a:txBody>
                      <a:tcPr marL="73025" marR="73025" marT="0" marB="0" anchor="ctr"/>
                    </a:tc>
                    <a:extLst>
                      <a:ext uri="{0D108BD9-81ED-4DB2-BD59-A6C34878D82A}">
                        <a16:rowId xmlns:a16="http://schemas.microsoft.com/office/drawing/2014/main" val="10001"/>
                      </a:ext>
                    </a:extLst>
                  </a:tr>
                  <a:tr h="202589">
                    <a:tc>
                      <a:txBody>
                        <a:bodyPr/>
                        <a:lstStyle/>
                        <a:p>
                          <a:pPr indent="180340" algn="ctr">
                            <a:lnSpc>
                              <a:spcPct val="200000"/>
                            </a:lnSpc>
                            <a:spcAft>
                              <a:spcPts val="0"/>
                            </a:spcAft>
                          </a:pPr>
                          <a:r>
                            <a:rPr lang="es-EC" sz="1000">
                              <a:effectLst/>
                            </a:rPr>
                            <a:t>α</a:t>
                          </a:r>
                          <a:endParaRPr lang="es-EC" sz="1200">
                            <a:solidFill>
                              <a:srgbClr val="366091"/>
                            </a:solidFill>
                            <a:effectLst/>
                            <a:latin typeface="Times New Roman" panose="02020603050405020304" pitchFamily="18" charset="0"/>
                            <a:ea typeface="Times New Roman" panose="02020603050405020304" pitchFamily="18" charset="0"/>
                          </a:endParaRPr>
                        </a:p>
                      </a:txBody>
                      <a:tcPr marL="73025" marR="73025" marT="0" marB="0"/>
                    </a:tc>
                    <a:tc>
                      <a:txBody>
                        <a:bodyPr/>
                        <a:lstStyle/>
                        <a:p>
                          <a:pPr indent="180340" algn="ctr">
                            <a:lnSpc>
                              <a:spcPct val="200000"/>
                            </a:lnSpc>
                            <a:spcAft>
                              <a:spcPts val="0"/>
                            </a:spcAft>
                          </a:pPr>
                          <a:r>
                            <a:rPr lang="es-EC" sz="1000">
                              <a:effectLst/>
                            </a:rPr>
                            <a:t>2.228*10</a:t>
                          </a:r>
                          <a:r>
                            <a:rPr lang="es-EC" sz="1000" baseline="30000">
                              <a:effectLst/>
                            </a:rPr>
                            <a:t>-6</a:t>
                          </a:r>
                          <a:r>
                            <a:rPr lang="es-EC" sz="1000">
                              <a:effectLst/>
                            </a:rPr>
                            <a:t> m</a:t>
                          </a:r>
                          <a:r>
                            <a:rPr lang="es-EC" sz="1000" baseline="30000">
                              <a:effectLst/>
                            </a:rPr>
                            <a:t>2</a:t>
                          </a:r>
                          <a:r>
                            <a:rPr lang="es-EC" sz="1000">
                              <a:effectLst/>
                            </a:rPr>
                            <a:t>/s</a:t>
                          </a:r>
                          <a:endParaRPr lang="es-EC" sz="1200">
                            <a:solidFill>
                              <a:srgbClr val="366091"/>
                            </a:solidFill>
                            <a:effectLst/>
                            <a:latin typeface="Times New Roman" panose="02020603050405020304" pitchFamily="18" charset="0"/>
                            <a:ea typeface="Times New Roman" panose="02020603050405020304" pitchFamily="18" charset="0"/>
                          </a:endParaRPr>
                        </a:p>
                      </a:txBody>
                      <a:tcPr marL="73025" marR="73025" marT="0" marB="0" anchor="ctr"/>
                    </a:tc>
                    <a:extLst>
                      <a:ext uri="{0D108BD9-81ED-4DB2-BD59-A6C34878D82A}">
                        <a16:rowId xmlns:a16="http://schemas.microsoft.com/office/drawing/2014/main" val="10002"/>
                      </a:ext>
                    </a:extLst>
                  </a:tr>
                  <a:tr h="202589">
                    <a:tc>
                      <a:txBody>
                        <a:bodyPr/>
                        <a:lstStyle/>
                        <a:p>
                          <a:pPr indent="180340" algn="ctr">
                            <a:lnSpc>
                              <a:spcPct val="200000"/>
                            </a:lnSpc>
                            <a:spcAft>
                              <a:spcPts val="0"/>
                            </a:spcAft>
                          </a:pPr>
                          <a:r>
                            <a:rPr lang="es-EC" sz="1000">
                              <a:effectLst/>
                            </a:rPr>
                            <a:t>Pr</a:t>
                          </a:r>
                          <a:endParaRPr lang="es-EC" sz="1200">
                            <a:solidFill>
                              <a:srgbClr val="366091"/>
                            </a:solidFill>
                            <a:effectLst/>
                            <a:latin typeface="Times New Roman" panose="02020603050405020304" pitchFamily="18" charset="0"/>
                            <a:ea typeface="Times New Roman" panose="02020603050405020304" pitchFamily="18" charset="0"/>
                          </a:endParaRPr>
                        </a:p>
                      </a:txBody>
                      <a:tcPr marL="73025" marR="73025" marT="0" marB="0"/>
                    </a:tc>
                    <a:tc>
                      <a:txBody>
                        <a:bodyPr/>
                        <a:lstStyle/>
                        <a:p>
                          <a:pPr indent="180340" algn="ctr">
                            <a:lnSpc>
                              <a:spcPct val="200000"/>
                            </a:lnSpc>
                            <a:spcAft>
                              <a:spcPts val="0"/>
                            </a:spcAft>
                          </a:pPr>
                          <a:r>
                            <a:rPr lang="es-EC" sz="1000">
                              <a:effectLst/>
                            </a:rPr>
                            <a:t>0.3278</a:t>
                          </a:r>
                          <a:endParaRPr lang="es-EC" sz="1200">
                            <a:solidFill>
                              <a:srgbClr val="366091"/>
                            </a:solidFill>
                            <a:effectLst/>
                            <a:latin typeface="Times New Roman" panose="02020603050405020304" pitchFamily="18" charset="0"/>
                            <a:ea typeface="Times New Roman" panose="02020603050405020304" pitchFamily="18" charset="0"/>
                          </a:endParaRPr>
                        </a:p>
                      </a:txBody>
                      <a:tcPr marL="73025" marR="73025" marT="0" marB="0" anchor="ctr"/>
                    </a:tc>
                    <a:extLst>
                      <a:ext uri="{0D108BD9-81ED-4DB2-BD59-A6C34878D82A}">
                        <a16:rowId xmlns:a16="http://schemas.microsoft.com/office/drawing/2014/main" val="10003"/>
                      </a:ext>
                    </a:extLst>
                  </a:tr>
                  <a:tr h="202589">
                    <a:tc>
                      <a:txBody>
                        <a:bodyPr/>
                        <a:lstStyle/>
                        <a:p>
                          <a:pPr indent="180340" algn="ctr">
                            <a:lnSpc>
                              <a:spcPct val="200000"/>
                            </a:lnSpc>
                            <a:spcAft>
                              <a:spcPts val="0"/>
                            </a:spcAft>
                          </a:pPr>
                          <a:r>
                            <a:rPr lang="es-EC" sz="1000">
                              <a:effectLst/>
                            </a:rPr>
                            <a:t>Diámetro de la tubería</a:t>
                          </a:r>
                          <a:endParaRPr lang="es-EC" sz="1200">
                            <a:solidFill>
                              <a:srgbClr val="366091"/>
                            </a:solidFill>
                            <a:effectLst/>
                            <a:latin typeface="Times New Roman" panose="02020603050405020304" pitchFamily="18" charset="0"/>
                            <a:ea typeface="Times New Roman" panose="02020603050405020304" pitchFamily="18" charset="0"/>
                          </a:endParaRPr>
                        </a:p>
                      </a:txBody>
                      <a:tcPr marL="73025" marR="73025" marT="0" marB="0"/>
                    </a:tc>
                    <a:tc>
                      <a:txBody>
                        <a:bodyPr/>
                        <a:lstStyle/>
                        <a:p>
                          <a:pPr indent="180340" algn="ctr">
                            <a:lnSpc>
                              <a:spcPct val="200000"/>
                            </a:lnSpc>
                            <a:spcAft>
                              <a:spcPts val="0"/>
                            </a:spcAft>
                          </a:pPr>
                          <a:r>
                            <a:rPr lang="es-EC" sz="1000">
                              <a:effectLst/>
                            </a:rPr>
                            <a:t>9.52*10</a:t>
                          </a:r>
                          <a:r>
                            <a:rPr lang="es-EC" sz="1000" baseline="30000">
                              <a:effectLst/>
                            </a:rPr>
                            <a:t>-3</a:t>
                          </a:r>
                          <a:r>
                            <a:rPr lang="es-EC" sz="1000">
                              <a:effectLst/>
                            </a:rPr>
                            <a:t> m</a:t>
                          </a:r>
                          <a:endParaRPr lang="es-EC" sz="1200">
                            <a:solidFill>
                              <a:srgbClr val="366091"/>
                            </a:solidFill>
                            <a:effectLst/>
                            <a:latin typeface="Times New Roman" panose="02020603050405020304" pitchFamily="18" charset="0"/>
                            <a:ea typeface="Times New Roman" panose="02020603050405020304" pitchFamily="18" charset="0"/>
                          </a:endParaRPr>
                        </a:p>
                      </a:txBody>
                      <a:tcPr marL="73025" marR="73025" marT="0" marB="0"/>
                    </a:tc>
                    <a:extLst>
                      <a:ext uri="{0D108BD9-81ED-4DB2-BD59-A6C34878D82A}">
                        <a16:rowId xmlns:a16="http://schemas.microsoft.com/office/drawing/2014/main" val="10004"/>
                      </a:ext>
                    </a:extLst>
                  </a:tr>
                  <a:tr h="202589">
                    <a:tc>
                      <a:txBody>
                        <a:bodyPr/>
                        <a:lstStyle/>
                        <a:p>
                          <a:pPr indent="180340" algn="ctr">
                            <a:lnSpc>
                              <a:spcPct val="200000"/>
                            </a:lnSpc>
                            <a:spcAft>
                              <a:spcPts val="0"/>
                            </a:spcAft>
                          </a:pPr>
                          <a:r>
                            <a:rPr lang="es-EC" sz="1000">
                              <a:effectLst/>
                            </a:rPr>
                            <a:t>υ</a:t>
                          </a:r>
                          <a:endParaRPr lang="es-EC" sz="1200">
                            <a:solidFill>
                              <a:srgbClr val="366091"/>
                            </a:solidFill>
                            <a:effectLst/>
                            <a:latin typeface="Times New Roman" panose="02020603050405020304" pitchFamily="18" charset="0"/>
                            <a:ea typeface="Times New Roman" panose="02020603050405020304" pitchFamily="18" charset="0"/>
                          </a:endParaRPr>
                        </a:p>
                      </a:txBody>
                      <a:tcPr marL="73025" marR="73025" marT="0" marB="0"/>
                    </a:tc>
                    <a:tc>
                      <a:txBody>
                        <a:bodyPr/>
                        <a:lstStyle/>
                        <a:p>
                          <a:pPr indent="180340" algn="ctr">
                            <a:lnSpc>
                              <a:spcPct val="200000"/>
                            </a:lnSpc>
                            <a:spcAft>
                              <a:spcPts val="0"/>
                            </a:spcAft>
                          </a:pPr>
                          <a:r>
                            <a:rPr lang="es-EC" sz="1000">
                              <a:effectLst/>
                            </a:rPr>
                            <a:t>7.469*10</a:t>
                          </a:r>
                          <a:r>
                            <a:rPr lang="es-EC" sz="1000" baseline="30000">
                              <a:effectLst/>
                            </a:rPr>
                            <a:t>-7</a:t>
                          </a:r>
                          <a:r>
                            <a:rPr lang="es-EC" sz="1000">
                              <a:effectLst/>
                            </a:rPr>
                            <a:t> m</a:t>
                          </a:r>
                          <a:r>
                            <a:rPr lang="es-EC" sz="1000" baseline="30000">
                              <a:effectLst/>
                            </a:rPr>
                            <a:t>2</a:t>
                          </a:r>
                          <a:r>
                            <a:rPr lang="es-EC" sz="1000">
                              <a:effectLst/>
                            </a:rPr>
                            <a:t>/s</a:t>
                          </a:r>
                          <a:endParaRPr lang="es-EC" sz="1200">
                            <a:solidFill>
                              <a:srgbClr val="366091"/>
                            </a:solidFill>
                            <a:effectLst/>
                            <a:latin typeface="Times New Roman" panose="02020603050405020304" pitchFamily="18" charset="0"/>
                            <a:ea typeface="Times New Roman" panose="02020603050405020304" pitchFamily="18" charset="0"/>
                          </a:endParaRPr>
                        </a:p>
                      </a:txBody>
                      <a:tcPr marL="73025" marR="73025" marT="0" marB="0"/>
                    </a:tc>
                    <a:extLst>
                      <a:ext uri="{0D108BD9-81ED-4DB2-BD59-A6C34878D82A}">
                        <a16:rowId xmlns:a16="http://schemas.microsoft.com/office/drawing/2014/main" val="10005"/>
                      </a:ext>
                    </a:extLst>
                  </a:tr>
                  <a:tr h="202589">
                    <a:tc>
                      <a:txBody>
                        <a:bodyPr/>
                        <a:lstStyle/>
                        <a:p>
                          <a:pPr indent="180340" algn="ctr">
                            <a:lnSpc>
                              <a:spcPct val="200000"/>
                            </a:lnSpc>
                            <a:spcAft>
                              <a:spcPts val="0"/>
                            </a:spcAft>
                          </a:pPr>
                          <a:r>
                            <a:rPr lang="es-EC" sz="1000">
                              <a:effectLst/>
                            </a:rPr>
                            <a:t>     g</a:t>
                          </a:r>
                          <a:endParaRPr lang="es-EC" sz="1200">
                            <a:solidFill>
                              <a:srgbClr val="366091"/>
                            </a:solidFill>
                            <a:effectLst/>
                            <a:latin typeface="Times New Roman" panose="02020603050405020304" pitchFamily="18" charset="0"/>
                            <a:ea typeface="Times New Roman" panose="02020603050405020304" pitchFamily="18" charset="0"/>
                          </a:endParaRPr>
                        </a:p>
                      </a:txBody>
                      <a:tcPr marL="73025" marR="73025" marT="0" marB="0"/>
                    </a:tc>
                    <a:tc>
                      <a:txBody>
                        <a:bodyPr/>
                        <a:lstStyle/>
                        <a:p>
                          <a:pPr indent="180340" algn="ctr">
                            <a:lnSpc>
                              <a:spcPct val="200000"/>
                            </a:lnSpc>
                            <a:spcAft>
                              <a:spcPts val="0"/>
                            </a:spcAft>
                          </a:pPr>
                          <a:r>
                            <a:rPr lang="es-EC" sz="1000">
                              <a:effectLst/>
                            </a:rPr>
                            <a:t>9.807 m/s</a:t>
                          </a:r>
                          <a:r>
                            <a:rPr lang="es-EC" sz="1000" baseline="30000">
                              <a:effectLst/>
                            </a:rPr>
                            <a:t>2</a:t>
                          </a:r>
                          <a:endParaRPr lang="es-EC" sz="1200">
                            <a:solidFill>
                              <a:srgbClr val="366091"/>
                            </a:solidFill>
                            <a:effectLst/>
                            <a:latin typeface="Times New Roman" panose="02020603050405020304" pitchFamily="18" charset="0"/>
                            <a:ea typeface="Times New Roman" panose="02020603050405020304" pitchFamily="18" charset="0"/>
                          </a:endParaRPr>
                        </a:p>
                      </a:txBody>
                      <a:tcPr marL="73025" marR="73025" marT="0" marB="0"/>
                    </a:tc>
                    <a:extLst>
                      <a:ext uri="{0D108BD9-81ED-4DB2-BD59-A6C34878D82A}">
                        <a16:rowId xmlns:a16="http://schemas.microsoft.com/office/drawing/2014/main" val="10006"/>
                      </a:ext>
                    </a:extLst>
                  </a:tr>
                  <a:tr h="261910">
                    <a:tc>
                      <a:txBody>
                        <a:bodyPr/>
                        <a:lstStyle/>
                        <a:p>
                          <a:pPr marL="194310" indent="-13970" algn="ctr">
                            <a:lnSpc>
                              <a:spcPct val="200000"/>
                            </a:lnSpc>
                            <a:spcAft>
                              <a:spcPts val="0"/>
                            </a:spcAft>
                          </a:pPr>
                          <a14:m>
                            <m:oMathPara xmlns:m="http://schemas.openxmlformats.org/officeDocument/2006/math">
                              <m:oMathParaPr>
                                <m:jc m:val="centerGroup"/>
                              </m:oMathParaPr>
                              <m:oMath xmlns:m="http://schemas.openxmlformats.org/officeDocument/2006/math">
                                <m:sSub>
                                  <m:sSubPr>
                                    <m:ctrlPr>
                                      <a:rPr lang="es-EC" sz="1000" i="1">
                                        <a:effectLst/>
                                        <a:latin typeface="Cambria Math" panose="02040503050406030204" pitchFamily="18" charset="0"/>
                                      </a:rPr>
                                    </m:ctrlPr>
                                  </m:sSubPr>
                                  <m:e>
                                    <m:r>
                                      <a:rPr lang="es-EC" sz="1000">
                                        <a:effectLst/>
                                        <a:latin typeface="Cambria Math" panose="02040503050406030204" pitchFamily="18" charset="0"/>
                                      </a:rPr>
                                      <m:t>𝒉</m:t>
                                    </m:r>
                                  </m:e>
                                  <m:sub>
                                    <m:r>
                                      <a:rPr lang="es-EC" sz="1000">
                                        <a:effectLst/>
                                        <a:latin typeface="Cambria Math" panose="02040503050406030204" pitchFamily="18" charset="0"/>
                                      </a:rPr>
                                      <m:t>𝒓𝒆𝒇</m:t>
                                    </m:r>
                                  </m:sub>
                                </m:sSub>
                              </m:oMath>
                            </m:oMathPara>
                          </a14:m>
                          <a:endParaRPr lang="es-EC" sz="1200">
                            <a:solidFill>
                              <a:srgbClr val="366091"/>
                            </a:solidFill>
                            <a:effectLst/>
                            <a:latin typeface="Times New Roman" panose="02020603050405020304" pitchFamily="18" charset="0"/>
                            <a:ea typeface="Times New Roman" panose="02020603050405020304" pitchFamily="18" charset="0"/>
                          </a:endParaRPr>
                        </a:p>
                      </a:txBody>
                      <a:tcPr marL="73025" marR="73025" marT="0" marB="0"/>
                    </a:tc>
                    <a:tc>
                      <a:txBody>
                        <a:bodyPr/>
                        <a:lstStyle/>
                        <a:p>
                          <a:pPr indent="180340" algn="ctr">
                            <a:lnSpc>
                              <a:spcPct val="200000"/>
                            </a:lnSpc>
                            <a:spcAft>
                              <a:spcPts val="0"/>
                            </a:spcAft>
                          </a:pPr>
                          <a:r>
                            <a:rPr lang="es-EC" sz="1000" dirty="0">
                              <a:effectLst/>
                            </a:rPr>
                            <a:t>0.01339 W/m*K</a:t>
                          </a:r>
                          <a:endParaRPr lang="es-EC" sz="1200" dirty="0">
                            <a:solidFill>
                              <a:srgbClr val="366091"/>
                            </a:solidFill>
                            <a:effectLst/>
                            <a:latin typeface="Times New Roman" panose="02020603050405020304" pitchFamily="18" charset="0"/>
                            <a:ea typeface="Times New Roman" panose="02020603050405020304" pitchFamily="18" charset="0"/>
                          </a:endParaRPr>
                        </a:p>
                      </a:txBody>
                      <a:tcPr marL="73025" marR="73025" marT="0" marB="0"/>
                    </a:tc>
                    <a:extLst>
                      <a:ext uri="{0D108BD9-81ED-4DB2-BD59-A6C34878D82A}">
                        <a16:rowId xmlns:a16="http://schemas.microsoft.com/office/drawing/2014/main" val="10007"/>
                      </a:ext>
                    </a:extLst>
                  </a:tr>
                </a:tbl>
              </a:graphicData>
            </a:graphic>
          </p:graphicFrame>
        </mc:Choice>
        <mc:Fallback xmlns="">
          <p:graphicFrame>
            <p:nvGraphicFramePr>
              <p:cNvPr id="11" name="Tabla 10"/>
              <p:cNvGraphicFramePr>
                <a:graphicFrameLocks noGrp="1"/>
              </p:cNvGraphicFramePr>
              <p:nvPr>
                <p:extLst>
                  <p:ext uri="{D42A27DB-BD31-4B8C-83A1-F6EECF244321}">
                    <p14:modId xmlns:p14="http://schemas.microsoft.com/office/powerpoint/2010/main" val="3831327288"/>
                  </p:ext>
                </p:extLst>
              </p:nvPr>
            </p:nvGraphicFramePr>
            <p:xfrm>
              <a:off x="6463145" y="3276596"/>
              <a:ext cx="5268191" cy="2467229"/>
            </p:xfrm>
            <a:graphic>
              <a:graphicData uri="http://schemas.openxmlformats.org/drawingml/2006/table">
                <a:tbl>
                  <a:tblPr firstRow="1" firstCol="1" bandRow="1">
                    <a:tableStyleId>{5C22544A-7EE6-4342-B048-85BDC9FD1C3A}</a:tableStyleId>
                  </a:tblPr>
                  <a:tblGrid>
                    <a:gridCol w="3291554">
                      <a:extLst>
                        <a:ext uri="{9D8B030D-6E8A-4147-A177-3AD203B41FA5}">
                          <a16:colId xmlns:a16="http://schemas.microsoft.com/office/drawing/2014/main" val="20000"/>
                        </a:ext>
                      </a:extLst>
                    </a:gridCol>
                    <a:gridCol w="1976637">
                      <a:extLst>
                        <a:ext uri="{9D8B030D-6E8A-4147-A177-3AD203B41FA5}">
                          <a16:colId xmlns:a16="http://schemas.microsoft.com/office/drawing/2014/main" val="20001"/>
                        </a:ext>
                      </a:extLst>
                    </a:gridCol>
                  </a:tblGrid>
                  <a:tr h="304800">
                    <a:tc gridSpan="2">
                      <a:txBody>
                        <a:bodyPr/>
                        <a:lstStyle/>
                        <a:p>
                          <a:pPr indent="180340" algn="ctr">
                            <a:lnSpc>
                              <a:spcPct val="200000"/>
                            </a:lnSpc>
                            <a:spcAft>
                              <a:spcPts val="0"/>
                            </a:spcAft>
                          </a:pPr>
                          <a:r>
                            <a:rPr lang="es-EC" sz="1000" dirty="0">
                              <a:effectLst/>
                            </a:rPr>
                            <a:t>Datos</a:t>
                          </a:r>
                          <a:endParaRPr lang="es-EC" sz="1200" dirty="0">
                            <a:solidFill>
                              <a:srgbClr val="366091"/>
                            </a:solidFill>
                            <a:effectLst/>
                            <a:latin typeface="Times New Roman" panose="02020603050405020304" pitchFamily="18" charset="0"/>
                            <a:ea typeface="Times New Roman" panose="02020603050405020304" pitchFamily="18" charset="0"/>
                          </a:endParaRPr>
                        </a:p>
                      </a:txBody>
                      <a:tcPr marL="73025" marR="73025" marT="0" marB="0"/>
                    </a:tc>
                    <a:tc hMerge="1">
                      <a:txBody>
                        <a:bodyPr/>
                        <a:lstStyle/>
                        <a:p>
                          <a:endParaRPr lang="es-EC"/>
                        </a:p>
                      </a:txBody>
                      <a:tcPr/>
                    </a:tc>
                    <a:extLst>
                      <a:ext uri="{0D108BD9-81ED-4DB2-BD59-A6C34878D82A}">
                        <a16:rowId xmlns:a16="http://schemas.microsoft.com/office/drawing/2014/main" val="10000"/>
                      </a:ext>
                    </a:extLst>
                  </a:tr>
                  <a:tr h="304800">
                    <a:tc>
                      <a:txBody>
                        <a:bodyPr/>
                        <a:lstStyle/>
                        <a:p>
                          <a:pPr indent="180340" algn="ctr">
                            <a:lnSpc>
                              <a:spcPct val="200000"/>
                            </a:lnSpc>
                            <a:spcAft>
                              <a:spcPts val="0"/>
                            </a:spcAft>
                          </a:pPr>
                          <a:r>
                            <a:rPr lang="es-EC" sz="1000">
                              <a:effectLst/>
                            </a:rPr>
                            <a:t>β</a:t>
                          </a:r>
                          <a:endParaRPr lang="es-EC" sz="1200">
                            <a:solidFill>
                              <a:srgbClr val="366091"/>
                            </a:solidFill>
                            <a:effectLst/>
                            <a:latin typeface="Times New Roman" panose="02020603050405020304" pitchFamily="18" charset="0"/>
                            <a:ea typeface="Times New Roman" panose="02020603050405020304" pitchFamily="18" charset="0"/>
                          </a:endParaRPr>
                        </a:p>
                      </a:txBody>
                      <a:tcPr marL="73025" marR="73025" marT="0" marB="0"/>
                    </a:tc>
                    <a:tc>
                      <a:txBody>
                        <a:bodyPr/>
                        <a:lstStyle/>
                        <a:p>
                          <a:pPr indent="180340" algn="ctr">
                            <a:lnSpc>
                              <a:spcPct val="200000"/>
                            </a:lnSpc>
                            <a:spcAft>
                              <a:spcPts val="0"/>
                            </a:spcAft>
                          </a:pPr>
                          <a:r>
                            <a:rPr lang="es-EC" sz="1000">
                              <a:effectLst/>
                            </a:rPr>
                            <a:t>0.00219 1/K</a:t>
                          </a:r>
                          <a:endParaRPr lang="es-EC" sz="1200">
                            <a:solidFill>
                              <a:srgbClr val="366091"/>
                            </a:solidFill>
                            <a:effectLst/>
                            <a:latin typeface="Times New Roman" panose="02020603050405020304" pitchFamily="18" charset="0"/>
                            <a:ea typeface="Times New Roman" panose="02020603050405020304" pitchFamily="18" charset="0"/>
                          </a:endParaRPr>
                        </a:p>
                      </a:txBody>
                      <a:tcPr marL="73025" marR="73025" marT="0" marB="0" anchor="ctr"/>
                    </a:tc>
                    <a:extLst>
                      <a:ext uri="{0D108BD9-81ED-4DB2-BD59-A6C34878D82A}">
                        <a16:rowId xmlns:a16="http://schemas.microsoft.com/office/drawing/2014/main" val="10001"/>
                      </a:ext>
                    </a:extLst>
                  </a:tr>
                  <a:tr h="304800">
                    <a:tc>
                      <a:txBody>
                        <a:bodyPr/>
                        <a:lstStyle/>
                        <a:p>
                          <a:pPr indent="180340" algn="ctr">
                            <a:lnSpc>
                              <a:spcPct val="200000"/>
                            </a:lnSpc>
                            <a:spcAft>
                              <a:spcPts val="0"/>
                            </a:spcAft>
                          </a:pPr>
                          <a:r>
                            <a:rPr lang="es-EC" sz="1000">
                              <a:effectLst/>
                            </a:rPr>
                            <a:t>α</a:t>
                          </a:r>
                          <a:endParaRPr lang="es-EC" sz="1200">
                            <a:solidFill>
                              <a:srgbClr val="366091"/>
                            </a:solidFill>
                            <a:effectLst/>
                            <a:latin typeface="Times New Roman" panose="02020603050405020304" pitchFamily="18" charset="0"/>
                            <a:ea typeface="Times New Roman" panose="02020603050405020304" pitchFamily="18" charset="0"/>
                          </a:endParaRPr>
                        </a:p>
                      </a:txBody>
                      <a:tcPr marL="73025" marR="73025" marT="0" marB="0"/>
                    </a:tc>
                    <a:tc>
                      <a:txBody>
                        <a:bodyPr/>
                        <a:lstStyle/>
                        <a:p>
                          <a:pPr indent="180340" algn="ctr">
                            <a:lnSpc>
                              <a:spcPct val="200000"/>
                            </a:lnSpc>
                            <a:spcAft>
                              <a:spcPts val="0"/>
                            </a:spcAft>
                          </a:pPr>
                          <a:r>
                            <a:rPr lang="es-EC" sz="1000">
                              <a:effectLst/>
                            </a:rPr>
                            <a:t>2.228*10</a:t>
                          </a:r>
                          <a:r>
                            <a:rPr lang="es-EC" sz="1000" baseline="30000">
                              <a:effectLst/>
                            </a:rPr>
                            <a:t>-6</a:t>
                          </a:r>
                          <a:r>
                            <a:rPr lang="es-EC" sz="1000">
                              <a:effectLst/>
                            </a:rPr>
                            <a:t> m</a:t>
                          </a:r>
                          <a:r>
                            <a:rPr lang="es-EC" sz="1000" baseline="30000">
                              <a:effectLst/>
                            </a:rPr>
                            <a:t>2</a:t>
                          </a:r>
                          <a:r>
                            <a:rPr lang="es-EC" sz="1000">
                              <a:effectLst/>
                            </a:rPr>
                            <a:t>/s</a:t>
                          </a:r>
                          <a:endParaRPr lang="es-EC" sz="1200">
                            <a:solidFill>
                              <a:srgbClr val="366091"/>
                            </a:solidFill>
                            <a:effectLst/>
                            <a:latin typeface="Times New Roman" panose="02020603050405020304" pitchFamily="18" charset="0"/>
                            <a:ea typeface="Times New Roman" panose="02020603050405020304" pitchFamily="18" charset="0"/>
                          </a:endParaRPr>
                        </a:p>
                      </a:txBody>
                      <a:tcPr marL="73025" marR="73025" marT="0" marB="0" anchor="ctr"/>
                    </a:tc>
                    <a:extLst>
                      <a:ext uri="{0D108BD9-81ED-4DB2-BD59-A6C34878D82A}">
                        <a16:rowId xmlns:a16="http://schemas.microsoft.com/office/drawing/2014/main" val="10002"/>
                      </a:ext>
                    </a:extLst>
                  </a:tr>
                  <a:tr h="304800">
                    <a:tc>
                      <a:txBody>
                        <a:bodyPr/>
                        <a:lstStyle/>
                        <a:p>
                          <a:pPr indent="180340" algn="ctr">
                            <a:lnSpc>
                              <a:spcPct val="200000"/>
                            </a:lnSpc>
                            <a:spcAft>
                              <a:spcPts val="0"/>
                            </a:spcAft>
                          </a:pPr>
                          <a:r>
                            <a:rPr lang="es-EC" sz="1000">
                              <a:effectLst/>
                            </a:rPr>
                            <a:t>Pr</a:t>
                          </a:r>
                          <a:endParaRPr lang="es-EC" sz="1200">
                            <a:solidFill>
                              <a:srgbClr val="366091"/>
                            </a:solidFill>
                            <a:effectLst/>
                            <a:latin typeface="Times New Roman" panose="02020603050405020304" pitchFamily="18" charset="0"/>
                            <a:ea typeface="Times New Roman" panose="02020603050405020304" pitchFamily="18" charset="0"/>
                          </a:endParaRPr>
                        </a:p>
                      </a:txBody>
                      <a:tcPr marL="73025" marR="73025" marT="0" marB="0"/>
                    </a:tc>
                    <a:tc>
                      <a:txBody>
                        <a:bodyPr/>
                        <a:lstStyle/>
                        <a:p>
                          <a:pPr indent="180340" algn="ctr">
                            <a:lnSpc>
                              <a:spcPct val="200000"/>
                            </a:lnSpc>
                            <a:spcAft>
                              <a:spcPts val="0"/>
                            </a:spcAft>
                          </a:pPr>
                          <a:r>
                            <a:rPr lang="es-EC" sz="1000">
                              <a:effectLst/>
                            </a:rPr>
                            <a:t>0.3278</a:t>
                          </a:r>
                          <a:endParaRPr lang="es-EC" sz="1200">
                            <a:solidFill>
                              <a:srgbClr val="366091"/>
                            </a:solidFill>
                            <a:effectLst/>
                            <a:latin typeface="Times New Roman" panose="02020603050405020304" pitchFamily="18" charset="0"/>
                            <a:ea typeface="Times New Roman" panose="02020603050405020304" pitchFamily="18" charset="0"/>
                          </a:endParaRPr>
                        </a:p>
                      </a:txBody>
                      <a:tcPr marL="73025" marR="73025" marT="0" marB="0" anchor="ctr"/>
                    </a:tc>
                    <a:extLst>
                      <a:ext uri="{0D108BD9-81ED-4DB2-BD59-A6C34878D82A}">
                        <a16:rowId xmlns:a16="http://schemas.microsoft.com/office/drawing/2014/main" val="10003"/>
                      </a:ext>
                    </a:extLst>
                  </a:tr>
                  <a:tr h="304800">
                    <a:tc>
                      <a:txBody>
                        <a:bodyPr/>
                        <a:lstStyle/>
                        <a:p>
                          <a:pPr indent="180340" algn="ctr">
                            <a:lnSpc>
                              <a:spcPct val="200000"/>
                            </a:lnSpc>
                            <a:spcAft>
                              <a:spcPts val="0"/>
                            </a:spcAft>
                          </a:pPr>
                          <a:r>
                            <a:rPr lang="es-EC" sz="1000">
                              <a:effectLst/>
                            </a:rPr>
                            <a:t>Diámetro de la tubería</a:t>
                          </a:r>
                          <a:endParaRPr lang="es-EC" sz="1200">
                            <a:solidFill>
                              <a:srgbClr val="366091"/>
                            </a:solidFill>
                            <a:effectLst/>
                            <a:latin typeface="Times New Roman" panose="02020603050405020304" pitchFamily="18" charset="0"/>
                            <a:ea typeface="Times New Roman" panose="02020603050405020304" pitchFamily="18" charset="0"/>
                          </a:endParaRPr>
                        </a:p>
                      </a:txBody>
                      <a:tcPr marL="73025" marR="73025" marT="0" marB="0"/>
                    </a:tc>
                    <a:tc>
                      <a:txBody>
                        <a:bodyPr/>
                        <a:lstStyle/>
                        <a:p>
                          <a:pPr indent="180340" algn="ctr">
                            <a:lnSpc>
                              <a:spcPct val="200000"/>
                            </a:lnSpc>
                            <a:spcAft>
                              <a:spcPts val="0"/>
                            </a:spcAft>
                          </a:pPr>
                          <a:r>
                            <a:rPr lang="es-EC" sz="1000">
                              <a:effectLst/>
                            </a:rPr>
                            <a:t>9.52*10</a:t>
                          </a:r>
                          <a:r>
                            <a:rPr lang="es-EC" sz="1000" baseline="30000">
                              <a:effectLst/>
                            </a:rPr>
                            <a:t>-3</a:t>
                          </a:r>
                          <a:r>
                            <a:rPr lang="es-EC" sz="1000">
                              <a:effectLst/>
                            </a:rPr>
                            <a:t> m</a:t>
                          </a:r>
                          <a:endParaRPr lang="es-EC" sz="1200">
                            <a:solidFill>
                              <a:srgbClr val="366091"/>
                            </a:solidFill>
                            <a:effectLst/>
                            <a:latin typeface="Times New Roman" panose="02020603050405020304" pitchFamily="18" charset="0"/>
                            <a:ea typeface="Times New Roman" panose="02020603050405020304" pitchFamily="18" charset="0"/>
                          </a:endParaRPr>
                        </a:p>
                      </a:txBody>
                      <a:tcPr marL="73025" marR="73025" marT="0" marB="0"/>
                    </a:tc>
                    <a:extLst>
                      <a:ext uri="{0D108BD9-81ED-4DB2-BD59-A6C34878D82A}">
                        <a16:rowId xmlns:a16="http://schemas.microsoft.com/office/drawing/2014/main" val="10004"/>
                      </a:ext>
                    </a:extLst>
                  </a:tr>
                  <a:tr h="304800">
                    <a:tc>
                      <a:txBody>
                        <a:bodyPr/>
                        <a:lstStyle/>
                        <a:p>
                          <a:pPr indent="180340" algn="ctr">
                            <a:lnSpc>
                              <a:spcPct val="200000"/>
                            </a:lnSpc>
                            <a:spcAft>
                              <a:spcPts val="0"/>
                            </a:spcAft>
                          </a:pPr>
                          <a:r>
                            <a:rPr lang="es-EC" sz="1000">
                              <a:effectLst/>
                            </a:rPr>
                            <a:t>υ</a:t>
                          </a:r>
                          <a:endParaRPr lang="es-EC" sz="1200">
                            <a:solidFill>
                              <a:srgbClr val="366091"/>
                            </a:solidFill>
                            <a:effectLst/>
                            <a:latin typeface="Times New Roman" panose="02020603050405020304" pitchFamily="18" charset="0"/>
                            <a:ea typeface="Times New Roman" panose="02020603050405020304" pitchFamily="18" charset="0"/>
                          </a:endParaRPr>
                        </a:p>
                      </a:txBody>
                      <a:tcPr marL="73025" marR="73025" marT="0" marB="0"/>
                    </a:tc>
                    <a:tc>
                      <a:txBody>
                        <a:bodyPr/>
                        <a:lstStyle/>
                        <a:p>
                          <a:pPr indent="180340" algn="ctr">
                            <a:lnSpc>
                              <a:spcPct val="200000"/>
                            </a:lnSpc>
                            <a:spcAft>
                              <a:spcPts val="0"/>
                            </a:spcAft>
                          </a:pPr>
                          <a:r>
                            <a:rPr lang="es-EC" sz="1000">
                              <a:effectLst/>
                            </a:rPr>
                            <a:t>7.469*10</a:t>
                          </a:r>
                          <a:r>
                            <a:rPr lang="es-EC" sz="1000" baseline="30000">
                              <a:effectLst/>
                            </a:rPr>
                            <a:t>-7</a:t>
                          </a:r>
                          <a:r>
                            <a:rPr lang="es-EC" sz="1000">
                              <a:effectLst/>
                            </a:rPr>
                            <a:t> m</a:t>
                          </a:r>
                          <a:r>
                            <a:rPr lang="es-EC" sz="1000" baseline="30000">
                              <a:effectLst/>
                            </a:rPr>
                            <a:t>2</a:t>
                          </a:r>
                          <a:r>
                            <a:rPr lang="es-EC" sz="1000">
                              <a:effectLst/>
                            </a:rPr>
                            <a:t>/s</a:t>
                          </a:r>
                          <a:endParaRPr lang="es-EC" sz="1200">
                            <a:solidFill>
                              <a:srgbClr val="366091"/>
                            </a:solidFill>
                            <a:effectLst/>
                            <a:latin typeface="Times New Roman" panose="02020603050405020304" pitchFamily="18" charset="0"/>
                            <a:ea typeface="Times New Roman" panose="02020603050405020304" pitchFamily="18" charset="0"/>
                          </a:endParaRPr>
                        </a:p>
                      </a:txBody>
                      <a:tcPr marL="73025" marR="73025" marT="0" marB="0"/>
                    </a:tc>
                    <a:extLst>
                      <a:ext uri="{0D108BD9-81ED-4DB2-BD59-A6C34878D82A}">
                        <a16:rowId xmlns:a16="http://schemas.microsoft.com/office/drawing/2014/main" val="10005"/>
                      </a:ext>
                    </a:extLst>
                  </a:tr>
                  <a:tr h="304800">
                    <a:tc>
                      <a:txBody>
                        <a:bodyPr/>
                        <a:lstStyle/>
                        <a:p>
                          <a:pPr indent="180340" algn="ctr">
                            <a:lnSpc>
                              <a:spcPct val="200000"/>
                            </a:lnSpc>
                            <a:spcAft>
                              <a:spcPts val="0"/>
                            </a:spcAft>
                          </a:pPr>
                          <a:r>
                            <a:rPr lang="es-EC" sz="1000">
                              <a:effectLst/>
                            </a:rPr>
                            <a:t>     g</a:t>
                          </a:r>
                          <a:endParaRPr lang="es-EC" sz="1200">
                            <a:solidFill>
                              <a:srgbClr val="366091"/>
                            </a:solidFill>
                            <a:effectLst/>
                            <a:latin typeface="Times New Roman" panose="02020603050405020304" pitchFamily="18" charset="0"/>
                            <a:ea typeface="Times New Roman" panose="02020603050405020304" pitchFamily="18" charset="0"/>
                          </a:endParaRPr>
                        </a:p>
                      </a:txBody>
                      <a:tcPr marL="73025" marR="73025" marT="0" marB="0"/>
                    </a:tc>
                    <a:tc>
                      <a:txBody>
                        <a:bodyPr/>
                        <a:lstStyle/>
                        <a:p>
                          <a:pPr indent="180340" algn="ctr">
                            <a:lnSpc>
                              <a:spcPct val="200000"/>
                            </a:lnSpc>
                            <a:spcAft>
                              <a:spcPts val="0"/>
                            </a:spcAft>
                          </a:pPr>
                          <a:r>
                            <a:rPr lang="es-EC" sz="1000">
                              <a:effectLst/>
                            </a:rPr>
                            <a:t>9.807 m/s</a:t>
                          </a:r>
                          <a:r>
                            <a:rPr lang="es-EC" sz="1000" baseline="30000">
                              <a:effectLst/>
                            </a:rPr>
                            <a:t>2</a:t>
                          </a:r>
                          <a:endParaRPr lang="es-EC" sz="1200">
                            <a:solidFill>
                              <a:srgbClr val="366091"/>
                            </a:solidFill>
                            <a:effectLst/>
                            <a:latin typeface="Times New Roman" panose="02020603050405020304" pitchFamily="18" charset="0"/>
                            <a:ea typeface="Times New Roman" panose="02020603050405020304" pitchFamily="18" charset="0"/>
                          </a:endParaRPr>
                        </a:p>
                      </a:txBody>
                      <a:tcPr marL="73025" marR="73025" marT="0" marB="0"/>
                    </a:tc>
                    <a:extLst>
                      <a:ext uri="{0D108BD9-81ED-4DB2-BD59-A6C34878D82A}">
                        <a16:rowId xmlns:a16="http://schemas.microsoft.com/office/drawing/2014/main" val="10006"/>
                      </a:ext>
                    </a:extLst>
                  </a:tr>
                  <a:tr h="333629">
                    <a:tc>
                      <a:txBody>
                        <a:bodyPr/>
                        <a:lstStyle/>
                        <a:p>
                          <a:endParaRPr lang="es-MX"/>
                        </a:p>
                      </a:txBody>
                      <a:tcPr marL="73025" marR="73025" marT="0" marB="0">
                        <a:blipFill>
                          <a:blip r:embed="rId5"/>
                          <a:stretch>
                            <a:fillRect l="-185" t="-640000" r="-60926" b="-3636"/>
                          </a:stretch>
                        </a:blipFill>
                      </a:tcPr>
                    </a:tc>
                    <a:tc>
                      <a:txBody>
                        <a:bodyPr/>
                        <a:lstStyle/>
                        <a:p>
                          <a:pPr indent="180340" algn="ctr">
                            <a:lnSpc>
                              <a:spcPct val="200000"/>
                            </a:lnSpc>
                            <a:spcAft>
                              <a:spcPts val="0"/>
                            </a:spcAft>
                          </a:pPr>
                          <a:r>
                            <a:rPr lang="es-EC" sz="1000" dirty="0">
                              <a:effectLst/>
                            </a:rPr>
                            <a:t>0.01339 W/m*K</a:t>
                          </a:r>
                          <a:endParaRPr lang="es-EC" sz="1200" dirty="0">
                            <a:solidFill>
                              <a:srgbClr val="366091"/>
                            </a:solidFill>
                            <a:effectLst/>
                            <a:latin typeface="Times New Roman" panose="02020603050405020304" pitchFamily="18" charset="0"/>
                            <a:ea typeface="Times New Roman" panose="02020603050405020304" pitchFamily="18" charset="0"/>
                          </a:endParaRPr>
                        </a:p>
                      </a:txBody>
                      <a:tcPr marL="73025" marR="73025" marT="0" marB="0"/>
                    </a:tc>
                    <a:extLst>
                      <a:ext uri="{0D108BD9-81ED-4DB2-BD59-A6C34878D82A}">
                        <a16:rowId xmlns:a16="http://schemas.microsoft.com/office/drawing/2014/main" val="10007"/>
                      </a:ext>
                    </a:extLst>
                  </a:tr>
                </a:tbl>
              </a:graphicData>
            </a:graphic>
          </p:graphicFrame>
        </mc:Fallback>
      </mc:AlternateContent>
      <mc:AlternateContent xmlns:mc="http://schemas.openxmlformats.org/markup-compatibility/2006" xmlns:a14="http://schemas.microsoft.com/office/drawing/2010/main">
        <mc:Choice Requires="a14">
          <p:sp>
            <p:nvSpPr>
              <p:cNvPr id="13" name="Rectángulo 12"/>
              <p:cNvSpPr/>
              <p:nvPr/>
            </p:nvSpPr>
            <p:spPr>
              <a:xfrm>
                <a:off x="7763377" y="5506192"/>
                <a:ext cx="2442592" cy="61087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EC" i="1">
                              <a:latin typeface="Cambria Math" panose="02040503050406030204" pitchFamily="18" charset="0"/>
                            </a:rPr>
                          </m:ctrlPr>
                        </m:sSubPr>
                        <m:e>
                          <m:r>
                            <a:rPr lang="es-EC" i="1">
                              <a:latin typeface="Cambria Math" panose="02040503050406030204" pitchFamily="18" charset="0"/>
                            </a:rPr>
                            <m:t>h</m:t>
                          </m:r>
                        </m:e>
                        <m:sub>
                          <m:r>
                            <a:rPr lang="es-EC" i="1">
                              <a:latin typeface="Cambria Math" panose="02040503050406030204" pitchFamily="18" charset="0"/>
                            </a:rPr>
                            <m:t>𝑟𝑒𝑓</m:t>
                          </m:r>
                        </m:sub>
                      </m:sSub>
                      <m:r>
                        <a:rPr lang="es-EC" i="0">
                          <a:latin typeface="Cambria Math" panose="02040503050406030204" pitchFamily="18" charset="0"/>
                        </a:rPr>
                        <m:t>=16.639 </m:t>
                      </m:r>
                      <m:f>
                        <m:fPr>
                          <m:ctrlPr>
                            <a:rPr lang="es-EC" i="1">
                              <a:latin typeface="Cambria Math" panose="02040503050406030204" pitchFamily="18" charset="0"/>
                            </a:rPr>
                          </m:ctrlPr>
                        </m:fPr>
                        <m:num>
                          <m:r>
                            <a:rPr lang="es-EC" i="1">
                              <a:latin typeface="Cambria Math" panose="02040503050406030204" pitchFamily="18" charset="0"/>
                            </a:rPr>
                            <m:t>𝑊</m:t>
                          </m:r>
                        </m:num>
                        <m:den>
                          <m:sSup>
                            <m:sSupPr>
                              <m:ctrlPr>
                                <a:rPr lang="es-EC" i="1">
                                  <a:latin typeface="Cambria Math" panose="02040503050406030204" pitchFamily="18" charset="0"/>
                                </a:rPr>
                              </m:ctrlPr>
                            </m:sSupPr>
                            <m:e>
                              <m:r>
                                <a:rPr lang="es-EC" i="1">
                                  <a:latin typeface="Cambria Math" panose="02040503050406030204" pitchFamily="18" charset="0"/>
                                </a:rPr>
                                <m:t>𝑚</m:t>
                              </m:r>
                            </m:e>
                            <m:sup>
                              <m:r>
                                <a:rPr lang="es-EC" i="0">
                                  <a:latin typeface="Cambria Math" panose="02040503050406030204" pitchFamily="18" charset="0"/>
                                </a:rPr>
                                <m:t>2</m:t>
                              </m:r>
                            </m:sup>
                          </m:sSup>
                          <m:r>
                            <a:rPr lang="es-EC" i="0">
                              <a:latin typeface="Cambria Math" panose="02040503050406030204" pitchFamily="18" charset="0"/>
                            </a:rPr>
                            <m:t>∗</m:t>
                          </m:r>
                          <m:r>
                            <a:rPr lang="es-EC" i="1">
                              <a:latin typeface="Cambria Math" panose="02040503050406030204" pitchFamily="18" charset="0"/>
                            </a:rPr>
                            <m:t>𝐾</m:t>
                          </m:r>
                        </m:den>
                      </m:f>
                    </m:oMath>
                  </m:oMathPara>
                </a14:m>
                <a:endParaRPr lang="es-EC" dirty="0"/>
              </a:p>
            </p:txBody>
          </p:sp>
        </mc:Choice>
        <mc:Fallback xmlns="">
          <p:sp>
            <p:nvSpPr>
              <p:cNvPr id="13" name="Rectángulo 12"/>
              <p:cNvSpPr>
                <a:spLocks noRot="1" noChangeAspect="1" noMove="1" noResize="1" noEditPoints="1" noAdjustHandles="1" noChangeArrowheads="1" noChangeShapeType="1" noTextEdit="1"/>
              </p:cNvSpPr>
              <p:nvPr/>
            </p:nvSpPr>
            <p:spPr>
              <a:xfrm>
                <a:off x="7763377" y="5506192"/>
                <a:ext cx="2442592" cy="610873"/>
              </a:xfrm>
              <a:prstGeom prst="rect">
                <a:avLst/>
              </a:prstGeom>
              <a:blipFill rotWithShape="0">
                <a:blip r:embed="rId6"/>
                <a:stretch>
                  <a:fillRect/>
                </a:stretch>
              </a:blipFill>
            </p:spPr>
            <p:txBody>
              <a:bodyPr/>
              <a:lstStyle/>
              <a:p>
                <a:r>
                  <a:rPr lang="es-EC">
                    <a:noFill/>
                  </a:rPr>
                  <a:t> </a:t>
                </a:r>
              </a:p>
            </p:txBody>
          </p:sp>
        </mc:Fallback>
      </mc:AlternateContent>
    </p:spTree>
    <p:extLst>
      <p:ext uri="{BB962C8B-B14F-4D97-AF65-F5344CB8AC3E}">
        <p14:creationId xmlns:p14="http://schemas.microsoft.com/office/powerpoint/2010/main" val="15844848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6AF4887E-8391-4537-B3CC-9C2423D626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878182" cy="773295"/>
          </a:xfrm>
          <a:prstGeom prst="rect">
            <a:avLst/>
          </a:prstGeom>
        </p:spPr>
      </p:pic>
      <p:sp>
        <p:nvSpPr>
          <p:cNvPr id="3" name="Marcador de contenido 2"/>
          <p:cNvSpPr txBox="1">
            <a:spLocks/>
          </p:cNvSpPr>
          <p:nvPr/>
        </p:nvSpPr>
        <p:spPr>
          <a:xfrm>
            <a:off x="1135135" y="1053942"/>
            <a:ext cx="10058400" cy="825699"/>
          </a:xfrm>
          <a:prstGeom prst="rect">
            <a:avLst/>
          </a:prstGeom>
        </p:spPr>
        <p:txBody>
          <a:bodyPr>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buNone/>
            </a:pPr>
            <a:endParaRPr lang="es-ES_tradnl" sz="4000" b="1" dirty="0"/>
          </a:p>
        </p:txBody>
      </p:sp>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85869" y="29188"/>
            <a:ext cx="1374356" cy="1126433"/>
          </a:xfrm>
          <a:prstGeom prst="rect">
            <a:avLst/>
          </a:prstGeom>
        </p:spPr>
      </p:pic>
      <p:sp>
        <p:nvSpPr>
          <p:cNvPr id="4" name="CuadroTexto 3"/>
          <p:cNvSpPr txBox="1"/>
          <p:nvPr/>
        </p:nvSpPr>
        <p:spPr>
          <a:xfrm>
            <a:off x="1059873" y="1246909"/>
            <a:ext cx="3522518" cy="369332"/>
          </a:xfrm>
          <a:prstGeom prst="rect">
            <a:avLst/>
          </a:prstGeom>
          <a:noFill/>
        </p:spPr>
        <p:txBody>
          <a:bodyPr wrap="square" rtlCol="0">
            <a:spAutoFit/>
          </a:bodyPr>
          <a:lstStyle/>
          <a:p>
            <a:r>
              <a:rPr lang="es-419" dirty="0" smtClean="0"/>
              <a:t>Resistencia Tubo Evaporador</a:t>
            </a:r>
            <a:endParaRPr lang="es-EC" dirty="0"/>
          </a:p>
        </p:txBody>
      </p:sp>
      <p:pic>
        <p:nvPicPr>
          <p:cNvPr id="7" name="Imagen 6"/>
          <p:cNvPicPr/>
          <p:nvPr/>
        </p:nvPicPr>
        <p:blipFill>
          <a:blip r:embed="rId4">
            <a:extLst>
              <a:ext uri="{28A0092B-C50C-407E-A947-70E740481C1C}">
                <a14:useLocalDpi xmlns:a14="http://schemas.microsoft.com/office/drawing/2010/main" val="0"/>
              </a:ext>
            </a:extLst>
          </a:blip>
          <a:stretch>
            <a:fillRect/>
          </a:stretch>
        </p:blipFill>
        <p:spPr>
          <a:xfrm>
            <a:off x="1430482" y="1618520"/>
            <a:ext cx="2781300" cy="2571750"/>
          </a:xfrm>
          <a:prstGeom prst="rect">
            <a:avLst/>
          </a:prstGeom>
        </p:spPr>
      </p:pic>
      <mc:AlternateContent xmlns:mc="http://schemas.openxmlformats.org/markup-compatibility/2006" xmlns:a14="http://schemas.microsoft.com/office/drawing/2010/main">
        <mc:Choice Requires="a14">
          <p:sp>
            <p:nvSpPr>
              <p:cNvPr id="6" name="Rectángulo 5"/>
              <p:cNvSpPr/>
              <p:nvPr/>
            </p:nvSpPr>
            <p:spPr>
              <a:xfrm>
                <a:off x="832775" y="4190270"/>
                <a:ext cx="3749616" cy="69083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EC" i="1">
                              <a:latin typeface="Cambria Math" panose="02040503050406030204" pitchFamily="18" charset="0"/>
                            </a:rPr>
                          </m:ctrlPr>
                        </m:sSubPr>
                        <m:e>
                          <m:r>
                            <a:rPr lang="es-EC" i="1">
                              <a:latin typeface="Cambria Math" panose="02040503050406030204" pitchFamily="18" charset="0"/>
                            </a:rPr>
                            <m:t>𝑅</m:t>
                          </m:r>
                        </m:e>
                        <m:sub>
                          <m:r>
                            <a:rPr lang="es-EC" i="1">
                              <a:latin typeface="Cambria Math" panose="02040503050406030204" pitchFamily="18" charset="0"/>
                            </a:rPr>
                            <m:t>𝑐𝑜𝑛𝑣𝑇𝑢𝑏</m:t>
                          </m:r>
                        </m:sub>
                      </m:sSub>
                      <m:r>
                        <a:rPr lang="es-EC" i="0">
                          <a:latin typeface="Cambria Math" panose="02040503050406030204" pitchFamily="18" charset="0"/>
                        </a:rPr>
                        <m:t>=</m:t>
                      </m:r>
                      <m:f>
                        <m:fPr>
                          <m:ctrlPr>
                            <a:rPr lang="es-EC" i="1">
                              <a:latin typeface="Cambria Math" panose="02040503050406030204" pitchFamily="18" charset="0"/>
                            </a:rPr>
                          </m:ctrlPr>
                        </m:fPr>
                        <m:num>
                          <m:r>
                            <a:rPr lang="es-EC" i="0">
                              <a:latin typeface="Cambria Math" panose="02040503050406030204" pitchFamily="18" charset="0"/>
                            </a:rPr>
                            <m:t>1</m:t>
                          </m:r>
                        </m:num>
                        <m:den>
                          <m:r>
                            <a:rPr lang="es-EC" i="0">
                              <a:latin typeface="Cambria Math" panose="02040503050406030204" pitchFamily="18" charset="0"/>
                            </a:rPr>
                            <m:t>2∗</m:t>
                          </m:r>
                          <m:r>
                            <a:rPr lang="es-EC" i="1">
                              <a:latin typeface="Cambria Math" panose="02040503050406030204" pitchFamily="18" charset="0"/>
                            </a:rPr>
                            <m:t>𝜋</m:t>
                          </m:r>
                          <m:r>
                            <a:rPr lang="es-EC" i="0">
                              <a:latin typeface="Cambria Math" panose="02040503050406030204" pitchFamily="18" charset="0"/>
                            </a:rPr>
                            <m:t>∗</m:t>
                          </m:r>
                          <m:sSub>
                            <m:sSubPr>
                              <m:ctrlPr>
                                <a:rPr lang="es-EC" i="1">
                                  <a:latin typeface="Cambria Math" panose="02040503050406030204" pitchFamily="18" charset="0"/>
                                </a:rPr>
                              </m:ctrlPr>
                            </m:sSubPr>
                            <m:e>
                              <m:r>
                                <a:rPr lang="es-EC" i="1">
                                  <a:latin typeface="Cambria Math" panose="02040503050406030204" pitchFamily="18" charset="0"/>
                                </a:rPr>
                                <m:t>h</m:t>
                              </m:r>
                            </m:e>
                            <m:sub>
                              <m:r>
                                <a:rPr lang="es-EC" i="1">
                                  <a:latin typeface="Cambria Math" panose="02040503050406030204" pitchFamily="18" charset="0"/>
                                </a:rPr>
                                <m:t>𝑟𝑒𝑓</m:t>
                              </m:r>
                            </m:sub>
                          </m:sSub>
                          <m:r>
                            <a:rPr lang="es-EC" i="0">
                              <a:latin typeface="Cambria Math" panose="02040503050406030204" pitchFamily="18" charset="0"/>
                            </a:rPr>
                            <m:t>∗</m:t>
                          </m:r>
                          <m:sSub>
                            <m:sSubPr>
                              <m:ctrlPr>
                                <a:rPr lang="es-EC" i="1">
                                  <a:latin typeface="Cambria Math" panose="02040503050406030204" pitchFamily="18" charset="0"/>
                                </a:rPr>
                              </m:ctrlPr>
                            </m:sSubPr>
                            <m:e>
                              <m:r>
                                <a:rPr lang="es-EC" i="1">
                                  <a:latin typeface="Cambria Math" panose="02040503050406030204" pitchFamily="18" charset="0"/>
                                </a:rPr>
                                <m:t>𝐷</m:t>
                              </m:r>
                            </m:e>
                            <m:sub>
                              <m:r>
                                <a:rPr lang="es-EC" i="1">
                                  <a:latin typeface="Cambria Math" panose="02040503050406030204" pitchFamily="18" charset="0"/>
                                </a:rPr>
                                <m:t>𝑖𝑛𝑡</m:t>
                              </m:r>
                            </m:sub>
                          </m:sSub>
                          <m:r>
                            <a:rPr lang="es-EC" i="0">
                              <a:latin typeface="Cambria Math" panose="02040503050406030204" pitchFamily="18" charset="0"/>
                            </a:rPr>
                            <m:t>∗</m:t>
                          </m:r>
                          <m:r>
                            <a:rPr lang="es-EC" i="1">
                              <a:latin typeface="Cambria Math" panose="02040503050406030204" pitchFamily="18" charset="0"/>
                            </a:rPr>
                            <m:t>𝐿𝑜𝑛</m:t>
                          </m:r>
                        </m:den>
                      </m:f>
                    </m:oMath>
                  </m:oMathPara>
                </a14:m>
                <a:endParaRPr lang="es-EC" dirty="0"/>
              </a:p>
            </p:txBody>
          </p:sp>
        </mc:Choice>
        <mc:Fallback xmlns="">
          <p:sp>
            <p:nvSpPr>
              <p:cNvPr id="6" name="Rectángulo 5"/>
              <p:cNvSpPr>
                <a:spLocks noRot="1" noChangeAspect="1" noMove="1" noResize="1" noEditPoints="1" noAdjustHandles="1" noChangeArrowheads="1" noChangeShapeType="1" noTextEdit="1"/>
              </p:cNvSpPr>
              <p:nvPr/>
            </p:nvSpPr>
            <p:spPr>
              <a:xfrm>
                <a:off x="832775" y="4190270"/>
                <a:ext cx="3749616" cy="690830"/>
              </a:xfrm>
              <a:prstGeom prst="rect">
                <a:avLst/>
              </a:prstGeom>
              <a:blipFill rotWithShape="0">
                <a:blip r:embed="rId5"/>
                <a:stretch>
                  <a:fillRect/>
                </a:stretch>
              </a:blipFill>
            </p:spPr>
            <p:txBody>
              <a:bodyPr/>
              <a:lstStyle/>
              <a:p>
                <a:r>
                  <a:rPr lang="es-EC">
                    <a:noFill/>
                  </a:rPr>
                  <a:t> </a:t>
                </a:r>
              </a:p>
            </p:txBody>
          </p:sp>
        </mc:Fallback>
      </mc:AlternateContent>
      <mc:AlternateContent xmlns:mc="http://schemas.openxmlformats.org/markup-compatibility/2006" xmlns:a14="http://schemas.microsoft.com/office/drawing/2010/main">
        <mc:Choice Requires="a14">
          <p:sp>
            <p:nvSpPr>
              <p:cNvPr id="8" name="Rectángulo 7"/>
              <p:cNvSpPr/>
              <p:nvPr/>
            </p:nvSpPr>
            <p:spPr>
              <a:xfrm>
                <a:off x="1172066" y="5033216"/>
                <a:ext cx="3071034" cy="83914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EC" i="1">
                              <a:latin typeface="Cambria Math" panose="02040503050406030204" pitchFamily="18" charset="0"/>
                            </a:rPr>
                          </m:ctrlPr>
                        </m:sSubPr>
                        <m:e>
                          <m:r>
                            <a:rPr lang="es-EC" i="1">
                              <a:latin typeface="Cambria Math" panose="02040503050406030204" pitchFamily="18" charset="0"/>
                            </a:rPr>
                            <m:t>𝑅</m:t>
                          </m:r>
                        </m:e>
                        <m:sub>
                          <m:r>
                            <a:rPr lang="es-EC" i="1">
                              <a:latin typeface="Cambria Math" panose="02040503050406030204" pitchFamily="18" charset="0"/>
                            </a:rPr>
                            <m:t>𝑐𝑜𝑛𝑑𝑇𝑢𝑏</m:t>
                          </m:r>
                        </m:sub>
                      </m:sSub>
                      <m:r>
                        <a:rPr lang="es-EC" i="0">
                          <a:latin typeface="Cambria Math" panose="02040503050406030204" pitchFamily="18" charset="0"/>
                        </a:rPr>
                        <m:t>=</m:t>
                      </m:r>
                      <m:f>
                        <m:fPr>
                          <m:ctrlPr>
                            <a:rPr lang="es-EC" i="1">
                              <a:latin typeface="Cambria Math" panose="02040503050406030204" pitchFamily="18" charset="0"/>
                            </a:rPr>
                          </m:ctrlPr>
                        </m:fPr>
                        <m:num>
                          <m:func>
                            <m:funcPr>
                              <m:ctrlPr>
                                <a:rPr lang="es-EC" i="1">
                                  <a:latin typeface="Cambria Math" panose="02040503050406030204" pitchFamily="18" charset="0"/>
                                </a:rPr>
                              </m:ctrlPr>
                            </m:funcPr>
                            <m:fName>
                              <m:r>
                                <m:rPr>
                                  <m:sty m:val="p"/>
                                </m:rPr>
                                <a:rPr lang="es-EC" i="0">
                                  <a:latin typeface="Cambria Math" panose="02040503050406030204" pitchFamily="18" charset="0"/>
                                </a:rPr>
                                <m:t>ln</m:t>
                              </m:r>
                            </m:fName>
                            <m:e>
                              <m:f>
                                <m:fPr>
                                  <m:ctrlPr>
                                    <a:rPr lang="es-EC" i="1">
                                      <a:latin typeface="Cambria Math" panose="02040503050406030204" pitchFamily="18" charset="0"/>
                                    </a:rPr>
                                  </m:ctrlPr>
                                </m:fPr>
                                <m:num>
                                  <m:r>
                                    <a:rPr lang="es-EC" i="1">
                                      <a:latin typeface="Cambria Math" panose="02040503050406030204" pitchFamily="18" charset="0"/>
                                    </a:rPr>
                                    <m:t>𝐷𝑒𝑥𝑡</m:t>
                                  </m:r>
                                </m:num>
                                <m:den>
                                  <m:r>
                                    <a:rPr lang="es-EC" i="1">
                                      <a:latin typeface="Cambria Math" panose="02040503050406030204" pitchFamily="18" charset="0"/>
                                    </a:rPr>
                                    <m:t>𝐷𝑖𝑛𝑡</m:t>
                                  </m:r>
                                </m:den>
                              </m:f>
                            </m:e>
                          </m:func>
                        </m:num>
                        <m:den>
                          <m:r>
                            <a:rPr lang="es-EC" i="0">
                              <a:latin typeface="Cambria Math" panose="02040503050406030204" pitchFamily="18" charset="0"/>
                            </a:rPr>
                            <m:t>2∗</m:t>
                          </m:r>
                          <m:r>
                            <a:rPr lang="es-EC" i="1">
                              <a:latin typeface="Cambria Math" panose="02040503050406030204" pitchFamily="18" charset="0"/>
                            </a:rPr>
                            <m:t>𝜋</m:t>
                          </m:r>
                          <m:r>
                            <a:rPr lang="es-EC" i="0">
                              <a:latin typeface="Cambria Math" panose="02040503050406030204" pitchFamily="18" charset="0"/>
                            </a:rPr>
                            <m:t>∗</m:t>
                          </m:r>
                          <m:sSub>
                            <m:sSubPr>
                              <m:ctrlPr>
                                <a:rPr lang="es-EC" i="1">
                                  <a:latin typeface="Cambria Math" panose="02040503050406030204" pitchFamily="18" charset="0"/>
                                </a:rPr>
                              </m:ctrlPr>
                            </m:sSubPr>
                            <m:e>
                              <m:r>
                                <a:rPr lang="es-EC" i="1">
                                  <a:latin typeface="Cambria Math" panose="02040503050406030204" pitchFamily="18" charset="0"/>
                                </a:rPr>
                                <m:t>𝑘</m:t>
                              </m:r>
                            </m:e>
                            <m:sub>
                              <m:r>
                                <a:rPr lang="es-EC" i="1">
                                  <a:latin typeface="Cambria Math" panose="02040503050406030204" pitchFamily="18" charset="0"/>
                                </a:rPr>
                                <m:t>𝐶𝑢</m:t>
                              </m:r>
                            </m:sub>
                          </m:sSub>
                          <m:r>
                            <a:rPr lang="es-EC" i="0">
                              <a:latin typeface="Cambria Math" panose="02040503050406030204" pitchFamily="18" charset="0"/>
                            </a:rPr>
                            <m:t>∗</m:t>
                          </m:r>
                          <m:r>
                            <a:rPr lang="es-EC" i="1">
                              <a:latin typeface="Cambria Math" panose="02040503050406030204" pitchFamily="18" charset="0"/>
                            </a:rPr>
                            <m:t>𝐿𝑜𝑛</m:t>
                          </m:r>
                        </m:den>
                      </m:f>
                    </m:oMath>
                  </m:oMathPara>
                </a14:m>
                <a:endParaRPr lang="es-EC" dirty="0"/>
              </a:p>
            </p:txBody>
          </p:sp>
        </mc:Choice>
        <mc:Fallback xmlns="">
          <p:sp>
            <p:nvSpPr>
              <p:cNvPr id="8" name="Rectángulo 7"/>
              <p:cNvSpPr>
                <a:spLocks noRot="1" noChangeAspect="1" noMove="1" noResize="1" noEditPoints="1" noAdjustHandles="1" noChangeArrowheads="1" noChangeShapeType="1" noTextEdit="1"/>
              </p:cNvSpPr>
              <p:nvPr/>
            </p:nvSpPr>
            <p:spPr>
              <a:xfrm>
                <a:off x="1172066" y="5033216"/>
                <a:ext cx="3071034" cy="839140"/>
              </a:xfrm>
              <a:prstGeom prst="rect">
                <a:avLst/>
              </a:prstGeom>
              <a:blipFill rotWithShape="0">
                <a:blip r:embed="rId6"/>
                <a:stretch>
                  <a:fillRect/>
                </a:stretch>
              </a:blipFill>
            </p:spPr>
            <p:txBody>
              <a:bodyPr/>
              <a:lstStyle/>
              <a:p>
                <a:r>
                  <a:rPr lang="es-EC">
                    <a:noFill/>
                  </a:rPr>
                  <a:t> </a:t>
                </a:r>
              </a:p>
            </p:txBody>
          </p:sp>
        </mc:Fallback>
      </mc:AlternateContent>
      <mc:AlternateContent xmlns:mc="http://schemas.openxmlformats.org/markup-compatibility/2006" xmlns:a14="http://schemas.microsoft.com/office/drawing/2010/main">
        <mc:Choice Requires="a14">
          <p:sp>
            <p:nvSpPr>
              <p:cNvPr id="9" name="Rectángulo 8"/>
              <p:cNvSpPr/>
              <p:nvPr/>
            </p:nvSpPr>
            <p:spPr>
              <a:xfrm>
                <a:off x="6227749" y="1879641"/>
                <a:ext cx="2991396" cy="61055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EC" i="1">
                              <a:latin typeface="Cambria Math" panose="02040503050406030204" pitchFamily="18" charset="0"/>
                            </a:rPr>
                          </m:ctrlPr>
                        </m:sSubPr>
                        <m:e>
                          <m:r>
                            <a:rPr lang="es-EC" i="1">
                              <a:latin typeface="Cambria Math" panose="02040503050406030204" pitchFamily="18" charset="0"/>
                            </a:rPr>
                            <m:t>𝑅</m:t>
                          </m:r>
                        </m:e>
                        <m:sub>
                          <m:r>
                            <a:rPr lang="es-EC" i="1">
                              <a:latin typeface="Cambria Math" panose="02040503050406030204" pitchFamily="18" charset="0"/>
                            </a:rPr>
                            <m:t>𝐸𝑞𝑐𝑜𝑛𝑣𝑇𝑢𝑏</m:t>
                          </m:r>
                        </m:sub>
                      </m:sSub>
                      <m:r>
                        <a:rPr lang="en-US">
                          <a:latin typeface="Cambria Math" panose="02040503050406030204" pitchFamily="18" charset="0"/>
                        </a:rPr>
                        <m:t>=6</m:t>
                      </m:r>
                      <m:r>
                        <a:rPr lang="es-EC">
                          <a:latin typeface="Cambria Math" panose="02040503050406030204" pitchFamily="18" charset="0"/>
                        </a:rPr>
                        <m:t>.359</m:t>
                      </m:r>
                      <m:r>
                        <a:rPr lang="es-EC" i="1">
                          <a:latin typeface="Cambria Math" panose="02040503050406030204" pitchFamily="18" charset="0"/>
                        </a:rPr>
                        <m:t>∗</m:t>
                      </m:r>
                      <m:sSup>
                        <m:sSupPr>
                          <m:ctrlPr>
                            <a:rPr lang="es-EC" i="1">
                              <a:latin typeface="Cambria Math" panose="02040503050406030204" pitchFamily="18" charset="0"/>
                            </a:rPr>
                          </m:ctrlPr>
                        </m:sSupPr>
                        <m:e>
                          <m:r>
                            <a:rPr lang="es-EC">
                              <a:latin typeface="Cambria Math" panose="02040503050406030204" pitchFamily="18" charset="0"/>
                            </a:rPr>
                            <m:t>10</m:t>
                          </m:r>
                        </m:e>
                        <m:sup>
                          <m:r>
                            <a:rPr lang="es-EC">
                              <a:latin typeface="Cambria Math" panose="02040503050406030204" pitchFamily="18" charset="0"/>
                            </a:rPr>
                            <m:t>3</m:t>
                          </m:r>
                        </m:sup>
                      </m:sSup>
                      <m:r>
                        <a:rPr lang="es-EC">
                          <a:latin typeface="Cambria Math" panose="02040503050406030204" pitchFamily="18" charset="0"/>
                        </a:rPr>
                        <m:t> </m:t>
                      </m:r>
                      <m:f>
                        <m:fPr>
                          <m:ctrlPr>
                            <a:rPr lang="es-EC" i="1">
                              <a:latin typeface="Cambria Math" panose="02040503050406030204" pitchFamily="18" charset="0"/>
                            </a:rPr>
                          </m:ctrlPr>
                        </m:fPr>
                        <m:num>
                          <m:r>
                            <a:rPr lang="es-EC" i="1">
                              <a:latin typeface="Cambria Math" panose="02040503050406030204" pitchFamily="18" charset="0"/>
                            </a:rPr>
                            <m:t>𝐾</m:t>
                          </m:r>
                        </m:num>
                        <m:den>
                          <m:r>
                            <a:rPr lang="es-EC" i="1">
                              <a:latin typeface="Cambria Math" panose="02040503050406030204" pitchFamily="18" charset="0"/>
                            </a:rPr>
                            <m:t>𝑊</m:t>
                          </m:r>
                        </m:den>
                      </m:f>
                    </m:oMath>
                  </m:oMathPara>
                </a14:m>
                <a:endParaRPr lang="es-EC" dirty="0"/>
              </a:p>
            </p:txBody>
          </p:sp>
        </mc:Choice>
        <mc:Fallback xmlns="">
          <p:sp>
            <p:nvSpPr>
              <p:cNvPr id="9" name="Rectángulo 8"/>
              <p:cNvSpPr>
                <a:spLocks noRot="1" noChangeAspect="1" noMove="1" noResize="1" noEditPoints="1" noAdjustHandles="1" noChangeArrowheads="1" noChangeShapeType="1" noTextEdit="1"/>
              </p:cNvSpPr>
              <p:nvPr/>
            </p:nvSpPr>
            <p:spPr>
              <a:xfrm>
                <a:off x="6227749" y="1879641"/>
                <a:ext cx="2991396" cy="610552"/>
              </a:xfrm>
              <a:prstGeom prst="rect">
                <a:avLst/>
              </a:prstGeom>
              <a:blipFill rotWithShape="0">
                <a:blip r:embed="rId7"/>
                <a:stretch>
                  <a:fillRect/>
                </a:stretch>
              </a:blipFill>
            </p:spPr>
            <p:txBody>
              <a:bodyPr/>
              <a:lstStyle/>
              <a:p>
                <a:r>
                  <a:rPr lang="es-EC">
                    <a:noFill/>
                  </a:rPr>
                  <a:t> </a:t>
                </a:r>
              </a:p>
            </p:txBody>
          </p:sp>
        </mc:Fallback>
      </mc:AlternateContent>
      <mc:AlternateContent xmlns:mc="http://schemas.openxmlformats.org/markup-compatibility/2006" xmlns:a14="http://schemas.microsoft.com/office/drawing/2010/main">
        <mc:Choice Requires="a14">
          <p:sp>
            <p:nvSpPr>
              <p:cNvPr id="10" name="Rectángulo 9"/>
              <p:cNvSpPr/>
              <p:nvPr/>
            </p:nvSpPr>
            <p:spPr>
              <a:xfrm>
                <a:off x="6474612" y="2904395"/>
                <a:ext cx="2497670" cy="61055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EC" i="1">
                              <a:latin typeface="Cambria Math" panose="02040503050406030204" pitchFamily="18" charset="0"/>
                            </a:rPr>
                          </m:ctrlPr>
                        </m:sSubPr>
                        <m:e>
                          <m:r>
                            <a:rPr lang="es-EC" i="1">
                              <a:latin typeface="Cambria Math" panose="02040503050406030204" pitchFamily="18" charset="0"/>
                            </a:rPr>
                            <m:t>𝑅</m:t>
                          </m:r>
                        </m:e>
                        <m:sub>
                          <m:r>
                            <a:rPr lang="es-EC" i="1">
                              <a:latin typeface="Cambria Math" panose="02040503050406030204" pitchFamily="18" charset="0"/>
                            </a:rPr>
                            <m:t>𝐸𝑞𝑐𝑜𝑛𝑣𝑇𝑢𝑏</m:t>
                          </m:r>
                        </m:sub>
                      </m:sSub>
                      <m:r>
                        <a:rPr lang="es-EC" i="0">
                          <a:latin typeface="Cambria Math" panose="02040503050406030204" pitchFamily="18" charset="0"/>
                        </a:rPr>
                        <m:t>=1.924 </m:t>
                      </m:r>
                      <m:f>
                        <m:fPr>
                          <m:ctrlPr>
                            <a:rPr lang="es-EC" i="1">
                              <a:latin typeface="Cambria Math" panose="02040503050406030204" pitchFamily="18" charset="0"/>
                            </a:rPr>
                          </m:ctrlPr>
                        </m:fPr>
                        <m:num>
                          <m:r>
                            <a:rPr lang="es-EC" i="1">
                              <a:latin typeface="Cambria Math" panose="02040503050406030204" pitchFamily="18" charset="0"/>
                            </a:rPr>
                            <m:t>𝐾</m:t>
                          </m:r>
                        </m:num>
                        <m:den>
                          <m:r>
                            <a:rPr lang="es-EC" i="1">
                              <a:latin typeface="Cambria Math" panose="02040503050406030204" pitchFamily="18" charset="0"/>
                            </a:rPr>
                            <m:t>𝑊</m:t>
                          </m:r>
                        </m:den>
                      </m:f>
                    </m:oMath>
                  </m:oMathPara>
                </a14:m>
                <a:endParaRPr lang="es-EC" dirty="0"/>
              </a:p>
            </p:txBody>
          </p:sp>
        </mc:Choice>
        <mc:Fallback xmlns="">
          <p:sp>
            <p:nvSpPr>
              <p:cNvPr id="10" name="Rectángulo 9"/>
              <p:cNvSpPr>
                <a:spLocks noRot="1" noChangeAspect="1" noMove="1" noResize="1" noEditPoints="1" noAdjustHandles="1" noChangeArrowheads="1" noChangeShapeType="1" noTextEdit="1"/>
              </p:cNvSpPr>
              <p:nvPr/>
            </p:nvSpPr>
            <p:spPr>
              <a:xfrm>
                <a:off x="6474612" y="2904395"/>
                <a:ext cx="2497670" cy="610552"/>
              </a:xfrm>
              <a:prstGeom prst="rect">
                <a:avLst/>
              </a:prstGeom>
              <a:blipFill rotWithShape="0">
                <a:blip r:embed="rId8"/>
                <a:stretch>
                  <a:fillRect/>
                </a:stretch>
              </a:blipFill>
            </p:spPr>
            <p:txBody>
              <a:bodyPr/>
              <a:lstStyle/>
              <a:p>
                <a:r>
                  <a:rPr lang="es-EC">
                    <a:noFill/>
                  </a:rPr>
                  <a:t> </a:t>
                </a:r>
              </a:p>
            </p:txBody>
          </p:sp>
        </mc:Fallback>
      </mc:AlternateContent>
    </p:spTree>
    <p:extLst>
      <p:ext uri="{BB962C8B-B14F-4D97-AF65-F5344CB8AC3E}">
        <p14:creationId xmlns:p14="http://schemas.microsoft.com/office/powerpoint/2010/main" val="471580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6AF4887E-8391-4537-B3CC-9C2423D626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878182" cy="773295"/>
          </a:xfrm>
          <a:prstGeom prst="rect">
            <a:avLst/>
          </a:prstGeom>
        </p:spPr>
      </p:pic>
      <p:sp>
        <p:nvSpPr>
          <p:cNvPr id="3" name="Marcador de contenido 2"/>
          <p:cNvSpPr txBox="1">
            <a:spLocks/>
          </p:cNvSpPr>
          <p:nvPr/>
        </p:nvSpPr>
        <p:spPr>
          <a:xfrm>
            <a:off x="1135135" y="1053942"/>
            <a:ext cx="10058400" cy="825699"/>
          </a:xfrm>
          <a:prstGeom prst="rect">
            <a:avLst/>
          </a:prstGeom>
        </p:spPr>
        <p:txBody>
          <a:bodyPr>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buNone/>
            </a:pPr>
            <a:endParaRPr lang="es-ES_tradnl" sz="4000" b="1" dirty="0"/>
          </a:p>
        </p:txBody>
      </p:sp>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85869" y="29188"/>
            <a:ext cx="1374356" cy="1126433"/>
          </a:xfrm>
          <a:prstGeom prst="rect">
            <a:avLst/>
          </a:prstGeom>
        </p:spPr>
      </p:pic>
      <p:pic>
        <p:nvPicPr>
          <p:cNvPr id="6" name="Imagen 5"/>
          <p:cNvPicPr/>
          <p:nvPr/>
        </p:nvPicPr>
        <p:blipFill>
          <a:blip r:embed="rId4">
            <a:extLst>
              <a:ext uri="{28A0092B-C50C-407E-A947-70E740481C1C}">
                <a14:useLocalDpi xmlns:a14="http://schemas.microsoft.com/office/drawing/2010/main" val="0"/>
              </a:ext>
            </a:extLst>
          </a:blip>
          <a:stretch>
            <a:fillRect/>
          </a:stretch>
        </p:blipFill>
        <p:spPr>
          <a:xfrm>
            <a:off x="1585047" y="1267681"/>
            <a:ext cx="2828925" cy="3273425"/>
          </a:xfrm>
          <a:prstGeom prst="rect">
            <a:avLst/>
          </a:prstGeom>
        </p:spPr>
      </p:pic>
      <mc:AlternateContent xmlns:mc="http://schemas.openxmlformats.org/markup-compatibility/2006" xmlns:a14="http://schemas.microsoft.com/office/drawing/2010/main">
        <mc:Choice Requires="a14">
          <p:sp>
            <p:nvSpPr>
              <p:cNvPr id="4" name="Rectángulo 3"/>
              <p:cNvSpPr/>
              <p:nvPr/>
            </p:nvSpPr>
            <p:spPr>
              <a:xfrm>
                <a:off x="1869722" y="4620015"/>
                <a:ext cx="2321918" cy="61055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EC" i="1">
                              <a:latin typeface="Cambria Math" panose="02040503050406030204" pitchFamily="18" charset="0"/>
                            </a:rPr>
                          </m:ctrlPr>
                        </m:sSubPr>
                        <m:e>
                          <m:r>
                            <a:rPr lang="es-EC" i="1">
                              <a:latin typeface="Cambria Math" panose="02040503050406030204" pitchFamily="18" charset="0"/>
                            </a:rPr>
                            <m:t>𝑅</m:t>
                          </m:r>
                        </m:e>
                        <m:sub>
                          <m:r>
                            <a:rPr lang="es-EC" i="1">
                              <a:latin typeface="Cambria Math" panose="02040503050406030204" pitchFamily="18" charset="0"/>
                            </a:rPr>
                            <m:t>𝑐𝑜𝑛𝑣𝑎𝑖𝑟𝑒</m:t>
                          </m:r>
                        </m:sub>
                      </m:sSub>
                      <m:r>
                        <a:rPr lang="es-EC" i="0">
                          <a:latin typeface="Cambria Math" panose="02040503050406030204" pitchFamily="18" charset="0"/>
                        </a:rPr>
                        <m:t>=2.404 </m:t>
                      </m:r>
                      <m:f>
                        <m:fPr>
                          <m:ctrlPr>
                            <a:rPr lang="es-EC" i="1">
                              <a:latin typeface="Cambria Math" panose="02040503050406030204" pitchFamily="18" charset="0"/>
                            </a:rPr>
                          </m:ctrlPr>
                        </m:fPr>
                        <m:num>
                          <m:r>
                            <a:rPr lang="es-EC" i="1">
                              <a:latin typeface="Cambria Math" panose="02040503050406030204" pitchFamily="18" charset="0"/>
                            </a:rPr>
                            <m:t>𝐾</m:t>
                          </m:r>
                        </m:num>
                        <m:den>
                          <m:r>
                            <a:rPr lang="es-EC" i="1">
                              <a:latin typeface="Cambria Math" panose="02040503050406030204" pitchFamily="18" charset="0"/>
                            </a:rPr>
                            <m:t>𝑊</m:t>
                          </m:r>
                        </m:den>
                      </m:f>
                    </m:oMath>
                  </m:oMathPara>
                </a14:m>
                <a:endParaRPr lang="es-EC" dirty="0"/>
              </a:p>
            </p:txBody>
          </p:sp>
        </mc:Choice>
        <mc:Fallback xmlns="">
          <p:sp>
            <p:nvSpPr>
              <p:cNvPr id="4" name="Rectángulo 3"/>
              <p:cNvSpPr>
                <a:spLocks noRot="1" noChangeAspect="1" noMove="1" noResize="1" noEditPoints="1" noAdjustHandles="1" noChangeArrowheads="1" noChangeShapeType="1" noTextEdit="1"/>
              </p:cNvSpPr>
              <p:nvPr/>
            </p:nvSpPr>
            <p:spPr>
              <a:xfrm>
                <a:off x="1869722" y="4620015"/>
                <a:ext cx="2321918" cy="610552"/>
              </a:xfrm>
              <a:prstGeom prst="rect">
                <a:avLst/>
              </a:prstGeom>
              <a:blipFill rotWithShape="0">
                <a:blip r:embed="rId5"/>
                <a:stretch>
                  <a:fillRect/>
                </a:stretch>
              </a:blipFill>
            </p:spPr>
            <p:txBody>
              <a:bodyPr/>
              <a:lstStyle/>
              <a:p>
                <a:r>
                  <a:rPr lang="es-EC">
                    <a:noFill/>
                  </a:rPr>
                  <a:t> </a:t>
                </a:r>
              </a:p>
            </p:txBody>
          </p:sp>
        </mc:Fallback>
      </mc:AlternateContent>
      <mc:AlternateContent xmlns:mc="http://schemas.openxmlformats.org/markup-compatibility/2006" xmlns:a14="http://schemas.microsoft.com/office/drawing/2010/main">
        <mc:Choice Requires="a14">
          <p:sp>
            <p:nvSpPr>
              <p:cNvPr id="7" name="Rectángulo 6"/>
              <p:cNvSpPr/>
              <p:nvPr/>
            </p:nvSpPr>
            <p:spPr>
              <a:xfrm>
                <a:off x="1827723" y="5309475"/>
                <a:ext cx="2405915" cy="61055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EC" i="1">
                              <a:latin typeface="Cambria Math" panose="02040503050406030204" pitchFamily="18" charset="0"/>
                            </a:rPr>
                          </m:ctrlPr>
                        </m:sSubPr>
                        <m:e>
                          <m:r>
                            <a:rPr lang="es-EC" i="1">
                              <a:latin typeface="Cambria Math" panose="02040503050406030204" pitchFamily="18" charset="0"/>
                            </a:rPr>
                            <m:t>𝑅</m:t>
                          </m:r>
                        </m:e>
                        <m:sub>
                          <m:r>
                            <a:rPr lang="es-EC" i="1">
                              <a:latin typeface="Cambria Math" panose="02040503050406030204" pitchFamily="18" charset="0"/>
                            </a:rPr>
                            <m:t>𝑐𝑜𝑛𝑣𝑎𝑔𝑢𝑎</m:t>
                          </m:r>
                        </m:sub>
                      </m:sSub>
                      <m:r>
                        <a:rPr lang="es-EC" i="0">
                          <a:latin typeface="Cambria Math" panose="02040503050406030204" pitchFamily="18" charset="0"/>
                        </a:rPr>
                        <m:t>=1.694 </m:t>
                      </m:r>
                      <m:f>
                        <m:fPr>
                          <m:ctrlPr>
                            <a:rPr lang="es-EC" i="1">
                              <a:latin typeface="Cambria Math" panose="02040503050406030204" pitchFamily="18" charset="0"/>
                            </a:rPr>
                          </m:ctrlPr>
                        </m:fPr>
                        <m:num>
                          <m:r>
                            <a:rPr lang="es-EC" i="1">
                              <a:latin typeface="Cambria Math" panose="02040503050406030204" pitchFamily="18" charset="0"/>
                            </a:rPr>
                            <m:t>𝐾</m:t>
                          </m:r>
                        </m:num>
                        <m:den>
                          <m:r>
                            <a:rPr lang="es-EC" i="1">
                              <a:latin typeface="Cambria Math" panose="02040503050406030204" pitchFamily="18" charset="0"/>
                            </a:rPr>
                            <m:t>𝑊</m:t>
                          </m:r>
                        </m:den>
                      </m:f>
                    </m:oMath>
                  </m:oMathPara>
                </a14:m>
                <a:endParaRPr lang="es-EC" dirty="0"/>
              </a:p>
            </p:txBody>
          </p:sp>
        </mc:Choice>
        <mc:Fallback xmlns="">
          <p:sp>
            <p:nvSpPr>
              <p:cNvPr id="7" name="Rectángulo 6"/>
              <p:cNvSpPr>
                <a:spLocks noRot="1" noChangeAspect="1" noMove="1" noResize="1" noEditPoints="1" noAdjustHandles="1" noChangeArrowheads="1" noChangeShapeType="1" noTextEdit="1"/>
              </p:cNvSpPr>
              <p:nvPr/>
            </p:nvSpPr>
            <p:spPr>
              <a:xfrm>
                <a:off x="1827723" y="5309475"/>
                <a:ext cx="2405915" cy="610552"/>
              </a:xfrm>
              <a:prstGeom prst="rect">
                <a:avLst/>
              </a:prstGeom>
              <a:blipFill rotWithShape="0">
                <a:blip r:embed="rId6"/>
                <a:stretch>
                  <a:fillRect/>
                </a:stretch>
              </a:blipFill>
            </p:spPr>
            <p:txBody>
              <a:bodyPr/>
              <a:lstStyle/>
              <a:p>
                <a:r>
                  <a:rPr lang="es-EC">
                    <a:noFill/>
                  </a:rPr>
                  <a:t> </a:t>
                </a:r>
              </a:p>
            </p:txBody>
          </p:sp>
        </mc:Fallback>
      </mc:AlternateContent>
      <mc:AlternateContent xmlns:mc="http://schemas.openxmlformats.org/markup-compatibility/2006" xmlns:a14="http://schemas.microsoft.com/office/drawing/2010/main">
        <mc:Choice Requires="a14">
          <p:sp>
            <p:nvSpPr>
              <p:cNvPr id="8" name="Rectángulo 7"/>
              <p:cNvSpPr/>
              <p:nvPr/>
            </p:nvSpPr>
            <p:spPr>
              <a:xfrm>
                <a:off x="6164335" y="1466791"/>
                <a:ext cx="2301912" cy="61055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EC" i="1">
                              <a:latin typeface="Cambria Math" panose="02040503050406030204" pitchFamily="18" charset="0"/>
                            </a:rPr>
                          </m:ctrlPr>
                        </m:sSubPr>
                        <m:e>
                          <m:r>
                            <a:rPr lang="es-EC" i="1">
                              <a:latin typeface="Cambria Math" panose="02040503050406030204" pitchFamily="18" charset="0"/>
                            </a:rPr>
                            <m:t>𝑅</m:t>
                          </m:r>
                        </m:e>
                        <m:sub>
                          <m:r>
                            <a:rPr lang="es-EC" i="1">
                              <a:latin typeface="Cambria Math" panose="02040503050406030204" pitchFamily="18" charset="0"/>
                            </a:rPr>
                            <m:t>𝑐𝑜𝑛𝑑𝐿𝑣</m:t>
                          </m:r>
                        </m:sub>
                      </m:sSub>
                      <m:r>
                        <a:rPr lang="es-EC" i="0">
                          <a:latin typeface="Cambria Math" panose="02040503050406030204" pitchFamily="18" charset="0"/>
                        </a:rPr>
                        <m:t>=13.273 </m:t>
                      </m:r>
                      <m:f>
                        <m:fPr>
                          <m:ctrlPr>
                            <a:rPr lang="es-EC" i="1">
                              <a:latin typeface="Cambria Math" panose="02040503050406030204" pitchFamily="18" charset="0"/>
                            </a:rPr>
                          </m:ctrlPr>
                        </m:fPr>
                        <m:num>
                          <m:r>
                            <a:rPr lang="es-EC" i="1">
                              <a:latin typeface="Cambria Math" panose="02040503050406030204" pitchFamily="18" charset="0"/>
                            </a:rPr>
                            <m:t>𝐾</m:t>
                          </m:r>
                        </m:num>
                        <m:den>
                          <m:r>
                            <a:rPr lang="es-EC" i="1">
                              <a:latin typeface="Cambria Math" panose="02040503050406030204" pitchFamily="18" charset="0"/>
                            </a:rPr>
                            <m:t>𝑊</m:t>
                          </m:r>
                        </m:den>
                      </m:f>
                    </m:oMath>
                  </m:oMathPara>
                </a14:m>
                <a:endParaRPr lang="es-EC" dirty="0"/>
              </a:p>
            </p:txBody>
          </p:sp>
        </mc:Choice>
        <mc:Fallback xmlns="">
          <p:sp>
            <p:nvSpPr>
              <p:cNvPr id="8" name="Rectángulo 7"/>
              <p:cNvSpPr>
                <a:spLocks noRot="1" noChangeAspect="1" noMove="1" noResize="1" noEditPoints="1" noAdjustHandles="1" noChangeArrowheads="1" noChangeShapeType="1" noTextEdit="1"/>
              </p:cNvSpPr>
              <p:nvPr/>
            </p:nvSpPr>
            <p:spPr>
              <a:xfrm>
                <a:off x="6164335" y="1466791"/>
                <a:ext cx="2301912" cy="610552"/>
              </a:xfrm>
              <a:prstGeom prst="rect">
                <a:avLst/>
              </a:prstGeom>
              <a:blipFill rotWithShape="0">
                <a:blip r:embed="rId7"/>
                <a:stretch>
                  <a:fillRect/>
                </a:stretch>
              </a:blipFill>
            </p:spPr>
            <p:txBody>
              <a:bodyPr/>
              <a:lstStyle/>
              <a:p>
                <a:r>
                  <a:rPr lang="es-EC">
                    <a:noFill/>
                  </a:rPr>
                  <a:t> </a:t>
                </a:r>
              </a:p>
            </p:txBody>
          </p:sp>
        </mc:Fallback>
      </mc:AlternateContent>
      <mc:AlternateContent xmlns:mc="http://schemas.openxmlformats.org/markup-compatibility/2006" xmlns:a14="http://schemas.microsoft.com/office/drawing/2010/main">
        <mc:Choice Requires="a14">
          <p:sp>
            <p:nvSpPr>
              <p:cNvPr id="9" name="Rectángulo 8"/>
              <p:cNvSpPr/>
              <p:nvPr/>
            </p:nvSpPr>
            <p:spPr>
              <a:xfrm>
                <a:off x="6292575" y="2293842"/>
                <a:ext cx="2173672" cy="61055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EC" i="1">
                              <a:latin typeface="Cambria Math" panose="02040503050406030204" pitchFamily="18" charset="0"/>
                            </a:rPr>
                          </m:ctrlPr>
                        </m:sSubPr>
                        <m:e>
                          <m:r>
                            <a:rPr lang="es-EC" i="1">
                              <a:latin typeface="Cambria Math" panose="02040503050406030204" pitchFamily="18" charset="0"/>
                            </a:rPr>
                            <m:t>𝑅</m:t>
                          </m:r>
                        </m:e>
                        <m:sub>
                          <m:r>
                            <a:rPr lang="es-EC" i="1">
                              <a:latin typeface="Cambria Math" panose="02040503050406030204" pitchFamily="18" charset="0"/>
                            </a:rPr>
                            <m:t>𝑐𝑜𝑛𝑑𝐿𝑣</m:t>
                          </m:r>
                        </m:sub>
                      </m:sSub>
                      <m:r>
                        <a:rPr lang="es-EC" i="0">
                          <a:latin typeface="Cambria Math" panose="02040503050406030204" pitchFamily="18" charset="0"/>
                        </a:rPr>
                        <m:t>=8.298 </m:t>
                      </m:r>
                      <m:f>
                        <m:fPr>
                          <m:ctrlPr>
                            <a:rPr lang="es-EC" i="1">
                              <a:latin typeface="Cambria Math" panose="02040503050406030204" pitchFamily="18" charset="0"/>
                            </a:rPr>
                          </m:ctrlPr>
                        </m:fPr>
                        <m:num>
                          <m:r>
                            <a:rPr lang="es-EC" i="1">
                              <a:latin typeface="Cambria Math" panose="02040503050406030204" pitchFamily="18" charset="0"/>
                            </a:rPr>
                            <m:t>𝐾</m:t>
                          </m:r>
                        </m:num>
                        <m:den>
                          <m:r>
                            <a:rPr lang="es-EC" i="1">
                              <a:latin typeface="Cambria Math" panose="02040503050406030204" pitchFamily="18" charset="0"/>
                            </a:rPr>
                            <m:t>𝑊</m:t>
                          </m:r>
                        </m:den>
                      </m:f>
                    </m:oMath>
                  </m:oMathPara>
                </a14:m>
                <a:endParaRPr lang="es-EC" dirty="0"/>
              </a:p>
            </p:txBody>
          </p:sp>
        </mc:Choice>
        <mc:Fallback xmlns="">
          <p:sp>
            <p:nvSpPr>
              <p:cNvPr id="9" name="Rectángulo 8"/>
              <p:cNvSpPr>
                <a:spLocks noRot="1" noChangeAspect="1" noMove="1" noResize="1" noEditPoints="1" noAdjustHandles="1" noChangeArrowheads="1" noChangeShapeType="1" noTextEdit="1"/>
              </p:cNvSpPr>
              <p:nvPr/>
            </p:nvSpPr>
            <p:spPr>
              <a:xfrm>
                <a:off x="6292575" y="2293842"/>
                <a:ext cx="2173672" cy="610552"/>
              </a:xfrm>
              <a:prstGeom prst="rect">
                <a:avLst/>
              </a:prstGeom>
              <a:blipFill rotWithShape="0">
                <a:blip r:embed="rId8"/>
                <a:stretch>
                  <a:fillRect/>
                </a:stretch>
              </a:blipFill>
            </p:spPr>
            <p:txBody>
              <a:bodyPr/>
              <a:lstStyle/>
              <a:p>
                <a:r>
                  <a:rPr lang="es-EC">
                    <a:noFill/>
                  </a:rPr>
                  <a:t> </a:t>
                </a:r>
              </a:p>
            </p:txBody>
          </p:sp>
        </mc:Fallback>
      </mc:AlternateContent>
      <mc:AlternateContent xmlns:mc="http://schemas.openxmlformats.org/markup-compatibility/2006" xmlns:a14="http://schemas.microsoft.com/office/drawing/2010/main">
        <mc:Choice Requires="a14">
          <p:sp>
            <p:nvSpPr>
              <p:cNvPr id="10" name="Rectángulo 9"/>
              <p:cNvSpPr/>
              <p:nvPr/>
            </p:nvSpPr>
            <p:spPr>
              <a:xfrm>
                <a:off x="6015961" y="3566452"/>
                <a:ext cx="2726900"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EC" b="1" i="1">
                              <a:latin typeface="Cambria Math" panose="02040503050406030204" pitchFamily="18" charset="0"/>
                            </a:rPr>
                          </m:ctrlPr>
                        </m:sSubPr>
                        <m:e>
                          <m:r>
                            <a:rPr lang="es-EC" b="1" i="1">
                              <a:latin typeface="Cambria Math" panose="02040503050406030204" pitchFamily="18" charset="0"/>
                            </a:rPr>
                            <m:t>𝑸</m:t>
                          </m:r>
                        </m:e>
                        <m:sub>
                          <m:r>
                            <a:rPr lang="es-EC" b="1" i="1">
                              <a:latin typeface="Cambria Math" panose="02040503050406030204" pitchFamily="18" charset="0"/>
                            </a:rPr>
                            <m:t>𝒍𝒂𝒅𝒐𝒔</m:t>
                          </m:r>
                        </m:sub>
                      </m:sSub>
                      <m:r>
                        <a:rPr lang="es-EC" b="0" i="0">
                          <a:latin typeface="Cambria Math" panose="02040503050406030204" pitchFamily="18" charset="0"/>
                        </a:rPr>
                        <m:t>=8.926∗</m:t>
                      </m:r>
                      <m:sSup>
                        <m:sSupPr>
                          <m:ctrlPr>
                            <a:rPr lang="es-EC" b="0" i="1">
                              <a:latin typeface="Cambria Math" panose="02040503050406030204" pitchFamily="18" charset="0"/>
                            </a:rPr>
                          </m:ctrlPr>
                        </m:sSupPr>
                        <m:e>
                          <m:r>
                            <a:rPr lang="es-EC" b="0" i="0">
                              <a:latin typeface="Cambria Math" panose="02040503050406030204" pitchFamily="18" charset="0"/>
                            </a:rPr>
                            <m:t>10</m:t>
                          </m:r>
                        </m:e>
                        <m:sup>
                          <m:r>
                            <a:rPr lang="es-EC" b="0" i="0">
                              <a:latin typeface="Cambria Math" panose="02040503050406030204" pitchFamily="18" charset="0"/>
                            </a:rPr>
                            <m:t>−3</m:t>
                          </m:r>
                        </m:sup>
                      </m:sSup>
                      <m:r>
                        <a:rPr lang="es-EC" b="0" i="0">
                          <a:latin typeface="Cambria Math" panose="02040503050406030204" pitchFamily="18" charset="0"/>
                        </a:rPr>
                        <m:t> </m:t>
                      </m:r>
                      <m:r>
                        <a:rPr lang="es-EC" b="1" i="1">
                          <a:latin typeface="Cambria Math" panose="02040503050406030204" pitchFamily="18" charset="0"/>
                        </a:rPr>
                        <m:t>𝑾</m:t>
                      </m:r>
                    </m:oMath>
                  </m:oMathPara>
                </a14:m>
                <a:endParaRPr lang="es-EC" dirty="0"/>
              </a:p>
            </p:txBody>
          </p:sp>
        </mc:Choice>
        <mc:Fallback xmlns="">
          <p:sp>
            <p:nvSpPr>
              <p:cNvPr id="10" name="Rectángulo 9"/>
              <p:cNvSpPr>
                <a:spLocks noRot="1" noChangeAspect="1" noMove="1" noResize="1" noEditPoints="1" noAdjustHandles="1" noChangeArrowheads="1" noChangeShapeType="1" noTextEdit="1"/>
              </p:cNvSpPr>
              <p:nvPr/>
            </p:nvSpPr>
            <p:spPr>
              <a:xfrm>
                <a:off x="6015961" y="3566452"/>
                <a:ext cx="2726900" cy="369332"/>
              </a:xfrm>
              <a:prstGeom prst="rect">
                <a:avLst/>
              </a:prstGeom>
              <a:blipFill rotWithShape="0">
                <a:blip r:embed="rId9"/>
                <a:stretch>
                  <a:fillRect b="-13115"/>
                </a:stretch>
              </a:blipFill>
            </p:spPr>
            <p:txBody>
              <a:bodyPr/>
              <a:lstStyle/>
              <a:p>
                <a:r>
                  <a:rPr lang="es-EC">
                    <a:noFill/>
                  </a:rPr>
                  <a:t> </a:t>
                </a:r>
              </a:p>
            </p:txBody>
          </p:sp>
        </mc:Fallback>
      </mc:AlternateContent>
      <p:sp>
        <p:nvSpPr>
          <p:cNvPr id="11" name="CuadroTexto 10"/>
          <p:cNvSpPr txBox="1"/>
          <p:nvPr/>
        </p:nvSpPr>
        <p:spPr>
          <a:xfrm>
            <a:off x="4870992" y="3050757"/>
            <a:ext cx="3595255" cy="369332"/>
          </a:xfrm>
          <a:prstGeom prst="rect">
            <a:avLst/>
          </a:prstGeom>
          <a:noFill/>
        </p:spPr>
        <p:txBody>
          <a:bodyPr wrap="square" rtlCol="0">
            <a:spAutoFit/>
          </a:bodyPr>
          <a:lstStyle/>
          <a:p>
            <a:r>
              <a:rPr lang="es-419" dirty="0" smtClean="0"/>
              <a:t>Carga Térmica Pared Lados</a:t>
            </a:r>
            <a:endParaRPr lang="es-EC" dirty="0"/>
          </a:p>
        </p:txBody>
      </p:sp>
      <mc:AlternateContent xmlns:mc="http://schemas.openxmlformats.org/markup-compatibility/2006" xmlns:a14="http://schemas.microsoft.com/office/drawing/2010/main">
        <mc:Choice Requires="a14">
          <p:sp>
            <p:nvSpPr>
              <p:cNvPr id="13" name="Rectángulo 12"/>
              <p:cNvSpPr/>
              <p:nvPr/>
            </p:nvSpPr>
            <p:spPr>
              <a:xfrm>
                <a:off x="5926994" y="4829495"/>
                <a:ext cx="2776594" cy="40107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EC" b="1" i="1">
                              <a:latin typeface="Cambria Math" panose="02040503050406030204" pitchFamily="18" charset="0"/>
                            </a:rPr>
                          </m:ctrlPr>
                        </m:sSubPr>
                        <m:e>
                          <m:r>
                            <a:rPr lang="es-EC" b="1" i="1">
                              <a:latin typeface="Cambria Math" panose="02040503050406030204" pitchFamily="18" charset="0"/>
                            </a:rPr>
                            <m:t>𝑸</m:t>
                          </m:r>
                        </m:e>
                        <m:sub>
                          <m:r>
                            <a:rPr lang="es-EC" b="1" i="1">
                              <a:latin typeface="Cambria Math" panose="02040503050406030204" pitchFamily="18" charset="0"/>
                            </a:rPr>
                            <m:t>𝒇𝒐𝒏𝒅𝒐</m:t>
                          </m:r>
                        </m:sub>
                      </m:sSub>
                      <m:r>
                        <a:rPr lang="es-EC" b="0" i="0">
                          <a:latin typeface="Cambria Math" panose="02040503050406030204" pitchFamily="18" charset="0"/>
                        </a:rPr>
                        <m:t>=2.982∗</m:t>
                      </m:r>
                      <m:sSup>
                        <m:sSupPr>
                          <m:ctrlPr>
                            <a:rPr lang="es-EC" b="0" i="1">
                              <a:latin typeface="Cambria Math" panose="02040503050406030204" pitchFamily="18" charset="0"/>
                            </a:rPr>
                          </m:ctrlPr>
                        </m:sSupPr>
                        <m:e>
                          <m:r>
                            <a:rPr lang="es-EC" b="0" i="0">
                              <a:latin typeface="Cambria Math" panose="02040503050406030204" pitchFamily="18" charset="0"/>
                            </a:rPr>
                            <m:t>10</m:t>
                          </m:r>
                        </m:e>
                        <m:sup>
                          <m:r>
                            <a:rPr lang="es-EC" b="0" i="0">
                              <a:latin typeface="Cambria Math" panose="02040503050406030204" pitchFamily="18" charset="0"/>
                            </a:rPr>
                            <m:t>−3</m:t>
                          </m:r>
                        </m:sup>
                      </m:sSup>
                      <m:r>
                        <a:rPr lang="es-EC" b="0" i="0">
                          <a:latin typeface="Cambria Math" panose="02040503050406030204" pitchFamily="18" charset="0"/>
                        </a:rPr>
                        <m:t> </m:t>
                      </m:r>
                      <m:r>
                        <a:rPr lang="es-EC" b="1" i="1">
                          <a:latin typeface="Cambria Math" panose="02040503050406030204" pitchFamily="18" charset="0"/>
                        </a:rPr>
                        <m:t>𝑾</m:t>
                      </m:r>
                    </m:oMath>
                  </m:oMathPara>
                </a14:m>
                <a:endParaRPr lang="es-EC" dirty="0"/>
              </a:p>
            </p:txBody>
          </p:sp>
        </mc:Choice>
        <mc:Fallback xmlns="">
          <p:sp>
            <p:nvSpPr>
              <p:cNvPr id="13" name="Rectángulo 12"/>
              <p:cNvSpPr>
                <a:spLocks noRot="1" noChangeAspect="1" noMove="1" noResize="1" noEditPoints="1" noAdjustHandles="1" noChangeArrowheads="1" noChangeShapeType="1" noTextEdit="1"/>
              </p:cNvSpPr>
              <p:nvPr/>
            </p:nvSpPr>
            <p:spPr>
              <a:xfrm>
                <a:off x="5926994" y="4829495"/>
                <a:ext cx="2776594" cy="401072"/>
              </a:xfrm>
              <a:prstGeom prst="rect">
                <a:avLst/>
              </a:prstGeom>
              <a:blipFill rotWithShape="0">
                <a:blip r:embed="rId10"/>
                <a:stretch>
                  <a:fillRect b="-10606"/>
                </a:stretch>
              </a:blipFill>
            </p:spPr>
            <p:txBody>
              <a:bodyPr/>
              <a:lstStyle/>
              <a:p>
                <a:r>
                  <a:rPr lang="es-EC">
                    <a:noFill/>
                  </a:rPr>
                  <a:t> </a:t>
                </a:r>
              </a:p>
            </p:txBody>
          </p:sp>
        </mc:Fallback>
      </mc:AlternateContent>
      <p:sp>
        <p:nvSpPr>
          <p:cNvPr id="14" name="CuadroTexto 13"/>
          <p:cNvSpPr txBox="1"/>
          <p:nvPr/>
        </p:nvSpPr>
        <p:spPr>
          <a:xfrm>
            <a:off x="4870992" y="4221873"/>
            <a:ext cx="3595255" cy="369332"/>
          </a:xfrm>
          <a:prstGeom prst="rect">
            <a:avLst/>
          </a:prstGeom>
          <a:noFill/>
        </p:spPr>
        <p:txBody>
          <a:bodyPr wrap="square" rtlCol="0">
            <a:spAutoFit/>
          </a:bodyPr>
          <a:lstStyle/>
          <a:p>
            <a:r>
              <a:rPr lang="es-419" dirty="0" smtClean="0"/>
              <a:t>Carga Térmica Pared Fondo</a:t>
            </a:r>
            <a:endParaRPr lang="es-EC" dirty="0"/>
          </a:p>
        </p:txBody>
      </p:sp>
    </p:spTree>
    <p:extLst>
      <p:ext uri="{BB962C8B-B14F-4D97-AF65-F5344CB8AC3E}">
        <p14:creationId xmlns:p14="http://schemas.microsoft.com/office/powerpoint/2010/main" val="16963119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6AF4887E-8391-4537-B3CC-9C2423D626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878182" cy="773295"/>
          </a:xfrm>
          <a:prstGeom prst="rect">
            <a:avLst/>
          </a:prstGeom>
        </p:spPr>
      </p:pic>
      <p:sp>
        <p:nvSpPr>
          <p:cNvPr id="3" name="Marcador de contenido 2"/>
          <p:cNvSpPr txBox="1">
            <a:spLocks/>
          </p:cNvSpPr>
          <p:nvPr/>
        </p:nvSpPr>
        <p:spPr>
          <a:xfrm>
            <a:off x="1135135" y="1053942"/>
            <a:ext cx="10058400" cy="825699"/>
          </a:xfrm>
          <a:prstGeom prst="rect">
            <a:avLst/>
          </a:prstGeom>
        </p:spPr>
        <p:txBody>
          <a:bodyPr>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buNone/>
            </a:pPr>
            <a:endParaRPr lang="es-ES_tradnl" sz="4000" b="1" dirty="0"/>
          </a:p>
        </p:txBody>
      </p:sp>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85869" y="29188"/>
            <a:ext cx="1374356" cy="1126433"/>
          </a:xfrm>
          <a:prstGeom prst="rect">
            <a:avLst/>
          </a:prstGeom>
        </p:spPr>
      </p:pic>
      <p:sp>
        <p:nvSpPr>
          <p:cNvPr id="8" name="CuadroTexto 7"/>
          <p:cNvSpPr txBox="1"/>
          <p:nvPr/>
        </p:nvSpPr>
        <p:spPr>
          <a:xfrm>
            <a:off x="1324791" y="1510309"/>
            <a:ext cx="3595255" cy="369332"/>
          </a:xfrm>
          <a:prstGeom prst="rect">
            <a:avLst/>
          </a:prstGeom>
          <a:noFill/>
        </p:spPr>
        <p:txBody>
          <a:bodyPr wrap="square" rtlCol="0">
            <a:spAutoFit/>
          </a:bodyPr>
          <a:lstStyle/>
          <a:p>
            <a:r>
              <a:rPr lang="es-419" dirty="0" smtClean="0"/>
              <a:t>Carga Térmica Pared Inferior</a:t>
            </a:r>
            <a:endParaRPr lang="es-EC" dirty="0"/>
          </a:p>
        </p:txBody>
      </p:sp>
      <mc:AlternateContent xmlns:mc="http://schemas.openxmlformats.org/markup-compatibility/2006" xmlns:a14="http://schemas.microsoft.com/office/drawing/2010/main">
        <mc:Choice Requires="a14">
          <p:sp>
            <p:nvSpPr>
              <p:cNvPr id="7" name="Rectángulo 6"/>
              <p:cNvSpPr/>
              <p:nvPr/>
            </p:nvSpPr>
            <p:spPr>
              <a:xfrm>
                <a:off x="1596068" y="2030732"/>
                <a:ext cx="2564228" cy="61055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EC" i="1">
                              <a:latin typeface="Cambria Math" panose="02040503050406030204" pitchFamily="18" charset="0"/>
                            </a:rPr>
                          </m:ctrlPr>
                        </m:sSubPr>
                        <m:e>
                          <m:r>
                            <a:rPr lang="es-EC" i="1">
                              <a:latin typeface="Cambria Math" panose="02040503050406030204" pitchFamily="18" charset="0"/>
                            </a:rPr>
                            <m:t>𝑅</m:t>
                          </m:r>
                        </m:e>
                        <m:sub>
                          <m:r>
                            <a:rPr lang="es-EC" i="1">
                              <a:latin typeface="Cambria Math" panose="02040503050406030204" pitchFamily="18" charset="0"/>
                            </a:rPr>
                            <m:t>𝐸𝑞𝑐𝑜𝑛𝑣𝑇𝑢𝑏𝐼</m:t>
                          </m:r>
                        </m:sub>
                      </m:sSub>
                      <m:r>
                        <a:rPr lang="es-EC" i="0">
                          <a:latin typeface="Cambria Math" panose="02040503050406030204" pitchFamily="18" charset="0"/>
                        </a:rPr>
                        <m:t>=3.367 </m:t>
                      </m:r>
                      <m:f>
                        <m:fPr>
                          <m:ctrlPr>
                            <a:rPr lang="es-EC" i="1">
                              <a:latin typeface="Cambria Math" panose="02040503050406030204" pitchFamily="18" charset="0"/>
                            </a:rPr>
                          </m:ctrlPr>
                        </m:fPr>
                        <m:num>
                          <m:r>
                            <a:rPr lang="es-EC" i="1">
                              <a:latin typeface="Cambria Math" panose="02040503050406030204" pitchFamily="18" charset="0"/>
                            </a:rPr>
                            <m:t>𝐾</m:t>
                          </m:r>
                        </m:num>
                        <m:den>
                          <m:r>
                            <a:rPr lang="es-EC" i="1">
                              <a:latin typeface="Cambria Math" panose="02040503050406030204" pitchFamily="18" charset="0"/>
                            </a:rPr>
                            <m:t>𝑊</m:t>
                          </m:r>
                        </m:den>
                      </m:f>
                    </m:oMath>
                  </m:oMathPara>
                </a14:m>
                <a:endParaRPr lang="es-EC" dirty="0"/>
              </a:p>
            </p:txBody>
          </p:sp>
        </mc:Choice>
        <mc:Fallback xmlns="">
          <p:sp>
            <p:nvSpPr>
              <p:cNvPr id="7" name="Rectángulo 6"/>
              <p:cNvSpPr>
                <a:spLocks noRot="1" noChangeAspect="1" noMove="1" noResize="1" noEditPoints="1" noAdjustHandles="1" noChangeArrowheads="1" noChangeShapeType="1" noTextEdit="1"/>
              </p:cNvSpPr>
              <p:nvPr/>
            </p:nvSpPr>
            <p:spPr>
              <a:xfrm>
                <a:off x="1596068" y="2030732"/>
                <a:ext cx="2564228" cy="610552"/>
              </a:xfrm>
              <a:prstGeom prst="rect">
                <a:avLst/>
              </a:prstGeom>
              <a:blipFill rotWithShape="0">
                <a:blip r:embed="rId4"/>
                <a:stretch>
                  <a:fillRect/>
                </a:stretch>
              </a:blipFill>
            </p:spPr>
            <p:txBody>
              <a:bodyPr/>
              <a:lstStyle/>
              <a:p>
                <a:r>
                  <a:rPr lang="es-EC">
                    <a:noFill/>
                  </a:rPr>
                  <a:t> </a:t>
                </a:r>
              </a:p>
            </p:txBody>
          </p:sp>
        </mc:Fallback>
      </mc:AlternateContent>
      <mc:AlternateContent xmlns:mc="http://schemas.openxmlformats.org/markup-compatibility/2006" xmlns:a14="http://schemas.microsoft.com/office/drawing/2010/main">
        <mc:Choice Requires="a14">
          <p:sp>
            <p:nvSpPr>
              <p:cNvPr id="9" name="Rectángulo 8"/>
              <p:cNvSpPr/>
              <p:nvPr/>
            </p:nvSpPr>
            <p:spPr>
              <a:xfrm>
                <a:off x="1596068" y="2792375"/>
                <a:ext cx="3142848" cy="61055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EC" i="1">
                              <a:latin typeface="Cambria Math" panose="02040503050406030204" pitchFamily="18" charset="0"/>
                            </a:rPr>
                          </m:ctrlPr>
                        </m:sSubPr>
                        <m:e>
                          <m:r>
                            <a:rPr lang="es-EC" i="1">
                              <a:latin typeface="Cambria Math" panose="02040503050406030204" pitchFamily="18" charset="0"/>
                            </a:rPr>
                            <m:t>𝑅</m:t>
                          </m:r>
                        </m:e>
                        <m:sub>
                          <m:r>
                            <a:rPr lang="es-EC" i="1">
                              <a:latin typeface="Cambria Math" panose="02040503050406030204" pitchFamily="18" charset="0"/>
                            </a:rPr>
                            <m:t>𝐸𝑞𝑐𝑜𝑛𝑣𝑇𝑢𝑏𝐼</m:t>
                          </m:r>
                        </m:sub>
                      </m:sSub>
                      <m:r>
                        <a:rPr lang="es-EC" i="0">
                          <a:latin typeface="Cambria Math" panose="02040503050406030204" pitchFamily="18" charset="0"/>
                        </a:rPr>
                        <m:t>=1.113∗</m:t>
                      </m:r>
                      <m:sSup>
                        <m:sSupPr>
                          <m:ctrlPr>
                            <a:rPr lang="es-EC" i="1">
                              <a:latin typeface="Cambria Math" panose="02040503050406030204" pitchFamily="18" charset="0"/>
                            </a:rPr>
                          </m:ctrlPr>
                        </m:sSupPr>
                        <m:e>
                          <m:r>
                            <a:rPr lang="es-EC" i="0">
                              <a:latin typeface="Cambria Math" panose="02040503050406030204" pitchFamily="18" charset="0"/>
                            </a:rPr>
                            <m:t>10</m:t>
                          </m:r>
                        </m:e>
                        <m:sup>
                          <m:r>
                            <a:rPr lang="es-EC" i="0">
                              <a:latin typeface="Cambria Math" panose="02040503050406030204" pitchFamily="18" charset="0"/>
                            </a:rPr>
                            <m:t>4</m:t>
                          </m:r>
                        </m:sup>
                      </m:sSup>
                      <m:r>
                        <a:rPr lang="es-EC" i="0">
                          <a:latin typeface="Cambria Math" panose="02040503050406030204" pitchFamily="18" charset="0"/>
                        </a:rPr>
                        <m:t> </m:t>
                      </m:r>
                      <m:f>
                        <m:fPr>
                          <m:ctrlPr>
                            <a:rPr lang="es-EC" i="1">
                              <a:latin typeface="Cambria Math" panose="02040503050406030204" pitchFamily="18" charset="0"/>
                            </a:rPr>
                          </m:ctrlPr>
                        </m:fPr>
                        <m:num>
                          <m:r>
                            <a:rPr lang="es-EC" i="1">
                              <a:latin typeface="Cambria Math" panose="02040503050406030204" pitchFamily="18" charset="0"/>
                            </a:rPr>
                            <m:t>𝐾</m:t>
                          </m:r>
                        </m:num>
                        <m:den>
                          <m:r>
                            <a:rPr lang="es-EC" i="1">
                              <a:latin typeface="Cambria Math" panose="02040503050406030204" pitchFamily="18" charset="0"/>
                            </a:rPr>
                            <m:t>𝑊</m:t>
                          </m:r>
                        </m:den>
                      </m:f>
                    </m:oMath>
                  </m:oMathPara>
                </a14:m>
                <a:endParaRPr lang="es-EC" dirty="0"/>
              </a:p>
            </p:txBody>
          </p:sp>
        </mc:Choice>
        <mc:Fallback xmlns="">
          <p:sp>
            <p:nvSpPr>
              <p:cNvPr id="9" name="Rectángulo 8"/>
              <p:cNvSpPr>
                <a:spLocks noRot="1" noChangeAspect="1" noMove="1" noResize="1" noEditPoints="1" noAdjustHandles="1" noChangeArrowheads="1" noChangeShapeType="1" noTextEdit="1"/>
              </p:cNvSpPr>
              <p:nvPr/>
            </p:nvSpPr>
            <p:spPr>
              <a:xfrm>
                <a:off x="1596068" y="2792375"/>
                <a:ext cx="3142848" cy="610552"/>
              </a:xfrm>
              <a:prstGeom prst="rect">
                <a:avLst/>
              </a:prstGeom>
              <a:blipFill rotWithShape="0">
                <a:blip r:embed="rId5"/>
                <a:stretch>
                  <a:fillRect/>
                </a:stretch>
              </a:blipFill>
            </p:spPr>
            <p:txBody>
              <a:bodyPr/>
              <a:lstStyle/>
              <a:p>
                <a:r>
                  <a:rPr lang="es-EC">
                    <a:noFill/>
                  </a:rPr>
                  <a:t> </a:t>
                </a:r>
              </a:p>
            </p:txBody>
          </p:sp>
        </mc:Fallback>
      </mc:AlternateContent>
      <mc:AlternateContent xmlns:mc="http://schemas.openxmlformats.org/markup-compatibility/2006" xmlns:a14="http://schemas.microsoft.com/office/drawing/2010/main">
        <mc:Choice Requires="a14">
          <p:sp>
            <p:nvSpPr>
              <p:cNvPr id="10" name="Rectángulo 9"/>
              <p:cNvSpPr/>
              <p:nvPr/>
            </p:nvSpPr>
            <p:spPr>
              <a:xfrm>
                <a:off x="1874548" y="3535420"/>
                <a:ext cx="2208360" cy="61055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EC" i="1">
                              <a:latin typeface="Cambria Math" panose="02040503050406030204" pitchFamily="18" charset="0"/>
                            </a:rPr>
                          </m:ctrlPr>
                        </m:sSubPr>
                        <m:e>
                          <m:r>
                            <a:rPr lang="es-EC" i="1">
                              <a:latin typeface="Cambria Math" panose="02040503050406030204" pitchFamily="18" charset="0"/>
                            </a:rPr>
                            <m:t>𝑅</m:t>
                          </m:r>
                        </m:e>
                        <m:sub>
                          <m:r>
                            <a:rPr lang="es-EC" i="1">
                              <a:latin typeface="Cambria Math" panose="02040503050406030204" pitchFamily="18" charset="0"/>
                            </a:rPr>
                            <m:t>𝑐𝑜𝑛𝑣𝑎𝑖𝑟𝑒𝐼</m:t>
                          </m:r>
                        </m:sub>
                      </m:sSub>
                      <m:r>
                        <a:rPr lang="es-EC" i="0">
                          <a:latin typeface="Cambria Math" panose="02040503050406030204" pitchFamily="18" charset="0"/>
                        </a:rPr>
                        <m:t>=0.73</m:t>
                      </m:r>
                      <m:f>
                        <m:fPr>
                          <m:ctrlPr>
                            <a:rPr lang="es-EC" i="1">
                              <a:latin typeface="Cambria Math" panose="02040503050406030204" pitchFamily="18" charset="0"/>
                            </a:rPr>
                          </m:ctrlPr>
                        </m:fPr>
                        <m:num>
                          <m:r>
                            <a:rPr lang="es-EC" i="1">
                              <a:latin typeface="Cambria Math" panose="02040503050406030204" pitchFamily="18" charset="0"/>
                            </a:rPr>
                            <m:t>𝐾</m:t>
                          </m:r>
                        </m:num>
                        <m:den>
                          <m:r>
                            <a:rPr lang="es-EC" i="1">
                              <a:latin typeface="Cambria Math" panose="02040503050406030204" pitchFamily="18" charset="0"/>
                            </a:rPr>
                            <m:t>𝑊</m:t>
                          </m:r>
                        </m:den>
                      </m:f>
                    </m:oMath>
                  </m:oMathPara>
                </a14:m>
                <a:endParaRPr lang="es-EC" dirty="0"/>
              </a:p>
            </p:txBody>
          </p:sp>
        </mc:Choice>
        <mc:Fallback xmlns="">
          <p:sp>
            <p:nvSpPr>
              <p:cNvPr id="10" name="Rectángulo 9"/>
              <p:cNvSpPr>
                <a:spLocks noRot="1" noChangeAspect="1" noMove="1" noResize="1" noEditPoints="1" noAdjustHandles="1" noChangeArrowheads="1" noChangeShapeType="1" noTextEdit="1"/>
              </p:cNvSpPr>
              <p:nvPr/>
            </p:nvSpPr>
            <p:spPr>
              <a:xfrm>
                <a:off x="1874548" y="3535420"/>
                <a:ext cx="2208360" cy="610552"/>
              </a:xfrm>
              <a:prstGeom prst="rect">
                <a:avLst/>
              </a:prstGeom>
              <a:blipFill rotWithShape="0">
                <a:blip r:embed="rId6"/>
                <a:stretch>
                  <a:fillRect/>
                </a:stretch>
              </a:blipFill>
            </p:spPr>
            <p:txBody>
              <a:bodyPr/>
              <a:lstStyle/>
              <a:p>
                <a:r>
                  <a:rPr lang="es-EC">
                    <a:noFill/>
                  </a:rPr>
                  <a:t> </a:t>
                </a:r>
              </a:p>
            </p:txBody>
          </p:sp>
        </mc:Fallback>
      </mc:AlternateContent>
      <mc:AlternateContent xmlns:mc="http://schemas.openxmlformats.org/markup-compatibility/2006" xmlns:a14="http://schemas.microsoft.com/office/drawing/2010/main">
        <mc:Choice Requires="a14">
          <p:sp>
            <p:nvSpPr>
              <p:cNvPr id="11" name="Rectángulo 10"/>
              <p:cNvSpPr/>
              <p:nvPr/>
            </p:nvSpPr>
            <p:spPr>
              <a:xfrm>
                <a:off x="1874548" y="4278465"/>
                <a:ext cx="2240421" cy="61055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EC" i="1">
                              <a:latin typeface="Cambria Math" panose="02040503050406030204" pitchFamily="18" charset="0"/>
                            </a:rPr>
                          </m:ctrlPr>
                        </m:sSubPr>
                        <m:e>
                          <m:r>
                            <a:rPr lang="es-EC" i="1">
                              <a:latin typeface="Cambria Math" panose="02040503050406030204" pitchFamily="18" charset="0"/>
                            </a:rPr>
                            <m:t>𝑅</m:t>
                          </m:r>
                        </m:e>
                        <m:sub>
                          <m:r>
                            <a:rPr lang="es-EC" i="1">
                              <a:latin typeface="Cambria Math" panose="02040503050406030204" pitchFamily="18" charset="0"/>
                            </a:rPr>
                            <m:t>𝑐𝑜𝑛𝑑𝐿𝑣𝐼</m:t>
                          </m:r>
                        </m:sub>
                      </m:sSub>
                      <m:r>
                        <a:rPr lang="es-EC" i="0">
                          <a:latin typeface="Cambria Math" panose="02040503050406030204" pitchFamily="18" charset="0"/>
                        </a:rPr>
                        <m:t>=2.522 </m:t>
                      </m:r>
                      <m:f>
                        <m:fPr>
                          <m:ctrlPr>
                            <a:rPr lang="es-EC" i="1">
                              <a:latin typeface="Cambria Math" panose="02040503050406030204" pitchFamily="18" charset="0"/>
                            </a:rPr>
                          </m:ctrlPr>
                        </m:fPr>
                        <m:num>
                          <m:r>
                            <a:rPr lang="es-EC" i="1">
                              <a:latin typeface="Cambria Math" panose="02040503050406030204" pitchFamily="18" charset="0"/>
                            </a:rPr>
                            <m:t>𝐾</m:t>
                          </m:r>
                        </m:num>
                        <m:den>
                          <m:r>
                            <a:rPr lang="es-EC" i="1">
                              <a:latin typeface="Cambria Math" panose="02040503050406030204" pitchFamily="18" charset="0"/>
                            </a:rPr>
                            <m:t>𝑊</m:t>
                          </m:r>
                        </m:den>
                      </m:f>
                    </m:oMath>
                  </m:oMathPara>
                </a14:m>
                <a:endParaRPr lang="es-EC" dirty="0"/>
              </a:p>
            </p:txBody>
          </p:sp>
        </mc:Choice>
        <mc:Fallback xmlns="">
          <p:sp>
            <p:nvSpPr>
              <p:cNvPr id="11" name="Rectángulo 10"/>
              <p:cNvSpPr>
                <a:spLocks noRot="1" noChangeAspect="1" noMove="1" noResize="1" noEditPoints="1" noAdjustHandles="1" noChangeArrowheads="1" noChangeShapeType="1" noTextEdit="1"/>
              </p:cNvSpPr>
              <p:nvPr/>
            </p:nvSpPr>
            <p:spPr>
              <a:xfrm>
                <a:off x="1874548" y="4278465"/>
                <a:ext cx="2240421" cy="610552"/>
              </a:xfrm>
              <a:prstGeom prst="rect">
                <a:avLst/>
              </a:prstGeom>
              <a:blipFill rotWithShape="0">
                <a:blip r:embed="rId7"/>
                <a:stretch>
                  <a:fillRect/>
                </a:stretch>
              </a:blipFill>
            </p:spPr>
            <p:txBody>
              <a:bodyPr/>
              <a:lstStyle/>
              <a:p>
                <a:r>
                  <a:rPr lang="es-EC">
                    <a:noFill/>
                  </a:rPr>
                  <a:t> </a:t>
                </a:r>
              </a:p>
            </p:txBody>
          </p:sp>
        </mc:Fallback>
      </mc:AlternateContent>
      <mc:AlternateContent xmlns:mc="http://schemas.openxmlformats.org/markup-compatibility/2006" xmlns:a14="http://schemas.microsoft.com/office/drawing/2010/main">
        <mc:Choice Requires="a14">
          <p:sp>
            <p:nvSpPr>
              <p:cNvPr id="13" name="Rectángulo 12"/>
              <p:cNvSpPr/>
              <p:nvPr/>
            </p:nvSpPr>
            <p:spPr>
              <a:xfrm>
                <a:off x="1596068" y="5247642"/>
                <a:ext cx="2978571" cy="40107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EC" b="1" i="1">
                              <a:latin typeface="Cambria Math" panose="02040503050406030204" pitchFamily="18" charset="0"/>
                            </a:rPr>
                          </m:ctrlPr>
                        </m:sSubPr>
                        <m:e>
                          <m:r>
                            <a:rPr lang="es-EC" b="1" i="1">
                              <a:latin typeface="Cambria Math" panose="02040503050406030204" pitchFamily="18" charset="0"/>
                            </a:rPr>
                            <m:t>𝑸</m:t>
                          </m:r>
                        </m:e>
                        <m:sub>
                          <m:r>
                            <a:rPr lang="es-EC" b="1" i="1">
                              <a:latin typeface="Cambria Math" panose="02040503050406030204" pitchFamily="18" charset="0"/>
                            </a:rPr>
                            <m:t>𝑰𝒏𝒇𝒆𝒓𝒊𝒐𝒓</m:t>
                          </m:r>
                        </m:sub>
                      </m:sSub>
                      <m:r>
                        <a:rPr lang="es-EC" b="0" i="0">
                          <a:latin typeface="Cambria Math" panose="02040503050406030204" pitchFamily="18" charset="0"/>
                        </a:rPr>
                        <m:t>=1.706∗</m:t>
                      </m:r>
                      <m:sSup>
                        <m:sSupPr>
                          <m:ctrlPr>
                            <a:rPr lang="es-EC" b="0" i="1">
                              <a:latin typeface="Cambria Math" panose="02040503050406030204" pitchFamily="18" charset="0"/>
                            </a:rPr>
                          </m:ctrlPr>
                        </m:sSupPr>
                        <m:e>
                          <m:r>
                            <a:rPr lang="es-EC" b="0" i="0">
                              <a:latin typeface="Cambria Math" panose="02040503050406030204" pitchFamily="18" charset="0"/>
                            </a:rPr>
                            <m:t>10</m:t>
                          </m:r>
                        </m:e>
                        <m:sup>
                          <m:r>
                            <a:rPr lang="es-EC" b="0" i="0">
                              <a:latin typeface="Cambria Math" panose="02040503050406030204" pitchFamily="18" charset="0"/>
                            </a:rPr>
                            <m:t>−3</m:t>
                          </m:r>
                        </m:sup>
                      </m:sSup>
                      <m:r>
                        <a:rPr lang="es-EC" b="0" i="0">
                          <a:latin typeface="Cambria Math" panose="02040503050406030204" pitchFamily="18" charset="0"/>
                        </a:rPr>
                        <m:t> </m:t>
                      </m:r>
                      <m:r>
                        <a:rPr lang="es-EC" b="1" i="1">
                          <a:latin typeface="Cambria Math" panose="02040503050406030204" pitchFamily="18" charset="0"/>
                        </a:rPr>
                        <m:t>𝑾</m:t>
                      </m:r>
                    </m:oMath>
                  </m:oMathPara>
                </a14:m>
                <a:endParaRPr lang="es-EC" dirty="0"/>
              </a:p>
            </p:txBody>
          </p:sp>
        </mc:Choice>
        <mc:Fallback xmlns="">
          <p:sp>
            <p:nvSpPr>
              <p:cNvPr id="13" name="Rectángulo 12"/>
              <p:cNvSpPr>
                <a:spLocks noRot="1" noChangeAspect="1" noMove="1" noResize="1" noEditPoints="1" noAdjustHandles="1" noChangeArrowheads="1" noChangeShapeType="1" noTextEdit="1"/>
              </p:cNvSpPr>
              <p:nvPr/>
            </p:nvSpPr>
            <p:spPr>
              <a:xfrm>
                <a:off x="1596068" y="5247642"/>
                <a:ext cx="2978571" cy="401072"/>
              </a:xfrm>
              <a:prstGeom prst="rect">
                <a:avLst/>
              </a:prstGeom>
              <a:blipFill rotWithShape="0">
                <a:blip r:embed="rId8"/>
                <a:stretch>
                  <a:fillRect b="-9091"/>
                </a:stretch>
              </a:blipFill>
            </p:spPr>
            <p:txBody>
              <a:bodyPr/>
              <a:lstStyle/>
              <a:p>
                <a:r>
                  <a:rPr lang="es-EC">
                    <a:noFill/>
                  </a:rPr>
                  <a:t> </a:t>
                </a:r>
              </a:p>
            </p:txBody>
          </p:sp>
        </mc:Fallback>
      </mc:AlternateContent>
      <p:sp>
        <p:nvSpPr>
          <p:cNvPr id="14" name="CuadroTexto 13"/>
          <p:cNvSpPr txBox="1"/>
          <p:nvPr/>
        </p:nvSpPr>
        <p:spPr>
          <a:xfrm>
            <a:off x="6080364" y="1510309"/>
            <a:ext cx="3595255" cy="369332"/>
          </a:xfrm>
          <a:prstGeom prst="rect">
            <a:avLst/>
          </a:prstGeom>
          <a:noFill/>
        </p:spPr>
        <p:txBody>
          <a:bodyPr wrap="square" rtlCol="0">
            <a:spAutoFit/>
          </a:bodyPr>
          <a:lstStyle/>
          <a:p>
            <a:r>
              <a:rPr lang="es-419" dirty="0" smtClean="0"/>
              <a:t>Carga Térmica Pared Superior</a:t>
            </a:r>
            <a:endParaRPr lang="es-EC" dirty="0"/>
          </a:p>
        </p:txBody>
      </p:sp>
      <mc:AlternateContent xmlns:mc="http://schemas.openxmlformats.org/markup-compatibility/2006" xmlns:a14="http://schemas.microsoft.com/office/drawing/2010/main">
        <mc:Choice Requires="a14">
          <p:sp>
            <p:nvSpPr>
              <p:cNvPr id="15" name="Rectángulo 14"/>
              <p:cNvSpPr/>
              <p:nvPr/>
            </p:nvSpPr>
            <p:spPr>
              <a:xfrm>
                <a:off x="6709690" y="2160288"/>
                <a:ext cx="2336601" cy="61055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EC" i="1">
                              <a:latin typeface="Cambria Math" panose="02040503050406030204" pitchFamily="18" charset="0"/>
                            </a:rPr>
                          </m:ctrlPr>
                        </m:sSubPr>
                        <m:e>
                          <m:r>
                            <a:rPr lang="es-EC" i="1">
                              <a:latin typeface="Cambria Math" panose="02040503050406030204" pitchFamily="18" charset="0"/>
                            </a:rPr>
                            <m:t>𝑅</m:t>
                          </m:r>
                        </m:e>
                        <m:sub>
                          <m:r>
                            <a:rPr lang="es-EC" i="1">
                              <a:latin typeface="Cambria Math" panose="02040503050406030204" pitchFamily="18" charset="0"/>
                            </a:rPr>
                            <m:t>𝑐𝑜𝑛𝑣𝑎𝑖𝑟𝑒𝐼</m:t>
                          </m:r>
                        </m:sub>
                      </m:sSub>
                      <m:r>
                        <a:rPr lang="es-EC" i="0">
                          <a:latin typeface="Cambria Math" panose="02040503050406030204" pitchFamily="18" charset="0"/>
                        </a:rPr>
                        <m:t>=0.747</m:t>
                      </m:r>
                      <m:f>
                        <m:fPr>
                          <m:ctrlPr>
                            <a:rPr lang="es-EC" i="1">
                              <a:latin typeface="Cambria Math" panose="02040503050406030204" pitchFamily="18" charset="0"/>
                            </a:rPr>
                          </m:ctrlPr>
                        </m:fPr>
                        <m:num>
                          <m:r>
                            <a:rPr lang="es-EC" i="1">
                              <a:latin typeface="Cambria Math" panose="02040503050406030204" pitchFamily="18" charset="0"/>
                            </a:rPr>
                            <m:t>𝐾</m:t>
                          </m:r>
                        </m:num>
                        <m:den>
                          <m:r>
                            <a:rPr lang="es-EC" i="1">
                              <a:latin typeface="Cambria Math" panose="02040503050406030204" pitchFamily="18" charset="0"/>
                            </a:rPr>
                            <m:t>𝑊</m:t>
                          </m:r>
                        </m:den>
                      </m:f>
                    </m:oMath>
                  </m:oMathPara>
                </a14:m>
                <a:endParaRPr lang="es-EC" dirty="0"/>
              </a:p>
            </p:txBody>
          </p:sp>
        </mc:Choice>
        <mc:Fallback xmlns="">
          <p:sp>
            <p:nvSpPr>
              <p:cNvPr id="15" name="Rectángulo 14"/>
              <p:cNvSpPr>
                <a:spLocks noRot="1" noChangeAspect="1" noMove="1" noResize="1" noEditPoints="1" noAdjustHandles="1" noChangeArrowheads="1" noChangeShapeType="1" noTextEdit="1"/>
              </p:cNvSpPr>
              <p:nvPr/>
            </p:nvSpPr>
            <p:spPr>
              <a:xfrm>
                <a:off x="6709690" y="2160288"/>
                <a:ext cx="2336601" cy="610552"/>
              </a:xfrm>
              <a:prstGeom prst="rect">
                <a:avLst/>
              </a:prstGeom>
              <a:blipFill rotWithShape="0">
                <a:blip r:embed="rId9"/>
                <a:stretch>
                  <a:fillRect/>
                </a:stretch>
              </a:blipFill>
            </p:spPr>
            <p:txBody>
              <a:bodyPr/>
              <a:lstStyle/>
              <a:p>
                <a:r>
                  <a:rPr lang="es-EC">
                    <a:noFill/>
                  </a:rPr>
                  <a:t> </a:t>
                </a:r>
              </a:p>
            </p:txBody>
          </p:sp>
        </mc:Fallback>
      </mc:AlternateContent>
      <mc:AlternateContent xmlns:mc="http://schemas.openxmlformats.org/markup-compatibility/2006" xmlns:a14="http://schemas.microsoft.com/office/drawing/2010/main">
        <mc:Choice Requires="a14">
          <p:sp>
            <p:nvSpPr>
              <p:cNvPr id="16" name="Rectángulo 15"/>
              <p:cNvSpPr/>
              <p:nvPr/>
            </p:nvSpPr>
            <p:spPr>
              <a:xfrm>
                <a:off x="6665029" y="3042256"/>
                <a:ext cx="2425921" cy="61055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EC" i="1">
                              <a:latin typeface="Cambria Math" panose="02040503050406030204" pitchFamily="18" charset="0"/>
                            </a:rPr>
                          </m:ctrlPr>
                        </m:sSubPr>
                        <m:e>
                          <m:r>
                            <a:rPr lang="es-EC" i="1">
                              <a:latin typeface="Cambria Math" panose="02040503050406030204" pitchFamily="18" charset="0"/>
                            </a:rPr>
                            <m:t>𝑅</m:t>
                          </m:r>
                        </m:e>
                        <m:sub>
                          <m:r>
                            <a:rPr lang="es-EC" i="1">
                              <a:latin typeface="Cambria Math" panose="02040503050406030204" pitchFamily="18" charset="0"/>
                            </a:rPr>
                            <m:t>𝑐𝑜𝑛𝑑𝑎𝑖𝑟𝑒𝑆</m:t>
                          </m:r>
                        </m:sub>
                      </m:sSub>
                      <m:r>
                        <a:rPr lang="es-EC" i="0">
                          <a:latin typeface="Cambria Math" panose="02040503050406030204" pitchFamily="18" charset="0"/>
                        </a:rPr>
                        <m:t>=1.374 </m:t>
                      </m:r>
                      <m:f>
                        <m:fPr>
                          <m:ctrlPr>
                            <a:rPr lang="es-EC" i="1">
                              <a:latin typeface="Cambria Math" panose="02040503050406030204" pitchFamily="18" charset="0"/>
                            </a:rPr>
                          </m:ctrlPr>
                        </m:fPr>
                        <m:num>
                          <m:r>
                            <a:rPr lang="es-EC" i="1">
                              <a:latin typeface="Cambria Math" panose="02040503050406030204" pitchFamily="18" charset="0"/>
                            </a:rPr>
                            <m:t>𝐾</m:t>
                          </m:r>
                        </m:num>
                        <m:den>
                          <m:r>
                            <a:rPr lang="es-EC" i="1">
                              <a:latin typeface="Cambria Math" panose="02040503050406030204" pitchFamily="18" charset="0"/>
                            </a:rPr>
                            <m:t>𝑊</m:t>
                          </m:r>
                        </m:den>
                      </m:f>
                    </m:oMath>
                  </m:oMathPara>
                </a14:m>
                <a:endParaRPr lang="es-EC" dirty="0"/>
              </a:p>
            </p:txBody>
          </p:sp>
        </mc:Choice>
        <mc:Fallback xmlns="">
          <p:sp>
            <p:nvSpPr>
              <p:cNvPr id="16" name="Rectángulo 15"/>
              <p:cNvSpPr>
                <a:spLocks noRot="1" noChangeAspect="1" noMove="1" noResize="1" noEditPoints="1" noAdjustHandles="1" noChangeArrowheads="1" noChangeShapeType="1" noTextEdit="1"/>
              </p:cNvSpPr>
              <p:nvPr/>
            </p:nvSpPr>
            <p:spPr>
              <a:xfrm>
                <a:off x="6665029" y="3042256"/>
                <a:ext cx="2425921" cy="610552"/>
              </a:xfrm>
              <a:prstGeom prst="rect">
                <a:avLst/>
              </a:prstGeom>
              <a:blipFill rotWithShape="0">
                <a:blip r:embed="rId10"/>
                <a:stretch>
                  <a:fillRect/>
                </a:stretch>
              </a:blipFill>
            </p:spPr>
            <p:txBody>
              <a:bodyPr/>
              <a:lstStyle/>
              <a:p>
                <a:r>
                  <a:rPr lang="es-EC">
                    <a:noFill/>
                  </a:rPr>
                  <a:t> </a:t>
                </a:r>
              </a:p>
            </p:txBody>
          </p:sp>
        </mc:Fallback>
      </mc:AlternateContent>
      <mc:AlternateContent xmlns:mc="http://schemas.openxmlformats.org/markup-compatibility/2006" xmlns:a14="http://schemas.microsoft.com/office/drawing/2010/main">
        <mc:Choice Requires="a14">
          <p:sp>
            <p:nvSpPr>
              <p:cNvPr id="17" name="Rectángulo 16"/>
              <p:cNvSpPr/>
              <p:nvPr/>
            </p:nvSpPr>
            <p:spPr>
              <a:xfrm>
                <a:off x="6850529" y="3821074"/>
                <a:ext cx="2240421" cy="61055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EC" i="1">
                              <a:latin typeface="Cambria Math" panose="02040503050406030204" pitchFamily="18" charset="0"/>
                            </a:rPr>
                          </m:ctrlPr>
                        </m:sSubPr>
                        <m:e>
                          <m:r>
                            <a:rPr lang="es-EC" i="1">
                              <a:latin typeface="Cambria Math" panose="02040503050406030204" pitchFamily="18" charset="0"/>
                            </a:rPr>
                            <m:t>𝑅</m:t>
                          </m:r>
                        </m:e>
                        <m:sub>
                          <m:r>
                            <a:rPr lang="es-EC" i="1">
                              <a:latin typeface="Cambria Math" panose="02040503050406030204" pitchFamily="18" charset="0"/>
                            </a:rPr>
                            <m:t>𝑐𝑜𝑛𝑑𝐿𝑣𝐼</m:t>
                          </m:r>
                        </m:sub>
                      </m:sSub>
                      <m:r>
                        <a:rPr lang="es-EC" i="0">
                          <a:latin typeface="Cambria Math" panose="02040503050406030204" pitchFamily="18" charset="0"/>
                        </a:rPr>
                        <m:t>=4.742 </m:t>
                      </m:r>
                      <m:f>
                        <m:fPr>
                          <m:ctrlPr>
                            <a:rPr lang="es-EC" i="1">
                              <a:latin typeface="Cambria Math" panose="02040503050406030204" pitchFamily="18" charset="0"/>
                            </a:rPr>
                          </m:ctrlPr>
                        </m:fPr>
                        <m:num>
                          <m:r>
                            <a:rPr lang="es-EC" i="1">
                              <a:latin typeface="Cambria Math" panose="02040503050406030204" pitchFamily="18" charset="0"/>
                            </a:rPr>
                            <m:t>𝐾</m:t>
                          </m:r>
                        </m:num>
                        <m:den>
                          <m:r>
                            <a:rPr lang="es-EC" i="1">
                              <a:latin typeface="Cambria Math" panose="02040503050406030204" pitchFamily="18" charset="0"/>
                            </a:rPr>
                            <m:t>𝑊</m:t>
                          </m:r>
                        </m:den>
                      </m:f>
                    </m:oMath>
                  </m:oMathPara>
                </a14:m>
                <a:endParaRPr lang="es-EC" dirty="0"/>
              </a:p>
            </p:txBody>
          </p:sp>
        </mc:Choice>
        <mc:Fallback xmlns="">
          <p:sp>
            <p:nvSpPr>
              <p:cNvPr id="17" name="Rectángulo 16"/>
              <p:cNvSpPr>
                <a:spLocks noRot="1" noChangeAspect="1" noMove="1" noResize="1" noEditPoints="1" noAdjustHandles="1" noChangeArrowheads="1" noChangeShapeType="1" noTextEdit="1"/>
              </p:cNvSpPr>
              <p:nvPr/>
            </p:nvSpPr>
            <p:spPr>
              <a:xfrm>
                <a:off x="6850529" y="3821074"/>
                <a:ext cx="2240421" cy="610552"/>
              </a:xfrm>
              <a:prstGeom prst="rect">
                <a:avLst/>
              </a:prstGeom>
              <a:blipFill rotWithShape="0">
                <a:blip r:embed="rId11"/>
                <a:stretch>
                  <a:fillRect/>
                </a:stretch>
              </a:blipFill>
            </p:spPr>
            <p:txBody>
              <a:bodyPr/>
              <a:lstStyle/>
              <a:p>
                <a:r>
                  <a:rPr lang="es-EC">
                    <a:noFill/>
                  </a:rPr>
                  <a:t> </a:t>
                </a:r>
              </a:p>
            </p:txBody>
          </p:sp>
        </mc:Fallback>
      </mc:AlternateContent>
      <mc:AlternateContent xmlns:mc="http://schemas.openxmlformats.org/markup-compatibility/2006" xmlns:a14="http://schemas.microsoft.com/office/drawing/2010/main">
        <mc:Choice Requires="a14">
          <p:sp>
            <p:nvSpPr>
              <p:cNvPr id="18" name="Rectángulo 17"/>
              <p:cNvSpPr/>
              <p:nvPr/>
            </p:nvSpPr>
            <p:spPr>
              <a:xfrm>
                <a:off x="7008699" y="4889017"/>
                <a:ext cx="2310183" cy="3942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EC" b="1" i="1">
                              <a:latin typeface="Cambria Math" panose="02040503050406030204" pitchFamily="18" charset="0"/>
                            </a:rPr>
                          </m:ctrlPr>
                        </m:sSubPr>
                        <m:e>
                          <m:r>
                            <a:rPr lang="es-EC" b="1" i="1">
                              <a:latin typeface="Cambria Math" panose="02040503050406030204" pitchFamily="18" charset="0"/>
                            </a:rPr>
                            <m:t>𝑸</m:t>
                          </m:r>
                        </m:e>
                        <m:sub>
                          <m:r>
                            <a:rPr lang="es-EC" b="1" i="1">
                              <a:latin typeface="Cambria Math" panose="02040503050406030204" pitchFamily="18" charset="0"/>
                            </a:rPr>
                            <m:t>𝑺𝒖𝒑𝒆𝒓𝒊𝒐𝒓</m:t>
                          </m:r>
                        </m:sub>
                      </m:sSub>
                      <m:r>
                        <a:rPr lang="es-EC" b="0" i="0">
                          <a:latin typeface="Cambria Math" panose="02040503050406030204" pitchFamily="18" charset="0"/>
                        </a:rPr>
                        <m:t>=2.769 </m:t>
                      </m:r>
                      <m:r>
                        <a:rPr lang="es-EC" b="1" i="1">
                          <a:latin typeface="Cambria Math" panose="02040503050406030204" pitchFamily="18" charset="0"/>
                        </a:rPr>
                        <m:t>𝑾</m:t>
                      </m:r>
                    </m:oMath>
                  </m:oMathPara>
                </a14:m>
                <a:endParaRPr lang="es-EC" dirty="0"/>
              </a:p>
            </p:txBody>
          </p:sp>
        </mc:Choice>
        <mc:Fallback xmlns="">
          <p:sp>
            <p:nvSpPr>
              <p:cNvPr id="18" name="Rectángulo 17"/>
              <p:cNvSpPr>
                <a:spLocks noRot="1" noChangeAspect="1" noMove="1" noResize="1" noEditPoints="1" noAdjustHandles="1" noChangeArrowheads="1" noChangeShapeType="1" noTextEdit="1"/>
              </p:cNvSpPr>
              <p:nvPr/>
            </p:nvSpPr>
            <p:spPr>
              <a:xfrm>
                <a:off x="7008699" y="4889017"/>
                <a:ext cx="2310183" cy="394210"/>
              </a:xfrm>
              <a:prstGeom prst="rect">
                <a:avLst/>
              </a:prstGeom>
              <a:blipFill rotWithShape="0">
                <a:blip r:embed="rId12"/>
                <a:stretch>
                  <a:fillRect b="-9231"/>
                </a:stretch>
              </a:blipFill>
            </p:spPr>
            <p:txBody>
              <a:bodyPr/>
              <a:lstStyle/>
              <a:p>
                <a:r>
                  <a:rPr lang="es-EC">
                    <a:noFill/>
                  </a:rPr>
                  <a:t> </a:t>
                </a:r>
              </a:p>
            </p:txBody>
          </p:sp>
        </mc:Fallback>
      </mc:AlternateContent>
    </p:spTree>
    <p:extLst>
      <p:ext uri="{BB962C8B-B14F-4D97-AF65-F5344CB8AC3E}">
        <p14:creationId xmlns:p14="http://schemas.microsoft.com/office/powerpoint/2010/main" val="29441224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6AF4887E-8391-4537-B3CC-9C2423D626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878182" cy="773295"/>
          </a:xfrm>
          <a:prstGeom prst="rect">
            <a:avLst/>
          </a:prstGeom>
        </p:spPr>
      </p:pic>
      <p:sp>
        <p:nvSpPr>
          <p:cNvPr id="3" name="Marcador de contenido 2"/>
          <p:cNvSpPr txBox="1">
            <a:spLocks/>
          </p:cNvSpPr>
          <p:nvPr/>
        </p:nvSpPr>
        <p:spPr>
          <a:xfrm>
            <a:off x="1135135" y="1053942"/>
            <a:ext cx="10058400" cy="825699"/>
          </a:xfrm>
          <a:prstGeom prst="rect">
            <a:avLst/>
          </a:prstGeom>
        </p:spPr>
        <p:txBody>
          <a:bodyPr>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buNone/>
            </a:pPr>
            <a:endParaRPr lang="es-ES_tradnl" sz="4000" b="1" dirty="0"/>
          </a:p>
        </p:txBody>
      </p:sp>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85869" y="29188"/>
            <a:ext cx="1374356" cy="1126433"/>
          </a:xfrm>
          <a:prstGeom prst="rect">
            <a:avLst/>
          </a:prstGeom>
        </p:spPr>
      </p:pic>
      <p:sp>
        <p:nvSpPr>
          <p:cNvPr id="6" name="CuadroTexto 5"/>
          <p:cNvSpPr txBox="1"/>
          <p:nvPr/>
        </p:nvSpPr>
        <p:spPr>
          <a:xfrm>
            <a:off x="1324791" y="1510309"/>
            <a:ext cx="3595255" cy="369332"/>
          </a:xfrm>
          <a:prstGeom prst="rect">
            <a:avLst/>
          </a:prstGeom>
          <a:noFill/>
        </p:spPr>
        <p:txBody>
          <a:bodyPr wrap="square" rtlCol="0">
            <a:spAutoFit/>
          </a:bodyPr>
          <a:lstStyle/>
          <a:p>
            <a:r>
              <a:rPr lang="es-419" dirty="0" smtClean="0"/>
              <a:t>Carga Térmica de Aristas</a:t>
            </a:r>
            <a:endParaRPr lang="es-EC" dirty="0"/>
          </a:p>
        </p:txBody>
      </p:sp>
      <p:sp>
        <p:nvSpPr>
          <p:cNvPr id="7" name="CuadroTexto 6"/>
          <p:cNvSpPr txBox="1"/>
          <p:nvPr/>
        </p:nvSpPr>
        <p:spPr>
          <a:xfrm>
            <a:off x="6164335" y="1510309"/>
            <a:ext cx="3595255" cy="369332"/>
          </a:xfrm>
          <a:prstGeom prst="rect">
            <a:avLst/>
          </a:prstGeom>
          <a:noFill/>
        </p:spPr>
        <p:txBody>
          <a:bodyPr wrap="square" rtlCol="0">
            <a:spAutoFit/>
          </a:bodyPr>
          <a:lstStyle/>
          <a:p>
            <a:r>
              <a:rPr lang="es-419" dirty="0" smtClean="0"/>
              <a:t>Carga Térmica de Esquinas</a:t>
            </a:r>
            <a:endParaRPr lang="es-EC" dirty="0"/>
          </a:p>
        </p:txBody>
      </p:sp>
      <mc:AlternateContent xmlns:mc="http://schemas.openxmlformats.org/markup-compatibility/2006" xmlns:a14="http://schemas.microsoft.com/office/drawing/2010/main">
        <mc:Choice Requires="a14">
          <p:sp>
            <p:nvSpPr>
              <p:cNvPr id="4" name="Rectángulo 3"/>
              <p:cNvSpPr/>
              <p:nvPr/>
            </p:nvSpPr>
            <p:spPr>
              <a:xfrm>
                <a:off x="1678012" y="2624099"/>
                <a:ext cx="2400337"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EC" i="1">
                              <a:latin typeface="Cambria Math" panose="02040503050406030204" pitchFamily="18" charset="0"/>
                            </a:rPr>
                          </m:ctrlPr>
                        </m:sSubPr>
                        <m:e>
                          <m:r>
                            <a:rPr lang="es-EC" i="1">
                              <a:latin typeface="Cambria Math" panose="02040503050406030204" pitchFamily="18" charset="0"/>
                            </a:rPr>
                            <m:t>𝑆</m:t>
                          </m:r>
                        </m:e>
                        <m:sub>
                          <m:r>
                            <a:rPr lang="es-EC" i="1">
                              <a:latin typeface="Cambria Math" panose="02040503050406030204" pitchFamily="18" charset="0"/>
                            </a:rPr>
                            <m:t>𝑎𝑟𝑖𝑠𝑡𝑎</m:t>
                          </m:r>
                        </m:sub>
                      </m:sSub>
                      <m:r>
                        <a:rPr lang="es-EC" i="0">
                          <a:latin typeface="Cambria Math" panose="02040503050406030204" pitchFamily="18" charset="0"/>
                        </a:rPr>
                        <m:t>=0.54∗0.037</m:t>
                      </m:r>
                    </m:oMath>
                  </m:oMathPara>
                </a14:m>
                <a:endParaRPr lang="es-EC" dirty="0"/>
              </a:p>
            </p:txBody>
          </p:sp>
        </mc:Choice>
        <mc:Fallback xmlns="">
          <p:sp>
            <p:nvSpPr>
              <p:cNvPr id="4" name="Rectángulo 3"/>
              <p:cNvSpPr>
                <a:spLocks noRot="1" noChangeAspect="1" noMove="1" noResize="1" noEditPoints="1" noAdjustHandles="1" noChangeArrowheads="1" noChangeShapeType="1" noTextEdit="1"/>
              </p:cNvSpPr>
              <p:nvPr/>
            </p:nvSpPr>
            <p:spPr>
              <a:xfrm>
                <a:off x="1678012" y="2624099"/>
                <a:ext cx="2400337" cy="369332"/>
              </a:xfrm>
              <a:prstGeom prst="rect">
                <a:avLst/>
              </a:prstGeom>
              <a:blipFill>
                <a:blip r:embed="rId4"/>
                <a:stretch>
                  <a:fillRect b="-3279"/>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8" name="Rectángulo 7"/>
              <p:cNvSpPr/>
              <p:nvPr/>
            </p:nvSpPr>
            <p:spPr>
              <a:xfrm>
                <a:off x="1324791" y="3521780"/>
                <a:ext cx="3394583"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EC" i="1">
                              <a:latin typeface="Cambria Math" panose="02040503050406030204" pitchFamily="18" charset="0"/>
                            </a:rPr>
                          </m:ctrlPr>
                        </m:sSubPr>
                        <m:e>
                          <m:r>
                            <a:rPr lang="es-EC" i="1">
                              <a:latin typeface="Cambria Math" panose="02040503050406030204" pitchFamily="18" charset="0"/>
                            </a:rPr>
                            <m:t>𝑄</m:t>
                          </m:r>
                        </m:e>
                        <m:sub>
                          <m:r>
                            <a:rPr lang="es-EC" i="1">
                              <a:latin typeface="Cambria Math" panose="02040503050406030204" pitchFamily="18" charset="0"/>
                            </a:rPr>
                            <m:t>𝑎𝑟𝑖𝑠𝑡𝑎</m:t>
                          </m:r>
                        </m:sub>
                      </m:sSub>
                      <m:r>
                        <a:rPr lang="es-EC" i="0">
                          <a:latin typeface="Cambria Math" panose="02040503050406030204" pitchFamily="18" charset="0"/>
                        </a:rPr>
                        <m:t>=12∗</m:t>
                      </m:r>
                      <m:sSub>
                        <m:sSubPr>
                          <m:ctrlPr>
                            <a:rPr lang="es-EC" i="1">
                              <a:latin typeface="Cambria Math" panose="02040503050406030204" pitchFamily="18" charset="0"/>
                            </a:rPr>
                          </m:ctrlPr>
                        </m:sSubPr>
                        <m:e>
                          <m:r>
                            <a:rPr lang="es-EC" i="1">
                              <a:latin typeface="Cambria Math" panose="02040503050406030204" pitchFamily="18" charset="0"/>
                            </a:rPr>
                            <m:t>𝑆</m:t>
                          </m:r>
                        </m:e>
                        <m:sub>
                          <m:r>
                            <a:rPr lang="es-EC" i="1">
                              <a:latin typeface="Cambria Math" panose="02040503050406030204" pitchFamily="18" charset="0"/>
                            </a:rPr>
                            <m:t>𝑎𝑟𝑖𝑠𝑡𝑎</m:t>
                          </m:r>
                        </m:sub>
                      </m:sSub>
                      <m:r>
                        <a:rPr lang="es-EC" i="0">
                          <a:latin typeface="Cambria Math" panose="02040503050406030204" pitchFamily="18" charset="0"/>
                        </a:rPr>
                        <m:t>∗</m:t>
                      </m:r>
                      <m:sSub>
                        <m:sSubPr>
                          <m:ctrlPr>
                            <a:rPr lang="es-EC" i="1">
                              <a:latin typeface="Cambria Math" panose="02040503050406030204" pitchFamily="18" charset="0"/>
                            </a:rPr>
                          </m:ctrlPr>
                        </m:sSubPr>
                        <m:e>
                          <m:r>
                            <a:rPr lang="es-EC" i="1">
                              <a:latin typeface="Cambria Math" panose="02040503050406030204" pitchFamily="18" charset="0"/>
                            </a:rPr>
                            <m:t>𝐾</m:t>
                          </m:r>
                        </m:e>
                        <m:sub>
                          <m:r>
                            <a:rPr lang="es-EC" i="1">
                              <a:latin typeface="Cambria Math" panose="02040503050406030204" pitchFamily="18" charset="0"/>
                            </a:rPr>
                            <m:t>𝐿𝑣</m:t>
                          </m:r>
                        </m:sub>
                      </m:sSub>
                      <m:r>
                        <a:rPr lang="es-EC" i="0">
                          <a:latin typeface="Cambria Math" panose="02040503050406030204" pitchFamily="18" charset="0"/>
                        </a:rPr>
                        <m:t>∗∆</m:t>
                      </m:r>
                      <m:r>
                        <a:rPr lang="es-EC" i="1">
                          <a:latin typeface="Cambria Math" panose="02040503050406030204" pitchFamily="18" charset="0"/>
                        </a:rPr>
                        <m:t>𝑇</m:t>
                      </m:r>
                    </m:oMath>
                  </m:oMathPara>
                </a14:m>
                <a:endParaRPr lang="es-EC" dirty="0"/>
              </a:p>
            </p:txBody>
          </p:sp>
        </mc:Choice>
        <mc:Fallback xmlns="">
          <p:sp>
            <p:nvSpPr>
              <p:cNvPr id="8" name="Rectángulo 7"/>
              <p:cNvSpPr>
                <a:spLocks noRot="1" noChangeAspect="1" noMove="1" noResize="1" noEditPoints="1" noAdjustHandles="1" noChangeArrowheads="1" noChangeShapeType="1" noTextEdit="1"/>
              </p:cNvSpPr>
              <p:nvPr/>
            </p:nvSpPr>
            <p:spPr>
              <a:xfrm>
                <a:off x="1324791" y="3521780"/>
                <a:ext cx="3394583" cy="369332"/>
              </a:xfrm>
              <a:prstGeom prst="rect">
                <a:avLst/>
              </a:prstGeom>
              <a:blipFill>
                <a:blip r:embed="rId5"/>
                <a:stretch>
                  <a:fillRect b="-13333"/>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9" name="Rectángulo 8"/>
              <p:cNvSpPr/>
              <p:nvPr/>
            </p:nvSpPr>
            <p:spPr>
              <a:xfrm>
                <a:off x="1836101" y="4290965"/>
                <a:ext cx="2084160"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EC" b="1" i="1" smtClean="0">
                              <a:latin typeface="Cambria Math" panose="02040503050406030204" pitchFamily="18" charset="0"/>
                            </a:rPr>
                          </m:ctrlPr>
                        </m:sSubPr>
                        <m:e>
                          <m:r>
                            <a:rPr lang="es-EC" b="1" i="1">
                              <a:latin typeface="Cambria Math" panose="02040503050406030204" pitchFamily="18" charset="0"/>
                            </a:rPr>
                            <m:t>𝑸</m:t>
                          </m:r>
                        </m:e>
                        <m:sub>
                          <m:r>
                            <a:rPr lang="es-EC" b="1" i="1">
                              <a:latin typeface="Cambria Math" panose="02040503050406030204" pitchFamily="18" charset="0"/>
                            </a:rPr>
                            <m:t>𝒂𝒓𝒊𝒔𝒕𝒂</m:t>
                          </m:r>
                        </m:sub>
                      </m:sSub>
                      <m:r>
                        <a:rPr lang="es-EC" b="0" i="0">
                          <a:latin typeface="Cambria Math" panose="02040503050406030204" pitchFamily="18" charset="0"/>
                        </a:rPr>
                        <m:t>=2.096 </m:t>
                      </m:r>
                      <m:r>
                        <a:rPr lang="es-EC" b="1" i="1">
                          <a:latin typeface="Cambria Math" panose="02040503050406030204" pitchFamily="18" charset="0"/>
                        </a:rPr>
                        <m:t>𝑾</m:t>
                      </m:r>
                    </m:oMath>
                  </m:oMathPara>
                </a14:m>
                <a:endParaRPr lang="es-EC" dirty="0"/>
              </a:p>
            </p:txBody>
          </p:sp>
        </mc:Choice>
        <mc:Fallback xmlns="">
          <p:sp>
            <p:nvSpPr>
              <p:cNvPr id="9" name="Rectángulo 8"/>
              <p:cNvSpPr>
                <a:spLocks noRot="1" noChangeAspect="1" noMove="1" noResize="1" noEditPoints="1" noAdjustHandles="1" noChangeArrowheads="1" noChangeShapeType="1" noTextEdit="1"/>
              </p:cNvSpPr>
              <p:nvPr/>
            </p:nvSpPr>
            <p:spPr>
              <a:xfrm>
                <a:off x="1836101" y="4290965"/>
                <a:ext cx="2084160" cy="369332"/>
              </a:xfrm>
              <a:prstGeom prst="rect">
                <a:avLst/>
              </a:prstGeom>
              <a:blipFill>
                <a:blip r:embed="rId6"/>
                <a:stretch>
                  <a:fillRect b="-13333"/>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10" name="Rectángulo 9"/>
              <p:cNvSpPr/>
              <p:nvPr/>
            </p:nvSpPr>
            <p:spPr>
              <a:xfrm>
                <a:off x="6557442" y="2610634"/>
                <a:ext cx="2809038" cy="39626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EC" i="1">
                              <a:latin typeface="Cambria Math" panose="02040503050406030204" pitchFamily="18" charset="0"/>
                            </a:rPr>
                          </m:ctrlPr>
                        </m:sSubPr>
                        <m:e>
                          <m:r>
                            <a:rPr lang="es-EC" i="1">
                              <a:latin typeface="Cambria Math" panose="02040503050406030204" pitchFamily="18" charset="0"/>
                            </a:rPr>
                            <m:t>𝑆</m:t>
                          </m:r>
                        </m:e>
                        <m:sub>
                          <m:r>
                            <a:rPr lang="es-EC" i="1">
                              <a:latin typeface="Cambria Math" panose="02040503050406030204" pitchFamily="18" charset="0"/>
                            </a:rPr>
                            <m:t>𝑒𝑠𝑞𝑢𝑖𝑛𝑎</m:t>
                          </m:r>
                        </m:sub>
                      </m:sSub>
                      <m:r>
                        <a:rPr lang="es-EC" i="0">
                          <a:latin typeface="Cambria Math" panose="02040503050406030204" pitchFamily="18" charset="0"/>
                        </a:rPr>
                        <m:t>=0.15∗1∗</m:t>
                      </m:r>
                      <m:sSup>
                        <m:sSupPr>
                          <m:ctrlPr>
                            <a:rPr lang="es-EC" i="1">
                              <a:latin typeface="Cambria Math" panose="02040503050406030204" pitchFamily="18" charset="0"/>
                            </a:rPr>
                          </m:ctrlPr>
                        </m:sSupPr>
                        <m:e>
                          <m:r>
                            <a:rPr lang="es-EC" i="0">
                              <a:latin typeface="Cambria Math" panose="02040503050406030204" pitchFamily="18" charset="0"/>
                            </a:rPr>
                            <m:t>10</m:t>
                          </m:r>
                        </m:e>
                        <m:sup>
                          <m:r>
                            <a:rPr lang="es-EC" i="0">
                              <a:latin typeface="Cambria Math" panose="02040503050406030204" pitchFamily="18" charset="0"/>
                            </a:rPr>
                            <m:t>−3</m:t>
                          </m:r>
                        </m:sup>
                      </m:sSup>
                    </m:oMath>
                  </m:oMathPara>
                </a14:m>
                <a:endParaRPr lang="es-EC" dirty="0"/>
              </a:p>
            </p:txBody>
          </p:sp>
        </mc:Choice>
        <mc:Fallback xmlns="">
          <p:sp>
            <p:nvSpPr>
              <p:cNvPr id="10" name="Rectángulo 9"/>
              <p:cNvSpPr>
                <a:spLocks noRot="1" noChangeAspect="1" noMove="1" noResize="1" noEditPoints="1" noAdjustHandles="1" noChangeArrowheads="1" noChangeShapeType="1" noTextEdit="1"/>
              </p:cNvSpPr>
              <p:nvPr/>
            </p:nvSpPr>
            <p:spPr>
              <a:xfrm>
                <a:off x="6557442" y="2610634"/>
                <a:ext cx="2809038" cy="396262"/>
              </a:xfrm>
              <a:prstGeom prst="rect">
                <a:avLst/>
              </a:prstGeom>
              <a:blipFill>
                <a:blip r:embed="rId7"/>
                <a:stretch>
                  <a:fillRect b="-9231"/>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11" name="Rectángulo 10"/>
              <p:cNvSpPr/>
              <p:nvPr/>
            </p:nvSpPr>
            <p:spPr>
              <a:xfrm>
                <a:off x="6245081" y="3464970"/>
                <a:ext cx="3548472" cy="39074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EC" i="1">
                              <a:latin typeface="Cambria Math" panose="02040503050406030204" pitchFamily="18" charset="0"/>
                            </a:rPr>
                          </m:ctrlPr>
                        </m:sSubPr>
                        <m:e>
                          <m:r>
                            <a:rPr lang="es-EC" i="1">
                              <a:latin typeface="Cambria Math" panose="02040503050406030204" pitchFamily="18" charset="0"/>
                            </a:rPr>
                            <m:t>𝑄</m:t>
                          </m:r>
                        </m:e>
                        <m:sub>
                          <m:r>
                            <a:rPr lang="es-EC" i="1">
                              <a:latin typeface="Cambria Math" panose="02040503050406030204" pitchFamily="18" charset="0"/>
                            </a:rPr>
                            <m:t>𝑒𝑠𝑞𝑢𝑖𝑛𝑎</m:t>
                          </m:r>
                        </m:sub>
                      </m:sSub>
                      <m:r>
                        <a:rPr lang="es-EC" i="1">
                          <a:latin typeface="Cambria Math" panose="02040503050406030204" pitchFamily="18" charset="0"/>
                        </a:rPr>
                        <m:t>=8∗</m:t>
                      </m:r>
                      <m:sSub>
                        <m:sSubPr>
                          <m:ctrlPr>
                            <a:rPr lang="es-EC" i="1">
                              <a:latin typeface="Cambria Math" panose="02040503050406030204" pitchFamily="18" charset="0"/>
                            </a:rPr>
                          </m:ctrlPr>
                        </m:sSubPr>
                        <m:e>
                          <m:r>
                            <a:rPr lang="es-EC" i="1">
                              <a:latin typeface="Cambria Math" panose="02040503050406030204" pitchFamily="18" charset="0"/>
                            </a:rPr>
                            <m:t>𝑆</m:t>
                          </m:r>
                        </m:e>
                        <m:sub>
                          <m:r>
                            <a:rPr lang="es-EC" i="1">
                              <a:latin typeface="Cambria Math" panose="02040503050406030204" pitchFamily="18" charset="0"/>
                            </a:rPr>
                            <m:t>𝑒𝑠𝑞𝑢𝑖𝑛𝑎</m:t>
                          </m:r>
                        </m:sub>
                      </m:sSub>
                      <m:r>
                        <a:rPr lang="es-EC" i="1">
                          <a:latin typeface="Cambria Math" panose="02040503050406030204" pitchFamily="18" charset="0"/>
                        </a:rPr>
                        <m:t>∗</m:t>
                      </m:r>
                      <m:sSub>
                        <m:sSubPr>
                          <m:ctrlPr>
                            <a:rPr lang="es-EC" i="1">
                              <a:latin typeface="Cambria Math" panose="02040503050406030204" pitchFamily="18" charset="0"/>
                            </a:rPr>
                          </m:ctrlPr>
                        </m:sSubPr>
                        <m:e>
                          <m:r>
                            <a:rPr lang="es-EC" i="1">
                              <a:latin typeface="Cambria Math" panose="02040503050406030204" pitchFamily="18" charset="0"/>
                            </a:rPr>
                            <m:t>𝐾</m:t>
                          </m:r>
                        </m:e>
                        <m:sub>
                          <m:r>
                            <a:rPr lang="es-EC" i="1">
                              <a:latin typeface="Cambria Math" panose="02040503050406030204" pitchFamily="18" charset="0"/>
                            </a:rPr>
                            <m:t>𝐿𝑣</m:t>
                          </m:r>
                        </m:sub>
                      </m:sSub>
                      <m:r>
                        <a:rPr lang="es-EC" i="1">
                          <a:latin typeface="Cambria Math" panose="02040503050406030204" pitchFamily="18" charset="0"/>
                        </a:rPr>
                        <m:t>∗∆</m:t>
                      </m:r>
                      <m:r>
                        <a:rPr lang="es-EC" i="1">
                          <a:latin typeface="Cambria Math" panose="02040503050406030204" pitchFamily="18" charset="0"/>
                        </a:rPr>
                        <m:t>𝑇</m:t>
                      </m:r>
                    </m:oMath>
                  </m:oMathPara>
                </a14:m>
                <a:endParaRPr lang="es-EC" dirty="0"/>
              </a:p>
            </p:txBody>
          </p:sp>
        </mc:Choice>
        <mc:Fallback xmlns="">
          <p:sp>
            <p:nvSpPr>
              <p:cNvPr id="11" name="Rectángulo 10"/>
              <p:cNvSpPr>
                <a:spLocks noRot="1" noChangeAspect="1" noMove="1" noResize="1" noEditPoints="1" noAdjustHandles="1" noChangeArrowheads="1" noChangeShapeType="1" noTextEdit="1"/>
              </p:cNvSpPr>
              <p:nvPr/>
            </p:nvSpPr>
            <p:spPr>
              <a:xfrm>
                <a:off x="6245081" y="3464970"/>
                <a:ext cx="3548472" cy="390748"/>
              </a:xfrm>
              <a:prstGeom prst="rect">
                <a:avLst/>
              </a:prstGeom>
              <a:blipFill rotWithShape="0">
                <a:blip r:embed="rId8"/>
                <a:stretch>
                  <a:fillRect b="-18750"/>
                </a:stretch>
              </a:blipFill>
            </p:spPr>
            <p:txBody>
              <a:bodyPr/>
              <a:lstStyle/>
              <a:p>
                <a:r>
                  <a:rPr lang="es-EC">
                    <a:noFill/>
                  </a:rPr>
                  <a:t> </a:t>
                </a:r>
              </a:p>
            </p:txBody>
          </p:sp>
        </mc:Fallback>
      </mc:AlternateContent>
      <mc:AlternateContent xmlns:mc="http://schemas.openxmlformats.org/markup-compatibility/2006" xmlns:a14="http://schemas.microsoft.com/office/drawing/2010/main">
        <mc:Choice Requires="a14">
          <p:sp>
            <p:nvSpPr>
              <p:cNvPr id="13" name="Rectángulo 12"/>
              <p:cNvSpPr/>
              <p:nvPr/>
            </p:nvSpPr>
            <p:spPr>
              <a:xfrm>
                <a:off x="6825903" y="4260444"/>
                <a:ext cx="2933687" cy="39985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EC" b="1" i="1">
                              <a:latin typeface="Cambria Math" panose="02040503050406030204" pitchFamily="18" charset="0"/>
                            </a:rPr>
                          </m:ctrlPr>
                        </m:sSubPr>
                        <m:e>
                          <m:r>
                            <a:rPr lang="es-EC" b="1" i="1">
                              <a:latin typeface="Cambria Math" panose="02040503050406030204" pitchFamily="18" charset="0"/>
                            </a:rPr>
                            <m:t>𝑸</m:t>
                          </m:r>
                        </m:e>
                        <m:sub>
                          <m:r>
                            <a:rPr lang="es-EC" b="1" i="1">
                              <a:latin typeface="Cambria Math" panose="02040503050406030204" pitchFamily="18" charset="0"/>
                            </a:rPr>
                            <m:t>𝒆𝒔𝒒𝒖𝒊𝒏𝒂</m:t>
                          </m:r>
                        </m:sub>
                      </m:sSub>
                      <m:r>
                        <a:rPr lang="es-EC" b="0" i="0">
                          <a:latin typeface="Cambria Math" panose="02040503050406030204" pitchFamily="18" charset="0"/>
                        </a:rPr>
                        <m:t>=1.049∗</m:t>
                      </m:r>
                      <m:sSup>
                        <m:sSupPr>
                          <m:ctrlPr>
                            <a:rPr lang="es-EC" b="0" i="1">
                              <a:latin typeface="Cambria Math" panose="02040503050406030204" pitchFamily="18" charset="0"/>
                            </a:rPr>
                          </m:ctrlPr>
                        </m:sSupPr>
                        <m:e>
                          <m:r>
                            <a:rPr lang="es-EC" b="0" i="0">
                              <a:latin typeface="Cambria Math" panose="02040503050406030204" pitchFamily="18" charset="0"/>
                            </a:rPr>
                            <m:t>10</m:t>
                          </m:r>
                        </m:e>
                        <m:sup>
                          <m:r>
                            <a:rPr lang="es-EC" b="0" i="0">
                              <a:latin typeface="Cambria Math" panose="02040503050406030204" pitchFamily="18" charset="0"/>
                            </a:rPr>
                            <m:t>−3</m:t>
                          </m:r>
                        </m:sup>
                      </m:sSup>
                      <m:r>
                        <a:rPr lang="es-EC" b="0" i="0">
                          <a:latin typeface="Cambria Math" panose="02040503050406030204" pitchFamily="18" charset="0"/>
                        </a:rPr>
                        <m:t> </m:t>
                      </m:r>
                      <m:r>
                        <a:rPr lang="es-EC" b="1" i="1">
                          <a:latin typeface="Cambria Math" panose="02040503050406030204" pitchFamily="18" charset="0"/>
                        </a:rPr>
                        <m:t>𝑾</m:t>
                      </m:r>
                    </m:oMath>
                  </m:oMathPara>
                </a14:m>
                <a:endParaRPr lang="es-EC" dirty="0"/>
              </a:p>
            </p:txBody>
          </p:sp>
        </mc:Choice>
        <mc:Fallback xmlns="">
          <p:sp>
            <p:nvSpPr>
              <p:cNvPr id="13" name="Rectángulo 12"/>
              <p:cNvSpPr>
                <a:spLocks noRot="1" noChangeAspect="1" noMove="1" noResize="1" noEditPoints="1" noAdjustHandles="1" noChangeArrowheads="1" noChangeShapeType="1" noTextEdit="1"/>
              </p:cNvSpPr>
              <p:nvPr/>
            </p:nvSpPr>
            <p:spPr>
              <a:xfrm>
                <a:off x="6825903" y="4260444"/>
                <a:ext cx="2933687" cy="399853"/>
              </a:xfrm>
              <a:prstGeom prst="rect">
                <a:avLst/>
              </a:prstGeom>
              <a:blipFill rotWithShape="0">
                <a:blip r:embed="rId9"/>
                <a:stretch>
                  <a:fillRect b="-9231"/>
                </a:stretch>
              </a:blipFill>
            </p:spPr>
            <p:txBody>
              <a:bodyPr/>
              <a:lstStyle/>
              <a:p>
                <a:r>
                  <a:rPr lang="es-EC">
                    <a:noFill/>
                  </a:rPr>
                  <a:t> </a:t>
                </a:r>
              </a:p>
            </p:txBody>
          </p:sp>
        </mc:Fallback>
      </mc:AlternateContent>
      <mc:AlternateContent xmlns:mc="http://schemas.openxmlformats.org/markup-compatibility/2006" xmlns:a14="http://schemas.microsoft.com/office/drawing/2010/main">
        <mc:Choice Requires="a14">
          <p:sp>
            <p:nvSpPr>
              <p:cNvPr id="14" name="Rectángulo 13"/>
              <p:cNvSpPr/>
              <p:nvPr/>
            </p:nvSpPr>
            <p:spPr>
              <a:xfrm>
                <a:off x="4257636" y="5203033"/>
                <a:ext cx="2568267"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EC" b="1" i="1">
                              <a:latin typeface="Cambria Math" panose="02040503050406030204" pitchFamily="18" charset="0"/>
                            </a:rPr>
                          </m:ctrlPr>
                        </m:sSubPr>
                        <m:e>
                          <m:r>
                            <a:rPr lang="es-EC" b="1" i="1">
                              <a:latin typeface="Cambria Math" panose="02040503050406030204" pitchFamily="18" charset="0"/>
                            </a:rPr>
                            <m:t>𝑸</m:t>
                          </m:r>
                        </m:e>
                        <m:sub>
                          <m:r>
                            <a:rPr lang="es-EC" b="1" i="1">
                              <a:latin typeface="Cambria Math" panose="02040503050406030204" pitchFamily="18" charset="0"/>
                            </a:rPr>
                            <m:t>𝑻𝒓𝒂𝒔𝒎𝒊𝒔𝒊</m:t>
                          </m:r>
                          <m:r>
                            <a:rPr lang="es-EC" b="0" i="0">
                              <a:latin typeface="Cambria Math" panose="02040503050406030204" pitchFamily="18" charset="0"/>
                            </a:rPr>
                            <m:t>ó</m:t>
                          </m:r>
                          <m:r>
                            <a:rPr lang="es-EC" b="1" i="1">
                              <a:latin typeface="Cambria Math" panose="02040503050406030204" pitchFamily="18" charset="0"/>
                            </a:rPr>
                            <m:t>𝒏</m:t>
                          </m:r>
                        </m:sub>
                      </m:sSub>
                      <m:r>
                        <a:rPr lang="es-EC" b="0" i="0">
                          <a:latin typeface="Cambria Math" panose="02040503050406030204" pitchFamily="18" charset="0"/>
                        </a:rPr>
                        <m:t>= 4.879 </m:t>
                      </m:r>
                      <m:r>
                        <a:rPr lang="es-EC" b="1" i="1">
                          <a:latin typeface="Cambria Math" panose="02040503050406030204" pitchFamily="18" charset="0"/>
                        </a:rPr>
                        <m:t>𝑾</m:t>
                      </m:r>
                    </m:oMath>
                  </m:oMathPara>
                </a14:m>
                <a:endParaRPr lang="es-EC" dirty="0"/>
              </a:p>
            </p:txBody>
          </p:sp>
        </mc:Choice>
        <mc:Fallback xmlns="">
          <p:sp>
            <p:nvSpPr>
              <p:cNvPr id="14" name="Rectángulo 13"/>
              <p:cNvSpPr>
                <a:spLocks noRot="1" noChangeAspect="1" noMove="1" noResize="1" noEditPoints="1" noAdjustHandles="1" noChangeArrowheads="1" noChangeShapeType="1" noTextEdit="1"/>
              </p:cNvSpPr>
              <p:nvPr/>
            </p:nvSpPr>
            <p:spPr>
              <a:xfrm>
                <a:off x="4257636" y="5203033"/>
                <a:ext cx="2568267" cy="369332"/>
              </a:xfrm>
              <a:prstGeom prst="rect">
                <a:avLst/>
              </a:prstGeom>
              <a:blipFill rotWithShape="0">
                <a:blip r:embed="rId10"/>
                <a:stretch>
                  <a:fillRect b="-13333"/>
                </a:stretch>
              </a:blipFill>
            </p:spPr>
            <p:txBody>
              <a:bodyPr/>
              <a:lstStyle/>
              <a:p>
                <a:r>
                  <a:rPr lang="es-EC">
                    <a:noFill/>
                  </a:rPr>
                  <a:t> </a:t>
                </a:r>
              </a:p>
            </p:txBody>
          </p:sp>
        </mc:Fallback>
      </mc:AlternateContent>
    </p:spTree>
    <p:extLst>
      <p:ext uri="{BB962C8B-B14F-4D97-AF65-F5344CB8AC3E}">
        <p14:creationId xmlns:p14="http://schemas.microsoft.com/office/powerpoint/2010/main" val="35909655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6AF4887E-8391-4537-B3CC-9C2423D626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878182" cy="773295"/>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85869" y="29188"/>
            <a:ext cx="1374356" cy="1126433"/>
          </a:xfrm>
          <a:prstGeom prst="rect">
            <a:avLst/>
          </a:prstGeom>
        </p:spPr>
      </p:pic>
      <p:sp>
        <p:nvSpPr>
          <p:cNvPr id="10" name="CuadroTexto 9"/>
          <p:cNvSpPr txBox="1"/>
          <p:nvPr/>
        </p:nvSpPr>
        <p:spPr>
          <a:xfrm>
            <a:off x="1135135" y="1798049"/>
            <a:ext cx="5328010" cy="369332"/>
          </a:xfrm>
          <a:prstGeom prst="rect">
            <a:avLst/>
          </a:prstGeom>
          <a:noFill/>
        </p:spPr>
        <p:txBody>
          <a:bodyPr wrap="square" rtlCol="0">
            <a:spAutoFit/>
          </a:bodyPr>
          <a:lstStyle/>
          <a:p>
            <a:r>
              <a:rPr lang="es-419" b="1" dirty="0" smtClean="0"/>
              <a:t>Carga Térmica del Producto</a:t>
            </a:r>
            <a:endParaRPr lang="es-EC" b="1" dirty="0"/>
          </a:p>
        </p:txBody>
      </p:sp>
      <mc:AlternateContent xmlns:mc="http://schemas.openxmlformats.org/markup-compatibility/2006" xmlns:a14="http://schemas.microsoft.com/office/drawing/2010/main">
        <mc:Choice Requires="a14">
          <p:graphicFrame>
            <p:nvGraphicFramePr>
              <p:cNvPr id="4" name="Tabla 3"/>
              <p:cNvGraphicFramePr>
                <a:graphicFrameLocks noGrp="1"/>
              </p:cNvGraphicFramePr>
              <p:nvPr>
                <p:extLst>
                  <p:ext uri="{D42A27DB-BD31-4B8C-83A1-F6EECF244321}">
                    <p14:modId xmlns:p14="http://schemas.microsoft.com/office/powerpoint/2010/main" val="1598274108"/>
                  </p:ext>
                </p:extLst>
              </p:nvPr>
            </p:nvGraphicFramePr>
            <p:xfrm>
              <a:off x="1625210" y="2638256"/>
              <a:ext cx="2877185" cy="1248029"/>
            </p:xfrm>
            <a:graphic>
              <a:graphicData uri="http://schemas.openxmlformats.org/drawingml/2006/table">
                <a:tbl>
                  <a:tblPr firstRow="1" firstCol="1" bandRow="1">
                    <a:tableStyleId>{5C22544A-7EE6-4342-B048-85BDC9FD1C3A}</a:tableStyleId>
                  </a:tblPr>
                  <a:tblGrid>
                    <a:gridCol w="1784985">
                      <a:extLst>
                        <a:ext uri="{9D8B030D-6E8A-4147-A177-3AD203B41FA5}">
                          <a16:colId xmlns:a16="http://schemas.microsoft.com/office/drawing/2014/main" val="20000"/>
                        </a:ext>
                      </a:extLst>
                    </a:gridCol>
                    <a:gridCol w="1092200">
                      <a:extLst>
                        <a:ext uri="{9D8B030D-6E8A-4147-A177-3AD203B41FA5}">
                          <a16:colId xmlns:a16="http://schemas.microsoft.com/office/drawing/2014/main" val="20001"/>
                        </a:ext>
                      </a:extLst>
                    </a:gridCol>
                  </a:tblGrid>
                  <a:tr h="0">
                    <a:tc gridSpan="2">
                      <a:txBody>
                        <a:bodyPr/>
                        <a:lstStyle/>
                        <a:p>
                          <a:pPr indent="180340" algn="ctr">
                            <a:lnSpc>
                              <a:spcPct val="200000"/>
                            </a:lnSpc>
                            <a:spcAft>
                              <a:spcPts val="0"/>
                            </a:spcAft>
                          </a:pPr>
                          <a:r>
                            <a:rPr lang="es-EC" sz="1000">
                              <a:effectLst/>
                            </a:rPr>
                            <a:t>Propiedades</a:t>
                          </a:r>
                          <a:endParaRPr lang="es-EC" sz="1200">
                            <a:solidFill>
                              <a:srgbClr val="366091"/>
                            </a:solidFill>
                            <a:effectLst/>
                            <a:latin typeface="Times New Roman" panose="02020603050405020304" pitchFamily="18" charset="0"/>
                            <a:ea typeface="Times New Roman" panose="02020603050405020304" pitchFamily="18" charset="0"/>
                          </a:endParaRPr>
                        </a:p>
                      </a:txBody>
                      <a:tcPr marL="73025" marR="73025" marT="0" marB="0"/>
                    </a:tc>
                    <a:tc hMerge="1">
                      <a:txBody>
                        <a:bodyPr/>
                        <a:lstStyle/>
                        <a:p>
                          <a:endParaRPr lang="es-EC"/>
                        </a:p>
                      </a:txBody>
                      <a:tcPr/>
                    </a:tc>
                    <a:extLst>
                      <a:ext uri="{0D108BD9-81ED-4DB2-BD59-A6C34878D82A}">
                        <a16:rowId xmlns:a16="http://schemas.microsoft.com/office/drawing/2014/main" val="10000"/>
                      </a:ext>
                    </a:extLst>
                  </a:tr>
                  <a:tr h="0">
                    <a:tc>
                      <a:txBody>
                        <a:bodyPr/>
                        <a:lstStyle/>
                        <a:p>
                          <a:pPr indent="180340" algn="ctr">
                            <a:lnSpc>
                              <a:spcPct val="200000"/>
                            </a:lnSpc>
                            <a:spcAft>
                              <a:spcPts val="0"/>
                            </a:spcAft>
                          </a:pPr>
                          <a:r>
                            <a:rPr lang="es-EC" sz="1000" dirty="0">
                              <a:effectLst/>
                            </a:rPr>
                            <a:t>Volumen </a:t>
                          </a:r>
                          <a:endParaRPr lang="es-EC" sz="1200" dirty="0">
                            <a:solidFill>
                              <a:srgbClr val="366091"/>
                            </a:solidFill>
                            <a:effectLst/>
                            <a:latin typeface="Times New Roman" panose="02020603050405020304" pitchFamily="18" charset="0"/>
                            <a:ea typeface="Times New Roman" panose="02020603050405020304" pitchFamily="18" charset="0"/>
                          </a:endParaRPr>
                        </a:p>
                      </a:txBody>
                      <a:tcPr marL="73025" marR="73025" marT="0" marB="0"/>
                    </a:tc>
                    <a:tc>
                      <a:txBody>
                        <a:bodyPr/>
                        <a:lstStyle/>
                        <a:p>
                          <a:pPr indent="180340" algn="ctr">
                            <a:lnSpc>
                              <a:spcPct val="200000"/>
                            </a:lnSpc>
                            <a:spcAft>
                              <a:spcPts val="0"/>
                            </a:spcAft>
                          </a:pPr>
                          <a:r>
                            <a:rPr lang="es-EC" sz="1000">
                              <a:effectLst/>
                            </a:rPr>
                            <a:t>6 L</a:t>
                          </a:r>
                          <a:endParaRPr lang="es-EC" sz="1200">
                            <a:solidFill>
                              <a:srgbClr val="366091"/>
                            </a:solidFill>
                            <a:effectLst/>
                            <a:latin typeface="Times New Roman" panose="02020603050405020304" pitchFamily="18" charset="0"/>
                            <a:ea typeface="Times New Roman" panose="02020603050405020304" pitchFamily="18" charset="0"/>
                          </a:endParaRPr>
                        </a:p>
                      </a:txBody>
                      <a:tcPr marL="73025" marR="73025" marT="0" marB="0" anchor="ctr"/>
                    </a:tc>
                    <a:extLst>
                      <a:ext uri="{0D108BD9-81ED-4DB2-BD59-A6C34878D82A}">
                        <a16:rowId xmlns:a16="http://schemas.microsoft.com/office/drawing/2014/main" val="10001"/>
                      </a:ext>
                    </a:extLst>
                  </a:tr>
                  <a:tr h="0">
                    <a:tc>
                      <a:txBody>
                        <a:bodyPr/>
                        <a:lstStyle/>
                        <a:p>
                          <a:pPr indent="180340" algn="ctr">
                            <a:lnSpc>
                              <a:spcPct val="200000"/>
                            </a:lnSpc>
                            <a:spcAft>
                              <a:spcPts val="0"/>
                            </a:spcAft>
                          </a:pPr>
                          <a:r>
                            <a:rPr lang="es-EC" sz="1000" dirty="0" err="1">
                              <a:effectLst/>
                            </a:rPr>
                            <a:t>Cp</a:t>
                          </a:r>
                          <a:r>
                            <a:rPr lang="es-EC" sz="1000" dirty="0">
                              <a:effectLst/>
                            </a:rPr>
                            <a:t> agua </a:t>
                          </a:r>
                          <a:endParaRPr lang="es-EC" sz="1200" dirty="0">
                            <a:solidFill>
                              <a:srgbClr val="366091"/>
                            </a:solidFill>
                            <a:effectLst/>
                            <a:latin typeface="Times New Roman" panose="02020603050405020304" pitchFamily="18" charset="0"/>
                            <a:ea typeface="Times New Roman" panose="02020603050405020304" pitchFamily="18" charset="0"/>
                          </a:endParaRPr>
                        </a:p>
                      </a:txBody>
                      <a:tcPr marL="73025" marR="73025" marT="0" marB="0"/>
                    </a:tc>
                    <a:tc>
                      <a:txBody>
                        <a:bodyPr/>
                        <a:lstStyle/>
                        <a:p>
                          <a:pPr indent="180340" algn="ctr">
                            <a:lnSpc>
                              <a:spcPct val="200000"/>
                            </a:lnSpc>
                            <a:spcAft>
                              <a:spcPts val="0"/>
                            </a:spcAft>
                          </a:pPr>
                          <a:r>
                            <a:rPr lang="es-EC" sz="1000">
                              <a:effectLst/>
                            </a:rPr>
                            <a:t>4186 J/kg K</a:t>
                          </a:r>
                          <a:endParaRPr lang="es-EC" sz="1200">
                            <a:solidFill>
                              <a:srgbClr val="366091"/>
                            </a:solidFill>
                            <a:effectLst/>
                            <a:latin typeface="Times New Roman" panose="02020603050405020304" pitchFamily="18" charset="0"/>
                            <a:ea typeface="Times New Roman" panose="02020603050405020304" pitchFamily="18" charset="0"/>
                          </a:endParaRPr>
                        </a:p>
                      </a:txBody>
                      <a:tcPr marL="73025" marR="73025" marT="0" marB="0" anchor="ctr"/>
                    </a:tc>
                    <a:extLst>
                      <a:ext uri="{0D108BD9-81ED-4DB2-BD59-A6C34878D82A}">
                        <a16:rowId xmlns:a16="http://schemas.microsoft.com/office/drawing/2014/main" val="10002"/>
                      </a:ext>
                    </a:extLst>
                  </a:tr>
                  <a:tr h="0">
                    <a:tc>
                      <a:txBody>
                        <a:bodyPr/>
                        <a:lstStyle/>
                        <a:p>
                          <a:pPr indent="180340" algn="ctr">
                            <a:lnSpc>
                              <a:spcPct val="200000"/>
                            </a:lnSpc>
                            <a:spcAft>
                              <a:spcPts val="0"/>
                            </a:spcAft>
                          </a:pPr>
                          <a14:m>
                            <m:oMathPara xmlns:m="http://schemas.openxmlformats.org/officeDocument/2006/math">
                              <m:oMathParaPr>
                                <m:jc m:val="centerGroup"/>
                              </m:oMathParaPr>
                              <m:oMath xmlns:m="http://schemas.openxmlformats.org/officeDocument/2006/math">
                                <m:sSub>
                                  <m:sSubPr>
                                    <m:ctrlPr>
                                      <a:rPr lang="es-EC" sz="1000" i="1">
                                        <a:effectLst/>
                                        <a:latin typeface="Cambria Math" panose="02040503050406030204" pitchFamily="18" charset="0"/>
                                      </a:rPr>
                                    </m:ctrlPr>
                                  </m:sSubPr>
                                  <m:e>
                                    <m:r>
                                      <a:rPr lang="es-EC" sz="1000">
                                        <a:effectLst/>
                                        <a:latin typeface="Cambria Math" panose="02040503050406030204" pitchFamily="18" charset="0"/>
                                      </a:rPr>
                                      <m:t>𝒎</m:t>
                                    </m:r>
                                  </m:e>
                                  <m:sub>
                                    <m:r>
                                      <a:rPr lang="es-EC" sz="1000">
                                        <a:effectLst/>
                                        <a:latin typeface="Cambria Math" panose="02040503050406030204" pitchFamily="18" charset="0"/>
                                      </a:rPr>
                                      <m:t>𝒂𝒈𝒖𝒂</m:t>
                                    </m:r>
                                  </m:sub>
                                </m:sSub>
                              </m:oMath>
                            </m:oMathPara>
                          </a14:m>
                          <a:endParaRPr lang="es-EC" sz="1200" dirty="0">
                            <a:solidFill>
                              <a:srgbClr val="366091"/>
                            </a:solidFill>
                            <a:effectLst/>
                            <a:latin typeface="Times New Roman" panose="02020603050405020304" pitchFamily="18" charset="0"/>
                            <a:ea typeface="Times New Roman" panose="02020603050405020304" pitchFamily="18" charset="0"/>
                          </a:endParaRPr>
                        </a:p>
                      </a:txBody>
                      <a:tcPr marL="73025" marR="73025" marT="0" marB="0"/>
                    </a:tc>
                    <a:tc>
                      <a:txBody>
                        <a:bodyPr/>
                        <a:lstStyle/>
                        <a:p>
                          <a:pPr indent="180340" algn="ctr">
                            <a:lnSpc>
                              <a:spcPct val="200000"/>
                            </a:lnSpc>
                            <a:spcAft>
                              <a:spcPts val="0"/>
                            </a:spcAft>
                          </a:pPr>
                          <a:r>
                            <a:rPr lang="es-EC" sz="1000" dirty="0">
                              <a:effectLst/>
                            </a:rPr>
                            <a:t>6 kg/h</a:t>
                          </a:r>
                          <a:endParaRPr lang="es-EC" sz="1200" dirty="0">
                            <a:solidFill>
                              <a:srgbClr val="366091"/>
                            </a:solidFill>
                            <a:effectLst/>
                            <a:latin typeface="Times New Roman" panose="02020603050405020304" pitchFamily="18" charset="0"/>
                            <a:ea typeface="Times New Roman" panose="02020603050405020304" pitchFamily="18" charset="0"/>
                          </a:endParaRPr>
                        </a:p>
                      </a:txBody>
                      <a:tcPr marL="73025" marR="73025" marT="0" marB="0"/>
                    </a:tc>
                    <a:extLst>
                      <a:ext uri="{0D108BD9-81ED-4DB2-BD59-A6C34878D82A}">
                        <a16:rowId xmlns:a16="http://schemas.microsoft.com/office/drawing/2014/main" val="10003"/>
                      </a:ext>
                    </a:extLst>
                  </a:tr>
                </a:tbl>
              </a:graphicData>
            </a:graphic>
          </p:graphicFrame>
        </mc:Choice>
        <mc:Fallback xmlns="">
          <p:graphicFrame>
            <p:nvGraphicFramePr>
              <p:cNvPr id="4" name="Tabla 3"/>
              <p:cNvGraphicFramePr>
                <a:graphicFrameLocks noGrp="1"/>
              </p:cNvGraphicFramePr>
              <p:nvPr>
                <p:extLst>
                  <p:ext uri="{D42A27DB-BD31-4B8C-83A1-F6EECF244321}">
                    <p14:modId xmlns:p14="http://schemas.microsoft.com/office/powerpoint/2010/main" val="1598274108"/>
                  </p:ext>
                </p:extLst>
              </p:nvPr>
            </p:nvGraphicFramePr>
            <p:xfrm>
              <a:off x="1625210" y="2638256"/>
              <a:ext cx="2877185" cy="1248029"/>
            </p:xfrm>
            <a:graphic>
              <a:graphicData uri="http://schemas.openxmlformats.org/drawingml/2006/table">
                <a:tbl>
                  <a:tblPr firstRow="1" firstCol="1" bandRow="1">
                    <a:tableStyleId>{5C22544A-7EE6-4342-B048-85BDC9FD1C3A}</a:tableStyleId>
                  </a:tblPr>
                  <a:tblGrid>
                    <a:gridCol w="1784985">
                      <a:extLst>
                        <a:ext uri="{9D8B030D-6E8A-4147-A177-3AD203B41FA5}">
                          <a16:colId xmlns:a16="http://schemas.microsoft.com/office/drawing/2014/main" val="20000"/>
                        </a:ext>
                      </a:extLst>
                    </a:gridCol>
                    <a:gridCol w="1092200">
                      <a:extLst>
                        <a:ext uri="{9D8B030D-6E8A-4147-A177-3AD203B41FA5}">
                          <a16:colId xmlns:a16="http://schemas.microsoft.com/office/drawing/2014/main" val="20001"/>
                        </a:ext>
                      </a:extLst>
                    </a:gridCol>
                  </a:tblGrid>
                  <a:tr h="304800">
                    <a:tc gridSpan="2">
                      <a:txBody>
                        <a:bodyPr/>
                        <a:lstStyle/>
                        <a:p>
                          <a:pPr indent="180340" algn="ctr">
                            <a:lnSpc>
                              <a:spcPct val="200000"/>
                            </a:lnSpc>
                            <a:spcAft>
                              <a:spcPts val="0"/>
                            </a:spcAft>
                          </a:pPr>
                          <a:r>
                            <a:rPr lang="es-EC" sz="1000">
                              <a:effectLst/>
                            </a:rPr>
                            <a:t>Propiedades</a:t>
                          </a:r>
                          <a:endParaRPr lang="es-EC" sz="1200">
                            <a:solidFill>
                              <a:srgbClr val="366091"/>
                            </a:solidFill>
                            <a:effectLst/>
                            <a:latin typeface="Times New Roman" panose="02020603050405020304" pitchFamily="18" charset="0"/>
                            <a:ea typeface="Times New Roman" panose="02020603050405020304" pitchFamily="18" charset="0"/>
                          </a:endParaRPr>
                        </a:p>
                      </a:txBody>
                      <a:tcPr marL="73025" marR="73025" marT="0" marB="0"/>
                    </a:tc>
                    <a:tc hMerge="1">
                      <a:txBody>
                        <a:bodyPr/>
                        <a:lstStyle/>
                        <a:p>
                          <a:endParaRPr lang="es-EC"/>
                        </a:p>
                      </a:txBody>
                      <a:tcPr/>
                    </a:tc>
                    <a:extLst>
                      <a:ext uri="{0D108BD9-81ED-4DB2-BD59-A6C34878D82A}">
                        <a16:rowId xmlns:a16="http://schemas.microsoft.com/office/drawing/2014/main" val="10000"/>
                      </a:ext>
                    </a:extLst>
                  </a:tr>
                  <a:tr h="304800">
                    <a:tc>
                      <a:txBody>
                        <a:bodyPr/>
                        <a:lstStyle/>
                        <a:p>
                          <a:pPr indent="180340" algn="ctr">
                            <a:lnSpc>
                              <a:spcPct val="200000"/>
                            </a:lnSpc>
                            <a:spcAft>
                              <a:spcPts val="0"/>
                            </a:spcAft>
                          </a:pPr>
                          <a:r>
                            <a:rPr lang="es-EC" sz="1000" dirty="0">
                              <a:effectLst/>
                            </a:rPr>
                            <a:t>Volumen </a:t>
                          </a:r>
                          <a:endParaRPr lang="es-EC" sz="1200" dirty="0">
                            <a:solidFill>
                              <a:srgbClr val="366091"/>
                            </a:solidFill>
                            <a:effectLst/>
                            <a:latin typeface="Times New Roman" panose="02020603050405020304" pitchFamily="18" charset="0"/>
                            <a:ea typeface="Times New Roman" panose="02020603050405020304" pitchFamily="18" charset="0"/>
                          </a:endParaRPr>
                        </a:p>
                      </a:txBody>
                      <a:tcPr marL="73025" marR="73025" marT="0" marB="0"/>
                    </a:tc>
                    <a:tc>
                      <a:txBody>
                        <a:bodyPr/>
                        <a:lstStyle/>
                        <a:p>
                          <a:pPr indent="180340" algn="ctr">
                            <a:lnSpc>
                              <a:spcPct val="200000"/>
                            </a:lnSpc>
                            <a:spcAft>
                              <a:spcPts val="0"/>
                            </a:spcAft>
                          </a:pPr>
                          <a:r>
                            <a:rPr lang="es-EC" sz="1000">
                              <a:effectLst/>
                            </a:rPr>
                            <a:t>6 L</a:t>
                          </a:r>
                          <a:endParaRPr lang="es-EC" sz="1200">
                            <a:solidFill>
                              <a:srgbClr val="366091"/>
                            </a:solidFill>
                            <a:effectLst/>
                            <a:latin typeface="Times New Roman" panose="02020603050405020304" pitchFamily="18" charset="0"/>
                            <a:ea typeface="Times New Roman" panose="02020603050405020304" pitchFamily="18" charset="0"/>
                          </a:endParaRPr>
                        </a:p>
                      </a:txBody>
                      <a:tcPr marL="73025" marR="73025" marT="0" marB="0" anchor="ctr"/>
                    </a:tc>
                    <a:extLst>
                      <a:ext uri="{0D108BD9-81ED-4DB2-BD59-A6C34878D82A}">
                        <a16:rowId xmlns:a16="http://schemas.microsoft.com/office/drawing/2014/main" val="10001"/>
                      </a:ext>
                    </a:extLst>
                  </a:tr>
                  <a:tr h="304800">
                    <a:tc>
                      <a:txBody>
                        <a:bodyPr/>
                        <a:lstStyle/>
                        <a:p>
                          <a:pPr indent="180340" algn="ctr">
                            <a:lnSpc>
                              <a:spcPct val="200000"/>
                            </a:lnSpc>
                            <a:spcAft>
                              <a:spcPts val="0"/>
                            </a:spcAft>
                          </a:pPr>
                          <a:r>
                            <a:rPr lang="es-EC" sz="1000" dirty="0" err="1">
                              <a:effectLst/>
                            </a:rPr>
                            <a:t>Cp</a:t>
                          </a:r>
                          <a:r>
                            <a:rPr lang="es-EC" sz="1000" dirty="0">
                              <a:effectLst/>
                            </a:rPr>
                            <a:t> agua </a:t>
                          </a:r>
                          <a:endParaRPr lang="es-EC" sz="1200" dirty="0">
                            <a:solidFill>
                              <a:srgbClr val="366091"/>
                            </a:solidFill>
                            <a:effectLst/>
                            <a:latin typeface="Times New Roman" panose="02020603050405020304" pitchFamily="18" charset="0"/>
                            <a:ea typeface="Times New Roman" panose="02020603050405020304" pitchFamily="18" charset="0"/>
                          </a:endParaRPr>
                        </a:p>
                      </a:txBody>
                      <a:tcPr marL="73025" marR="73025" marT="0" marB="0"/>
                    </a:tc>
                    <a:tc>
                      <a:txBody>
                        <a:bodyPr/>
                        <a:lstStyle/>
                        <a:p>
                          <a:pPr indent="180340" algn="ctr">
                            <a:lnSpc>
                              <a:spcPct val="200000"/>
                            </a:lnSpc>
                            <a:spcAft>
                              <a:spcPts val="0"/>
                            </a:spcAft>
                          </a:pPr>
                          <a:r>
                            <a:rPr lang="es-EC" sz="1000">
                              <a:effectLst/>
                            </a:rPr>
                            <a:t>4186 J/kg K</a:t>
                          </a:r>
                          <a:endParaRPr lang="es-EC" sz="1200">
                            <a:solidFill>
                              <a:srgbClr val="366091"/>
                            </a:solidFill>
                            <a:effectLst/>
                            <a:latin typeface="Times New Roman" panose="02020603050405020304" pitchFamily="18" charset="0"/>
                            <a:ea typeface="Times New Roman" panose="02020603050405020304" pitchFamily="18" charset="0"/>
                          </a:endParaRPr>
                        </a:p>
                      </a:txBody>
                      <a:tcPr marL="73025" marR="73025" marT="0" marB="0" anchor="ctr"/>
                    </a:tc>
                    <a:extLst>
                      <a:ext uri="{0D108BD9-81ED-4DB2-BD59-A6C34878D82A}">
                        <a16:rowId xmlns:a16="http://schemas.microsoft.com/office/drawing/2014/main" val="10002"/>
                      </a:ext>
                    </a:extLst>
                  </a:tr>
                  <a:tr h="333629">
                    <a:tc>
                      <a:txBody>
                        <a:bodyPr/>
                        <a:lstStyle/>
                        <a:p>
                          <a:endParaRPr lang="es-MX"/>
                        </a:p>
                      </a:txBody>
                      <a:tcPr marL="73025" marR="73025" marT="0" marB="0">
                        <a:blipFill>
                          <a:blip r:embed="rId4"/>
                          <a:stretch>
                            <a:fillRect l="-341" t="-276364" r="-62799" b="-3636"/>
                          </a:stretch>
                        </a:blipFill>
                      </a:tcPr>
                    </a:tc>
                    <a:tc>
                      <a:txBody>
                        <a:bodyPr/>
                        <a:lstStyle/>
                        <a:p>
                          <a:pPr indent="180340" algn="ctr">
                            <a:lnSpc>
                              <a:spcPct val="200000"/>
                            </a:lnSpc>
                            <a:spcAft>
                              <a:spcPts val="0"/>
                            </a:spcAft>
                          </a:pPr>
                          <a:r>
                            <a:rPr lang="es-EC" sz="1000" dirty="0">
                              <a:effectLst/>
                            </a:rPr>
                            <a:t>6 kg/h</a:t>
                          </a:r>
                          <a:endParaRPr lang="es-EC" sz="1200" dirty="0">
                            <a:solidFill>
                              <a:srgbClr val="366091"/>
                            </a:solidFill>
                            <a:effectLst/>
                            <a:latin typeface="Times New Roman" panose="02020603050405020304" pitchFamily="18" charset="0"/>
                            <a:ea typeface="Times New Roman" panose="02020603050405020304" pitchFamily="18" charset="0"/>
                          </a:endParaRPr>
                        </a:p>
                      </a:txBody>
                      <a:tcPr marL="73025" marR="73025" marT="0" marB="0"/>
                    </a:tc>
                    <a:extLst>
                      <a:ext uri="{0D108BD9-81ED-4DB2-BD59-A6C34878D82A}">
                        <a16:rowId xmlns:a16="http://schemas.microsoft.com/office/drawing/2014/main" val="10003"/>
                      </a:ext>
                    </a:extLst>
                  </a:tr>
                </a:tbl>
              </a:graphicData>
            </a:graphic>
          </p:graphicFrame>
        </mc:Fallback>
      </mc:AlternateContent>
      <mc:AlternateContent xmlns:mc="http://schemas.openxmlformats.org/markup-compatibility/2006" xmlns:a14="http://schemas.microsoft.com/office/drawing/2010/main">
        <mc:Choice Requires="a14">
          <p:sp>
            <p:nvSpPr>
              <p:cNvPr id="6" name="Rectángulo 5"/>
              <p:cNvSpPr/>
              <p:nvPr/>
            </p:nvSpPr>
            <p:spPr>
              <a:xfrm>
                <a:off x="1741063" y="4020938"/>
                <a:ext cx="2761332" cy="39190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EC" i="1">
                              <a:latin typeface="Cambria Math" panose="02040503050406030204" pitchFamily="18" charset="0"/>
                            </a:rPr>
                          </m:ctrlPr>
                        </m:sSubPr>
                        <m:e>
                          <m:r>
                            <a:rPr lang="es-EC" i="1">
                              <a:latin typeface="Cambria Math" panose="02040503050406030204" pitchFamily="18" charset="0"/>
                            </a:rPr>
                            <m:t>𝑄</m:t>
                          </m:r>
                        </m:e>
                        <m:sub>
                          <m:r>
                            <a:rPr lang="es-EC" i="1">
                              <a:latin typeface="Cambria Math" panose="02040503050406030204" pitchFamily="18" charset="0"/>
                            </a:rPr>
                            <m:t>𝑎𝑔𝑢𝑎</m:t>
                          </m:r>
                        </m:sub>
                      </m:sSub>
                      <m:r>
                        <a:rPr lang="es-EC" i="0">
                          <a:latin typeface="Cambria Math" panose="02040503050406030204" pitchFamily="18" charset="0"/>
                        </a:rPr>
                        <m:t>=</m:t>
                      </m:r>
                      <m:acc>
                        <m:accPr>
                          <m:chr m:val="̇"/>
                          <m:ctrlPr>
                            <a:rPr lang="es-EC" i="1">
                              <a:latin typeface="Cambria Math" panose="02040503050406030204" pitchFamily="18" charset="0"/>
                            </a:rPr>
                          </m:ctrlPr>
                        </m:accPr>
                        <m:e>
                          <m:sSub>
                            <m:sSubPr>
                              <m:ctrlPr>
                                <a:rPr lang="es-EC" i="1">
                                  <a:latin typeface="Cambria Math" panose="02040503050406030204" pitchFamily="18" charset="0"/>
                                </a:rPr>
                              </m:ctrlPr>
                            </m:sSubPr>
                            <m:e>
                              <m:r>
                                <a:rPr lang="es-EC" i="1">
                                  <a:latin typeface="Cambria Math" panose="02040503050406030204" pitchFamily="18" charset="0"/>
                                </a:rPr>
                                <m:t>𝑚</m:t>
                              </m:r>
                            </m:e>
                            <m:sub>
                              <m:r>
                                <a:rPr lang="es-EC" i="1">
                                  <a:latin typeface="Cambria Math" panose="02040503050406030204" pitchFamily="18" charset="0"/>
                                </a:rPr>
                                <m:t>𝑎𝑔𝑢𝑎</m:t>
                              </m:r>
                            </m:sub>
                          </m:sSub>
                        </m:e>
                      </m:acc>
                      <m:r>
                        <a:rPr lang="es-EC" i="0">
                          <a:latin typeface="Cambria Math" panose="02040503050406030204" pitchFamily="18" charset="0"/>
                        </a:rPr>
                        <m:t>∗</m:t>
                      </m:r>
                      <m:r>
                        <a:rPr lang="es-EC" i="1">
                          <a:latin typeface="Cambria Math" panose="02040503050406030204" pitchFamily="18" charset="0"/>
                        </a:rPr>
                        <m:t>𝐶𝑝</m:t>
                      </m:r>
                      <m:r>
                        <a:rPr lang="es-EC" i="0">
                          <a:latin typeface="Cambria Math" panose="02040503050406030204" pitchFamily="18" charset="0"/>
                        </a:rPr>
                        <m:t>∗∆</m:t>
                      </m:r>
                      <m:r>
                        <a:rPr lang="es-EC" i="1">
                          <a:latin typeface="Cambria Math" panose="02040503050406030204" pitchFamily="18" charset="0"/>
                        </a:rPr>
                        <m:t>𝑇</m:t>
                      </m:r>
                    </m:oMath>
                  </m:oMathPara>
                </a14:m>
                <a:endParaRPr lang="es-EC" dirty="0"/>
              </a:p>
            </p:txBody>
          </p:sp>
        </mc:Choice>
        <mc:Fallback xmlns="">
          <p:sp>
            <p:nvSpPr>
              <p:cNvPr id="6" name="Rectángulo 5"/>
              <p:cNvSpPr>
                <a:spLocks noRot="1" noChangeAspect="1" noMove="1" noResize="1" noEditPoints="1" noAdjustHandles="1" noChangeArrowheads="1" noChangeShapeType="1" noTextEdit="1"/>
              </p:cNvSpPr>
              <p:nvPr/>
            </p:nvSpPr>
            <p:spPr>
              <a:xfrm>
                <a:off x="1741063" y="4020938"/>
                <a:ext cx="2761332" cy="391902"/>
              </a:xfrm>
              <a:prstGeom prst="rect">
                <a:avLst/>
              </a:prstGeom>
              <a:blipFill rotWithShape="0">
                <a:blip r:embed="rId5"/>
                <a:stretch>
                  <a:fillRect b="-7813"/>
                </a:stretch>
              </a:blipFill>
            </p:spPr>
            <p:txBody>
              <a:bodyPr/>
              <a:lstStyle/>
              <a:p>
                <a:r>
                  <a:rPr lang="es-EC">
                    <a:noFill/>
                  </a:rPr>
                  <a:t> </a:t>
                </a:r>
              </a:p>
            </p:txBody>
          </p:sp>
        </mc:Fallback>
      </mc:AlternateContent>
      <mc:AlternateContent xmlns:mc="http://schemas.openxmlformats.org/markup-compatibility/2006" xmlns:a14="http://schemas.microsoft.com/office/drawing/2010/main">
        <mc:Choice Requires="a14">
          <p:sp>
            <p:nvSpPr>
              <p:cNvPr id="8" name="Rectángulo 7"/>
              <p:cNvSpPr/>
              <p:nvPr/>
            </p:nvSpPr>
            <p:spPr>
              <a:xfrm>
                <a:off x="2058008" y="4687764"/>
                <a:ext cx="2127442" cy="39562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EC" b="1" i="1">
                              <a:latin typeface="Cambria Math" panose="02040503050406030204" pitchFamily="18" charset="0"/>
                            </a:rPr>
                          </m:ctrlPr>
                        </m:sSubPr>
                        <m:e>
                          <m:r>
                            <a:rPr lang="es-EC" b="1" i="1">
                              <a:latin typeface="Cambria Math" panose="02040503050406030204" pitchFamily="18" charset="0"/>
                            </a:rPr>
                            <m:t>𝑸</m:t>
                          </m:r>
                        </m:e>
                        <m:sub>
                          <m:r>
                            <a:rPr lang="es-EC" b="1" i="1">
                              <a:latin typeface="Cambria Math" panose="02040503050406030204" pitchFamily="18" charset="0"/>
                            </a:rPr>
                            <m:t>𝒂𝒈𝒖𝒂</m:t>
                          </m:r>
                        </m:sub>
                      </m:sSub>
                      <m:r>
                        <a:rPr lang="es-EC" b="0" i="0">
                          <a:latin typeface="Cambria Math" panose="02040503050406030204" pitchFamily="18" charset="0"/>
                        </a:rPr>
                        <m:t>=132.55 </m:t>
                      </m:r>
                      <m:r>
                        <a:rPr lang="es-EC" b="1" i="1">
                          <a:latin typeface="Cambria Math" panose="02040503050406030204" pitchFamily="18" charset="0"/>
                        </a:rPr>
                        <m:t>𝑾</m:t>
                      </m:r>
                    </m:oMath>
                  </m:oMathPara>
                </a14:m>
                <a:endParaRPr lang="es-EC" dirty="0"/>
              </a:p>
            </p:txBody>
          </p:sp>
        </mc:Choice>
        <mc:Fallback xmlns="">
          <p:sp>
            <p:nvSpPr>
              <p:cNvPr id="8" name="Rectángulo 7"/>
              <p:cNvSpPr>
                <a:spLocks noRot="1" noChangeAspect="1" noMove="1" noResize="1" noEditPoints="1" noAdjustHandles="1" noChangeArrowheads="1" noChangeShapeType="1" noTextEdit="1"/>
              </p:cNvSpPr>
              <p:nvPr/>
            </p:nvSpPr>
            <p:spPr>
              <a:xfrm>
                <a:off x="2058008" y="4687764"/>
                <a:ext cx="2127442" cy="395621"/>
              </a:xfrm>
              <a:prstGeom prst="rect">
                <a:avLst/>
              </a:prstGeom>
              <a:blipFill rotWithShape="0">
                <a:blip r:embed="rId6"/>
                <a:stretch>
                  <a:fillRect b="-4615"/>
                </a:stretch>
              </a:blipFill>
            </p:spPr>
            <p:txBody>
              <a:bodyPr/>
              <a:lstStyle/>
              <a:p>
                <a:r>
                  <a:rPr lang="es-EC">
                    <a:noFill/>
                  </a:rPr>
                  <a:t> </a:t>
                </a:r>
              </a:p>
            </p:txBody>
          </p:sp>
        </mc:Fallback>
      </mc:AlternateContent>
      <p:sp>
        <p:nvSpPr>
          <p:cNvPr id="12" name="CuadroTexto 11"/>
          <p:cNvSpPr txBox="1"/>
          <p:nvPr/>
        </p:nvSpPr>
        <p:spPr>
          <a:xfrm>
            <a:off x="6120245" y="2638256"/>
            <a:ext cx="4260273" cy="923330"/>
          </a:xfrm>
          <a:prstGeom prst="rect">
            <a:avLst/>
          </a:prstGeom>
          <a:noFill/>
        </p:spPr>
        <p:txBody>
          <a:bodyPr wrap="square" rtlCol="0">
            <a:spAutoFit/>
          </a:bodyPr>
          <a:lstStyle/>
          <a:p>
            <a:pPr algn="just"/>
            <a:r>
              <a:rPr lang="es-419" dirty="0" smtClean="0"/>
              <a:t>El sistema por ser un recipiente pequeño se demora en enfriar </a:t>
            </a:r>
            <a:r>
              <a:rPr lang="es-419" dirty="0"/>
              <a:t>4</a:t>
            </a:r>
            <a:r>
              <a:rPr lang="es-419" dirty="0" smtClean="0"/>
              <a:t> horas</a:t>
            </a:r>
            <a:endParaRPr lang="es-EC" dirty="0"/>
          </a:p>
        </p:txBody>
      </p:sp>
      <mc:AlternateContent xmlns:mc="http://schemas.openxmlformats.org/markup-compatibility/2006" xmlns:a14="http://schemas.microsoft.com/office/drawing/2010/main">
        <mc:Choice Requires="a14">
          <p:sp>
            <p:nvSpPr>
              <p:cNvPr id="14" name="Rectángulo 13"/>
              <p:cNvSpPr/>
              <p:nvPr/>
            </p:nvSpPr>
            <p:spPr>
              <a:xfrm>
                <a:off x="7084869" y="4167060"/>
                <a:ext cx="2331023" cy="3942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EC" b="1" i="1">
                              <a:latin typeface="Cambria Math" panose="02040503050406030204" pitchFamily="18" charset="0"/>
                            </a:rPr>
                          </m:ctrlPr>
                        </m:sSubPr>
                        <m:e>
                          <m:r>
                            <a:rPr lang="es-EC" b="1" i="1">
                              <a:latin typeface="Cambria Math" panose="02040503050406030204" pitchFamily="18" charset="0"/>
                            </a:rPr>
                            <m:t>𝑸</m:t>
                          </m:r>
                        </m:e>
                        <m:sub>
                          <m:r>
                            <a:rPr lang="es-EC" b="1" i="1">
                              <a:latin typeface="Cambria Math" panose="02040503050406030204" pitchFamily="18" charset="0"/>
                            </a:rPr>
                            <m:t>𝒑𝒓𝒐𝒅𝒖𝒄𝒕𝒐</m:t>
                          </m:r>
                        </m:sub>
                      </m:sSub>
                      <m:r>
                        <a:rPr lang="es-EC" b="0" i="0">
                          <a:latin typeface="Cambria Math" panose="02040503050406030204" pitchFamily="18" charset="0"/>
                        </a:rPr>
                        <m:t>=530.2 </m:t>
                      </m:r>
                      <m:r>
                        <a:rPr lang="es-EC" b="1" i="1">
                          <a:latin typeface="Cambria Math" panose="02040503050406030204" pitchFamily="18" charset="0"/>
                        </a:rPr>
                        <m:t>𝑾</m:t>
                      </m:r>
                    </m:oMath>
                  </m:oMathPara>
                </a14:m>
                <a:endParaRPr lang="es-EC" dirty="0"/>
              </a:p>
            </p:txBody>
          </p:sp>
        </mc:Choice>
        <mc:Fallback xmlns="">
          <p:sp>
            <p:nvSpPr>
              <p:cNvPr id="14" name="Rectángulo 13"/>
              <p:cNvSpPr>
                <a:spLocks noRot="1" noChangeAspect="1" noMove="1" noResize="1" noEditPoints="1" noAdjustHandles="1" noChangeArrowheads="1" noChangeShapeType="1" noTextEdit="1"/>
              </p:cNvSpPr>
              <p:nvPr/>
            </p:nvSpPr>
            <p:spPr>
              <a:xfrm>
                <a:off x="7084869" y="4167060"/>
                <a:ext cx="2331023" cy="394210"/>
              </a:xfrm>
              <a:prstGeom prst="rect">
                <a:avLst/>
              </a:prstGeom>
              <a:blipFill rotWithShape="0">
                <a:blip r:embed="rId7"/>
                <a:stretch>
                  <a:fillRect b="-10938"/>
                </a:stretch>
              </a:blipFill>
            </p:spPr>
            <p:txBody>
              <a:bodyPr/>
              <a:lstStyle/>
              <a:p>
                <a:r>
                  <a:rPr lang="es-EC">
                    <a:noFill/>
                  </a:rPr>
                  <a:t> </a:t>
                </a:r>
              </a:p>
            </p:txBody>
          </p:sp>
        </mc:Fallback>
      </mc:AlternateContent>
    </p:spTree>
    <p:extLst>
      <p:ext uri="{BB962C8B-B14F-4D97-AF65-F5344CB8AC3E}">
        <p14:creationId xmlns:p14="http://schemas.microsoft.com/office/powerpoint/2010/main" val="17775082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6AF4887E-8391-4537-B3CC-9C2423D626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878182" cy="773295"/>
          </a:xfrm>
          <a:prstGeom prst="rect">
            <a:avLst/>
          </a:prstGeom>
        </p:spPr>
      </p:pic>
      <p:sp>
        <p:nvSpPr>
          <p:cNvPr id="3" name="Marcador de contenido 2"/>
          <p:cNvSpPr txBox="1">
            <a:spLocks/>
          </p:cNvSpPr>
          <p:nvPr/>
        </p:nvSpPr>
        <p:spPr>
          <a:xfrm>
            <a:off x="1135135" y="1155622"/>
            <a:ext cx="10058400" cy="4023360"/>
          </a:xfrm>
          <a:prstGeom prst="rect">
            <a:avLst/>
          </a:prstGeom>
        </p:spPr>
        <p:txBody>
          <a:bodyPr>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r>
              <a:rPr lang="es-ES_tradnl" sz="4000" b="1"/>
              <a:t>AGENDA</a:t>
            </a:r>
          </a:p>
        </p:txBody>
      </p:sp>
      <p:graphicFrame>
        <p:nvGraphicFramePr>
          <p:cNvPr id="4" name="Diagrama 3"/>
          <p:cNvGraphicFramePr/>
          <p:nvPr>
            <p:extLst>
              <p:ext uri="{D42A27DB-BD31-4B8C-83A1-F6EECF244321}">
                <p14:modId xmlns:p14="http://schemas.microsoft.com/office/powerpoint/2010/main" val="1426600374"/>
              </p:ext>
            </p:extLst>
          </p:nvPr>
        </p:nvGraphicFramePr>
        <p:xfrm>
          <a:off x="3519234" y="1981321"/>
          <a:ext cx="7953898" cy="412120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Imagen 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685869" y="29188"/>
            <a:ext cx="1374356" cy="1126433"/>
          </a:xfrm>
          <a:prstGeom prst="rect">
            <a:avLst/>
          </a:prstGeom>
        </p:spPr>
      </p:pic>
    </p:spTree>
    <p:extLst>
      <p:ext uri="{BB962C8B-B14F-4D97-AF65-F5344CB8AC3E}">
        <p14:creationId xmlns:p14="http://schemas.microsoft.com/office/powerpoint/2010/main" val="41972743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6AF4887E-8391-4537-B3CC-9C2423D626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878182" cy="773295"/>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85869" y="29188"/>
            <a:ext cx="1374356" cy="1126433"/>
          </a:xfrm>
          <a:prstGeom prst="rect">
            <a:avLst/>
          </a:prstGeom>
        </p:spPr>
      </p:pic>
      <p:sp>
        <p:nvSpPr>
          <p:cNvPr id="10" name="CuadroTexto 9"/>
          <p:cNvSpPr txBox="1"/>
          <p:nvPr/>
        </p:nvSpPr>
        <p:spPr>
          <a:xfrm>
            <a:off x="1135135" y="1798049"/>
            <a:ext cx="5328010" cy="369332"/>
          </a:xfrm>
          <a:prstGeom prst="rect">
            <a:avLst/>
          </a:prstGeom>
          <a:noFill/>
        </p:spPr>
        <p:txBody>
          <a:bodyPr wrap="square" rtlCol="0">
            <a:spAutoFit/>
          </a:bodyPr>
          <a:lstStyle/>
          <a:p>
            <a:r>
              <a:rPr lang="es-419" b="1" dirty="0" smtClean="0"/>
              <a:t>Carga Total del Sistema</a:t>
            </a:r>
            <a:endParaRPr lang="es-EC" b="1" dirty="0"/>
          </a:p>
        </p:txBody>
      </p:sp>
      <mc:AlternateContent xmlns:mc="http://schemas.openxmlformats.org/markup-compatibility/2006" xmlns:a14="http://schemas.microsoft.com/office/drawing/2010/main">
        <mc:Choice Requires="a14">
          <p:sp>
            <p:nvSpPr>
              <p:cNvPr id="3" name="Rectángulo 2"/>
              <p:cNvSpPr/>
              <p:nvPr/>
            </p:nvSpPr>
            <p:spPr>
              <a:xfrm>
                <a:off x="4627692" y="2568924"/>
                <a:ext cx="2230034"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EC" b="1" i="1">
                              <a:latin typeface="Cambria Math" panose="02040503050406030204" pitchFamily="18" charset="0"/>
                            </a:rPr>
                          </m:ctrlPr>
                        </m:sSubPr>
                        <m:e>
                          <m:r>
                            <a:rPr lang="es-EC" b="1" i="1">
                              <a:latin typeface="Cambria Math" panose="02040503050406030204" pitchFamily="18" charset="0"/>
                            </a:rPr>
                            <m:t>𝑸</m:t>
                          </m:r>
                        </m:e>
                        <m:sub>
                          <m:r>
                            <a:rPr lang="es-EC" b="1" i="1">
                              <a:latin typeface="Cambria Math" panose="02040503050406030204" pitchFamily="18" charset="0"/>
                            </a:rPr>
                            <m:t>𝒕𝒐𝒕𝒂𝒍</m:t>
                          </m:r>
                        </m:sub>
                      </m:sSub>
                      <m:r>
                        <a:rPr lang="es-EC" b="0" i="0">
                          <a:latin typeface="Cambria Math" panose="02040503050406030204" pitchFamily="18" charset="0"/>
                        </a:rPr>
                        <m:t>=535.079 </m:t>
                      </m:r>
                      <m:r>
                        <a:rPr lang="es-EC" b="1" i="1">
                          <a:latin typeface="Cambria Math" panose="02040503050406030204" pitchFamily="18" charset="0"/>
                        </a:rPr>
                        <m:t>𝑾</m:t>
                      </m:r>
                    </m:oMath>
                  </m:oMathPara>
                </a14:m>
                <a:endParaRPr lang="es-EC" dirty="0"/>
              </a:p>
            </p:txBody>
          </p:sp>
        </mc:Choice>
        <mc:Fallback xmlns="">
          <p:sp>
            <p:nvSpPr>
              <p:cNvPr id="3" name="Rectángulo 2"/>
              <p:cNvSpPr>
                <a:spLocks noRot="1" noChangeAspect="1" noMove="1" noResize="1" noEditPoints="1" noAdjustHandles="1" noChangeArrowheads="1" noChangeShapeType="1" noTextEdit="1"/>
              </p:cNvSpPr>
              <p:nvPr/>
            </p:nvSpPr>
            <p:spPr>
              <a:xfrm>
                <a:off x="4627692" y="2568924"/>
                <a:ext cx="2230034" cy="369332"/>
              </a:xfrm>
              <a:prstGeom prst="rect">
                <a:avLst/>
              </a:prstGeom>
              <a:blipFill rotWithShape="0">
                <a:blip r:embed="rId4"/>
                <a:stretch>
                  <a:fillRect b="-13115"/>
                </a:stretch>
              </a:blipFill>
            </p:spPr>
            <p:txBody>
              <a:bodyPr/>
              <a:lstStyle/>
              <a:p>
                <a:r>
                  <a:rPr lang="es-EC">
                    <a:noFill/>
                  </a:rPr>
                  <a:t> </a:t>
                </a:r>
              </a:p>
            </p:txBody>
          </p:sp>
        </mc:Fallback>
      </mc:AlternateContent>
      <p:graphicFrame>
        <p:nvGraphicFramePr>
          <p:cNvPr id="7" name="Tabla 6"/>
          <p:cNvGraphicFramePr>
            <a:graphicFrameLocks noGrp="1"/>
          </p:cNvGraphicFramePr>
          <p:nvPr>
            <p:extLst>
              <p:ext uri="{D42A27DB-BD31-4B8C-83A1-F6EECF244321}">
                <p14:modId xmlns:p14="http://schemas.microsoft.com/office/powerpoint/2010/main" val="3179434850"/>
              </p:ext>
            </p:extLst>
          </p:nvPr>
        </p:nvGraphicFramePr>
        <p:xfrm>
          <a:off x="3799140" y="3635158"/>
          <a:ext cx="4962511" cy="914400"/>
        </p:xfrm>
        <a:graphic>
          <a:graphicData uri="http://schemas.openxmlformats.org/drawingml/2006/table">
            <a:tbl>
              <a:tblPr firstRow="1" firstCol="1" bandRow="1">
                <a:tableStyleId>{5C22544A-7EE6-4342-B048-85BDC9FD1C3A}</a:tableStyleId>
              </a:tblPr>
              <a:tblGrid>
                <a:gridCol w="3751580">
                  <a:extLst>
                    <a:ext uri="{9D8B030D-6E8A-4147-A177-3AD203B41FA5}">
                      <a16:colId xmlns:a16="http://schemas.microsoft.com/office/drawing/2014/main" val="20000"/>
                    </a:ext>
                  </a:extLst>
                </a:gridCol>
                <a:gridCol w="1210931">
                  <a:extLst>
                    <a:ext uri="{9D8B030D-6E8A-4147-A177-3AD203B41FA5}">
                      <a16:colId xmlns:a16="http://schemas.microsoft.com/office/drawing/2014/main" val="20001"/>
                    </a:ext>
                  </a:extLst>
                </a:gridCol>
              </a:tblGrid>
              <a:tr h="0">
                <a:tc gridSpan="2">
                  <a:txBody>
                    <a:bodyPr/>
                    <a:lstStyle/>
                    <a:p>
                      <a:pPr indent="180340" algn="ctr">
                        <a:lnSpc>
                          <a:spcPct val="200000"/>
                        </a:lnSpc>
                        <a:spcAft>
                          <a:spcPts val="0"/>
                        </a:spcAft>
                      </a:pPr>
                      <a:r>
                        <a:rPr lang="es-EC" sz="1000">
                          <a:effectLst/>
                        </a:rPr>
                        <a:t>Comparación de cargas</a:t>
                      </a:r>
                      <a:endParaRPr lang="es-EC" sz="1200">
                        <a:solidFill>
                          <a:srgbClr val="366091"/>
                        </a:solidFill>
                        <a:effectLst/>
                        <a:latin typeface="Times New Roman" panose="02020603050405020304" pitchFamily="18" charset="0"/>
                        <a:ea typeface="Times New Roman" panose="02020603050405020304" pitchFamily="18" charset="0"/>
                      </a:endParaRPr>
                    </a:p>
                  </a:txBody>
                  <a:tcPr marL="73025" marR="73025" marT="0" marB="0"/>
                </a:tc>
                <a:tc hMerge="1">
                  <a:txBody>
                    <a:bodyPr/>
                    <a:lstStyle/>
                    <a:p>
                      <a:endParaRPr lang="es-EC"/>
                    </a:p>
                  </a:txBody>
                  <a:tcPr/>
                </a:tc>
                <a:extLst>
                  <a:ext uri="{0D108BD9-81ED-4DB2-BD59-A6C34878D82A}">
                    <a16:rowId xmlns:a16="http://schemas.microsoft.com/office/drawing/2014/main" val="10000"/>
                  </a:ext>
                </a:extLst>
              </a:tr>
              <a:tr h="0">
                <a:tc>
                  <a:txBody>
                    <a:bodyPr/>
                    <a:lstStyle/>
                    <a:p>
                      <a:pPr indent="180340" algn="just">
                        <a:lnSpc>
                          <a:spcPct val="200000"/>
                        </a:lnSpc>
                        <a:spcAft>
                          <a:spcPts val="0"/>
                        </a:spcAft>
                      </a:pPr>
                      <a:r>
                        <a:rPr lang="es-EC" sz="1000">
                          <a:effectLst/>
                        </a:rPr>
                        <a:t>Carga térmica total sistema de refrigeración</a:t>
                      </a:r>
                      <a:endParaRPr lang="es-EC" sz="1200">
                        <a:solidFill>
                          <a:srgbClr val="366091"/>
                        </a:solidFill>
                        <a:effectLst/>
                        <a:latin typeface="Times New Roman" panose="02020603050405020304" pitchFamily="18" charset="0"/>
                        <a:ea typeface="Times New Roman" panose="02020603050405020304" pitchFamily="18" charset="0"/>
                      </a:endParaRPr>
                    </a:p>
                  </a:txBody>
                  <a:tcPr marL="73025" marR="73025" marT="0" marB="0"/>
                </a:tc>
                <a:tc>
                  <a:txBody>
                    <a:bodyPr/>
                    <a:lstStyle/>
                    <a:p>
                      <a:pPr indent="180340" algn="just">
                        <a:lnSpc>
                          <a:spcPct val="200000"/>
                        </a:lnSpc>
                        <a:spcAft>
                          <a:spcPts val="0"/>
                        </a:spcAft>
                      </a:pPr>
                      <a:r>
                        <a:rPr lang="es-EC" sz="1000">
                          <a:effectLst/>
                        </a:rPr>
                        <a:t>492.5 W</a:t>
                      </a:r>
                      <a:endParaRPr lang="es-EC" sz="1200">
                        <a:solidFill>
                          <a:srgbClr val="366091"/>
                        </a:solidFill>
                        <a:effectLst/>
                        <a:latin typeface="Times New Roman" panose="02020603050405020304" pitchFamily="18" charset="0"/>
                        <a:ea typeface="Times New Roman" panose="02020603050405020304" pitchFamily="18" charset="0"/>
                      </a:endParaRPr>
                    </a:p>
                  </a:txBody>
                  <a:tcPr marL="73025" marR="73025" marT="0" marB="0" anchor="ctr"/>
                </a:tc>
                <a:extLst>
                  <a:ext uri="{0D108BD9-81ED-4DB2-BD59-A6C34878D82A}">
                    <a16:rowId xmlns:a16="http://schemas.microsoft.com/office/drawing/2014/main" val="10001"/>
                  </a:ext>
                </a:extLst>
              </a:tr>
              <a:tr h="0">
                <a:tc>
                  <a:txBody>
                    <a:bodyPr/>
                    <a:lstStyle/>
                    <a:p>
                      <a:pPr indent="180340" algn="just">
                        <a:lnSpc>
                          <a:spcPct val="200000"/>
                        </a:lnSpc>
                        <a:spcAft>
                          <a:spcPts val="0"/>
                        </a:spcAft>
                      </a:pPr>
                      <a:r>
                        <a:rPr lang="es-EC" sz="1000">
                          <a:effectLst/>
                        </a:rPr>
                        <a:t>Carga térmica total del sistema de calentamiento</a:t>
                      </a:r>
                      <a:endParaRPr lang="es-EC" sz="1200">
                        <a:solidFill>
                          <a:srgbClr val="366091"/>
                        </a:solidFill>
                        <a:effectLst/>
                        <a:latin typeface="Times New Roman" panose="02020603050405020304" pitchFamily="18" charset="0"/>
                        <a:ea typeface="Times New Roman" panose="02020603050405020304" pitchFamily="18" charset="0"/>
                      </a:endParaRPr>
                    </a:p>
                  </a:txBody>
                  <a:tcPr marL="73025" marR="73025" marT="0" marB="0"/>
                </a:tc>
                <a:tc>
                  <a:txBody>
                    <a:bodyPr/>
                    <a:lstStyle/>
                    <a:p>
                      <a:pPr indent="180340" algn="just">
                        <a:lnSpc>
                          <a:spcPct val="200000"/>
                        </a:lnSpc>
                        <a:spcAft>
                          <a:spcPts val="0"/>
                        </a:spcAft>
                      </a:pPr>
                      <a:r>
                        <a:rPr lang="es-EC" sz="1000" dirty="0">
                          <a:effectLst/>
                        </a:rPr>
                        <a:t>535.079 W</a:t>
                      </a:r>
                      <a:endParaRPr lang="es-EC" sz="1200" dirty="0">
                        <a:solidFill>
                          <a:srgbClr val="366091"/>
                        </a:solidFill>
                        <a:effectLst/>
                        <a:latin typeface="Times New Roman" panose="02020603050405020304" pitchFamily="18" charset="0"/>
                        <a:ea typeface="Times New Roman" panose="02020603050405020304" pitchFamily="18" charset="0"/>
                      </a:endParaRPr>
                    </a:p>
                  </a:txBody>
                  <a:tcPr marL="73025" marR="73025" marT="0" marB="0"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9613238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2"/>
          <p:cNvSpPr txBox="1">
            <a:spLocks/>
          </p:cNvSpPr>
          <p:nvPr/>
        </p:nvSpPr>
        <p:spPr>
          <a:xfrm>
            <a:off x="733499" y="811652"/>
            <a:ext cx="10058400" cy="825699"/>
          </a:xfrm>
          <a:prstGeom prst="rect">
            <a:avLst/>
          </a:prstGeom>
        </p:spPr>
        <p:txBody>
          <a:bodyPr>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buNone/>
            </a:pPr>
            <a:r>
              <a:rPr lang="es-ES_tradnl" sz="4000" b="1" dirty="0" smtClean="0"/>
              <a:t>DISEÑO TÉRMICO DEL SERPENTÍN </a:t>
            </a:r>
            <a:endParaRPr lang="es-ES_tradnl" sz="4000" b="1" dirty="0"/>
          </a:p>
        </p:txBody>
      </p:sp>
      <p:pic>
        <p:nvPicPr>
          <p:cNvPr id="4" name="Imagen 3">
            <a:extLst>
              <a:ext uri="{FF2B5EF4-FFF2-40B4-BE49-F238E27FC236}">
                <a16:creationId xmlns:a16="http://schemas.microsoft.com/office/drawing/2014/main" id="{6AF4887E-8391-4537-B3CC-9C2423D626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878182" cy="773295"/>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85869" y="29188"/>
            <a:ext cx="1374356" cy="1126433"/>
          </a:xfrm>
          <a:prstGeom prst="rect">
            <a:avLst/>
          </a:prstGeom>
        </p:spPr>
      </p:pic>
      <p:graphicFrame>
        <p:nvGraphicFramePr>
          <p:cNvPr id="6" name="Tabla 5"/>
          <p:cNvGraphicFramePr>
            <a:graphicFrameLocks noGrp="1"/>
          </p:cNvGraphicFramePr>
          <p:nvPr>
            <p:extLst>
              <p:ext uri="{D42A27DB-BD31-4B8C-83A1-F6EECF244321}">
                <p14:modId xmlns:p14="http://schemas.microsoft.com/office/powerpoint/2010/main" val="939902161"/>
              </p:ext>
            </p:extLst>
          </p:nvPr>
        </p:nvGraphicFramePr>
        <p:xfrm>
          <a:off x="807230" y="1872170"/>
          <a:ext cx="5357105" cy="2438400"/>
        </p:xfrm>
        <a:graphic>
          <a:graphicData uri="http://schemas.openxmlformats.org/drawingml/2006/table">
            <a:tbl>
              <a:tblPr firstRow="1" firstCol="1" bandRow="1">
                <a:tableStyleId>{5C22544A-7EE6-4342-B048-85BDC9FD1C3A}</a:tableStyleId>
              </a:tblPr>
              <a:tblGrid>
                <a:gridCol w="3480936">
                  <a:extLst>
                    <a:ext uri="{9D8B030D-6E8A-4147-A177-3AD203B41FA5}">
                      <a16:colId xmlns:a16="http://schemas.microsoft.com/office/drawing/2014/main" val="2960144727"/>
                    </a:ext>
                  </a:extLst>
                </a:gridCol>
                <a:gridCol w="1876169">
                  <a:extLst>
                    <a:ext uri="{9D8B030D-6E8A-4147-A177-3AD203B41FA5}">
                      <a16:colId xmlns:a16="http://schemas.microsoft.com/office/drawing/2014/main" val="1626434954"/>
                    </a:ext>
                  </a:extLst>
                </a:gridCol>
              </a:tblGrid>
              <a:tr h="0">
                <a:tc gridSpan="2">
                  <a:txBody>
                    <a:bodyPr/>
                    <a:lstStyle/>
                    <a:p>
                      <a:pPr indent="180340" algn="ctr">
                        <a:lnSpc>
                          <a:spcPct val="200000"/>
                        </a:lnSpc>
                        <a:spcAft>
                          <a:spcPts val="0"/>
                        </a:spcAft>
                      </a:pPr>
                      <a:r>
                        <a:rPr lang="es-EC" sz="1000" dirty="0">
                          <a:effectLst/>
                        </a:rPr>
                        <a:t>Propiedades</a:t>
                      </a:r>
                      <a:endParaRPr lang="es-MX" sz="1000" dirty="0">
                        <a:solidFill>
                          <a:srgbClr val="366091"/>
                        </a:solidFill>
                        <a:effectLst/>
                        <a:latin typeface="Times New Roman" panose="02020603050405020304" pitchFamily="18" charset="0"/>
                        <a:ea typeface="Times New Roman" panose="02020603050405020304" pitchFamily="18" charset="0"/>
                      </a:endParaRPr>
                    </a:p>
                  </a:txBody>
                  <a:tcPr marL="73025" marR="73025" marT="0" marB="0"/>
                </a:tc>
                <a:tc hMerge="1">
                  <a:txBody>
                    <a:bodyPr/>
                    <a:lstStyle/>
                    <a:p>
                      <a:endParaRPr lang="es-MX"/>
                    </a:p>
                  </a:txBody>
                  <a:tcPr/>
                </a:tc>
                <a:extLst>
                  <a:ext uri="{0D108BD9-81ED-4DB2-BD59-A6C34878D82A}">
                    <a16:rowId xmlns:a16="http://schemas.microsoft.com/office/drawing/2014/main" val="942965127"/>
                  </a:ext>
                </a:extLst>
              </a:tr>
              <a:tr h="0">
                <a:tc>
                  <a:txBody>
                    <a:bodyPr/>
                    <a:lstStyle/>
                    <a:p>
                      <a:pPr indent="180340" algn="just">
                        <a:lnSpc>
                          <a:spcPct val="200000"/>
                        </a:lnSpc>
                        <a:spcAft>
                          <a:spcPts val="0"/>
                        </a:spcAft>
                      </a:pPr>
                      <a:r>
                        <a:rPr lang="es-EC" sz="1000">
                          <a:effectLst/>
                        </a:rPr>
                        <a:t>Temperatura de entrada del silicón</a:t>
                      </a:r>
                      <a:endParaRPr lang="es-MX" sz="1000">
                        <a:solidFill>
                          <a:srgbClr val="366091"/>
                        </a:solidFill>
                        <a:effectLst/>
                        <a:latin typeface="Times New Roman" panose="02020603050405020304" pitchFamily="18" charset="0"/>
                        <a:ea typeface="Times New Roman" panose="02020603050405020304" pitchFamily="18" charset="0"/>
                      </a:endParaRPr>
                    </a:p>
                  </a:txBody>
                  <a:tcPr marL="73025" marR="73025" marT="0" marB="0"/>
                </a:tc>
                <a:tc>
                  <a:txBody>
                    <a:bodyPr/>
                    <a:lstStyle/>
                    <a:p>
                      <a:pPr indent="180340" algn="just">
                        <a:lnSpc>
                          <a:spcPct val="200000"/>
                        </a:lnSpc>
                        <a:spcAft>
                          <a:spcPts val="0"/>
                        </a:spcAft>
                      </a:pPr>
                      <a:r>
                        <a:rPr lang="es-EC" sz="1000">
                          <a:effectLst/>
                        </a:rPr>
                        <a:t>200 K</a:t>
                      </a:r>
                      <a:endParaRPr lang="es-MX" sz="1000">
                        <a:solidFill>
                          <a:srgbClr val="366091"/>
                        </a:solidFill>
                        <a:effectLst/>
                        <a:latin typeface="Times New Roman" panose="02020603050405020304" pitchFamily="18" charset="0"/>
                        <a:ea typeface="Times New Roman" panose="02020603050405020304" pitchFamily="18" charset="0"/>
                      </a:endParaRPr>
                    </a:p>
                  </a:txBody>
                  <a:tcPr marL="73025" marR="73025" marT="0" marB="0" anchor="ctr"/>
                </a:tc>
                <a:extLst>
                  <a:ext uri="{0D108BD9-81ED-4DB2-BD59-A6C34878D82A}">
                    <a16:rowId xmlns:a16="http://schemas.microsoft.com/office/drawing/2014/main" val="2494131317"/>
                  </a:ext>
                </a:extLst>
              </a:tr>
              <a:tr h="0">
                <a:tc>
                  <a:txBody>
                    <a:bodyPr/>
                    <a:lstStyle/>
                    <a:p>
                      <a:pPr indent="180340" algn="just">
                        <a:lnSpc>
                          <a:spcPct val="200000"/>
                        </a:lnSpc>
                        <a:spcAft>
                          <a:spcPts val="0"/>
                        </a:spcAft>
                      </a:pPr>
                      <a:r>
                        <a:rPr lang="es-EC" sz="1000" dirty="0">
                          <a:effectLst/>
                        </a:rPr>
                        <a:t>Temperatura de salida del silicón</a:t>
                      </a:r>
                      <a:endParaRPr lang="es-MX" sz="1000" dirty="0">
                        <a:solidFill>
                          <a:srgbClr val="366091"/>
                        </a:solidFill>
                        <a:effectLst/>
                        <a:latin typeface="Times New Roman" panose="02020603050405020304" pitchFamily="18" charset="0"/>
                        <a:ea typeface="Times New Roman" panose="02020603050405020304" pitchFamily="18" charset="0"/>
                      </a:endParaRPr>
                    </a:p>
                  </a:txBody>
                  <a:tcPr marL="73025" marR="73025" marT="0" marB="0"/>
                </a:tc>
                <a:tc>
                  <a:txBody>
                    <a:bodyPr/>
                    <a:lstStyle/>
                    <a:p>
                      <a:pPr indent="180340" algn="just">
                        <a:lnSpc>
                          <a:spcPct val="200000"/>
                        </a:lnSpc>
                        <a:spcAft>
                          <a:spcPts val="0"/>
                        </a:spcAft>
                      </a:pPr>
                      <a:r>
                        <a:rPr lang="es-EC" sz="1000">
                          <a:effectLst/>
                        </a:rPr>
                        <a:t>10 K</a:t>
                      </a:r>
                      <a:endParaRPr lang="es-MX" sz="1000">
                        <a:solidFill>
                          <a:srgbClr val="366091"/>
                        </a:solidFill>
                        <a:effectLst/>
                        <a:latin typeface="Times New Roman" panose="02020603050405020304" pitchFamily="18" charset="0"/>
                        <a:ea typeface="Times New Roman" panose="02020603050405020304" pitchFamily="18" charset="0"/>
                      </a:endParaRPr>
                    </a:p>
                  </a:txBody>
                  <a:tcPr marL="73025" marR="73025" marT="0" marB="0" anchor="ctr"/>
                </a:tc>
                <a:extLst>
                  <a:ext uri="{0D108BD9-81ED-4DB2-BD59-A6C34878D82A}">
                    <a16:rowId xmlns:a16="http://schemas.microsoft.com/office/drawing/2014/main" val="3898951869"/>
                  </a:ext>
                </a:extLst>
              </a:tr>
              <a:tr h="0">
                <a:tc>
                  <a:txBody>
                    <a:bodyPr/>
                    <a:lstStyle/>
                    <a:p>
                      <a:pPr indent="180340" algn="just">
                        <a:lnSpc>
                          <a:spcPct val="200000"/>
                        </a:lnSpc>
                        <a:spcAft>
                          <a:spcPts val="0"/>
                        </a:spcAft>
                      </a:pPr>
                      <a:r>
                        <a:rPr lang="es-EC" sz="1000" dirty="0">
                          <a:effectLst/>
                        </a:rPr>
                        <a:t>Temperatura que se mantiene el agua</a:t>
                      </a:r>
                      <a:endParaRPr lang="es-MX" sz="1000" dirty="0">
                        <a:solidFill>
                          <a:srgbClr val="366091"/>
                        </a:solidFill>
                        <a:effectLst/>
                        <a:latin typeface="Times New Roman" panose="02020603050405020304" pitchFamily="18" charset="0"/>
                        <a:ea typeface="Times New Roman" panose="02020603050405020304" pitchFamily="18" charset="0"/>
                      </a:endParaRPr>
                    </a:p>
                  </a:txBody>
                  <a:tcPr marL="73025" marR="73025" marT="0" marB="0"/>
                </a:tc>
                <a:tc>
                  <a:txBody>
                    <a:bodyPr/>
                    <a:lstStyle/>
                    <a:p>
                      <a:pPr indent="180340" algn="just">
                        <a:lnSpc>
                          <a:spcPct val="200000"/>
                        </a:lnSpc>
                        <a:spcAft>
                          <a:spcPts val="0"/>
                        </a:spcAft>
                      </a:pPr>
                      <a:r>
                        <a:rPr lang="es-EC" sz="1000" dirty="0">
                          <a:effectLst/>
                        </a:rPr>
                        <a:t>3 K</a:t>
                      </a:r>
                      <a:endParaRPr lang="es-MX" sz="1000" dirty="0">
                        <a:solidFill>
                          <a:srgbClr val="366091"/>
                        </a:solidFill>
                        <a:effectLst/>
                        <a:latin typeface="Times New Roman" panose="02020603050405020304" pitchFamily="18" charset="0"/>
                        <a:ea typeface="Times New Roman" panose="02020603050405020304" pitchFamily="18" charset="0"/>
                      </a:endParaRPr>
                    </a:p>
                  </a:txBody>
                  <a:tcPr marL="73025" marR="73025" marT="0" marB="0"/>
                </a:tc>
                <a:extLst>
                  <a:ext uri="{0D108BD9-81ED-4DB2-BD59-A6C34878D82A}">
                    <a16:rowId xmlns:a16="http://schemas.microsoft.com/office/drawing/2014/main" val="427912697"/>
                  </a:ext>
                </a:extLst>
              </a:tr>
              <a:tr h="0">
                <a:tc>
                  <a:txBody>
                    <a:bodyPr/>
                    <a:lstStyle/>
                    <a:p>
                      <a:pPr indent="180340" algn="just">
                        <a:lnSpc>
                          <a:spcPct val="200000"/>
                        </a:lnSpc>
                        <a:spcAft>
                          <a:spcPts val="0"/>
                        </a:spcAft>
                      </a:pPr>
                      <a:r>
                        <a:rPr lang="es-EC" sz="1000" dirty="0">
                          <a:effectLst/>
                        </a:rPr>
                        <a:t>Diámetro interior del serpentín</a:t>
                      </a:r>
                      <a:endParaRPr lang="es-MX" sz="1000" dirty="0">
                        <a:solidFill>
                          <a:srgbClr val="366091"/>
                        </a:solidFill>
                        <a:effectLst/>
                        <a:latin typeface="Times New Roman" panose="02020603050405020304" pitchFamily="18" charset="0"/>
                        <a:ea typeface="Times New Roman" panose="02020603050405020304" pitchFamily="18" charset="0"/>
                      </a:endParaRPr>
                    </a:p>
                  </a:txBody>
                  <a:tcPr marL="73025" marR="73025" marT="0" marB="0"/>
                </a:tc>
                <a:tc>
                  <a:txBody>
                    <a:bodyPr/>
                    <a:lstStyle/>
                    <a:p>
                      <a:pPr indent="180340" algn="just">
                        <a:lnSpc>
                          <a:spcPct val="200000"/>
                        </a:lnSpc>
                        <a:spcAft>
                          <a:spcPts val="0"/>
                        </a:spcAft>
                      </a:pPr>
                      <a:r>
                        <a:rPr lang="es-EC" sz="1000" dirty="0">
                          <a:effectLst/>
                        </a:rPr>
                        <a:t>9.5*10</a:t>
                      </a:r>
                      <a:r>
                        <a:rPr lang="es-EC" sz="1000" baseline="30000" dirty="0">
                          <a:effectLst/>
                        </a:rPr>
                        <a:t>-3</a:t>
                      </a:r>
                      <a:r>
                        <a:rPr lang="es-EC" sz="1000" dirty="0">
                          <a:effectLst/>
                        </a:rPr>
                        <a:t> m</a:t>
                      </a:r>
                      <a:endParaRPr lang="es-MX" sz="1000" dirty="0">
                        <a:solidFill>
                          <a:srgbClr val="366091"/>
                        </a:solidFill>
                        <a:effectLst/>
                        <a:latin typeface="Times New Roman" panose="02020603050405020304" pitchFamily="18" charset="0"/>
                        <a:ea typeface="Times New Roman" panose="02020603050405020304" pitchFamily="18" charset="0"/>
                      </a:endParaRPr>
                    </a:p>
                  </a:txBody>
                  <a:tcPr marL="73025" marR="73025" marT="0" marB="0"/>
                </a:tc>
                <a:extLst>
                  <a:ext uri="{0D108BD9-81ED-4DB2-BD59-A6C34878D82A}">
                    <a16:rowId xmlns:a16="http://schemas.microsoft.com/office/drawing/2014/main" val="461579398"/>
                  </a:ext>
                </a:extLst>
              </a:tr>
              <a:tr h="0">
                <a:tc>
                  <a:txBody>
                    <a:bodyPr/>
                    <a:lstStyle/>
                    <a:p>
                      <a:pPr indent="180340" algn="just">
                        <a:lnSpc>
                          <a:spcPct val="200000"/>
                        </a:lnSpc>
                        <a:spcAft>
                          <a:spcPts val="0"/>
                        </a:spcAft>
                      </a:pPr>
                      <a:r>
                        <a:rPr lang="es-EC" sz="1000">
                          <a:effectLst/>
                        </a:rPr>
                        <a:t>Diámetro exterior del serpentín</a:t>
                      </a:r>
                      <a:endParaRPr lang="es-MX" sz="1000">
                        <a:solidFill>
                          <a:srgbClr val="366091"/>
                        </a:solidFill>
                        <a:effectLst/>
                        <a:latin typeface="Times New Roman" panose="02020603050405020304" pitchFamily="18" charset="0"/>
                        <a:ea typeface="Times New Roman" panose="02020603050405020304" pitchFamily="18" charset="0"/>
                      </a:endParaRPr>
                    </a:p>
                  </a:txBody>
                  <a:tcPr marL="73025" marR="73025" marT="0" marB="0"/>
                </a:tc>
                <a:tc>
                  <a:txBody>
                    <a:bodyPr/>
                    <a:lstStyle/>
                    <a:p>
                      <a:pPr indent="180340" algn="just">
                        <a:lnSpc>
                          <a:spcPct val="200000"/>
                        </a:lnSpc>
                        <a:spcAft>
                          <a:spcPts val="0"/>
                        </a:spcAft>
                      </a:pPr>
                      <a:r>
                        <a:rPr lang="es-EC" sz="1000" dirty="0">
                          <a:effectLst/>
                        </a:rPr>
                        <a:t>7.6*10</a:t>
                      </a:r>
                      <a:r>
                        <a:rPr lang="es-EC" sz="1000" baseline="30000" dirty="0">
                          <a:effectLst/>
                        </a:rPr>
                        <a:t>-3</a:t>
                      </a:r>
                      <a:r>
                        <a:rPr lang="es-EC" sz="1000" dirty="0">
                          <a:effectLst/>
                        </a:rPr>
                        <a:t> m</a:t>
                      </a:r>
                      <a:endParaRPr lang="es-MX" sz="1000" dirty="0">
                        <a:solidFill>
                          <a:srgbClr val="366091"/>
                        </a:solidFill>
                        <a:effectLst/>
                        <a:latin typeface="Times New Roman" panose="02020603050405020304" pitchFamily="18" charset="0"/>
                        <a:ea typeface="Times New Roman" panose="02020603050405020304" pitchFamily="18" charset="0"/>
                      </a:endParaRPr>
                    </a:p>
                  </a:txBody>
                  <a:tcPr marL="73025" marR="73025" marT="0" marB="0"/>
                </a:tc>
                <a:extLst>
                  <a:ext uri="{0D108BD9-81ED-4DB2-BD59-A6C34878D82A}">
                    <a16:rowId xmlns:a16="http://schemas.microsoft.com/office/drawing/2014/main" val="694404636"/>
                  </a:ext>
                </a:extLst>
              </a:tr>
              <a:tr h="0">
                <a:tc>
                  <a:txBody>
                    <a:bodyPr/>
                    <a:lstStyle/>
                    <a:p>
                      <a:pPr indent="180340" algn="just">
                        <a:lnSpc>
                          <a:spcPct val="200000"/>
                        </a:lnSpc>
                        <a:spcAft>
                          <a:spcPts val="0"/>
                        </a:spcAft>
                      </a:pPr>
                      <a:r>
                        <a:rPr lang="es-EC" sz="1000">
                          <a:effectLst/>
                        </a:rPr>
                        <a:t>Carga térmica del silicón</a:t>
                      </a:r>
                      <a:endParaRPr lang="es-MX" sz="1000">
                        <a:solidFill>
                          <a:srgbClr val="366091"/>
                        </a:solidFill>
                        <a:effectLst/>
                        <a:latin typeface="Times New Roman" panose="02020603050405020304" pitchFamily="18" charset="0"/>
                        <a:ea typeface="Times New Roman" panose="02020603050405020304" pitchFamily="18" charset="0"/>
                      </a:endParaRPr>
                    </a:p>
                  </a:txBody>
                  <a:tcPr marL="73025" marR="73025" marT="0" marB="0"/>
                </a:tc>
                <a:tc>
                  <a:txBody>
                    <a:bodyPr/>
                    <a:lstStyle/>
                    <a:p>
                      <a:pPr indent="180340" algn="just">
                        <a:lnSpc>
                          <a:spcPct val="200000"/>
                        </a:lnSpc>
                        <a:spcAft>
                          <a:spcPts val="0"/>
                        </a:spcAft>
                      </a:pPr>
                      <a:r>
                        <a:rPr lang="es-EC" sz="1000" dirty="0">
                          <a:effectLst/>
                        </a:rPr>
                        <a:t>492.5 W</a:t>
                      </a:r>
                      <a:endParaRPr lang="es-MX" sz="1000" dirty="0">
                        <a:solidFill>
                          <a:srgbClr val="366091"/>
                        </a:solidFill>
                        <a:effectLst/>
                        <a:latin typeface="Times New Roman" panose="02020603050405020304" pitchFamily="18" charset="0"/>
                        <a:ea typeface="Times New Roman" panose="02020603050405020304" pitchFamily="18" charset="0"/>
                      </a:endParaRPr>
                    </a:p>
                  </a:txBody>
                  <a:tcPr marL="73025" marR="73025" marT="0" marB="0"/>
                </a:tc>
                <a:extLst>
                  <a:ext uri="{0D108BD9-81ED-4DB2-BD59-A6C34878D82A}">
                    <a16:rowId xmlns:a16="http://schemas.microsoft.com/office/drawing/2014/main" val="1707694499"/>
                  </a:ext>
                </a:extLst>
              </a:tr>
              <a:tr h="0">
                <a:tc>
                  <a:txBody>
                    <a:bodyPr/>
                    <a:lstStyle/>
                    <a:p>
                      <a:pPr indent="180340" algn="just">
                        <a:lnSpc>
                          <a:spcPct val="200000"/>
                        </a:lnSpc>
                        <a:spcAft>
                          <a:spcPts val="0"/>
                        </a:spcAft>
                      </a:pPr>
                      <a:r>
                        <a:rPr lang="es-EC" sz="1000">
                          <a:effectLst/>
                        </a:rPr>
                        <a:t>Longitud de la tubería</a:t>
                      </a:r>
                      <a:endParaRPr lang="es-MX" sz="1000">
                        <a:solidFill>
                          <a:srgbClr val="366091"/>
                        </a:solidFill>
                        <a:effectLst/>
                        <a:latin typeface="Times New Roman" panose="02020603050405020304" pitchFamily="18" charset="0"/>
                        <a:ea typeface="Times New Roman" panose="02020603050405020304" pitchFamily="18" charset="0"/>
                      </a:endParaRPr>
                    </a:p>
                  </a:txBody>
                  <a:tcPr marL="73025" marR="73025" marT="0" marB="0"/>
                </a:tc>
                <a:tc>
                  <a:txBody>
                    <a:bodyPr/>
                    <a:lstStyle/>
                    <a:p>
                      <a:pPr indent="180340" algn="just">
                        <a:lnSpc>
                          <a:spcPct val="200000"/>
                        </a:lnSpc>
                        <a:spcAft>
                          <a:spcPts val="0"/>
                        </a:spcAft>
                      </a:pPr>
                      <a:r>
                        <a:rPr lang="es-EC" sz="1000" dirty="0">
                          <a:effectLst/>
                        </a:rPr>
                        <a:t>3 m</a:t>
                      </a:r>
                      <a:endParaRPr lang="es-MX" sz="1000" dirty="0">
                        <a:solidFill>
                          <a:srgbClr val="366091"/>
                        </a:solidFill>
                        <a:effectLst/>
                        <a:latin typeface="Times New Roman" panose="02020603050405020304" pitchFamily="18" charset="0"/>
                        <a:ea typeface="Times New Roman" panose="02020603050405020304" pitchFamily="18" charset="0"/>
                      </a:endParaRPr>
                    </a:p>
                  </a:txBody>
                  <a:tcPr marL="73025" marR="73025" marT="0" marB="0"/>
                </a:tc>
                <a:extLst>
                  <a:ext uri="{0D108BD9-81ED-4DB2-BD59-A6C34878D82A}">
                    <a16:rowId xmlns:a16="http://schemas.microsoft.com/office/drawing/2014/main" val="177097367"/>
                  </a:ext>
                </a:extLst>
              </a:tr>
            </a:tbl>
          </a:graphicData>
        </a:graphic>
      </p:graphicFrame>
      <p:pic>
        <p:nvPicPr>
          <p:cNvPr id="7" name="Imagen 6"/>
          <p:cNvPicPr/>
          <p:nvPr/>
        </p:nvPicPr>
        <p:blipFill>
          <a:blip r:embed="rId4">
            <a:extLst>
              <a:ext uri="{28A0092B-C50C-407E-A947-70E740481C1C}">
                <a14:useLocalDpi xmlns:a14="http://schemas.microsoft.com/office/drawing/2010/main" val="0"/>
              </a:ext>
            </a:extLst>
          </a:blip>
          <a:stretch>
            <a:fillRect/>
          </a:stretch>
        </p:blipFill>
        <p:spPr>
          <a:xfrm>
            <a:off x="7221127" y="1920880"/>
            <a:ext cx="3590925" cy="1868805"/>
          </a:xfrm>
          <a:prstGeom prst="rect">
            <a:avLst/>
          </a:prstGeom>
        </p:spPr>
      </p:pic>
      <mc:AlternateContent xmlns:mc="http://schemas.openxmlformats.org/markup-compatibility/2006" xmlns:a14="http://schemas.microsoft.com/office/drawing/2010/main">
        <mc:Choice Requires="a14">
          <p:sp>
            <p:nvSpPr>
              <p:cNvPr id="8" name="Rectángulo 7"/>
              <p:cNvSpPr/>
              <p:nvPr/>
            </p:nvSpPr>
            <p:spPr>
              <a:xfrm>
                <a:off x="-1066800" y="4483699"/>
                <a:ext cx="6096000" cy="1174937"/>
              </a:xfrm>
              <a:prstGeom prst="rect">
                <a:avLst/>
              </a:prstGeom>
            </p:spPr>
            <p:txBody>
              <a:bodyPr>
                <a:spAutoFit/>
              </a:bodyPr>
              <a:lstStyle/>
              <a:p>
                <a:pPr indent="180340" algn="just">
                  <a:lnSpc>
                    <a:spcPct val="200000"/>
                  </a:lnSpc>
                  <a:spcAft>
                    <a:spcPts val="0"/>
                  </a:spcAft>
                </a:pPr>
                <a14:m>
                  <m:oMathPara xmlns:m="http://schemas.openxmlformats.org/officeDocument/2006/math">
                    <m:oMathParaPr>
                      <m:jc m:val="centerGroup"/>
                    </m:oMathParaPr>
                    <m:oMath xmlns:m="http://schemas.openxmlformats.org/officeDocument/2006/math">
                      <m:r>
                        <a:rPr lang="es-EC" i="1">
                          <a:latin typeface="Cambria Math" panose="02040503050406030204" pitchFamily="18" charset="0"/>
                          <a:ea typeface="Times New Roman" panose="02020603050405020304" pitchFamily="18" charset="0"/>
                          <a:cs typeface="Times New Roman" panose="02020603050405020304" pitchFamily="18" charset="0"/>
                        </a:rPr>
                        <m:t>∆</m:t>
                      </m:r>
                      <m:r>
                        <a:rPr lang="es-EC" i="1">
                          <a:latin typeface="Cambria Math" panose="02040503050406030204" pitchFamily="18" charset="0"/>
                          <a:ea typeface="Times New Roman" panose="02020603050405020304" pitchFamily="18" charset="0"/>
                          <a:cs typeface="Times New Roman" panose="02020603050405020304" pitchFamily="18" charset="0"/>
                        </a:rPr>
                        <m:t>𝑇h𝑐</m:t>
                      </m:r>
                      <m:r>
                        <a:rPr lang="es-EC" sz="1600" i="1">
                          <a:effectLst/>
                          <a:latin typeface="Cambria Math" panose="02040503050406030204" pitchFamily="18" charset="0"/>
                          <a:ea typeface="Times New Roman" panose="02020603050405020304" pitchFamily="18" charset="0"/>
                        </a:rPr>
                        <m:t>=197 </m:t>
                      </m:r>
                      <m:r>
                        <a:rPr lang="es-EC" sz="1600" i="1">
                          <a:effectLst/>
                          <a:latin typeface="Cambria Math" panose="02040503050406030204" pitchFamily="18" charset="0"/>
                          <a:ea typeface="Times New Roman" panose="02020603050405020304" pitchFamily="18" charset="0"/>
                        </a:rPr>
                        <m:t>𝐾</m:t>
                      </m:r>
                    </m:oMath>
                  </m:oMathPara>
                </a14:m>
                <a:endParaRPr lang="es-MX" dirty="0">
                  <a:latin typeface="Times New Roman" panose="02020603050405020304" pitchFamily="18" charset="0"/>
                  <a:ea typeface="Times New Roman" panose="02020603050405020304" pitchFamily="18" charset="0"/>
                </a:endParaRPr>
              </a:p>
              <a:p>
                <a:pPr indent="180340" algn="just">
                  <a:lnSpc>
                    <a:spcPct val="200000"/>
                  </a:lnSpc>
                  <a:spcAft>
                    <a:spcPts val="0"/>
                  </a:spcAft>
                </a:pPr>
                <a14:m>
                  <m:oMathPara xmlns:m="http://schemas.openxmlformats.org/officeDocument/2006/math">
                    <m:oMathParaPr>
                      <m:jc m:val="centerGroup"/>
                    </m:oMathParaPr>
                    <m:oMath xmlns:m="http://schemas.openxmlformats.org/officeDocument/2006/math">
                      <m:r>
                        <a:rPr lang="es-EC" i="1">
                          <a:latin typeface="Cambria Math" panose="02040503050406030204" pitchFamily="18" charset="0"/>
                          <a:ea typeface="Times New Roman" panose="02020603050405020304" pitchFamily="18" charset="0"/>
                          <a:cs typeface="Times New Roman" panose="02020603050405020304" pitchFamily="18" charset="0"/>
                        </a:rPr>
                        <m:t>∆</m:t>
                      </m:r>
                      <m:r>
                        <a:rPr lang="es-EC" i="1">
                          <a:latin typeface="Cambria Math" panose="02040503050406030204" pitchFamily="18" charset="0"/>
                          <a:ea typeface="Times New Roman" panose="02020603050405020304" pitchFamily="18" charset="0"/>
                          <a:cs typeface="Times New Roman" panose="02020603050405020304" pitchFamily="18" charset="0"/>
                        </a:rPr>
                        <m:t>𝑇h𝑐</m:t>
                      </m:r>
                      <m:r>
                        <a:rPr lang="es-EC" sz="1600" i="1">
                          <a:effectLst/>
                          <a:latin typeface="Cambria Math" panose="02040503050406030204" pitchFamily="18" charset="0"/>
                          <a:ea typeface="Times New Roman" panose="02020603050405020304" pitchFamily="18" charset="0"/>
                        </a:rPr>
                        <m:t>=7 </m:t>
                      </m:r>
                      <m:r>
                        <a:rPr lang="es-EC" sz="1600" i="1">
                          <a:effectLst/>
                          <a:latin typeface="Cambria Math" panose="02040503050406030204" pitchFamily="18" charset="0"/>
                          <a:ea typeface="Times New Roman" panose="02020603050405020304" pitchFamily="18" charset="0"/>
                        </a:rPr>
                        <m:t>𝐾</m:t>
                      </m:r>
                    </m:oMath>
                  </m:oMathPara>
                </a14:m>
                <a:endParaRPr lang="es-MX" dirty="0">
                  <a:latin typeface="Times New Roman" panose="02020603050405020304" pitchFamily="18" charset="0"/>
                  <a:ea typeface="Times New Roman" panose="02020603050405020304" pitchFamily="18" charset="0"/>
                </a:endParaRPr>
              </a:p>
            </p:txBody>
          </p:sp>
        </mc:Choice>
        <mc:Fallback xmlns="">
          <p:sp>
            <p:nvSpPr>
              <p:cNvPr id="8" name="Rectángulo 7"/>
              <p:cNvSpPr>
                <a:spLocks noRot="1" noChangeAspect="1" noMove="1" noResize="1" noEditPoints="1" noAdjustHandles="1" noChangeArrowheads="1" noChangeShapeType="1" noTextEdit="1"/>
              </p:cNvSpPr>
              <p:nvPr/>
            </p:nvSpPr>
            <p:spPr>
              <a:xfrm>
                <a:off x="-1066800" y="4483699"/>
                <a:ext cx="6096000" cy="1174937"/>
              </a:xfrm>
              <a:prstGeom prst="rect">
                <a:avLst/>
              </a:prstGeom>
              <a:blipFill>
                <a:blip r:embed="rId5"/>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9" name="Rectángulo 8"/>
              <p:cNvSpPr/>
              <p:nvPr/>
            </p:nvSpPr>
            <p:spPr>
              <a:xfrm>
                <a:off x="3493296" y="5427064"/>
                <a:ext cx="2008755"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MX">
                          <a:latin typeface="Cambria Math" panose="02040503050406030204" pitchFamily="18" charset="0"/>
                        </a:rPr>
                        <m:t>∆</m:t>
                      </m:r>
                      <m:r>
                        <a:rPr lang="es-MX" i="1">
                          <a:latin typeface="Cambria Math" panose="02040503050406030204" pitchFamily="18" charset="0"/>
                        </a:rPr>
                        <m:t>𝑇𝑚𝑙</m:t>
                      </m:r>
                      <m:r>
                        <a:rPr lang="es-MX" i="0">
                          <a:latin typeface="Cambria Math" panose="02040503050406030204" pitchFamily="18" charset="0"/>
                        </a:rPr>
                        <m:t>=56.932 </m:t>
                      </m:r>
                      <m:r>
                        <a:rPr lang="es-MX" i="1">
                          <a:latin typeface="Cambria Math" panose="02040503050406030204" pitchFamily="18" charset="0"/>
                        </a:rPr>
                        <m:t>𝐾</m:t>
                      </m:r>
                    </m:oMath>
                  </m:oMathPara>
                </a14:m>
                <a:endParaRPr lang="es-MX" dirty="0"/>
              </a:p>
            </p:txBody>
          </p:sp>
        </mc:Choice>
        <mc:Fallback xmlns="">
          <p:sp>
            <p:nvSpPr>
              <p:cNvPr id="9" name="Rectángulo 8"/>
              <p:cNvSpPr>
                <a:spLocks noRot="1" noChangeAspect="1" noMove="1" noResize="1" noEditPoints="1" noAdjustHandles="1" noChangeArrowheads="1" noChangeShapeType="1" noTextEdit="1"/>
              </p:cNvSpPr>
              <p:nvPr/>
            </p:nvSpPr>
            <p:spPr>
              <a:xfrm>
                <a:off x="3493296" y="5427064"/>
                <a:ext cx="2008755" cy="369332"/>
              </a:xfrm>
              <a:prstGeom prst="rect">
                <a:avLst/>
              </a:prstGeom>
              <a:blipFill>
                <a:blip r:embed="rId6"/>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10" name="Rectángulo 9"/>
              <p:cNvSpPr/>
              <p:nvPr/>
            </p:nvSpPr>
            <p:spPr>
              <a:xfrm>
                <a:off x="3232647" y="4462014"/>
                <a:ext cx="2530052" cy="84901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MX">
                          <a:latin typeface="Cambria Math" panose="02040503050406030204" pitchFamily="18" charset="0"/>
                        </a:rPr>
                        <m:t>∆</m:t>
                      </m:r>
                      <m:r>
                        <a:rPr lang="es-MX" i="1">
                          <a:latin typeface="Cambria Math" panose="02040503050406030204" pitchFamily="18" charset="0"/>
                        </a:rPr>
                        <m:t>𝑇𝑚𝑙</m:t>
                      </m:r>
                      <m:r>
                        <a:rPr lang="es-MX" i="0">
                          <a:latin typeface="Cambria Math" panose="02040503050406030204" pitchFamily="18" charset="0"/>
                        </a:rPr>
                        <m:t>=</m:t>
                      </m:r>
                      <m:f>
                        <m:fPr>
                          <m:ctrlPr>
                            <a:rPr lang="es-MX" i="1">
                              <a:latin typeface="Cambria Math" panose="02040503050406030204" pitchFamily="18" charset="0"/>
                            </a:rPr>
                          </m:ctrlPr>
                        </m:fPr>
                        <m:num>
                          <m:r>
                            <a:rPr lang="es-MX" i="0">
                              <a:latin typeface="Cambria Math" panose="02040503050406030204" pitchFamily="18" charset="0"/>
                            </a:rPr>
                            <m:t>∆</m:t>
                          </m:r>
                          <m:r>
                            <a:rPr lang="es-MX" i="1">
                              <a:latin typeface="Cambria Math" panose="02040503050406030204" pitchFamily="18" charset="0"/>
                            </a:rPr>
                            <m:t>𝑇h𝑐</m:t>
                          </m:r>
                          <m:r>
                            <a:rPr lang="es-MX" i="0">
                              <a:latin typeface="Cambria Math" panose="02040503050406030204" pitchFamily="18" charset="0"/>
                            </a:rPr>
                            <m:t>1−∆</m:t>
                          </m:r>
                          <m:r>
                            <a:rPr lang="es-MX" i="1">
                              <a:latin typeface="Cambria Math" panose="02040503050406030204" pitchFamily="18" charset="0"/>
                            </a:rPr>
                            <m:t>𝑇h𝑐</m:t>
                          </m:r>
                        </m:num>
                        <m:den>
                          <m:func>
                            <m:funcPr>
                              <m:ctrlPr>
                                <a:rPr lang="es-MX" i="1">
                                  <a:latin typeface="Cambria Math" panose="02040503050406030204" pitchFamily="18" charset="0"/>
                                </a:rPr>
                              </m:ctrlPr>
                            </m:funcPr>
                            <m:fName>
                              <m:r>
                                <m:rPr>
                                  <m:sty m:val="p"/>
                                </m:rPr>
                                <a:rPr lang="es-MX" i="0">
                                  <a:latin typeface="Cambria Math" panose="02040503050406030204" pitchFamily="18" charset="0"/>
                                </a:rPr>
                                <m:t>ln</m:t>
                              </m:r>
                            </m:fName>
                            <m:e>
                              <m:f>
                                <m:fPr>
                                  <m:ctrlPr>
                                    <a:rPr lang="es-MX" i="1">
                                      <a:latin typeface="Cambria Math" panose="02040503050406030204" pitchFamily="18" charset="0"/>
                                    </a:rPr>
                                  </m:ctrlPr>
                                </m:fPr>
                                <m:num>
                                  <m:r>
                                    <a:rPr lang="es-MX" i="0">
                                      <a:latin typeface="Cambria Math" panose="02040503050406030204" pitchFamily="18" charset="0"/>
                                    </a:rPr>
                                    <m:t>∆</m:t>
                                  </m:r>
                                  <m:r>
                                    <a:rPr lang="es-MX" i="1">
                                      <a:latin typeface="Cambria Math" panose="02040503050406030204" pitchFamily="18" charset="0"/>
                                    </a:rPr>
                                    <m:t>𝑇h𝑐</m:t>
                                  </m:r>
                                  <m:r>
                                    <a:rPr lang="es-MX" i="0">
                                      <a:latin typeface="Cambria Math" panose="02040503050406030204" pitchFamily="18" charset="0"/>
                                    </a:rPr>
                                    <m:t>1</m:t>
                                  </m:r>
                                </m:num>
                                <m:den>
                                  <m:r>
                                    <a:rPr lang="es-MX" i="0">
                                      <a:latin typeface="Cambria Math" panose="02040503050406030204" pitchFamily="18" charset="0"/>
                                    </a:rPr>
                                    <m:t>∆</m:t>
                                  </m:r>
                                  <m:r>
                                    <a:rPr lang="es-MX" i="1">
                                      <a:latin typeface="Cambria Math" panose="02040503050406030204" pitchFamily="18" charset="0"/>
                                    </a:rPr>
                                    <m:t>𝑇h𝑐</m:t>
                                  </m:r>
                                </m:den>
                              </m:f>
                            </m:e>
                          </m:func>
                        </m:den>
                      </m:f>
                    </m:oMath>
                  </m:oMathPara>
                </a14:m>
                <a:endParaRPr lang="es-MX" dirty="0"/>
              </a:p>
            </p:txBody>
          </p:sp>
        </mc:Choice>
        <mc:Fallback xmlns="">
          <p:sp>
            <p:nvSpPr>
              <p:cNvPr id="10" name="Rectángulo 9"/>
              <p:cNvSpPr>
                <a:spLocks noRot="1" noChangeAspect="1" noMove="1" noResize="1" noEditPoints="1" noAdjustHandles="1" noChangeArrowheads="1" noChangeShapeType="1" noTextEdit="1"/>
              </p:cNvSpPr>
              <p:nvPr/>
            </p:nvSpPr>
            <p:spPr>
              <a:xfrm>
                <a:off x="3232647" y="4462014"/>
                <a:ext cx="2530052" cy="849015"/>
              </a:xfrm>
              <a:prstGeom prst="rect">
                <a:avLst/>
              </a:prstGeom>
              <a:blipFill>
                <a:blip r:embed="rId7"/>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12" name="Rectángulo 11"/>
              <p:cNvSpPr/>
              <p:nvPr/>
            </p:nvSpPr>
            <p:spPr>
              <a:xfrm>
                <a:off x="6357532" y="4073215"/>
                <a:ext cx="4836003" cy="111902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MX" i="1">
                              <a:latin typeface="Cambria Math" panose="02040503050406030204" pitchFamily="18" charset="0"/>
                            </a:rPr>
                          </m:ctrlPr>
                        </m:sSubPr>
                        <m:e>
                          <m:r>
                            <a:rPr lang="es-MX" i="1">
                              <a:latin typeface="Cambria Math" panose="02040503050406030204" pitchFamily="18" charset="0"/>
                            </a:rPr>
                            <m:t>𝑈</m:t>
                          </m:r>
                        </m:e>
                        <m:sub>
                          <m:r>
                            <a:rPr lang="es-MX" i="1">
                              <a:latin typeface="Cambria Math" panose="02040503050406030204" pitchFamily="18" charset="0"/>
                            </a:rPr>
                            <m:t>𝑠𝑒𝑟𝑝𝑒𝑛𝑡</m:t>
                          </m:r>
                          <m:r>
                            <a:rPr lang="es-MX" i="0">
                              <a:latin typeface="Cambria Math" panose="02040503050406030204" pitchFamily="18" charset="0"/>
                            </a:rPr>
                            <m:t>í</m:t>
                          </m:r>
                          <m:r>
                            <a:rPr lang="es-MX" i="1">
                              <a:latin typeface="Cambria Math" panose="02040503050406030204" pitchFamily="18" charset="0"/>
                            </a:rPr>
                            <m:t>𝑛</m:t>
                          </m:r>
                        </m:sub>
                      </m:sSub>
                      <m:r>
                        <a:rPr lang="es-MX" i="0">
                          <a:latin typeface="Cambria Math" panose="02040503050406030204" pitchFamily="18" charset="0"/>
                        </a:rPr>
                        <m:t>=</m:t>
                      </m:r>
                      <m:f>
                        <m:fPr>
                          <m:ctrlPr>
                            <a:rPr lang="es-MX" i="1">
                              <a:latin typeface="Cambria Math" panose="02040503050406030204" pitchFamily="18" charset="0"/>
                            </a:rPr>
                          </m:ctrlPr>
                        </m:fPr>
                        <m:num>
                          <m:r>
                            <a:rPr lang="es-MX" i="0">
                              <a:latin typeface="Cambria Math" panose="02040503050406030204" pitchFamily="18" charset="0"/>
                            </a:rPr>
                            <m:t>1</m:t>
                          </m:r>
                        </m:num>
                        <m:den>
                          <m:f>
                            <m:fPr>
                              <m:ctrlPr>
                                <a:rPr lang="es-MX" i="1">
                                  <a:latin typeface="Cambria Math" panose="02040503050406030204" pitchFamily="18" charset="0"/>
                                </a:rPr>
                              </m:ctrlPr>
                            </m:fPr>
                            <m:num>
                              <m:r>
                                <a:rPr lang="es-MX" i="0">
                                  <a:latin typeface="Cambria Math" panose="02040503050406030204" pitchFamily="18" charset="0"/>
                                </a:rPr>
                                <m:t>1</m:t>
                              </m:r>
                            </m:num>
                            <m:den>
                              <m:sSub>
                                <m:sSubPr>
                                  <m:ctrlPr>
                                    <a:rPr lang="es-MX" i="1">
                                      <a:latin typeface="Cambria Math" panose="02040503050406030204" pitchFamily="18" charset="0"/>
                                    </a:rPr>
                                  </m:ctrlPr>
                                </m:sSubPr>
                                <m:e>
                                  <m:r>
                                    <a:rPr lang="es-MX" i="1">
                                      <a:latin typeface="Cambria Math" panose="02040503050406030204" pitchFamily="18" charset="0"/>
                                    </a:rPr>
                                    <m:t>h</m:t>
                                  </m:r>
                                </m:e>
                                <m:sub>
                                  <m:r>
                                    <a:rPr lang="es-MX" i="1">
                                      <a:latin typeface="Cambria Math" panose="02040503050406030204" pitchFamily="18" charset="0"/>
                                    </a:rPr>
                                    <m:t>𝑠𝑖𝑙</m:t>
                                  </m:r>
                                </m:sub>
                              </m:sSub>
                            </m:den>
                          </m:f>
                          <m:r>
                            <a:rPr lang="es-MX" i="0">
                              <a:latin typeface="Cambria Math" panose="02040503050406030204" pitchFamily="18" charset="0"/>
                            </a:rPr>
                            <m:t>+</m:t>
                          </m:r>
                          <m:f>
                            <m:fPr>
                              <m:ctrlPr>
                                <a:rPr lang="es-MX" i="1">
                                  <a:latin typeface="Cambria Math" panose="02040503050406030204" pitchFamily="18" charset="0"/>
                                </a:rPr>
                              </m:ctrlPr>
                            </m:fPr>
                            <m:num>
                              <m:f>
                                <m:fPr>
                                  <m:ctrlPr>
                                    <a:rPr lang="es-MX" i="1">
                                      <a:latin typeface="Cambria Math" panose="02040503050406030204" pitchFamily="18" charset="0"/>
                                    </a:rPr>
                                  </m:ctrlPr>
                                </m:fPr>
                                <m:num>
                                  <m:r>
                                    <a:rPr lang="es-MX" i="1">
                                      <a:latin typeface="Cambria Math" panose="02040503050406030204" pitchFamily="18" charset="0"/>
                                    </a:rPr>
                                    <m:t>𝐷𝑖𝑛</m:t>
                                  </m:r>
                                </m:num>
                                <m:den>
                                  <m:r>
                                    <a:rPr lang="es-MX" i="0">
                                      <a:latin typeface="Cambria Math" panose="02040503050406030204" pitchFamily="18" charset="0"/>
                                    </a:rPr>
                                    <m:t>2</m:t>
                                  </m:r>
                                </m:den>
                              </m:f>
                            </m:num>
                            <m:den>
                              <m:sSub>
                                <m:sSubPr>
                                  <m:ctrlPr>
                                    <a:rPr lang="es-MX" i="1">
                                      <a:latin typeface="Cambria Math" panose="02040503050406030204" pitchFamily="18" charset="0"/>
                                    </a:rPr>
                                  </m:ctrlPr>
                                </m:sSubPr>
                                <m:e>
                                  <m:r>
                                    <a:rPr lang="es-MX" i="1">
                                      <a:latin typeface="Cambria Math" panose="02040503050406030204" pitchFamily="18" charset="0"/>
                                    </a:rPr>
                                    <m:t>𝑘</m:t>
                                  </m:r>
                                </m:e>
                                <m:sub>
                                  <m:r>
                                    <a:rPr lang="es-MX" i="1">
                                      <a:latin typeface="Cambria Math" panose="02040503050406030204" pitchFamily="18" charset="0"/>
                                    </a:rPr>
                                    <m:t>𝑐𝑢</m:t>
                                  </m:r>
                                </m:sub>
                              </m:sSub>
                            </m:den>
                          </m:f>
                          <m:r>
                            <a:rPr lang="es-MX" i="0">
                              <a:latin typeface="Cambria Math" panose="02040503050406030204" pitchFamily="18" charset="0"/>
                            </a:rPr>
                            <m:t>∗</m:t>
                          </m:r>
                          <m:func>
                            <m:funcPr>
                              <m:ctrlPr>
                                <a:rPr lang="es-MX" i="1">
                                  <a:latin typeface="Cambria Math" panose="02040503050406030204" pitchFamily="18" charset="0"/>
                                </a:rPr>
                              </m:ctrlPr>
                            </m:funcPr>
                            <m:fName>
                              <m:r>
                                <m:rPr>
                                  <m:sty m:val="p"/>
                                </m:rPr>
                                <a:rPr lang="es-MX" i="0">
                                  <a:latin typeface="Cambria Math" panose="02040503050406030204" pitchFamily="18" charset="0"/>
                                </a:rPr>
                                <m:t>ln</m:t>
                              </m:r>
                            </m:fName>
                            <m:e>
                              <m:f>
                                <m:fPr>
                                  <m:ctrlPr>
                                    <a:rPr lang="es-MX" i="1">
                                      <a:latin typeface="Cambria Math" panose="02040503050406030204" pitchFamily="18" charset="0"/>
                                    </a:rPr>
                                  </m:ctrlPr>
                                </m:fPr>
                                <m:num>
                                  <m:r>
                                    <a:rPr lang="es-MX" i="1">
                                      <a:latin typeface="Cambria Math" panose="02040503050406030204" pitchFamily="18" charset="0"/>
                                    </a:rPr>
                                    <m:t>𝐷𝑒𝑥</m:t>
                                  </m:r>
                                </m:num>
                                <m:den>
                                  <m:r>
                                    <a:rPr lang="es-MX" i="1">
                                      <a:latin typeface="Cambria Math" panose="02040503050406030204" pitchFamily="18" charset="0"/>
                                    </a:rPr>
                                    <m:t>𝐷𝑖𝑛</m:t>
                                  </m:r>
                                </m:den>
                              </m:f>
                            </m:e>
                          </m:func>
                          <m:r>
                            <a:rPr lang="es-MX" i="0">
                              <a:latin typeface="Cambria Math" panose="02040503050406030204" pitchFamily="18" charset="0"/>
                            </a:rPr>
                            <m:t>+</m:t>
                          </m:r>
                          <m:f>
                            <m:fPr>
                              <m:ctrlPr>
                                <a:rPr lang="es-MX" i="1">
                                  <a:latin typeface="Cambria Math" panose="02040503050406030204" pitchFamily="18" charset="0"/>
                                </a:rPr>
                              </m:ctrlPr>
                            </m:fPr>
                            <m:num>
                              <m:r>
                                <a:rPr lang="es-MX" i="1">
                                  <a:latin typeface="Cambria Math" panose="02040503050406030204" pitchFamily="18" charset="0"/>
                                </a:rPr>
                                <m:t>𝐷𝑖𝑛</m:t>
                              </m:r>
                            </m:num>
                            <m:den>
                              <m:r>
                                <a:rPr lang="es-MX" i="1">
                                  <a:latin typeface="Cambria Math" panose="02040503050406030204" pitchFamily="18" charset="0"/>
                                </a:rPr>
                                <m:t>𝐷𝑒𝑥</m:t>
                              </m:r>
                              <m:r>
                                <a:rPr lang="es-MX" i="0">
                                  <a:latin typeface="Cambria Math" panose="02040503050406030204" pitchFamily="18" charset="0"/>
                                </a:rPr>
                                <m:t>∗</m:t>
                              </m:r>
                              <m:sSub>
                                <m:sSubPr>
                                  <m:ctrlPr>
                                    <a:rPr lang="es-MX" i="1">
                                      <a:latin typeface="Cambria Math" panose="02040503050406030204" pitchFamily="18" charset="0"/>
                                    </a:rPr>
                                  </m:ctrlPr>
                                </m:sSubPr>
                                <m:e>
                                  <m:r>
                                    <a:rPr lang="es-MX" i="1">
                                      <a:latin typeface="Cambria Math" panose="02040503050406030204" pitchFamily="18" charset="0"/>
                                    </a:rPr>
                                    <m:t>h</m:t>
                                  </m:r>
                                </m:e>
                                <m:sub>
                                  <m:r>
                                    <a:rPr lang="es-MX" i="1">
                                      <a:latin typeface="Cambria Math" panose="02040503050406030204" pitchFamily="18" charset="0"/>
                                    </a:rPr>
                                    <m:t>𝑎𝑔𝑢𝑎</m:t>
                                  </m:r>
                                </m:sub>
                              </m:sSub>
                            </m:den>
                          </m:f>
                        </m:den>
                      </m:f>
                    </m:oMath>
                  </m:oMathPara>
                </a14:m>
                <a:endParaRPr lang="es-MX" dirty="0"/>
              </a:p>
            </p:txBody>
          </p:sp>
        </mc:Choice>
        <mc:Fallback xmlns="">
          <p:sp>
            <p:nvSpPr>
              <p:cNvPr id="12" name="Rectángulo 11"/>
              <p:cNvSpPr>
                <a:spLocks noRot="1" noChangeAspect="1" noMove="1" noResize="1" noEditPoints="1" noAdjustHandles="1" noChangeArrowheads="1" noChangeShapeType="1" noTextEdit="1"/>
              </p:cNvSpPr>
              <p:nvPr/>
            </p:nvSpPr>
            <p:spPr>
              <a:xfrm>
                <a:off x="6357532" y="4073215"/>
                <a:ext cx="4836003" cy="1119024"/>
              </a:xfrm>
              <a:prstGeom prst="rect">
                <a:avLst/>
              </a:prstGeom>
              <a:blipFill>
                <a:blip r:embed="rId8"/>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13" name="Rectángulo 12"/>
              <p:cNvSpPr/>
              <p:nvPr/>
            </p:nvSpPr>
            <p:spPr>
              <a:xfrm>
                <a:off x="7076108" y="5491857"/>
                <a:ext cx="2513188" cy="60907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MX" i="1">
                              <a:latin typeface="Cambria Math" panose="02040503050406030204" pitchFamily="18" charset="0"/>
                            </a:rPr>
                          </m:ctrlPr>
                        </m:sSubPr>
                        <m:e>
                          <m:r>
                            <a:rPr lang="es-MX" i="1">
                              <a:latin typeface="Cambria Math" panose="02040503050406030204" pitchFamily="18" charset="0"/>
                            </a:rPr>
                            <m:t>𝑈</m:t>
                          </m:r>
                        </m:e>
                        <m:sub>
                          <m:r>
                            <a:rPr lang="es-MX" i="1">
                              <a:latin typeface="Cambria Math" panose="02040503050406030204" pitchFamily="18" charset="0"/>
                            </a:rPr>
                            <m:t>𝑠𝑒𝑟𝑝𝑒𝑛𝑡</m:t>
                          </m:r>
                          <m:r>
                            <a:rPr lang="es-MX" i="0">
                              <a:latin typeface="Cambria Math" panose="02040503050406030204" pitchFamily="18" charset="0"/>
                            </a:rPr>
                            <m:t>í</m:t>
                          </m:r>
                          <m:r>
                            <a:rPr lang="es-MX" i="1">
                              <a:latin typeface="Cambria Math" panose="02040503050406030204" pitchFamily="18" charset="0"/>
                            </a:rPr>
                            <m:t>𝑛</m:t>
                          </m:r>
                        </m:sub>
                      </m:sSub>
                      <m:r>
                        <a:rPr lang="es-MX" i="0">
                          <a:latin typeface="Cambria Math" panose="02040503050406030204" pitchFamily="18" charset="0"/>
                        </a:rPr>
                        <m:t>=13.411 </m:t>
                      </m:r>
                      <m:f>
                        <m:fPr>
                          <m:ctrlPr>
                            <a:rPr lang="es-MX" i="1">
                              <a:latin typeface="Cambria Math" panose="02040503050406030204" pitchFamily="18" charset="0"/>
                            </a:rPr>
                          </m:ctrlPr>
                        </m:fPr>
                        <m:num>
                          <m:r>
                            <a:rPr lang="es-MX" i="1">
                              <a:latin typeface="Cambria Math" panose="02040503050406030204" pitchFamily="18" charset="0"/>
                            </a:rPr>
                            <m:t>𝑊</m:t>
                          </m:r>
                        </m:num>
                        <m:den>
                          <m:r>
                            <a:rPr lang="es-MX" i="1">
                              <a:latin typeface="Cambria Math" panose="02040503050406030204" pitchFamily="18" charset="0"/>
                            </a:rPr>
                            <m:t>𝐾</m:t>
                          </m:r>
                        </m:den>
                      </m:f>
                    </m:oMath>
                  </m:oMathPara>
                </a14:m>
                <a:endParaRPr lang="es-MX" dirty="0"/>
              </a:p>
            </p:txBody>
          </p:sp>
        </mc:Choice>
        <mc:Fallback xmlns="">
          <p:sp>
            <p:nvSpPr>
              <p:cNvPr id="13" name="Rectángulo 12"/>
              <p:cNvSpPr>
                <a:spLocks noRot="1" noChangeAspect="1" noMove="1" noResize="1" noEditPoints="1" noAdjustHandles="1" noChangeArrowheads="1" noChangeShapeType="1" noTextEdit="1"/>
              </p:cNvSpPr>
              <p:nvPr/>
            </p:nvSpPr>
            <p:spPr>
              <a:xfrm>
                <a:off x="7076108" y="5491857"/>
                <a:ext cx="2513188" cy="609077"/>
              </a:xfrm>
              <a:prstGeom prst="rect">
                <a:avLst/>
              </a:prstGeom>
              <a:blipFill>
                <a:blip r:embed="rId9"/>
                <a:stretch>
                  <a:fillRect/>
                </a:stretch>
              </a:blipFill>
            </p:spPr>
            <p:txBody>
              <a:bodyPr/>
              <a:lstStyle/>
              <a:p>
                <a:r>
                  <a:rPr lang="es-MX">
                    <a:noFill/>
                  </a:rPr>
                  <a:t> </a:t>
                </a:r>
              </a:p>
            </p:txBody>
          </p:sp>
        </mc:Fallback>
      </mc:AlternateContent>
    </p:spTree>
    <p:extLst>
      <p:ext uri="{BB962C8B-B14F-4D97-AF65-F5344CB8AC3E}">
        <p14:creationId xmlns:p14="http://schemas.microsoft.com/office/powerpoint/2010/main" val="37988109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2"/>
          <p:cNvSpPr txBox="1">
            <a:spLocks/>
          </p:cNvSpPr>
          <p:nvPr/>
        </p:nvSpPr>
        <p:spPr>
          <a:xfrm>
            <a:off x="1135135" y="1053942"/>
            <a:ext cx="10058400" cy="825699"/>
          </a:xfrm>
          <a:prstGeom prst="rect">
            <a:avLst/>
          </a:prstGeom>
        </p:spPr>
        <p:txBody>
          <a:bodyPr>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endParaRPr lang="es-ES_tradnl" sz="4000" b="1" dirty="0"/>
          </a:p>
        </p:txBody>
      </p:sp>
      <p:pic>
        <p:nvPicPr>
          <p:cNvPr id="4" name="Imagen 3">
            <a:extLst>
              <a:ext uri="{FF2B5EF4-FFF2-40B4-BE49-F238E27FC236}">
                <a16:creationId xmlns:a16="http://schemas.microsoft.com/office/drawing/2014/main" id="{6AF4887E-8391-4537-B3CC-9C2423D626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878182" cy="773295"/>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85869" y="29188"/>
            <a:ext cx="1374356" cy="1126433"/>
          </a:xfrm>
          <a:prstGeom prst="rect">
            <a:avLst/>
          </a:prstGeom>
        </p:spPr>
      </p:pic>
      <mc:AlternateContent xmlns:mc="http://schemas.openxmlformats.org/markup-compatibility/2006" xmlns:a14="http://schemas.microsoft.com/office/drawing/2010/main">
        <mc:Choice Requires="a14">
          <p:sp>
            <p:nvSpPr>
              <p:cNvPr id="6" name="Rectángulo 5"/>
              <p:cNvSpPr/>
              <p:nvPr/>
            </p:nvSpPr>
            <p:spPr>
              <a:xfrm>
                <a:off x="4746351" y="2783484"/>
                <a:ext cx="2835968" cy="39074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MX" i="1">
                              <a:latin typeface="Cambria Math" panose="02040503050406030204" pitchFamily="18" charset="0"/>
                            </a:rPr>
                          </m:ctrlPr>
                        </m:sSubPr>
                        <m:e>
                          <m:r>
                            <a:rPr lang="es-MX" i="1">
                              <a:latin typeface="Cambria Math" panose="02040503050406030204" pitchFamily="18" charset="0"/>
                            </a:rPr>
                            <m:t>𝐴𝑟𝑒𝑎</m:t>
                          </m:r>
                        </m:e>
                        <m:sub>
                          <m:r>
                            <a:rPr lang="es-MX" i="1">
                              <a:latin typeface="Cambria Math" panose="02040503050406030204" pitchFamily="18" charset="0"/>
                            </a:rPr>
                            <m:t>𝑠𝑒𝑟𝑝𝑒𝑛𝑡</m:t>
                          </m:r>
                          <m:r>
                            <a:rPr lang="es-MX" i="0">
                              <a:latin typeface="Cambria Math" panose="02040503050406030204" pitchFamily="18" charset="0"/>
                            </a:rPr>
                            <m:t>í</m:t>
                          </m:r>
                          <m:r>
                            <a:rPr lang="es-MX" i="1">
                              <a:latin typeface="Cambria Math" panose="02040503050406030204" pitchFamily="18" charset="0"/>
                            </a:rPr>
                            <m:t>𝑛</m:t>
                          </m:r>
                        </m:sub>
                      </m:sSub>
                      <m:r>
                        <a:rPr lang="es-MX" i="0">
                          <a:latin typeface="Cambria Math" panose="02040503050406030204" pitchFamily="18" charset="0"/>
                        </a:rPr>
                        <m:t>=</m:t>
                      </m:r>
                      <m:r>
                        <a:rPr lang="es-MX" i="1">
                          <a:latin typeface="Cambria Math" panose="02040503050406030204" pitchFamily="18" charset="0"/>
                        </a:rPr>
                        <m:t>𝜋</m:t>
                      </m:r>
                      <m:r>
                        <a:rPr lang="es-MX" i="0">
                          <a:latin typeface="Cambria Math" panose="02040503050406030204" pitchFamily="18" charset="0"/>
                        </a:rPr>
                        <m:t>∗</m:t>
                      </m:r>
                      <m:r>
                        <a:rPr lang="es-MX" i="1">
                          <a:latin typeface="Cambria Math" panose="02040503050406030204" pitchFamily="18" charset="0"/>
                        </a:rPr>
                        <m:t>𝐷𝑒</m:t>
                      </m:r>
                      <m:r>
                        <a:rPr lang="es-MX" i="0">
                          <a:latin typeface="Cambria Math" panose="02040503050406030204" pitchFamily="18" charset="0"/>
                        </a:rPr>
                        <m:t>∗</m:t>
                      </m:r>
                      <m:r>
                        <a:rPr lang="es-MX" i="1">
                          <a:latin typeface="Cambria Math" panose="02040503050406030204" pitchFamily="18" charset="0"/>
                        </a:rPr>
                        <m:t>𝐿</m:t>
                      </m:r>
                    </m:oMath>
                  </m:oMathPara>
                </a14:m>
                <a:endParaRPr lang="es-MX" dirty="0"/>
              </a:p>
            </p:txBody>
          </p:sp>
        </mc:Choice>
        <mc:Fallback xmlns="">
          <p:sp>
            <p:nvSpPr>
              <p:cNvPr id="6" name="Rectángulo 5"/>
              <p:cNvSpPr>
                <a:spLocks noRot="1" noChangeAspect="1" noMove="1" noResize="1" noEditPoints="1" noAdjustHandles="1" noChangeArrowheads="1" noChangeShapeType="1" noTextEdit="1"/>
              </p:cNvSpPr>
              <p:nvPr/>
            </p:nvSpPr>
            <p:spPr>
              <a:xfrm>
                <a:off x="4746351" y="2783484"/>
                <a:ext cx="2835968" cy="390748"/>
              </a:xfrm>
              <a:prstGeom prst="rect">
                <a:avLst/>
              </a:prstGeom>
              <a:blipFill>
                <a:blip r:embed="rId4"/>
                <a:stretch>
                  <a:fillRect b="-6250"/>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7" name="Rectángulo 6"/>
              <p:cNvSpPr/>
              <p:nvPr/>
            </p:nvSpPr>
            <p:spPr>
              <a:xfrm>
                <a:off x="4746351" y="3681813"/>
                <a:ext cx="2647199" cy="39626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MX" i="1">
                              <a:latin typeface="Cambria Math" panose="02040503050406030204" pitchFamily="18" charset="0"/>
                            </a:rPr>
                          </m:ctrlPr>
                        </m:sSubPr>
                        <m:e>
                          <m:r>
                            <a:rPr lang="es-MX" i="1">
                              <a:latin typeface="Cambria Math" panose="02040503050406030204" pitchFamily="18" charset="0"/>
                            </a:rPr>
                            <m:t>𝐴𝑟𝑒𝑎</m:t>
                          </m:r>
                        </m:e>
                        <m:sub>
                          <m:r>
                            <a:rPr lang="es-MX" i="1">
                              <a:latin typeface="Cambria Math" panose="02040503050406030204" pitchFamily="18" charset="0"/>
                            </a:rPr>
                            <m:t>𝑠𝑒𝑟𝑝𝑒𝑛𝑡</m:t>
                          </m:r>
                          <m:r>
                            <a:rPr lang="es-MX" i="0">
                              <a:latin typeface="Cambria Math" panose="02040503050406030204" pitchFamily="18" charset="0"/>
                            </a:rPr>
                            <m:t>í</m:t>
                          </m:r>
                          <m:r>
                            <a:rPr lang="es-MX" i="1">
                              <a:latin typeface="Cambria Math" panose="02040503050406030204" pitchFamily="18" charset="0"/>
                            </a:rPr>
                            <m:t>𝑛</m:t>
                          </m:r>
                        </m:sub>
                      </m:sSub>
                      <m:r>
                        <a:rPr lang="es-MX" i="0">
                          <a:latin typeface="Cambria Math" panose="02040503050406030204" pitchFamily="18" charset="0"/>
                        </a:rPr>
                        <m:t>=0.09 </m:t>
                      </m:r>
                      <m:sSup>
                        <m:sSupPr>
                          <m:ctrlPr>
                            <a:rPr lang="es-MX" i="1">
                              <a:latin typeface="Cambria Math" panose="02040503050406030204" pitchFamily="18" charset="0"/>
                            </a:rPr>
                          </m:ctrlPr>
                        </m:sSupPr>
                        <m:e>
                          <m:r>
                            <a:rPr lang="es-MX" i="1">
                              <a:latin typeface="Cambria Math" panose="02040503050406030204" pitchFamily="18" charset="0"/>
                            </a:rPr>
                            <m:t>𝑚</m:t>
                          </m:r>
                        </m:e>
                        <m:sup>
                          <m:r>
                            <a:rPr lang="es-MX" i="0">
                              <a:latin typeface="Cambria Math" panose="02040503050406030204" pitchFamily="18" charset="0"/>
                            </a:rPr>
                            <m:t>2</m:t>
                          </m:r>
                        </m:sup>
                      </m:sSup>
                    </m:oMath>
                  </m:oMathPara>
                </a14:m>
                <a:endParaRPr lang="es-MX" dirty="0"/>
              </a:p>
            </p:txBody>
          </p:sp>
        </mc:Choice>
        <mc:Fallback xmlns="">
          <p:sp>
            <p:nvSpPr>
              <p:cNvPr id="7" name="Rectángulo 6"/>
              <p:cNvSpPr>
                <a:spLocks noRot="1" noChangeAspect="1" noMove="1" noResize="1" noEditPoints="1" noAdjustHandles="1" noChangeArrowheads="1" noChangeShapeType="1" noTextEdit="1"/>
              </p:cNvSpPr>
              <p:nvPr/>
            </p:nvSpPr>
            <p:spPr>
              <a:xfrm>
                <a:off x="4746351" y="3681813"/>
                <a:ext cx="2647199" cy="396262"/>
              </a:xfrm>
              <a:prstGeom prst="rect">
                <a:avLst/>
              </a:prstGeom>
              <a:blipFill>
                <a:blip r:embed="rId5"/>
                <a:stretch>
                  <a:fillRect b="-6154"/>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8" name="Rectángulo 7"/>
              <p:cNvSpPr/>
              <p:nvPr/>
            </p:nvSpPr>
            <p:spPr>
              <a:xfrm>
                <a:off x="7878036" y="2432202"/>
                <a:ext cx="3965829" cy="69705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MX" i="1">
                          <a:latin typeface="Cambria Math" panose="02040503050406030204" pitchFamily="18" charset="0"/>
                        </a:rPr>
                        <m:t>𝑁</m:t>
                      </m:r>
                      <m:r>
                        <a:rPr lang="es-MX" i="0">
                          <a:latin typeface="Cambria Math" panose="02040503050406030204" pitchFamily="18" charset="0"/>
                        </a:rPr>
                        <m:t>=</m:t>
                      </m:r>
                      <m:f>
                        <m:fPr>
                          <m:ctrlPr>
                            <a:rPr lang="es-MX" i="1">
                              <a:latin typeface="Cambria Math" panose="02040503050406030204" pitchFamily="18" charset="0"/>
                            </a:rPr>
                          </m:ctrlPr>
                        </m:fPr>
                        <m:num>
                          <m:sSub>
                            <m:sSubPr>
                              <m:ctrlPr>
                                <a:rPr lang="es-MX" i="1">
                                  <a:latin typeface="Cambria Math" panose="02040503050406030204" pitchFamily="18" charset="0"/>
                                </a:rPr>
                              </m:ctrlPr>
                            </m:sSubPr>
                            <m:e>
                              <m:r>
                                <a:rPr lang="es-MX" i="1">
                                  <a:latin typeface="Cambria Math" panose="02040503050406030204" pitchFamily="18" charset="0"/>
                                </a:rPr>
                                <m:t>𝑄</m:t>
                              </m:r>
                            </m:e>
                            <m:sub>
                              <m:r>
                                <a:rPr lang="es-MX" i="1">
                                  <a:latin typeface="Cambria Math" panose="02040503050406030204" pitchFamily="18" charset="0"/>
                                </a:rPr>
                                <m:t>𝑠𝑒𝑟𝑝𝑒𝑛𝑡</m:t>
                              </m:r>
                              <m:r>
                                <a:rPr lang="es-MX" i="0">
                                  <a:latin typeface="Cambria Math" panose="02040503050406030204" pitchFamily="18" charset="0"/>
                                </a:rPr>
                                <m:t>í</m:t>
                              </m:r>
                              <m:r>
                                <a:rPr lang="es-MX" i="1">
                                  <a:latin typeface="Cambria Math" panose="02040503050406030204" pitchFamily="18" charset="0"/>
                                </a:rPr>
                                <m:t>𝑛</m:t>
                              </m:r>
                            </m:sub>
                          </m:sSub>
                        </m:num>
                        <m:den>
                          <m:sSub>
                            <m:sSubPr>
                              <m:ctrlPr>
                                <a:rPr lang="es-MX" i="1">
                                  <a:latin typeface="Cambria Math" panose="02040503050406030204" pitchFamily="18" charset="0"/>
                                </a:rPr>
                              </m:ctrlPr>
                            </m:sSubPr>
                            <m:e>
                              <m:r>
                                <a:rPr lang="es-MX" i="1">
                                  <a:latin typeface="Cambria Math" panose="02040503050406030204" pitchFamily="18" charset="0"/>
                                </a:rPr>
                                <m:t>𝑈</m:t>
                              </m:r>
                            </m:e>
                            <m:sub>
                              <m:r>
                                <a:rPr lang="es-MX" i="1">
                                  <a:latin typeface="Cambria Math" panose="02040503050406030204" pitchFamily="18" charset="0"/>
                                </a:rPr>
                                <m:t>𝑠𝑒𝑟𝑝𝑒𝑛𝑡</m:t>
                              </m:r>
                              <m:r>
                                <a:rPr lang="es-MX" i="0">
                                  <a:latin typeface="Cambria Math" panose="02040503050406030204" pitchFamily="18" charset="0"/>
                                </a:rPr>
                                <m:t>í</m:t>
                              </m:r>
                              <m:r>
                                <a:rPr lang="es-MX" i="1">
                                  <a:latin typeface="Cambria Math" panose="02040503050406030204" pitchFamily="18" charset="0"/>
                                </a:rPr>
                                <m:t>𝑛</m:t>
                              </m:r>
                            </m:sub>
                          </m:sSub>
                          <m:r>
                            <a:rPr lang="es-MX" i="0">
                              <a:latin typeface="Cambria Math" panose="02040503050406030204" pitchFamily="18" charset="0"/>
                            </a:rPr>
                            <m:t>∗</m:t>
                          </m:r>
                          <m:sSub>
                            <m:sSubPr>
                              <m:ctrlPr>
                                <a:rPr lang="es-MX" i="1">
                                  <a:latin typeface="Cambria Math" panose="02040503050406030204" pitchFamily="18" charset="0"/>
                                </a:rPr>
                              </m:ctrlPr>
                            </m:sSubPr>
                            <m:e>
                              <m:r>
                                <a:rPr lang="es-MX" i="1">
                                  <a:latin typeface="Cambria Math" panose="02040503050406030204" pitchFamily="18" charset="0"/>
                                </a:rPr>
                                <m:t>𝐴𝑟𝑒𝑎</m:t>
                              </m:r>
                            </m:e>
                            <m:sub>
                              <m:r>
                                <a:rPr lang="es-MX" i="1">
                                  <a:latin typeface="Cambria Math" panose="02040503050406030204" pitchFamily="18" charset="0"/>
                                </a:rPr>
                                <m:t>𝑠𝑒𝑟𝑝𝑒𝑛𝑡</m:t>
                              </m:r>
                              <m:r>
                                <a:rPr lang="es-MX" i="0">
                                  <a:latin typeface="Cambria Math" panose="02040503050406030204" pitchFamily="18" charset="0"/>
                                </a:rPr>
                                <m:t>í</m:t>
                              </m:r>
                              <m:r>
                                <a:rPr lang="es-MX" i="1">
                                  <a:latin typeface="Cambria Math" panose="02040503050406030204" pitchFamily="18" charset="0"/>
                                </a:rPr>
                                <m:t>𝑛</m:t>
                              </m:r>
                            </m:sub>
                          </m:sSub>
                          <m:r>
                            <a:rPr lang="es-MX" i="0">
                              <a:latin typeface="Cambria Math" panose="02040503050406030204" pitchFamily="18" charset="0"/>
                            </a:rPr>
                            <m:t>∗∆</m:t>
                          </m:r>
                          <m:r>
                            <a:rPr lang="es-MX" i="1">
                              <a:latin typeface="Cambria Math" panose="02040503050406030204" pitchFamily="18" charset="0"/>
                            </a:rPr>
                            <m:t>𝑇𝑚𝑙</m:t>
                          </m:r>
                        </m:den>
                      </m:f>
                    </m:oMath>
                  </m:oMathPara>
                </a14:m>
                <a:endParaRPr lang="es-MX" dirty="0"/>
              </a:p>
            </p:txBody>
          </p:sp>
        </mc:Choice>
        <mc:Fallback xmlns="">
          <p:sp>
            <p:nvSpPr>
              <p:cNvPr id="8" name="Rectángulo 7"/>
              <p:cNvSpPr>
                <a:spLocks noRot="1" noChangeAspect="1" noMove="1" noResize="1" noEditPoints="1" noAdjustHandles="1" noChangeArrowheads="1" noChangeShapeType="1" noTextEdit="1"/>
              </p:cNvSpPr>
              <p:nvPr/>
            </p:nvSpPr>
            <p:spPr>
              <a:xfrm>
                <a:off x="7878036" y="2432202"/>
                <a:ext cx="3965829" cy="697050"/>
              </a:xfrm>
              <a:prstGeom prst="rect">
                <a:avLst/>
              </a:prstGeom>
              <a:blipFill>
                <a:blip r:embed="rId6"/>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9" name="Rectángulo 8"/>
              <p:cNvSpPr/>
              <p:nvPr/>
            </p:nvSpPr>
            <p:spPr>
              <a:xfrm>
                <a:off x="9251650" y="3603405"/>
                <a:ext cx="1218603" cy="369332"/>
              </a:xfrm>
              <a:prstGeom prst="rect">
                <a:avLst/>
              </a:prstGeom>
            </p:spPr>
            <p:txBody>
              <a:bodyPr wrap="none">
                <a:spAutoFit/>
              </a:bodyPr>
              <a:lstStyle/>
              <a:p>
                <a:r>
                  <a:rPr lang="es-MX" dirty="0"/>
                  <a:t>N</a:t>
                </a:r>
                <a:r>
                  <a:rPr lang="es-MX" dirty="0" smtClean="0"/>
                  <a:t> </a:t>
                </a:r>
                <a14:m>
                  <m:oMath xmlns:m="http://schemas.openxmlformats.org/officeDocument/2006/math">
                    <m:r>
                      <a:rPr lang="es-MX" b="0" i="0">
                        <a:latin typeface="Cambria Math" panose="02040503050406030204" pitchFamily="18" charset="0"/>
                      </a:rPr>
                      <m:t>=7.205</m:t>
                    </m:r>
                  </m:oMath>
                </a14:m>
                <a:endParaRPr lang="es-MX" dirty="0"/>
              </a:p>
            </p:txBody>
          </p:sp>
        </mc:Choice>
        <mc:Fallback xmlns="">
          <p:sp>
            <p:nvSpPr>
              <p:cNvPr id="9" name="Rectángulo 8"/>
              <p:cNvSpPr>
                <a:spLocks noRot="1" noChangeAspect="1" noMove="1" noResize="1" noEditPoints="1" noAdjustHandles="1" noChangeArrowheads="1" noChangeShapeType="1" noTextEdit="1"/>
              </p:cNvSpPr>
              <p:nvPr/>
            </p:nvSpPr>
            <p:spPr>
              <a:xfrm>
                <a:off x="9251650" y="3603405"/>
                <a:ext cx="1218603" cy="369332"/>
              </a:xfrm>
              <a:prstGeom prst="rect">
                <a:avLst/>
              </a:prstGeom>
              <a:blipFill>
                <a:blip r:embed="rId7"/>
                <a:stretch>
                  <a:fillRect l="-4500" t="-8197" b="-24590"/>
                </a:stretch>
              </a:blipFill>
            </p:spPr>
            <p:txBody>
              <a:bodyPr/>
              <a:lstStyle/>
              <a:p>
                <a:r>
                  <a:rPr lang="es-MX">
                    <a:noFill/>
                  </a:rPr>
                  <a:t> </a:t>
                </a:r>
              </a:p>
            </p:txBody>
          </p:sp>
        </mc:Fallback>
      </mc:AlternateContent>
      <p:pic>
        <p:nvPicPr>
          <p:cNvPr id="10" name="Imagen 9"/>
          <p:cNvPicPr/>
          <p:nvPr/>
        </p:nvPicPr>
        <p:blipFill>
          <a:blip r:embed="rId8">
            <a:extLst>
              <a:ext uri="{28A0092B-C50C-407E-A947-70E740481C1C}">
                <a14:useLocalDpi xmlns:a14="http://schemas.microsoft.com/office/drawing/2010/main" val="0"/>
              </a:ext>
            </a:extLst>
          </a:blip>
          <a:stretch>
            <a:fillRect/>
          </a:stretch>
        </p:blipFill>
        <p:spPr>
          <a:xfrm>
            <a:off x="704095" y="1673696"/>
            <a:ext cx="3588745" cy="3185876"/>
          </a:xfrm>
          <a:prstGeom prst="rect">
            <a:avLst/>
          </a:prstGeom>
        </p:spPr>
      </p:pic>
    </p:spTree>
    <p:extLst>
      <p:ext uri="{BB962C8B-B14F-4D97-AF65-F5344CB8AC3E}">
        <p14:creationId xmlns:p14="http://schemas.microsoft.com/office/powerpoint/2010/main" val="20380900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2"/>
          <p:cNvSpPr txBox="1">
            <a:spLocks/>
          </p:cNvSpPr>
          <p:nvPr/>
        </p:nvSpPr>
        <p:spPr>
          <a:xfrm>
            <a:off x="627469" y="893428"/>
            <a:ext cx="10058400" cy="825699"/>
          </a:xfrm>
          <a:prstGeom prst="rect">
            <a:avLst/>
          </a:prstGeom>
        </p:spPr>
        <p:txBody>
          <a:bodyPr>
            <a:normAutofit fontScale="55000" lnSpcReduction="20000"/>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algn="ctr"/>
            <a:r>
              <a:rPr lang="es-ES_tradnl" sz="4000" b="1" dirty="0" smtClean="0"/>
              <a:t>DETERMINACION DE LA TEMPERATURA DE EVAPORACIÓN Y CONDENSACIÓN </a:t>
            </a:r>
            <a:endParaRPr lang="es-ES_tradnl" sz="4000" b="1" dirty="0"/>
          </a:p>
        </p:txBody>
      </p:sp>
      <p:pic>
        <p:nvPicPr>
          <p:cNvPr id="4" name="Imagen 3">
            <a:extLst>
              <a:ext uri="{FF2B5EF4-FFF2-40B4-BE49-F238E27FC236}">
                <a16:creationId xmlns:a16="http://schemas.microsoft.com/office/drawing/2014/main" id="{6AF4887E-8391-4537-B3CC-9C2423D626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878182" cy="773295"/>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85869" y="29188"/>
            <a:ext cx="1374356" cy="1126433"/>
          </a:xfrm>
          <a:prstGeom prst="rect">
            <a:avLst/>
          </a:prstGeom>
        </p:spPr>
      </p:pic>
      <mc:AlternateContent xmlns:mc="http://schemas.openxmlformats.org/markup-compatibility/2006" xmlns:a14="http://schemas.microsoft.com/office/drawing/2010/main">
        <mc:Choice Requires="a14">
          <p:sp>
            <p:nvSpPr>
              <p:cNvPr id="6" name="Rectángulo 5"/>
              <p:cNvSpPr/>
              <p:nvPr/>
            </p:nvSpPr>
            <p:spPr>
              <a:xfrm>
                <a:off x="1439090" y="4603603"/>
                <a:ext cx="1853391" cy="39074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MX" i="1">
                              <a:latin typeface="Cambria Math" panose="02040503050406030204" pitchFamily="18" charset="0"/>
                            </a:rPr>
                          </m:ctrlPr>
                        </m:sSubPr>
                        <m:e>
                          <m:r>
                            <a:rPr lang="es-MX" i="1">
                              <a:latin typeface="Cambria Math" panose="02040503050406030204" pitchFamily="18" charset="0"/>
                            </a:rPr>
                            <m:t>𝑇</m:t>
                          </m:r>
                        </m:e>
                        <m:sub>
                          <m:r>
                            <a:rPr lang="es-MX" i="1">
                              <a:latin typeface="Cambria Math" panose="02040503050406030204" pitchFamily="18" charset="0"/>
                            </a:rPr>
                            <m:t>𝑒𝑣𝑎𝑝</m:t>
                          </m:r>
                        </m:sub>
                      </m:sSub>
                      <m:r>
                        <a:rPr lang="es-MX" i="0">
                          <a:latin typeface="Cambria Math" panose="02040503050406030204" pitchFamily="18" charset="0"/>
                        </a:rPr>
                        <m:t>=</m:t>
                      </m:r>
                      <m:sSub>
                        <m:sSubPr>
                          <m:ctrlPr>
                            <a:rPr lang="es-MX" i="1">
                              <a:latin typeface="Cambria Math" panose="02040503050406030204" pitchFamily="18" charset="0"/>
                            </a:rPr>
                          </m:ctrlPr>
                        </m:sSubPr>
                        <m:e>
                          <m:r>
                            <a:rPr lang="es-MX" i="1">
                              <a:latin typeface="Cambria Math" panose="02040503050406030204" pitchFamily="18" charset="0"/>
                            </a:rPr>
                            <m:t>𝑇</m:t>
                          </m:r>
                        </m:e>
                        <m:sub>
                          <m:r>
                            <a:rPr lang="es-MX" i="1">
                              <a:latin typeface="Cambria Math" panose="02040503050406030204" pitchFamily="18" charset="0"/>
                            </a:rPr>
                            <m:t>𝑅</m:t>
                          </m:r>
                        </m:sub>
                      </m:sSub>
                      <m:r>
                        <a:rPr lang="es-MX" i="0">
                          <a:latin typeface="Cambria Math" panose="02040503050406030204" pitchFamily="18" charset="0"/>
                        </a:rPr>
                        <m:t>−</m:t>
                      </m:r>
                      <m:sSub>
                        <m:sSubPr>
                          <m:ctrlPr>
                            <a:rPr lang="es-MX" i="1">
                              <a:latin typeface="Cambria Math" panose="02040503050406030204" pitchFamily="18" charset="0"/>
                            </a:rPr>
                          </m:ctrlPr>
                        </m:sSubPr>
                        <m:e>
                          <m:r>
                            <a:rPr lang="es-MX" i="1">
                              <a:latin typeface="Cambria Math" panose="02040503050406030204" pitchFamily="18" charset="0"/>
                            </a:rPr>
                            <m:t>𝐷</m:t>
                          </m:r>
                        </m:e>
                        <m:sub>
                          <m:r>
                            <a:rPr lang="es-MX" i="1">
                              <a:latin typeface="Cambria Math" panose="02040503050406030204" pitchFamily="18" charset="0"/>
                            </a:rPr>
                            <m:t>𝑇</m:t>
                          </m:r>
                        </m:sub>
                      </m:sSub>
                    </m:oMath>
                  </m:oMathPara>
                </a14:m>
                <a:endParaRPr lang="es-MX" dirty="0"/>
              </a:p>
            </p:txBody>
          </p:sp>
        </mc:Choice>
        <mc:Fallback xmlns="">
          <p:sp>
            <p:nvSpPr>
              <p:cNvPr id="6" name="Rectángulo 5"/>
              <p:cNvSpPr>
                <a:spLocks noRot="1" noChangeAspect="1" noMove="1" noResize="1" noEditPoints="1" noAdjustHandles="1" noChangeArrowheads="1" noChangeShapeType="1" noTextEdit="1"/>
              </p:cNvSpPr>
              <p:nvPr/>
            </p:nvSpPr>
            <p:spPr>
              <a:xfrm>
                <a:off x="1439091" y="4333222"/>
                <a:ext cx="1853391" cy="390748"/>
              </a:xfrm>
              <a:prstGeom prst="rect">
                <a:avLst/>
              </a:prstGeom>
              <a:blipFill>
                <a:blip r:embed="rId4"/>
                <a:stretch>
                  <a:fillRect b="-3125"/>
                </a:stretch>
              </a:blipFill>
            </p:spPr>
            <p:txBody>
              <a:bodyPr/>
              <a:lstStyle/>
              <a:p>
                <a:r>
                  <a:rPr lang="es-MX">
                    <a:noFill/>
                  </a:rPr>
                  <a:t> </a:t>
                </a:r>
              </a:p>
            </p:txBody>
          </p:sp>
        </mc:Fallback>
      </mc:AlternateContent>
      <p:graphicFrame>
        <p:nvGraphicFramePr>
          <p:cNvPr id="7" name="Tabla 6"/>
          <p:cNvGraphicFramePr>
            <a:graphicFrameLocks noGrp="1"/>
          </p:cNvGraphicFramePr>
          <p:nvPr>
            <p:extLst>
              <p:ext uri="{D42A27DB-BD31-4B8C-83A1-F6EECF244321}">
                <p14:modId xmlns:p14="http://schemas.microsoft.com/office/powerpoint/2010/main" val="3868383818"/>
              </p:ext>
            </p:extLst>
          </p:nvPr>
        </p:nvGraphicFramePr>
        <p:xfrm>
          <a:off x="2416630" y="1637535"/>
          <a:ext cx="5980543" cy="2926080"/>
        </p:xfrm>
        <a:graphic>
          <a:graphicData uri="http://schemas.openxmlformats.org/drawingml/2006/table">
            <a:tbl>
              <a:tblPr firstRow="1" firstCol="1" bandRow="1">
                <a:tableStyleId>{5C22544A-7EE6-4342-B048-85BDC9FD1C3A}</a:tableStyleId>
              </a:tblPr>
              <a:tblGrid>
                <a:gridCol w="1993063">
                  <a:extLst>
                    <a:ext uri="{9D8B030D-6E8A-4147-A177-3AD203B41FA5}">
                      <a16:colId xmlns:a16="http://schemas.microsoft.com/office/drawing/2014/main" val="2714473099"/>
                    </a:ext>
                  </a:extLst>
                </a:gridCol>
                <a:gridCol w="1993740">
                  <a:extLst>
                    <a:ext uri="{9D8B030D-6E8A-4147-A177-3AD203B41FA5}">
                      <a16:colId xmlns:a16="http://schemas.microsoft.com/office/drawing/2014/main" val="3090029759"/>
                    </a:ext>
                  </a:extLst>
                </a:gridCol>
                <a:gridCol w="1993740">
                  <a:extLst>
                    <a:ext uri="{9D8B030D-6E8A-4147-A177-3AD203B41FA5}">
                      <a16:colId xmlns:a16="http://schemas.microsoft.com/office/drawing/2014/main" val="2158243022"/>
                    </a:ext>
                  </a:extLst>
                </a:gridCol>
              </a:tblGrid>
              <a:tr h="0">
                <a:tc gridSpan="3">
                  <a:txBody>
                    <a:bodyPr/>
                    <a:lstStyle/>
                    <a:p>
                      <a:pPr indent="180340" algn="ctr">
                        <a:lnSpc>
                          <a:spcPct val="200000"/>
                        </a:lnSpc>
                        <a:spcAft>
                          <a:spcPts val="0"/>
                        </a:spcAft>
                      </a:pPr>
                      <a:r>
                        <a:rPr lang="es-EC" sz="1200" dirty="0">
                          <a:effectLst/>
                        </a:rPr>
                        <a:t>DT</a:t>
                      </a:r>
                      <a:endParaRPr lang="es-MX"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493493262"/>
                  </a:ext>
                </a:extLst>
              </a:tr>
              <a:tr h="0">
                <a:tc>
                  <a:txBody>
                    <a:bodyPr/>
                    <a:lstStyle/>
                    <a:p>
                      <a:pPr indent="180340" algn="ctr">
                        <a:lnSpc>
                          <a:spcPct val="200000"/>
                        </a:lnSpc>
                        <a:spcAft>
                          <a:spcPts val="0"/>
                        </a:spcAft>
                      </a:pPr>
                      <a:r>
                        <a:rPr lang="es-EC" sz="1200" dirty="0">
                          <a:effectLst/>
                        </a:rPr>
                        <a:t>Humedad Relativa</a:t>
                      </a:r>
                      <a:endParaRPr lang="es-MX"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180340" algn="ctr">
                        <a:lnSpc>
                          <a:spcPct val="200000"/>
                        </a:lnSpc>
                        <a:spcAft>
                          <a:spcPts val="0"/>
                        </a:spcAft>
                      </a:pPr>
                      <a:r>
                        <a:rPr lang="es-EC" sz="1200" dirty="0">
                          <a:effectLst/>
                        </a:rPr>
                        <a:t>Convección Natural</a:t>
                      </a:r>
                      <a:endParaRPr lang="es-MX"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180340" algn="ctr">
                        <a:lnSpc>
                          <a:spcPct val="200000"/>
                        </a:lnSpc>
                        <a:spcAft>
                          <a:spcPts val="0"/>
                        </a:spcAft>
                      </a:pPr>
                      <a:r>
                        <a:rPr lang="es-EC" sz="1200">
                          <a:effectLst/>
                        </a:rPr>
                        <a:t>Convección Forzada</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647223373"/>
                  </a:ext>
                </a:extLst>
              </a:tr>
              <a:tr h="0">
                <a:tc>
                  <a:txBody>
                    <a:bodyPr/>
                    <a:lstStyle/>
                    <a:p>
                      <a:pPr indent="180340" algn="ctr">
                        <a:lnSpc>
                          <a:spcPct val="200000"/>
                        </a:lnSpc>
                        <a:spcAft>
                          <a:spcPts val="0"/>
                        </a:spcAft>
                      </a:pPr>
                      <a:r>
                        <a:rPr lang="es-EC" sz="1200">
                          <a:effectLst/>
                        </a:rPr>
                        <a:t>%</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180340" algn="ctr">
                        <a:lnSpc>
                          <a:spcPct val="200000"/>
                        </a:lnSpc>
                        <a:spcAft>
                          <a:spcPts val="0"/>
                        </a:spcAft>
                      </a:pPr>
                      <a:r>
                        <a:rPr lang="es-EC" sz="1200" dirty="0">
                          <a:effectLst/>
                        </a:rPr>
                        <a:t>°F</a:t>
                      </a:r>
                      <a:endParaRPr lang="es-MX"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180340" algn="ctr">
                        <a:lnSpc>
                          <a:spcPct val="200000"/>
                        </a:lnSpc>
                        <a:spcAft>
                          <a:spcPts val="0"/>
                        </a:spcAft>
                      </a:pPr>
                      <a:r>
                        <a:rPr lang="es-EC" sz="1200">
                          <a:effectLst/>
                        </a:rPr>
                        <a:t>°F</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053707352"/>
                  </a:ext>
                </a:extLst>
              </a:tr>
              <a:tr h="0">
                <a:tc>
                  <a:txBody>
                    <a:bodyPr/>
                    <a:lstStyle/>
                    <a:p>
                      <a:pPr indent="180340" algn="ctr">
                        <a:lnSpc>
                          <a:spcPct val="200000"/>
                        </a:lnSpc>
                        <a:spcAft>
                          <a:spcPts val="0"/>
                        </a:spcAft>
                      </a:pPr>
                      <a:r>
                        <a:rPr lang="es-EC" sz="1200" dirty="0">
                          <a:effectLst/>
                        </a:rPr>
                        <a:t>95-91</a:t>
                      </a:r>
                      <a:endParaRPr lang="es-MX"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180340" algn="ctr">
                        <a:lnSpc>
                          <a:spcPct val="200000"/>
                        </a:lnSpc>
                        <a:spcAft>
                          <a:spcPts val="0"/>
                        </a:spcAft>
                      </a:pPr>
                      <a:r>
                        <a:rPr lang="es-EC" sz="1200" dirty="0">
                          <a:effectLst/>
                        </a:rPr>
                        <a:t>12-14</a:t>
                      </a:r>
                      <a:endParaRPr lang="es-MX"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180340" algn="ctr">
                        <a:lnSpc>
                          <a:spcPct val="200000"/>
                        </a:lnSpc>
                        <a:spcAft>
                          <a:spcPts val="0"/>
                        </a:spcAft>
                      </a:pPr>
                      <a:r>
                        <a:rPr lang="es-EC" sz="1200">
                          <a:effectLst/>
                        </a:rPr>
                        <a:t>8-10</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284847261"/>
                  </a:ext>
                </a:extLst>
              </a:tr>
              <a:tr h="0">
                <a:tc>
                  <a:txBody>
                    <a:bodyPr/>
                    <a:lstStyle/>
                    <a:p>
                      <a:pPr indent="180340" algn="ctr">
                        <a:lnSpc>
                          <a:spcPct val="200000"/>
                        </a:lnSpc>
                        <a:spcAft>
                          <a:spcPts val="0"/>
                        </a:spcAft>
                      </a:pPr>
                      <a:r>
                        <a:rPr lang="es-EC" sz="1200" dirty="0">
                          <a:effectLst/>
                        </a:rPr>
                        <a:t>90-86</a:t>
                      </a:r>
                      <a:endParaRPr lang="es-MX"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180340" algn="ctr">
                        <a:lnSpc>
                          <a:spcPct val="200000"/>
                        </a:lnSpc>
                        <a:spcAft>
                          <a:spcPts val="0"/>
                        </a:spcAft>
                      </a:pPr>
                      <a:r>
                        <a:rPr lang="es-EC" sz="1200" dirty="0">
                          <a:effectLst/>
                        </a:rPr>
                        <a:t>14-16</a:t>
                      </a:r>
                      <a:endParaRPr lang="es-MX"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180340" algn="ctr">
                        <a:lnSpc>
                          <a:spcPct val="200000"/>
                        </a:lnSpc>
                        <a:spcAft>
                          <a:spcPts val="0"/>
                        </a:spcAft>
                      </a:pPr>
                      <a:r>
                        <a:rPr lang="es-EC" sz="1200">
                          <a:effectLst/>
                        </a:rPr>
                        <a:t>10-12</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909979586"/>
                  </a:ext>
                </a:extLst>
              </a:tr>
              <a:tr h="0">
                <a:tc>
                  <a:txBody>
                    <a:bodyPr/>
                    <a:lstStyle/>
                    <a:p>
                      <a:pPr indent="180340" algn="ctr">
                        <a:lnSpc>
                          <a:spcPct val="200000"/>
                        </a:lnSpc>
                        <a:spcAft>
                          <a:spcPts val="0"/>
                        </a:spcAft>
                      </a:pPr>
                      <a:r>
                        <a:rPr lang="es-EC" sz="1200">
                          <a:effectLst/>
                        </a:rPr>
                        <a:t>85-81</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180340" algn="ctr">
                        <a:lnSpc>
                          <a:spcPct val="200000"/>
                        </a:lnSpc>
                        <a:spcAft>
                          <a:spcPts val="0"/>
                        </a:spcAft>
                      </a:pPr>
                      <a:r>
                        <a:rPr lang="es-EC" sz="1200" dirty="0">
                          <a:effectLst/>
                        </a:rPr>
                        <a:t>18-18</a:t>
                      </a:r>
                      <a:endParaRPr lang="es-MX"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180340" algn="ctr">
                        <a:lnSpc>
                          <a:spcPct val="200000"/>
                        </a:lnSpc>
                        <a:spcAft>
                          <a:spcPts val="0"/>
                        </a:spcAft>
                      </a:pPr>
                      <a:r>
                        <a:rPr lang="es-EC" sz="1200" dirty="0">
                          <a:effectLst/>
                        </a:rPr>
                        <a:t>12-14</a:t>
                      </a:r>
                      <a:endParaRPr lang="es-MX"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840337992"/>
                  </a:ext>
                </a:extLst>
              </a:tr>
              <a:tr h="0">
                <a:tc>
                  <a:txBody>
                    <a:bodyPr/>
                    <a:lstStyle/>
                    <a:p>
                      <a:pPr indent="180340" algn="ctr">
                        <a:lnSpc>
                          <a:spcPct val="200000"/>
                        </a:lnSpc>
                        <a:spcAft>
                          <a:spcPts val="0"/>
                        </a:spcAft>
                      </a:pPr>
                      <a:r>
                        <a:rPr lang="es-EC" sz="1200" dirty="0">
                          <a:effectLst/>
                        </a:rPr>
                        <a:t>80-76</a:t>
                      </a:r>
                      <a:endParaRPr lang="es-MX"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180340" algn="ctr">
                        <a:lnSpc>
                          <a:spcPct val="200000"/>
                        </a:lnSpc>
                        <a:spcAft>
                          <a:spcPts val="0"/>
                        </a:spcAft>
                      </a:pPr>
                      <a:r>
                        <a:rPr lang="es-EC" sz="1200" dirty="0">
                          <a:effectLst/>
                        </a:rPr>
                        <a:t>18-20</a:t>
                      </a:r>
                      <a:endParaRPr lang="es-MX"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180340" algn="ctr">
                        <a:lnSpc>
                          <a:spcPct val="200000"/>
                        </a:lnSpc>
                        <a:spcAft>
                          <a:spcPts val="0"/>
                        </a:spcAft>
                      </a:pPr>
                      <a:r>
                        <a:rPr lang="es-EC" sz="1200" dirty="0">
                          <a:effectLst/>
                        </a:rPr>
                        <a:t>14-16</a:t>
                      </a:r>
                      <a:endParaRPr lang="es-MX"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763558878"/>
                  </a:ext>
                </a:extLst>
              </a:tr>
              <a:tr h="0">
                <a:tc>
                  <a:txBody>
                    <a:bodyPr/>
                    <a:lstStyle/>
                    <a:p>
                      <a:pPr indent="180340" algn="ctr">
                        <a:lnSpc>
                          <a:spcPct val="200000"/>
                        </a:lnSpc>
                        <a:spcAft>
                          <a:spcPts val="0"/>
                        </a:spcAft>
                      </a:pPr>
                      <a:r>
                        <a:rPr lang="es-EC" sz="1200" dirty="0">
                          <a:effectLst/>
                        </a:rPr>
                        <a:t>75-70</a:t>
                      </a:r>
                      <a:endParaRPr lang="es-MX"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180340" algn="ctr">
                        <a:lnSpc>
                          <a:spcPct val="200000"/>
                        </a:lnSpc>
                        <a:spcAft>
                          <a:spcPts val="0"/>
                        </a:spcAft>
                      </a:pPr>
                      <a:r>
                        <a:rPr lang="es-EC" sz="1200">
                          <a:effectLst/>
                        </a:rPr>
                        <a:t>20-22</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180340" algn="ctr">
                        <a:lnSpc>
                          <a:spcPct val="200000"/>
                        </a:lnSpc>
                        <a:spcAft>
                          <a:spcPts val="0"/>
                        </a:spcAft>
                      </a:pPr>
                      <a:r>
                        <a:rPr lang="es-EC" sz="1200" dirty="0">
                          <a:effectLst/>
                        </a:rPr>
                        <a:t>16-18</a:t>
                      </a:r>
                      <a:endParaRPr lang="es-MX"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34099572"/>
                  </a:ext>
                </a:extLst>
              </a:tr>
            </a:tbl>
          </a:graphicData>
        </a:graphic>
      </p:graphicFrame>
      <mc:AlternateContent xmlns:mc="http://schemas.openxmlformats.org/markup-compatibility/2006" xmlns:a14="http://schemas.microsoft.com/office/drawing/2010/main">
        <mc:Choice Requires="a14">
          <p:sp>
            <p:nvSpPr>
              <p:cNvPr id="8" name="Rectángulo 7"/>
              <p:cNvSpPr/>
              <p:nvPr/>
            </p:nvSpPr>
            <p:spPr>
              <a:xfrm>
                <a:off x="1059371" y="5085172"/>
                <a:ext cx="2612830" cy="41049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d>
                        <m:dPr>
                          <m:begChr m:val=""/>
                          <m:endChr m:val="]"/>
                          <m:ctrlPr>
                            <a:rPr lang="es-MX" i="1">
                              <a:latin typeface="Cambria Math" panose="02040503050406030204" pitchFamily="18" charset="0"/>
                            </a:rPr>
                          </m:ctrlPr>
                        </m:dPr>
                        <m:e>
                          <m:sSub>
                            <m:sSubPr>
                              <m:ctrlPr>
                                <a:rPr lang="es-MX" i="1">
                                  <a:latin typeface="Cambria Math" panose="02040503050406030204" pitchFamily="18" charset="0"/>
                                </a:rPr>
                              </m:ctrlPr>
                            </m:sSubPr>
                            <m:e>
                              <m:r>
                                <a:rPr lang="es-MX" i="1">
                                  <a:latin typeface="Cambria Math" panose="02040503050406030204" pitchFamily="18" charset="0"/>
                                </a:rPr>
                                <m:t>𝑇</m:t>
                              </m:r>
                            </m:e>
                            <m:sub>
                              <m:r>
                                <a:rPr lang="es-MX" i="1">
                                  <a:latin typeface="Cambria Math" panose="02040503050406030204" pitchFamily="18" charset="0"/>
                                </a:rPr>
                                <m:t>𝑒𝑣𝑎𝑝</m:t>
                              </m:r>
                            </m:sub>
                          </m:sSub>
                          <m:r>
                            <a:rPr lang="es-MX" i="0">
                              <a:latin typeface="Cambria Math" panose="02040503050406030204" pitchFamily="18" charset="0"/>
                            </a:rPr>
                            <m:t>=24°</m:t>
                          </m:r>
                          <m:r>
                            <a:rPr lang="es-MX" i="1">
                              <a:latin typeface="Cambria Math" panose="02040503050406030204" pitchFamily="18" charset="0"/>
                            </a:rPr>
                            <m:t>𝐹</m:t>
                          </m:r>
                          <m:r>
                            <a:rPr lang="es-MX" i="0">
                              <a:latin typeface="Cambria Math" panose="02040503050406030204" pitchFamily="18" charset="0"/>
                            </a:rPr>
                            <m:t> [−4.44°</m:t>
                          </m:r>
                          <m:r>
                            <a:rPr lang="es-MX" i="1">
                              <a:latin typeface="Cambria Math" panose="02040503050406030204" pitchFamily="18" charset="0"/>
                            </a:rPr>
                            <m:t>𝐶</m:t>
                          </m:r>
                        </m:e>
                      </m:d>
                    </m:oMath>
                  </m:oMathPara>
                </a14:m>
                <a:endParaRPr lang="es-MX" dirty="0"/>
              </a:p>
            </p:txBody>
          </p:sp>
        </mc:Choice>
        <mc:Fallback xmlns="">
          <p:sp>
            <p:nvSpPr>
              <p:cNvPr id="8" name="Rectángulo 7"/>
              <p:cNvSpPr>
                <a:spLocks noRot="1" noChangeAspect="1" noMove="1" noResize="1" noEditPoints="1" noAdjustHandles="1" noChangeArrowheads="1" noChangeShapeType="1" noTextEdit="1"/>
              </p:cNvSpPr>
              <p:nvPr/>
            </p:nvSpPr>
            <p:spPr>
              <a:xfrm>
                <a:off x="1059371" y="5085172"/>
                <a:ext cx="2612830" cy="410497"/>
              </a:xfrm>
              <a:prstGeom prst="rect">
                <a:avLst/>
              </a:prstGeom>
              <a:blipFill>
                <a:blip r:embed="rId5"/>
                <a:stretch>
                  <a:fillRect t="-151471" r="-21028" b="-223529"/>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9" name="Rectángulo 8"/>
              <p:cNvSpPr/>
              <p:nvPr/>
            </p:nvSpPr>
            <p:spPr>
              <a:xfrm>
                <a:off x="7441591" y="4625019"/>
                <a:ext cx="1911164"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MX" i="1" smtClean="0">
                              <a:latin typeface="Cambria Math" panose="02040503050406030204" pitchFamily="18" charset="0"/>
                            </a:rPr>
                          </m:ctrlPr>
                        </m:sSubPr>
                        <m:e>
                          <m:r>
                            <a:rPr lang="es-MX" i="1">
                              <a:latin typeface="Cambria Math" panose="02040503050406030204" pitchFamily="18" charset="0"/>
                            </a:rPr>
                            <m:t>𝑇</m:t>
                          </m:r>
                        </m:e>
                        <m:sub>
                          <m:r>
                            <a:rPr lang="es-MX" i="1">
                              <a:latin typeface="Cambria Math" panose="02040503050406030204" pitchFamily="18" charset="0"/>
                            </a:rPr>
                            <m:t>𝑐𝑜𝑛𝑑</m:t>
                          </m:r>
                        </m:sub>
                      </m:sSub>
                      <m:r>
                        <a:rPr lang="es-MX" i="0">
                          <a:latin typeface="Cambria Math" panose="02040503050406030204" pitchFamily="18" charset="0"/>
                        </a:rPr>
                        <m:t>=</m:t>
                      </m:r>
                      <m:sSub>
                        <m:sSubPr>
                          <m:ctrlPr>
                            <a:rPr lang="es-MX" i="1">
                              <a:latin typeface="Cambria Math" panose="02040503050406030204" pitchFamily="18" charset="0"/>
                            </a:rPr>
                          </m:ctrlPr>
                        </m:sSubPr>
                        <m:e>
                          <m:r>
                            <a:rPr lang="es-MX" i="1">
                              <a:latin typeface="Cambria Math" panose="02040503050406030204" pitchFamily="18" charset="0"/>
                            </a:rPr>
                            <m:t>𝑇</m:t>
                          </m:r>
                        </m:e>
                        <m:sub>
                          <m:r>
                            <a:rPr lang="es-MX" i="1">
                              <a:latin typeface="Cambria Math" panose="02040503050406030204" pitchFamily="18" charset="0"/>
                            </a:rPr>
                            <m:t>𝑚</m:t>
                          </m:r>
                        </m:sub>
                      </m:sSub>
                      <m:r>
                        <a:rPr lang="es-MX" i="0">
                          <a:latin typeface="Cambria Math" panose="02040503050406030204" pitchFamily="18" charset="0"/>
                        </a:rPr>
                        <m:t>+∆</m:t>
                      </m:r>
                      <m:r>
                        <a:rPr lang="es-MX" i="1">
                          <a:latin typeface="Cambria Math" panose="02040503050406030204" pitchFamily="18" charset="0"/>
                        </a:rPr>
                        <m:t>𝑇</m:t>
                      </m:r>
                    </m:oMath>
                  </m:oMathPara>
                </a14:m>
                <a:endParaRPr lang="es-MX" dirty="0"/>
              </a:p>
            </p:txBody>
          </p:sp>
        </mc:Choice>
        <mc:Fallback xmlns="">
          <p:sp>
            <p:nvSpPr>
              <p:cNvPr id="9" name="Rectángulo 8"/>
              <p:cNvSpPr>
                <a:spLocks noRot="1" noChangeAspect="1" noMove="1" noResize="1" noEditPoints="1" noAdjustHandles="1" noChangeArrowheads="1" noChangeShapeType="1" noTextEdit="1"/>
              </p:cNvSpPr>
              <p:nvPr/>
            </p:nvSpPr>
            <p:spPr>
              <a:xfrm>
                <a:off x="7441591" y="4272264"/>
                <a:ext cx="1911164" cy="369332"/>
              </a:xfrm>
              <a:prstGeom prst="rect">
                <a:avLst/>
              </a:prstGeom>
              <a:blipFill>
                <a:blip r:embed="rId6"/>
                <a:stretch>
                  <a:fillRect b="-3333"/>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10" name="Rectángulo 9"/>
              <p:cNvSpPr/>
              <p:nvPr/>
            </p:nvSpPr>
            <p:spPr>
              <a:xfrm>
                <a:off x="7612247" y="5085172"/>
                <a:ext cx="1569853"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MX" i="1">
                              <a:latin typeface="Cambria Math" panose="02040503050406030204" pitchFamily="18" charset="0"/>
                            </a:rPr>
                          </m:ctrlPr>
                        </m:sSubPr>
                        <m:e>
                          <m:r>
                            <a:rPr lang="es-MX" i="1">
                              <a:latin typeface="Cambria Math" panose="02040503050406030204" pitchFamily="18" charset="0"/>
                            </a:rPr>
                            <m:t>𝑇</m:t>
                          </m:r>
                        </m:e>
                        <m:sub>
                          <m:r>
                            <a:rPr lang="es-MX" i="1">
                              <a:latin typeface="Cambria Math" panose="02040503050406030204" pitchFamily="18" charset="0"/>
                            </a:rPr>
                            <m:t>𝑐𝑜𝑛𝑑</m:t>
                          </m:r>
                        </m:sub>
                      </m:sSub>
                      <m:r>
                        <a:rPr lang="es-MX" i="0">
                          <a:latin typeface="Cambria Math" panose="02040503050406030204" pitchFamily="18" charset="0"/>
                        </a:rPr>
                        <m:t>=41°</m:t>
                      </m:r>
                      <m:r>
                        <a:rPr lang="es-MX" i="1">
                          <a:latin typeface="Cambria Math" panose="02040503050406030204" pitchFamily="18" charset="0"/>
                        </a:rPr>
                        <m:t>𝐶</m:t>
                      </m:r>
                    </m:oMath>
                  </m:oMathPara>
                </a14:m>
                <a:endParaRPr lang="es-MX" dirty="0"/>
              </a:p>
            </p:txBody>
          </p:sp>
        </mc:Choice>
        <mc:Fallback xmlns="">
          <p:sp>
            <p:nvSpPr>
              <p:cNvPr id="10" name="Rectángulo 9"/>
              <p:cNvSpPr>
                <a:spLocks noRot="1" noChangeAspect="1" noMove="1" noResize="1" noEditPoints="1" noAdjustHandles="1" noChangeArrowheads="1" noChangeShapeType="1" noTextEdit="1"/>
              </p:cNvSpPr>
              <p:nvPr/>
            </p:nvSpPr>
            <p:spPr>
              <a:xfrm>
                <a:off x="7612247" y="5085172"/>
                <a:ext cx="1569853" cy="369332"/>
              </a:xfrm>
              <a:prstGeom prst="rect">
                <a:avLst/>
              </a:prstGeom>
              <a:blipFill>
                <a:blip r:embed="rId7"/>
                <a:stretch>
                  <a:fillRect b="-3279"/>
                </a:stretch>
              </a:blipFill>
            </p:spPr>
            <p:txBody>
              <a:bodyPr/>
              <a:lstStyle/>
              <a:p>
                <a:r>
                  <a:rPr lang="es-MX">
                    <a:noFill/>
                  </a:rPr>
                  <a:t> </a:t>
                </a:r>
              </a:p>
            </p:txBody>
          </p:sp>
        </mc:Fallback>
      </mc:AlternateContent>
    </p:spTree>
    <p:extLst>
      <p:ext uri="{BB962C8B-B14F-4D97-AF65-F5344CB8AC3E}">
        <p14:creationId xmlns:p14="http://schemas.microsoft.com/office/powerpoint/2010/main" val="33447485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2"/>
          <p:cNvSpPr txBox="1">
            <a:spLocks/>
          </p:cNvSpPr>
          <p:nvPr/>
        </p:nvSpPr>
        <p:spPr>
          <a:xfrm>
            <a:off x="1135135" y="1053942"/>
            <a:ext cx="10058400" cy="825699"/>
          </a:xfrm>
          <a:prstGeom prst="rect">
            <a:avLst/>
          </a:prstGeom>
        </p:spPr>
        <p:txBody>
          <a:bodyPr>
            <a:normAutofit fontScale="77500" lnSpcReduction="20000"/>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r>
              <a:rPr lang="es-ES_tradnl" sz="4000" b="1" dirty="0" smtClean="0"/>
              <a:t>PRESION DE EVAPORACIÓN Y CONDENSACIÓN  </a:t>
            </a:r>
            <a:endParaRPr lang="es-ES_tradnl" sz="4000" b="1" dirty="0"/>
          </a:p>
        </p:txBody>
      </p:sp>
      <p:pic>
        <p:nvPicPr>
          <p:cNvPr id="4" name="Imagen 3">
            <a:extLst>
              <a:ext uri="{FF2B5EF4-FFF2-40B4-BE49-F238E27FC236}">
                <a16:creationId xmlns:a16="http://schemas.microsoft.com/office/drawing/2014/main" id="{6AF4887E-8391-4537-B3CC-9C2423D626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878182" cy="773295"/>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85869" y="29188"/>
            <a:ext cx="1374356" cy="1126433"/>
          </a:xfrm>
          <a:prstGeom prst="rect">
            <a:avLst/>
          </a:prstGeom>
        </p:spPr>
      </p:pic>
      <p:pic>
        <p:nvPicPr>
          <p:cNvPr id="6" name="Imagen 5"/>
          <p:cNvPicPr/>
          <p:nvPr/>
        </p:nvPicPr>
        <p:blipFill>
          <a:blip r:embed="rId4">
            <a:extLst>
              <a:ext uri="{28A0092B-C50C-407E-A947-70E740481C1C}">
                <a14:useLocalDpi xmlns:a14="http://schemas.microsoft.com/office/drawing/2010/main" val="0"/>
              </a:ext>
            </a:extLst>
          </a:blip>
          <a:stretch>
            <a:fillRect/>
          </a:stretch>
        </p:blipFill>
        <p:spPr>
          <a:xfrm>
            <a:off x="775335" y="1798049"/>
            <a:ext cx="4697730" cy="3209925"/>
          </a:xfrm>
          <a:prstGeom prst="rect">
            <a:avLst/>
          </a:prstGeom>
        </p:spPr>
      </p:pic>
      <p:sp>
        <p:nvSpPr>
          <p:cNvPr id="7" name="Rectángulo 6"/>
          <p:cNvSpPr/>
          <p:nvPr/>
        </p:nvSpPr>
        <p:spPr>
          <a:xfrm>
            <a:off x="775335" y="5007974"/>
            <a:ext cx="2470785" cy="1200329"/>
          </a:xfrm>
          <a:prstGeom prst="rect">
            <a:avLst/>
          </a:prstGeom>
        </p:spPr>
        <p:txBody>
          <a:bodyPr wrap="square">
            <a:spAutoFit/>
          </a:bodyPr>
          <a:lstStyle/>
          <a:p>
            <a:pPr indent="180340" algn="just">
              <a:lnSpc>
                <a:spcPct val="200000"/>
              </a:lnSpc>
              <a:spcAft>
                <a:spcPts val="0"/>
              </a:spcAft>
            </a:pPr>
            <a:r>
              <a:rPr lang="es-EC" dirty="0" err="1">
                <a:latin typeface="Times New Roman" panose="02020603050405020304" pitchFamily="18" charset="0"/>
                <a:ea typeface="Times New Roman" panose="02020603050405020304" pitchFamily="18" charset="0"/>
              </a:rPr>
              <a:t>Pevap</a:t>
            </a:r>
            <a:r>
              <a:rPr lang="es-EC" dirty="0">
                <a:latin typeface="Times New Roman" panose="02020603050405020304" pitchFamily="18" charset="0"/>
                <a:ea typeface="Times New Roman" panose="02020603050405020304" pitchFamily="18" charset="0"/>
              </a:rPr>
              <a:t>: 243.5 </a:t>
            </a:r>
            <a:r>
              <a:rPr lang="es-EC" dirty="0" err="1">
                <a:latin typeface="Times New Roman" panose="02020603050405020304" pitchFamily="18" charset="0"/>
                <a:ea typeface="Times New Roman" panose="02020603050405020304" pitchFamily="18" charset="0"/>
              </a:rPr>
              <a:t>kPa</a:t>
            </a:r>
            <a:endParaRPr lang="es-MX" dirty="0">
              <a:latin typeface="Times New Roman" panose="02020603050405020304" pitchFamily="18" charset="0"/>
              <a:ea typeface="Times New Roman" panose="02020603050405020304" pitchFamily="18" charset="0"/>
            </a:endParaRPr>
          </a:p>
          <a:p>
            <a:pPr indent="180340" algn="just">
              <a:lnSpc>
                <a:spcPct val="200000"/>
              </a:lnSpc>
              <a:spcAft>
                <a:spcPts val="0"/>
              </a:spcAft>
            </a:pPr>
            <a:r>
              <a:rPr lang="es-EC" dirty="0" err="1">
                <a:latin typeface="Times New Roman" panose="02020603050405020304" pitchFamily="18" charset="0"/>
                <a:ea typeface="Times New Roman" panose="02020603050405020304" pitchFamily="18" charset="0"/>
              </a:rPr>
              <a:t>Pcond</a:t>
            </a:r>
            <a:r>
              <a:rPr lang="es-EC" dirty="0">
                <a:latin typeface="Times New Roman" panose="02020603050405020304" pitchFamily="18" charset="0"/>
                <a:ea typeface="Times New Roman" panose="02020603050405020304" pitchFamily="18" charset="0"/>
              </a:rPr>
              <a:t>: 1017.1 </a:t>
            </a:r>
            <a:r>
              <a:rPr lang="es-EC" dirty="0" err="1">
                <a:latin typeface="Times New Roman" panose="02020603050405020304" pitchFamily="18" charset="0"/>
                <a:ea typeface="Times New Roman" panose="02020603050405020304" pitchFamily="18" charset="0"/>
              </a:rPr>
              <a:t>kPa</a:t>
            </a:r>
            <a:endParaRPr lang="es-MX" dirty="0">
              <a:latin typeface="Times New Roman" panose="02020603050405020304" pitchFamily="18" charset="0"/>
              <a:ea typeface="Times New Roman" panose="02020603050405020304" pitchFamily="18" charset="0"/>
            </a:endParaRPr>
          </a:p>
        </p:txBody>
      </p:sp>
      <mc:AlternateContent xmlns:mc="http://schemas.openxmlformats.org/markup-compatibility/2006" xmlns:a14="http://schemas.microsoft.com/office/drawing/2010/main">
        <mc:Choice Requires="a14">
          <p:sp>
            <p:nvSpPr>
              <p:cNvPr id="8" name="Rectángulo 7"/>
              <p:cNvSpPr/>
              <p:nvPr/>
            </p:nvSpPr>
            <p:spPr>
              <a:xfrm>
                <a:off x="6747265" y="5191615"/>
                <a:ext cx="3267048" cy="66492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MX" i="1">
                          <a:latin typeface="Cambria Math" panose="02040503050406030204" pitchFamily="18" charset="0"/>
                        </a:rPr>
                        <m:t>𝑅𝐶</m:t>
                      </m:r>
                      <m:r>
                        <a:rPr lang="es-MX" i="0">
                          <a:latin typeface="Cambria Math" panose="02040503050406030204" pitchFamily="18" charset="0"/>
                        </a:rPr>
                        <m:t>=</m:t>
                      </m:r>
                      <m:f>
                        <m:fPr>
                          <m:ctrlPr>
                            <a:rPr lang="es-MX" i="1">
                              <a:latin typeface="Cambria Math" panose="02040503050406030204" pitchFamily="18" charset="0"/>
                            </a:rPr>
                          </m:ctrlPr>
                        </m:fPr>
                        <m:num>
                          <m:r>
                            <a:rPr lang="es-MX" i="1">
                              <a:latin typeface="Cambria Math" panose="02040503050406030204" pitchFamily="18" charset="0"/>
                            </a:rPr>
                            <m:t>𝑃𝑐𝑜𝑛𝑑</m:t>
                          </m:r>
                        </m:num>
                        <m:den>
                          <m:r>
                            <a:rPr lang="es-MX" i="1">
                              <a:latin typeface="Cambria Math" panose="02040503050406030204" pitchFamily="18" charset="0"/>
                            </a:rPr>
                            <m:t>𝑃𝑒𝑣𝑎𝑝</m:t>
                          </m:r>
                        </m:den>
                      </m:f>
                      <m:r>
                        <a:rPr lang="es-MX" i="0">
                          <a:latin typeface="Cambria Math" panose="02040503050406030204" pitchFamily="18" charset="0"/>
                        </a:rPr>
                        <m:t>= </m:t>
                      </m:r>
                      <m:f>
                        <m:fPr>
                          <m:ctrlPr>
                            <a:rPr lang="es-MX" i="1">
                              <a:latin typeface="Cambria Math" panose="02040503050406030204" pitchFamily="18" charset="0"/>
                            </a:rPr>
                          </m:ctrlPr>
                        </m:fPr>
                        <m:num>
                          <m:r>
                            <a:rPr lang="es-MX" i="0">
                              <a:latin typeface="Cambria Math" panose="02040503050406030204" pitchFamily="18" charset="0"/>
                            </a:rPr>
                            <m:t>1017.1</m:t>
                          </m:r>
                        </m:num>
                        <m:den>
                          <m:r>
                            <a:rPr lang="es-MX" i="0">
                              <a:latin typeface="Cambria Math" panose="02040503050406030204" pitchFamily="18" charset="0"/>
                            </a:rPr>
                            <m:t>243.5</m:t>
                          </m:r>
                        </m:den>
                      </m:f>
                      <m:r>
                        <a:rPr lang="es-MX" i="0">
                          <a:latin typeface="Cambria Math" panose="02040503050406030204" pitchFamily="18" charset="0"/>
                        </a:rPr>
                        <m:t>=4.18</m:t>
                      </m:r>
                    </m:oMath>
                  </m:oMathPara>
                </a14:m>
                <a:endParaRPr lang="es-MX" dirty="0"/>
              </a:p>
            </p:txBody>
          </p:sp>
        </mc:Choice>
        <mc:Fallback xmlns="">
          <p:sp>
            <p:nvSpPr>
              <p:cNvPr id="8" name="Rectángulo 7"/>
              <p:cNvSpPr>
                <a:spLocks noRot="1" noChangeAspect="1" noMove="1" noResize="1" noEditPoints="1" noAdjustHandles="1" noChangeArrowheads="1" noChangeShapeType="1" noTextEdit="1"/>
              </p:cNvSpPr>
              <p:nvPr/>
            </p:nvSpPr>
            <p:spPr>
              <a:xfrm>
                <a:off x="6747265" y="5191615"/>
                <a:ext cx="3267048" cy="664926"/>
              </a:xfrm>
              <a:prstGeom prst="rect">
                <a:avLst/>
              </a:prstGeom>
              <a:blipFill>
                <a:blip r:embed="rId5"/>
                <a:stretch>
                  <a:fillRect/>
                </a:stretch>
              </a:blipFill>
            </p:spPr>
            <p:txBody>
              <a:bodyPr/>
              <a:lstStyle/>
              <a:p>
                <a:r>
                  <a:rPr lang="es-MX">
                    <a:noFill/>
                  </a:rPr>
                  <a:t> </a:t>
                </a:r>
              </a:p>
            </p:txBody>
          </p:sp>
        </mc:Fallback>
      </mc:AlternateContent>
      <p:graphicFrame>
        <p:nvGraphicFramePr>
          <p:cNvPr id="9" name="Tabla 8"/>
          <p:cNvGraphicFramePr>
            <a:graphicFrameLocks noGrp="1"/>
          </p:cNvGraphicFramePr>
          <p:nvPr>
            <p:extLst>
              <p:ext uri="{D42A27DB-BD31-4B8C-83A1-F6EECF244321}">
                <p14:modId xmlns:p14="http://schemas.microsoft.com/office/powerpoint/2010/main" val="1818280431"/>
              </p:ext>
            </p:extLst>
          </p:nvPr>
        </p:nvGraphicFramePr>
        <p:xfrm>
          <a:off x="5590930" y="2074659"/>
          <a:ext cx="5602605" cy="1828800"/>
        </p:xfrm>
        <a:graphic>
          <a:graphicData uri="http://schemas.openxmlformats.org/drawingml/2006/table">
            <a:tbl>
              <a:tblPr firstRow="1" firstCol="1" bandRow="1">
                <a:tableStyleId>{5C22544A-7EE6-4342-B048-85BDC9FD1C3A}</a:tableStyleId>
              </a:tblPr>
              <a:tblGrid>
                <a:gridCol w="1433195">
                  <a:extLst>
                    <a:ext uri="{9D8B030D-6E8A-4147-A177-3AD203B41FA5}">
                      <a16:colId xmlns:a16="http://schemas.microsoft.com/office/drawing/2014/main" val="2886514606"/>
                    </a:ext>
                  </a:extLst>
                </a:gridCol>
                <a:gridCol w="1466215">
                  <a:extLst>
                    <a:ext uri="{9D8B030D-6E8A-4147-A177-3AD203B41FA5}">
                      <a16:colId xmlns:a16="http://schemas.microsoft.com/office/drawing/2014/main" val="3770580416"/>
                    </a:ext>
                  </a:extLst>
                </a:gridCol>
                <a:gridCol w="1236980">
                  <a:extLst>
                    <a:ext uri="{9D8B030D-6E8A-4147-A177-3AD203B41FA5}">
                      <a16:colId xmlns:a16="http://schemas.microsoft.com/office/drawing/2014/main" val="2979931376"/>
                    </a:ext>
                  </a:extLst>
                </a:gridCol>
                <a:gridCol w="1466215">
                  <a:extLst>
                    <a:ext uri="{9D8B030D-6E8A-4147-A177-3AD203B41FA5}">
                      <a16:colId xmlns:a16="http://schemas.microsoft.com/office/drawing/2014/main" val="349223245"/>
                    </a:ext>
                  </a:extLst>
                </a:gridCol>
              </a:tblGrid>
              <a:tr h="0">
                <a:tc>
                  <a:txBody>
                    <a:bodyPr/>
                    <a:lstStyle/>
                    <a:p>
                      <a:pPr indent="180340" algn="ctr">
                        <a:lnSpc>
                          <a:spcPct val="200000"/>
                        </a:lnSpc>
                        <a:spcAft>
                          <a:spcPts val="0"/>
                        </a:spcAft>
                      </a:pPr>
                      <a:r>
                        <a:rPr lang="es-EC" sz="1200" dirty="0">
                          <a:effectLst/>
                        </a:rPr>
                        <a:t>Punto</a:t>
                      </a:r>
                      <a:endParaRPr lang="es-MX"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180340" algn="ctr">
                        <a:lnSpc>
                          <a:spcPct val="200000"/>
                        </a:lnSpc>
                        <a:spcAft>
                          <a:spcPts val="0"/>
                        </a:spcAft>
                      </a:pPr>
                      <a:r>
                        <a:rPr lang="es-EC" sz="1200" dirty="0">
                          <a:effectLst/>
                        </a:rPr>
                        <a:t>P(</a:t>
                      </a:r>
                      <a:r>
                        <a:rPr lang="es-EC" sz="1200" dirty="0" err="1">
                          <a:effectLst/>
                        </a:rPr>
                        <a:t>kPa</a:t>
                      </a:r>
                      <a:r>
                        <a:rPr lang="es-EC" sz="1200" dirty="0">
                          <a:effectLst/>
                        </a:rPr>
                        <a:t>)</a:t>
                      </a:r>
                      <a:endParaRPr lang="es-MX"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180340" algn="ctr">
                        <a:lnSpc>
                          <a:spcPct val="200000"/>
                        </a:lnSpc>
                        <a:spcAft>
                          <a:spcPts val="0"/>
                        </a:spcAft>
                      </a:pPr>
                      <a:r>
                        <a:rPr lang="es-EC" sz="1200">
                          <a:effectLst/>
                        </a:rPr>
                        <a:t>T(°C)</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180340" algn="ctr">
                        <a:lnSpc>
                          <a:spcPct val="200000"/>
                        </a:lnSpc>
                        <a:spcAft>
                          <a:spcPts val="0"/>
                        </a:spcAft>
                      </a:pPr>
                      <a:r>
                        <a:rPr lang="es-EC" sz="1200">
                          <a:effectLst/>
                        </a:rPr>
                        <a:t>h (kJ/kg)</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316481784"/>
                  </a:ext>
                </a:extLst>
              </a:tr>
              <a:tr h="0">
                <a:tc>
                  <a:txBody>
                    <a:bodyPr/>
                    <a:lstStyle/>
                    <a:p>
                      <a:pPr indent="180340" algn="ctr">
                        <a:lnSpc>
                          <a:spcPct val="200000"/>
                        </a:lnSpc>
                        <a:spcAft>
                          <a:spcPts val="0"/>
                        </a:spcAft>
                      </a:pPr>
                      <a:r>
                        <a:rPr lang="es-EC" sz="1200">
                          <a:effectLst/>
                        </a:rPr>
                        <a:t>1</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180340" algn="ctr">
                        <a:lnSpc>
                          <a:spcPct val="200000"/>
                        </a:lnSpc>
                        <a:spcAft>
                          <a:spcPts val="0"/>
                        </a:spcAft>
                      </a:pPr>
                      <a:r>
                        <a:rPr lang="es-EC" sz="1200" dirty="0">
                          <a:effectLst/>
                        </a:rPr>
                        <a:t>243.5</a:t>
                      </a:r>
                      <a:endParaRPr lang="es-MX"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180340" algn="ctr">
                        <a:lnSpc>
                          <a:spcPct val="200000"/>
                        </a:lnSpc>
                        <a:spcAft>
                          <a:spcPts val="0"/>
                        </a:spcAft>
                      </a:pPr>
                      <a:r>
                        <a:rPr lang="es-EC" sz="1200">
                          <a:effectLst/>
                        </a:rPr>
                        <a:t>-4.44</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180340" algn="ctr">
                        <a:lnSpc>
                          <a:spcPct val="200000"/>
                        </a:lnSpc>
                        <a:spcAft>
                          <a:spcPts val="0"/>
                        </a:spcAft>
                      </a:pPr>
                      <a:r>
                        <a:rPr lang="es-EC" sz="1200">
                          <a:effectLst/>
                        </a:rPr>
                        <a:t>398.2</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98397857"/>
                  </a:ext>
                </a:extLst>
              </a:tr>
              <a:tr h="0">
                <a:tc>
                  <a:txBody>
                    <a:bodyPr/>
                    <a:lstStyle/>
                    <a:p>
                      <a:pPr indent="180340" algn="ctr">
                        <a:lnSpc>
                          <a:spcPct val="200000"/>
                        </a:lnSpc>
                        <a:spcAft>
                          <a:spcPts val="0"/>
                        </a:spcAft>
                      </a:pPr>
                      <a:r>
                        <a:rPr lang="es-EC" sz="1200">
                          <a:effectLst/>
                        </a:rPr>
                        <a:t>2</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180340" algn="ctr">
                        <a:lnSpc>
                          <a:spcPct val="200000"/>
                        </a:lnSpc>
                        <a:spcAft>
                          <a:spcPts val="0"/>
                        </a:spcAft>
                      </a:pPr>
                      <a:r>
                        <a:rPr lang="es-EC" sz="1200">
                          <a:effectLst/>
                        </a:rPr>
                        <a:t>1017.1</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180340" algn="ctr">
                        <a:lnSpc>
                          <a:spcPct val="200000"/>
                        </a:lnSpc>
                        <a:spcAft>
                          <a:spcPts val="0"/>
                        </a:spcAft>
                      </a:pPr>
                      <a:r>
                        <a:rPr lang="es-EC" sz="1200" dirty="0">
                          <a:effectLst/>
                        </a:rPr>
                        <a:t>41</a:t>
                      </a:r>
                      <a:endParaRPr lang="es-MX"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180340" algn="ctr">
                        <a:lnSpc>
                          <a:spcPct val="200000"/>
                        </a:lnSpc>
                        <a:spcAft>
                          <a:spcPts val="0"/>
                        </a:spcAft>
                      </a:pPr>
                      <a:r>
                        <a:rPr lang="es-EC" sz="1200" dirty="0">
                          <a:effectLst/>
                        </a:rPr>
                        <a:t>423.01</a:t>
                      </a:r>
                      <a:endParaRPr lang="es-MX"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792481524"/>
                  </a:ext>
                </a:extLst>
              </a:tr>
              <a:tr h="0">
                <a:tc>
                  <a:txBody>
                    <a:bodyPr/>
                    <a:lstStyle/>
                    <a:p>
                      <a:pPr indent="180340" algn="ctr">
                        <a:lnSpc>
                          <a:spcPct val="200000"/>
                        </a:lnSpc>
                        <a:spcAft>
                          <a:spcPts val="0"/>
                        </a:spcAft>
                      </a:pPr>
                      <a:r>
                        <a:rPr lang="es-EC" sz="1200">
                          <a:effectLst/>
                        </a:rPr>
                        <a:t>3</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180340" algn="ctr">
                        <a:lnSpc>
                          <a:spcPct val="200000"/>
                        </a:lnSpc>
                        <a:spcAft>
                          <a:spcPts val="0"/>
                        </a:spcAft>
                      </a:pPr>
                      <a:r>
                        <a:rPr lang="es-EC" sz="1200">
                          <a:effectLst/>
                        </a:rPr>
                        <a:t>1017.1</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180340" algn="ctr">
                        <a:lnSpc>
                          <a:spcPct val="200000"/>
                        </a:lnSpc>
                        <a:spcAft>
                          <a:spcPts val="0"/>
                        </a:spcAft>
                      </a:pPr>
                      <a:r>
                        <a:rPr lang="es-EC" sz="1200">
                          <a:effectLst/>
                        </a:rPr>
                        <a:t>41</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180340" algn="ctr">
                        <a:lnSpc>
                          <a:spcPct val="200000"/>
                        </a:lnSpc>
                        <a:spcAft>
                          <a:spcPts val="0"/>
                        </a:spcAft>
                      </a:pPr>
                      <a:r>
                        <a:rPr lang="es-EC" sz="1200" dirty="0">
                          <a:effectLst/>
                        </a:rPr>
                        <a:t>255.74</a:t>
                      </a:r>
                      <a:endParaRPr lang="es-MX"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729938305"/>
                  </a:ext>
                </a:extLst>
              </a:tr>
              <a:tr h="0">
                <a:tc>
                  <a:txBody>
                    <a:bodyPr/>
                    <a:lstStyle/>
                    <a:p>
                      <a:pPr indent="180340" algn="ctr">
                        <a:lnSpc>
                          <a:spcPct val="200000"/>
                        </a:lnSpc>
                        <a:spcAft>
                          <a:spcPts val="0"/>
                        </a:spcAft>
                      </a:pPr>
                      <a:r>
                        <a:rPr lang="es-EC" sz="1200">
                          <a:effectLst/>
                        </a:rPr>
                        <a:t>4</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180340" algn="ctr">
                        <a:lnSpc>
                          <a:spcPct val="200000"/>
                        </a:lnSpc>
                        <a:spcAft>
                          <a:spcPts val="0"/>
                        </a:spcAft>
                      </a:pPr>
                      <a:r>
                        <a:rPr lang="es-EC" sz="1200">
                          <a:effectLst/>
                        </a:rPr>
                        <a:t>243.1</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180340" algn="ctr">
                        <a:lnSpc>
                          <a:spcPct val="200000"/>
                        </a:lnSpc>
                        <a:spcAft>
                          <a:spcPts val="0"/>
                        </a:spcAft>
                      </a:pPr>
                      <a:r>
                        <a:rPr lang="es-EC" sz="1200">
                          <a:effectLst/>
                        </a:rPr>
                        <a:t>-4.44</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180340" algn="ctr">
                        <a:lnSpc>
                          <a:spcPct val="200000"/>
                        </a:lnSpc>
                        <a:spcAft>
                          <a:spcPts val="0"/>
                        </a:spcAft>
                      </a:pPr>
                      <a:r>
                        <a:rPr lang="es-EC" sz="1200" dirty="0">
                          <a:effectLst/>
                        </a:rPr>
                        <a:t>255.74</a:t>
                      </a:r>
                      <a:endParaRPr lang="es-MX"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29542750"/>
                  </a:ext>
                </a:extLst>
              </a:tr>
            </a:tbl>
          </a:graphicData>
        </a:graphic>
      </p:graphicFrame>
    </p:spTree>
    <p:extLst>
      <p:ext uri="{BB962C8B-B14F-4D97-AF65-F5344CB8AC3E}">
        <p14:creationId xmlns:p14="http://schemas.microsoft.com/office/powerpoint/2010/main" val="17273660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2"/>
          <p:cNvSpPr txBox="1">
            <a:spLocks/>
          </p:cNvSpPr>
          <p:nvPr/>
        </p:nvSpPr>
        <p:spPr>
          <a:xfrm>
            <a:off x="1135135" y="1053942"/>
            <a:ext cx="10058400" cy="825699"/>
          </a:xfrm>
          <a:prstGeom prst="rect">
            <a:avLst/>
          </a:prstGeom>
        </p:spPr>
        <p:txBody>
          <a:bodyPr>
            <a:normAutofit fontScale="62500" lnSpcReduction="20000"/>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r>
              <a:rPr lang="es-ES_tradnl" sz="4000" b="1" dirty="0" smtClean="0"/>
              <a:t>COEFICIENTE DE RENDIMIENTO DEL SISTEMA DE REFRIGERACIÓN </a:t>
            </a:r>
            <a:endParaRPr lang="es-ES_tradnl" sz="4000" b="1" dirty="0"/>
          </a:p>
        </p:txBody>
      </p:sp>
      <p:pic>
        <p:nvPicPr>
          <p:cNvPr id="4" name="Imagen 3">
            <a:extLst>
              <a:ext uri="{FF2B5EF4-FFF2-40B4-BE49-F238E27FC236}">
                <a16:creationId xmlns:a16="http://schemas.microsoft.com/office/drawing/2014/main" id="{6AF4887E-8391-4537-B3CC-9C2423D626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878182" cy="773295"/>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85869" y="29188"/>
            <a:ext cx="1374356" cy="1126433"/>
          </a:xfrm>
          <a:prstGeom prst="rect">
            <a:avLst/>
          </a:prstGeom>
        </p:spPr>
      </p:pic>
      <mc:AlternateContent xmlns:mc="http://schemas.openxmlformats.org/markup-compatibility/2006" xmlns:a14="http://schemas.microsoft.com/office/drawing/2010/main">
        <mc:Choice Requires="a14">
          <p:sp>
            <p:nvSpPr>
              <p:cNvPr id="6" name="Rectángulo 5"/>
              <p:cNvSpPr/>
              <p:nvPr/>
            </p:nvSpPr>
            <p:spPr>
              <a:xfrm>
                <a:off x="3048000" y="2053944"/>
                <a:ext cx="6096000" cy="2750112"/>
              </a:xfrm>
              <a:prstGeom prst="rect">
                <a:avLst/>
              </a:prstGeom>
            </p:spPr>
            <p:txBody>
              <a:bodyPr>
                <a:spAutoFit/>
              </a:bodyPr>
              <a:lstStyle/>
              <a:p>
                <a:pPr indent="180340" algn="just">
                  <a:lnSpc>
                    <a:spcPct val="200000"/>
                  </a:lnSpc>
                  <a:spcAft>
                    <a:spcPts val="0"/>
                  </a:spcAft>
                </a:pPr>
                <a14:m>
                  <m:oMathPara xmlns:m="http://schemas.openxmlformats.org/officeDocument/2006/math">
                    <m:oMathParaPr>
                      <m:jc m:val="centerGroup"/>
                    </m:oMathParaPr>
                    <m:oMath xmlns:m="http://schemas.openxmlformats.org/officeDocument/2006/math">
                      <m:r>
                        <a:rPr lang="es-EC" i="1">
                          <a:latin typeface="Cambria Math" panose="02040503050406030204" pitchFamily="18" charset="0"/>
                          <a:ea typeface="Times New Roman" panose="02020603050405020304" pitchFamily="18" charset="0"/>
                          <a:cs typeface="Times New Roman" panose="02020603050405020304" pitchFamily="18" charset="0"/>
                        </a:rPr>
                        <m:t>𝐶𝑂𝑃</m:t>
                      </m:r>
                      <m:r>
                        <a:rPr lang="es-EC" i="1">
                          <a:latin typeface="Cambria Math" panose="02040503050406030204" pitchFamily="18" charset="0"/>
                          <a:ea typeface="Times New Roman" panose="02020603050405020304" pitchFamily="18" charset="0"/>
                          <a:cs typeface="Times New Roman" panose="02020603050405020304" pitchFamily="18" charset="0"/>
                        </a:rPr>
                        <m:t>= </m:t>
                      </m:r>
                      <m:f>
                        <m:fPr>
                          <m:ctrlPr>
                            <a:rPr lang="es-MX" i="1">
                              <a:latin typeface="Cambria Math" panose="02040503050406030204" pitchFamily="18" charset="0"/>
                              <a:ea typeface="Times New Roman" panose="02020603050405020304" pitchFamily="18" charset="0"/>
                              <a:cs typeface="Times New Roman" panose="02020603050405020304" pitchFamily="18" charset="0"/>
                            </a:rPr>
                          </m:ctrlPr>
                        </m:fPr>
                        <m:num>
                          <m:r>
                            <a:rPr lang="es-EC" i="1">
                              <a:latin typeface="Cambria Math" panose="02040503050406030204" pitchFamily="18" charset="0"/>
                              <a:ea typeface="Times New Roman" panose="02020603050405020304" pitchFamily="18" charset="0"/>
                              <a:cs typeface="Times New Roman" panose="02020603050405020304" pitchFamily="18" charset="0"/>
                            </a:rPr>
                            <m:t>h</m:t>
                          </m:r>
                          <m:r>
                            <a:rPr lang="es-EC" i="1">
                              <a:latin typeface="Cambria Math" panose="02040503050406030204" pitchFamily="18" charset="0"/>
                              <a:ea typeface="Times New Roman" panose="02020603050405020304" pitchFamily="18" charset="0"/>
                              <a:cs typeface="Times New Roman" panose="02020603050405020304" pitchFamily="18" charset="0"/>
                            </a:rPr>
                            <m:t>1−</m:t>
                          </m:r>
                          <m:r>
                            <a:rPr lang="es-EC" i="1">
                              <a:latin typeface="Cambria Math" panose="02040503050406030204" pitchFamily="18" charset="0"/>
                              <a:ea typeface="Times New Roman" panose="02020603050405020304" pitchFamily="18" charset="0"/>
                              <a:cs typeface="Times New Roman" panose="02020603050405020304" pitchFamily="18" charset="0"/>
                            </a:rPr>
                            <m:t>h</m:t>
                          </m:r>
                          <m:r>
                            <a:rPr lang="es-EC" i="1">
                              <a:latin typeface="Cambria Math" panose="02040503050406030204" pitchFamily="18" charset="0"/>
                              <a:ea typeface="Times New Roman" panose="02020603050405020304" pitchFamily="18" charset="0"/>
                              <a:cs typeface="Times New Roman" panose="02020603050405020304" pitchFamily="18" charset="0"/>
                            </a:rPr>
                            <m:t>4</m:t>
                          </m:r>
                        </m:num>
                        <m:den>
                          <m:r>
                            <a:rPr lang="es-EC" i="1">
                              <a:latin typeface="Cambria Math" panose="02040503050406030204" pitchFamily="18" charset="0"/>
                              <a:ea typeface="Times New Roman" panose="02020603050405020304" pitchFamily="18" charset="0"/>
                              <a:cs typeface="Times New Roman" panose="02020603050405020304" pitchFamily="18" charset="0"/>
                            </a:rPr>
                            <m:t>h</m:t>
                          </m:r>
                          <m:r>
                            <a:rPr lang="es-EC" i="1">
                              <a:latin typeface="Cambria Math" panose="02040503050406030204" pitchFamily="18" charset="0"/>
                              <a:ea typeface="Times New Roman" panose="02020603050405020304" pitchFamily="18" charset="0"/>
                              <a:cs typeface="Times New Roman" panose="02020603050405020304" pitchFamily="18" charset="0"/>
                            </a:rPr>
                            <m:t>2−</m:t>
                          </m:r>
                          <m:r>
                            <a:rPr lang="es-EC" i="1">
                              <a:latin typeface="Cambria Math" panose="02040503050406030204" pitchFamily="18" charset="0"/>
                              <a:ea typeface="Times New Roman" panose="02020603050405020304" pitchFamily="18" charset="0"/>
                              <a:cs typeface="Times New Roman" panose="02020603050405020304" pitchFamily="18" charset="0"/>
                            </a:rPr>
                            <m:t>h</m:t>
                          </m:r>
                          <m:r>
                            <a:rPr lang="es-EC" i="1">
                              <a:latin typeface="Cambria Math" panose="02040503050406030204" pitchFamily="18" charset="0"/>
                              <a:ea typeface="Times New Roman" panose="02020603050405020304" pitchFamily="18" charset="0"/>
                              <a:cs typeface="Times New Roman" panose="02020603050405020304" pitchFamily="18" charset="0"/>
                            </a:rPr>
                            <m:t>1</m:t>
                          </m:r>
                        </m:den>
                      </m:f>
                    </m:oMath>
                  </m:oMathPara>
                </a14:m>
                <a:endParaRPr lang="es-MX" dirty="0">
                  <a:latin typeface="Times New Roman" panose="02020603050405020304" pitchFamily="18" charset="0"/>
                  <a:ea typeface="Times New Roman" panose="02020603050405020304" pitchFamily="18" charset="0"/>
                </a:endParaRPr>
              </a:p>
              <a:p>
                <a:pPr indent="180340" algn="just">
                  <a:lnSpc>
                    <a:spcPct val="200000"/>
                  </a:lnSpc>
                  <a:spcAft>
                    <a:spcPts val="0"/>
                  </a:spcAft>
                </a:pPr>
                <a14:m>
                  <m:oMathPara xmlns:m="http://schemas.openxmlformats.org/officeDocument/2006/math">
                    <m:oMathParaPr>
                      <m:jc m:val="centerGroup"/>
                    </m:oMathParaPr>
                    <m:oMath xmlns:m="http://schemas.openxmlformats.org/officeDocument/2006/math">
                      <m:r>
                        <a:rPr lang="es-EC" i="1">
                          <a:latin typeface="Cambria Math" panose="02040503050406030204" pitchFamily="18" charset="0"/>
                          <a:ea typeface="Times New Roman" panose="02020603050405020304" pitchFamily="18" charset="0"/>
                          <a:cs typeface="Times New Roman" panose="02020603050405020304" pitchFamily="18" charset="0"/>
                        </a:rPr>
                        <m:t>𝐶</m:t>
                      </m:r>
                    </m:oMath>
                  </m:oMathPara>
                </a14:m>
                <a:endParaRPr lang="es-MX" dirty="0">
                  <a:latin typeface="Times New Roman" panose="02020603050405020304" pitchFamily="18" charset="0"/>
                  <a:ea typeface="Times New Roman" panose="02020603050405020304" pitchFamily="18" charset="0"/>
                </a:endParaRPr>
              </a:p>
              <a:p>
                <a:pPr indent="180340" algn="just">
                  <a:lnSpc>
                    <a:spcPct val="200000"/>
                  </a:lnSpc>
                  <a:spcAft>
                    <a:spcPts val="0"/>
                  </a:spcAft>
                </a:pPr>
                <a14:m>
                  <m:oMathPara xmlns:m="http://schemas.openxmlformats.org/officeDocument/2006/math">
                    <m:oMathParaPr>
                      <m:jc m:val="centerGroup"/>
                    </m:oMathParaPr>
                    <m:oMath xmlns:m="http://schemas.openxmlformats.org/officeDocument/2006/math">
                      <m:r>
                        <a:rPr lang="es-EC" i="1">
                          <a:latin typeface="Cambria Math" panose="02040503050406030204" pitchFamily="18" charset="0"/>
                          <a:ea typeface="Times New Roman" panose="02020603050405020304" pitchFamily="18" charset="0"/>
                          <a:cs typeface="Times New Roman" panose="02020603050405020304" pitchFamily="18" charset="0"/>
                        </a:rPr>
                        <m:t>𝐶𝑂𝑃</m:t>
                      </m:r>
                      <m:r>
                        <a:rPr lang="es-EC" i="1">
                          <a:latin typeface="Cambria Math" panose="02040503050406030204" pitchFamily="18" charset="0"/>
                          <a:ea typeface="Times New Roman" panose="02020603050405020304" pitchFamily="18" charset="0"/>
                          <a:cs typeface="Times New Roman" panose="02020603050405020304" pitchFamily="18" charset="0"/>
                        </a:rPr>
                        <m:t>= </m:t>
                      </m:r>
                      <m:f>
                        <m:fPr>
                          <m:ctrlPr>
                            <a:rPr lang="es-MX" i="1">
                              <a:latin typeface="Cambria Math" panose="02040503050406030204" pitchFamily="18" charset="0"/>
                              <a:ea typeface="Times New Roman" panose="02020603050405020304" pitchFamily="18" charset="0"/>
                              <a:cs typeface="Times New Roman" panose="02020603050405020304" pitchFamily="18" charset="0"/>
                            </a:rPr>
                          </m:ctrlPr>
                        </m:fPr>
                        <m:num>
                          <m:r>
                            <a:rPr lang="es-EC" i="1">
                              <a:latin typeface="Cambria Math" panose="02040503050406030204" pitchFamily="18" charset="0"/>
                              <a:ea typeface="Times New Roman" panose="02020603050405020304" pitchFamily="18" charset="0"/>
                              <a:cs typeface="Times New Roman" panose="02020603050405020304" pitchFamily="18" charset="0"/>
                            </a:rPr>
                            <m:t>398.2 − 255.74</m:t>
                          </m:r>
                        </m:num>
                        <m:den>
                          <m:r>
                            <a:rPr lang="es-EC" i="1">
                              <a:latin typeface="Cambria Math" panose="02040503050406030204" pitchFamily="18" charset="0"/>
                              <a:ea typeface="Times New Roman" panose="02020603050405020304" pitchFamily="18" charset="0"/>
                              <a:cs typeface="Times New Roman" panose="02020603050405020304" pitchFamily="18" charset="0"/>
                            </a:rPr>
                            <m:t>423.01−398.2</m:t>
                          </m:r>
                        </m:den>
                      </m:f>
                      <m:r>
                        <a:rPr lang="es-EC" i="1">
                          <a:latin typeface="Cambria Math" panose="02040503050406030204" pitchFamily="18" charset="0"/>
                          <a:ea typeface="Times New Roman" panose="02020603050405020304" pitchFamily="18" charset="0"/>
                          <a:cs typeface="Times New Roman" panose="02020603050405020304" pitchFamily="18" charset="0"/>
                        </a:rPr>
                        <m:t>=5.74</m:t>
                      </m:r>
                    </m:oMath>
                  </m:oMathPara>
                </a14:m>
                <a:endParaRPr lang="es-MX" dirty="0">
                  <a:latin typeface="Times New Roman" panose="02020603050405020304" pitchFamily="18" charset="0"/>
                  <a:ea typeface="Times New Roman" panose="02020603050405020304" pitchFamily="18" charset="0"/>
                </a:endParaRPr>
              </a:p>
            </p:txBody>
          </p:sp>
        </mc:Choice>
        <mc:Fallback xmlns="">
          <p:sp>
            <p:nvSpPr>
              <p:cNvPr id="6" name="Rectángulo 5"/>
              <p:cNvSpPr>
                <a:spLocks noRot="1" noChangeAspect="1" noMove="1" noResize="1" noEditPoints="1" noAdjustHandles="1" noChangeArrowheads="1" noChangeShapeType="1" noTextEdit="1"/>
              </p:cNvSpPr>
              <p:nvPr/>
            </p:nvSpPr>
            <p:spPr>
              <a:xfrm>
                <a:off x="3048000" y="2053944"/>
                <a:ext cx="6096000" cy="2750112"/>
              </a:xfrm>
              <a:prstGeom prst="rect">
                <a:avLst/>
              </a:prstGeom>
              <a:blipFill>
                <a:blip r:embed="rId4"/>
                <a:stretch>
                  <a:fillRect/>
                </a:stretch>
              </a:blipFill>
            </p:spPr>
            <p:txBody>
              <a:bodyPr/>
              <a:lstStyle/>
              <a:p>
                <a:r>
                  <a:rPr lang="es-MX">
                    <a:noFill/>
                  </a:rPr>
                  <a:t> </a:t>
                </a:r>
              </a:p>
            </p:txBody>
          </p:sp>
        </mc:Fallback>
      </mc:AlternateContent>
    </p:spTree>
    <p:extLst>
      <p:ext uri="{BB962C8B-B14F-4D97-AF65-F5344CB8AC3E}">
        <p14:creationId xmlns:p14="http://schemas.microsoft.com/office/powerpoint/2010/main" val="36849183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2"/>
          <p:cNvSpPr txBox="1">
            <a:spLocks/>
          </p:cNvSpPr>
          <p:nvPr/>
        </p:nvSpPr>
        <p:spPr>
          <a:xfrm>
            <a:off x="1135135" y="1053942"/>
            <a:ext cx="10058400" cy="825699"/>
          </a:xfrm>
          <a:prstGeom prst="rect">
            <a:avLst/>
          </a:prstGeom>
        </p:spPr>
        <p:txBody>
          <a:bodyPr>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r>
              <a:rPr lang="es-ES_tradnl" sz="4000" b="1" dirty="0"/>
              <a:t>5</a:t>
            </a:r>
            <a:r>
              <a:rPr lang="es-ES_tradnl" sz="4000" b="1" dirty="0" smtClean="0"/>
              <a:t>. RESULTADOS </a:t>
            </a:r>
            <a:endParaRPr lang="es-ES_tradnl" sz="4000" b="1" dirty="0"/>
          </a:p>
        </p:txBody>
      </p:sp>
      <p:sp>
        <p:nvSpPr>
          <p:cNvPr id="3" name="TextBox 3">
            <a:extLst>
              <a:ext uri="{FF2B5EF4-FFF2-40B4-BE49-F238E27FC236}">
                <a16:creationId xmlns:a16="http://schemas.microsoft.com/office/drawing/2014/main" id="{64606649-D7E3-4C30-ABE1-5E08E64B8E75}"/>
              </a:ext>
            </a:extLst>
          </p:cNvPr>
          <p:cNvSpPr txBox="1"/>
          <p:nvPr/>
        </p:nvSpPr>
        <p:spPr>
          <a:xfrm>
            <a:off x="1130060" y="2136475"/>
            <a:ext cx="8968596" cy="286232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s-EC" sz="2000" dirty="0" smtClean="0"/>
              <a:t>El equipo TCS200 esta certificado y calibrado por el Centro de Metrología del Ejercito Ecuatoriano. </a:t>
            </a:r>
            <a:endParaRPr lang="es-EC" dirty="0"/>
          </a:p>
          <a:p>
            <a:r>
              <a:rPr lang="es-EC" sz="2000" dirty="0" smtClean="0"/>
              <a:t>Se realizo una comparación entre el termómetro patrón, un termómetro de mercurio y dos termómetros digitales de diferentes marcas como </a:t>
            </a:r>
            <a:r>
              <a:rPr lang="es-EC" sz="2000" dirty="0" err="1" smtClean="0"/>
              <a:t>Monarch</a:t>
            </a:r>
            <a:r>
              <a:rPr lang="es-EC" sz="2000" dirty="0" smtClean="0"/>
              <a:t> y Testo. </a:t>
            </a:r>
            <a:endParaRPr lang="es-EC" dirty="0"/>
          </a:p>
          <a:p>
            <a:r>
              <a:rPr lang="es-EC" sz="2000" dirty="0" smtClean="0"/>
              <a:t>Se evaluaron 13 medidas diferentes desde 50°C hasta 170°C de 10 °C abarcando el rango de calibración del CMEE. Tomando 10 datos por cada temperatura durante 30 segundos, cuando ya se estabiliza el volumen. </a:t>
            </a:r>
            <a:endParaRPr lang="es-EC" dirty="0"/>
          </a:p>
        </p:txBody>
      </p:sp>
      <p:pic>
        <p:nvPicPr>
          <p:cNvPr id="4" name="Imagen 3">
            <a:extLst>
              <a:ext uri="{FF2B5EF4-FFF2-40B4-BE49-F238E27FC236}">
                <a16:creationId xmlns:a16="http://schemas.microsoft.com/office/drawing/2014/main" id="{6AF4887E-8391-4537-B3CC-9C2423D626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878182" cy="773295"/>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85869" y="29188"/>
            <a:ext cx="1374356" cy="1126433"/>
          </a:xfrm>
          <a:prstGeom prst="rect">
            <a:avLst/>
          </a:prstGeom>
        </p:spPr>
      </p:pic>
    </p:spTree>
    <p:extLst>
      <p:ext uri="{BB962C8B-B14F-4D97-AF65-F5344CB8AC3E}">
        <p14:creationId xmlns:p14="http://schemas.microsoft.com/office/powerpoint/2010/main" val="8415683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2"/>
          <p:cNvSpPr txBox="1">
            <a:spLocks/>
          </p:cNvSpPr>
          <p:nvPr/>
        </p:nvSpPr>
        <p:spPr>
          <a:xfrm>
            <a:off x="1135135" y="1053942"/>
            <a:ext cx="10058400" cy="825699"/>
          </a:xfrm>
          <a:prstGeom prst="rect">
            <a:avLst/>
          </a:prstGeom>
        </p:spPr>
        <p:txBody>
          <a:bodyPr>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r>
              <a:rPr lang="es-ES_tradnl" sz="4000" b="1" dirty="0"/>
              <a:t>5</a:t>
            </a:r>
            <a:r>
              <a:rPr lang="es-ES_tradnl" sz="4000" b="1" dirty="0" smtClean="0"/>
              <a:t>. RESULTADOS </a:t>
            </a:r>
            <a:endParaRPr lang="es-ES_tradnl" sz="4000" b="1" dirty="0"/>
          </a:p>
        </p:txBody>
      </p:sp>
      <p:sp>
        <p:nvSpPr>
          <p:cNvPr id="3" name="TextBox 3">
            <a:extLst>
              <a:ext uri="{FF2B5EF4-FFF2-40B4-BE49-F238E27FC236}">
                <a16:creationId xmlns:a16="http://schemas.microsoft.com/office/drawing/2014/main" id="{64606649-D7E3-4C30-ABE1-5E08E64B8E75}"/>
              </a:ext>
            </a:extLst>
          </p:cNvPr>
          <p:cNvSpPr txBox="1"/>
          <p:nvPr/>
        </p:nvSpPr>
        <p:spPr>
          <a:xfrm>
            <a:off x="1130060" y="2136475"/>
            <a:ext cx="8968596" cy="286232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s-EC" sz="2000" dirty="0" smtClean="0"/>
              <a:t>El equipo TCS200 esta certificado y calibrado por el Centro de Metrología del Ejercito Ecuatoriano. </a:t>
            </a:r>
            <a:endParaRPr lang="es-EC" dirty="0"/>
          </a:p>
          <a:p>
            <a:r>
              <a:rPr lang="es-EC" sz="2000" dirty="0" smtClean="0"/>
              <a:t>Se realizo una comparación entre el termómetro patrón, un termómetro de mercurio y dos termómetros digitales de diferentes marcas como </a:t>
            </a:r>
            <a:r>
              <a:rPr lang="es-EC" sz="2000" dirty="0" err="1" smtClean="0"/>
              <a:t>Monarch</a:t>
            </a:r>
            <a:r>
              <a:rPr lang="es-EC" sz="2000" dirty="0" smtClean="0"/>
              <a:t> y Testo. </a:t>
            </a:r>
            <a:endParaRPr lang="es-EC" dirty="0"/>
          </a:p>
          <a:p>
            <a:r>
              <a:rPr lang="es-EC" sz="2000" dirty="0" smtClean="0"/>
              <a:t>Se evaluaron 13 medidas diferentes desde 50°C hasta 170°C de 10 °C abarcando el rango de calibración del CMEE. Tomando 10 datos por cada temperatura durante 30 segundos, cuando ya se estabiliza el volumen. </a:t>
            </a:r>
            <a:endParaRPr lang="es-EC" dirty="0"/>
          </a:p>
        </p:txBody>
      </p:sp>
      <p:pic>
        <p:nvPicPr>
          <p:cNvPr id="4" name="Imagen 3">
            <a:extLst>
              <a:ext uri="{FF2B5EF4-FFF2-40B4-BE49-F238E27FC236}">
                <a16:creationId xmlns:a16="http://schemas.microsoft.com/office/drawing/2014/main" id="{6AF4887E-8391-4537-B3CC-9C2423D626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878182" cy="773295"/>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85869" y="29188"/>
            <a:ext cx="1374356" cy="1126433"/>
          </a:xfrm>
          <a:prstGeom prst="rect">
            <a:avLst/>
          </a:prstGeom>
        </p:spPr>
      </p:pic>
    </p:spTree>
    <p:extLst>
      <p:ext uri="{BB962C8B-B14F-4D97-AF65-F5344CB8AC3E}">
        <p14:creationId xmlns:p14="http://schemas.microsoft.com/office/powerpoint/2010/main" val="2781902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2"/>
          <p:cNvSpPr txBox="1">
            <a:spLocks/>
          </p:cNvSpPr>
          <p:nvPr/>
        </p:nvSpPr>
        <p:spPr>
          <a:xfrm>
            <a:off x="1135135" y="1053942"/>
            <a:ext cx="10058400" cy="825699"/>
          </a:xfrm>
          <a:prstGeom prst="rect">
            <a:avLst/>
          </a:prstGeom>
        </p:spPr>
        <p:txBody>
          <a:bodyPr>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r>
              <a:rPr lang="es-ES_tradnl" sz="4000" b="1" dirty="0"/>
              <a:t>5</a:t>
            </a:r>
            <a:r>
              <a:rPr lang="es-ES_tradnl" sz="4000" b="1" dirty="0" smtClean="0"/>
              <a:t>. RESULTADOS </a:t>
            </a:r>
            <a:endParaRPr lang="es-ES_tradnl" sz="4000" b="1" dirty="0"/>
          </a:p>
        </p:txBody>
      </p:sp>
      <p:sp>
        <p:nvSpPr>
          <p:cNvPr id="3" name="TextBox 3">
            <a:extLst>
              <a:ext uri="{FF2B5EF4-FFF2-40B4-BE49-F238E27FC236}">
                <a16:creationId xmlns:a16="http://schemas.microsoft.com/office/drawing/2014/main" id="{64606649-D7E3-4C30-ABE1-5E08E64B8E75}"/>
              </a:ext>
            </a:extLst>
          </p:cNvPr>
          <p:cNvSpPr txBox="1"/>
          <p:nvPr/>
        </p:nvSpPr>
        <p:spPr>
          <a:xfrm>
            <a:off x="1130060" y="2136475"/>
            <a:ext cx="8968596" cy="286232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s-EC" sz="2000" dirty="0" smtClean="0"/>
              <a:t>El equipo TCS200 esta certificado y calibrado por el Centro de Metrología del Ejercito Ecuatoriano. </a:t>
            </a:r>
            <a:endParaRPr lang="es-EC" dirty="0"/>
          </a:p>
          <a:p>
            <a:r>
              <a:rPr lang="es-EC" sz="2000" dirty="0" smtClean="0"/>
              <a:t>Se realizo una comparación entre el termómetro patrón, un termómetro de mercurio y dos termómetros digitales de diferentes marcas como </a:t>
            </a:r>
            <a:r>
              <a:rPr lang="es-EC" sz="2000" dirty="0" err="1" smtClean="0"/>
              <a:t>Monarch</a:t>
            </a:r>
            <a:r>
              <a:rPr lang="es-EC" sz="2000" dirty="0" smtClean="0"/>
              <a:t> y Testo. </a:t>
            </a:r>
            <a:endParaRPr lang="es-EC" dirty="0"/>
          </a:p>
          <a:p>
            <a:r>
              <a:rPr lang="es-EC" sz="2000" dirty="0" smtClean="0"/>
              <a:t>Se evaluaron 13 medidas diferentes desde 50°C hasta 170°C de 10 °C abarcando el rango de calibración del CMEE. Tomando 10 datos por cada temperatura durante 30 segundos, cuando ya se estabiliza el volumen. </a:t>
            </a:r>
            <a:endParaRPr lang="es-EC" dirty="0"/>
          </a:p>
        </p:txBody>
      </p:sp>
      <p:pic>
        <p:nvPicPr>
          <p:cNvPr id="4" name="Imagen 3">
            <a:extLst>
              <a:ext uri="{FF2B5EF4-FFF2-40B4-BE49-F238E27FC236}">
                <a16:creationId xmlns:a16="http://schemas.microsoft.com/office/drawing/2014/main" id="{6AF4887E-8391-4537-B3CC-9C2423D626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878182" cy="773295"/>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85869" y="29188"/>
            <a:ext cx="1374356" cy="1126433"/>
          </a:xfrm>
          <a:prstGeom prst="rect">
            <a:avLst/>
          </a:prstGeom>
        </p:spPr>
      </p:pic>
    </p:spTree>
    <p:extLst>
      <p:ext uri="{BB962C8B-B14F-4D97-AF65-F5344CB8AC3E}">
        <p14:creationId xmlns:p14="http://schemas.microsoft.com/office/powerpoint/2010/main" val="10234787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2"/>
          <p:cNvSpPr txBox="1">
            <a:spLocks/>
          </p:cNvSpPr>
          <p:nvPr/>
        </p:nvSpPr>
        <p:spPr>
          <a:xfrm>
            <a:off x="1135135" y="1053942"/>
            <a:ext cx="10058400" cy="825699"/>
          </a:xfrm>
          <a:prstGeom prst="rect">
            <a:avLst/>
          </a:prstGeom>
        </p:spPr>
        <p:txBody>
          <a:bodyPr>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r>
              <a:rPr lang="es-ES_tradnl" sz="4000" b="1" dirty="0"/>
              <a:t>5</a:t>
            </a:r>
            <a:r>
              <a:rPr lang="es-ES_tradnl" sz="4000" b="1" dirty="0" smtClean="0"/>
              <a:t>. RESULTADOS </a:t>
            </a:r>
            <a:endParaRPr lang="es-ES_tradnl" sz="4000" b="1" dirty="0"/>
          </a:p>
        </p:txBody>
      </p:sp>
      <p:sp>
        <p:nvSpPr>
          <p:cNvPr id="3" name="TextBox 3">
            <a:extLst>
              <a:ext uri="{FF2B5EF4-FFF2-40B4-BE49-F238E27FC236}">
                <a16:creationId xmlns:a16="http://schemas.microsoft.com/office/drawing/2014/main" id="{64606649-D7E3-4C30-ABE1-5E08E64B8E75}"/>
              </a:ext>
            </a:extLst>
          </p:cNvPr>
          <p:cNvSpPr txBox="1"/>
          <p:nvPr/>
        </p:nvSpPr>
        <p:spPr>
          <a:xfrm>
            <a:off x="1130060" y="2136475"/>
            <a:ext cx="8968596" cy="286232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s-EC" sz="2000" dirty="0" smtClean="0"/>
              <a:t>El equipo TCS200 esta certificado y calibrado por el Centro de Metrología del Ejercito Ecuatoriano. </a:t>
            </a:r>
            <a:endParaRPr lang="es-EC" dirty="0"/>
          </a:p>
          <a:p>
            <a:r>
              <a:rPr lang="es-EC" sz="2000" dirty="0" smtClean="0"/>
              <a:t>Se realizo una comparación entre el termómetro patrón, un termómetro de mercurio y dos termómetros digitales de diferentes marcas como </a:t>
            </a:r>
            <a:r>
              <a:rPr lang="es-EC" sz="2000" dirty="0" err="1" smtClean="0"/>
              <a:t>Monarch</a:t>
            </a:r>
            <a:r>
              <a:rPr lang="es-EC" sz="2000" dirty="0" smtClean="0"/>
              <a:t> y Testo. </a:t>
            </a:r>
            <a:endParaRPr lang="es-EC" dirty="0"/>
          </a:p>
          <a:p>
            <a:r>
              <a:rPr lang="es-EC" sz="2000" dirty="0" smtClean="0"/>
              <a:t>Se evaluaron 13 medidas diferentes desde 50°C hasta 170°C de 10 °C abarcando el rango de calibración del CMEE. Tomando 10 datos por cada temperatura durante 30 segundos, cuando ya se estabiliza el volumen. </a:t>
            </a:r>
            <a:endParaRPr lang="es-EC" dirty="0"/>
          </a:p>
        </p:txBody>
      </p:sp>
      <p:pic>
        <p:nvPicPr>
          <p:cNvPr id="4" name="Imagen 3">
            <a:extLst>
              <a:ext uri="{FF2B5EF4-FFF2-40B4-BE49-F238E27FC236}">
                <a16:creationId xmlns:a16="http://schemas.microsoft.com/office/drawing/2014/main" id="{6AF4887E-8391-4537-B3CC-9C2423D626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878182" cy="773295"/>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85869" y="29188"/>
            <a:ext cx="1374356" cy="1126433"/>
          </a:xfrm>
          <a:prstGeom prst="rect">
            <a:avLst/>
          </a:prstGeom>
        </p:spPr>
      </p:pic>
    </p:spTree>
    <p:extLst>
      <p:ext uri="{BB962C8B-B14F-4D97-AF65-F5344CB8AC3E}">
        <p14:creationId xmlns:p14="http://schemas.microsoft.com/office/powerpoint/2010/main" val="595644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6AF4887E-8391-4537-B3CC-9C2423D626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878182" cy="773295"/>
          </a:xfrm>
          <a:prstGeom prst="rect">
            <a:avLst/>
          </a:prstGeom>
        </p:spPr>
      </p:pic>
      <p:sp>
        <p:nvSpPr>
          <p:cNvPr id="3" name="Marcador de contenido 2"/>
          <p:cNvSpPr txBox="1">
            <a:spLocks/>
          </p:cNvSpPr>
          <p:nvPr/>
        </p:nvSpPr>
        <p:spPr>
          <a:xfrm>
            <a:off x="1135135" y="1053942"/>
            <a:ext cx="10058400" cy="825699"/>
          </a:xfrm>
          <a:prstGeom prst="rect">
            <a:avLst/>
          </a:prstGeom>
        </p:spPr>
        <p:txBody>
          <a:bodyPr>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r>
              <a:rPr lang="es-ES_tradnl" sz="4000" b="1" dirty="0"/>
              <a:t>1. INTRODUCCIÓN </a:t>
            </a:r>
          </a:p>
        </p:txBody>
      </p:sp>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85869" y="29188"/>
            <a:ext cx="1374356" cy="1126433"/>
          </a:xfrm>
          <a:prstGeom prst="rect">
            <a:avLst/>
          </a:prstGeom>
        </p:spPr>
      </p:pic>
      <p:sp>
        <p:nvSpPr>
          <p:cNvPr id="4" name="TextBox 3">
            <a:extLst>
              <a:ext uri="{FF2B5EF4-FFF2-40B4-BE49-F238E27FC236}">
                <a16:creationId xmlns:a16="http://schemas.microsoft.com/office/drawing/2014/main" id="{64606649-D7E3-4C30-ABE1-5E08E64B8E75}"/>
              </a:ext>
            </a:extLst>
          </p:cNvPr>
          <p:cNvSpPr txBox="1"/>
          <p:nvPr/>
        </p:nvSpPr>
        <p:spPr>
          <a:xfrm>
            <a:off x="1130060" y="2136475"/>
            <a:ext cx="8968596" cy="252376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US" sz="2000" dirty="0"/>
              <a:t>El </a:t>
            </a:r>
            <a:r>
              <a:rPr lang="es-EC" sz="2000" dirty="0"/>
              <a:t>laboratorio</a:t>
            </a:r>
            <a:r>
              <a:rPr lang="en-US" sz="2000" dirty="0"/>
              <a:t> </a:t>
            </a:r>
            <a:r>
              <a:rPr lang="es-EC" sz="2000" dirty="0"/>
              <a:t>contaba</a:t>
            </a:r>
            <a:r>
              <a:rPr lang="en-US" sz="2000" dirty="0"/>
              <a:t> </a:t>
            </a:r>
            <a:r>
              <a:rPr lang="es-EC" sz="2000" dirty="0"/>
              <a:t>con el banco de temperaturas TCS200 para la práctica de la materia de termodinámica, el mismo tenía solamente el sistema de calentamiento y se encontraba averiado ya que no daba su capacidad total y se usaba hasta 90°C. Se dio un mantenimiento al equipo y ahora su capacidad es de 200°C. </a:t>
            </a:r>
            <a:endParaRPr lang="en-US" sz="2000" dirty="0"/>
          </a:p>
          <a:p>
            <a:pPr algn="just"/>
            <a:r>
              <a:rPr lang="es-EC" sz="2000" dirty="0"/>
              <a:t>Necesitaba un sistema de refrigeración para que se pueda hacer la practica en temperaturas ascendentes y descendentes. </a:t>
            </a:r>
          </a:p>
          <a:p>
            <a:endParaRPr lang="en-US" dirty="0"/>
          </a:p>
        </p:txBody>
      </p:sp>
    </p:spTree>
    <p:extLst>
      <p:ext uri="{BB962C8B-B14F-4D97-AF65-F5344CB8AC3E}">
        <p14:creationId xmlns:p14="http://schemas.microsoft.com/office/powerpoint/2010/main" val="18942692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2"/>
          <p:cNvSpPr txBox="1">
            <a:spLocks/>
          </p:cNvSpPr>
          <p:nvPr/>
        </p:nvSpPr>
        <p:spPr>
          <a:xfrm>
            <a:off x="1135135" y="1053942"/>
            <a:ext cx="10058400" cy="825699"/>
          </a:xfrm>
          <a:prstGeom prst="rect">
            <a:avLst/>
          </a:prstGeom>
        </p:spPr>
        <p:txBody>
          <a:bodyPr>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r>
              <a:rPr lang="es-ES_tradnl" sz="4000" b="1" dirty="0"/>
              <a:t>5</a:t>
            </a:r>
            <a:r>
              <a:rPr lang="es-ES_tradnl" sz="4000" b="1" dirty="0" smtClean="0"/>
              <a:t>. RESULTADOS </a:t>
            </a:r>
            <a:endParaRPr lang="es-ES_tradnl" sz="4000" b="1" dirty="0"/>
          </a:p>
        </p:txBody>
      </p:sp>
      <p:sp>
        <p:nvSpPr>
          <p:cNvPr id="3" name="TextBox 3">
            <a:extLst>
              <a:ext uri="{FF2B5EF4-FFF2-40B4-BE49-F238E27FC236}">
                <a16:creationId xmlns:a16="http://schemas.microsoft.com/office/drawing/2014/main" id="{64606649-D7E3-4C30-ABE1-5E08E64B8E75}"/>
              </a:ext>
            </a:extLst>
          </p:cNvPr>
          <p:cNvSpPr txBox="1"/>
          <p:nvPr/>
        </p:nvSpPr>
        <p:spPr>
          <a:xfrm>
            <a:off x="1130060" y="2136475"/>
            <a:ext cx="8968596" cy="286232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s-EC" sz="2000" dirty="0" smtClean="0"/>
              <a:t>El equipo TCS200 esta certificado y calibrado por el Centro de Metrología del Ejercito Ecuatoriano. </a:t>
            </a:r>
            <a:endParaRPr lang="es-EC" dirty="0"/>
          </a:p>
          <a:p>
            <a:r>
              <a:rPr lang="es-EC" sz="2000" dirty="0" smtClean="0"/>
              <a:t>Se realizo una comparación entre el termómetro patrón, un termómetro de mercurio y dos termómetros digitales de diferentes marcas como </a:t>
            </a:r>
            <a:r>
              <a:rPr lang="es-EC" sz="2000" dirty="0" err="1" smtClean="0"/>
              <a:t>Monarch</a:t>
            </a:r>
            <a:r>
              <a:rPr lang="es-EC" sz="2000" dirty="0" smtClean="0"/>
              <a:t> y Testo. </a:t>
            </a:r>
            <a:endParaRPr lang="es-EC" dirty="0"/>
          </a:p>
          <a:p>
            <a:r>
              <a:rPr lang="es-EC" sz="2000" dirty="0" smtClean="0"/>
              <a:t>Se evaluaron 13 medidas diferentes desde 50°C hasta 170°C de 10 °C abarcando el rango de calibración del CMEE. Tomando 10 datos por cada temperatura durante 30 segundos, cuando ya se estabiliza el volumen. </a:t>
            </a:r>
            <a:endParaRPr lang="es-EC" dirty="0"/>
          </a:p>
        </p:txBody>
      </p:sp>
      <p:pic>
        <p:nvPicPr>
          <p:cNvPr id="4" name="Imagen 3">
            <a:extLst>
              <a:ext uri="{FF2B5EF4-FFF2-40B4-BE49-F238E27FC236}">
                <a16:creationId xmlns:a16="http://schemas.microsoft.com/office/drawing/2014/main" id="{6AF4887E-8391-4537-B3CC-9C2423D626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878182" cy="773295"/>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85869" y="29188"/>
            <a:ext cx="1374356" cy="1126433"/>
          </a:xfrm>
          <a:prstGeom prst="rect">
            <a:avLst/>
          </a:prstGeom>
        </p:spPr>
      </p:pic>
    </p:spTree>
    <p:extLst>
      <p:ext uri="{BB962C8B-B14F-4D97-AF65-F5344CB8AC3E}">
        <p14:creationId xmlns:p14="http://schemas.microsoft.com/office/powerpoint/2010/main" val="5072213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2"/>
          <p:cNvSpPr txBox="1">
            <a:spLocks/>
          </p:cNvSpPr>
          <p:nvPr/>
        </p:nvSpPr>
        <p:spPr>
          <a:xfrm>
            <a:off x="1135135" y="1053942"/>
            <a:ext cx="10058400" cy="825699"/>
          </a:xfrm>
          <a:prstGeom prst="rect">
            <a:avLst/>
          </a:prstGeom>
        </p:spPr>
        <p:txBody>
          <a:bodyPr>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r>
              <a:rPr lang="es-ES_tradnl" sz="4000" b="1" dirty="0"/>
              <a:t>5</a:t>
            </a:r>
            <a:r>
              <a:rPr lang="es-ES_tradnl" sz="4000" b="1" dirty="0" smtClean="0"/>
              <a:t>. RESULTADOS </a:t>
            </a:r>
            <a:endParaRPr lang="es-ES_tradnl" sz="4000" b="1" dirty="0"/>
          </a:p>
        </p:txBody>
      </p:sp>
      <p:sp>
        <p:nvSpPr>
          <p:cNvPr id="3" name="TextBox 3">
            <a:extLst>
              <a:ext uri="{FF2B5EF4-FFF2-40B4-BE49-F238E27FC236}">
                <a16:creationId xmlns:a16="http://schemas.microsoft.com/office/drawing/2014/main" id="{64606649-D7E3-4C30-ABE1-5E08E64B8E75}"/>
              </a:ext>
            </a:extLst>
          </p:cNvPr>
          <p:cNvSpPr txBox="1"/>
          <p:nvPr/>
        </p:nvSpPr>
        <p:spPr>
          <a:xfrm>
            <a:off x="1130060" y="2136475"/>
            <a:ext cx="8968596" cy="286232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s-EC" sz="2000" dirty="0" smtClean="0"/>
              <a:t>El equipo TCS200 esta certificado y calibrado por el Centro de Metrología del Ejercito Ecuatoriano. </a:t>
            </a:r>
            <a:endParaRPr lang="es-EC" dirty="0"/>
          </a:p>
          <a:p>
            <a:pPr algn="just"/>
            <a:r>
              <a:rPr lang="es-EC" sz="2000" dirty="0" smtClean="0"/>
              <a:t>Se realizo una comparación entre el termómetro patrón, un termómetro de mercurio y dos termómetros digitales de diferentes marcas como </a:t>
            </a:r>
            <a:r>
              <a:rPr lang="es-EC" sz="2000" dirty="0" err="1" smtClean="0"/>
              <a:t>Monarch</a:t>
            </a:r>
            <a:r>
              <a:rPr lang="es-EC" sz="2000" dirty="0" smtClean="0"/>
              <a:t> y Testo. </a:t>
            </a:r>
            <a:endParaRPr lang="es-EC" dirty="0"/>
          </a:p>
          <a:p>
            <a:pPr algn="just"/>
            <a:r>
              <a:rPr lang="es-EC" sz="2000" dirty="0" smtClean="0"/>
              <a:t>Se evaluaron 13 medidas diferentes desde 50°C hasta 170°C de 10 °C abarcando el rango de calibración del CMEE. Tomando 10 datos por cada temperatura durante 30 segundos, cuando ya se estabiliza el volumen. </a:t>
            </a:r>
            <a:endParaRPr lang="es-EC" dirty="0"/>
          </a:p>
        </p:txBody>
      </p:sp>
      <p:pic>
        <p:nvPicPr>
          <p:cNvPr id="4" name="Imagen 3">
            <a:extLst>
              <a:ext uri="{FF2B5EF4-FFF2-40B4-BE49-F238E27FC236}">
                <a16:creationId xmlns:a16="http://schemas.microsoft.com/office/drawing/2014/main" id="{6AF4887E-8391-4537-B3CC-9C2423D626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878182" cy="773295"/>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85869" y="29188"/>
            <a:ext cx="1374356" cy="1126433"/>
          </a:xfrm>
          <a:prstGeom prst="rect">
            <a:avLst/>
          </a:prstGeom>
        </p:spPr>
      </p:pic>
    </p:spTree>
    <p:extLst>
      <p:ext uri="{BB962C8B-B14F-4D97-AF65-F5344CB8AC3E}">
        <p14:creationId xmlns:p14="http://schemas.microsoft.com/office/powerpoint/2010/main" val="28850321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6AF4887E-8391-4537-B3CC-9C2423D626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878182" cy="773295"/>
          </a:xfrm>
          <a:prstGeom prst="rect">
            <a:avLst/>
          </a:prstGeom>
        </p:spPr>
      </p:pic>
      <p:sp>
        <p:nvSpPr>
          <p:cNvPr id="3" name="Marcador de contenido 2"/>
          <p:cNvSpPr txBox="1">
            <a:spLocks/>
          </p:cNvSpPr>
          <p:nvPr/>
        </p:nvSpPr>
        <p:spPr>
          <a:xfrm>
            <a:off x="1135135" y="1053942"/>
            <a:ext cx="10058400" cy="825699"/>
          </a:xfrm>
          <a:prstGeom prst="rect">
            <a:avLst/>
          </a:prstGeom>
        </p:spPr>
        <p:txBody>
          <a:bodyPr>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r>
              <a:rPr lang="es-ES_tradnl" sz="4000" b="1" dirty="0"/>
              <a:t>1. </a:t>
            </a:r>
            <a:r>
              <a:rPr lang="es-ES_tradnl" sz="4000" b="1" dirty="0" smtClean="0"/>
              <a:t>DISEÑO</a:t>
            </a:r>
            <a:endParaRPr lang="es-ES_tradnl" sz="4000" b="1" dirty="0"/>
          </a:p>
        </p:txBody>
      </p:sp>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85869" y="29188"/>
            <a:ext cx="1374356" cy="1126433"/>
          </a:xfrm>
          <a:prstGeom prst="rect">
            <a:avLst/>
          </a:prstGeom>
        </p:spPr>
      </p:pic>
      <mc:AlternateContent xmlns:mc="http://schemas.openxmlformats.org/markup-compatibility/2006" xmlns:a14="http://schemas.microsoft.com/office/drawing/2010/main">
        <mc:Choice Requires="a14">
          <p:sp>
            <p:nvSpPr>
              <p:cNvPr id="9" name="CuadroTexto 8"/>
              <p:cNvSpPr txBox="1"/>
              <p:nvPr/>
            </p:nvSpPr>
            <p:spPr>
              <a:xfrm>
                <a:off x="1683327" y="4010891"/>
                <a:ext cx="477981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s-EC" i="1">
                          <a:latin typeface="Cambria Math" panose="02040503050406030204" pitchFamily="18" charset="0"/>
                        </a:rPr>
                        <m:t>𝑉𝑜𝑙𝑢𝑚𝑒𝑛</m:t>
                      </m:r>
                      <m:r>
                        <a:rPr lang="es-EC" i="1">
                          <a:latin typeface="Cambria Math" panose="02040503050406030204" pitchFamily="18" charset="0"/>
                        </a:rPr>
                        <m:t>=11.64</m:t>
                      </m:r>
                      <m:r>
                        <a:rPr lang="es-EC" i="1">
                          <a:latin typeface="Cambria Math" panose="02040503050406030204" pitchFamily="18" charset="0"/>
                        </a:rPr>
                        <m:t>𝐿</m:t>
                      </m:r>
                    </m:oMath>
                  </m:oMathPara>
                </a14:m>
                <a:endParaRPr lang="es-EC" dirty="0"/>
              </a:p>
            </p:txBody>
          </p:sp>
        </mc:Choice>
        <mc:Fallback xmlns="">
          <p:sp>
            <p:nvSpPr>
              <p:cNvPr id="9" name="CuadroTexto 8"/>
              <p:cNvSpPr txBox="1">
                <a:spLocks noRot="1" noChangeAspect="1" noMove="1" noResize="1" noEditPoints="1" noAdjustHandles="1" noChangeArrowheads="1" noChangeShapeType="1" noTextEdit="1"/>
              </p:cNvSpPr>
              <p:nvPr/>
            </p:nvSpPr>
            <p:spPr>
              <a:xfrm>
                <a:off x="1683327" y="4010891"/>
                <a:ext cx="4779818" cy="369332"/>
              </a:xfrm>
              <a:prstGeom prst="rect">
                <a:avLst/>
              </a:prstGeom>
              <a:blipFill rotWithShape="0">
                <a:blip r:embed="rId4"/>
                <a:stretch>
                  <a:fillRect/>
                </a:stretch>
              </a:blipFill>
            </p:spPr>
            <p:txBody>
              <a:bodyPr/>
              <a:lstStyle/>
              <a:p>
                <a:r>
                  <a:rPr lang="es-EC">
                    <a:noFill/>
                  </a:rPr>
                  <a:t> </a:t>
                </a:r>
              </a:p>
            </p:txBody>
          </p:sp>
        </mc:Fallback>
      </mc:AlternateContent>
      <p:sp>
        <p:nvSpPr>
          <p:cNvPr id="10" name="CuadroTexto 9"/>
          <p:cNvSpPr txBox="1"/>
          <p:nvPr/>
        </p:nvSpPr>
        <p:spPr>
          <a:xfrm>
            <a:off x="1135135" y="1798049"/>
            <a:ext cx="5328010" cy="369332"/>
          </a:xfrm>
          <a:prstGeom prst="rect">
            <a:avLst/>
          </a:prstGeom>
          <a:noFill/>
        </p:spPr>
        <p:txBody>
          <a:bodyPr wrap="square" rtlCol="0">
            <a:spAutoFit/>
          </a:bodyPr>
          <a:lstStyle/>
          <a:p>
            <a:r>
              <a:rPr lang="es-419" dirty="0" smtClean="0"/>
              <a:t>Diseño del Reservorio</a:t>
            </a:r>
            <a:endParaRPr lang="es-EC" dirty="0"/>
          </a:p>
        </p:txBody>
      </p:sp>
      <p:graphicFrame>
        <p:nvGraphicFramePr>
          <p:cNvPr id="11" name="Tabla 10"/>
          <p:cNvGraphicFramePr>
            <a:graphicFrameLocks noGrp="1"/>
          </p:cNvGraphicFramePr>
          <p:nvPr/>
        </p:nvGraphicFramePr>
        <p:xfrm>
          <a:off x="1135135" y="2357988"/>
          <a:ext cx="4152135" cy="1219200"/>
        </p:xfrm>
        <a:graphic>
          <a:graphicData uri="http://schemas.openxmlformats.org/drawingml/2006/table">
            <a:tbl>
              <a:tblPr firstRow="1" firstCol="1" bandRow="1">
                <a:tableStyleId>{5C22544A-7EE6-4342-B048-85BDC9FD1C3A}</a:tableStyleId>
              </a:tblPr>
              <a:tblGrid>
                <a:gridCol w="2575955">
                  <a:extLst>
                    <a:ext uri="{9D8B030D-6E8A-4147-A177-3AD203B41FA5}">
                      <a16:colId xmlns:a16="http://schemas.microsoft.com/office/drawing/2014/main" val="20000"/>
                    </a:ext>
                  </a:extLst>
                </a:gridCol>
                <a:gridCol w="1576180">
                  <a:extLst>
                    <a:ext uri="{9D8B030D-6E8A-4147-A177-3AD203B41FA5}">
                      <a16:colId xmlns:a16="http://schemas.microsoft.com/office/drawing/2014/main" val="20001"/>
                    </a:ext>
                  </a:extLst>
                </a:gridCol>
              </a:tblGrid>
              <a:tr h="299099">
                <a:tc gridSpan="2">
                  <a:txBody>
                    <a:bodyPr/>
                    <a:lstStyle/>
                    <a:p>
                      <a:pPr indent="180340" algn="ctr">
                        <a:lnSpc>
                          <a:spcPct val="200000"/>
                        </a:lnSpc>
                        <a:spcAft>
                          <a:spcPts val="0"/>
                        </a:spcAft>
                      </a:pPr>
                      <a:r>
                        <a:rPr lang="es-EC" sz="1000">
                          <a:effectLst/>
                        </a:rPr>
                        <a:t>Dimensiones</a:t>
                      </a:r>
                      <a:endParaRPr lang="es-EC" sz="1200">
                        <a:solidFill>
                          <a:srgbClr val="366091"/>
                        </a:solidFill>
                        <a:effectLst/>
                        <a:latin typeface="Times New Roman" panose="02020603050405020304" pitchFamily="18" charset="0"/>
                        <a:ea typeface="Times New Roman" panose="02020603050405020304" pitchFamily="18" charset="0"/>
                      </a:endParaRPr>
                    </a:p>
                  </a:txBody>
                  <a:tcPr marL="73025" marR="73025" marT="0" marB="0"/>
                </a:tc>
                <a:tc hMerge="1">
                  <a:txBody>
                    <a:bodyPr/>
                    <a:lstStyle/>
                    <a:p>
                      <a:endParaRPr lang="es-EC"/>
                    </a:p>
                  </a:txBody>
                  <a:tcPr/>
                </a:tc>
                <a:extLst>
                  <a:ext uri="{0D108BD9-81ED-4DB2-BD59-A6C34878D82A}">
                    <a16:rowId xmlns:a16="http://schemas.microsoft.com/office/drawing/2014/main" val="10000"/>
                  </a:ext>
                </a:extLst>
              </a:tr>
              <a:tr h="299172">
                <a:tc>
                  <a:txBody>
                    <a:bodyPr/>
                    <a:lstStyle/>
                    <a:p>
                      <a:pPr indent="180340" algn="ctr">
                        <a:lnSpc>
                          <a:spcPct val="200000"/>
                        </a:lnSpc>
                        <a:spcAft>
                          <a:spcPts val="0"/>
                        </a:spcAft>
                      </a:pPr>
                      <a:r>
                        <a:rPr lang="es-EC" sz="1000">
                          <a:effectLst/>
                        </a:rPr>
                        <a:t>Alto</a:t>
                      </a:r>
                      <a:endParaRPr lang="es-EC" sz="1200">
                        <a:solidFill>
                          <a:srgbClr val="366091"/>
                        </a:solidFill>
                        <a:effectLst/>
                        <a:latin typeface="Times New Roman" panose="02020603050405020304" pitchFamily="18" charset="0"/>
                        <a:ea typeface="Times New Roman" panose="02020603050405020304" pitchFamily="18" charset="0"/>
                      </a:endParaRPr>
                    </a:p>
                  </a:txBody>
                  <a:tcPr marL="73025" marR="73025" marT="0" marB="0"/>
                </a:tc>
                <a:tc>
                  <a:txBody>
                    <a:bodyPr/>
                    <a:lstStyle/>
                    <a:p>
                      <a:pPr indent="180340" algn="ctr">
                        <a:lnSpc>
                          <a:spcPct val="200000"/>
                        </a:lnSpc>
                        <a:spcAft>
                          <a:spcPts val="0"/>
                        </a:spcAft>
                      </a:pPr>
                      <a:r>
                        <a:rPr lang="es-EC" sz="1000">
                          <a:effectLst/>
                        </a:rPr>
                        <a:t>16cm</a:t>
                      </a:r>
                      <a:endParaRPr lang="es-EC" sz="1200">
                        <a:solidFill>
                          <a:srgbClr val="366091"/>
                        </a:solidFill>
                        <a:effectLst/>
                        <a:latin typeface="Times New Roman" panose="02020603050405020304" pitchFamily="18" charset="0"/>
                        <a:ea typeface="Times New Roman" panose="02020603050405020304" pitchFamily="18" charset="0"/>
                      </a:endParaRPr>
                    </a:p>
                  </a:txBody>
                  <a:tcPr marL="73025" marR="73025" marT="0" marB="0" anchor="ctr"/>
                </a:tc>
                <a:extLst>
                  <a:ext uri="{0D108BD9-81ED-4DB2-BD59-A6C34878D82A}">
                    <a16:rowId xmlns:a16="http://schemas.microsoft.com/office/drawing/2014/main" val="10001"/>
                  </a:ext>
                </a:extLst>
              </a:tr>
              <a:tr h="299172">
                <a:tc>
                  <a:txBody>
                    <a:bodyPr/>
                    <a:lstStyle/>
                    <a:p>
                      <a:pPr indent="180340" algn="ctr">
                        <a:lnSpc>
                          <a:spcPct val="200000"/>
                        </a:lnSpc>
                        <a:spcAft>
                          <a:spcPts val="0"/>
                        </a:spcAft>
                      </a:pPr>
                      <a:r>
                        <a:rPr lang="es-EC" sz="1000">
                          <a:effectLst/>
                        </a:rPr>
                        <a:t>Ancho</a:t>
                      </a:r>
                      <a:endParaRPr lang="es-EC" sz="1200">
                        <a:solidFill>
                          <a:srgbClr val="366091"/>
                        </a:solidFill>
                        <a:effectLst/>
                        <a:latin typeface="Times New Roman" panose="02020603050405020304" pitchFamily="18" charset="0"/>
                        <a:ea typeface="Times New Roman" panose="02020603050405020304" pitchFamily="18" charset="0"/>
                      </a:endParaRPr>
                    </a:p>
                  </a:txBody>
                  <a:tcPr marL="73025" marR="73025" marT="0" marB="0"/>
                </a:tc>
                <a:tc>
                  <a:txBody>
                    <a:bodyPr/>
                    <a:lstStyle/>
                    <a:p>
                      <a:pPr indent="180340" algn="ctr">
                        <a:lnSpc>
                          <a:spcPct val="200000"/>
                        </a:lnSpc>
                        <a:spcAft>
                          <a:spcPts val="0"/>
                        </a:spcAft>
                      </a:pPr>
                      <a:r>
                        <a:rPr lang="es-EC" sz="1000">
                          <a:effectLst/>
                        </a:rPr>
                        <a:t>28cm</a:t>
                      </a:r>
                      <a:endParaRPr lang="es-EC" sz="1200">
                        <a:solidFill>
                          <a:srgbClr val="366091"/>
                        </a:solidFill>
                        <a:effectLst/>
                        <a:latin typeface="Times New Roman" panose="02020603050405020304" pitchFamily="18" charset="0"/>
                        <a:ea typeface="Times New Roman" panose="02020603050405020304" pitchFamily="18" charset="0"/>
                      </a:endParaRPr>
                    </a:p>
                  </a:txBody>
                  <a:tcPr marL="73025" marR="73025" marT="0" marB="0" anchor="ctr"/>
                </a:tc>
                <a:extLst>
                  <a:ext uri="{0D108BD9-81ED-4DB2-BD59-A6C34878D82A}">
                    <a16:rowId xmlns:a16="http://schemas.microsoft.com/office/drawing/2014/main" val="10002"/>
                  </a:ext>
                </a:extLst>
              </a:tr>
              <a:tr h="299172">
                <a:tc>
                  <a:txBody>
                    <a:bodyPr/>
                    <a:lstStyle/>
                    <a:p>
                      <a:pPr indent="180340" algn="ctr">
                        <a:lnSpc>
                          <a:spcPct val="200000"/>
                        </a:lnSpc>
                        <a:spcAft>
                          <a:spcPts val="0"/>
                        </a:spcAft>
                      </a:pPr>
                      <a:r>
                        <a:rPr lang="es-EC" sz="1000">
                          <a:effectLst/>
                        </a:rPr>
                        <a:t>Largo</a:t>
                      </a:r>
                      <a:endParaRPr lang="es-EC" sz="1200">
                        <a:solidFill>
                          <a:srgbClr val="366091"/>
                        </a:solidFill>
                        <a:effectLst/>
                        <a:latin typeface="Times New Roman" panose="02020603050405020304" pitchFamily="18" charset="0"/>
                        <a:ea typeface="Times New Roman" panose="02020603050405020304" pitchFamily="18" charset="0"/>
                      </a:endParaRPr>
                    </a:p>
                  </a:txBody>
                  <a:tcPr marL="73025" marR="73025" marT="0" marB="0"/>
                </a:tc>
                <a:tc>
                  <a:txBody>
                    <a:bodyPr/>
                    <a:lstStyle/>
                    <a:p>
                      <a:pPr indent="180340" algn="ctr">
                        <a:lnSpc>
                          <a:spcPct val="200000"/>
                        </a:lnSpc>
                        <a:spcAft>
                          <a:spcPts val="0"/>
                        </a:spcAft>
                      </a:pPr>
                      <a:r>
                        <a:rPr lang="es-EC" sz="1000" dirty="0">
                          <a:effectLst/>
                        </a:rPr>
                        <a:t>26cm</a:t>
                      </a:r>
                      <a:endParaRPr lang="es-EC" sz="1200" dirty="0">
                        <a:solidFill>
                          <a:srgbClr val="366091"/>
                        </a:solidFill>
                        <a:effectLst/>
                        <a:latin typeface="Times New Roman" panose="02020603050405020304" pitchFamily="18" charset="0"/>
                        <a:ea typeface="Times New Roman" panose="02020603050405020304" pitchFamily="18" charset="0"/>
                      </a:endParaRPr>
                    </a:p>
                  </a:txBody>
                  <a:tcPr marL="73025" marR="73025" marT="0" marB="0" anchor="ctr"/>
                </a:tc>
                <a:extLst>
                  <a:ext uri="{0D108BD9-81ED-4DB2-BD59-A6C34878D82A}">
                    <a16:rowId xmlns:a16="http://schemas.microsoft.com/office/drawing/2014/main" val="10003"/>
                  </a:ext>
                </a:extLst>
              </a:tr>
            </a:tbl>
          </a:graphicData>
        </a:graphic>
      </p:graphicFrame>
      <p:pic>
        <p:nvPicPr>
          <p:cNvPr id="13" name="Imagen 12"/>
          <p:cNvPicPr/>
          <p:nvPr/>
        </p:nvPicPr>
        <p:blipFill>
          <a:blip r:embed="rId5">
            <a:extLst>
              <a:ext uri="{28A0092B-C50C-407E-A947-70E740481C1C}">
                <a14:useLocalDpi xmlns:a14="http://schemas.microsoft.com/office/drawing/2010/main" val="0"/>
              </a:ext>
            </a:extLst>
          </a:blip>
          <a:stretch>
            <a:fillRect/>
          </a:stretch>
        </p:blipFill>
        <p:spPr>
          <a:xfrm>
            <a:off x="6463145" y="2699038"/>
            <a:ext cx="4387850" cy="3143250"/>
          </a:xfrm>
          <a:prstGeom prst="rect">
            <a:avLst/>
          </a:prstGeom>
        </p:spPr>
      </p:pic>
    </p:spTree>
    <p:extLst>
      <p:ext uri="{BB962C8B-B14F-4D97-AF65-F5344CB8AC3E}">
        <p14:creationId xmlns:p14="http://schemas.microsoft.com/office/powerpoint/2010/main" val="39359424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2"/>
          <p:cNvSpPr txBox="1">
            <a:spLocks/>
          </p:cNvSpPr>
          <p:nvPr/>
        </p:nvSpPr>
        <p:spPr>
          <a:xfrm>
            <a:off x="1135135" y="1053942"/>
            <a:ext cx="10058400" cy="825699"/>
          </a:xfrm>
          <a:prstGeom prst="rect">
            <a:avLst/>
          </a:prstGeom>
        </p:spPr>
        <p:txBody>
          <a:bodyPr>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r>
              <a:rPr lang="es-ES_tradnl" sz="4000" b="1" dirty="0" smtClean="0"/>
              <a:t>REGISTRO DE DATOS  </a:t>
            </a:r>
            <a:endParaRPr lang="es-ES_tradnl" sz="4000" b="1" dirty="0"/>
          </a:p>
        </p:txBody>
      </p:sp>
      <p:sp>
        <p:nvSpPr>
          <p:cNvPr id="3" name="TextBox 3">
            <a:extLst>
              <a:ext uri="{FF2B5EF4-FFF2-40B4-BE49-F238E27FC236}">
                <a16:creationId xmlns:a16="http://schemas.microsoft.com/office/drawing/2014/main" id="{64606649-D7E3-4C30-ABE1-5E08E64B8E75}"/>
              </a:ext>
            </a:extLst>
          </p:cNvPr>
          <p:cNvSpPr txBox="1"/>
          <p:nvPr/>
        </p:nvSpPr>
        <p:spPr>
          <a:xfrm>
            <a:off x="7040880" y="2136475"/>
            <a:ext cx="3057776" cy="286232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s-EC" sz="2000" dirty="0" smtClean="0"/>
              <a:t>Se puede observar que para la temperatura de 50°C se logro obtener los siguientes promedios:</a:t>
            </a:r>
            <a:endParaRPr lang="es-EC" sz="2000" dirty="0"/>
          </a:p>
          <a:p>
            <a:pPr algn="just"/>
            <a:r>
              <a:rPr lang="es-EC" sz="2000" dirty="0" smtClean="0"/>
              <a:t>Patrón: 50.009°C</a:t>
            </a:r>
            <a:endParaRPr lang="es-EC" sz="2000" dirty="0"/>
          </a:p>
          <a:p>
            <a:pPr algn="just"/>
            <a:r>
              <a:rPr lang="es-EC" sz="2000" dirty="0" err="1" smtClean="0"/>
              <a:t>Monarch</a:t>
            </a:r>
            <a:r>
              <a:rPr lang="es-EC" sz="2000" dirty="0" smtClean="0"/>
              <a:t>: 49.71°C</a:t>
            </a:r>
            <a:endParaRPr lang="es-EC" sz="2000" dirty="0"/>
          </a:p>
          <a:p>
            <a:pPr algn="just"/>
            <a:r>
              <a:rPr lang="es-EC" sz="2000" dirty="0" smtClean="0"/>
              <a:t>Testo: 48.65°C</a:t>
            </a:r>
            <a:endParaRPr lang="es-EC" sz="2000" dirty="0"/>
          </a:p>
          <a:p>
            <a:pPr algn="just"/>
            <a:r>
              <a:rPr lang="es-EC" sz="2000" dirty="0" smtClean="0"/>
              <a:t>Mercurio: 50.2°C</a:t>
            </a:r>
            <a:endParaRPr lang="es-EC" sz="2000" dirty="0"/>
          </a:p>
        </p:txBody>
      </p:sp>
      <p:pic>
        <p:nvPicPr>
          <p:cNvPr id="4" name="Imagen 3">
            <a:extLst>
              <a:ext uri="{FF2B5EF4-FFF2-40B4-BE49-F238E27FC236}">
                <a16:creationId xmlns:a16="http://schemas.microsoft.com/office/drawing/2014/main" id="{6AF4887E-8391-4537-B3CC-9C2423D626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878182" cy="773295"/>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85869" y="29188"/>
            <a:ext cx="1374356" cy="1126433"/>
          </a:xfrm>
          <a:prstGeom prst="rect">
            <a:avLst/>
          </a:prstGeom>
        </p:spPr>
      </p:pic>
      <p:graphicFrame>
        <p:nvGraphicFramePr>
          <p:cNvPr id="6" name="Tabla 5"/>
          <p:cNvGraphicFramePr>
            <a:graphicFrameLocks noGrp="1"/>
          </p:cNvGraphicFramePr>
          <p:nvPr>
            <p:extLst>
              <p:ext uri="{D42A27DB-BD31-4B8C-83A1-F6EECF244321}">
                <p14:modId xmlns:p14="http://schemas.microsoft.com/office/powerpoint/2010/main" val="2849093748"/>
              </p:ext>
            </p:extLst>
          </p:nvPr>
        </p:nvGraphicFramePr>
        <p:xfrm>
          <a:off x="777365" y="1848890"/>
          <a:ext cx="5179298" cy="4754880"/>
        </p:xfrm>
        <a:graphic>
          <a:graphicData uri="http://schemas.openxmlformats.org/drawingml/2006/table">
            <a:tbl>
              <a:tblPr firstRow="1" firstCol="1" bandRow="1">
                <a:tableStyleId>{5C22544A-7EE6-4342-B048-85BDC9FD1C3A}</a:tableStyleId>
              </a:tblPr>
              <a:tblGrid>
                <a:gridCol w="949884">
                  <a:extLst>
                    <a:ext uri="{9D8B030D-6E8A-4147-A177-3AD203B41FA5}">
                      <a16:colId xmlns:a16="http://schemas.microsoft.com/office/drawing/2014/main" val="2272525624"/>
                    </a:ext>
                  </a:extLst>
                </a:gridCol>
                <a:gridCol w="1280147">
                  <a:extLst>
                    <a:ext uri="{9D8B030D-6E8A-4147-A177-3AD203B41FA5}">
                      <a16:colId xmlns:a16="http://schemas.microsoft.com/office/drawing/2014/main" val="542416217"/>
                    </a:ext>
                  </a:extLst>
                </a:gridCol>
                <a:gridCol w="1454187">
                  <a:extLst>
                    <a:ext uri="{9D8B030D-6E8A-4147-A177-3AD203B41FA5}">
                      <a16:colId xmlns:a16="http://schemas.microsoft.com/office/drawing/2014/main" val="2012563832"/>
                    </a:ext>
                  </a:extLst>
                </a:gridCol>
                <a:gridCol w="1495080">
                  <a:extLst>
                    <a:ext uri="{9D8B030D-6E8A-4147-A177-3AD203B41FA5}">
                      <a16:colId xmlns:a16="http://schemas.microsoft.com/office/drawing/2014/main" val="3338279800"/>
                    </a:ext>
                  </a:extLst>
                </a:gridCol>
              </a:tblGrid>
              <a:tr h="340995">
                <a:tc gridSpan="4">
                  <a:txBody>
                    <a:bodyPr/>
                    <a:lstStyle/>
                    <a:p>
                      <a:pPr indent="180340" algn="ctr">
                        <a:lnSpc>
                          <a:spcPct val="200000"/>
                        </a:lnSpc>
                        <a:spcAft>
                          <a:spcPts val="0"/>
                        </a:spcAft>
                      </a:pPr>
                      <a:r>
                        <a:rPr lang="es-EC" sz="1200" dirty="0">
                          <a:effectLst/>
                        </a:rPr>
                        <a:t>Temperatura 50°C</a:t>
                      </a:r>
                      <a:endParaRPr lang="es-MX"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469" marR="17469" marT="0" marB="0" anchor="b"/>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987618165"/>
                  </a:ext>
                </a:extLst>
              </a:tr>
              <a:tr h="340995">
                <a:tc>
                  <a:txBody>
                    <a:bodyPr/>
                    <a:lstStyle/>
                    <a:p>
                      <a:pPr indent="180340" algn="ctr">
                        <a:lnSpc>
                          <a:spcPct val="200000"/>
                        </a:lnSpc>
                        <a:spcAft>
                          <a:spcPts val="0"/>
                        </a:spcAft>
                      </a:pPr>
                      <a:r>
                        <a:rPr lang="es-EC" sz="1200">
                          <a:effectLst/>
                        </a:rPr>
                        <a:t>Patrón </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469" marR="17469" marT="0" marB="0" anchor="b"/>
                </a:tc>
                <a:tc>
                  <a:txBody>
                    <a:bodyPr/>
                    <a:lstStyle/>
                    <a:p>
                      <a:pPr indent="180340" algn="ctr">
                        <a:lnSpc>
                          <a:spcPct val="200000"/>
                        </a:lnSpc>
                        <a:spcAft>
                          <a:spcPts val="0"/>
                        </a:spcAft>
                      </a:pPr>
                      <a:r>
                        <a:rPr lang="es-EC" sz="1200">
                          <a:effectLst/>
                        </a:rPr>
                        <a:t>Mercurio</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469" marR="17469" marT="0" marB="0" anchor="b"/>
                </a:tc>
                <a:tc>
                  <a:txBody>
                    <a:bodyPr/>
                    <a:lstStyle/>
                    <a:p>
                      <a:pPr indent="180340" algn="ctr">
                        <a:lnSpc>
                          <a:spcPct val="200000"/>
                        </a:lnSpc>
                        <a:spcAft>
                          <a:spcPts val="0"/>
                        </a:spcAft>
                      </a:pPr>
                      <a:r>
                        <a:rPr lang="es-EC" sz="1200">
                          <a:effectLst/>
                        </a:rPr>
                        <a:t>Digital TESTO</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469" marR="17469" marT="0" marB="0" anchor="b"/>
                </a:tc>
                <a:tc>
                  <a:txBody>
                    <a:bodyPr/>
                    <a:lstStyle/>
                    <a:p>
                      <a:pPr indent="180340" algn="ctr">
                        <a:lnSpc>
                          <a:spcPct val="200000"/>
                        </a:lnSpc>
                        <a:spcAft>
                          <a:spcPts val="0"/>
                        </a:spcAft>
                      </a:pPr>
                      <a:r>
                        <a:rPr lang="es-EC" sz="1200">
                          <a:effectLst/>
                        </a:rPr>
                        <a:t>Digital Monarch</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469" marR="17469" marT="0" marB="0" anchor="b"/>
                </a:tc>
                <a:extLst>
                  <a:ext uri="{0D108BD9-81ED-4DB2-BD59-A6C34878D82A}">
                    <a16:rowId xmlns:a16="http://schemas.microsoft.com/office/drawing/2014/main" val="2842450101"/>
                  </a:ext>
                </a:extLst>
              </a:tr>
              <a:tr h="340995">
                <a:tc>
                  <a:txBody>
                    <a:bodyPr/>
                    <a:lstStyle/>
                    <a:p>
                      <a:pPr indent="180340" algn="ctr">
                        <a:lnSpc>
                          <a:spcPct val="200000"/>
                        </a:lnSpc>
                        <a:spcAft>
                          <a:spcPts val="0"/>
                        </a:spcAft>
                      </a:pPr>
                      <a:r>
                        <a:rPr lang="es-EC" sz="1200">
                          <a:effectLst/>
                        </a:rPr>
                        <a:t>49.99</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469" marR="17469" marT="0" marB="0" anchor="b"/>
                </a:tc>
                <a:tc>
                  <a:txBody>
                    <a:bodyPr/>
                    <a:lstStyle/>
                    <a:p>
                      <a:pPr indent="180340" algn="ctr">
                        <a:lnSpc>
                          <a:spcPct val="200000"/>
                        </a:lnSpc>
                        <a:spcAft>
                          <a:spcPts val="0"/>
                        </a:spcAft>
                      </a:pPr>
                      <a:r>
                        <a:rPr lang="es-EC" sz="1200">
                          <a:effectLst/>
                        </a:rPr>
                        <a:t>50.2</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469" marR="17469" marT="0" marB="0" anchor="b"/>
                </a:tc>
                <a:tc>
                  <a:txBody>
                    <a:bodyPr/>
                    <a:lstStyle/>
                    <a:p>
                      <a:pPr indent="180340" algn="ctr">
                        <a:lnSpc>
                          <a:spcPct val="200000"/>
                        </a:lnSpc>
                        <a:spcAft>
                          <a:spcPts val="0"/>
                        </a:spcAft>
                      </a:pPr>
                      <a:r>
                        <a:rPr lang="es-EC" sz="1200">
                          <a:effectLst/>
                        </a:rPr>
                        <a:t>48.6</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469" marR="17469" marT="0" marB="0" anchor="b"/>
                </a:tc>
                <a:tc>
                  <a:txBody>
                    <a:bodyPr/>
                    <a:lstStyle/>
                    <a:p>
                      <a:pPr indent="180340" algn="ctr">
                        <a:lnSpc>
                          <a:spcPct val="200000"/>
                        </a:lnSpc>
                        <a:spcAft>
                          <a:spcPts val="0"/>
                        </a:spcAft>
                      </a:pPr>
                      <a:r>
                        <a:rPr lang="es-EC" sz="1200">
                          <a:effectLst/>
                        </a:rPr>
                        <a:t>49.65</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469" marR="17469" marT="0" marB="0" anchor="b"/>
                </a:tc>
                <a:extLst>
                  <a:ext uri="{0D108BD9-81ED-4DB2-BD59-A6C34878D82A}">
                    <a16:rowId xmlns:a16="http://schemas.microsoft.com/office/drawing/2014/main" val="1095670594"/>
                  </a:ext>
                </a:extLst>
              </a:tr>
              <a:tr h="340995">
                <a:tc>
                  <a:txBody>
                    <a:bodyPr/>
                    <a:lstStyle/>
                    <a:p>
                      <a:pPr indent="180340" algn="ctr">
                        <a:lnSpc>
                          <a:spcPct val="200000"/>
                        </a:lnSpc>
                        <a:spcAft>
                          <a:spcPts val="0"/>
                        </a:spcAft>
                      </a:pPr>
                      <a:r>
                        <a:rPr lang="es-EC" sz="1200">
                          <a:effectLst/>
                        </a:rPr>
                        <a:t>50.03</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469" marR="17469" marT="0" marB="0" anchor="b"/>
                </a:tc>
                <a:tc>
                  <a:txBody>
                    <a:bodyPr/>
                    <a:lstStyle/>
                    <a:p>
                      <a:pPr indent="180340" algn="ctr">
                        <a:lnSpc>
                          <a:spcPct val="200000"/>
                        </a:lnSpc>
                        <a:spcAft>
                          <a:spcPts val="0"/>
                        </a:spcAft>
                      </a:pPr>
                      <a:r>
                        <a:rPr lang="es-EC" sz="1200" dirty="0">
                          <a:effectLst/>
                        </a:rPr>
                        <a:t>50.2</a:t>
                      </a:r>
                      <a:endParaRPr lang="es-MX"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469" marR="17469" marT="0" marB="0" anchor="b"/>
                </a:tc>
                <a:tc>
                  <a:txBody>
                    <a:bodyPr/>
                    <a:lstStyle/>
                    <a:p>
                      <a:pPr indent="180340" algn="ctr">
                        <a:lnSpc>
                          <a:spcPct val="200000"/>
                        </a:lnSpc>
                        <a:spcAft>
                          <a:spcPts val="0"/>
                        </a:spcAft>
                      </a:pPr>
                      <a:r>
                        <a:rPr lang="es-EC" sz="1200">
                          <a:effectLst/>
                        </a:rPr>
                        <a:t>48.6</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469" marR="17469" marT="0" marB="0" anchor="b"/>
                </a:tc>
                <a:tc>
                  <a:txBody>
                    <a:bodyPr/>
                    <a:lstStyle/>
                    <a:p>
                      <a:pPr indent="180340" algn="ctr">
                        <a:lnSpc>
                          <a:spcPct val="200000"/>
                        </a:lnSpc>
                        <a:spcAft>
                          <a:spcPts val="0"/>
                        </a:spcAft>
                      </a:pPr>
                      <a:r>
                        <a:rPr lang="es-EC" sz="1200">
                          <a:effectLst/>
                        </a:rPr>
                        <a:t>49.7</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469" marR="17469" marT="0" marB="0" anchor="b"/>
                </a:tc>
                <a:extLst>
                  <a:ext uri="{0D108BD9-81ED-4DB2-BD59-A6C34878D82A}">
                    <a16:rowId xmlns:a16="http://schemas.microsoft.com/office/drawing/2014/main" val="3772871232"/>
                  </a:ext>
                </a:extLst>
              </a:tr>
              <a:tr h="340995">
                <a:tc>
                  <a:txBody>
                    <a:bodyPr/>
                    <a:lstStyle/>
                    <a:p>
                      <a:pPr indent="180340" algn="ctr">
                        <a:lnSpc>
                          <a:spcPct val="200000"/>
                        </a:lnSpc>
                        <a:spcAft>
                          <a:spcPts val="0"/>
                        </a:spcAft>
                      </a:pPr>
                      <a:r>
                        <a:rPr lang="es-EC" sz="1200" dirty="0">
                          <a:effectLst/>
                        </a:rPr>
                        <a:t>50.04</a:t>
                      </a:r>
                      <a:endParaRPr lang="es-MX"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469" marR="17469" marT="0" marB="0" anchor="b"/>
                </a:tc>
                <a:tc>
                  <a:txBody>
                    <a:bodyPr/>
                    <a:lstStyle/>
                    <a:p>
                      <a:pPr indent="180340" algn="ctr">
                        <a:lnSpc>
                          <a:spcPct val="200000"/>
                        </a:lnSpc>
                        <a:spcAft>
                          <a:spcPts val="0"/>
                        </a:spcAft>
                      </a:pPr>
                      <a:r>
                        <a:rPr lang="es-EC" sz="1200">
                          <a:effectLst/>
                        </a:rPr>
                        <a:t>50.2</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469" marR="17469" marT="0" marB="0" anchor="b"/>
                </a:tc>
                <a:tc>
                  <a:txBody>
                    <a:bodyPr/>
                    <a:lstStyle/>
                    <a:p>
                      <a:pPr indent="180340" algn="ctr">
                        <a:lnSpc>
                          <a:spcPct val="200000"/>
                        </a:lnSpc>
                        <a:spcAft>
                          <a:spcPts val="0"/>
                        </a:spcAft>
                      </a:pPr>
                      <a:r>
                        <a:rPr lang="es-EC" sz="1200">
                          <a:effectLst/>
                        </a:rPr>
                        <a:t>48.7</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469" marR="17469" marT="0" marB="0" anchor="b"/>
                </a:tc>
                <a:tc>
                  <a:txBody>
                    <a:bodyPr/>
                    <a:lstStyle/>
                    <a:p>
                      <a:pPr indent="180340" algn="ctr">
                        <a:lnSpc>
                          <a:spcPct val="200000"/>
                        </a:lnSpc>
                        <a:spcAft>
                          <a:spcPts val="0"/>
                        </a:spcAft>
                      </a:pPr>
                      <a:r>
                        <a:rPr lang="es-EC" sz="1200">
                          <a:effectLst/>
                        </a:rPr>
                        <a:t>49.75</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469" marR="17469" marT="0" marB="0" anchor="b"/>
                </a:tc>
                <a:extLst>
                  <a:ext uri="{0D108BD9-81ED-4DB2-BD59-A6C34878D82A}">
                    <a16:rowId xmlns:a16="http://schemas.microsoft.com/office/drawing/2014/main" val="618405925"/>
                  </a:ext>
                </a:extLst>
              </a:tr>
              <a:tr h="340995">
                <a:tc>
                  <a:txBody>
                    <a:bodyPr/>
                    <a:lstStyle/>
                    <a:p>
                      <a:pPr indent="180340" algn="ctr">
                        <a:lnSpc>
                          <a:spcPct val="200000"/>
                        </a:lnSpc>
                        <a:spcAft>
                          <a:spcPts val="0"/>
                        </a:spcAft>
                      </a:pPr>
                      <a:r>
                        <a:rPr lang="es-EC" sz="1200">
                          <a:effectLst/>
                        </a:rPr>
                        <a:t>50.01</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469" marR="17469" marT="0" marB="0" anchor="b"/>
                </a:tc>
                <a:tc>
                  <a:txBody>
                    <a:bodyPr/>
                    <a:lstStyle/>
                    <a:p>
                      <a:pPr indent="180340" algn="ctr">
                        <a:lnSpc>
                          <a:spcPct val="200000"/>
                        </a:lnSpc>
                        <a:spcAft>
                          <a:spcPts val="0"/>
                        </a:spcAft>
                      </a:pPr>
                      <a:r>
                        <a:rPr lang="es-EC" sz="1200">
                          <a:effectLst/>
                        </a:rPr>
                        <a:t>50.2</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469" marR="17469" marT="0" marB="0" anchor="b"/>
                </a:tc>
                <a:tc>
                  <a:txBody>
                    <a:bodyPr/>
                    <a:lstStyle/>
                    <a:p>
                      <a:pPr indent="180340" algn="ctr">
                        <a:lnSpc>
                          <a:spcPct val="200000"/>
                        </a:lnSpc>
                        <a:spcAft>
                          <a:spcPts val="0"/>
                        </a:spcAft>
                      </a:pPr>
                      <a:r>
                        <a:rPr lang="es-EC" sz="1200">
                          <a:effectLst/>
                        </a:rPr>
                        <a:t>48.7</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469" marR="17469" marT="0" marB="0" anchor="b"/>
                </a:tc>
                <a:tc>
                  <a:txBody>
                    <a:bodyPr/>
                    <a:lstStyle/>
                    <a:p>
                      <a:pPr indent="180340" algn="ctr">
                        <a:lnSpc>
                          <a:spcPct val="200000"/>
                        </a:lnSpc>
                        <a:spcAft>
                          <a:spcPts val="0"/>
                        </a:spcAft>
                      </a:pPr>
                      <a:r>
                        <a:rPr lang="es-EC" sz="1200">
                          <a:effectLst/>
                        </a:rPr>
                        <a:t>49.75</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469" marR="17469" marT="0" marB="0" anchor="b"/>
                </a:tc>
                <a:extLst>
                  <a:ext uri="{0D108BD9-81ED-4DB2-BD59-A6C34878D82A}">
                    <a16:rowId xmlns:a16="http://schemas.microsoft.com/office/drawing/2014/main" val="1978728756"/>
                  </a:ext>
                </a:extLst>
              </a:tr>
              <a:tr h="340995">
                <a:tc>
                  <a:txBody>
                    <a:bodyPr/>
                    <a:lstStyle/>
                    <a:p>
                      <a:pPr indent="180340" algn="ctr">
                        <a:lnSpc>
                          <a:spcPct val="200000"/>
                        </a:lnSpc>
                        <a:spcAft>
                          <a:spcPts val="0"/>
                        </a:spcAft>
                      </a:pPr>
                      <a:r>
                        <a:rPr lang="es-EC" sz="1200" dirty="0">
                          <a:effectLst/>
                        </a:rPr>
                        <a:t>49.97</a:t>
                      </a:r>
                      <a:endParaRPr lang="es-MX"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469" marR="17469" marT="0" marB="0" anchor="b"/>
                </a:tc>
                <a:tc>
                  <a:txBody>
                    <a:bodyPr/>
                    <a:lstStyle/>
                    <a:p>
                      <a:pPr indent="180340" algn="ctr">
                        <a:lnSpc>
                          <a:spcPct val="200000"/>
                        </a:lnSpc>
                        <a:spcAft>
                          <a:spcPts val="0"/>
                        </a:spcAft>
                      </a:pPr>
                      <a:r>
                        <a:rPr lang="es-EC" sz="1200">
                          <a:effectLst/>
                        </a:rPr>
                        <a:t>50.2</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469" marR="17469" marT="0" marB="0" anchor="b"/>
                </a:tc>
                <a:tc>
                  <a:txBody>
                    <a:bodyPr/>
                    <a:lstStyle/>
                    <a:p>
                      <a:pPr indent="180340" algn="ctr">
                        <a:lnSpc>
                          <a:spcPct val="200000"/>
                        </a:lnSpc>
                        <a:spcAft>
                          <a:spcPts val="0"/>
                        </a:spcAft>
                      </a:pPr>
                      <a:r>
                        <a:rPr lang="es-EC" sz="1200">
                          <a:effectLst/>
                        </a:rPr>
                        <a:t>48.6</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469" marR="17469" marT="0" marB="0" anchor="b"/>
                </a:tc>
                <a:tc>
                  <a:txBody>
                    <a:bodyPr/>
                    <a:lstStyle/>
                    <a:p>
                      <a:pPr indent="180340" algn="ctr">
                        <a:lnSpc>
                          <a:spcPct val="200000"/>
                        </a:lnSpc>
                        <a:spcAft>
                          <a:spcPts val="0"/>
                        </a:spcAft>
                      </a:pPr>
                      <a:r>
                        <a:rPr lang="es-EC" sz="1200">
                          <a:effectLst/>
                        </a:rPr>
                        <a:t>49.7</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469" marR="17469" marT="0" marB="0" anchor="b"/>
                </a:tc>
                <a:extLst>
                  <a:ext uri="{0D108BD9-81ED-4DB2-BD59-A6C34878D82A}">
                    <a16:rowId xmlns:a16="http://schemas.microsoft.com/office/drawing/2014/main" val="1917002820"/>
                  </a:ext>
                </a:extLst>
              </a:tr>
              <a:tr h="340995">
                <a:tc>
                  <a:txBody>
                    <a:bodyPr/>
                    <a:lstStyle/>
                    <a:p>
                      <a:pPr indent="180340" algn="ctr">
                        <a:lnSpc>
                          <a:spcPct val="200000"/>
                        </a:lnSpc>
                        <a:spcAft>
                          <a:spcPts val="0"/>
                        </a:spcAft>
                      </a:pPr>
                      <a:r>
                        <a:rPr lang="es-EC" sz="1200" dirty="0">
                          <a:effectLst/>
                        </a:rPr>
                        <a:t>49.98</a:t>
                      </a:r>
                      <a:endParaRPr lang="es-MX"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469" marR="17469" marT="0" marB="0" anchor="b"/>
                </a:tc>
                <a:tc>
                  <a:txBody>
                    <a:bodyPr/>
                    <a:lstStyle/>
                    <a:p>
                      <a:pPr indent="180340" algn="ctr">
                        <a:lnSpc>
                          <a:spcPct val="200000"/>
                        </a:lnSpc>
                        <a:spcAft>
                          <a:spcPts val="0"/>
                        </a:spcAft>
                      </a:pPr>
                      <a:r>
                        <a:rPr lang="es-EC" sz="1200">
                          <a:effectLst/>
                        </a:rPr>
                        <a:t>50.2</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469" marR="17469" marT="0" marB="0" anchor="b"/>
                </a:tc>
                <a:tc>
                  <a:txBody>
                    <a:bodyPr/>
                    <a:lstStyle/>
                    <a:p>
                      <a:pPr indent="180340" algn="ctr">
                        <a:lnSpc>
                          <a:spcPct val="200000"/>
                        </a:lnSpc>
                        <a:spcAft>
                          <a:spcPts val="0"/>
                        </a:spcAft>
                      </a:pPr>
                      <a:r>
                        <a:rPr lang="es-EC" sz="1200">
                          <a:effectLst/>
                        </a:rPr>
                        <a:t>48.6</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469" marR="17469" marT="0" marB="0" anchor="b"/>
                </a:tc>
                <a:tc>
                  <a:txBody>
                    <a:bodyPr/>
                    <a:lstStyle/>
                    <a:p>
                      <a:pPr indent="180340" algn="ctr">
                        <a:lnSpc>
                          <a:spcPct val="200000"/>
                        </a:lnSpc>
                        <a:spcAft>
                          <a:spcPts val="0"/>
                        </a:spcAft>
                      </a:pPr>
                      <a:r>
                        <a:rPr lang="es-EC" sz="1200">
                          <a:effectLst/>
                        </a:rPr>
                        <a:t>49.65</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469" marR="17469" marT="0" marB="0" anchor="b"/>
                </a:tc>
                <a:extLst>
                  <a:ext uri="{0D108BD9-81ED-4DB2-BD59-A6C34878D82A}">
                    <a16:rowId xmlns:a16="http://schemas.microsoft.com/office/drawing/2014/main" val="1303288591"/>
                  </a:ext>
                </a:extLst>
              </a:tr>
              <a:tr h="340995">
                <a:tc>
                  <a:txBody>
                    <a:bodyPr/>
                    <a:lstStyle/>
                    <a:p>
                      <a:pPr indent="180340" algn="ctr">
                        <a:lnSpc>
                          <a:spcPct val="200000"/>
                        </a:lnSpc>
                        <a:spcAft>
                          <a:spcPts val="0"/>
                        </a:spcAft>
                      </a:pPr>
                      <a:r>
                        <a:rPr lang="es-EC" sz="1200" dirty="0">
                          <a:effectLst/>
                        </a:rPr>
                        <a:t>50.02</a:t>
                      </a:r>
                      <a:endParaRPr lang="es-MX"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469" marR="17469" marT="0" marB="0" anchor="b"/>
                </a:tc>
                <a:tc>
                  <a:txBody>
                    <a:bodyPr/>
                    <a:lstStyle/>
                    <a:p>
                      <a:pPr indent="180340" algn="ctr">
                        <a:lnSpc>
                          <a:spcPct val="200000"/>
                        </a:lnSpc>
                        <a:spcAft>
                          <a:spcPts val="0"/>
                        </a:spcAft>
                      </a:pPr>
                      <a:r>
                        <a:rPr lang="es-EC" sz="1200">
                          <a:effectLst/>
                        </a:rPr>
                        <a:t>50.2</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469" marR="17469" marT="0" marB="0" anchor="b"/>
                </a:tc>
                <a:tc>
                  <a:txBody>
                    <a:bodyPr/>
                    <a:lstStyle/>
                    <a:p>
                      <a:pPr indent="180340" algn="ctr">
                        <a:lnSpc>
                          <a:spcPct val="200000"/>
                        </a:lnSpc>
                        <a:spcAft>
                          <a:spcPts val="0"/>
                        </a:spcAft>
                      </a:pPr>
                      <a:r>
                        <a:rPr lang="es-EC" sz="1200">
                          <a:effectLst/>
                        </a:rPr>
                        <a:t>48.6</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469" marR="17469" marT="0" marB="0" anchor="b"/>
                </a:tc>
                <a:tc>
                  <a:txBody>
                    <a:bodyPr/>
                    <a:lstStyle/>
                    <a:p>
                      <a:pPr indent="180340" algn="ctr">
                        <a:lnSpc>
                          <a:spcPct val="200000"/>
                        </a:lnSpc>
                        <a:spcAft>
                          <a:spcPts val="0"/>
                        </a:spcAft>
                      </a:pPr>
                      <a:r>
                        <a:rPr lang="es-EC" sz="1200">
                          <a:effectLst/>
                        </a:rPr>
                        <a:t>49.7</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469" marR="17469" marT="0" marB="0" anchor="b"/>
                </a:tc>
                <a:extLst>
                  <a:ext uri="{0D108BD9-81ED-4DB2-BD59-A6C34878D82A}">
                    <a16:rowId xmlns:a16="http://schemas.microsoft.com/office/drawing/2014/main" val="2539796970"/>
                  </a:ext>
                </a:extLst>
              </a:tr>
              <a:tr h="340995">
                <a:tc>
                  <a:txBody>
                    <a:bodyPr/>
                    <a:lstStyle/>
                    <a:p>
                      <a:pPr indent="180340" algn="ctr">
                        <a:lnSpc>
                          <a:spcPct val="200000"/>
                        </a:lnSpc>
                        <a:spcAft>
                          <a:spcPts val="0"/>
                        </a:spcAft>
                      </a:pPr>
                      <a:r>
                        <a:rPr lang="es-EC" sz="1200" dirty="0">
                          <a:effectLst/>
                        </a:rPr>
                        <a:t>50.04</a:t>
                      </a:r>
                      <a:endParaRPr lang="es-MX"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469" marR="17469" marT="0" marB="0" anchor="b"/>
                </a:tc>
                <a:tc>
                  <a:txBody>
                    <a:bodyPr/>
                    <a:lstStyle/>
                    <a:p>
                      <a:pPr indent="180340" algn="ctr">
                        <a:lnSpc>
                          <a:spcPct val="200000"/>
                        </a:lnSpc>
                        <a:spcAft>
                          <a:spcPts val="0"/>
                        </a:spcAft>
                      </a:pPr>
                      <a:r>
                        <a:rPr lang="es-EC" sz="1200">
                          <a:effectLst/>
                        </a:rPr>
                        <a:t>50.2</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469" marR="17469" marT="0" marB="0" anchor="b"/>
                </a:tc>
                <a:tc>
                  <a:txBody>
                    <a:bodyPr/>
                    <a:lstStyle/>
                    <a:p>
                      <a:pPr indent="180340" algn="ctr">
                        <a:lnSpc>
                          <a:spcPct val="200000"/>
                        </a:lnSpc>
                        <a:spcAft>
                          <a:spcPts val="0"/>
                        </a:spcAft>
                      </a:pPr>
                      <a:r>
                        <a:rPr lang="es-EC" sz="1200">
                          <a:effectLst/>
                        </a:rPr>
                        <a:t>48.7</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469" marR="17469" marT="0" marB="0" anchor="b"/>
                </a:tc>
                <a:tc>
                  <a:txBody>
                    <a:bodyPr/>
                    <a:lstStyle/>
                    <a:p>
                      <a:pPr indent="180340" algn="ctr">
                        <a:lnSpc>
                          <a:spcPct val="200000"/>
                        </a:lnSpc>
                        <a:spcAft>
                          <a:spcPts val="0"/>
                        </a:spcAft>
                      </a:pPr>
                      <a:r>
                        <a:rPr lang="es-EC" sz="1200">
                          <a:effectLst/>
                        </a:rPr>
                        <a:t>49.75</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469" marR="17469" marT="0" marB="0" anchor="b"/>
                </a:tc>
                <a:extLst>
                  <a:ext uri="{0D108BD9-81ED-4DB2-BD59-A6C34878D82A}">
                    <a16:rowId xmlns:a16="http://schemas.microsoft.com/office/drawing/2014/main" val="4033897771"/>
                  </a:ext>
                </a:extLst>
              </a:tr>
              <a:tr h="340995">
                <a:tc>
                  <a:txBody>
                    <a:bodyPr/>
                    <a:lstStyle/>
                    <a:p>
                      <a:pPr indent="180340" algn="ctr">
                        <a:lnSpc>
                          <a:spcPct val="200000"/>
                        </a:lnSpc>
                        <a:spcAft>
                          <a:spcPts val="0"/>
                        </a:spcAft>
                      </a:pPr>
                      <a:r>
                        <a:rPr lang="es-EC" sz="1200" dirty="0">
                          <a:effectLst/>
                        </a:rPr>
                        <a:t>50.02</a:t>
                      </a:r>
                      <a:endParaRPr lang="es-MX"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469" marR="17469" marT="0" marB="0" anchor="b"/>
                </a:tc>
                <a:tc>
                  <a:txBody>
                    <a:bodyPr/>
                    <a:lstStyle/>
                    <a:p>
                      <a:pPr indent="180340" algn="ctr">
                        <a:lnSpc>
                          <a:spcPct val="200000"/>
                        </a:lnSpc>
                        <a:spcAft>
                          <a:spcPts val="0"/>
                        </a:spcAft>
                      </a:pPr>
                      <a:r>
                        <a:rPr lang="es-EC" sz="1200">
                          <a:effectLst/>
                        </a:rPr>
                        <a:t>50.2</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469" marR="17469" marT="0" marB="0" anchor="b"/>
                </a:tc>
                <a:tc>
                  <a:txBody>
                    <a:bodyPr/>
                    <a:lstStyle/>
                    <a:p>
                      <a:pPr indent="180340" algn="ctr">
                        <a:lnSpc>
                          <a:spcPct val="200000"/>
                        </a:lnSpc>
                        <a:spcAft>
                          <a:spcPts val="0"/>
                        </a:spcAft>
                      </a:pPr>
                      <a:r>
                        <a:rPr lang="es-EC" sz="1200">
                          <a:effectLst/>
                        </a:rPr>
                        <a:t>48.7</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469" marR="17469" marT="0" marB="0" anchor="b"/>
                </a:tc>
                <a:tc>
                  <a:txBody>
                    <a:bodyPr/>
                    <a:lstStyle/>
                    <a:p>
                      <a:pPr indent="180340" algn="ctr">
                        <a:lnSpc>
                          <a:spcPct val="200000"/>
                        </a:lnSpc>
                        <a:spcAft>
                          <a:spcPts val="0"/>
                        </a:spcAft>
                      </a:pPr>
                      <a:r>
                        <a:rPr lang="es-EC" sz="1200">
                          <a:effectLst/>
                        </a:rPr>
                        <a:t>49.75</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469" marR="17469" marT="0" marB="0" anchor="b"/>
                </a:tc>
                <a:extLst>
                  <a:ext uri="{0D108BD9-81ED-4DB2-BD59-A6C34878D82A}">
                    <a16:rowId xmlns:a16="http://schemas.microsoft.com/office/drawing/2014/main" val="2280557350"/>
                  </a:ext>
                </a:extLst>
              </a:tr>
              <a:tr h="340995">
                <a:tc>
                  <a:txBody>
                    <a:bodyPr/>
                    <a:lstStyle/>
                    <a:p>
                      <a:pPr indent="180340" algn="ctr">
                        <a:lnSpc>
                          <a:spcPct val="200000"/>
                        </a:lnSpc>
                        <a:spcAft>
                          <a:spcPts val="0"/>
                        </a:spcAft>
                      </a:pPr>
                      <a:r>
                        <a:rPr lang="es-EC" sz="1200">
                          <a:effectLst/>
                        </a:rPr>
                        <a:t>49.99</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469" marR="17469" marT="0" marB="0" anchor="b"/>
                </a:tc>
                <a:tc>
                  <a:txBody>
                    <a:bodyPr/>
                    <a:lstStyle/>
                    <a:p>
                      <a:pPr indent="180340" algn="ctr">
                        <a:lnSpc>
                          <a:spcPct val="200000"/>
                        </a:lnSpc>
                        <a:spcAft>
                          <a:spcPts val="0"/>
                        </a:spcAft>
                      </a:pPr>
                      <a:r>
                        <a:rPr lang="es-EC" sz="1200">
                          <a:effectLst/>
                        </a:rPr>
                        <a:t>50.2</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469" marR="17469" marT="0" marB="0" anchor="b"/>
                </a:tc>
                <a:tc>
                  <a:txBody>
                    <a:bodyPr/>
                    <a:lstStyle/>
                    <a:p>
                      <a:pPr indent="180340" algn="ctr">
                        <a:lnSpc>
                          <a:spcPct val="200000"/>
                        </a:lnSpc>
                        <a:spcAft>
                          <a:spcPts val="0"/>
                        </a:spcAft>
                      </a:pPr>
                      <a:r>
                        <a:rPr lang="es-EC" sz="1200">
                          <a:effectLst/>
                        </a:rPr>
                        <a:t>48.7</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469" marR="17469" marT="0" marB="0" anchor="b"/>
                </a:tc>
                <a:tc>
                  <a:txBody>
                    <a:bodyPr/>
                    <a:lstStyle/>
                    <a:p>
                      <a:pPr indent="180340" algn="ctr">
                        <a:lnSpc>
                          <a:spcPct val="200000"/>
                        </a:lnSpc>
                        <a:spcAft>
                          <a:spcPts val="0"/>
                        </a:spcAft>
                      </a:pPr>
                      <a:r>
                        <a:rPr lang="es-EC" sz="1200">
                          <a:effectLst/>
                        </a:rPr>
                        <a:t>49.7</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469" marR="17469" marT="0" marB="0" anchor="b"/>
                </a:tc>
                <a:extLst>
                  <a:ext uri="{0D108BD9-81ED-4DB2-BD59-A6C34878D82A}">
                    <a16:rowId xmlns:a16="http://schemas.microsoft.com/office/drawing/2014/main" val="1461085902"/>
                  </a:ext>
                </a:extLst>
              </a:tr>
              <a:tr h="340995">
                <a:tc>
                  <a:txBody>
                    <a:bodyPr/>
                    <a:lstStyle/>
                    <a:p>
                      <a:pPr indent="180340" algn="ctr">
                        <a:lnSpc>
                          <a:spcPct val="200000"/>
                        </a:lnSpc>
                        <a:spcAft>
                          <a:spcPts val="0"/>
                        </a:spcAft>
                      </a:pPr>
                      <a:r>
                        <a:rPr lang="es-EC" sz="1200">
                          <a:effectLst/>
                        </a:rPr>
                        <a:t>50.009</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469" marR="17469" marT="0" marB="0" anchor="b"/>
                </a:tc>
                <a:tc>
                  <a:txBody>
                    <a:bodyPr/>
                    <a:lstStyle/>
                    <a:p>
                      <a:pPr indent="180340" algn="ctr">
                        <a:lnSpc>
                          <a:spcPct val="200000"/>
                        </a:lnSpc>
                        <a:spcAft>
                          <a:spcPts val="0"/>
                        </a:spcAft>
                      </a:pPr>
                      <a:r>
                        <a:rPr lang="es-EC" sz="1200">
                          <a:effectLst/>
                        </a:rPr>
                        <a:t>50.2</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469" marR="17469" marT="0" marB="0" anchor="b"/>
                </a:tc>
                <a:tc>
                  <a:txBody>
                    <a:bodyPr/>
                    <a:lstStyle/>
                    <a:p>
                      <a:pPr indent="180340" algn="ctr">
                        <a:lnSpc>
                          <a:spcPct val="200000"/>
                        </a:lnSpc>
                        <a:spcAft>
                          <a:spcPts val="0"/>
                        </a:spcAft>
                      </a:pPr>
                      <a:r>
                        <a:rPr lang="es-EC" sz="1200">
                          <a:effectLst/>
                        </a:rPr>
                        <a:t>48.65</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469" marR="17469" marT="0" marB="0" anchor="b"/>
                </a:tc>
                <a:tc>
                  <a:txBody>
                    <a:bodyPr/>
                    <a:lstStyle/>
                    <a:p>
                      <a:pPr indent="180340" algn="ctr">
                        <a:lnSpc>
                          <a:spcPct val="200000"/>
                        </a:lnSpc>
                        <a:spcAft>
                          <a:spcPts val="0"/>
                        </a:spcAft>
                      </a:pPr>
                      <a:r>
                        <a:rPr lang="es-EC" sz="1200" dirty="0">
                          <a:effectLst/>
                        </a:rPr>
                        <a:t>49.71</a:t>
                      </a:r>
                      <a:endParaRPr lang="es-MX"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469" marR="17469" marT="0" marB="0" anchor="b"/>
                </a:tc>
                <a:extLst>
                  <a:ext uri="{0D108BD9-81ED-4DB2-BD59-A6C34878D82A}">
                    <a16:rowId xmlns:a16="http://schemas.microsoft.com/office/drawing/2014/main" val="80588241"/>
                  </a:ext>
                </a:extLst>
              </a:tr>
            </a:tbl>
          </a:graphicData>
        </a:graphic>
      </p:graphicFrame>
    </p:spTree>
    <p:extLst>
      <p:ext uri="{BB962C8B-B14F-4D97-AF65-F5344CB8AC3E}">
        <p14:creationId xmlns:p14="http://schemas.microsoft.com/office/powerpoint/2010/main" val="36308234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2"/>
          <p:cNvSpPr txBox="1">
            <a:spLocks/>
          </p:cNvSpPr>
          <p:nvPr/>
        </p:nvSpPr>
        <p:spPr>
          <a:xfrm>
            <a:off x="1122072" y="773295"/>
            <a:ext cx="10058400" cy="825699"/>
          </a:xfrm>
          <a:prstGeom prst="rect">
            <a:avLst/>
          </a:prstGeom>
        </p:spPr>
        <p:txBody>
          <a:bodyPr>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r>
              <a:rPr lang="es-ES_tradnl" sz="4000" b="1" dirty="0" smtClean="0"/>
              <a:t>Curvas de calibración  </a:t>
            </a:r>
            <a:endParaRPr lang="es-ES_tradnl" sz="4000" b="1" dirty="0"/>
          </a:p>
        </p:txBody>
      </p:sp>
      <p:sp>
        <p:nvSpPr>
          <p:cNvPr id="3" name="TextBox 3">
            <a:extLst>
              <a:ext uri="{FF2B5EF4-FFF2-40B4-BE49-F238E27FC236}">
                <a16:creationId xmlns:a16="http://schemas.microsoft.com/office/drawing/2014/main" id="{64606649-D7E3-4C30-ABE1-5E08E64B8E75}"/>
              </a:ext>
            </a:extLst>
          </p:cNvPr>
          <p:cNvSpPr txBox="1"/>
          <p:nvPr/>
        </p:nvSpPr>
        <p:spPr>
          <a:xfrm>
            <a:off x="7040880" y="2136475"/>
            <a:ext cx="3057776" cy="31700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s-EC" sz="2000" dirty="0" smtClean="0"/>
              <a:t>Para las curvas de calibración de cada termómetro se utilizo los promedios de cada temperatura. Grafico las temperaturas reales vs la temperatura de cada termómetro y podemos observar la variación que tienen.</a:t>
            </a:r>
            <a:endParaRPr lang="es-EC" sz="2000" dirty="0"/>
          </a:p>
        </p:txBody>
      </p:sp>
      <p:pic>
        <p:nvPicPr>
          <p:cNvPr id="4" name="Imagen 3">
            <a:extLst>
              <a:ext uri="{FF2B5EF4-FFF2-40B4-BE49-F238E27FC236}">
                <a16:creationId xmlns:a16="http://schemas.microsoft.com/office/drawing/2014/main" id="{6AF4887E-8391-4537-B3CC-9C2423D626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878182" cy="773295"/>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85869" y="29188"/>
            <a:ext cx="1374356" cy="1126433"/>
          </a:xfrm>
          <a:prstGeom prst="rect">
            <a:avLst/>
          </a:prstGeom>
        </p:spPr>
      </p:pic>
      <p:graphicFrame>
        <p:nvGraphicFramePr>
          <p:cNvPr id="7" name="Tabla 6"/>
          <p:cNvGraphicFramePr>
            <a:graphicFrameLocks noGrp="1"/>
          </p:cNvGraphicFramePr>
          <p:nvPr>
            <p:extLst>
              <p:ext uri="{D42A27DB-BD31-4B8C-83A1-F6EECF244321}">
                <p14:modId xmlns:p14="http://schemas.microsoft.com/office/powerpoint/2010/main" val="3991153270"/>
              </p:ext>
            </p:extLst>
          </p:nvPr>
        </p:nvGraphicFramePr>
        <p:xfrm>
          <a:off x="279744" y="1546590"/>
          <a:ext cx="6200100" cy="5852160"/>
        </p:xfrm>
        <a:graphic>
          <a:graphicData uri="http://schemas.openxmlformats.org/drawingml/2006/table">
            <a:tbl>
              <a:tblPr firstRow="1" firstCol="1" bandRow="1">
                <a:tableStyleId>{5C22544A-7EE6-4342-B048-85BDC9FD1C3A}</a:tableStyleId>
              </a:tblPr>
              <a:tblGrid>
                <a:gridCol w="574450">
                  <a:extLst>
                    <a:ext uri="{9D8B030D-6E8A-4147-A177-3AD203B41FA5}">
                      <a16:colId xmlns:a16="http://schemas.microsoft.com/office/drawing/2014/main" val="2336400038"/>
                    </a:ext>
                  </a:extLst>
                </a:gridCol>
                <a:gridCol w="732920">
                  <a:extLst>
                    <a:ext uri="{9D8B030D-6E8A-4147-A177-3AD203B41FA5}">
                      <a16:colId xmlns:a16="http://schemas.microsoft.com/office/drawing/2014/main" val="1875417623"/>
                    </a:ext>
                  </a:extLst>
                </a:gridCol>
                <a:gridCol w="1004297">
                  <a:extLst>
                    <a:ext uri="{9D8B030D-6E8A-4147-A177-3AD203B41FA5}">
                      <a16:colId xmlns:a16="http://schemas.microsoft.com/office/drawing/2014/main" val="3172831741"/>
                    </a:ext>
                  </a:extLst>
                </a:gridCol>
                <a:gridCol w="1138997">
                  <a:extLst>
                    <a:ext uri="{9D8B030D-6E8A-4147-A177-3AD203B41FA5}">
                      <a16:colId xmlns:a16="http://schemas.microsoft.com/office/drawing/2014/main" val="3095232252"/>
                    </a:ext>
                  </a:extLst>
                </a:gridCol>
                <a:gridCol w="1462866">
                  <a:extLst>
                    <a:ext uri="{9D8B030D-6E8A-4147-A177-3AD203B41FA5}">
                      <a16:colId xmlns:a16="http://schemas.microsoft.com/office/drawing/2014/main" val="1282456746"/>
                    </a:ext>
                  </a:extLst>
                </a:gridCol>
                <a:gridCol w="1286570">
                  <a:extLst>
                    <a:ext uri="{9D8B030D-6E8A-4147-A177-3AD203B41FA5}">
                      <a16:colId xmlns:a16="http://schemas.microsoft.com/office/drawing/2014/main" val="434477905"/>
                    </a:ext>
                  </a:extLst>
                </a:gridCol>
              </a:tblGrid>
              <a:tr h="298784">
                <a:tc>
                  <a:txBody>
                    <a:bodyPr/>
                    <a:lstStyle/>
                    <a:p>
                      <a:endParaRPr lang="es-MX" dirty="0"/>
                    </a:p>
                  </a:txBody>
                  <a:tcPr marL="15059" marR="15059" marT="0" marB="0" anchor="b"/>
                </a:tc>
                <a:tc>
                  <a:txBody>
                    <a:bodyPr/>
                    <a:lstStyle/>
                    <a:p>
                      <a:endParaRPr lang="es-MX" dirty="0"/>
                    </a:p>
                  </a:txBody>
                  <a:tcPr marL="15059" marR="15059" marT="0" marB="0" anchor="b"/>
                </a:tc>
                <a:tc gridSpan="4">
                  <a:txBody>
                    <a:bodyPr/>
                    <a:lstStyle/>
                    <a:p>
                      <a:pPr indent="180340" algn="ctr">
                        <a:lnSpc>
                          <a:spcPct val="200000"/>
                        </a:lnSpc>
                        <a:spcAft>
                          <a:spcPts val="0"/>
                        </a:spcAft>
                      </a:pPr>
                      <a:r>
                        <a:rPr lang="es-EC" sz="1200" dirty="0">
                          <a:effectLst/>
                        </a:rPr>
                        <a:t>Temperatura Medida °C</a:t>
                      </a:r>
                      <a:endParaRPr lang="es-MX"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059" marR="15059" marT="0" marB="0" anchor="b"/>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621734643"/>
                  </a:ext>
                </a:extLst>
              </a:tr>
              <a:tr h="651809">
                <a:tc gridSpan="2">
                  <a:txBody>
                    <a:bodyPr/>
                    <a:lstStyle/>
                    <a:p>
                      <a:pPr indent="180340" algn="ctr">
                        <a:lnSpc>
                          <a:spcPct val="200000"/>
                        </a:lnSpc>
                        <a:spcAft>
                          <a:spcPts val="0"/>
                        </a:spcAft>
                      </a:pPr>
                      <a:r>
                        <a:rPr lang="es-EC" sz="1200" dirty="0">
                          <a:effectLst/>
                        </a:rPr>
                        <a:t>Temperatura Real °C</a:t>
                      </a:r>
                      <a:endParaRPr lang="es-MX"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059" marR="15059" marT="0" marB="0" anchor="b"/>
                </a:tc>
                <a:tc hMerge="1">
                  <a:txBody>
                    <a:bodyPr/>
                    <a:lstStyle/>
                    <a:p>
                      <a:endParaRPr lang="es-MX"/>
                    </a:p>
                  </a:txBody>
                  <a:tcPr/>
                </a:tc>
                <a:tc>
                  <a:txBody>
                    <a:bodyPr/>
                    <a:lstStyle/>
                    <a:p>
                      <a:pPr indent="180340" algn="ctr">
                        <a:lnSpc>
                          <a:spcPct val="200000"/>
                        </a:lnSpc>
                        <a:spcAft>
                          <a:spcPts val="0"/>
                        </a:spcAft>
                      </a:pPr>
                      <a:r>
                        <a:rPr lang="es-EC" sz="1200">
                          <a:effectLst/>
                        </a:rPr>
                        <a:t>Patrón</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059" marR="15059" marT="0" marB="0" anchor="b"/>
                </a:tc>
                <a:tc>
                  <a:txBody>
                    <a:bodyPr/>
                    <a:lstStyle/>
                    <a:p>
                      <a:pPr indent="180340" algn="ctr">
                        <a:lnSpc>
                          <a:spcPct val="200000"/>
                        </a:lnSpc>
                        <a:spcAft>
                          <a:spcPts val="0"/>
                        </a:spcAft>
                      </a:pPr>
                      <a:r>
                        <a:rPr lang="es-EC" sz="1200" dirty="0">
                          <a:effectLst/>
                        </a:rPr>
                        <a:t>Mercurio</a:t>
                      </a:r>
                      <a:endParaRPr lang="es-MX"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059" marR="15059" marT="0" marB="0" anchor="b"/>
                </a:tc>
                <a:tc>
                  <a:txBody>
                    <a:bodyPr/>
                    <a:lstStyle/>
                    <a:p>
                      <a:pPr indent="180340" algn="ctr">
                        <a:lnSpc>
                          <a:spcPct val="200000"/>
                        </a:lnSpc>
                        <a:spcAft>
                          <a:spcPts val="0"/>
                        </a:spcAft>
                      </a:pPr>
                      <a:r>
                        <a:rPr lang="es-EC" sz="1200">
                          <a:effectLst/>
                        </a:rPr>
                        <a:t>Digital Monarch</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059" marR="15059" marT="0" marB="0" anchor="b"/>
                </a:tc>
                <a:tc>
                  <a:txBody>
                    <a:bodyPr/>
                    <a:lstStyle/>
                    <a:p>
                      <a:pPr indent="180340" algn="ctr">
                        <a:lnSpc>
                          <a:spcPct val="200000"/>
                        </a:lnSpc>
                        <a:spcAft>
                          <a:spcPts val="0"/>
                        </a:spcAft>
                      </a:pPr>
                      <a:r>
                        <a:rPr lang="es-EC" sz="1200">
                          <a:effectLst/>
                        </a:rPr>
                        <a:t>Digital TESTO</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059" marR="15059" marT="0" marB="0" anchor="b"/>
                </a:tc>
                <a:extLst>
                  <a:ext uri="{0D108BD9-81ED-4DB2-BD59-A6C34878D82A}">
                    <a16:rowId xmlns:a16="http://schemas.microsoft.com/office/drawing/2014/main" val="2186967781"/>
                  </a:ext>
                </a:extLst>
              </a:tr>
              <a:tr h="298845">
                <a:tc gridSpan="2">
                  <a:txBody>
                    <a:bodyPr/>
                    <a:lstStyle/>
                    <a:p>
                      <a:pPr indent="180340" algn="ctr">
                        <a:lnSpc>
                          <a:spcPct val="200000"/>
                        </a:lnSpc>
                        <a:spcAft>
                          <a:spcPts val="0"/>
                        </a:spcAft>
                      </a:pPr>
                      <a:r>
                        <a:rPr lang="es-EC" sz="1200">
                          <a:effectLst/>
                        </a:rPr>
                        <a:t>50.00</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059" marR="15059" marT="0" marB="0" anchor="b"/>
                </a:tc>
                <a:tc hMerge="1">
                  <a:txBody>
                    <a:bodyPr/>
                    <a:lstStyle/>
                    <a:p>
                      <a:endParaRPr lang="es-MX"/>
                    </a:p>
                  </a:txBody>
                  <a:tcPr/>
                </a:tc>
                <a:tc>
                  <a:txBody>
                    <a:bodyPr/>
                    <a:lstStyle/>
                    <a:p>
                      <a:pPr indent="180340" algn="ctr">
                        <a:lnSpc>
                          <a:spcPct val="200000"/>
                        </a:lnSpc>
                        <a:spcAft>
                          <a:spcPts val="0"/>
                        </a:spcAft>
                      </a:pPr>
                      <a:r>
                        <a:rPr lang="es-EC" sz="1200">
                          <a:effectLst/>
                        </a:rPr>
                        <a:t>50.009</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059" marR="15059" marT="0" marB="0" anchor="b"/>
                </a:tc>
                <a:tc>
                  <a:txBody>
                    <a:bodyPr/>
                    <a:lstStyle/>
                    <a:p>
                      <a:pPr indent="180340" algn="ctr">
                        <a:lnSpc>
                          <a:spcPct val="200000"/>
                        </a:lnSpc>
                        <a:spcAft>
                          <a:spcPts val="0"/>
                        </a:spcAft>
                      </a:pPr>
                      <a:r>
                        <a:rPr lang="es-EC" sz="1200">
                          <a:effectLst/>
                        </a:rPr>
                        <a:t>50.2</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059" marR="15059" marT="0" marB="0" anchor="b"/>
                </a:tc>
                <a:tc>
                  <a:txBody>
                    <a:bodyPr/>
                    <a:lstStyle/>
                    <a:p>
                      <a:pPr indent="180340" algn="ctr">
                        <a:lnSpc>
                          <a:spcPct val="200000"/>
                        </a:lnSpc>
                        <a:spcAft>
                          <a:spcPts val="0"/>
                        </a:spcAft>
                      </a:pPr>
                      <a:r>
                        <a:rPr lang="es-EC" sz="1200">
                          <a:effectLst/>
                        </a:rPr>
                        <a:t>48.65</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059" marR="15059" marT="0" marB="0" anchor="b"/>
                </a:tc>
                <a:tc>
                  <a:txBody>
                    <a:bodyPr/>
                    <a:lstStyle/>
                    <a:p>
                      <a:pPr indent="180340" algn="ctr">
                        <a:lnSpc>
                          <a:spcPct val="200000"/>
                        </a:lnSpc>
                        <a:spcAft>
                          <a:spcPts val="0"/>
                        </a:spcAft>
                      </a:pPr>
                      <a:r>
                        <a:rPr lang="es-EC" sz="1200">
                          <a:effectLst/>
                        </a:rPr>
                        <a:t>49.71</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059" marR="15059" marT="0" marB="0" anchor="b"/>
                </a:tc>
                <a:extLst>
                  <a:ext uri="{0D108BD9-81ED-4DB2-BD59-A6C34878D82A}">
                    <a16:rowId xmlns:a16="http://schemas.microsoft.com/office/drawing/2014/main" val="364574304"/>
                  </a:ext>
                </a:extLst>
              </a:tr>
              <a:tr h="298845">
                <a:tc gridSpan="2">
                  <a:txBody>
                    <a:bodyPr/>
                    <a:lstStyle/>
                    <a:p>
                      <a:pPr indent="180340" algn="ctr">
                        <a:lnSpc>
                          <a:spcPct val="200000"/>
                        </a:lnSpc>
                        <a:spcAft>
                          <a:spcPts val="0"/>
                        </a:spcAft>
                      </a:pPr>
                      <a:r>
                        <a:rPr lang="es-EC" sz="1200">
                          <a:effectLst/>
                        </a:rPr>
                        <a:t>60.00</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059" marR="15059" marT="0" marB="0" anchor="b"/>
                </a:tc>
                <a:tc hMerge="1">
                  <a:txBody>
                    <a:bodyPr/>
                    <a:lstStyle/>
                    <a:p>
                      <a:endParaRPr lang="es-MX"/>
                    </a:p>
                  </a:txBody>
                  <a:tcPr/>
                </a:tc>
                <a:tc>
                  <a:txBody>
                    <a:bodyPr/>
                    <a:lstStyle/>
                    <a:p>
                      <a:pPr indent="180340" algn="ctr">
                        <a:lnSpc>
                          <a:spcPct val="200000"/>
                        </a:lnSpc>
                        <a:spcAft>
                          <a:spcPts val="0"/>
                        </a:spcAft>
                      </a:pPr>
                      <a:r>
                        <a:rPr lang="es-EC" sz="1200">
                          <a:effectLst/>
                        </a:rPr>
                        <a:t>60.005</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059" marR="15059" marT="0" marB="0" anchor="b"/>
                </a:tc>
                <a:tc>
                  <a:txBody>
                    <a:bodyPr/>
                    <a:lstStyle/>
                    <a:p>
                      <a:pPr indent="180340" algn="ctr">
                        <a:lnSpc>
                          <a:spcPct val="200000"/>
                        </a:lnSpc>
                        <a:spcAft>
                          <a:spcPts val="0"/>
                        </a:spcAft>
                      </a:pPr>
                      <a:r>
                        <a:rPr lang="es-EC" sz="1200">
                          <a:effectLst/>
                        </a:rPr>
                        <a:t>60.2</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059" marR="15059" marT="0" marB="0" anchor="b"/>
                </a:tc>
                <a:tc>
                  <a:txBody>
                    <a:bodyPr/>
                    <a:lstStyle/>
                    <a:p>
                      <a:pPr indent="180340" algn="ctr">
                        <a:lnSpc>
                          <a:spcPct val="200000"/>
                        </a:lnSpc>
                        <a:spcAft>
                          <a:spcPts val="0"/>
                        </a:spcAft>
                      </a:pPr>
                      <a:r>
                        <a:rPr lang="es-EC" sz="1200">
                          <a:effectLst/>
                        </a:rPr>
                        <a:t>60.41</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059" marR="15059" marT="0" marB="0" anchor="b"/>
                </a:tc>
                <a:tc>
                  <a:txBody>
                    <a:bodyPr/>
                    <a:lstStyle/>
                    <a:p>
                      <a:pPr indent="180340" algn="ctr">
                        <a:lnSpc>
                          <a:spcPct val="200000"/>
                        </a:lnSpc>
                        <a:spcAft>
                          <a:spcPts val="0"/>
                        </a:spcAft>
                      </a:pPr>
                      <a:r>
                        <a:rPr lang="es-EC" sz="1200">
                          <a:effectLst/>
                        </a:rPr>
                        <a:t>59.615</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059" marR="15059" marT="0" marB="0" anchor="b"/>
                </a:tc>
                <a:extLst>
                  <a:ext uri="{0D108BD9-81ED-4DB2-BD59-A6C34878D82A}">
                    <a16:rowId xmlns:a16="http://schemas.microsoft.com/office/drawing/2014/main" val="3160458208"/>
                  </a:ext>
                </a:extLst>
              </a:tr>
              <a:tr h="298845">
                <a:tc gridSpan="2">
                  <a:txBody>
                    <a:bodyPr/>
                    <a:lstStyle/>
                    <a:p>
                      <a:pPr indent="180340" algn="ctr">
                        <a:lnSpc>
                          <a:spcPct val="200000"/>
                        </a:lnSpc>
                        <a:spcAft>
                          <a:spcPts val="0"/>
                        </a:spcAft>
                      </a:pPr>
                      <a:r>
                        <a:rPr lang="es-EC" sz="1200">
                          <a:effectLst/>
                        </a:rPr>
                        <a:t>70.00</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059" marR="15059" marT="0" marB="0" anchor="b"/>
                </a:tc>
                <a:tc hMerge="1">
                  <a:txBody>
                    <a:bodyPr/>
                    <a:lstStyle/>
                    <a:p>
                      <a:endParaRPr lang="es-MX"/>
                    </a:p>
                  </a:txBody>
                  <a:tcPr/>
                </a:tc>
                <a:tc>
                  <a:txBody>
                    <a:bodyPr/>
                    <a:lstStyle/>
                    <a:p>
                      <a:pPr indent="180340" algn="ctr">
                        <a:lnSpc>
                          <a:spcPct val="200000"/>
                        </a:lnSpc>
                        <a:spcAft>
                          <a:spcPts val="0"/>
                        </a:spcAft>
                      </a:pPr>
                      <a:r>
                        <a:rPr lang="es-EC" sz="1200">
                          <a:effectLst/>
                        </a:rPr>
                        <a:t>70.007</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059" marR="15059" marT="0" marB="0" anchor="b"/>
                </a:tc>
                <a:tc>
                  <a:txBody>
                    <a:bodyPr/>
                    <a:lstStyle/>
                    <a:p>
                      <a:pPr indent="180340" algn="ctr">
                        <a:lnSpc>
                          <a:spcPct val="200000"/>
                        </a:lnSpc>
                        <a:spcAft>
                          <a:spcPts val="0"/>
                        </a:spcAft>
                      </a:pPr>
                      <a:r>
                        <a:rPr lang="es-EC" sz="1200">
                          <a:effectLst/>
                        </a:rPr>
                        <a:t>70.34</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059" marR="15059" marT="0" marB="0" anchor="b"/>
                </a:tc>
                <a:tc>
                  <a:txBody>
                    <a:bodyPr/>
                    <a:lstStyle/>
                    <a:p>
                      <a:pPr indent="180340" algn="ctr">
                        <a:lnSpc>
                          <a:spcPct val="200000"/>
                        </a:lnSpc>
                        <a:spcAft>
                          <a:spcPts val="0"/>
                        </a:spcAft>
                      </a:pPr>
                      <a:r>
                        <a:rPr lang="es-EC" sz="1200">
                          <a:effectLst/>
                        </a:rPr>
                        <a:t>70.59</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059" marR="15059" marT="0" marB="0" anchor="b"/>
                </a:tc>
                <a:tc>
                  <a:txBody>
                    <a:bodyPr/>
                    <a:lstStyle/>
                    <a:p>
                      <a:pPr indent="180340" algn="ctr">
                        <a:lnSpc>
                          <a:spcPct val="200000"/>
                        </a:lnSpc>
                        <a:spcAft>
                          <a:spcPts val="0"/>
                        </a:spcAft>
                      </a:pPr>
                      <a:r>
                        <a:rPr lang="es-EC" sz="1200" dirty="0">
                          <a:effectLst/>
                        </a:rPr>
                        <a:t>69.37</a:t>
                      </a:r>
                      <a:endParaRPr lang="es-MX"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059" marR="15059" marT="0" marB="0" anchor="b"/>
                </a:tc>
                <a:extLst>
                  <a:ext uri="{0D108BD9-81ED-4DB2-BD59-A6C34878D82A}">
                    <a16:rowId xmlns:a16="http://schemas.microsoft.com/office/drawing/2014/main" val="3370503766"/>
                  </a:ext>
                </a:extLst>
              </a:tr>
              <a:tr h="298845">
                <a:tc gridSpan="2">
                  <a:txBody>
                    <a:bodyPr/>
                    <a:lstStyle/>
                    <a:p>
                      <a:pPr indent="180340" algn="ctr">
                        <a:lnSpc>
                          <a:spcPct val="200000"/>
                        </a:lnSpc>
                        <a:spcAft>
                          <a:spcPts val="0"/>
                        </a:spcAft>
                      </a:pPr>
                      <a:r>
                        <a:rPr lang="es-EC" sz="1200">
                          <a:effectLst/>
                        </a:rPr>
                        <a:t>80.00</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059" marR="15059" marT="0" marB="0" anchor="b"/>
                </a:tc>
                <a:tc hMerge="1">
                  <a:txBody>
                    <a:bodyPr/>
                    <a:lstStyle/>
                    <a:p>
                      <a:endParaRPr lang="es-MX"/>
                    </a:p>
                  </a:txBody>
                  <a:tcPr/>
                </a:tc>
                <a:tc>
                  <a:txBody>
                    <a:bodyPr/>
                    <a:lstStyle/>
                    <a:p>
                      <a:pPr indent="180340" algn="ctr">
                        <a:lnSpc>
                          <a:spcPct val="200000"/>
                        </a:lnSpc>
                        <a:spcAft>
                          <a:spcPts val="0"/>
                        </a:spcAft>
                      </a:pPr>
                      <a:r>
                        <a:rPr lang="es-EC" sz="1200">
                          <a:effectLst/>
                        </a:rPr>
                        <a:t>80.013</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059" marR="15059" marT="0" marB="0" anchor="b"/>
                </a:tc>
                <a:tc>
                  <a:txBody>
                    <a:bodyPr/>
                    <a:lstStyle/>
                    <a:p>
                      <a:pPr indent="180340" algn="ctr">
                        <a:lnSpc>
                          <a:spcPct val="200000"/>
                        </a:lnSpc>
                        <a:spcAft>
                          <a:spcPts val="0"/>
                        </a:spcAft>
                      </a:pPr>
                      <a:r>
                        <a:rPr lang="es-EC" sz="1200">
                          <a:effectLst/>
                        </a:rPr>
                        <a:t>80.4</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059" marR="15059" marT="0" marB="0" anchor="b"/>
                </a:tc>
                <a:tc>
                  <a:txBody>
                    <a:bodyPr/>
                    <a:lstStyle/>
                    <a:p>
                      <a:pPr indent="180340" algn="ctr">
                        <a:lnSpc>
                          <a:spcPct val="200000"/>
                        </a:lnSpc>
                        <a:spcAft>
                          <a:spcPts val="0"/>
                        </a:spcAft>
                      </a:pPr>
                      <a:r>
                        <a:rPr lang="es-EC" sz="1200">
                          <a:effectLst/>
                        </a:rPr>
                        <a:t>79.66</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059" marR="15059" marT="0" marB="0" anchor="b"/>
                </a:tc>
                <a:tc>
                  <a:txBody>
                    <a:bodyPr/>
                    <a:lstStyle/>
                    <a:p>
                      <a:pPr indent="180340" algn="ctr">
                        <a:lnSpc>
                          <a:spcPct val="200000"/>
                        </a:lnSpc>
                        <a:spcAft>
                          <a:spcPts val="0"/>
                        </a:spcAft>
                      </a:pPr>
                      <a:r>
                        <a:rPr lang="es-EC" sz="1200" dirty="0">
                          <a:effectLst/>
                        </a:rPr>
                        <a:t>79.445</a:t>
                      </a:r>
                      <a:endParaRPr lang="es-MX"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059" marR="15059" marT="0" marB="0" anchor="b"/>
                </a:tc>
                <a:extLst>
                  <a:ext uri="{0D108BD9-81ED-4DB2-BD59-A6C34878D82A}">
                    <a16:rowId xmlns:a16="http://schemas.microsoft.com/office/drawing/2014/main" val="3570723165"/>
                  </a:ext>
                </a:extLst>
              </a:tr>
              <a:tr h="298845">
                <a:tc gridSpan="2">
                  <a:txBody>
                    <a:bodyPr/>
                    <a:lstStyle/>
                    <a:p>
                      <a:pPr indent="180340" algn="ctr">
                        <a:lnSpc>
                          <a:spcPct val="200000"/>
                        </a:lnSpc>
                        <a:spcAft>
                          <a:spcPts val="0"/>
                        </a:spcAft>
                      </a:pPr>
                      <a:r>
                        <a:rPr lang="es-EC" sz="1200">
                          <a:effectLst/>
                        </a:rPr>
                        <a:t>90.00</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059" marR="15059" marT="0" marB="0" anchor="b"/>
                </a:tc>
                <a:tc hMerge="1">
                  <a:txBody>
                    <a:bodyPr/>
                    <a:lstStyle/>
                    <a:p>
                      <a:endParaRPr lang="es-MX"/>
                    </a:p>
                  </a:txBody>
                  <a:tcPr/>
                </a:tc>
                <a:tc>
                  <a:txBody>
                    <a:bodyPr/>
                    <a:lstStyle/>
                    <a:p>
                      <a:pPr indent="180340" algn="ctr">
                        <a:lnSpc>
                          <a:spcPct val="200000"/>
                        </a:lnSpc>
                        <a:spcAft>
                          <a:spcPts val="0"/>
                        </a:spcAft>
                      </a:pPr>
                      <a:r>
                        <a:rPr lang="es-EC" sz="1200">
                          <a:effectLst/>
                        </a:rPr>
                        <a:t>90.015</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059" marR="15059" marT="0" marB="0" anchor="b"/>
                </a:tc>
                <a:tc>
                  <a:txBody>
                    <a:bodyPr/>
                    <a:lstStyle/>
                    <a:p>
                      <a:pPr indent="180340" algn="ctr">
                        <a:lnSpc>
                          <a:spcPct val="200000"/>
                        </a:lnSpc>
                        <a:spcAft>
                          <a:spcPts val="0"/>
                        </a:spcAft>
                      </a:pPr>
                      <a:r>
                        <a:rPr lang="es-EC" sz="1200">
                          <a:effectLst/>
                        </a:rPr>
                        <a:t>90.56</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059" marR="15059" marT="0" marB="0" anchor="b"/>
                </a:tc>
                <a:tc>
                  <a:txBody>
                    <a:bodyPr/>
                    <a:lstStyle/>
                    <a:p>
                      <a:pPr indent="180340" algn="ctr">
                        <a:lnSpc>
                          <a:spcPct val="200000"/>
                        </a:lnSpc>
                        <a:spcAft>
                          <a:spcPts val="0"/>
                        </a:spcAft>
                      </a:pPr>
                      <a:r>
                        <a:rPr lang="es-EC" sz="1200">
                          <a:effectLst/>
                        </a:rPr>
                        <a:t>90.32</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059" marR="15059" marT="0" marB="0" anchor="b"/>
                </a:tc>
                <a:tc>
                  <a:txBody>
                    <a:bodyPr/>
                    <a:lstStyle/>
                    <a:p>
                      <a:pPr indent="180340" algn="ctr">
                        <a:lnSpc>
                          <a:spcPct val="200000"/>
                        </a:lnSpc>
                        <a:spcAft>
                          <a:spcPts val="0"/>
                        </a:spcAft>
                      </a:pPr>
                      <a:r>
                        <a:rPr lang="es-EC" sz="1200" dirty="0">
                          <a:effectLst/>
                        </a:rPr>
                        <a:t>89.4</a:t>
                      </a:r>
                      <a:endParaRPr lang="es-MX"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059" marR="15059" marT="0" marB="0" anchor="b"/>
                </a:tc>
                <a:extLst>
                  <a:ext uri="{0D108BD9-81ED-4DB2-BD59-A6C34878D82A}">
                    <a16:rowId xmlns:a16="http://schemas.microsoft.com/office/drawing/2014/main" val="3246604398"/>
                  </a:ext>
                </a:extLst>
              </a:tr>
              <a:tr h="298845">
                <a:tc gridSpan="2">
                  <a:txBody>
                    <a:bodyPr/>
                    <a:lstStyle/>
                    <a:p>
                      <a:pPr indent="180340" algn="ctr">
                        <a:lnSpc>
                          <a:spcPct val="200000"/>
                        </a:lnSpc>
                        <a:spcAft>
                          <a:spcPts val="0"/>
                        </a:spcAft>
                      </a:pPr>
                      <a:r>
                        <a:rPr lang="es-EC" sz="1200">
                          <a:effectLst/>
                        </a:rPr>
                        <a:t>100.00</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059" marR="15059" marT="0" marB="0" anchor="b"/>
                </a:tc>
                <a:tc hMerge="1">
                  <a:txBody>
                    <a:bodyPr/>
                    <a:lstStyle/>
                    <a:p>
                      <a:endParaRPr lang="es-MX"/>
                    </a:p>
                  </a:txBody>
                  <a:tcPr/>
                </a:tc>
                <a:tc>
                  <a:txBody>
                    <a:bodyPr/>
                    <a:lstStyle/>
                    <a:p>
                      <a:pPr indent="180340" algn="ctr">
                        <a:lnSpc>
                          <a:spcPct val="200000"/>
                        </a:lnSpc>
                        <a:spcAft>
                          <a:spcPts val="0"/>
                        </a:spcAft>
                      </a:pPr>
                      <a:r>
                        <a:rPr lang="es-EC" sz="1200">
                          <a:effectLst/>
                        </a:rPr>
                        <a:t>100.026</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059" marR="15059" marT="0" marB="0" anchor="b"/>
                </a:tc>
                <a:tc>
                  <a:txBody>
                    <a:bodyPr/>
                    <a:lstStyle/>
                    <a:p>
                      <a:pPr indent="180340" algn="ctr">
                        <a:lnSpc>
                          <a:spcPct val="200000"/>
                        </a:lnSpc>
                        <a:spcAft>
                          <a:spcPts val="0"/>
                        </a:spcAft>
                      </a:pPr>
                      <a:r>
                        <a:rPr lang="es-EC" sz="1200">
                          <a:effectLst/>
                        </a:rPr>
                        <a:t>100.38</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059" marR="15059" marT="0" marB="0" anchor="b"/>
                </a:tc>
                <a:tc>
                  <a:txBody>
                    <a:bodyPr/>
                    <a:lstStyle/>
                    <a:p>
                      <a:pPr indent="180340" algn="ctr">
                        <a:lnSpc>
                          <a:spcPct val="200000"/>
                        </a:lnSpc>
                        <a:spcAft>
                          <a:spcPts val="0"/>
                        </a:spcAft>
                      </a:pPr>
                      <a:r>
                        <a:rPr lang="es-EC" sz="1200">
                          <a:effectLst/>
                        </a:rPr>
                        <a:t>100.32</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059" marR="15059" marT="0" marB="0" anchor="b"/>
                </a:tc>
                <a:tc>
                  <a:txBody>
                    <a:bodyPr/>
                    <a:lstStyle/>
                    <a:p>
                      <a:pPr indent="180340" algn="ctr">
                        <a:lnSpc>
                          <a:spcPct val="200000"/>
                        </a:lnSpc>
                        <a:spcAft>
                          <a:spcPts val="0"/>
                        </a:spcAft>
                      </a:pPr>
                      <a:r>
                        <a:rPr lang="es-EC" sz="1200" dirty="0">
                          <a:effectLst/>
                        </a:rPr>
                        <a:t>98.9</a:t>
                      </a:r>
                      <a:endParaRPr lang="es-MX"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059" marR="15059" marT="0" marB="0" anchor="b"/>
                </a:tc>
                <a:extLst>
                  <a:ext uri="{0D108BD9-81ED-4DB2-BD59-A6C34878D82A}">
                    <a16:rowId xmlns:a16="http://schemas.microsoft.com/office/drawing/2014/main" val="2884571958"/>
                  </a:ext>
                </a:extLst>
              </a:tr>
              <a:tr h="298845">
                <a:tc gridSpan="2">
                  <a:txBody>
                    <a:bodyPr/>
                    <a:lstStyle/>
                    <a:p>
                      <a:pPr indent="180340" algn="ctr">
                        <a:lnSpc>
                          <a:spcPct val="200000"/>
                        </a:lnSpc>
                        <a:spcAft>
                          <a:spcPts val="0"/>
                        </a:spcAft>
                      </a:pPr>
                      <a:r>
                        <a:rPr lang="es-EC" sz="1200">
                          <a:effectLst/>
                        </a:rPr>
                        <a:t>110.00</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059" marR="15059" marT="0" marB="0" anchor="b"/>
                </a:tc>
                <a:tc hMerge="1">
                  <a:txBody>
                    <a:bodyPr/>
                    <a:lstStyle/>
                    <a:p>
                      <a:endParaRPr lang="es-MX"/>
                    </a:p>
                  </a:txBody>
                  <a:tcPr/>
                </a:tc>
                <a:tc>
                  <a:txBody>
                    <a:bodyPr/>
                    <a:lstStyle/>
                    <a:p>
                      <a:pPr indent="180340" algn="ctr">
                        <a:lnSpc>
                          <a:spcPct val="200000"/>
                        </a:lnSpc>
                        <a:spcAft>
                          <a:spcPts val="0"/>
                        </a:spcAft>
                      </a:pPr>
                      <a:r>
                        <a:rPr lang="es-EC" sz="1200">
                          <a:effectLst/>
                        </a:rPr>
                        <a:t>110.005</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059" marR="15059" marT="0" marB="0" anchor="b"/>
                </a:tc>
                <a:tc>
                  <a:txBody>
                    <a:bodyPr/>
                    <a:lstStyle/>
                    <a:p>
                      <a:pPr indent="180340" algn="ctr">
                        <a:lnSpc>
                          <a:spcPct val="200000"/>
                        </a:lnSpc>
                        <a:spcAft>
                          <a:spcPts val="0"/>
                        </a:spcAft>
                      </a:pPr>
                      <a:r>
                        <a:rPr lang="es-EC" sz="1200">
                          <a:effectLst/>
                        </a:rPr>
                        <a:t>110.38</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059" marR="15059" marT="0" marB="0" anchor="b"/>
                </a:tc>
                <a:tc>
                  <a:txBody>
                    <a:bodyPr/>
                    <a:lstStyle/>
                    <a:p>
                      <a:pPr indent="180340" algn="ctr">
                        <a:lnSpc>
                          <a:spcPct val="200000"/>
                        </a:lnSpc>
                        <a:spcAft>
                          <a:spcPts val="0"/>
                        </a:spcAft>
                      </a:pPr>
                      <a:r>
                        <a:rPr lang="es-EC" sz="1200">
                          <a:effectLst/>
                        </a:rPr>
                        <a:t>110.42</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059" marR="15059" marT="0" marB="0" anchor="b"/>
                </a:tc>
                <a:tc>
                  <a:txBody>
                    <a:bodyPr/>
                    <a:lstStyle/>
                    <a:p>
                      <a:pPr indent="180340" algn="ctr">
                        <a:lnSpc>
                          <a:spcPct val="200000"/>
                        </a:lnSpc>
                        <a:spcAft>
                          <a:spcPts val="0"/>
                        </a:spcAft>
                      </a:pPr>
                      <a:r>
                        <a:rPr lang="es-EC" sz="1200" dirty="0">
                          <a:effectLst/>
                        </a:rPr>
                        <a:t>108.65</a:t>
                      </a:r>
                      <a:endParaRPr lang="es-MX"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059" marR="15059" marT="0" marB="0" anchor="b"/>
                </a:tc>
                <a:extLst>
                  <a:ext uri="{0D108BD9-81ED-4DB2-BD59-A6C34878D82A}">
                    <a16:rowId xmlns:a16="http://schemas.microsoft.com/office/drawing/2014/main" val="1670433073"/>
                  </a:ext>
                </a:extLst>
              </a:tr>
              <a:tr h="298845">
                <a:tc gridSpan="2">
                  <a:txBody>
                    <a:bodyPr/>
                    <a:lstStyle/>
                    <a:p>
                      <a:pPr indent="180340" algn="ctr">
                        <a:lnSpc>
                          <a:spcPct val="200000"/>
                        </a:lnSpc>
                        <a:spcAft>
                          <a:spcPts val="0"/>
                        </a:spcAft>
                      </a:pPr>
                      <a:r>
                        <a:rPr lang="es-EC" sz="1200">
                          <a:effectLst/>
                        </a:rPr>
                        <a:t>120.00</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059" marR="15059" marT="0" marB="0" anchor="b"/>
                </a:tc>
                <a:tc hMerge="1">
                  <a:txBody>
                    <a:bodyPr/>
                    <a:lstStyle/>
                    <a:p>
                      <a:endParaRPr lang="es-MX"/>
                    </a:p>
                  </a:txBody>
                  <a:tcPr/>
                </a:tc>
                <a:tc>
                  <a:txBody>
                    <a:bodyPr/>
                    <a:lstStyle/>
                    <a:p>
                      <a:pPr indent="180340" algn="ctr">
                        <a:lnSpc>
                          <a:spcPct val="200000"/>
                        </a:lnSpc>
                        <a:spcAft>
                          <a:spcPts val="0"/>
                        </a:spcAft>
                      </a:pPr>
                      <a:r>
                        <a:rPr lang="es-EC" sz="1200">
                          <a:effectLst/>
                        </a:rPr>
                        <a:t>120.041</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059" marR="15059" marT="0" marB="0" anchor="b"/>
                </a:tc>
                <a:tc>
                  <a:txBody>
                    <a:bodyPr/>
                    <a:lstStyle/>
                    <a:p>
                      <a:pPr indent="180340" algn="ctr">
                        <a:lnSpc>
                          <a:spcPct val="200000"/>
                        </a:lnSpc>
                        <a:spcAft>
                          <a:spcPts val="0"/>
                        </a:spcAft>
                      </a:pPr>
                      <a:r>
                        <a:rPr lang="es-EC" sz="1200">
                          <a:effectLst/>
                        </a:rPr>
                        <a:t>120.36</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059" marR="15059" marT="0" marB="0" anchor="b"/>
                </a:tc>
                <a:tc>
                  <a:txBody>
                    <a:bodyPr/>
                    <a:lstStyle/>
                    <a:p>
                      <a:pPr indent="180340" algn="ctr">
                        <a:lnSpc>
                          <a:spcPct val="200000"/>
                        </a:lnSpc>
                        <a:spcAft>
                          <a:spcPts val="0"/>
                        </a:spcAft>
                      </a:pPr>
                      <a:r>
                        <a:rPr lang="es-EC" sz="1200">
                          <a:effectLst/>
                        </a:rPr>
                        <a:t>120.59</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059" marR="15059" marT="0" marB="0" anchor="b"/>
                </a:tc>
                <a:tc>
                  <a:txBody>
                    <a:bodyPr/>
                    <a:lstStyle/>
                    <a:p>
                      <a:pPr indent="180340" algn="ctr">
                        <a:lnSpc>
                          <a:spcPct val="200000"/>
                        </a:lnSpc>
                        <a:spcAft>
                          <a:spcPts val="0"/>
                        </a:spcAft>
                      </a:pPr>
                      <a:r>
                        <a:rPr lang="es-EC" sz="1200" dirty="0">
                          <a:effectLst/>
                        </a:rPr>
                        <a:t>118.11</a:t>
                      </a:r>
                      <a:endParaRPr lang="es-MX"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059" marR="15059" marT="0" marB="0" anchor="b"/>
                </a:tc>
                <a:extLst>
                  <a:ext uri="{0D108BD9-81ED-4DB2-BD59-A6C34878D82A}">
                    <a16:rowId xmlns:a16="http://schemas.microsoft.com/office/drawing/2014/main" val="3130707651"/>
                  </a:ext>
                </a:extLst>
              </a:tr>
              <a:tr h="298845">
                <a:tc gridSpan="2">
                  <a:txBody>
                    <a:bodyPr/>
                    <a:lstStyle/>
                    <a:p>
                      <a:pPr indent="180340" algn="ctr">
                        <a:lnSpc>
                          <a:spcPct val="200000"/>
                        </a:lnSpc>
                        <a:spcAft>
                          <a:spcPts val="0"/>
                        </a:spcAft>
                      </a:pPr>
                      <a:r>
                        <a:rPr lang="es-EC" sz="1200">
                          <a:effectLst/>
                        </a:rPr>
                        <a:t>130.00</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059" marR="15059" marT="0" marB="0" anchor="b"/>
                </a:tc>
                <a:tc hMerge="1">
                  <a:txBody>
                    <a:bodyPr/>
                    <a:lstStyle/>
                    <a:p>
                      <a:endParaRPr lang="es-MX"/>
                    </a:p>
                  </a:txBody>
                  <a:tcPr/>
                </a:tc>
                <a:tc>
                  <a:txBody>
                    <a:bodyPr/>
                    <a:lstStyle/>
                    <a:p>
                      <a:pPr indent="180340" algn="ctr">
                        <a:lnSpc>
                          <a:spcPct val="200000"/>
                        </a:lnSpc>
                        <a:spcAft>
                          <a:spcPts val="0"/>
                        </a:spcAft>
                      </a:pPr>
                      <a:r>
                        <a:rPr lang="es-EC" sz="1200">
                          <a:effectLst/>
                        </a:rPr>
                        <a:t>130.006</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059" marR="15059" marT="0" marB="0" anchor="b"/>
                </a:tc>
                <a:tc>
                  <a:txBody>
                    <a:bodyPr/>
                    <a:lstStyle/>
                    <a:p>
                      <a:pPr indent="180340" algn="ctr">
                        <a:lnSpc>
                          <a:spcPct val="200000"/>
                        </a:lnSpc>
                        <a:spcAft>
                          <a:spcPts val="0"/>
                        </a:spcAft>
                      </a:pPr>
                      <a:r>
                        <a:rPr lang="es-EC" sz="1200">
                          <a:effectLst/>
                        </a:rPr>
                        <a:t>130.2</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059" marR="15059" marT="0" marB="0" anchor="b"/>
                </a:tc>
                <a:tc>
                  <a:txBody>
                    <a:bodyPr/>
                    <a:lstStyle/>
                    <a:p>
                      <a:pPr indent="180340" algn="ctr">
                        <a:lnSpc>
                          <a:spcPct val="200000"/>
                        </a:lnSpc>
                        <a:spcAft>
                          <a:spcPts val="0"/>
                        </a:spcAft>
                      </a:pPr>
                      <a:r>
                        <a:rPr lang="es-EC" sz="1200">
                          <a:effectLst/>
                        </a:rPr>
                        <a:t>130.98</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059" marR="15059" marT="0" marB="0" anchor="b"/>
                </a:tc>
                <a:tc>
                  <a:txBody>
                    <a:bodyPr/>
                    <a:lstStyle/>
                    <a:p>
                      <a:pPr indent="180340" algn="ctr">
                        <a:lnSpc>
                          <a:spcPct val="200000"/>
                        </a:lnSpc>
                        <a:spcAft>
                          <a:spcPts val="0"/>
                        </a:spcAft>
                      </a:pPr>
                      <a:r>
                        <a:rPr lang="es-EC" sz="1200" dirty="0">
                          <a:effectLst/>
                        </a:rPr>
                        <a:t>127.715</a:t>
                      </a:r>
                      <a:endParaRPr lang="es-MX"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059" marR="15059" marT="0" marB="0" anchor="b"/>
                </a:tc>
                <a:extLst>
                  <a:ext uri="{0D108BD9-81ED-4DB2-BD59-A6C34878D82A}">
                    <a16:rowId xmlns:a16="http://schemas.microsoft.com/office/drawing/2014/main" val="1773025168"/>
                  </a:ext>
                </a:extLst>
              </a:tr>
              <a:tr h="298845">
                <a:tc gridSpan="2">
                  <a:txBody>
                    <a:bodyPr/>
                    <a:lstStyle/>
                    <a:p>
                      <a:pPr indent="180340" algn="ctr">
                        <a:lnSpc>
                          <a:spcPct val="200000"/>
                        </a:lnSpc>
                        <a:spcAft>
                          <a:spcPts val="0"/>
                        </a:spcAft>
                      </a:pPr>
                      <a:r>
                        <a:rPr lang="es-EC" sz="1200">
                          <a:effectLst/>
                        </a:rPr>
                        <a:t>140.00</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059" marR="15059" marT="0" marB="0" anchor="b"/>
                </a:tc>
                <a:tc hMerge="1">
                  <a:txBody>
                    <a:bodyPr/>
                    <a:lstStyle/>
                    <a:p>
                      <a:endParaRPr lang="es-MX"/>
                    </a:p>
                  </a:txBody>
                  <a:tcPr/>
                </a:tc>
                <a:tc>
                  <a:txBody>
                    <a:bodyPr/>
                    <a:lstStyle/>
                    <a:p>
                      <a:pPr indent="180340" algn="ctr">
                        <a:lnSpc>
                          <a:spcPct val="200000"/>
                        </a:lnSpc>
                        <a:spcAft>
                          <a:spcPts val="0"/>
                        </a:spcAft>
                      </a:pPr>
                      <a:r>
                        <a:rPr lang="es-EC" sz="1200">
                          <a:effectLst/>
                        </a:rPr>
                        <a:t>140.018</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059" marR="15059" marT="0" marB="0" anchor="b"/>
                </a:tc>
                <a:tc>
                  <a:txBody>
                    <a:bodyPr/>
                    <a:lstStyle/>
                    <a:p>
                      <a:pPr indent="180340" algn="ctr">
                        <a:lnSpc>
                          <a:spcPct val="200000"/>
                        </a:lnSpc>
                        <a:spcAft>
                          <a:spcPts val="0"/>
                        </a:spcAft>
                      </a:pPr>
                      <a:r>
                        <a:rPr lang="es-EC" sz="1200">
                          <a:effectLst/>
                        </a:rPr>
                        <a:t>140.2</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059" marR="15059" marT="0" marB="0" anchor="b"/>
                </a:tc>
                <a:tc>
                  <a:txBody>
                    <a:bodyPr/>
                    <a:lstStyle/>
                    <a:p>
                      <a:pPr indent="180340" algn="ctr">
                        <a:lnSpc>
                          <a:spcPct val="200000"/>
                        </a:lnSpc>
                        <a:spcAft>
                          <a:spcPts val="0"/>
                        </a:spcAft>
                      </a:pPr>
                      <a:r>
                        <a:rPr lang="es-EC" sz="1200">
                          <a:effectLst/>
                        </a:rPr>
                        <a:t>141.31</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059" marR="15059" marT="0" marB="0" anchor="b"/>
                </a:tc>
                <a:tc>
                  <a:txBody>
                    <a:bodyPr/>
                    <a:lstStyle/>
                    <a:p>
                      <a:pPr indent="180340" algn="ctr">
                        <a:lnSpc>
                          <a:spcPct val="200000"/>
                        </a:lnSpc>
                        <a:spcAft>
                          <a:spcPts val="0"/>
                        </a:spcAft>
                      </a:pPr>
                      <a:r>
                        <a:rPr lang="es-EC" sz="1200" dirty="0">
                          <a:effectLst/>
                        </a:rPr>
                        <a:t>137.335</a:t>
                      </a:r>
                      <a:endParaRPr lang="es-MX"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059" marR="15059" marT="0" marB="0" anchor="b"/>
                </a:tc>
                <a:extLst>
                  <a:ext uri="{0D108BD9-81ED-4DB2-BD59-A6C34878D82A}">
                    <a16:rowId xmlns:a16="http://schemas.microsoft.com/office/drawing/2014/main" val="4133765192"/>
                  </a:ext>
                </a:extLst>
              </a:tr>
              <a:tr h="298845">
                <a:tc gridSpan="2">
                  <a:txBody>
                    <a:bodyPr/>
                    <a:lstStyle/>
                    <a:p>
                      <a:pPr indent="180340" algn="ctr">
                        <a:lnSpc>
                          <a:spcPct val="200000"/>
                        </a:lnSpc>
                        <a:spcAft>
                          <a:spcPts val="0"/>
                        </a:spcAft>
                      </a:pPr>
                      <a:r>
                        <a:rPr lang="es-EC" sz="1200">
                          <a:effectLst/>
                        </a:rPr>
                        <a:t>150.00</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059" marR="15059" marT="0" marB="0" anchor="b"/>
                </a:tc>
                <a:tc hMerge="1">
                  <a:txBody>
                    <a:bodyPr/>
                    <a:lstStyle/>
                    <a:p>
                      <a:endParaRPr lang="es-MX"/>
                    </a:p>
                  </a:txBody>
                  <a:tcPr/>
                </a:tc>
                <a:tc>
                  <a:txBody>
                    <a:bodyPr/>
                    <a:lstStyle/>
                    <a:p>
                      <a:pPr indent="180340" algn="ctr">
                        <a:lnSpc>
                          <a:spcPct val="200000"/>
                        </a:lnSpc>
                        <a:spcAft>
                          <a:spcPts val="0"/>
                        </a:spcAft>
                      </a:pPr>
                      <a:r>
                        <a:rPr lang="es-EC" sz="1200">
                          <a:effectLst/>
                        </a:rPr>
                        <a:t>150.016</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059" marR="15059" marT="0" marB="0" anchor="b"/>
                </a:tc>
                <a:tc>
                  <a:txBody>
                    <a:bodyPr/>
                    <a:lstStyle/>
                    <a:p>
                      <a:pPr indent="180340" algn="ctr">
                        <a:lnSpc>
                          <a:spcPct val="200000"/>
                        </a:lnSpc>
                        <a:spcAft>
                          <a:spcPts val="0"/>
                        </a:spcAft>
                      </a:pPr>
                      <a:r>
                        <a:rPr lang="es-EC" sz="1200">
                          <a:effectLst/>
                        </a:rPr>
                        <a:t>150.2</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059" marR="15059" marT="0" marB="0" anchor="b"/>
                </a:tc>
                <a:tc>
                  <a:txBody>
                    <a:bodyPr/>
                    <a:lstStyle/>
                    <a:p>
                      <a:pPr indent="180340" algn="ctr">
                        <a:lnSpc>
                          <a:spcPct val="200000"/>
                        </a:lnSpc>
                        <a:spcAft>
                          <a:spcPts val="0"/>
                        </a:spcAft>
                      </a:pPr>
                      <a:r>
                        <a:rPr lang="es-EC" sz="1200">
                          <a:effectLst/>
                        </a:rPr>
                        <a:t>151.4</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059" marR="15059" marT="0" marB="0" anchor="b"/>
                </a:tc>
                <a:tc>
                  <a:txBody>
                    <a:bodyPr/>
                    <a:lstStyle/>
                    <a:p>
                      <a:pPr indent="180340" algn="ctr">
                        <a:lnSpc>
                          <a:spcPct val="200000"/>
                        </a:lnSpc>
                        <a:spcAft>
                          <a:spcPts val="0"/>
                        </a:spcAft>
                      </a:pPr>
                      <a:r>
                        <a:rPr lang="es-EC" sz="1200" dirty="0">
                          <a:effectLst/>
                        </a:rPr>
                        <a:t>147.535</a:t>
                      </a:r>
                      <a:endParaRPr lang="es-MX"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059" marR="15059" marT="0" marB="0" anchor="b"/>
                </a:tc>
                <a:extLst>
                  <a:ext uri="{0D108BD9-81ED-4DB2-BD59-A6C34878D82A}">
                    <a16:rowId xmlns:a16="http://schemas.microsoft.com/office/drawing/2014/main" val="758520125"/>
                  </a:ext>
                </a:extLst>
              </a:tr>
              <a:tr h="298845">
                <a:tc gridSpan="2">
                  <a:txBody>
                    <a:bodyPr/>
                    <a:lstStyle/>
                    <a:p>
                      <a:pPr indent="180340" algn="ctr">
                        <a:lnSpc>
                          <a:spcPct val="200000"/>
                        </a:lnSpc>
                        <a:spcAft>
                          <a:spcPts val="0"/>
                        </a:spcAft>
                      </a:pPr>
                      <a:r>
                        <a:rPr lang="es-EC" sz="1200">
                          <a:effectLst/>
                        </a:rPr>
                        <a:t>160.00</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059" marR="15059" marT="0" marB="0" anchor="b"/>
                </a:tc>
                <a:tc hMerge="1">
                  <a:txBody>
                    <a:bodyPr/>
                    <a:lstStyle/>
                    <a:p>
                      <a:endParaRPr lang="es-MX"/>
                    </a:p>
                  </a:txBody>
                  <a:tcPr/>
                </a:tc>
                <a:tc>
                  <a:txBody>
                    <a:bodyPr/>
                    <a:lstStyle/>
                    <a:p>
                      <a:pPr indent="180340" algn="ctr">
                        <a:lnSpc>
                          <a:spcPct val="200000"/>
                        </a:lnSpc>
                        <a:spcAft>
                          <a:spcPts val="0"/>
                        </a:spcAft>
                      </a:pPr>
                      <a:r>
                        <a:rPr lang="es-EC" sz="1200">
                          <a:effectLst/>
                        </a:rPr>
                        <a:t>160.019</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059" marR="15059" marT="0" marB="0" anchor="b"/>
                </a:tc>
                <a:tc>
                  <a:txBody>
                    <a:bodyPr/>
                    <a:lstStyle/>
                    <a:p>
                      <a:pPr indent="180340" algn="ctr">
                        <a:lnSpc>
                          <a:spcPct val="200000"/>
                        </a:lnSpc>
                        <a:spcAft>
                          <a:spcPts val="0"/>
                        </a:spcAft>
                      </a:pPr>
                      <a:r>
                        <a:rPr lang="es-EC" sz="1200">
                          <a:effectLst/>
                        </a:rPr>
                        <a:t>160.2</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059" marR="15059" marT="0" marB="0" anchor="b"/>
                </a:tc>
                <a:tc>
                  <a:txBody>
                    <a:bodyPr/>
                    <a:lstStyle/>
                    <a:p>
                      <a:pPr indent="180340" algn="ctr">
                        <a:lnSpc>
                          <a:spcPct val="200000"/>
                        </a:lnSpc>
                        <a:spcAft>
                          <a:spcPts val="0"/>
                        </a:spcAft>
                      </a:pPr>
                      <a:r>
                        <a:rPr lang="es-EC" sz="1200">
                          <a:effectLst/>
                        </a:rPr>
                        <a:t>160.37</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059" marR="15059" marT="0" marB="0" anchor="b"/>
                </a:tc>
                <a:tc>
                  <a:txBody>
                    <a:bodyPr/>
                    <a:lstStyle/>
                    <a:p>
                      <a:pPr indent="180340" algn="ctr">
                        <a:lnSpc>
                          <a:spcPct val="200000"/>
                        </a:lnSpc>
                        <a:spcAft>
                          <a:spcPts val="0"/>
                        </a:spcAft>
                      </a:pPr>
                      <a:r>
                        <a:rPr lang="es-EC" sz="1200" dirty="0">
                          <a:effectLst/>
                        </a:rPr>
                        <a:t>157.415</a:t>
                      </a:r>
                      <a:endParaRPr lang="es-MX"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059" marR="15059" marT="0" marB="0" anchor="b"/>
                </a:tc>
                <a:extLst>
                  <a:ext uri="{0D108BD9-81ED-4DB2-BD59-A6C34878D82A}">
                    <a16:rowId xmlns:a16="http://schemas.microsoft.com/office/drawing/2014/main" val="8407230"/>
                  </a:ext>
                </a:extLst>
              </a:tr>
              <a:tr h="298845">
                <a:tc gridSpan="2">
                  <a:txBody>
                    <a:bodyPr/>
                    <a:lstStyle/>
                    <a:p>
                      <a:pPr indent="180340" algn="ctr">
                        <a:lnSpc>
                          <a:spcPct val="200000"/>
                        </a:lnSpc>
                        <a:spcAft>
                          <a:spcPts val="0"/>
                        </a:spcAft>
                      </a:pPr>
                      <a:r>
                        <a:rPr lang="es-EC" sz="1200">
                          <a:effectLst/>
                        </a:rPr>
                        <a:t>170.00</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059" marR="15059" marT="0" marB="0" anchor="b"/>
                </a:tc>
                <a:tc hMerge="1">
                  <a:txBody>
                    <a:bodyPr/>
                    <a:lstStyle/>
                    <a:p>
                      <a:endParaRPr lang="es-MX"/>
                    </a:p>
                  </a:txBody>
                  <a:tcPr/>
                </a:tc>
                <a:tc>
                  <a:txBody>
                    <a:bodyPr/>
                    <a:lstStyle/>
                    <a:p>
                      <a:pPr indent="180340" algn="ctr">
                        <a:lnSpc>
                          <a:spcPct val="200000"/>
                        </a:lnSpc>
                        <a:spcAft>
                          <a:spcPts val="0"/>
                        </a:spcAft>
                      </a:pPr>
                      <a:r>
                        <a:rPr lang="es-EC" sz="1200">
                          <a:effectLst/>
                        </a:rPr>
                        <a:t>170.004</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059" marR="15059" marT="0" marB="0" anchor="b"/>
                </a:tc>
                <a:tc>
                  <a:txBody>
                    <a:bodyPr/>
                    <a:lstStyle/>
                    <a:p>
                      <a:pPr indent="180340" algn="ctr">
                        <a:lnSpc>
                          <a:spcPct val="200000"/>
                        </a:lnSpc>
                        <a:spcAft>
                          <a:spcPts val="0"/>
                        </a:spcAft>
                      </a:pPr>
                      <a:r>
                        <a:rPr lang="es-EC" sz="1200">
                          <a:effectLst/>
                        </a:rPr>
                        <a:t>170.22</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059" marR="15059" marT="0" marB="0" anchor="b"/>
                </a:tc>
                <a:tc>
                  <a:txBody>
                    <a:bodyPr/>
                    <a:lstStyle/>
                    <a:p>
                      <a:pPr indent="180340" algn="ctr">
                        <a:lnSpc>
                          <a:spcPct val="200000"/>
                        </a:lnSpc>
                        <a:spcAft>
                          <a:spcPts val="0"/>
                        </a:spcAft>
                      </a:pPr>
                      <a:r>
                        <a:rPr lang="es-EC" sz="1200">
                          <a:effectLst/>
                        </a:rPr>
                        <a:t>170.54</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059" marR="15059" marT="0" marB="0" anchor="b"/>
                </a:tc>
                <a:tc>
                  <a:txBody>
                    <a:bodyPr/>
                    <a:lstStyle/>
                    <a:p>
                      <a:pPr indent="180340" algn="ctr">
                        <a:lnSpc>
                          <a:spcPct val="200000"/>
                        </a:lnSpc>
                        <a:spcAft>
                          <a:spcPts val="0"/>
                        </a:spcAft>
                      </a:pPr>
                      <a:r>
                        <a:rPr lang="es-EC" sz="1200" dirty="0">
                          <a:effectLst/>
                        </a:rPr>
                        <a:t>166.525</a:t>
                      </a:r>
                      <a:endParaRPr lang="es-MX"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059" marR="15059" marT="0" marB="0" anchor="b"/>
                </a:tc>
                <a:extLst>
                  <a:ext uri="{0D108BD9-81ED-4DB2-BD59-A6C34878D82A}">
                    <a16:rowId xmlns:a16="http://schemas.microsoft.com/office/drawing/2014/main" val="2815389847"/>
                  </a:ext>
                </a:extLst>
              </a:tr>
            </a:tbl>
          </a:graphicData>
        </a:graphic>
      </p:graphicFrame>
    </p:spTree>
    <p:extLst>
      <p:ext uri="{BB962C8B-B14F-4D97-AF65-F5344CB8AC3E}">
        <p14:creationId xmlns:p14="http://schemas.microsoft.com/office/powerpoint/2010/main" val="10029672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2"/>
          <p:cNvSpPr txBox="1">
            <a:spLocks/>
          </p:cNvSpPr>
          <p:nvPr/>
        </p:nvSpPr>
        <p:spPr>
          <a:xfrm>
            <a:off x="1122072" y="773295"/>
            <a:ext cx="10058400" cy="825699"/>
          </a:xfrm>
          <a:prstGeom prst="rect">
            <a:avLst/>
          </a:prstGeom>
        </p:spPr>
        <p:txBody>
          <a:bodyPr>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r>
              <a:rPr lang="es-ES_tradnl" sz="4000" b="1" dirty="0" smtClean="0"/>
              <a:t>Curva de calibración  </a:t>
            </a:r>
            <a:endParaRPr lang="es-ES_tradnl" sz="4000" b="1" dirty="0"/>
          </a:p>
        </p:txBody>
      </p:sp>
      <p:sp>
        <p:nvSpPr>
          <p:cNvPr id="3" name="TextBox 3">
            <a:extLst>
              <a:ext uri="{FF2B5EF4-FFF2-40B4-BE49-F238E27FC236}">
                <a16:creationId xmlns:a16="http://schemas.microsoft.com/office/drawing/2014/main" id="{64606649-D7E3-4C30-ABE1-5E08E64B8E75}"/>
              </a:ext>
            </a:extLst>
          </p:cNvPr>
          <p:cNvSpPr txBox="1"/>
          <p:nvPr/>
        </p:nvSpPr>
        <p:spPr>
          <a:xfrm>
            <a:off x="7040880" y="2136475"/>
            <a:ext cx="3057776" cy="255454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s-EC" sz="2000" dirty="0" smtClean="0"/>
              <a:t>En esta grafica se puede observar la curva de calibración del termómetro patrón vs termómetro digital </a:t>
            </a:r>
            <a:r>
              <a:rPr lang="es-EC" sz="2000" dirty="0" err="1" smtClean="0"/>
              <a:t>Monarch</a:t>
            </a:r>
            <a:r>
              <a:rPr lang="es-EC" sz="2000" dirty="0"/>
              <a:t> </a:t>
            </a:r>
            <a:r>
              <a:rPr lang="es-EC" sz="2000" dirty="0" smtClean="0"/>
              <a:t>y con un factor de corrección de 0.59.</a:t>
            </a:r>
            <a:endParaRPr lang="es-EC" sz="2000" dirty="0"/>
          </a:p>
        </p:txBody>
      </p:sp>
      <p:pic>
        <p:nvPicPr>
          <p:cNvPr id="4" name="Imagen 3">
            <a:extLst>
              <a:ext uri="{FF2B5EF4-FFF2-40B4-BE49-F238E27FC236}">
                <a16:creationId xmlns:a16="http://schemas.microsoft.com/office/drawing/2014/main" id="{6AF4887E-8391-4537-B3CC-9C2423D626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878182" cy="773295"/>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85869" y="29188"/>
            <a:ext cx="1374356" cy="1126433"/>
          </a:xfrm>
          <a:prstGeom prst="rect">
            <a:avLst/>
          </a:prstGeom>
        </p:spPr>
      </p:pic>
      <p:graphicFrame>
        <p:nvGraphicFramePr>
          <p:cNvPr id="8" name="Gráfico 7">
            <a:extLst>
              <a:ext uri="{FF2B5EF4-FFF2-40B4-BE49-F238E27FC236}">
                <a16:creationId xmlns:a16="http://schemas.microsoft.com/office/drawing/2014/main" id="{00000000-0008-0000-0100-000004000000}"/>
              </a:ext>
            </a:extLst>
          </p:cNvPr>
          <p:cNvGraphicFramePr/>
          <p:nvPr>
            <p:extLst>
              <p:ext uri="{D42A27DB-BD31-4B8C-83A1-F6EECF244321}">
                <p14:modId xmlns:p14="http://schemas.microsoft.com/office/powerpoint/2010/main" val="3100830776"/>
              </p:ext>
            </p:extLst>
          </p:nvPr>
        </p:nvGraphicFramePr>
        <p:xfrm>
          <a:off x="708660" y="1678069"/>
          <a:ext cx="5989320" cy="394549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7481131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2"/>
          <p:cNvSpPr txBox="1">
            <a:spLocks/>
          </p:cNvSpPr>
          <p:nvPr/>
        </p:nvSpPr>
        <p:spPr>
          <a:xfrm>
            <a:off x="1122072" y="773295"/>
            <a:ext cx="10058400" cy="825699"/>
          </a:xfrm>
          <a:prstGeom prst="rect">
            <a:avLst/>
          </a:prstGeom>
        </p:spPr>
        <p:txBody>
          <a:bodyPr>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r>
              <a:rPr lang="es-ES_tradnl" sz="4000" b="1" dirty="0" smtClean="0"/>
              <a:t>Curva de calibración  </a:t>
            </a:r>
            <a:endParaRPr lang="es-ES_tradnl" sz="4000" b="1" dirty="0"/>
          </a:p>
        </p:txBody>
      </p:sp>
      <p:sp>
        <p:nvSpPr>
          <p:cNvPr id="3" name="TextBox 3">
            <a:extLst>
              <a:ext uri="{FF2B5EF4-FFF2-40B4-BE49-F238E27FC236}">
                <a16:creationId xmlns:a16="http://schemas.microsoft.com/office/drawing/2014/main" id="{64606649-D7E3-4C30-ABE1-5E08E64B8E75}"/>
              </a:ext>
            </a:extLst>
          </p:cNvPr>
          <p:cNvSpPr txBox="1"/>
          <p:nvPr/>
        </p:nvSpPr>
        <p:spPr>
          <a:xfrm>
            <a:off x="7383780" y="2136475"/>
            <a:ext cx="3057776" cy="255454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s-EC" sz="2000" dirty="0" smtClean="0"/>
              <a:t>En esta grafica se puede observar la curva de calibración del termómetro patrón vs termómetro de mercurio y con un factor de corrección de 0.2788.</a:t>
            </a:r>
            <a:endParaRPr lang="es-EC" sz="2000" dirty="0"/>
          </a:p>
        </p:txBody>
      </p:sp>
      <p:pic>
        <p:nvPicPr>
          <p:cNvPr id="4" name="Imagen 3">
            <a:extLst>
              <a:ext uri="{FF2B5EF4-FFF2-40B4-BE49-F238E27FC236}">
                <a16:creationId xmlns:a16="http://schemas.microsoft.com/office/drawing/2014/main" id="{6AF4887E-8391-4537-B3CC-9C2423D626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878182" cy="773295"/>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85869" y="29188"/>
            <a:ext cx="1374356" cy="1126433"/>
          </a:xfrm>
          <a:prstGeom prst="rect">
            <a:avLst/>
          </a:prstGeom>
        </p:spPr>
      </p:pic>
      <p:graphicFrame>
        <p:nvGraphicFramePr>
          <p:cNvPr id="7" name="Gráfico 6">
            <a:extLst>
              <a:ext uri="{FF2B5EF4-FFF2-40B4-BE49-F238E27FC236}">
                <a16:creationId xmlns:a16="http://schemas.microsoft.com/office/drawing/2014/main" id="{00000000-0008-0000-0100-000003000000}"/>
              </a:ext>
            </a:extLst>
          </p:cNvPr>
          <p:cNvGraphicFramePr/>
          <p:nvPr>
            <p:extLst>
              <p:ext uri="{D42A27DB-BD31-4B8C-83A1-F6EECF244321}">
                <p14:modId xmlns:p14="http://schemas.microsoft.com/office/powerpoint/2010/main" val="934250333"/>
              </p:ext>
            </p:extLst>
          </p:nvPr>
        </p:nvGraphicFramePr>
        <p:xfrm>
          <a:off x="592182" y="1598994"/>
          <a:ext cx="6448698" cy="407028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1175600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2"/>
          <p:cNvSpPr txBox="1">
            <a:spLocks/>
          </p:cNvSpPr>
          <p:nvPr/>
        </p:nvSpPr>
        <p:spPr>
          <a:xfrm>
            <a:off x="1122072" y="773295"/>
            <a:ext cx="10058400" cy="825699"/>
          </a:xfrm>
          <a:prstGeom prst="rect">
            <a:avLst/>
          </a:prstGeom>
        </p:spPr>
        <p:txBody>
          <a:bodyPr>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r>
              <a:rPr lang="es-ES_tradnl" sz="4000" b="1" dirty="0" smtClean="0"/>
              <a:t>Curva de calibración  </a:t>
            </a:r>
            <a:endParaRPr lang="es-ES_tradnl" sz="4000" b="1" dirty="0"/>
          </a:p>
        </p:txBody>
      </p:sp>
      <p:sp>
        <p:nvSpPr>
          <p:cNvPr id="3" name="TextBox 3">
            <a:extLst>
              <a:ext uri="{FF2B5EF4-FFF2-40B4-BE49-F238E27FC236}">
                <a16:creationId xmlns:a16="http://schemas.microsoft.com/office/drawing/2014/main" id="{64606649-D7E3-4C30-ABE1-5E08E64B8E75}"/>
              </a:ext>
            </a:extLst>
          </p:cNvPr>
          <p:cNvSpPr txBox="1"/>
          <p:nvPr/>
        </p:nvSpPr>
        <p:spPr>
          <a:xfrm>
            <a:off x="7383780" y="2136475"/>
            <a:ext cx="3057776" cy="224676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s-EC" sz="2000" dirty="0" smtClean="0"/>
              <a:t>En esta grafica se puede observar la curva de calibración del termómetro patrón vs termómetro digital Testo y con un factor de corrección de 0.95.</a:t>
            </a:r>
            <a:endParaRPr lang="es-EC" sz="2000" dirty="0"/>
          </a:p>
        </p:txBody>
      </p:sp>
      <p:pic>
        <p:nvPicPr>
          <p:cNvPr id="4" name="Imagen 3">
            <a:extLst>
              <a:ext uri="{FF2B5EF4-FFF2-40B4-BE49-F238E27FC236}">
                <a16:creationId xmlns:a16="http://schemas.microsoft.com/office/drawing/2014/main" id="{6AF4887E-8391-4537-B3CC-9C2423D626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878182" cy="773295"/>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85869" y="29188"/>
            <a:ext cx="1374356" cy="1126433"/>
          </a:xfrm>
          <a:prstGeom prst="rect">
            <a:avLst/>
          </a:prstGeom>
        </p:spPr>
      </p:pic>
      <p:graphicFrame>
        <p:nvGraphicFramePr>
          <p:cNvPr id="8" name="Gráfico 7">
            <a:extLst>
              <a:ext uri="{FF2B5EF4-FFF2-40B4-BE49-F238E27FC236}">
                <a16:creationId xmlns:a16="http://schemas.microsoft.com/office/drawing/2014/main" id="{00000000-0008-0000-0100-000005000000}"/>
              </a:ext>
            </a:extLst>
          </p:cNvPr>
          <p:cNvGraphicFramePr/>
          <p:nvPr>
            <p:extLst>
              <p:ext uri="{D42A27DB-BD31-4B8C-83A1-F6EECF244321}">
                <p14:modId xmlns:p14="http://schemas.microsoft.com/office/powerpoint/2010/main" val="4008747500"/>
              </p:ext>
            </p:extLst>
          </p:nvPr>
        </p:nvGraphicFramePr>
        <p:xfrm>
          <a:off x="426720" y="1598994"/>
          <a:ext cx="6637020" cy="427602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0594858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2"/>
          <p:cNvSpPr txBox="1">
            <a:spLocks/>
          </p:cNvSpPr>
          <p:nvPr/>
        </p:nvSpPr>
        <p:spPr>
          <a:xfrm>
            <a:off x="1122072" y="773295"/>
            <a:ext cx="10058400" cy="825699"/>
          </a:xfrm>
          <a:prstGeom prst="rect">
            <a:avLst/>
          </a:prstGeom>
        </p:spPr>
        <p:txBody>
          <a:bodyPr>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r>
              <a:rPr lang="es-ES_tradnl" sz="4000" b="1" dirty="0" smtClean="0"/>
              <a:t>6. Análisis económico </a:t>
            </a:r>
            <a:endParaRPr lang="es-ES_tradnl" sz="4000" b="1" dirty="0"/>
          </a:p>
        </p:txBody>
      </p:sp>
      <p:pic>
        <p:nvPicPr>
          <p:cNvPr id="4" name="Imagen 3">
            <a:extLst>
              <a:ext uri="{FF2B5EF4-FFF2-40B4-BE49-F238E27FC236}">
                <a16:creationId xmlns:a16="http://schemas.microsoft.com/office/drawing/2014/main" id="{6AF4887E-8391-4537-B3CC-9C2423D626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878182" cy="773295"/>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85869" y="29188"/>
            <a:ext cx="1374356" cy="1126433"/>
          </a:xfrm>
          <a:prstGeom prst="rect">
            <a:avLst/>
          </a:prstGeom>
        </p:spPr>
      </p:pic>
      <p:graphicFrame>
        <p:nvGraphicFramePr>
          <p:cNvPr id="9" name="Tabla 8"/>
          <p:cNvGraphicFramePr>
            <a:graphicFrameLocks noGrp="1"/>
          </p:cNvGraphicFramePr>
          <p:nvPr>
            <p:extLst>
              <p:ext uri="{D42A27DB-BD31-4B8C-83A1-F6EECF244321}">
                <p14:modId xmlns:p14="http://schemas.microsoft.com/office/powerpoint/2010/main" val="2261946256"/>
              </p:ext>
            </p:extLst>
          </p:nvPr>
        </p:nvGraphicFramePr>
        <p:xfrm>
          <a:off x="1746956" y="1903207"/>
          <a:ext cx="8540044" cy="2743200"/>
        </p:xfrm>
        <a:graphic>
          <a:graphicData uri="http://schemas.openxmlformats.org/drawingml/2006/table">
            <a:tbl>
              <a:tblPr firstRow="1" firstCol="1" bandRow="1">
                <a:tableStyleId>{5C22544A-7EE6-4342-B048-85BDC9FD1C3A}</a:tableStyleId>
              </a:tblPr>
              <a:tblGrid>
                <a:gridCol w="928511">
                  <a:extLst>
                    <a:ext uri="{9D8B030D-6E8A-4147-A177-3AD203B41FA5}">
                      <a16:colId xmlns:a16="http://schemas.microsoft.com/office/drawing/2014/main" val="20000"/>
                    </a:ext>
                  </a:extLst>
                </a:gridCol>
                <a:gridCol w="6368623">
                  <a:extLst>
                    <a:ext uri="{9D8B030D-6E8A-4147-A177-3AD203B41FA5}">
                      <a16:colId xmlns:a16="http://schemas.microsoft.com/office/drawing/2014/main" val="20001"/>
                    </a:ext>
                  </a:extLst>
                </a:gridCol>
                <a:gridCol w="1242910">
                  <a:extLst>
                    <a:ext uri="{9D8B030D-6E8A-4147-A177-3AD203B41FA5}">
                      <a16:colId xmlns:a16="http://schemas.microsoft.com/office/drawing/2014/main" val="20002"/>
                    </a:ext>
                  </a:extLst>
                </a:gridCol>
              </a:tblGrid>
              <a:tr h="295539">
                <a:tc>
                  <a:txBody>
                    <a:bodyPr/>
                    <a:lstStyle/>
                    <a:p>
                      <a:pPr>
                        <a:lnSpc>
                          <a:spcPct val="150000"/>
                        </a:lnSpc>
                        <a:spcAft>
                          <a:spcPts val="1000"/>
                        </a:spcAft>
                      </a:pPr>
                      <a:r>
                        <a:rPr lang="es-ES_tradnl" sz="2400" dirty="0">
                          <a:effectLst/>
                          <a:latin typeface="+mn-lt"/>
                        </a:rPr>
                        <a:t>CANT</a:t>
                      </a:r>
                      <a:endParaRPr lang="es-ES_tradnl" sz="2400" b="1" dirty="0">
                        <a:solidFill>
                          <a:srgbClr val="2F5496"/>
                        </a:solidFill>
                        <a:effectLst/>
                        <a:latin typeface="+mn-lt"/>
                        <a:ea typeface="Calibri" charset="0"/>
                        <a:cs typeface="Times New Roman" charset="0"/>
                      </a:endParaRPr>
                    </a:p>
                  </a:txBody>
                  <a:tcPr marL="68580" marR="68580" marT="0" marB="0"/>
                </a:tc>
                <a:tc>
                  <a:txBody>
                    <a:bodyPr/>
                    <a:lstStyle/>
                    <a:p>
                      <a:pPr>
                        <a:lnSpc>
                          <a:spcPct val="150000"/>
                        </a:lnSpc>
                        <a:spcAft>
                          <a:spcPts val="1000"/>
                        </a:spcAft>
                      </a:pPr>
                      <a:r>
                        <a:rPr lang="es-ES_tradnl" sz="2400" dirty="0">
                          <a:effectLst/>
                          <a:latin typeface="+mn-lt"/>
                        </a:rPr>
                        <a:t>DETALLE</a:t>
                      </a:r>
                      <a:endParaRPr lang="es-ES_tradnl" sz="2400" b="1" dirty="0">
                        <a:solidFill>
                          <a:srgbClr val="2F5496"/>
                        </a:solidFill>
                        <a:effectLst/>
                        <a:latin typeface="+mn-lt"/>
                        <a:ea typeface="Calibri" charset="0"/>
                        <a:cs typeface="Times New Roman" charset="0"/>
                      </a:endParaRPr>
                    </a:p>
                  </a:txBody>
                  <a:tcPr marL="68580" marR="68580" marT="0" marB="0"/>
                </a:tc>
                <a:tc>
                  <a:txBody>
                    <a:bodyPr/>
                    <a:lstStyle/>
                    <a:p>
                      <a:pPr>
                        <a:lnSpc>
                          <a:spcPct val="150000"/>
                        </a:lnSpc>
                        <a:spcAft>
                          <a:spcPts val="1000"/>
                        </a:spcAft>
                      </a:pPr>
                      <a:r>
                        <a:rPr lang="es-ES_tradnl" sz="2400" dirty="0">
                          <a:effectLst/>
                          <a:latin typeface="+mn-lt"/>
                        </a:rPr>
                        <a:t>VALOR</a:t>
                      </a:r>
                      <a:endParaRPr lang="es-ES_tradnl" sz="2400" b="1" dirty="0">
                        <a:solidFill>
                          <a:srgbClr val="2F5496"/>
                        </a:solidFill>
                        <a:effectLst/>
                        <a:latin typeface="+mn-lt"/>
                        <a:ea typeface="Calibri" charset="0"/>
                        <a:cs typeface="Times New Roman" charset="0"/>
                      </a:endParaRPr>
                    </a:p>
                  </a:txBody>
                  <a:tcPr marL="68580" marR="68580" marT="0" marB="0"/>
                </a:tc>
                <a:extLst>
                  <a:ext uri="{0D108BD9-81ED-4DB2-BD59-A6C34878D82A}">
                    <a16:rowId xmlns:a16="http://schemas.microsoft.com/office/drawing/2014/main" val="10000"/>
                  </a:ext>
                </a:extLst>
              </a:tr>
              <a:tr h="231643">
                <a:tc>
                  <a:txBody>
                    <a:bodyPr/>
                    <a:lstStyle/>
                    <a:p>
                      <a:pPr marL="0" algn="l" defTabSz="914400" rtl="0" eaLnBrk="1" latinLnBrk="0" hangingPunct="1">
                        <a:lnSpc>
                          <a:spcPct val="150000"/>
                        </a:lnSpc>
                        <a:spcAft>
                          <a:spcPts val="1000"/>
                        </a:spcAft>
                      </a:pPr>
                      <a:r>
                        <a:rPr lang="es-ES_tradnl" sz="2400" b="1" kern="1200" dirty="0">
                          <a:solidFill>
                            <a:schemeClr val="lt1"/>
                          </a:solidFill>
                          <a:effectLst/>
                          <a:latin typeface="+mn-lt"/>
                          <a:ea typeface="+mn-ea"/>
                          <a:cs typeface="+mn-cs"/>
                        </a:rPr>
                        <a:t>1</a:t>
                      </a:r>
                    </a:p>
                  </a:txBody>
                  <a:tcPr marL="68580" marR="68580" marT="0" marB="0"/>
                </a:tc>
                <a:tc>
                  <a:txBody>
                    <a:bodyPr/>
                    <a:lstStyle/>
                    <a:p>
                      <a:pPr>
                        <a:lnSpc>
                          <a:spcPct val="150000"/>
                        </a:lnSpc>
                        <a:spcAft>
                          <a:spcPts val="1000"/>
                        </a:spcAft>
                      </a:pPr>
                      <a:r>
                        <a:rPr lang="es-ES_tradnl" sz="2400" kern="1200" dirty="0">
                          <a:solidFill>
                            <a:schemeClr val="dk1"/>
                          </a:solidFill>
                          <a:effectLst/>
                          <a:latin typeface="+mn-lt"/>
                          <a:ea typeface="+mn-ea"/>
                          <a:cs typeface="+mn-cs"/>
                        </a:rPr>
                        <a:t>Instrumentación y equipos</a:t>
                      </a:r>
                    </a:p>
                  </a:txBody>
                  <a:tcPr marL="68580" marR="68580" marT="0" marB="0"/>
                </a:tc>
                <a:tc>
                  <a:txBody>
                    <a:bodyPr/>
                    <a:lstStyle/>
                    <a:p>
                      <a:pPr algn="r" fontAlgn="b"/>
                      <a:r>
                        <a:rPr lang="es-EC" sz="2400" b="0" i="0" u="none" strike="noStrike" dirty="0" smtClean="0">
                          <a:solidFill>
                            <a:srgbClr val="000000"/>
                          </a:solidFill>
                          <a:effectLst/>
                          <a:latin typeface="+mn-lt"/>
                        </a:rPr>
                        <a:t>1027.63</a:t>
                      </a:r>
                      <a:endParaRPr lang="es-EC" sz="24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10003"/>
                  </a:ext>
                </a:extLst>
              </a:tr>
              <a:tr h="295539">
                <a:tc>
                  <a:txBody>
                    <a:bodyPr/>
                    <a:lstStyle/>
                    <a:p>
                      <a:pPr>
                        <a:lnSpc>
                          <a:spcPct val="150000"/>
                        </a:lnSpc>
                        <a:spcAft>
                          <a:spcPts val="1000"/>
                        </a:spcAft>
                      </a:pPr>
                      <a:r>
                        <a:rPr lang="es-ES_tradnl" sz="2400" dirty="0">
                          <a:effectLst/>
                          <a:latin typeface="+mn-lt"/>
                        </a:rPr>
                        <a:t>1</a:t>
                      </a:r>
                      <a:endParaRPr lang="es-ES_tradnl" sz="2400" b="1" dirty="0">
                        <a:solidFill>
                          <a:srgbClr val="2F5496"/>
                        </a:solidFill>
                        <a:effectLst/>
                        <a:latin typeface="+mn-lt"/>
                        <a:ea typeface="Calibri" charset="0"/>
                        <a:cs typeface="Times New Roman" charset="0"/>
                      </a:endParaRPr>
                    </a:p>
                  </a:txBody>
                  <a:tcPr marL="68580" marR="68580" marT="0" marB="0"/>
                </a:tc>
                <a:tc>
                  <a:txBody>
                    <a:bodyPr/>
                    <a:lstStyle/>
                    <a:p>
                      <a:pPr>
                        <a:lnSpc>
                          <a:spcPct val="150000"/>
                        </a:lnSpc>
                        <a:spcAft>
                          <a:spcPts val="1000"/>
                        </a:spcAft>
                      </a:pPr>
                      <a:r>
                        <a:rPr lang="es-ES_tradnl" sz="2400" dirty="0">
                          <a:effectLst/>
                          <a:latin typeface="+mn-lt"/>
                        </a:rPr>
                        <a:t>Mano de obra</a:t>
                      </a:r>
                      <a:endParaRPr lang="es-ES_tradnl" sz="2400" b="1" dirty="0">
                        <a:solidFill>
                          <a:srgbClr val="2F5496"/>
                        </a:solidFill>
                        <a:effectLst/>
                        <a:latin typeface="+mn-lt"/>
                        <a:ea typeface="Calibri" charset="0"/>
                        <a:cs typeface="Times New Roman" charset="0"/>
                      </a:endParaRPr>
                    </a:p>
                  </a:txBody>
                  <a:tcPr marL="68580" marR="68580" marT="0" marB="0"/>
                </a:tc>
                <a:tc>
                  <a:txBody>
                    <a:bodyPr/>
                    <a:lstStyle/>
                    <a:p>
                      <a:pPr algn="r" fontAlgn="b"/>
                      <a:r>
                        <a:rPr lang="es-EC" sz="2400" b="0" i="0" u="none" strike="noStrike" dirty="0" smtClean="0">
                          <a:solidFill>
                            <a:srgbClr val="000000"/>
                          </a:solidFill>
                          <a:effectLst/>
                          <a:latin typeface="+mn-lt"/>
                        </a:rPr>
                        <a:t>784</a:t>
                      </a:r>
                      <a:endParaRPr lang="es-EC" sz="24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10004"/>
                  </a:ext>
                </a:extLst>
              </a:tr>
              <a:tr h="295539">
                <a:tc gridSpan="2">
                  <a:txBody>
                    <a:bodyPr/>
                    <a:lstStyle/>
                    <a:p>
                      <a:pPr>
                        <a:lnSpc>
                          <a:spcPct val="150000"/>
                        </a:lnSpc>
                        <a:spcAft>
                          <a:spcPts val="1000"/>
                        </a:spcAft>
                      </a:pPr>
                      <a:r>
                        <a:rPr lang="es-ES_tradnl" sz="2400" b="1" dirty="0">
                          <a:solidFill>
                            <a:schemeClr val="tx1"/>
                          </a:solidFill>
                          <a:effectLst/>
                          <a:latin typeface="+mn-lt"/>
                          <a:ea typeface="Calibri" charset="0"/>
                          <a:cs typeface="Times New Roman" charset="0"/>
                        </a:rPr>
                        <a:t>COSTO TOTAL DEL PROYECTO</a:t>
                      </a:r>
                    </a:p>
                  </a:txBody>
                  <a:tcPr marL="68580" marR="68580" marT="0" marB="0"/>
                </a:tc>
                <a:tc hMerge="1">
                  <a:txBody>
                    <a:bodyPr/>
                    <a:lstStyle/>
                    <a:p>
                      <a:endParaRPr lang="es-ES_tradnl"/>
                    </a:p>
                  </a:txBody>
                  <a:tcPr/>
                </a:tc>
                <a:tc>
                  <a:txBody>
                    <a:bodyPr/>
                    <a:lstStyle/>
                    <a:p>
                      <a:pPr algn="r" fontAlgn="b"/>
                      <a:r>
                        <a:rPr lang="es-EC" sz="2400" b="0" i="0" u="none" strike="noStrike" dirty="0" smtClean="0">
                          <a:solidFill>
                            <a:srgbClr val="000000"/>
                          </a:solidFill>
                          <a:effectLst/>
                          <a:latin typeface="+mn-lt"/>
                        </a:rPr>
                        <a:t>1811.63</a:t>
                      </a:r>
                      <a:endParaRPr lang="es-EC" sz="24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28114554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2"/>
          <p:cNvSpPr txBox="1">
            <a:spLocks/>
          </p:cNvSpPr>
          <p:nvPr/>
        </p:nvSpPr>
        <p:spPr>
          <a:xfrm>
            <a:off x="627469" y="773295"/>
            <a:ext cx="10058400" cy="825699"/>
          </a:xfrm>
          <a:prstGeom prst="rect">
            <a:avLst/>
          </a:prstGeom>
        </p:spPr>
        <p:txBody>
          <a:bodyPr>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r>
              <a:rPr lang="es-ES_tradnl" sz="4000" b="1" dirty="0"/>
              <a:t>7</a:t>
            </a:r>
            <a:r>
              <a:rPr lang="es-ES_tradnl" sz="4000" b="1" dirty="0" smtClean="0"/>
              <a:t>. CONCLUSIONES </a:t>
            </a:r>
            <a:endParaRPr lang="es-ES_tradnl" sz="4000" b="1" dirty="0"/>
          </a:p>
        </p:txBody>
      </p:sp>
      <p:pic>
        <p:nvPicPr>
          <p:cNvPr id="4" name="Imagen 3">
            <a:extLst>
              <a:ext uri="{FF2B5EF4-FFF2-40B4-BE49-F238E27FC236}">
                <a16:creationId xmlns:a16="http://schemas.microsoft.com/office/drawing/2014/main" id="{6AF4887E-8391-4537-B3CC-9C2423D626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878182" cy="773295"/>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85869" y="29188"/>
            <a:ext cx="1374356" cy="1126433"/>
          </a:xfrm>
          <a:prstGeom prst="rect">
            <a:avLst/>
          </a:prstGeom>
        </p:spPr>
      </p:pic>
      <p:sp>
        <p:nvSpPr>
          <p:cNvPr id="3" name="Rectángulo 2"/>
          <p:cNvSpPr/>
          <p:nvPr/>
        </p:nvSpPr>
        <p:spPr>
          <a:xfrm>
            <a:off x="627469" y="1598994"/>
            <a:ext cx="10688231" cy="4524315"/>
          </a:xfrm>
          <a:prstGeom prst="rect">
            <a:avLst/>
          </a:prstGeom>
        </p:spPr>
        <p:txBody>
          <a:bodyPr wrap="square">
            <a:spAutoFit/>
          </a:bodyPr>
          <a:lstStyle/>
          <a:p>
            <a:pPr marL="342900" indent="-342900" algn="just">
              <a:lnSpc>
                <a:spcPct val="200000"/>
              </a:lnSpc>
              <a:buFont typeface="Symbol" panose="05050102010706020507" pitchFamily="18" charset="2"/>
              <a:buChar char=""/>
            </a:pPr>
            <a:r>
              <a:rPr lang="es-EC" sz="1600" dirty="0">
                <a:latin typeface="Century Gothic" panose="020B0502020202020204" pitchFamily="34" charset="0"/>
                <a:ea typeface="Times New Roman" panose="02020603050405020304" pitchFamily="18" charset="0"/>
              </a:rPr>
              <a:t>La recuperación y puesta a punto del banco de temperaturas se encuentra en óptimas condiciones asegurando el buen funcionamiento como la seguridad de los operarios durante las prácticas a realizar en la materia de Termodinámica.</a:t>
            </a:r>
            <a:endParaRPr lang="es-MX" sz="1600" dirty="0">
              <a:latin typeface="Century Gothic" panose="020B0502020202020204" pitchFamily="34" charset="0"/>
              <a:ea typeface="Times New Roman" panose="02020603050405020304" pitchFamily="18" charset="0"/>
            </a:endParaRPr>
          </a:p>
          <a:p>
            <a:pPr marL="342900" indent="-342900" algn="just">
              <a:lnSpc>
                <a:spcPct val="200000"/>
              </a:lnSpc>
              <a:buFont typeface="Symbol" panose="05050102010706020507" pitchFamily="18" charset="2"/>
              <a:buChar char=""/>
            </a:pPr>
            <a:r>
              <a:rPr lang="es-EC" sz="1600" dirty="0">
                <a:latin typeface="Century Gothic" panose="020B0502020202020204" pitchFamily="34" charset="0"/>
                <a:ea typeface="Times New Roman" panose="02020603050405020304" pitchFamily="18" charset="0"/>
              </a:rPr>
              <a:t>Con los cálculos realizados y la obtención de la potencia necesaria para nuestro sistema de refrigeración siendo aproximadamente igual al sistema de calentamiento, se puede tener el mismo tiempo de calentamiento como de enfriamiento.</a:t>
            </a:r>
            <a:endParaRPr lang="es-MX" sz="1600" dirty="0">
              <a:latin typeface="Century Gothic" panose="020B0502020202020204" pitchFamily="34" charset="0"/>
              <a:ea typeface="Times New Roman" panose="02020603050405020304" pitchFamily="18" charset="0"/>
            </a:endParaRPr>
          </a:p>
          <a:p>
            <a:pPr marL="342900" indent="-342900" algn="just">
              <a:lnSpc>
                <a:spcPct val="200000"/>
              </a:lnSpc>
              <a:buFont typeface="Symbol" panose="05050102010706020507" pitchFamily="18" charset="2"/>
              <a:buChar char=""/>
            </a:pPr>
            <a:r>
              <a:rPr lang="es-EC" sz="1600" dirty="0">
                <a:latin typeface="Century Gothic" panose="020B0502020202020204" pitchFamily="34" charset="0"/>
                <a:ea typeface="Times New Roman" panose="02020603050405020304" pitchFamily="18" charset="0"/>
              </a:rPr>
              <a:t>La implementación del sistema de adquisición de datos aporta al buen funcionamiento de la máquina reduciendo el error visual y facilitando la lectura de datos del termómetro patrón en un tiempo determinado.</a:t>
            </a:r>
            <a:endParaRPr lang="es-MX" sz="1600" dirty="0">
              <a:latin typeface="Century Gothic" panose="020B0502020202020204" pitchFamily="34" charset="0"/>
              <a:ea typeface="Times New Roman" panose="02020603050405020304" pitchFamily="18" charset="0"/>
            </a:endParaRPr>
          </a:p>
        </p:txBody>
      </p:sp>
    </p:spTree>
    <p:extLst>
      <p:ext uri="{BB962C8B-B14F-4D97-AF65-F5344CB8AC3E}">
        <p14:creationId xmlns:p14="http://schemas.microsoft.com/office/powerpoint/2010/main" val="932613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6AF4887E-8391-4537-B3CC-9C2423D626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878182" cy="773295"/>
          </a:xfrm>
          <a:prstGeom prst="rect">
            <a:avLst/>
          </a:prstGeom>
        </p:spPr>
      </p:pic>
      <p:sp>
        <p:nvSpPr>
          <p:cNvPr id="3" name="Marcador de contenido 2"/>
          <p:cNvSpPr txBox="1">
            <a:spLocks/>
          </p:cNvSpPr>
          <p:nvPr/>
        </p:nvSpPr>
        <p:spPr>
          <a:xfrm>
            <a:off x="1135135" y="941312"/>
            <a:ext cx="10058400" cy="825699"/>
          </a:xfrm>
          <a:prstGeom prst="rect">
            <a:avLst/>
          </a:prstGeom>
        </p:spPr>
        <p:txBody>
          <a:bodyPr>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r>
              <a:rPr lang="es-ES_tradnl" sz="4000" b="1" dirty="0"/>
              <a:t>2</a:t>
            </a:r>
            <a:r>
              <a:rPr lang="es-ES_tradnl" sz="4000" b="1" dirty="0" smtClean="0"/>
              <a:t>. OBJETIVOS </a:t>
            </a:r>
            <a:endParaRPr lang="es-ES_tradnl" sz="4000" b="1" dirty="0"/>
          </a:p>
        </p:txBody>
      </p:sp>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85869" y="29188"/>
            <a:ext cx="1374356" cy="1126433"/>
          </a:xfrm>
          <a:prstGeom prst="rect">
            <a:avLst/>
          </a:prstGeom>
        </p:spPr>
      </p:pic>
      <p:sp>
        <p:nvSpPr>
          <p:cNvPr id="7" name="CuadroTexto 6"/>
          <p:cNvSpPr txBox="1"/>
          <p:nvPr/>
        </p:nvSpPr>
        <p:spPr>
          <a:xfrm>
            <a:off x="1135135" y="1935028"/>
            <a:ext cx="9879229" cy="1384995"/>
          </a:xfrm>
          <a:prstGeom prst="rect">
            <a:avLst/>
          </a:prstGeom>
          <a:noFill/>
        </p:spPr>
        <p:txBody>
          <a:bodyPr wrap="square" rtlCol="0">
            <a:spAutoFit/>
          </a:bodyPr>
          <a:lstStyle/>
          <a:p>
            <a:r>
              <a:rPr lang="es-MX" sz="2400" b="1" dirty="0" smtClean="0"/>
              <a:t>OBJETIVO GENERAL:</a:t>
            </a:r>
          </a:p>
          <a:p>
            <a:pPr marL="342900" indent="-342900" algn="just">
              <a:buFont typeface="Arial" panose="020B0604020202020204" pitchFamily="34" charset="0"/>
              <a:buChar char="•"/>
            </a:pPr>
            <a:r>
              <a:rPr lang="es-EC" sz="2000" dirty="0"/>
              <a:t>Realizar la recuperación, puesta a punto y calibración del banco de temperaturas del laboratorio de conversión de energía al equipo </a:t>
            </a:r>
            <a:r>
              <a:rPr lang="es-EC" sz="2000" dirty="0" err="1"/>
              <a:t>Thermometry</a:t>
            </a:r>
            <a:r>
              <a:rPr lang="es-EC" sz="2000" dirty="0"/>
              <a:t> </a:t>
            </a:r>
            <a:r>
              <a:rPr lang="es-EC" sz="2000" dirty="0" err="1"/>
              <a:t>Calibration</a:t>
            </a:r>
            <a:r>
              <a:rPr lang="es-EC" sz="2000" dirty="0"/>
              <a:t> </a:t>
            </a:r>
            <a:r>
              <a:rPr lang="es-EC" sz="2000" dirty="0" err="1"/>
              <a:t>System</a:t>
            </a:r>
            <a:r>
              <a:rPr lang="es-EC" sz="2000" dirty="0"/>
              <a:t> TCS-200, certificado y calibrado</a:t>
            </a:r>
            <a:endParaRPr lang="es-MX" sz="2000" dirty="0" smtClean="0"/>
          </a:p>
        </p:txBody>
      </p:sp>
      <p:sp>
        <p:nvSpPr>
          <p:cNvPr id="8" name="CuadroTexto 7"/>
          <p:cNvSpPr txBox="1"/>
          <p:nvPr/>
        </p:nvSpPr>
        <p:spPr>
          <a:xfrm>
            <a:off x="1135135" y="3488040"/>
            <a:ext cx="9879229" cy="2308324"/>
          </a:xfrm>
          <a:prstGeom prst="rect">
            <a:avLst/>
          </a:prstGeom>
          <a:noFill/>
        </p:spPr>
        <p:txBody>
          <a:bodyPr wrap="square" rtlCol="0">
            <a:spAutoFit/>
          </a:bodyPr>
          <a:lstStyle/>
          <a:p>
            <a:r>
              <a:rPr lang="es-MX" sz="2400" b="1" dirty="0" smtClean="0"/>
              <a:t>OBJETIVOS ESPECÍFICOS:</a:t>
            </a:r>
          </a:p>
          <a:p>
            <a:pPr marL="342900" lvl="1" indent="-342900" algn="just" fontAlgn="base">
              <a:spcBef>
                <a:spcPct val="0"/>
              </a:spcBef>
              <a:spcAft>
                <a:spcPct val="0"/>
              </a:spcAft>
              <a:buFont typeface="Arial" panose="020B0604020202020204" pitchFamily="34" charset="0"/>
              <a:buChar char="•"/>
            </a:pPr>
            <a:r>
              <a:rPr lang="es-EC" altLang="es-MX" sz="2000" dirty="0"/>
              <a:t>Diseñar el sistema de refrigeración para el banco de temperaturas del laboratorio de conversión de energía</a:t>
            </a:r>
            <a:endParaRPr lang="es-MX" altLang="es-MX" sz="2000" dirty="0"/>
          </a:p>
          <a:p>
            <a:pPr marL="342900" lvl="1" indent="-342900" algn="just" fontAlgn="base">
              <a:spcBef>
                <a:spcPct val="0"/>
              </a:spcBef>
              <a:spcAft>
                <a:spcPct val="0"/>
              </a:spcAft>
              <a:buFont typeface="Arial" panose="020B0604020202020204" pitchFamily="34" charset="0"/>
              <a:buChar char="•"/>
            </a:pPr>
            <a:r>
              <a:rPr lang="es-EC" altLang="es-MX" sz="2000" dirty="0"/>
              <a:t>Diseñar el sistema de calibración del banco de temperaturas.</a:t>
            </a:r>
            <a:endParaRPr lang="es-MX" altLang="es-MX" sz="2000" dirty="0"/>
          </a:p>
          <a:p>
            <a:pPr marL="342900" lvl="1" indent="-342900" algn="just" fontAlgn="base">
              <a:spcBef>
                <a:spcPct val="0"/>
              </a:spcBef>
              <a:spcAft>
                <a:spcPct val="0"/>
              </a:spcAft>
              <a:buFont typeface="Arial" panose="020B0604020202020204" pitchFamily="34" charset="0"/>
              <a:buChar char="•"/>
            </a:pPr>
            <a:r>
              <a:rPr lang="es-EC" altLang="es-MX" sz="2000" dirty="0"/>
              <a:t>Diseñar el sistema de adquisición de datos al equipo TCS200 del laboratorio de conversión de energía.</a:t>
            </a:r>
            <a:endParaRPr lang="es-MX" altLang="es-MX" sz="2000" dirty="0"/>
          </a:p>
          <a:p>
            <a:pPr marL="342900" lvl="1" indent="-342900" algn="just" fontAlgn="base">
              <a:spcBef>
                <a:spcPct val="0"/>
              </a:spcBef>
              <a:spcAft>
                <a:spcPct val="0"/>
              </a:spcAft>
              <a:buFont typeface="Arial" panose="020B0604020202020204" pitchFamily="34" charset="0"/>
              <a:buChar char="•"/>
            </a:pPr>
            <a:r>
              <a:rPr lang="es-EC" altLang="es-MX" sz="2000" dirty="0"/>
              <a:t>Desarrollar las curvas de calibración.</a:t>
            </a:r>
            <a:endParaRPr lang="es-MX" altLang="es-MX" sz="2000" dirty="0"/>
          </a:p>
        </p:txBody>
      </p:sp>
    </p:spTree>
    <p:extLst>
      <p:ext uri="{BB962C8B-B14F-4D97-AF65-F5344CB8AC3E}">
        <p14:creationId xmlns:p14="http://schemas.microsoft.com/office/powerpoint/2010/main" val="385280357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2"/>
          <p:cNvSpPr txBox="1">
            <a:spLocks/>
          </p:cNvSpPr>
          <p:nvPr/>
        </p:nvSpPr>
        <p:spPr>
          <a:xfrm>
            <a:off x="627469" y="773295"/>
            <a:ext cx="10058400" cy="825699"/>
          </a:xfrm>
          <a:prstGeom prst="rect">
            <a:avLst/>
          </a:prstGeom>
        </p:spPr>
        <p:txBody>
          <a:bodyPr>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r>
              <a:rPr lang="es-ES_tradnl" sz="4000" b="1" dirty="0" smtClean="0"/>
              <a:t>7. CONCLUSIONES </a:t>
            </a:r>
            <a:endParaRPr lang="es-ES_tradnl" sz="4000" b="1" dirty="0"/>
          </a:p>
        </p:txBody>
      </p:sp>
      <p:pic>
        <p:nvPicPr>
          <p:cNvPr id="4" name="Imagen 3">
            <a:extLst>
              <a:ext uri="{FF2B5EF4-FFF2-40B4-BE49-F238E27FC236}">
                <a16:creationId xmlns:a16="http://schemas.microsoft.com/office/drawing/2014/main" id="{6AF4887E-8391-4537-B3CC-9C2423D626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878182" cy="773295"/>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85869" y="29188"/>
            <a:ext cx="1374356" cy="1126433"/>
          </a:xfrm>
          <a:prstGeom prst="rect">
            <a:avLst/>
          </a:prstGeom>
        </p:spPr>
      </p:pic>
      <p:sp>
        <p:nvSpPr>
          <p:cNvPr id="6" name="Rectángulo 5"/>
          <p:cNvSpPr/>
          <p:nvPr/>
        </p:nvSpPr>
        <p:spPr>
          <a:xfrm>
            <a:off x="342901" y="1843769"/>
            <a:ext cx="11407140" cy="3970318"/>
          </a:xfrm>
          <a:prstGeom prst="rect">
            <a:avLst/>
          </a:prstGeom>
        </p:spPr>
        <p:txBody>
          <a:bodyPr wrap="square">
            <a:spAutoFit/>
          </a:bodyPr>
          <a:lstStyle/>
          <a:p>
            <a:pPr marL="342900" indent="-342900" algn="just">
              <a:lnSpc>
                <a:spcPct val="200000"/>
              </a:lnSpc>
              <a:buFont typeface="Symbol" panose="05050102010706020507" pitchFamily="18" charset="2"/>
              <a:buChar char=""/>
            </a:pPr>
            <a:r>
              <a:rPr lang="es-EC" dirty="0">
                <a:latin typeface="Century Gothic" panose="020B0502020202020204" pitchFamily="34" charset="0"/>
                <a:ea typeface="Times New Roman" panose="02020603050405020304" pitchFamily="18" charset="0"/>
              </a:rPr>
              <a:t>Con las pruebas realizadas y los datos tomados en diferentes temperaturas se ha logrado tener una gráfica de temperaturas de los distintos termómetros y así poder comparar las curvas de calibración de estos con las del termómetro patrón obteniendo un error de 0.59 para el termómetro digital </a:t>
            </a:r>
            <a:r>
              <a:rPr lang="es-EC" dirty="0" err="1">
                <a:latin typeface="Century Gothic" panose="020B0502020202020204" pitchFamily="34" charset="0"/>
                <a:ea typeface="Times New Roman" panose="02020603050405020304" pitchFamily="18" charset="0"/>
              </a:rPr>
              <a:t>Monarch</a:t>
            </a:r>
            <a:r>
              <a:rPr lang="es-EC" dirty="0">
                <a:latin typeface="Century Gothic" panose="020B0502020202020204" pitchFamily="34" charset="0"/>
                <a:ea typeface="Times New Roman" panose="02020603050405020304" pitchFamily="18" charset="0"/>
              </a:rPr>
              <a:t>, 0.95 para el termómetro digital TESTO y de 0.258 para el termómetro de mercurio.</a:t>
            </a:r>
            <a:endParaRPr lang="es-MX" dirty="0">
              <a:latin typeface="Century Gothic" panose="020B0502020202020204" pitchFamily="34" charset="0"/>
              <a:ea typeface="Times New Roman" panose="02020603050405020304" pitchFamily="18" charset="0"/>
            </a:endParaRPr>
          </a:p>
          <a:p>
            <a:pPr marL="342900" indent="-342900" algn="just">
              <a:lnSpc>
                <a:spcPct val="200000"/>
              </a:lnSpc>
              <a:buFont typeface="Symbol" panose="05050102010706020507" pitchFamily="18" charset="2"/>
              <a:buChar char=""/>
            </a:pPr>
            <a:r>
              <a:rPr lang="es-EC" dirty="0">
                <a:latin typeface="Century Gothic" panose="020B0502020202020204" pitchFamily="34" charset="0"/>
                <a:ea typeface="Times New Roman" panose="02020603050405020304" pitchFamily="18" charset="0"/>
              </a:rPr>
              <a:t>Se logró caracterizar y certificar el equipo para que su uso sea confiable y de la misma manera que podamos usar como patrón con los demás termómetros.</a:t>
            </a:r>
            <a:endParaRPr lang="es-MX" dirty="0">
              <a:latin typeface="Century Gothic" panose="020B0502020202020204" pitchFamily="34" charset="0"/>
              <a:ea typeface="Times New Roman" panose="02020603050405020304" pitchFamily="18" charset="0"/>
            </a:endParaRPr>
          </a:p>
        </p:txBody>
      </p:sp>
    </p:spTree>
    <p:extLst>
      <p:ext uri="{BB962C8B-B14F-4D97-AF65-F5344CB8AC3E}">
        <p14:creationId xmlns:p14="http://schemas.microsoft.com/office/powerpoint/2010/main" val="53783910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2"/>
          <p:cNvSpPr txBox="1">
            <a:spLocks/>
          </p:cNvSpPr>
          <p:nvPr/>
        </p:nvSpPr>
        <p:spPr>
          <a:xfrm>
            <a:off x="627469" y="773295"/>
            <a:ext cx="10058400" cy="825699"/>
          </a:xfrm>
          <a:prstGeom prst="rect">
            <a:avLst/>
          </a:prstGeom>
        </p:spPr>
        <p:txBody>
          <a:bodyPr>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r>
              <a:rPr lang="es-ES_tradnl" sz="4000" b="1" dirty="0" smtClean="0"/>
              <a:t>7. CONCLUSIONES </a:t>
            </a:r>
            <a:endParaRPr lang="es-ES_tradnl" sz="4000" b="1" dirty="0"/>
          </a:p>
        </p:txBody>
      </p:sp>
      <p:pic>
        <p:nvPicPr>
          <p:cNvPr id="4" name="Imagen 3">
            <a:extLst>
              <a:ext uri="{FF2B5EF4-FFF2-40B4-BE49-F238E27FC236}">
                <a16:creationId xmlns:a16="http://schemas.microsoft.com/office/drawing/2014/main" id="{6AF4887E-8391-4537-B3CC-9C2423D626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878182" cy="773295"/>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85869" y="29188"/>
            <a:ext cx="1374356" cy="1126433"/>
          </a:xfrm>
          <a:prstGeom prst="rect">
            <a:avLst/>
          </a:prstGeom>
        </p:spPr>
      </p:pic>
      <p:sp>
        <p:nvSpPr>
          <p:cNvPr id="6" name="Rectángulo 5"/>
          <p:cNvSpPr/>
          <p:nvPr/>
        </p:nvSpPr>
        <p:spPr>
          <a:xfrm>
            <a:off x="342901" y="1843769"/>
            <a:ext cx="11407140" cy="2308324"/>
          </a:xfrm>
          <a:prstGeom prst="rect">
            <a:avLst/>
          </a:prstGeom>
        </p:spPr>
        <p:txBody>
          <a:bodyPr wrap="square">
            <a:spAutoFit/>
          </a:bodyPr>
          <a:lstStyle/>
          <a:p>
            <a:pPr marL="342900" indent="-342900" algn="just">
              <a:lnSpc>
                <a:spcPct val="200000"/>
              </a:lnSpc>
              <a:buFont typeface="Symbol" panose="05050102010706020507" pitchFamily="18" charset="2"/>
              <a:buChar char=""/>
            </a:pPr>
            <a:r>
              <a:rPr lang="es-EC" dirty="0">
                <a:latin typeface="Century Gothic" panose="020B0502020202020204" pitchFamily="34" charset="0"/>
                <a:ea typeface="Times New Roman" panose="02020603050405020304" pitchFamily="18" charset="0"/>
              </a:rPr>
              <a:t>Observamos que en el primer programa a temperaturas de 120°C y 100°C el termómetro digital TESTO posee grandes factores de corrección de -1.77 y -1.27 respectivamente, mientras que en el segundo programa a temperaturas de 90°C y 130°C tiene un factor de corrección de -1.00 y -2.01 respectivamente debido a que no se estabilizaba en la temperatura deseada.</a:t>
            </a:r>
            <a:endParaRPr lang="es-MX" dirty="0">
              <a:latin typeface="Century Gothic" panose="020B0502020202020204" pitchFamily="34" charset="0"/>
              <a:ea typeface="Times New Roman" panose="02020603050405020304" pitchFamily="18" charset="0"/>
            </a:endParaRPr>
          </a:p>
        </p:txBody>
      </p:sp>
    </p:spTree>
    <p:extLst>
      <p:ext uri="{BB962C8B-B14F-4D97-AF65-F5344CB8AC3E}">
        <p14:creationId xmlns:p14="http://schemas.microsoft.com/office/powerpoint/2010/main" val="230431137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2"/>
          <p:cNvSpPr txBox="1">
            <a:spLocks/>
          </p:cNvSpPr>
          <p:nvPr/>
        </p:nvSpPr>
        <p:spPr>
          <a:xfrm>
            <a:off x="627469" y="773295"/>
            <a:ext cx="10058400" cy="825699"/>
          </a:xfrm>
          <a:prstGeom prst="rect">
            <a:avLst/>
          </a:prstGeom>
        </p:spPr>
        <p:txBody>
          <a:bodyPr>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r>
              <a:rPr lang="es-ES_tradnl" sz="4000" b="1" dirty="0" smtClean="0"/>
              <a:t>7. RECOMENDACIONES </a:t>
            </a:r>
            <a:endParaRPr lang="es-ES_tradnl" sz="4000" b="1" dirty="0"/>
          </a:p>
        </p:txBody>
      </p:sp>
      <p:pic>
        <p:nvPicPr>
          <p:cNvPr id="4" name="Imagen 3">
            <a:extLst>
              <a:ext uri="{FF2B5EF4-FFF2-40B4-BE49-F238E27FC236}">
                <a16:creationId xmlns:a16="http://schemas.microsoft.com/office/drawing/2014/main" id="{6AF4887E-8391-4537-B3CC-9C2423D626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878182" cy="773295"/>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85869" y="29188"/>
            <a:ext cx="1374356" cy="1126433"/>
          </a:xfrm>
          <a:prstGeom prst="rect">
            <a:avLst/>
          </a:prstGeom>
        </p:spPr>
      </p:pic>
      <p:sp>
        <p:nvSpPr>
          <p:cNvPr id="3" name="Rectángulo 2"/>
          <p:cNvSpPr/>
          <p:nvPr/>
        </p:nvSpPr>
        <p:spPr>
          <a:xfrm>
            <a:off x="372291" y="1928916"/>
            <a:ext cx="11430000" cy="2775055"/>
          </a:xfrm>
          <a:prstGeom prst="rect">
            <a:avLst/>
          </a:prstGeom>
        </p:spPr>
        <p:txBody>
          <a:bodyPr wrap="square">
            <a:spAutoFit/>
          </a:bodyPr>
          <a:lstStyle/>
          <a:p>
            <a:pPr marL="342900" indent="-342900" algn="just">
              <a:lnSpc>
                <a:spcPct val="200000"/>
              </a:lnSpc>
              <a:buFont typeface="Symbol" panose="05050102010706020507" pitchFamily="18" charset="2"/>
              <a:buChar char=""/>
            </a:pPr>
            <a:r>
              <a:rPr lang="es-EC" dirty="0">
                <a:latin typeface="Century Gothic" panose="020B0502020202020204" pitchFamily="34" charset="0"/>
                <a:ea typeface="Times New Roman" panose="02020603050405020304" pitchFamily="18" charset="0"/>
              </a:rPr>
              <a:t>Se recomiendo siempre tener en cuenta el nivel tanto del aceite que se encuentra en el sistema de calentamiento como el del agua que está en el sistema de refrigeración, ambos deben estar a una pulgada por debajo de la superficie</a:t>
            </a:r>
            <a:r>
              <a:rPr lang="es-EC" b="1" dirty="0">
                <a:latin typeface="Century Gothic" panose="020B0502020202020204" pitchFamily="34" charset="0"/>
                <a:ea typeface="Times New Roman" panose="02020603050405020304" pitchFamily="18" charset="0"/>
              </a:rPr>
              <a:t>.</a:t>
            </a:r>
            <a:endParaRPr lang="es-MX" dirty="0">
              <a:latin typeface="Century Gothic" panose="020B0502020202020204" pitchFamily="34" charset="0"/>
              <a:ea typeface="Times New Roman" panose="02020603050405020304" pitchFamily="18" charset="0"/>
            </a:endParaRPr>
          </a:p>
          <a:p>
            <a:pPr marL="342900" indent="-342900" algn="just">
              <a:lnSpc>
                <a:spcPct val="200000"/>
              </a:lnSpc>
              <a:buFont typeface="Symbol" panose="05050102010706020507" pitchFamily="18" charset="2"/>
              <a:buChar char=""/>
            </a:pPr>
            <a:r>
              <a:rPr lang="es-EC" dirty="0">
                <a:latin typeface="Century Gothic" panose="020B0502020202020204" pitchFamily="34" charset="0"/>
                <a:ea typeface="Times New Roman" panose="02020603050405020304" pitchFamily="18" charset="0"/>
              </a:rPr>
              <a:t>Se recomienda encender el sistema de refrigeración tres horas antes para que permanezca en la temperatura deseada, esto se debe a que es un sistema compacto</a:t>
            </a:r>
            <a:r>
              <a:rPr lang="es-EC" dirty="0" smtClean="0">
                <a:latin typeface="Century Gothic" panose="020B0502020202020204" pitchFamily="34" charset="0"/>
                <a:ea typeface="Times New Roman" panose="02020603050405020304" pitchFamily="18" charset="0"/>
              </a:rPr>
              <a:t>.</a:t>
            </a:r>
            <a:endParaRPr lang="es-MX" dirty="0">
              <a:latin typeface="Century Gothic" panose="020B0502020202020204" pitchFamily="34" charset="0"/>
              <a:ea typeface="Times New Roman" panose="02020603050405020304" pitchFamily="18" charset="0"/>
            </a:endParaRPr>
          </a:p>
        </p:txBody>
      </p:sp>
    </p:spTree>
    <p:extLst>
      <p:ext uri="{BB962C8B-B14F-4D97-AF65-F5344CB8AC3E}">
        <p14:creationId xmlns:p14="http://schemas.microsoft.com/office/powerpoint/2010/main" val="419745657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2"/>
          <p:cNvSpPr txBox="1">
            <a:spLocks/>
          </p:cNvSpPr>
          <p:nvPr/>
        </p:nvSpPr>
        <p:spPr>
          <a:xfrm>
            <a:off x="627469" y="773295"/>
            <a:ext cx="10058400" cy="825699"/>
          </a:xfrm>
          <a:prstGeom prst="rect">
            <a:avLst/>
          </a:prstGeom>
        </p:spPr>
        <p:txBody>
          <a:bodyPr>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r>
              <a:rPr lang="es-ES_tradnl" sz="4000" b="1" dirty="0" smtClean="0"/>
              <a:t>7. RECOMENDACIONES </a:t>
            </a:r>
            <a:endParaRPr lang="es-ES_tradnl" sz="4000" b="1" dirty="0"/>
          </a:p>
        </p:txBody>
      </p:sp>
      <p:pic>
        <p:nvPicPr>
          <p:cNvPr id="4" name="Imagen 3">
            <a:extLst>
              <a:ext uri="{FF2B5EF4-FFF2-40B4-BE49-F238E27FC236}">
                <a16:creationId xmlns:a16="http://schemas.microsoft.com/office/drawing/2014/main" id="{6AF4887E-8391-4537-B3CC-9C2423D626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878182" cy="773295"/>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85869" y="29188"/>
            <a:ext cx="1374356" cy="1126433"/>
          </a:xfrm>
          <a:prstGeom prst="rect">
            <a:avLst/>
          </a:prstGeom>
        </p:spPr>
      </p:pic>
      <p:sp>
        <p:nvSpPr>
          <p:cNvPr id="3" name="Rectángulo 2"/>
          <p:cNvSpPr/>
          <p:nvPr/>
        </p:nvSpPr>
        <p:spPr>
          <a:xfrm>
            <a:off x="411480" y="1758779"/>
            <a:ext cx="11430000" cy="3329053"/>
          </a:xfrm>
          <a:prstGeom prst="rect">
            <a:avLst/>
          </a:prstGeom>
        </p:spPr>
        <p:txBody>
          <a:bodyPr wrap="square">
            <a:spAutoFit/>
          </a:bodyPr>
          <a:lstStyle/>
          <a:p>
            <a:pPr marL="342900" indent="-342900" algn="just">
              <a:lnSpc>
                <a:spcPct val="200000"/>
              </a:lnSpc>
              <a:buFont typeface="Symbol" panose="05050102010706020507" pitchFamily="18" charset="2"/>
              <a:buChar char=""/>
            </a:pPr>
            <a:r>
              <a:rPr lang="es-EC" dirty="0" smtClean="0">
                <a:latin typeface="Century Gothic" panose="020B0502020202020204" pitchFamily="34" charset="0"/>
                <a:ea typeface="Times New Roman" panose="02020603050405020304" pitchFamily="18" charset="0"/>
              </a:rPr>
              <a:t>Es </a:t>
            </a:r>
            <a:r>
              <a:rPr lang="es-EC" dirty="0">
                <a:latin typeface="Century Gothic" panose="020B0502020202020204" pitchFamily="34" charset="0"/>
                <a:ea typeface="Times New Roman" panose="02020603050405020304" pitchFamily="18" charset="0"/>
              </a:rPr>
              <a:t>recomendable que la válvula de paso se mantenga cerrado mientras la máquina empieza a calentarse y se mantiene a la temperatura prevista, después de ello es importante abrir el paso del aceite para que empiece a funcionar de acuerdo a lo establecido en el manual de usuario.</a:t>
            </a:r>
            <a:endParaRPr lang="es-MX" dirty="0">
              <a:latin typeface="Century Gothic" panose="020B0502020202020204" pitchFamily="34" charset="0"/>
              <a:ea typeface="Times New Roman" panose="02020603050405020304" pitchFamily="18" charset="0"/>
            </a:endParaRPr>
          </a:p>
          <a:p>
            <a:pPr marL="285750" indent="-285750" algn="just">
              <a:lnSpc>
                <a:spcPct val="200000"/>
              </a:lnSpc>
              <a:buFont typeface="Arial" panose="020B0604020202020204" pitchFamily="34" charset="0"/>
              <a:buChar char="•"/>
            </a:pPr>
            <a:r>
              <a:rPr lang="es-EC" dirty="0">
                <a:latin typeface="Century Gothic" panose="020B0502020202020204" pitchFamily="34" charset="0"/>
                <a:ea typeface="Times New Roman" panose="02020603050405020304" pitchFamily="18" charset="0"/>
              </a:rPr>
              <a:t>Para la realización de la práctica se debe esperar que las temperaturas se estabilicen para que se puedan tomar datos mucho más exactos ya que se está calentando y enfriando un volumen de aceite de silicón considerable </a:t>
            </a:r>
            <a:endParaRPr lang="es-MX" dirty="0">
              <a:latin typeface="Century Gothic" panose="020B0502020202020204" pitchFamily="34" charset="0"/>
            </a:endParaRPr>
          </a:p>
        </p:txBody>
      </p:sp>
    </p:spTree>
    <p:extLst>
      <p:ext uri="{BB962C8B-B14F-4D97-AF65-F5344CB8AC3E}">
        <p14:creationId xmlns:p14="http://schemas.microsoft.com/office/powerpoint/2010/main" val="5996596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6AF4887E-8391-4537-B3CC-9C2423D626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878182" cy="773295"/>
          </a:xfrm>
          <a:prstGeom prst="rect">
            <a:avLst/>
          </a:prstGeom>
        </p:spPr>
      </p:pic>
      <p:sp>
        <p:nvSpPr>
          <p:cNvPr id="3" name="Marcador de contenido 2"/>
          <p:cNvSpPr txBox="1">
            <a:spLocks/>
          </p:cNvSpPr>
          <p:nvPr/>
        </p:nvSpPr>
        <p:spPr>
          <a:xfrm>
            <a:off x="1135135" y="924266"/>
            <a:ext cx="10058400" cy="825699"/>
          </a:xfrm>
          <a:prstGeom prst="rect">
            <a:avLst/>
          </a:prstGeom>
        </p:spPr>
        <p:txBody>
          <a:bodyPr>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r>
              <a:rPr lang="es-ES_tradnl" sz="4000" b="1" dirty="0" smtClean="0"/>
              <a:t>3. MARCO TEÓRICO </a:t>
            </a:r>
            <a:endParaRPr lang="es-ES_tradnl" sz="4000" b="1" dirty="0"/>
          </a:p>
        </p:txBody>
      </p:sp>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85869" y="29188"/>
            <a:ext cx="1374356" cy="1126433"/>
          </a:xfrm>
          <a:prstGeom prst="rect">
            <a:avLst/>
          </a:prstGeom>
        </p:spPr>
      </p:pic>
      <p:sp>
        <p:nvSpPr>
          <p:cNvPr id="4" name="TextBox 3">
            <a:extLst>
              <a:ext uri="{FF2B5EF4-FFF2-40B4-BE49-F238E27FC236}">
                <a16:creationId xmlns:a16="http://schemas.microsoft.com/office/drawing/2014/main" id="{64606649-D7E3-4C30-ABE1-5E08E64B8E75}"/>
              </a:ext>
            </a:extLst>
          </p:cNvPr>
          <p:cNvSpPr txBox="1"/>
          <p:nvPr/>
        </p:nvSpPr>
        <p:spPr>
          <a:xfrm>
            <a:off x="1135135" y="1776381"/>
            <a:ext cx="8968596" cy="286232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b="1" dirty="0" smtClean="0"/>
              <a:t>REFRIGERACIÓN</a:t>
            </a:r>
          </a:p>
          <a:p>
            <a:r>
              <a:rPr lang="es-EC" sz="2000" dirty="0" smtClean="0"/>
              <a:t>Se define como la extracción de calor de un espacio determinado con la finalidad de mantener un ambiente de confort.</a:t>
            </a:r>
          </a:p>
          <a:p>
            <a:endParaRPr lang="es-EC" sz="2000" dirty="0"/>
          </a:p>
          <a:p>
            <a:r>
              <a:rPr lang="es-EC" sz="2000" b="1" dirty="0" smtClean="0"/>
              <a:t>SISTEMA DE REFRIGERACIÓN POR COMPRESIÓN</a:t>
            </a:r>
          </a:p>
          <a:p>
            <a:r>
              <a:rPr lang="es-EC" sz="2000" dirty="0" smtClean="0"/>
              <a:t>Su función principal es que el calor sea transmitido desde la cámara de refrigeración hasta el ambiente de mayor área y se pueda eliminar fácilmente.</a:t>
            </a:r>
          </a:p>
          <a:p>
            <a:endParaRPr lang="es-EC" sz="2000" dirty="0"/>
          </a:p>
        </p:txBody>
      </p:sp>
      <p:pic>
        <p:nvPicPr>
          <p:cNvPr id="6" name="Imagen 5" descr="Resultado de imagen para ciclo de refrigeracion"/>
          <p:cNvPicPr/>
          <p:nvPr/>
        </p:nvPicPr>
        <p:blipFill>
          <a:blip r:embed="rId4">
            <a:extLst>
              <a:ext uri="{28A0092B-C50C-407E-A947-70E740481C1C}">
                <a14:useLocalDpi xmlns:a14="http://schemas.microsoft.com/office/drawing/2010/main" val="0"/>
              </a:ext>
            </a:extLst>
          </a:blip>
          <a:srcRect/>
          <a:stretch>
            <a:fillRect/>
          </a:stretch>
        </p:blipFill>
        <p:spPr bwMode="auto">
          <a:xfrm>
            <a:off x="3607102" y="4009015"/>
            <a:ext cx="4445852" cy="2080058"/>
          </a:xfrm>
          <a:prstGeom prst="rect">
            <a:avLst/>
          </a:prstGeom>
          <a:noFill/>
          <a:ln>
            <a:noFill/>
          </a:ln>
        </p:spPr>
      </p:pic>
    </p:spTree>
    <p:extLst>
      <p:ext uri="{BB962C8B-B14F-4D97-AF65-F5344CB8AC3E}">
        <p14:creationId xmlns:p14="http://schemas.microsoft.com/office/powerpoint/2010/main" val="39032063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6AF4887E-8391-4537-B3CC-9C2423D626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878182" cy="773295"/>
          </a:xfrm>
          <a:prstGeom prst="rect">
            <a:avLst/>
          </a:prstGeom>
        </p:spPr>
      </p:pic>
      <p:sp>
        <p:nvSpPr>
          <p:cNvPr id="3" name="Marcador de contenido 2"/>
          <p:cNvSpPr txBox="1">
            <a:spLocks/>
          </p:cNvSpPr>
          <p:nvPr/>
        </p:nvSpPr>
        <p:spPr>
          <a:xfrm>
            <a:off x="1135135" y="924266"/>
            <a:ext cx="10058400" cy="825699"/>
          </a:xfrm>
          <a:prstGeom prst="rect">
            <a:avLst/>
          </a:prstGeom>
        </p:spPr>
        <p:txBody>
          <a:bodyPr>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r>
              <a:rPr lang="es-ES_tradnl" sz="4000" b="1" dirty="0" smtClean="0"/>
              <a:t>3. MARCO TEÓRICO </a:t>
            </a:r>
            <a:endParaRPr lang="es-ES_tradnl" sz="4000" b="1" dirty="0"/>
          </a:p>
        </p:txBody>
      </p:sp>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85869" y="29188"/>
            <a:ext cx="1374356" cy="1126433"/>
          </a:xfrm>
          <a:prstGeom prst="rect">
            <a:avLst/>
          </a:prstGeom>
        </p:spPr>
      </p:pic>
      <p:sp>
        <p:nvSpPr>
          <p:cNvPr id="4" name="TextBox 3">
            <a:extLst>
              <a:ext uri="{FF2B5EF4-FFF2-40B4-BE49-F238E27FC236}">
                <a16:creationId xmlns:a16="http://schemas.microsoft.com/office/drawing/2014/main" id="{64606649-D7E3-4C30-ABE1-5E08E64B8E75}"/>
              </a:ext>
            </a:extLst>
          </p:cNvPr>
          <p:cNvSpPr txBox="1"/>
          <p:nvPr/>
        </p:nvSpPr>
        <p:spPr>
          <a:xfrm>
            <a:off x="1135135" y="1776381"/>
            <a:ext cx="8968596" cy="255454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b="1" dirty="0" smtClean="0"/>
              <a:t>INTERCAMBIADOR DE CALOR</a:t>
            </a:r>
          </a:p>
          <a:p>
            <a:r>
              <a:rPr lang="es-EC" sz="2000" dirty="0" smtClean="0"/>
              <a:t>Se define un intercambiador de calor donde dos fluidos en movimiento intercambian calor sin ser mezclados</a:t>
            </a:r>
          </a:p>
          <a:p>
            <a:endParaRPr lang="es-EC" sz="2000" dirty="0"/>
          </a:p>
          <a:p>
            <a:r>
              <a:rPr lang="es-EC" sz="2000" b="1" dirty="0" smtClean="0"/>
              <a:t>CALOR SENSIBLE</a:t>
            </a:r>
          </a:p>
          <a:p>
            <a:r>
              <a:rPr lang="es-EC" sz="2000" dirty="0" smtClean="0"/>
              <a:t>Es la cantidad de energía que se suministra a un cuerpo u objeto y esta hace que cambie su temperatura.  </a:t>
            </a:r>
          </a:p>
          <a:p>
            <a:endParaRPr lang="es-EC" sz="2000" dirty="0"/>
          </a:p>
        </p:txBody>
      </p:sp>
      <mc:AlternateContent xmlns:mc="http://schemas.openxmlformats.org/markup-compatibility/2006" xmlns:a14="http://schemas.microsoft.com/office/drawing/2010/main">
        <mc:Choice Requires="a14">
          <p:sp>
            <p:nvSpPr>
              <p:cNvPr id="9" name="Rectángulo 8"/>
              <p:cNvSpPr/>
              <p:nvPr/>
            </p:nvSpPr>
            <p:spPr>
              <a:xfrm>
                <a:off x="3433902" y="4357342"/>
                <a:ext cx="2521588"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MX" sz="2400" i="1" smtClean="0">
                          <a:latin typeface="Cambria Math" panose="02040503050406030204" pitchFamily="18" charset="0"/>
                        </a:rPr>
                        <m:t>𝑄</m:t>
                      </m:r>
                      <m:r>
                        <a:rPr lang="es-MX" sz="2400" i="0">
                          <a:latin typeface="Cambria Math" panose="02040503050406030204" pitchFamily="18" charset="0"/>
                        </a:rPr>
                        <m:t>=</m:t>
                      </m:r>
                      <m:acc>
                        <m:accPr>
                          <m:chr m:val="̇"/>
                          <m:ctrlPr>
                            <a:rPr lang="es-MX" sz="2400" i="1">
                              <a:latin typeface="Cambria Math" panose="02040503050406030204" pitchFamily="18" charset="0"/>
                            </a:rPr>
                          </m:ctrlPr>
                        </m:accPr>
                        <m:e>
                          <m:r>
                            <a:rPr lang="es-MX" sz="2400" i="1">
                              <a:latin typeface="Cambria Math" panose="02040503050406030204" pitchFamily="18" charset="0"/>
                            </a:rPr>
                            <m:t>𝑚</m:t>
                          </m:r>
                        </m:e>
                      </m:acc>
                      <m:r>
                        <a:rPr lang="es-MX" sz="2400" i="0">
                          <a:latin typeface="Cambria Math" panose="02040503050406030204" pitchFamily="18" charset="0"/>
                        </a:rPr>
                        <m:t>∗</m:t>
                      </m:r>
                      <m:r>
                        <a:rPr lang="es-MX" sz="2400" i="1">
                          <a:latin typeface="Cambria Math" panose="02040503050406030204" pitchFamily="18" charset="0"/>
                        </a:rPr>
                        <m:t>𝐶𝑝</m:t>
                      </m:r>
                      <m:r>
                        <a:rPr lang="es-MX" sz="2400" i="0">
                          <a:latin typeface="Cambria Math" panose="02040503050406030204" pitchFamily="18" charset="0"/>
                        </a:rPr>
                        <m:t>∗∆</m:t>
                      </m:r>
                      <m:r>
                        <a:rPr lang="es-MX" sz="2400" i="1">
                          <a:latin typeface="Cambria Math" panose="02040503050406030204" pitchFamily="18" charset="0"/>
                        </a:rPr>
                        <m:t>𝑇</m:t>
                      </m:r>
                      <m:r>
                        <a:rPr lang="es-MX" sz="2400" i="0">
                          <a:latin typeface="Cambria Math" panose="02040503050406030204" pitchFamily="18" charset="0"/>
                        </a:rPr>
                        <m:t> </m:t>
                      </m:r>
                    </m:oMath>
                  </m:oMathPara>
                </a14:m>
                <a:endParaRPr lang="es-MX" sz="2400" dirty="0"/>
              </a:p>
            </p:txBody>
          </p:sp>
        </mc:Choice>
        <mc:Fallback xmlns="">
          <p:sp>
            <p:nvSpPr>
              <p:cNvPr id="9" name="Rectángulo 8"/>
              <p:cNvSpPr>
                <a:spLocks noRot="1" noChangeAspect="1" noMove="1" noResize="1" noEditPoints="1" noAdjustHandles="1" noChangeArrowheads="1" noChangeShapeType="1" noTextEdit="1"/>
              </p:cNvSpPr>
              <p:nvPr/>
            </p:nvSpPr>
            <p:spPr>
              <a:xfrm>
                <a:off x="3433902" y="4357342"/>
                <a:ext cx="2521588" cy="461665"/>
              </a:xfrm>
              <a:prstGeom prst="rect">
                <a:avLst/>
              </a:prstGeom>
              <a:blipFill>
                <a:blip r:embed="rId4"/>
                <a:stretch>
                  <a:fillRect b="-18421"/>
                </a:stretch>
              </a:blipFill>
            </p:spPr>
            <p:txBody>
              <a:bodyPr/>
              <a:lstStyle/>
              <a:p>
                <a:r>
                  <a:rPr lang="es-MX">
                    <a:noFill/>
                  </a:rPr>
                  <a:t> </a:t>
                </a:r>
              </a:p>
            </p:txBody>
          </p:sp>
        </mc:Fallback>
      </mc:AlternateContent>
    </p:spTree>
    <p:extLst>
      <p:ext uri="{BB962C8B-B14F-4D97-AF65-F5344CB8AC3E}">
        <p14:creationId xmlns:p14="http://schemas.microsoft.com/office/powerpoint/2010/main" val="39703582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6AF4887E-8391-4537-B3CC-9C2423D626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878182" cy="773295"/>
          </a:xfrm>
          <a:prstGeom prst="rect">
            <a:avLst/>
          </a:prstGeom>
        </p:spPr>
      </p:pic>
      <p:sp>
        <p:nvSpPr>
          <p:cNvPr id="3" name="Marcador de contenido 2"/>
          <p:cNvSpPr txBox="1">
            <a:spLocks/>
          </p:cNvSpPr>
          <p:nvPr/>
        </p:nvSpPr>
        <p:spPr>
          <a:xfrm>
            <a:off x="1135135" y="924266"/>
            <a:ext cx="10058400" cy="825699"/>
          </a:xfrm>
          <a:prstGeom prst="rect">
            <a:avLst/>
          </a:prstGeom>
        </p:spPr>
        <p:txBody>
          <a:bodyPr>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r>
              <a:rPr lang="es-ES_tradnl" sz="4000" b="1" dirty="0" smtClean="0"/>
              <a:t>3. MARCO TEÓRICO </a:t>
            </a:r>
            <a:endParaRPr lang="es-ES_tradnl" sz="4000" b="1" dirty="0"/>
          </a:p>
        </p:txBody>
      </p:sp>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85869" y="29188"/>
            <a:ext cx="1374356" cy="1126433"/>
          </a:xfrm>
          <a:prstGeom prst="rect">
            <a:avLst/>
          </a:prstGeom>
        </p:spPr>
      </p:pic>
      <p:sp>
        <p:nvSpPr>
          <p:cNvPr id="4" name="TextBox 3">
            <a:extLst>
              <a:ext uri="{FF2B5EF4-FFF2-40B4-BE49-F238E27FC236}">
                <a16:creationId xmlns:a16="http://schemas.microsoft.com/office/drawing/2014/main" id="{64606649-D7E3-4C30-ABE1-5E08E64B8E75}"/>
              </a:ext>
            </a:extLst>
          </p:cNvPr>
          <p:cNvSpPr txBox="1"/>
          <p:nvPr/>
        </p:nvSpPr>
        <p:spPr>
          <a:xfrm>
            <a:off x="1135135" y="1776381"/>
            <a:ext cx="8443205" cy="378565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b="1" dirty="0" smtClean="0"/>
              <a:t>CONDUCCIÓN</a:t>
            </a:r>
          </a:p>
          <a:p>
            <a:r>
              <a:rPr lang="es-EC" sz="2000" dirty="0" smtClean="0"/>
              <a:t>Es la transferencia de calor entre superficies. </a:t>
            </a:r>
          </a:p>
          <a:p>
            <a:endParaRPr lang="es-EC" sz="2000" dirty="0"/>
          </a:p>
          <a:p>
            <a:endParaRPr lang="es-EC" sz="2000" dirty="0" smtClean="0"/>
          </a:p>
          <a:p>
            <a:endParaRPr lang="es-EC" sz="2000" dirty="0"/>
          </a:p>
          <a:p>
            <a:endParaRPr lang="es-EC" sz="2000" dirty="0" smtClean="0"/>
          </a:p>
          <a:p>
            <a:r>
              <a:rPr lang="es-EC" sz="2000" b="1" dirty="0"/>
              <a:t>CONVECCIÓN</a:t>
            </a:r>
          </a:p>
          <a:p>
            <a:r>
              <a:rPr lang="es-EC" sz="2000" dirty="0"/>
              <a:t>Es la transferencia de calor entre un fluido en movimiento a lo largo de una superficie.</a:t>
            </a:r>
          </a:p>
          <a:p>
            <a:endParaRPr lang="es-EC" sz="2000" dirty="0" smtClean="0"/>
          </a:p>
          <a:p>
            <a:endParaRPr lang="es-EC" sz="2000" dirty="0" smtClean="0"/>
          </a:p>
          <a:p>
            <a:endParaRPr lang="es-EC" sz="2000" dirty="0"/>
          </a:p>
        </p:txBody>
      </p:sp>
      <mc:AlternateContent xmlns:mc="http://schemas.openxmlformats.org/markup-compatibility/2006" xmlns:a14="http://schemas.microsoft.com/office/drawing/2010/main">
        <mc:Choice Requires="a14">
          <p:sp>
            <p:nvSpPr>
              <p:cNvPr id="9" name="Rectángulo 8"/>
              <p:cNvSpPr/>
              <p:nvPr/>
            </p:nvSpPr>
            <p:spPr>
              <a:xfrm>
                <a:off x="2841698" y="2407158"/>
                <a:ext cx="3322637" cy="898964"/>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s-ES_tradnl" sz="2800" i="1" smtClean="0">
                          <a:latin typeface="Cambria Math" charset="0"/>
                        </a:rPr>
                        <m:t>𝑞𝑥</m:t>
                      </m:r>
                      <m:r>
                        <a:rPr lang="es-ES_tradnl" sz="2800" i="0">
                          <a:latin typeface="Cambria Math" charset="0"/>
                        </a:rPr>
                        <m:t>=−</m:t>
                      </m:r>
                      <m:r>
                        <a:rPr lang="es-ES_tradnl" sz="2800" i="1">
                          <a:latin typeface="Cambria Math" charset="0"/>
                        </a:rPr>
                        <m:t>𝑘𝐴</m:t>
                      </m:r>
                      <m:f>
                        <m:fPr>
                          <m:ctrlPr>
                            <a:rPr lang="es-ES_tradnl" sz="2800" i="1">
                              <a:latin typeface="Cambria Math" panose="02040503050406030204" pitchFamily="18" charset="0"/>
                            </a:rPr>
                          </m:ctrlPr>
                        </m:fPr>
                        <m:num>
                          <m:r>
                            <a:rPr lang="es-ES_tradnl" sz="2800" i="0">
                              <a:latin typeface="Cambria Math" charset="0"/>
                            </a:rPr>
                            <m:t>∆</m:t>
                          </m:r>
                          <m:r>
                            <a:rPr lang="es-ES_tradnl" sz="2800" i="1">
                              <a:latin typeface="Cambria Math" charset="0"/>
                            </a:rPr>
                            <m:t>𝑇</m:t>
                          </m:r>
                        </m:num>
                        <m:den>
                          <m:r>
                            <a:rPr lang="es-ES_tradnl" sz="2800" i="1">
                              <a:latin typeface="Cambria Math" charset="0"/>
                            </a:rPr>
                            <m:t>𝐿</m:t>
                          </m:r>
                        </m:den>
                      </m:f>
                      <m:r>
                        <a:rPr lang="es-ES_tradnl" sz="2800" i="0">
                          <a:latin typeface="Cambria Math" charset="0"/>
                        </a:rPr>
                        <m:t> </m:t>
                      </m:r>
                    </m:oMath>
                  </m:oMathPara>
                </a14:m>
                <a:endParaRPr lang="es-ES_tradnl" sz="2800" dirty="0"/>
              </a:p>
            </p:txBody>
          </p:sp>
        </mc:Choice>
        <mc:Fallback xmlns="">
          <p:sp>
            <p:nvSpPr>
              <p:cNvPr id="9" name="Rectángulo 8"/>
              <p:cNvSpPr>
                <a:spLocks noRot="1" noChangeAspect="1" noMove="1" noResize="1" noEditPoints="1" noAdjustHandles="1" noChangeArrowheads="1" noChangeShapeType="1" noTextEdit="1"/>
              </p:cNvSpPr>
              <p:nvPr/>
            </p:nvSpPr>
            <p:spPr>
              <a:xfrm>
                <a:off x="2841698" y="2407158"/>
                <a:ext cx="3322637" cy="898964"/>
              </a:xfrm>
              <a:prstGeom prst="rect">
                <a:avLst/>
              </a:prstGeom>
              <a:blipFill>
                <a:blip r:embed="rId4"/>
                <a:stretch>
                  <a:fillRect/>
                </a:stretch>
              </a:blipFill>
            </p:spPr>
            <p:txBody>
              <a:bodyPr/>
              <a:lstStyle/>
              <a:p>
                <a:r>
                  <a:rPr lang="es-MX">
                    <a:noFill/>
                  </a:rPr>
                  <a:t> </a:t>
                </a:r>
              </a:p>
            </p:txBody>
          </p:sp>
        </mc:Fallback>
      </mc:AlternateContent>
      <p:pic>
        <p:nvPicPr>
          <p:cNvPr id="10" name="Imagen 9"/>
          <p:cNvPicPr/>
          <p:nvPr/>
        </p:nvPicPr>
        <p:blipFill>
          <a:blip r:embed="rId5"/>
          <a:stretch>
            <a:fillRect/>
          </a:stretch>
        </p:blipFill>
        <p:spPr>
          <a:xfrm>
            <a:off x="9262976" y="1889445"/>
            <a:ext cx="2234620" cy="2636193"/>
          </a:xfrm>
          <a:prstGeom prst="rect">
            <a:avLst/>
          </a:prstGeom>
        </p:spPr>
      </p:pic>
      <mc:AlternateContent xmlns:mc="http://schemas.openxmlformats.org/markup-compatibility/2006" xmlns:a14="http://schemas.microsoft.com/office/drawing/2010/main">
        <mc:Choice Requires="a14">
          <p:sp>
            <p:nvSpPr>
              <p:cNvPr id="11" name="Rectángulo 10"/>
              <p:cNvSpPr/>
              <p:nvPr/>
            </p:nvSpPr>
            <p:spPr>
              <a:xfrm>
                <a:off x="2313572" y="4876991"/>
                <a:ext cx="2809487"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d>
                        <m:dPr>
                          <m:begChr m:val=""/>
                          <m:ctrlPr>
                            <a:rPr lang="es-ES_tradnl" sz="2800" i="1">
                              <a:latin typeface="Cambria Math" panose="02040503050406030204" pitchFamily="18" charset="0"/>
                            </a:rPr>
                          </m:ctrlPr>
                        </m:dPr>
                        <m:e>
                          <m:r>
                            <a:rPr lang="es-ES_tradnl" sz="2800" i="1">
                              <a:latin typeface="Cambria Math" charset="0"/>
                            </a:rPr>
                            <m:t>𝑞</m:t>
                          </m:r>
                          <m:r>
                            <a:rPr lang="es-ES_tradnl" sz="2800" i="0">
                              <a:latin typeface="Cambria Math" charset="0"/>
                            </a:rPr>
                            <m:t>" =</m:t>
                          </m:r>
                          <m:r>
                            <a:rPr lang="es-ES_tradnl" sz="2800" i="1">
                              <a:latin typeface="Cambria Math" charset="0"/>
                            </a:rPr>
                            <m:t>h</m:t>
                          </m:r>
                          <m:r>
                            <a:rPr lang="es-ES_tradnl" sz="2800" i="0">
                              <a:latin typeface="Cambria Math" charset="0"/>
                            </a:rPr>
                            <m:t>(</m:t>
                          </m:r>
                          <m:sSub>
                            <m:sSubPr>
                              <m:ctrlPr>
                                <a:rPr lang="es-ES_tradnl" sz="2800" i="1">
                                  <a:latin typeface="Cambria Math" panose="02040503050406030204" pitchFamily="18" charset="0"/>
                                </a:rPr>
                              </m:ctrlPr>
                            </m:sSubPr>
                            <m:e>
                              <m:r>
                                <a:rPr lang="es-ES_tradnl" sz="2800" i="1">
                                  <a:latin typeface="Cambria Math" charset="0"/>
                                </a:rPr>
                                <m:t>𝑇</m:t>
                              </m:r>
                            </m:e>
                            <m:sub>
                              <m:r>
                                <a:rPr lang="es-ES_tradnl" sz="2800" i="1">
                                  <a:latin typeface="Cambria Math" charset="0"/>
                                </a:rPr>
                                <m:t>𝑠</m:t>
                              </m:r>
                            </m:sub>
                          </m:sSub>
                          <m:r>
                            <a:rPr lang="es-ES_tradnl" sz="2800" i="0">
                              <a:latin typeface="Cambria Math" charset="0"/>
                            </a:rPr>
                            <m:t>−</m:t>
                          </m:r>
                          <m:sSub>
                            <m:sSubPr>
                              <m:ctrlPr>
                                <a:rPr lang="es-ES_tradnl" sz="2800" i="1">
                                  <a:latin typeface="Cambria Math" panose="02040503050406030204" pitchFamily="18" charset="0"/>
                                </a:rPr>
                              </m:ctrlPr>
                            </m:sSubPr>
                            <m:e>
                              <m:r>
                                <a:rPr lang="es-ES_tradnl" sz="2800" i="1">
                                  <a:latin typeface="Cambria Math" charset="0"/>
                                </a:rPr>
                                <m:t>𝑇</m:t>
                              </m:r>
                            </m:e>
                            <m:sub>
                              <m:r>
                                <a:rPr lang="es-ES_tradnl" sz="2800" i="0">
                                  <a:latin typeface="Cambria Math" charset="0"/>
                                </a:rPr>
                                <m:t>∞</m:t>
                              </m:r>
                            </m:sub>
                          </m:sSub>
                        </m:e>
                      </m:d>
                    </m:oMath>
                  </m:oMathPara>
                </a14:m>
                <a:endParaRPr lang="es-ES_tradnl" dirty="0"/>
              </a:p>
            </p:txBody>
          </p:sp>
        </mc:Choice>
        <mc:Fallback xmlns="">
          <p:sp>
            <p:nvSpPr>
              <p:cNvPr id="11" name="Rectángulo 10"/>
              <p:cNvSpPr>
                <a:spLocks noRot="1" noChangeAspect="1" noMove="1" noResize="1" noEditPoints="1" noAdjustHandles="1" noChangeArrowheads="1" noChangeShapeType="1" noTextEdit="1"/>
              </p:cNvSpPr>
              <p:nvPr/>
            </p:nvSpPr>
            <p:spPr>
              <a:xfrm>
                <a:off x="2313572" y="4876991"/>
                <a:ext cx="2809487" cy="523220"/>
              </a:xfrm>
              <a:prstGeom prst="rect">
                <a:avLst/>
              </a:prstGeom>
              <a:blipFill>
                <a:blip r:embed="rId6"/>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12" name="Rectángulo 11"/>
              <p:cNvSpPr/>
              <p:nvPr/>
            </p:nvSpPr>
            <p:spPr>
              <a:xfrm>
                <a:off x="6232915" y="4816222"/>
                <a:ext cx="2178225"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m:rPr>
                          <m:sty m:val="p"/>
                        </m:rPr>
                        <a:rPr lang="es-ES_tradnl" sz="2400">
                          <a:latin typeface="Cambria Math" charset="0"/>
                        </a:rPr>
                        <m:t>S</m:t>
                      </m:r>
                      <m:r>
                        <m:rPr>
                          <m:sty m:val="p"/>
                        </m:rPr>
                        <a:rPr lang="es-ES_tradnl" sz="2400" i="0">
                          <a:latin typeface="Cambria Math" charset="0"/>
                        </a:rPr>
                        <m:t>i</m:t>
                      </m:r>
                      <m:r>
                        <a:rPr lang="es-ES_tradnl" sz="2400" i="0">
                          <a:latin typeface="Cambria Math" charset="0"/>
                        </a:rPr>
                        <m:t> (</m:t>
                      </m:r>
                      <m:r>
                        <m:rPr>
                          <m:sty m:val="p"/>
                        </m:rPr>
                        <a:rPr lang="es-ES_tradnl" sz="2400" i="0">
                          <a:latin typeface="Cambria Math" charset="0"/>
                        </a:rPr>
                        <m:t>Ts</m:t>
                      </m:r>
                      <m:r>
                        <a:rPr lang="es-ES_tradnl" sz="2400" i="0">
                          <a:latin typeface="Cambria Math" charset="0"/>
                        </a:rPr>
                        <m:t> &gt; </m:t>
                      </m:r>
                      <m:r>
                        <m:rPr>
                          <m:sty m:val="p"/>
                        </m:rPr>
                        <a:rPr lang="es-ES_tradnl" sz="2400" i="0">
                          <a:latin typeface="Cambria Math" charset="0"/>
                        </a:rPr>
                        <m:t>T</m:t>
                      </m:r>
                      <m:r>
                        <a:rPr lang="es-ES_tradnl" sz="2400" i="0">
                          <a:latin typeface="Cambria Math" charset="0"/>
                        </a:rPr>
                        <m:t>∞) </m:t>
                      </m:r>
                    </m:oMath>
                  </m:oMathPara>
                </a14:m>
                <a:endParaRPr lang="es-ES_tradnl" sz="2400" dirty="0"/>
              </a:p>
            </p:txBody>
          </p:sp>
        </mc:Choice>
        <mc:Fallback xmlns="">
          <p:sp>
            <p:nvSpPr>
              <p:cNvPr id="12" name="Rectángulo 11"/>
              <p:cNvSpPr>
                <a:spLocks noRot="1" noChangeAspect="1" noMove="1" noResize="1" noEditPoints="1" noAdjustHandles="1" noChangeArrowheads="1" noChangeShapeType="1" noTextEdit="1"/>
              </p:cNvSpPr>
              <p:nvPr/>
            </p:nvSpPr>
            <p:spPr>
              <a:xfrm>
                <a:off x="6232915" y="4816222"/>
                <a:ext cx="2178225" cy="461665"/>
              </a:xfrm>
              <a:prstGeom prst="rect">
                <a:avLst/>
              </a:prstGeom>
              <a:blipFill>
                <a:blip r:embed="rId7"/>
                <a:stretch>
                  <a:fillRect b="-19737"/>
                </a:stretch>
              </a:blipFill>
            </p:spPr>
            <p:txBody>
              <a:bodyPr/>
              <a:lstStyle/>
              <a:p>
                <a:r>
                  <a:rPr lang="es-MX">
                    <a:noFill/>
                  </a:rPr>
                  <a:t> </a:t>
                </a:r>
              </a:p>
            </p:txBody>
          </p:sp>
        </mc:Fallback>
      </mc:AlternateContent>
    </p:spTree>
    <p:extLst>
      <p:ext uri="{BB962C8B-B14F-4D97-AF65-F5344CB8AC3E}">
        <p14:creationId xmlns:p14="http://schemas.microsoft.com/office/powerpoint/2010/main" val="41111677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6AF4887E-8391-4537-B3CC-9C2423D626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878182" cy="773295"/>
          </a:xfrm>
          <a:prstGeom prst="rect">
            <a:avLst/>
          </a:prstGeom>
        </p:spPr>
      </p:pic>
      <p:sp>
        <p:nvSpPr>
          <p:cNvPr id="3" name="Marcador de contenido 2"/>
          <p:cNvSpPr txBox="1">
            <a:spLocks/>
          </p:cNvSpPr>
          <p:nvPr/>
        </p:nvSpPr>
        <p:spPr>
          <a:xfrm>
            <a:off x="1135135" y="1053942"/>
            <a:ext cx="10058400" cy="825699"/>
          </a:xfrm>
          <a:prstGeom prst="rect">
            <a:avLst/>
          </a:prstGeom>
        </p:spPr>
        <p:txBody>
          <a:bodyPr>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r>
              <a:rPr lang="es-ES_tradnl" sz="4000" b="1" dirty="0"/>
              <a:t>4</a:t>
            </a:r>
            <a:r>
              <a:rPr lang="es-ES_tradnl" sz="4000" b="1" dirty="0" smtClean="0"/>
              <a:t>. DISEÑO</a:t>
            </a:r>
            <a:endParaRPr lang="es-ES_tradnl" sz="4000" b="1" dirty="0"/>
          </a:p>
        </p:txBody>
      </p:sp>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85869" y="29188"/>
            <a:ext cx="1374356" cy="1126433"/>
          </a:xfrm>
          <a:prstGeom prst="rect">
            <a:avLst/>
          </a:prstGeom>
        </p:spPr>
      </p:pic>
      <mc:AlternateContent xmlns:mc="http://schemas.openxmlformats.org/markup-compatibility/2006" xmlns:a14="http://schemas.microsoft.com/office/drawing/2010/main">
        <mc:Choice Requires="a14">
          <p:sp>
            <p:nvSpPr>
              <p:cNvPr id="9" name="CuadroTexto 8"/>
              <p:cNvSpPr txBox="1"/>
              <p:nvPr/>
            </p:nvSpPr>
            <p:spPr>
              <a:xfrm>
                <a:off x="696191" y="3750911"/>
                <a:ext cx="477981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s-EC" i="1">
                          <a:latin typeface="Cambria Math" panose="02040503050406030204" pitchFamily="18" charset="0"/>
                        </a:rPr>
                        <m:t>𝑉𝑜𝑙𝑢𝑚𝑒𝑛</m:t>
                      </m:r>
                      <m:r>
                        <a:rPr lang="es-EC" i="1">
                          <a:latin typeface="Cambria Math" panose="02040503050406030204" pitchFamily="18" charset="0"/>
                        </a:rPr>
                        <m:t>=11.64</m:t>
                      </m:r>
                      <m:r>
                        <a:rPr lang="es-EC" i="1">
                          <a:latin typeface="Cambria Math" panose="02040503050406030204" pitchFamily="18" charset="0"/>
                        </a:rPr>
                        <m:t>𝐿</m:t>
                      </m:r>
                    </m:oMath>
                  </m:oMathPara>
                </a14:m>
                <a:endParaRPr lang="es-EC" dirty="0"/>
              </a:p>
            </p:txBody>
          </p:sp>
        </mc:Choice>
        <mc:Fallback xmlns="">
          <p:sp>
            <p:nvSpPr>
              <p:cNvPr id="9" name="CuadroTexto 8"/>
              <p:cNvSpPr txBox="1">
                <a:spLocks noRot="1" noChangeAspect="1" noMove="1" noResize="1" noEditPoints="1" noAdjustHandles="1" noChangeArrowheads="1" noChangeShapeType="1" noTextEdit="1"/>
              </p:cNvSpPr>
              <p:nvPr/>
            </p:nvSpPr>
            <p:spPr>
              <a:xfrm>
                <a:off x="696191" y="3750911"/>
                <a:ext cx="4779818" cy="369332"/>
              </a:xfrm>
              <a:prstGeom prst="rect">
                <a:avLst/>
              </a:prstGeom>
              <a:blipFill rotWithShape="0">
                <a:blip r:embed="rId4"/>
                <a:stretch>
                  <a:fillRect/>
                </a:stretch>
              </a:blipFill>
            </p:spPr>
            <p:txBody>
              <a:bodyPr/>
              <a:lstStyle/>
              <a:p>
                <a:r>
                  <a:rPr lang="es-EC">
                    <a:noFill/>
                  </a:rPr>
                  <a:t> </a:t>
                </a:r>
              </a:p>
            </p:txBody>
          </p:sp>
        </mc:Fallback>
      </mc:AlternateContent>
      <p:sp>
        <p:nvSpPr>
          <p:cNvPr id="10" name="CuadroTexto 9"/>
          <p:cNvSpPr txBox="1"/>
          <p:nvPr/>
        </p:nvSpPr>
        <p:spPr>
          <a:xfrm>
            <a:off x="1135135" y="1798049"/>
            <a:ext cx="5328010" cy="369332"/>
          </a:xfrm>
          <a:prstGeom prst="rect">
            <a:avLst/>
          </a:prstGeom>
          <a:noFill/>
        </p:spPr>
        <p:txBody>
          <a:bodyPr wrap="square" rtlCol="0">
            <a:spAutoFit/>
          </a:bodyPr>
          <a:lstStyle/>
          <a:p>
            <a:r>
              <a:rPr lang="es-419" b="1" dirty="0" smtClean="0"/>
              <a:t>Diseño del Reservorio</a:t>
            </a:r>
            <a:endParaRPr lang="es-EC" b="1" dirty="0"/>
          </a:p>
        </p:txBody>
      </p:sp>
      <p:graphicFrame>
        <p:nvGraphicFramePr>
          <p:cNvPr id="11" name="Tabla 10"/>
          <p:cNvGraphicFramePr>
            <a:graphicFrameLocks noGrp="1"/>
          </p:cNvGraphicFramePr>
          <p:nvPr>
            <p:extLst>
              <p:ext uri="{D42A27DB-BD31-4B8C-83A1-F6EECF244321}">
                <p14:modId xmlns:p14="http://schemas.microsoft.com/office/powerpoint/2010/main" val="3340433644"/>
              </p:ext>
            </p:extLst>
          </p:nvPr>
        </p:nvGraphicFramePr>
        <p:xfrm>
          <a:off x="1135135" y="2357988"/>
          <a:ext cx="4152135" cy="1219200"/>
        </p:xfrm>
        <a:graphic>
          <a:graphicData uri="http://schemas.openxmlformats.org/drawingml/2006/table">
            <a:tbl>
              <a:tblPr firstRow="1" firstCol="1" bandRow="1">
                <a:tableStyleId>{5C22544A-7EE6-4342-B048-85BDC9FD1C3A}</a:tableStyleId>
              </a:tblPr>
              <a:tblGrid>
                <a:gridCol w="2575955">
                  <a:extLst>
                    <a:ext uri="{9D8B030D-6E8A-4147-A177-3AD203B41FA5}">
                      <a16:colId xmlns:a16="http://schemas.microsoft.com/office/drawing/2014/main" val="20000"/>
                    </a:ext>
                  </a:extLst>
                </a:gridCol>
                <a:gridCol w="1576180">
                  <a:extLst>
                    <a:ext uri="{9D8B030D-6E8A-4147-A177-3AD203B41FA5}">
                      <a16:colId xmlns:a16="http://schemas.microsoft.com/office/drawing/2014/main" val="20001"/>
                    </a:ext>
                  </a:extLst>
                </a:gridCol>
              </a:tblGrid>
              <a:tr h="299099">
                <a:tc gridSpan="2">
                  <a:txBody>
                    <a:bodyPr/>
                    <a:lstStyle/>
                    <a:p>
                      <a:pPr indent="180340" algn="ctr">
                        <a:lnSpc>
                          <a:spcPct val="200000"/>
                        </a:lnSpc>
                        <a:spcAft>
                          <a:spcPts val="0"/>
                        </a:spcAft>
                      </a:pPr>
                      <a:r>
                        <a:rPr lang="es-EC" sz="1000">
                          <a:effectLst/>
                        </a:rPr>
                        <a:t>Dimensiones</a:t>
                      </a:r>
                      <a:endParaRPr lang="es-EC" sz="1200">
                        <a:solidFill>
                          <a:srgbClr val="366091"/>
                        </a:solidFill>
                        <a:effectLst/>
                        <a:latin typeface="Times New Roman" panose="02020603050405020304" pitchFamily="18" charset="0"/>
                        <a:ea typeface="Times New Roman" panose="02020603050405020304" pitchFamily="18" charset="0"/>
                      </a:endParaRPr>
                    </a:p>
                  </a:txBody>
                  <a:tcPr marL="73025" marR="73025" marT="0" marB="0"/>
                </a:tc>
                <a:tc hMerge="1">
                  <a:txBody>
                    <a:bodyPr/>
                    <a:lstStyle/>
                    <a:p>
                      <a:endParaRPr lang="es-EC"/>
                    </a:p>
                  </a:txBody>
                  <a:tcPr/>
                </a:tc>
                <a:extLst>
                  <a:ext uri="{0D108BD9-81ED-4DB2-BD59-A6C34878D82A}">
                    <a16:rowId xmlns:a16="http://schemas.microsoft.com/office/drawing/2014/main" val="10000"/>
                  </a:ext>
                </a:extLst>
              </a:tr>
              <a:tr h="299172">
                <a:tc>
                  <a:txBody>
                    <a:bodyPr/>
                    <a:lstStyle/>
                    <a:p>
                      <a:pPr indent="180340" algn="ctr">
                        <a:lnSpc>
                          <a:spcPct val="200000"/>
                        </a:lnSpc>
                        <a:spcAft>
                          <a:spcPts val="0"/>
                        </a:spcAft>
                      </a:pPr>
                      <a:r>
                        <a:rPr lang="es-EC" sz="1000">
                          <a:effectLst/>
                        </a:rPr>
                        <a:t>Alto</a:t>
                      </a:r>
                      <a:endParaRPr lang="es-EC" sz="1200">
                        <a:solidFill>
                          <a:srgbClr val="366091"/>
                        </a:solidFill>
                        <a:effectLst/>
                        <a:latin typeface="Times New Roman" panose="02020603050405020304" pitchFamily="18" charset="0"/>
                        <a:ea typeface="Times New Roman" panose="02020603050405020304" pitchFamily="18" charset="0"/>
                      </a:endParaRPr>
                    </a:p>
                  </a:txBody>
                  <a:tcPr marL="73025" marR="73025" marT="0" marB="0"/>
                </a:tc>
                <a:tc>
                  <a:txBody>
                    <a:bodyPr/>
                    <a:lstStyle/>
                    <a:p>
                      <a:pPr indent="180340" algn="ctr">
                        <a:lnSpc>
                          <a:spcPct val="200000"/>
                        </a:lnSpc>
                        <a:spcAft>
                          <a:spcPts val="0"/>
                        </a:spcAft>
                      </a:pPr>
                      <a:r>
                        <a:rPr lang="es-EC" sz="1000">
                          <a:effectLst/>
                        </a:rPr>
                        <a:t>16cm</a:t>
                      </a:r>
                      <a:endParaRPr lang="es-EC" sz="1200">
                        <a:solidFill>
                          <a:srgbClr val="366091"/>
                        </a:solidFill>
                        <a:effectLst/>
                        <a:latin typeface="Times New Roman" panose="02020603050405020304" pitchFamily="18" charset="0"/>
                        <a:ea typeface="Times New Roman" panose="02020603050405020304" pitchFamily="18" charset="0"/>
                      </a:endParaRPr>
                    </a:p>
                  </a:txBody>
                  <a:tcPr marL="73025" marR="73025" marT="0" marB="0" anchor="ctr"/>
                </a:tc>
                <a:extLst>
                  <a:ext uri="{0D108BD9-81ED-4DB2-BD59-A6C34878D82A}">
                    <a16:rowId xmlns:a16="http://schemas.microsoft.com/office/drawing/2014/main" val="10001"/>
                  </a:ext>
                </a:extLst>
              </a:tr>
              <a:tr h="299172">
                <a:tc>
                  <a:txBody>
                    <a:bodyPr/>
                    <a:lstStyle/>
                    <a:p>
                      <a:pPr indent="180340" algn="ctr">
                        <a:lnSpc>
                          <a:spcPct val="200000"/>
                        </a:lnSpc>
                        <a:spcAft>
                          <a:spcPts val="0"/>
                        </a:spcAft>
                      </a:pPr>
                      <a:r>
                        <a:rPr lang="es-EC" sz="1000">
                          <a:effectLst/>
                        </a:rPr>
                        <a:t>Ancho</a:t>
                      </a:r>
                      <a:endParaRPr lang="es-EC" sz="1200">
                        <a:solidFill>
                          <a:srgbClr val="366091"/>
                        </a:solidFill>
                        <a:effectLst/>
                        <a:latin typeface="Times New Roman" panose="02020603050405020304" pitchFamily="18" charset="0"/>
                        <a:ea typeface="Times New Roman" panose="02020603050405020304" pitchFamily="18" charset="0"/>
                      </a:endParaRPr>
                    </a:p>
                  </a:txBody>
                  <a:tcPr marL="73025" marR="73025" marT="0" marB="0"/>
                </a:tc>
                <a:tc>
                  <a:txBody>
                    <a:bodyPr/>
                    <a:lstStyle/>
                    <a:p>
                      <a:pPr indent="180340" algn="ctr">
                        <a:lnSpc>
                          <a:spcPct val="200000"/>
                        </a:lnSpc>
                        <a:spcAft>
                          <a:spcPts val="0"/>
                        </a:spcAft>
                      </a:pPr>
                      <a:r>
                        <a:rPr lang="es-EC" sz="1000">
                          <a:effectLst/>
                        </a:rPr>
                        <a:t>28cm</a:t>
                      </a:r>
                      <a:endParaRPr lang="es-EC" sz="1200">
                        <a:solidFill>
                          <a:srgbClr val="366091"/>
                        </a:solidFill>
                        <a:effectLst/>
                        <a:latin typeface="Times New Roman" panose="02020603050405020304" pitchFamily="18" charset="0"/>
                        <a:ea typeface="Times New Roman" panose="02020603050405020304" pitchFamily="18" charset="0"/>
                      </a:endParaRPr>
                    </a:p>
                  </a:txBody>
                  <a:tcPr marL="73025" marR="73025" marT="0" marB="0" anchor="ctr"/>
                </a:tc>
                <a:extLst>
                  <a:ext uri="{0D108BD9-81ED-4DB2-BD59-A6C34878D82A}">
                    <a16:rowId xmlns:a16="http://schemas.microsoft.com/office/drawing/2014/main" val="10002"/>
                  </a:ext>
                </a:extLst>
              </a:tr>
              <a:tr h="299172">
                <a:tc>
                  <a:txBody>
                    <a:bodyPr/>
                    <a:lstStyle/>
                    <a:p>
                      <a:pPr indent="180340" algn="ctr">
                        <a:lnSpc>
                          <a:spcPct val="200000"/>
                        </a:lnSpc>
                        <a:spcAft>
                          <a:spcPts val="0"/>
                        </a:spcAft>
                      </a:pPr>
                      <a:r>
                        <a:rPr lang="es-EC" sz="1000">
                          <a:effectLst/>
                        </a:rPr>
                        <a:t>Largo</a:t>
                      </a:r>
                      <a:endParaRPr lang="es-EC" sz="1200">
                        <a:solidFill>
                          <a:srgbClr val="366091"/>
                        </a:solidFill>
                        <a:effectLst/>
                        <a:latin typeface="Times New Roman" panose="02020603050405020304" pitchFamily="18" charset="0"/>
                        <a:ea typeface="Times New Roman" panose="02020603050405020304" pitchFamily="18" charset="0"/>
                      </a:endParaRPr>
                    </a:p>
                  </a:txBody>
                  <a:tcPr marL="73025" marR="73025" marT="0" marB="0"/>
                </a:tc>
                <a:tc>
                  <a:txBody>
                    <a:bodyPr/>
                    <a:lstStyle/>
                    <a:p>
                      <a:pPr indent="180340" algn="ctr">
                        <a:lnSpc>
                          <a:spcPct val="200000"/>
                        </a:lnSpc>
                        <a:spcAft>
                          <a:spcPts val="0"/>
                        </a:spcAft>
                      </a:pPr>
                      <a:r>
                        <a:rPr lang="es-EC" sz="1000" dirty="0">
                          <a:effectLst/>
                        </a:rPr>
                        <a:t>26cm</a:t>
                      </a:r>
                      <a:endParaRPr lang="es-EC" sz="1200" dirty="0">
                        <a:solidFill>
                          <a:srgbClr val="366091"/>
                        </a:solidFill>
                        <a:effectLst/>
                        <a:latin typeface="Times New Roman" panose="02020603050405020304" pitchFamily="18" charset="0"/>
                        <a:ea typeface="Times New Roman" panose="02020603050405020304" pitchFamily="18" charset="0"/>
                      </a:endParaRPr>
                    </a:p>
                  </a:txBody>
                  <a:tcPr marL="73025" marR="73025" marT="0" marB="0" anchor="ctr"/>
                </a:tc>
                <a:extLst>
                  <a:ext uri="{0D108BD9-81ED-4DB2-BD59-A6C34878D82A}">
                    <a16:rowId xmlns:a16="http://schemas.microsoft.com/office/drawing/2014/main" val="10003"/>
                  </a:ext>
                </a:extLst>
              </a:tr>
            </a:tbl>
          </a:graphicData>
        </a:graphic>
      </p:graphicFrame>
      <p:pic>
        <p:nvPicPr>
          <p:cNvPr id="13" name="Imagen 12"/>
          <p:cNvPicPr/>
          <p:nvPr/>
        </p:nvPicPr>
        <p:blipFill>
          <a:blip r:embed="rId5">
            <a:extLst>
              <a:ext uri="{28A0092B-C50C-407E-A947-70E740481C1C}">
                <a14:useLocalDpi xmlns:a14="http://schemas.microsoft.com/office/drawing/2010/main" val="0"/>
              </a:ext>
            </a:extLst>
          </a:blip>
          <a:stretch>
            <a:fillRect/>
          </a:stretch>
        </p:blipFill>
        <p:spPr>
          <a:xfrm>
            <a:off x="6463145" y="2699038"/>
            <a:ext cx="4387850" cy="3143250"/>
          </a:xfrm>
          <a:prstGeom prst="rect">
            <a:avLst/>
          </a:prstGeom>
        </p:spPr>
      </p:pic>
    </p:spTree>
    <p:extLst>
      <p:ext uri="{BB962C8B-B14F-4D97-AF65-F5344CB8AC3E}">
        <p14:creationId xmlns:p14="http://schemas.microsoft.com/office/powerpoint/2010/main" val="2588379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6AF4887E-8391-4537-B3CC-9C2423D626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878182" cy="773295"/>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85869" y="29188"/>
            <a:ext cx="1374356" cy="1126433"/>
          </a:xfrm>
          <a:prstGeom prst="rect">
            <a:avLst/>
          </a:prstGeom>
        </p:spPr>
      </p:pic>
      <p:sp>
        <p:nvSpPr>
          <p:cNvPr id="10" name="CuadroTexto 9"/>
          <p:cNvSpPr txBox="1"/>
          <p:nvPr/>
        </p:nvSpPr>
        <p:spPr>
          <a:xfrm>
            <a:off x="1135135" y="1798049"/>
            <a:ext cx="5328010" cy="369332"/>
          </a:xfrm>
          <a:prstGeom prst="rect">
            <a:avLst/>
          </a:prstGeom>
          <a:noFill/>
        </p:spPr>
        <p:txBody>
          <a:bodyPr wrap="square" rtlCol="0">
            <a:spAutoFit/>
          </a:bodyPr>
          <a:lstStyle/>
          <a:p>
            <a:r>
              <a:rPr lang="es-419" b="1" dirty="0" smtClean="0"/>
              <a:t>Diseño del Espesor del Tanque</a:t>
            </a:r>
            <a:endParaRPr lang="es-EC" b="1" dirty="0"/>
          </a:p>
        </p:txBody>
      </p:sp>
      <mc:AlternateContent xmlns:mc="http://schemas.openxmlformats.org/markup-compatibility/2006" xmlns:a14="http://schemas.microsoft.com/office/drawing/2010/main">
        <mc:Choice Requires="a14">
          <p:sp>
            <p:nvSpPr>
              <p:cNvPr id="4" name="Rectángulo 3"/>
              <p:cNvSpPr/>
              <p:nvPr/>
            </p:nvSpPr>
            <p:spPr>
              <a:xfrm>
                <a:off x="2074804" y="4525375"/>
                <a:ext cx="2019592" cy="61279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s-EC" i="1">
                              <a:latin typeface="Cambria Math" panose="02040503050406030204" pitchFamily="18" charset="0"/>
                            </a:rPr>
                          </m:ctrlPr>
                        </m:fPr>
                        <m:num>
                          <m:r>
                            <a:rPr lang="es-EC" i="1">
                              <a:latin typeface="Cambria Math" panose="02040503050406030204" pitchFamily="18" charset="0"/>
                            </a:rPr>
                            <m:t>𝐻</m:t>
                          </m:r>
                        </m:num>
                        <m:den>
                          <m:r>
                            <a:rPr lang="es-EC" i="1">
                              <a:latin typeface="Cambria Math" panose="02040503050406030204" pitchFamily="18" charset="0"/>
                            </a:rPr>
                            <m:t>𝐿</m:t>
                          </m:r>
                        </m:den>
                      </m:f>
                      <m:r>
                        <a:rPr lang="es-EC" i="0">
                          <a:latin typeface="Cambria Math" panose="02040503050406030204" pitchFamily="18" charset="0"/>
                        </a:rPr>
                        <m:t>=</m:t>
                      </m:r>
                      <m:f>
                        <m:fPr>
                          <m:ctrlPr>
                            <a:rPr lang="es-EC" i="1">
                              <a:latin typeface="Cambria Math" panose="02040503050406030204" pitchFamily="18" charset="0"/>
                            </a:rPr>
                          </m:ctrlPr>
                        </m:fPr>
                        <m:num>
                          <m:r>
                            <a:rPr lang="es-EC" i="0">
                              <a:latin typeface="Cambria Math" panose="02040503050406030204" pitchFamily="18" charset="0"/>
                            </a:rPr>
                            <m:t>16</m:t>
                          </m:r>
                          <m:r>
                            <a:rPr lang="es-EC" i="1">
                              <a:latin typeface="Cambria Math" panose="02040503050406030204" pitchFamily="18" charset="0"/>
                            </a:rPr>
                            <m:t>𝑐𝑚</m:t>
                          </m:r>
                        </m:num>
                        <m:den>
                          <m:r>
                            <a:rPr lang="es-EC" i="0">
                              <a:latin typeface="Cambria Math" panose="02040503050406030204" pitchFamily="18" charset="0"/>
                            </a:rPr>
                            <m:t>28</m:t>
                          </m:r>
                          <m:r>
                            <a:rPr lang="es-EC" i="1">
                              <a:latin typeface="Cambria Math" panose="02040503050406030204" pitchFamily="18" charset="0"/>
                            </a:rPr>
                            <m:t>𝑐𝑚</m:t>
                          </m:r>
                        </m:den>
                      </m:f>
                      <m:r>
                        <a:rPr lang="es-EC" i="0">
                          <a:latin typeface="Cambria Math" panose="02040503050406030204" pitchFamily="18" charset="0"/>
                        </a:rPr>
                        <m:t>=0.57</m:t>
                      </m:r>
                    </m:oMath>
                  </m:oMathPara>
                </a14:m>
                <a:endParaRPr lang="es-EC" dirty="0"/>
              </a:p>
            </p:txBody>
          </p:sp>
        </mc:Choice>
        <mc:Fallback xmlns="">
          <p:sp>
            <p:nvSpPr>
              <p:cNvPr id="4" name="Rectángulo 3"/>
              <p:cNvSpPr>
                <a:spLocks noRot="1" noChangeAspect="1" noMove="1" noResize="1" noEditPoints="1" noAdjustHandles="1" noChangeArrowheads="1" noChangeShapeType="1" noTextEdit="1"/>
              </p:cNvSpPr>
              <p:nvPr/>
            </p:nvSpPr>
            <p:spPr>
              <a:xfrm>
                <a:off x="2074804" y="4525375"/>
                <a:ext cx="2019592" cy="612796"/>
              </a:xfrm>
              <a:prstGeom prst="rect">
                <a:avLst/>
              </a:prstGeom>
              <a:blipFill rotWithShape="0">
                <a:blip r:embed="rId4"/>
                <a:stretch>
                  <a:fillRect/>
                </a:stretch>
              </a:blipFill>
            </p:spPr>
            <p:txBody>
              <a:bodyPr/>
              <a:lstStyle/>
              <a:p>
                <a:r>
                  <a:rPr lang="es-EC">
                    <a:noFill/>
                  </a:rPr>
                  <a:t> </a:t>
                </a:r>
              </a:p>
            </p:txBody>
          </p:sp>
        </mc:Fallback>
      </mc:AlternateContent>
      <mc:AlternateContent xmlns:mc="http://schemas.openxmlformats.org/markup-compatibility/2006" xmlns:a14="http://schemas.microsoft.com/office/drawing/2010/main">
        <mc:Choice Requires="a14">
          <p:sp>
            <p:nvSpPr>
              <p:cNvPr id="7" name="Rectángulo 6"/>
              <p:cNvSpPr/>
              <p:nvPr/>
            </p:nvSpPr>
            <p:spPr>
              <a:xfrm>
                <a:off x="6744690" y="4831773"/>
                <a:ext cx="4701094" cy="91069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EC" i="1">
                          <a:latin typeface="Cambria Math" panose="02040503050406030204" pitchFamily="18" charset="0"/>
                        </a:rPr>
                        <m:t>𝑡</m:t>
                      </m:r>
                      <m:r>
                        <a:rPr lang="es-EC" i="0">
                          <a:latin typeface="Cambria Math" panose="02040503050406030204" pitchFamily="18" charset="0"/>
                        </a:rPr>
                        <m:t>=</m:t>
                      </m:r>
                      <m:r>
                        <m:rPr>
                          <m:sty m:val="p"/>
                        </m:rPr>
                        <a:rPr lang="es-EC" i="0">
                          <a:latin typeface="Cambria Math" panose="02040503050406030204" pitchFamily="18" charset="0"/>
                        </a:rPr>
                        <m:t>L</m:t>
                      </m:r>
                      <m:rad>
                        <m:radPr>
                          <m:degHide m:val="on"/>
                          <m:ctrlPr>
                            <a:rPr lang="es-EC" i="1">
                              <a:latin typeface="Cambria Math" panose="02040503050406030204" pitchFamily="18" charset="0"/>
                            </a:rPr>
                          </m:ctrlPr>
                        </m:radPr>
                        <m:deg/>
                        <m:e>
                          <m:f>
                            <m:fPr>
                              <m:ctrlPr>
                                <a:rPr lang="es-EC" i="1">
                                  <a:latin typeface="Cambria Math" panose="02040503050406030204" pitchFamily="18" charset="0"/>
                                </a:rPr>
                              </m:ctrlPr>
                            </m:fPr>
                            <m:num>
                              <m:r>
                                <a:rPr lang="es-EC" i="1">
                                  <a:latin typeface="Cambria Math" panose="02040503050406030204" pitchFamily="18" charset="0"/>
                                </a:rPr>
                                <m:t>𝛽</m:t>
                              </m:r>
                              <m:r>
                                <a:rPr lang="es-EC" i="0">
                                  <a:latin typeface="Cambria Math" panose="02040503050406030204" pitchFamily="18" charset="0"/>
                                </a:rPr>
                                <m:t>∗</m:t>
                              </m:r>
                              <m:r>
                                <a:rPr lang="es-EC" i="1">
                                  <a:latin typeface="Cambria Math" panose="02040503050406030204" pitchFamily="18" charset="0"/>
                                </a:rPr>
                                <m:t>𝐻</m:t>
                              </m:r>
                              <m:r>
                                <a:rPr lang="es-EC" i="0">
                                  <a:latin typeface="Cambria Math" panose="02040503050406030204" pitchFamily="18" charset="0"/>
                                </a:rPr>
                                <m:t>∗0.036∗</m:t>
                              </m:r>
                              <m:r>
                                <a:rPr lang="es-EC" i="1">
                                  <a:latin typeface="Cambria Math" panose="02040503050406030204" pitchFamily="18" charset="0"/>
                                </a:rPr>
                                <m:t>𝐺</m:t>
                              </m:r>
                            </m:num>
                            <m:den>
                              <m:r>
                                <a:rPr lang="es-EC" i="1">
                                  <a:latin typeface="Cambria Math" panose="02040503050406030204" pitchFamily="18" charset="0"/>
                                </a:rPr>
                                <m:t>𝑆</m:t>
                              </m:r>
                            </m:den>
                          </m:f>
                        </m:e>
                      </m:rad>
                      <m:r>
                        <a:rPr lang="es-EC" i="0">
                          <a:latin typeface="Cambria Math" panose="02040503050406030204" pitchFamily="18" charset="0"/>
                        </a:rPr>
                        <m:t>=0.01</m:t>
                      </m:r>
                      <m:r>
                        <a:rPr lang="es-EC" i="1">
                          <a:latin typeface="Cambria Math" panose="02040503050406030204" pitchFamily="18" charset="0"/>
                        </a:rPr>
                        <m:t>𝑖𝑛</m:t>
                      </m:r>
                      <m:r>
                        <a:rPr lang="es-EC" i="0">
                          <a:latin typeface="Cambria Math" panose="02040503050406030204" pitchFamily="18" charset="0"/>
                        </a:rPr>
                        <m:t>=0.25</m:t>
                      </m:r>
                      <m:r>
                        <a:rPr lang="es-EC" i="1">
                          <a:latin typeface="Cambria Math" panose="02040503050406030204" pitchFamily="18" charset="0"/>
                        </a:rPr>
                        <m:t>𝑚𝑚</m:t>
                      </m:r>
                    </m:oMath>
                  </m:oMathPara>
                </a14:m>
                <a:endParaRPr lang="es-EC" dirty="0"/>
              </a:p>
            </p:txBody>
          </p:sp>
        </mc:Choice>
        <mc:Fallback xmlns="">
          <p:sp>
            <p:nvSpPr>
              <p:cNvPr id="7" name="Rectángulo 6"/>
              <p:cNvSpPr>
                <a:spLocks noRot="1" noChangeAspect="1" noMove="1" noResize="1" noEditPoints="1" noAdjustHandles="1" noChangeArrowheads="1" noChangeShapeType="1" noTextEdit="1"/>
              </p:cNvSpPr>
              <p:nvPr/>
            </p:nvSpPr>
            <p:spPr>
              <a:xfrm>
                <a:off x="6744690" y="4831773"/>
                <a:ext cx="4701094" cy="910699"/>
              </a:xfrm>
              <a:prstGeom prst="rect">
                <a:avLst/>
              </a:prstGeom>
              <a:blipFill rotWithShape="0">
                <a:blip r:embed="rId5"/>
                <a:stretch>
                  <a:fillRect/>
                </a:stretch>
              </a:blipFill>
            </p:spPr>
            <p:txBody>
              <a:bodyPr/>
              <a:lstStyle/>
              <a:p>
                <a:r>
                  <a:rPr lang="es-EC">
                    <a:noFill/>
                  </a:rPr>
                  <a:t> </a:t>
                </a:r>
              </a:p>
            </p:txBody>
          </p:sp>
        </mc:Fallback>
      </mc:AlternateContent>
      <p:sp>
        <p:nvSpPr>
          <p:cNvPr id="8" name="CuadroTexto 7"/>
          <p:cNvSpPr txBox="1"/>
          <p:nvPr/>
        </p:nvSpPr>
        <p:spPr>
          <a:xfrm>
            <a:off x="1246909" y="2712027"/>
            <a:ext cx="3792682" cy="1477328"/>
          </a:xfrm>
          <a:prstGeom prst="rect">
            <a:avLst/>
          </a:prstGeom>
          <a:noFill/>
        </p:spPr>
        <p:txBody>
          <a:bodyPr wrap="square" rtlCol="0">
            <a:spAutoFit/>
          </a:bodyPr>
          <a:lstStyle/>
          <a:p>
            <a:r>
              <a:rPr lang="es-419" dirty="0" smtClean="0"/>
              <a:t>Se utiliza </a:t>
            </a:r>
            <a:r>
              <a:rPr lang="es-419" dirty="0" err="1" smtClean="0"/>
              <a:t>Handbook</a:t>
            </a:r>
            <a:r>
              <a:rPr lang="es-419" dirty="0" smtClean="0"/>
              <a:t> </a:t>
            </a:r>
            <a:r>
              <a:rPr lang="es-419" dirty="0" err="1" smtClean="0"/>
              <a:t>Pressure</a:t>
            </a:r>
            <a:r>
              <a:rPr lang="es-419" dirty="0" smtClean="0"/>
              <a:t> </a:t>
            </a:r>
            <a:r>
              <a:rPr lang="es-419" dirty="0" err="1" smtClean="0"/>
              <a:t>Vessel</a:t>
            </a:r>
            <a:r>
              <a:rPr lang="es-419" dirty="0" smtClean="0"/>
              <a:t>.</a:t>
            </a:r>
          </a:p>
          <a:p>
            <a:pPr marL="285750" indent="-285750">
              <a:buFont typeface="Arial" panose="020B0604020202020204" pitchFamily="34" charset="0"/>
              <a:buChar char="•"/>
            </a:pPr>
            <a:r>
              <a:rPr lang="es-419" dirty="0" smtClean="0"/>
              <a:t>H altura tanque</a:t>
            </a:r>
          </a:p>
          <a:p>
            <a:pPr marL="285750" indent="-285750">
              <a:buFont typeface="Arial" panose="020B0604020202020204" pitchFamily="34" charset="0"/>
              <a:buChar char="•"/>
            </a:pPr>
            <a:r>
              <a:rPr lang="es-419" dirty="0" smtClean="0"/>
              <a:t>L ancho tanque</a:t>
            </a:r>
          </a:p>
          <a:p>
            <a:pPr marL="285750" indent="-285750">
              <a:buFont typeface="Arial" panose="020B0604020202020204" pitchFamily="34" charset="0"/>
              <a:buChar char="•"/>
            </a:pPr>
            <a:r>
              <a:rPr lang="es-419" dirty="0" smtClean="0"/>
              <a:t>G gravedad específica agua</a:t>
            </a:r>
            <a:endParaRPr lang="es-EC" dirty="0"/>
          </a:p>
        </p:txBody>
      </p:sp>
      <p:pic>
        <p:nvPicPr>
          <p:cNvPr id="14" name="Imagen 13"/>
          <p:cNvPicPr>
            <a:picLocks noChangeAspect="1"/>
          </p:cNvPicPr>
          <p:nvPr/>
        </p:nvPicPr>
        <p:blipFill>
          <a:blip r:embed="rId6"/>
          <a:stretch>
            <a:fillRect/>
          </a:stretch>
        </p:blipFill>
        <p:spPr>
          <a:xfrm>
            <a:off x="6744690" y="2264531"/>
            <a:ext cx="4657725" cy="1647825"/>
          </a:xfrm>
          <a:prstGeom prst="rect">
            <a:avLst/>
          </a:prstGeom>
        </p:spPr>
      </p:pic>
      <p:sp>
        <p:nvSpPr>
          <p:cNvPr id="15" name="Rectángulo 14"/>
          <p:cNvSpPr/>
          <p:nvPr/>
        </p:nvSpPr>
        <p:spPr>
          <a:xfrm>
            <a:off x="8254645" y="4187398"/>
            <a:ext cx="1362874" cy="369332"/>
          </a:xfrm>
          <a:prstGeom prst="rect">
            <a:avLst/>
          </a:prstGeom>
        </p:spPr>
        <p:txBody>
          <a:bodyPr wrap="none">
            <a:spAutoFit/>
          </a:bodyPr>
          <a:lstStyle/>
          <a:p>
            <a:r>
              <a:rPr lang="es-EC" dirty="0">
                <a:latin typeface="Times New Roman" panose="02020603050405020304" pitchFamily="18" charset="0"/>
                <a:ea typeface="Times New Roman" panose="02020603050405020304" pitchFamily="18" charset="0"/>
              </a:rPr>
              <a:t>β=0.08, G=1</a:t>
            </a:r>
            <a:endParaRPr lang="es-EC" dirty="0"/>
          </a:p>
        </p:txBody>
      </p:sp>
    </p:spTree>
    <p:extLst>
      <p:ext uri="{BB962C8B-B14F-4D97-AF65-F5344CB8AC3E}">
        <p14:creationId xmlns:p14="http://schemas.microsoft.com/office/powerpoint/2010/main" val="239455859"/>
      </p:ext>
    </p:extLst>
  </p:cSld>
  <p:clrMapOvr>
    <a:masterClrMapping/>
  </p:clrMapOvr>
  <p:timing>
    <p:tnLst>
      <p:par>
        <p:cTn id="1" dur="indefinite" restart="never" nodeType="tmRoot"/>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CDCE0"/>
      </a:lt2>
      <a:accent1>
        <a:srgbClr val="415588"/>
      </a:accent1>
      <a:accent2>
        <a:srgbClr val="4294B6"/>
      </a:accent2>
      <a:accent3>
        <a:srgbClr val="087D7C"/>
      </a:accent3>
      <a:accent4>
        <a:srgbClr val="2CB663"/>
      </a:accent4>
      <a:accent5>
        <a:srgbClr val="DF8822"/>
      </a:accent5>
      <a:accent6>
        <a:srgbClr val="BC410A"/>
      </a:accent6>
      <a:hlink>
        <a:srgbClr val="5977C4"/>
      </a:hlink>
      <a:folHlink>
        <a:srgbClr val="A1A9BF"/>
      </a:folHlink>
    </a:clrScheme>
    <a:fontScheme name="Gallery">
      <a:majorFont>
        <a:latin typeface="Century Gothic" panose="020B0502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lumMod val="108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E050AC27-895F-4B90-991D-A6818FC89AB6}"/>
    </a:ext>
  </a:extLst>
</a:theme>
</file>

<file path=docProps/app.xml><?xml version="1.0" encoding="utf-8"?>
<Properties xmlns="http://schemas.openxmlformats.org/officeDocument/2006/extended-properties" xmlns:vt="http://schemas.openxmlformats.org/officeDocument/2006/docPropsVTypes">
  <Template>TM10001114[[fn=Galería]]</Template>
  <TotalTime>395</TotalTime>
  <Words>2170</Words>
  <Application>Microsoft Office PowerPoint</Application>
  <PresentationFormat>Panorámica</PresentationFormat>
  <Paragraphs>517</Paragraphs>
  <Slides>43</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43</vt:i4>
      </vt:variant>
    </vt:vector>
  </HeadingPairs>
  <TitlesOfParts>
    <vt:vector size="50" baseType="lpstr">
      <vt:lpstr>Arial</vt:lpstr>
      <vt:lpstr>Calibri</vt:lpstr>
      <vt:lpstr>Cambria Math</vt:lpstr>
      <vt:lpstr>Century Gothic</vt:lpstr>
      <vt:lpstr>Symbol</vt:lpstr>
      <vt:lpstr>Times New Roman</vt:lpstr>
      <vt:lpstr>Gallery</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Fernando Sanchez Rivadeneira</dc:creator>
  <cp:lastModifiedBy>Fernando Sanchez Rivadeneira</cp:lastModifiedBy>
  <cp:revision>26</cp:revision>
  <dcterms:created xsi:type="dcterms:W3CDTF">2019-10-28T15:45:44Z</dcterms:created>
  <dcterms:modified xsi:type="dcterms:W3CDTF">2019-10-30T16:25:25Z</dcterms:modified>
</cp:coreProperties>
</file>