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9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8" r:id="rId51"/>
    <p:sldId id="309" r:id="rId52"/>
    <p:sldId id="310" r:id="rId53"/>
    <p:sldId id="311" r:id="rId54"/>
    <p:sldId id="312" r:id="rId55"/>
    <p:sldId id="313" r:id="rId56"/>
    <p:sldId id="314" r:id="rId57"/>
    <p:sldId id="315" r:id="rId58"/>
    <p:sldId id="316" r:id="rId5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3" d="100"/>
          <a:sy n="73"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0AA48F-2466-435F-908F-FD2A374926BA}" type="datetimeFigureOut">
              <a:rPr lang="es-EC" smtClean="0"/>
              <a:t>25/7/2019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3433015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0AA48F-2466-435F-908F-FD2A374926BA}" type="datetimeFigureOut">
              <a:rPr lang="es-EC" smtClean="0"/>
              <a:t>25/7/2019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45832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0AA48F-2466-435F-908F-FD2A374926BA}" type="datetimeFigureOut">
              <a:rPr lang="es-EC" smtClean="0"/>
              <a:t>25/7/2019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205340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0AA48F-2466-435F-908F-FD2A374926BA}" type="datetimeFigureOut">
              <a:rPr lang="es-EC" smtClean="0"/>
              <a:t>25/7/2019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255140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0AA48F-2466-435F-908F-FD2A374926BA}" type="datetimeFigureOut">
              <a:rPr lang="es-EC" smtClean="0"/>
              <a:t>25/7/2019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209761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50AA48F-2466-435F-908F-FD2A374926BA}" type="datetimeFigureOut">
              <a:rPr lang="es-EC" smtClean="0"/>
              <a:t>25/7/2019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74453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0AA48F-2466-435F-908F-FD2A374926BA}" type="datetimeFigureOut">
              <a:rPr lang="es-EC" smtClean="0"/>
              <a:t>25/7/2019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11481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50AA48F-2466-435F-908F-FD2A374926BA}" type="datetimeFigureOut">
              <a:rPr lang="es-EC" smtClean="0"/>
              <a:t>25/7/2019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362292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AA48F-2466-435F-908F-FD2A374926BA}" type="datetimeFigureOut">
              <a:rPr lang="es-EC" smtClean="0"/>
              <a:t>25/7/2019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363736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0AA48F-2466-435F-908F-FD2A374926BA}" type="datetimeFigureOut">
              <a:rPr lang="es-EC" smtClean="0"/>
              <a:t>25/7/2019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175599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0AA48F-2466-435F-908F-FD2A374926BA}" type="datetimeFigureOut">
              <a:rPr lang="es-EC" smtClean="0"/>
              <a:t>25/7/2019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8CE75A0-69C4-41A2-B995-9969C84BEC4B}" type="slidenum">
              <a:rPr lang="es-EC" smtClean="0"/>
              <a:t>‹Nº›</a:t>
            </a:fld>
            <a:endParaRPr lang="es-EC"/>
          </a:p>
        </p:txBody>
      </p:sp>
    </p:spTree>
    <p:extLst>
      <p:ext uri="{BB962C8B-B14F-4D97-AF65-F5344CB8AC3E}">
        <p14:creationId xmlns:p14="http://schemas.microsoft.com/office/powerpoint/2010/main" val="123823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AA48F-2466-435F-908F-FD2A374926BA}" type="datetimeFigureOut">
              <a:rPr lang="es-EC" smtClean="0"/>
              <a:t>25/7/2019</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E75A0-69C4-41A2-B995-9969C84BEC4B}" type="slidenum">
              <a:rPr lang="es-EC" smtClean="0"/>
              <a:t>‹Nº›</a:t>
            </a:fld>
            <a:endParaRPr lang="es-EC"/>
          </a:p>
        </p:txBody>
      </p:sp>
    </p:spTree>
    <p:extLst>
      <p:ext uri="{BB962C8B-B14F-4D97-AF65-F5344CB8AC3E}">
        <p14:creationId xmlns:p14="http://schemas.microsoft.com/office/powerpoint/2010/main" val="21776407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IPER%20VINCULOS/ENTREVISTA.docx" TargetMode="Externa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hyperlink" Target="HIPER%20VINCULOS/IMPORTANCIA%20RELATIVA.docx" TargetMode="External"/><Relationship Id="rId5" Type="http://schemas.openxmlformats.org/officeDocument/2006/relationships/hyperlink" Target="HIPER%20VINCULOS/ORGANIZACI&#211;N%20DE%20NECESIDADES%20EN%20JERARQUIA.docx" TargetMode="External"/><Relationship Id="rId4" Type="http://schemas.openxmlformats.org/officeDocument/2006/relationships/hyperlink" Target="HIPER%20VINCULOS/CUADRO%20DE%20INTERPRETACI&#211;N%20DE%20NECESIDADES.xls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IPER%20VINCULOS/METRICAS.docx"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IPER%20VINCULOS/COMPARACI&#211;N%20CON%20LA%20COMPETENCIA.docx"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161" y="1987764"/>
            <a:ext cx="10339251" cy="761483"/>
          </a:xfrm>
        </p:spPr>
        <p:txBody>
          <a:bodyPr>
            <a:noAutofit/>
          </a:bodyPr>
          <a:lstStyle/>
          <a:p>
            <a:pPr algn="ctr"/>
            <a:r>
              <a:rPr lang="es-EC" sz="2800" b="1" dirty="0" smtClean="0">
                <a:effectLst>
                  <a:outerShdw blurRad="38100" dist="38100" dir="2700000" algn="tl">
                    <a:srgbClr val="000000">
                      <a:alpha val="43137"/>
                    </a:srgbClr>
                  </a:outerShdw>
                </a:effectLst>
              </a:rPr>
              <a:t>DEPARTAMENTO DE CIENCIAS DE LA ENERGÍA Y MECÁNICA.</a:t>
            </a:r>
            <a:br>
              <a:rPr lang="es-EC" sz="2800" b="1" dirty="0" smtClean="0">
                <a:effectLst>
                  <a:outerShdw blurRad="38100" dist="38100" dir="2700000" algn="tl">
                    <a:srgbClr val="000000">
                      <a:alpha val="43137"/>
                    </a:srgbClr>
                  </a:outerShdw>
                </a:effectLst>
              </a:rPr>
            </a:br>
            <a:r>
              <a:rPr lang="es-EC" sz="2800" b="1" dirty="0" smtClean="0">
                <a:effectLst>
                  <a:outerShdw blurRad="38100" dist="38100" dir="2700000" algn="tl">
                    <a:srgbClr val="000000">
                      <a:alpha val="43137"/>
                    </a:srgbClr>
                  </a:outerShdw>
                </a:effectLst>
              </a:rPr>
              <a:t>CARRERA DE INGENIERÍA MECÁNICA</a:t>
            </a:r>
            <a:endParaRPr lang="es-EC" sz="2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841172" y="4045704"/>
            <a:ext cx="7010400" cy="975361"/>
          </a:xfrm>
        </p:spPr>
        <p:txBody>
          <a:bodyPr>
            <a:normAutofit/>
          </a:bodyPr>
          <a:lstStyle/>
          <a:p>
            <a:pPr marL="0" indent="0">
              <a:buNone/>
            </a:pPr>
            <a:r>
              <a:rPr lang="es-EC" sz="2400" b="1" dirty="0"/>
              <a:t>AUTOR: </a:t>
            </a:r>
            <a:r>
              <a:rPr lang="es-EC" sz="2400" dirty="0"/>
              <a:t>	</a:t>
            </a:r>
            <a:r>
              <a:rPr lang="es-EC" sz="2400" dirty="0" smtClean="0"/>
              <a:t>SALAZAR ZÚÑIGA, ANDRÉS AUGUSTO</a:t>
            </a:r>
            <a:endParaRPr lang="es-EC" sz="2400" dirty="0"/>
          </a:p>
          <a:p>
            <a:pPr marL="0" indent="0">
              <a:buNone/>
            </a:pPr>
            <a:r>
              <a:rPr lang="es-EC" sz="2400" dirty="0"/>
              <a:t>		</a:t>
            </a:r>
          </a:p>
        </p:txBody>
      </p:sp>
      <p:pic>
        <p:nvPicPr>
          <p:cNvPr id="205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173" y="568406"/>
            <a:ext cx="5205548" cy="1344426"/>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p:cNvSpPr txBox="1">
            <a:spLocks/>
          </p:cNvSpPr>
          <p:nvPr/>
        </p:nvSpPr>
        <p:spPr>
          <a:xfrm>
            <a:off x="2841172" y="4937958"/>
            <a:ext cx="8397240" cy="563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sz="2400" b="1" dirty="0"/>
              <a:t>DIRECTOR: </a:t>
            </a:r>
            <a:r>
              <a:rPr lang="es-EC" sz="2400" dirty="0"/>
              <a:t>	MSc. </a:t>
            </a:r>
            <a:r>
              <a:rPr lang="es-EC" sz="2400" dirty="0" smtClean="0"/>
              <a:t>TAPIA, MELTON</a:t>
            </a:r>
            <a:endParaRPr lang="es-EC" sz="2400" dirty="0"/>
          </a:p>
        </p:txBody>
      </p:sp>
      <p:sp>
        <p:nvSpPr>
          <p:cNvPr id="6" name="Marcador de contenido 2"/>
          <p:cNvSpPr txBox="1">
            <a:spLocks/>
          </p:cNvSpPr>
          <p:nvPr/>
        </p:nvSpPr>
        <p:spPr>
          <a:xfrm>
            <a:off x="4638674" y="5692140"/>
            <a:ext cx="2722245" cy="487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C" b="1" dirty="0"/>
              <a:t>Sangolquí, </a:t>
            </a:r>
            <a:r>
              <a:rPr lang="es-EC" b="1" dirty="0" smtClean="0"/>
              <a:t>2019</a:t>
            </a:r>
            <a:endParaRPr lang="es-EC" dirty="0"/>
          </a:p>
        </p:txBody>
      </p:sp>
      <p:sp>
        <p:nvSpPr>
          <p:cNvPr id="7" name="Título 1"/>
          <p:cNvSpPr txBox="1">
            <a:spLocks/>
          </p:cNvSpPr>
          <p:nvPr/>
        </p:nvSpPr>
        <p:spPr>
          <a:xfrm>
            <a:off x="1042852" y="2880018"/>
            <a:ext cx="10607040" cy="11734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b="1" smtClean="0">
                <a:effectLst>
                  <a:outerShdw blurRad="38100" dist="38100" dir="2700000" algn="tl">
                    <a:srgbClr val="000000">
                      <a:alpha val="43137"/>
                    </a:srgbClr>
                  </a:outerShdw>
                </a:effectLst>
              </a:rPr>
              <a:t>“DISEÑO DE UNA IMPRESORA FLEXOGRÁFICA PARA CARTÓN CORRUGADO DE ESPESOR DESDE 3 – 11 MM PARA LA EMPRESA ARNEM”</a:t>
            </a:r>
            <a:endParaRPr lang="es-EC"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6898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365126"/>
            <a:ext cx="10515600" cy="832304"/>
          </a:xfrm>
        </p:spPr>
        <p:txBody>
          <a:bodyPr>
            <a:normAutofit/>
          </a:bodyPr>
          <a:lstStyle/>
          <a:p>
            <a:pPr algn="ctr"/>
            <a:r>
              <a:rPr lang="es-EC" sz="3200" b="1" dirty="0" smtClean="0">
                <a:latin typeface="+mn-lt"/>
              </a:rPr>
              <a:t>IMPRESIÓN FLEXOGRÁFICA</a:t>
            </a:r>
            <a:endParaRPr lang="es-EC" sz="3200" b="1" dirty="0">
              <a:latin typeface="+mn-lt"/>
            </a:endParaRPr>
          </a:p>
        </p:txBody>
      </p:sp>
      <p:sp>
        <p:nvSpPr>
          <p:cNvPr id="8" name="Marcador de contenido 7"/>
          <p:cNvSpPr>
            <a:spLocks noGrp="1"/>
          </p:cNvSpPr>
          <p:nvPr>
            <p:ph idx="1"/>
          </p:nvPr>
        </p:nvSpPr>
        <p:spPr>
          <a:xfrm>
            <a:off x="272143" y="1306286"/>
            <a:ext cx="11451771" cy="5268685"/>
          </a:xfrm>
        </p:spPr>
        <p:txBody>
          <a:bodyPr/>
          <a:lstStyle/>
          <a:p>
            <a:r>
              <a:rPr lang="es-EC" dirty="0"/>
              <a:t>La impresión </a:t>
            </a:r>
            <a:r>
              <a:rPr lang="es-EC" dirty="0" err="1"/>
              <a:t>flexográfica</a:t>
            </a:r>
            <a:r>
              <a:rPr lang="es-EC" dirty="0"/>
              <a:t> es un de las </a:t>
            </a:r>
            <a:r>
              <a:rPr lang="es-EC" dirty="0" err="1"/>
              <a:t>técnias</a:t>
            </a:r>
            <a:r>
              <a:rPr lang="es-EC" dirty="0"/>
              <a:t> de impresión utilizadas para reproducir imágenes sobre cartón corrugado y poder dar una identidad al embalaje del producto.</a:t>
            </a:r>
          </a:p>
          <a:p>
            <a:r>
              <a:rPr lang="es-EC" dirty="0"/>
              <a:t>Unas de las </a:t>
            </a:r>
            <a:r>
              <a:rPr lang="es-EC" dirty="0" err="1"/>
              <a:t>caracteristeicas</a:t>
            </a:r>
            <a:r>
              <a:rPr lang="es-EC" dirty="0"/>
              <a:t> principales de este tipo de impresión es que se utiliza un cliché flexible  donde la zona  a imprimir está realzada respecto de las zonas no impresas. Estas </a:t>
            </a:r>
            <a:r>
              <a:rPr lang="es-EC" dirty="0" err="1"/>
              <a:t>plachas</a:t>
            </a:r>
            <a:r>
              <a:rPr lang="es-EC" dirty="0"/>
              <a:t> están hechas de caucho o fotopolímero.</a:t>
            </a:r>
          </a:p>
          <a:p>
            <a:pPr marL="0" indent="0">
              <a:buNone/>
            </a:pPr>
            <a:endParaRPr lang="es-EC" dirty="0"/>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3804420" y="4212771"/>
            <a:ext cx="4425180" cy="2057400"/>
          </a:xfrm>
          <a:prstGeom prst="rect">
            <a:avLst/>
          </a:prstGeom>
          <a:noFill/>
          <a:ln>
            <a:noFill/>
          </a:ln>
        </p:spPr>
      </p:pic>
      <p:pic>
        <p:nvPicPr>
          <p:cNvPr id="12"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57" y="253372"/>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19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9788" y="457200"/>
            <a:ext cx="3932237" cy="979714"/>
          </a:xfrm>
        </p:spPr>
        <p:txBody>
          <a:bodyPr/>
          <a:lstStyle/>
          <a:p>
            <a:pPr algn="ctr"/>
            <a:r>
              <a:rPr lang="es-EC" dirty="0" smtClean="0">
                <a:solidFill>
                  <a:srgbClr val="002060"/>
                </a:solidFill>
                <a:latin typeface="+mn-lt"/>
              </a:rPr>
              <a:t>PRINCIPIO DE FUNCIONAMINETO</a:t>
            </a:r>
            <a:endParaRPr lang="es-EC" dirty="0">
              <a:solidFill>
                <a:srgbClr val="002060"/>
              </a:solidFill>
              <a:latin typeface="+mn-lt"/>
            </a:endParaRPr>
          </a:p>
        </p:txBody>
      </p:sp>
      <p:sp>
        <p:nvSpPr>
          <p:cNvPr id="9" name="Marcador de texto 8"/>
          <p:cNvSpPr>
            <a:spLocks noGrp="1"/>
          </p:cNvSpPr>
          <p:nvPr>
            <p:ph type="body" sz="half" idx="2"/>
          </p:nvPr>
        </p:nvSpPr>
        <p:spPr>
          <a:xfrm>
            <a:off x="839788" y="1992085"/>
            <a:ext cx="4320041" cy="4201885"/>
          </a:xfrm>
        </p:spPr>
        <p:txBody>
          <a:bodyPr/>
          <a:lstStyle/>
          <a:p>
            <a:pPr algn="just"/>
            <a:r>
              <a:rPr lang="es-EC" dirty="0"/>
              <a:t>El </a:t>
            </a:r>
            <a:r>
              <a:rPr lang="es-EC" dirty="0" smtClean="0"/>
              <a:t>principio </a:t>
            </a:r>
            <a:r>
              <a:rPr lang="es-EC" dirty="0"/>
              <a:t>de </a:t>
            </a:r>
            <a:r>
              <a:rPr lang="es-EC" dirty="0" smtClean="0"/>
              <a:t>funcionamiento </a:t>
            </a:r>
            <a:r>
              <a:rPr lang="es-EC" dirty="0"/>
              <a:t>de la máquina de impresión </a:t>
            </a:r>
            <a:r>
              <a:rPr lang="es-EC" dirty="0" err="1"/>
              <a:t>flexografica</a:t>
            </a:r>
            <a:r>
              <a:rPr lang="es-EC" dirty="0"/>
              <a:t> es la de </a:t>
            </a:r>
            <a:r>
              <a:rPr lang="es-EC" dirty="0" smtClean="0"/>
              <a:t>trasferencia </a:t>
            </a:r>
            <a:r>
              <a:rPr lang="es-EC" dirty="0"/>
              <a:t>de tinta mediante rodillos hacia un cilindro en donde está montado molde flexible llamado </a:t>
            </a:r>
            <a:r>
              <a:rPr lang="es-EC" dirty="0" err="1"/>
              <a:t>cilché</a:t>
            </a:r>
            <a:r>
              <a:rPr lang="es-EC" dirty="0"/>
              <a:t>.</a:t>
            </a:r>
          </a:p>
          <a:p>
            <a:r>
              <a:rPr lang="es-EC" dirty="0" smtClean="0"/>
              <a:t>Los elementos de la impresora son:</a:t>
            </a:r>
          </a:p>
          <a:p>
            <a:pPr marL="285750" lvl="0" indent="-285750">
              <a:buFont typeface="Wingdings" panose="05000000000000000000" pitchFamily="2" charset="2"/>
              <a:buChar char="v"/>
            </a:pPr>
            <a:r>
              <a:rPr lang="es-EC" dirty="0"/>
              <a:t>Cilindro de caucho (rodillo </a:t>
            </a:r>
            <a:r>
              <a:rPr lang="es-EC" dirty="0" err="1"/>
              <a:t>entintador</a:t>
            </a:r>
            <a:r>
              <a:rPr lang="es-EC" dirty="0"/>
              <a:t>).</a:t>
            </a:r>
          </a:p>
          <a:p>
            <a:pPr marL="285750" lvl="0" indent="-285750">
              <a:buFont typeface="Wingdings" panose="05000000000000000000" pitchFamily="2" charset="2"/>
              <a:buChar char="v"/>
            </a:pPr>
            <a:r>
              <a:rPr lang="es-EC" dirty="0"/>
              <a:t>Cilindro </a:t>
            </a:r>
            <a:r>
              <a:rPr lang="es-EC" dirty="0" err="1"/>
              <a:t>anilox</a:t>
            </a:r>
            <a:r>
              <a:rPr lang="es-EC" dirty="0"/>
              <a:t> (rodillo dosificador).</a:t>
            </a:r>
          </a:p>
          <a:p>
            <a:pPr marL="285750" lvl="0" indent="-285750">
              <a:buFont typeface="Wingdings" panose="05000000000000000000" pitchFamily="2" charset="2"/>
              <a:buChar char="v"/>
            </a:pPr>
            <a:r>
              <a:rPr lang="es-EC" dirty="0"/>
              <a:t>Cilindro con el cliché ( cilindro porta cliché).</a:t>
            </a:r>
          </a:p>
          <a:p>
            <a:pPr marL="285750" lvl="0" indent="-285750">
              <a:buFont typeface="Wingdings" panose="05000000000000000000" pitchFamily="2" charset="2"/>
              <a:buChar char="v"/>
            </a:pPr>
            <a:r>
              <a:rPr lang="es-EC" dirty="0"/>
              <a:t>Cilindro contrapresión ( rodillo de </a:t>
            </a:r>
            <a:r>
              <a:rPr lang="es-EC" dirty="0" err="1"/>
              <a:t>contraimpresión</a:t>
            </a:r>
            <a:r>
              <a:rPr lang="es-EC" dirty="0"/>
              <a:t>).</a:t>
            </a:r>
          </a:p>
          <a:p>
            <a:endParaRPr lang="es-EC" dirty="0"/>
          </a:p>
        </p:txBody>
      </p:sp>
      <p:pic>
        <p:nvPicPr>
          <p:cNvPr id="13" name="Imagen 12"/>
          <p:cNvPicPr/>
          <p:nvPr/>
        </p:nvPicPr>
        <p:blipFill>
          <a:blip r:embed="rId2">
            <a:extLst>
              <a:ext uri="{28A0092B-C50C-407E-A947-70E740481C1C}">
                <a14:useLocalDpi xmlns:a14="http://schemas.microsoft.com/office/drawing/2010/main" val="0"/>
              </a:ext>
            </a:extLst>
          </a:blip>
          <a:srcRect/>
          <a:stretch>
            <a:fillRect/>
          </a:stretch>
        </p:blipFill>
        <p:spPr bwMode="auto">
          <a:xfrm>
            <a:off x="6463618" y="2383969"/>
            <a:ext cx="4367668" cy="3418116"/>
          </a:xfrm>
          <a:prstGeom prst="rect">
            <a:avLst/>
          </a:prstGeom>
          <a:noFill/>
          <a:ln>
            <a:noFill/>
          </a:ln>
        </p:spPr>
      </p:pic>
      <p:pic>
        <p:nvPicPr>
          <p:cNvPr id="1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4857" y="212069"/>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374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9788" y="365125"/>
            <a:ext cx="10515600" cy="854075"/>
          </a:xfrm>
        </p:spPr>
        <p:txBody>
          <a:bodyPr>
            <a:normAutofit/>
          </a:bodyPr>
          <a:lstStyle/>
          <a:p>
            <a:pPr algn="ctr"/>
            <a:r>
              <a:rPr lang="es-EC" sz="3200" b="1" dirty="0" smtClean="0">
                <a:latin typeface="+mn-lt"/>
              </a:rPr>
              <a:t>TIPOS DE TRASFERENCIA DE TINTA</a:t>
            </a:r>
            <a:endParaRPr lang="es-EC" sz="3200" b="1" dirty="0">
              <a:latin typeface="+mn-lt"/>
            </a:endParaRPr>
          </a:p>
        </p:txBody>
      </p:sp>
      <p:sp>
        <p:nvSpPr>
          <p:cNvPr id="6" name="Marcador de texto 5"/>
          <p:cNvSpPr>
            <a:spLocks noGrp="1"/>
          </p:cNvSpPr>
          <p:nvPr>
            <p:ph type="body" idx="1"/>
          </p:nvPr>
        </p:nvSpPr>
        <p:spPr>
          <a:xfrm>
            <a:off x="839788" y="1681163"/>
            <a:ext cx="5157787" cy="572180"/>
          </a:xfrm>
        </p:spPr>
        <p:txBody>
          <a:bodyPr>
            <a:normAutofit fontScale="92500"/>
          </a:bodyPr>
          <a:lstStyle/>
          <a:p>
            <a:r>
              <a:rPr lang="es-EC" dirty="0" smtClean="0">
                <a:solidFill>
                  <a:srgbClr val="002060"/>
                </a:solidFill>
              </a:rPr>
              <a:t>POR RODILLO ENTINTADOR-DOSIFICADOR</a:t>
            </a:r>
            <a:endParaRPr lang="es-EC" dirty="0">
              <a:solidFill>
                <a:srgbClr val="002060"/>
              </a:solidFill>
            </a:endParaRPr>
          </a:p>
        </p:txBody>
      </p:sp>
      <p:sp>
        <p:nvSpPr>
          <p:cNvPr id="8" name="Marcador de texto 7"/>
          <p:cNvSpPr>
            <a:spLocks noGrp="1"/>
          </p:cNvSpPr>
          <p:nvPr>
            <p:ph type="body" sz="quarter" idx="3"/>
          </p:nvPr>
        </p:nvSpPr>
        <p:spPr>
          <a:xfrm>
            <a:off x="6172200" y="1681163"/>
            <a:ext cx="5183188" cy="572180"/>
          </a:xfrm>
        </p:spPr>
        <p:txBody>
          <a:bodyPr>
            <a:normAutofit fontScale="92500"/>
          </a:bodyPr>
          <a:lstStyle/>
          <a:p>
            <a:r>
              <a:rPr lang="es-EC" dirty="0" smtClean="0">
                <a:solidFill>
                  <a:srgbClr val="002060"/>
                </a:solidFill>
              </a:rPr>
              <a:t>POR RASQUETA-RODILLO DOSIFICADOR</a:t>
            </a:r>
            <a:endParaRPr lang="es-EC" dirty="0">
              <a:solidFill>
                <a:srgbClr val="002060"/>
              </a:solidFill>
            </a:endParaRPr>
          </a:p>
        </p:txBody>
      </p:sp>
      <p:pic>
        <p:nvPicPr>
          <p:cNvPr id="10" name="Marcador de contenido 9"/>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76400" y="3188040"/>
            <a:ext cx="3164063" cy="2318657"/>
          </a:xfrm>
          <a:prstGeom prst="rect">
            <a:avLst/>
          </a:prstGeom>
          <a:noFill/>
          <a:ln>
            <a:noFill/>
          </a:ln>
        </p:spPr>
      </p:pic>
      <p:pic>
        <p:nvPicPr>
          <p:cNvPr id="11" name="Marcador de contenido 10"/>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173686" y="3085464"/>
            <a:ext cx="2890108" cy="2738393"/>
          </a:xfrm>
          <a:prstGeom prst="rect">
            <a:avLst/>
          </a:prstGeom>
          <a:noFill/>
          <a:ln>
            <a:noFill/>
          </a:ln>
        </p:spPr>
      </p:pic>
      <p:pic>
        <p:nvPicPr>
          <p:cNvPr id="12"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285" y="365125"/>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891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839788" y="365126"/>
            <a:ext cx="10515600" cy="658131"/>
          </a:xfrm>
        </p:spPr>
        <p:txBody>
          <a:bodyPr>
            <a:normAutofit/>
          </a:bodyPr>
          <a:lstStyle/>
          <a:p>
            <a:pPr algn="ctr"/>
            <a:r>
              <a:rPr lang="es-EC" sz="3200" b="1" dirty="0" smtClean="0">
                <a:latin typeface="+mn-lt"/>
              </a:rPr>
              <a:t>EL CLICHÉ</a:t>
            </a:r>
            <a:endParaRPr lang="es-EC" sz="3200" b="1" dirty="0">
              <a:latin typeface="+mn-lt"/>
            </a:endParaRPr>
          </a:p>
        </p:txBody>
      </p:sp>
      <p:sp>
        <p:nvSpPr>
          <p:cNvPr id="11" name="Marcador de texto 10"/>
          <p:cNvSpPr>
            <a:spLocks noGrp="1"/>
          </p:cNvSpPr>
          <p:nvPr>
            <p:ph type="body" idx="1"/>
          </p:nvPr>
        </p:nvSpPr>
        <p:spPr>
          <a:xfrm>
            <a:off x="839788" y="1506992"/>
            <a:ext cx="5157787" cy="823912"/>
          </a:xfrm>
        </p:spPr>
        <p:txBody>
          <a:bodyPr/>
          <a:lstStyle/>
          <a:p>
            <a:pPr algn="ctr"/>
            <a:r>
              <a:rPr lang="es-EC" dirty="0" smtClean="0">
                <a:solidFill>
                  <a:srgbClr val="002060"/>
                </a:solidFill>
              </a:rPr>
              <a:t>PROPIEDADES </a:t>
            </a:r>
            <a:endParaRPr lang="es-EC" dirty="0">
              <a:solidFill>
                <a:srgbClr val="002060"/>
              </a:solidFill>
            </a:endParaRPr>
          </a:p>
        </p:txBody>
      </p:sp>
      <p:sp>
        <p:nvSpPr>
          <p:cNvPr id="12" name="Marcador de contenido 11"/>
          <p:cNvSpPr>
            <a:spLocks noGrp="1"/>
          </p:cNvSpPr>
          <p:nvPr>
            <p:ph sz="half" idx="2"/>
          </p:nvPr>
        </p:nvSpPr>
        <p:spPr>
          <a:xfrm>
            <a:off x="839788" y="2505074"/>
            <a:ext cx="5157787" cy="4167869"/>
          </a:xfrm>
        </p:spPr>
        <p:txBody>
          <a:bodyPr/>
          <a:lstStyle/>
          <a:p>
            <a:pPr marL="0" indent="0" algn="just">
              <a:buNone/>
            </a:pPr>
            <a:r>
              <a:rPr lang="es-EC" sz="2000" dirty="0"/>
              <a:t>Como cualquier elemento que está sometido </a:t>
            </a:r>
            <a:r>
              <a:rPr lang="es-EC" sz="2000" dirty="0" err="1"/>
              <a:t>algun</a:t>
            </a:r>
            <a:r>
              <a:rPr lang="es-EC" sz="2000" dirty="0"/>
              <a:t> tipo de esfuerzo requiere de tener propiedades inherentes que determinen su comportamiento en el uso, siendo las más </a:t>
            </a:r>
            <a:r>
              <a:rPr lang="es-EC" sz="2000" dirty="0" smtClean="0"/>
              <a:t>evidentes: Duración y dureza.</a:t>
            </a:r>
          </a:p>
          <a:p>
            <a:pPr marL="0" indent="0" algn="just">
              <a:buNone/>
            </a:pPr>
            <a:endParaRPr lang="es-EC" dirty="0"/>
          </a:p>
          <a:p>
            <a:pPr marL="0" indent="0">
              <a:buNone/>
            </a:pPr>
            <a:endParaRPr lang="es-EC" dirty="0"/>
          </a:p>
        </p:txBody>
      </p:sp>
      <p:sp>
        <p:nvSpPr>
          <p:cNvPr id="13" name="Marcador de texto 12"/>
          <p:cNvSpPr>
            <a:spLocks noGrp="1"/>
          </p:cNvSpPr>
          <p:nvPr>
            <p:ph type="body" sz="quarter" idx="3"/>
          </p:nvPr>
        </p:nvSpPr>
        <p:spPr>
          <a:xfrm>
            <a:off x="6172200" y="1506992"/>
            <a:ext cx="5183188" cy="823912"/>
          </a:xfrm>
        </p:spPr>
        <p:txBody>
          <a:bodyPr/>
          <a:lstStyle/>
          <a:p>
            <a:pPr algn="ctr"/>
            <a:r>
              <a:rPr lang="es-EC" dirty="0" smtClean="0">
                <a:solidFill>
                  <a:srgbClr val="002060"/>
                </a:solidFill>
              </a:rPr>
              <a:t>ESPESOR</a:t>
            </a:r>
            <a:endParaRPr lang="es-EC" dirty="0">
              <a:solidFill>
                <a:srgbClr val="002060"/>
              </a:solidFill>
            </a:endParaRPr>
          </a:p>
        </p:txBody>
      </p:sp>
      <p:pic>
        <p:nvPicPr>
          <p:cNvPr id="18" name="Marcador de contenido 17"/>
          <p:cNvPicPr>
            <a:picLocks noGrp="1" noChangeAspect="1"/>
          </p:cNvPicPr>
          <p:nvPr>
            <p:ph sz="quarter" idx="4"/>
          </p:nvPr>
        </p:nvPicPr>
        <p:blipFill>
          <a:blip r:embed="rId2"/>
          <a:stretch>
            <a:fillRect/>
          </a:stretch>
        </p:blipFill>
        <p:spPr>
          <a:xfrm>
            <a:off x="6879504" y="3179704"/>
            <a:ext cx="3768579" cy="2818605"/>
          </a:xfrm>
          <a:prstGeom prst="rect">
            <a:avLst/>
          </a:prstGeom>
        </p:spPr>
      </p:pic>
      <p:pic>
        <p:nvPicPr>
          <p:cNvPr id="15"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85" y="365125"/>
            <a:ext cx="1898263" cy="49026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p:nvPr/>
        </p:nvPicPr>
        <p:blipFill>
          <a:blip r:embed="rId4">
            <a:extLst>
              <a:ext uri="{28A0092B-C50C-407E-A947-70E740481C1C}">
                <a14:useLocalDpi xmlns:a14="http://schemas.microsoft.com/office/drawing/2010/main" val="0"/>
              </a:ext>
            </a:extLst>
          </a:blip>
          <a:srcRect/>
          <a:stretch>
            <a:fillRect/>
          </a:stretch>
        </p:blipFill>
        <p:spPr bwMode="auto">
          <a:xfrm>
            <a:off x="1987708" y="4050845"/>
            <a:ext cx="2861945" cy="1076325"/>
          </a:xfrm>
          <a:prstGeom prst="rect">
            <a:avLst/>
          </a:prstGeom>
          <a:noFill/>
          <a:ln>
            <a:noFill/>
          </a:ln>
        </p:spPr>
      </p:pic>
      <p:pic>
        <p:nvPicPr>
          <p:cNvPr id="17" name="Imagen 16"/>
          <p:cNvPicPr/>
          <p:nvPr/>
        </p:nvPicPr>
        <p:blipFill>
          <a:blip r:embed="rId5">
            <a:extLst>
              <a:ext uri="{28A0092B-C50C-407E-A947-70E740481C1C}">
                <a14:useLocalDpi xmlns:a14="http://schemas.microsoft.com/office/drawing/2010/main" val="0"/>
              </a:ext>
            </a:extLst>
          </a:blip>
          <a:srcRect/>
          <a:stretch>
            <a:fillRect/>
          </a:stretch>
        </p:blipFill>
        <p:spPr bwMode="auto">
          <a:xfrm>
            <a:off x="2460464" y="5301340"/>
            <a:ext cx="2220393" cy="1216660"/>
          </a:xfrm>
          <a:prstGeom prst="rect">
            <a:avLst/>
          </a:prstGeom>
          <a:noFill/>
          <a:ln>
            <a:noFill/>
          </a:ln>
        </p:spPr>
      </p:pic>
    </p:spTree>
    <p:extLst>
      <p:ext uri="{BB962C8B-B14F-4D97-AF65-F5344CB8AC3E}">
        <p14:creationId xmlns:p14="http://schemas.microsoft.com/office/powerpoint/2010/main" val="1428205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txBox="1">
            <a:spLocks/>
          </p:cNvSpPr>
          <p:nvPr/>
        </p:nvSpPr>
        <p:spPr>
          <a:xfrm>
            <a:off x="838200" y="365126"/>
            <a:ext cx="10515600" cy="7682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smtClean="0">
                <a:latin typeface="+mn-lt"/>
              </a:rPr>
              <a:t>TINTAS PARA FLEXOGRAFÍA</a:t>
            </a:r>
            <a:endParaRPr lang="es-EC" sz="3200" b="1" dirty="0">
              <a:latin typeface="+mn-lt"/>
            </a:endParaRPr>
          </a:p>
        </p:txBody>
      </p:sp>
      <p:sp>
        <p:nvSpPr>
          <p:cNvPr id="8" name="Marcador de contenido 7"/>
          <p:cNvSpPr txBox="1">
            <a:spLocks/>
          </p:cNvSpPr>
          <p:nvPr/>
        </p:nvSpPr>
        <p:spPr>
          <a:xfrm>
            <a:off x="270457" y="1133342"/>
            <a:ext cx="11655380" cy="54735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just"/>
            <a:endParaRPr lang="es-EC" dirty="0"/>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78"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70457" y="1299647"/>
            <a:ext cx="5666704" cy="5611793"/>
          </a:xfrm>
          <a:prstGeom prst="rect">
            <a:avLst/>
          </a:prstGeom>
        </p:spPr>
        <p:txBody>
          <a:bodyPr wrap="square">
            <a:spAutoFit/>
          </a:bodyPr>
          <a:lstStyle/>
          <a:p>
            <a:pPr algn="just">
              <a:lnSpc>
                <a:spcPct val="115000"/>
              </a:lnSpc>
              <a:spcBef>
                <a:spcPts val="1200"/>
              </a:spcBef>
              <a:spcAft>
                <a:spcPts val="1000"/>
              </a:spcAft>
            </a:pPr>
            <a:r>
              <a:rPr lang="es-EC" sz="2400" dirty="0">
                <a:ea typeface="Calibri" panose="020F0502020204030204" pitchFamily="34" charset="0"/>
                <a:cs typeface="Times New Roman" panose="02020603050405020304" pitchFamily="18" charset="0"/>
              </a:rPr>
              <a:t>Su estructura y composición están condicionadas a los elementos siguientes: sistema de impresión, forma de impresión, tipo de máquina de impresión, soporte de impresión, requisitos estáticos, entre otros</a:t>
            </a:r>
            <a:r>
              <a:rPr lang="es-EC" sz="2400" dirty="0" smtClean="0">
                <a:ea typeface="Calibri" panose="020F0502020204030204" pitchFamily="34" charset="0"/>
                <a:cs typeface="Times New Roman" panose="02020603050405020304" pitchFamily="18" charset="0"/>
              </a:rPr>
              <a:t>.</a:t>
            </a:r>
          </a:p>
          <a:p>
            <a:pPr algn="just">
              <a:lnSpc>
                <a:spcPct val="115000"/>
              </a:lnSpc>
              <a:spcBef>
                <a:spcPts val="1200"/>
              </a:spcBef>
              <a:spcAft>
                <a:spcPts val="1000"/>
              </a:spcAft>
            </a:pPr>
            <a:r>
              <a:rPr lang="es-EC" sz="2400" dirty="0"/>
              <a:t>Las tintas más </a:t>
            </a:r>
            <a:r>
              <a:rPr lang="es-EC" sz="2400" dirty="0" err="1"/>
              <a:t>utlizadas</a:t>
            </a:r>
            <a:r>
              <a:rPr lang="es-EC" sz="2400" dirty="0"/>
              <a:t> son las tintas al agua. </a:t>
            </a:r>
            <a:r>
              <a:rPr lang="es-EC" sz="2400" dirty="0" err="1"/>
              <a:t>Estan</a:t>
            </a:r>
            <a:r>
              <a:rPr lang="es-EC" sz="2400" dirty="0"/>
              <a:t> compuestas de una parte sólida que puede oscilar, dependiendo de color, entre 30 – 65 % y de una parte restante de materia </a:t>
            </a:r>
            <a:r>
              <a:rPr lang="es-EC" sz="2400" dirty="0" err="1"/>
              <a:t>líquida,la</a:t>
            </a:r>
            <a:r>
              <a:rPr lang="es-EC" sz="2400" dirty="0"/>
              <a:t> cual se elimina por absorción y evaporación</a:t>
            </a:r>
            <a:r>
              <a:rPr lang="es-EC" sz="2000" dirty="0"/>
              <a:t>.</a:t>
            </a:r>
          </a:p>
          <a:p>
            <a:pPr algn="just">
              <a:lnSpc>
                <a:spcPct val="115000"/>
              </a:lnSpc>
              <a:spcBef>
                <a:spcPts val="1200"/>
              </a:spcBef>
              <a:spcAft>
                <a:spcPts val="100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3"/>
          <a:stretch>
            <a:fillRect/>
          </a:stretch>
        </p:blipFill>
        <p:spPr>
          <a:xfrm>
            <a:off x="6564786" y="3262816"/>
            <a:ext cx="4789014" cy="1685454"/>
          </a:xfrm>
          <a:prstGeom prst="rect">
            <a:avLst/>
          </a:prstGeom>
        </p:spPr>
      </p:pic>
    </p:spTree>
    <p:extLst>
      <p:ext uri="{BB962C8B-B14F-4D97-AF65-F5344CB8AC3E}">
        <p14:creationId xmlns:p14="http://schemas.microsoft.com/office/powerpoint/2010/main" val="999921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838200" y="365126"/>
            <a:ext cx="10515600" cy="768216"/>
          </a:xfrm>
        </p:spPr>
        <p:txBody>
          <a:bodyPr>
            <a:normAutofit/>
          </a:bodyPr>
          <a:lstStyle/>
          <a:p>
            <a:pPr algn="ctr"/>
            <a:r>
              <a:rPr lang="es-EC" sz="3200" b="1" dirty="0" smtClean="0">
                <a:latin typeface="+mn-lt"/>
              </a:rPr>
              <a:t>TINTAS PARA FLEXOGRAFÍA</a:t>
            </a:r>
            <a:endParaRPr lang="es-EC" sz="3200" b="1" dirty="0">
              <a:latin typeface="+mn-lt"/>
            </a:endParaRPr>
          </a:p>
        </p:txBody>
      </p:sp>
      <p:sp>
        <p:nvSpPr>
          <p:cNvPr id="8" name="Marcador de contenido 7"/>
          <p:cNvSpPr>
            <a:spLocks noGrp="1"/>
          </p:cNvSpPr>
          <p:nvPr>
            <p:ph idx="1"/>
          </p:nvPr>
        </p:nvSpPr>
        <p:spPr>
          <a:xfrm>
            <a:off x="270457" y="1133342"/>
            <a:ext cx="11655380" cy="5473520"/>
          </a:xfrm>
        </p:spPr>
        <p:txBody>
          <a:bodyPr>
            <a:normAutofit/>
          </a:bodyPr>
          <a:lstStyle/>
          <a:p>
            <a:pPr marL="0" indent="0" algn="just">
              <a:buNone/>
            </a:pPr>
            <a:r>
              <a:rPr lang="es-EC" sz="2400" dirty="0"/>
              <a:t>Las cualidades con las que debe contar el rodillo de caucho es su </a:t>
            </a:r>
            <a:r>
              <a:rPr lang="es-EC" sz="2400" dirty="0" err="1"/>
              <a:t>homogeneidad,resilincia</a:t>
            </a:r>
            <a:r>
              <a:rPr lang="es-EC" sz="2400" dirty="0"/>
              <a:t>, resistencia térmica y resistencia química. Con lo respecto a la </a:t>
            </a:r>
            <a:r>
              <a:rPr lang="es-EC" sz="2400" dirty="0" err="1"/>
              <a:t>homogenedad</a:t>
            </a:r>
            <a:r>
              <a:rPr lang="es-EC" sz="2400" dirty="0"/>
              <a:t> del cilindro metálico como en la superficie del caucho para poder lograr un entintado uniforme; la </a:t>
            </a:r>
            <a:r>
              <a:rPr lang="es-EC" sz="2400" dirty="0" err="1"/>
              <a:t>resiliencia</a:t>
            </a:r>
            <a:r>
              <a:rPr lang="es-EC" sz="2400" dirty="0"/>
              <a:t> o elasticidad es lo que permite que el caucho </a:t>
            </a:r>
            <a:r>
              <a:rPr lang="es-EC" sz="2400" dirty="0" err="1"/>
              <a:t>retorene</a:t>
            </a:r>
            <a:r>
              <a:rPr lang="es-EC" sz="2400" dirty="0"/>
              <a:t> a su estado natural; la resistencia </a:t>
            </a:r>
            <a:r>
              <a:rPr lang="es-EC" sz="2400" dirty="0" err="1"/>
              <a:t>termica</a:t>
            </a:r>
            <a:r>
              <a:rPr lang="es-EC" sz="2400" dirty="0"/>
              <a:t> para evitar deformaciones; y las </a:t>
            </a:r>
            <a:r>
              <a:rPr lang="es-EC" sz="2400" dirty="0" err="1"/>
              <a:t>resistecia</a:t>
            </a:r>
            <a:r>
              <a:rPr lang="es-EC" sz="2400" dirty="0"/>
              <a:t> química para soportar el contacto permanente con la tinta y todos los productos de limpieza.</a:t>
            </a:r>
          </a:p>
          <a:p>
            <a:pPr marL="0" indent="0" algn="just">
              <a:buNone/>
            </a:pPr>
            <a:endParaRPr lang="es-EC" sz="2400" dirty="0"/>
          </a:p>
        </p:txBody>
      </p:sp>
      <p:pic>
        <p:nvPicPr>
          <p:cNvPr id="9" name="Imagen 8"/>
          <p:cNvPicPr>
            <a:picLocks noChangeAspect="1"/>
          </p:cNvPicPr>
          <p:nvPr/>
        </p:nvPicPr>
        <p:blipFill>
          <a:blip r:embed="rId2"/>
          <a:stretch>
            <a:fillRect/>
          </a:stretch>
        </p:blipFill>
        <p:spPr>
          <a:xfrm>
            <a:off x="3857625" y="3149287"/>
            <a:ext cx="4476750" cy="3457575"/>
          </a:xfrm>
          <a:prstGeom prst="rect">
            <a:avLst/>
          </a:prstGeom>
        </p:spPr>
      </p:pic>
      <p:pic>
        <p:nvPicPr>
          <p:cNvPr id="10"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378"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68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48520"/>
          </a:xfrm>
        </p:spPr>
        <p:txBody>
          <a:bodyPr>
            <a:normAutofit/>
          </a:bodyPr>
          <a:lstStyle/>
          <a:p>
            <a:pPr algn="ctr"/>
            <a:r>
              <a:rPr lang="es-EC" sz="3200" b="1" dirty="0" smtClean="0">
                <a:latin typeface="+mn-lt"/>
              </a:rPr>
              <a:t>PLANTEAMIENTO Y SELECCIÓNDE ALTERNIVAS</a:t>
            </a:r>
            <a:endParaRPr lang="es-EC" sz="3200" b="1" dirty="0">
              <a:latin typeface="+mn-lt"/>
            </a:endParaRPr>
          </a:p>
        </p:txBody>
      </p:sp>
      <p:sp>
        <p:nvSpPr>
          <p:cNvPr id="3" name="Marcador de contenido 2"/>
          <p:cNvSpPr>
            <a:spLocks noGrp="1"/>
          </p:cNvSpPr>
          <p:nvPr>
            <p:ph idx="1"/>
          </p:nvPr>
        </p:nvSpPr>
        <p:spPr>
          <a:xfrm>
            <a:off x="437882" y="1313646"/>
            <a:ext cx="11088710" cy="5344731"/>
          </a:xfrm>
        </p:spPr>
        <p:txBody>
          <a:bodyPr>
            <a:normAutofit lnSpcReduction="10000"/>
          </a:bodyPr>
          <a:lstStyle/>
          <a:p>
            <a:pPr marL="0" indent="0">
              <a:buNone/>
            </a:pPr>
            <a:r>
              <a:rPr lang="es-EC" b="1" dirty="0">
                <a:solidFill>
                  <a:srgbClr val="002060"/>
                </a:solidFill>
              </a:rPr>
              <a:t>ENUNCIADO DE LA  </a:t>
            </a:r>
            <a:r>
              <a:rPr lang="es-EC" b="1" dirty="0" smtClean="0">
                <a:solidFill>
                  <a:srgbClr val="002060"/>
                </a:solidFill>
              </a:rPr>
              <a:t>MÁQUINA:</a:t>
            </a:r>
            <a:endParaRPr lang="es-EC" dirty="0">
              <a:solidFill>
                <a:srgbClr val="002060"/>
              </a:solidFill>
            </a:endParaRPr>
          </a:p>
          <a:p>
            <a:pPr marL="0" indent="0" algn="just">
              <a:buNone/>
            </a:pPr>
            <a:r>
              <a:rPr lang="es-EC" dirty="0"/>
              <a:t>La máquina impresora de un cuerpo impresor (un solo color) a diseñar,  tendrá la principal función de transferir tinta de forma adecuada, con el fin depositar una cantidad sobre la superficie del cliché (molde) y posteriormente imprimir la imagen sobre la superficie del cartón. </a:t>
            </a:r>
          </a:p>
          <a:p>
            <a:pPr marL="0" indent="0" algn="just">
              <a:buNone/>
            </a:pPr>
            <a:r>
              <a:rPr lang="es-EC" dirty="0"/>
              <a:t>Tendrá la capacidad de imprimir en láminas de cartón con dimensiones desde: 300mm – 1400 mm de largo, 300 mm – 1000 mm de ancho, y espesores de 3 mm hasta 11mm.</a:t>
            </a:r>
          </a:p>
          <a:p>
            <a:pPr marL="0" indent="0" algn="just">
              <a:buNone/>
            </a:pPr>
            <a:r>
              <a:rPr lang="es-EC" dirty="0"/>
              <a:t>Se  considerar un sistema de alimentación  y calibración de sus elementos de manera manual.</a:t>
            </a:r>
          </a:p>
          <a:p>
            <a:pPr marL="0" indent="0" algn="just">
              <a:buNone/>
            </a:pPr>
            <a:r>
              <a:rPr lang="es-EC" dirty="0"/>
              <a:t>La capacidad de producción deberá concordar con el nivel de procesamiento de troquelado, esta máquina tiene capacidad de troquelar 3000 l/h.</a:t>
            </a:r>
          </a:p>
          <a:p>
            <a:endParaRPr lang="es-EC" dirty="0"/>
          </a:p>
        </p:txBody>
      </p:sp>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8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838200" y="365126"/>
            <a:ext cx="10515600" cy="716700"/>
          </a:xfrm>
        </p:spPr>
        <p:txBody>
          <a:bodyPr>
            <a:normAutofit/>
          </a:bodyPr>
          <a:lstStyle/>
          <a:p>
            <a:pPr algn="ctr"/>
            <a:r>
              <a:rPr lang="es-EC" sz="3200" b="1" dirty="0" smtClean="0">
                <a:latin typeface="+mn-lt"/>
              </a:rPr>
              <a:t>IDENTIFICACIÓN DE NECESIDADES</a:t>
            </a:r>
            <a:endParaRPr lang="es-EC" sz="3200" b="1" dirty="0">
              <a:latin typeface="+mn-lt"/>
            </a:endParaRPr>
          </a:p>
        </p:txBody>
      </p:sp>
      <p:sp>
        <p:nvSpPr>
          <p:cNvPr id="10" name="Marcador de contenido 9"/>
          <p:cNvSpPr>
            <a:spLocks noGrp="1"/>
          </p:cNvSpPr>
          <p:nvPr>
            <p:ph sz="half" idx="1"/>
          </p:nvPr>
        </p:nvSpPr>
        <p:spPr>
          <a:xfrm>
            <a:off x="334851" y="1210613"/>
            <a:ext cx="5684949" cy="5267459"/>
          </a:xfrm>
        </p:spPr>
        <p:txBody>
          <a:bodyPr>
            <a:normAutofit fontScale="92500" lnSpcReduction="10000"/>
          </a:bodyPr>
          <a:lstStyle/>
          <a:p>
            <a:pPr marL="0" indent="0">
              <a:buNone/>
            </a:pPr>
            <a:r>
              <a:rPr lang="es-EC" dirty="0" smtClean="0">
                <a:solidFill>
                  <a:srgbClr val="002060"/>
                </a:solidFill>
              </a:rPr>
              <a:t>Para la identificación de necesidades se siguen los siguientes  5 paso:</a:t>
            </a:r>
          </a:p>
          <a:p>
            <a:pPr lvl="0">
              <a:buFont typeface="Wingdings" panose="05000000000000000000" pitchFamily="2" charset="2"/>
              <a:buChar char="Ø"/>
            </a:pPr>
            <a:r>
              <a:rPr lang="es-EC" dirty="0"/>
              <a:t>Recopilación de datos sin procesar del interesado.</a:t>
            </a:r>
          </a:p>
          <a:p>
            <a:pPr lvl="0">
              <a:buFont typeface="Wingdings" panose="05000000000000000000" pitchFamily="2" charset="2"/>
              <a:buChar char="Ø"/>
            </a:pPr>
            <a:r>
              <a:rPr lang="es-EC" dirty="0"/>
              <a:t>Interpretar los datos sin procesar en términos de las necesidades del interesado.</a:t>
            </a:r>
          </a:p>
          <a:p>
            <a:pPr lvl="0">
              <a:buFont typeface="Wingdings" panose="05000000000000000000" pitchFamily="2" charset="2"/>
              <a:buChar char="Ø"/>
            </a:pPr>
            <a:r>
              <a:rPr lang="es-EC" dirty="0"/>
              <a:t>Organizar las  necesidades en una jerarquía de necesidades.</a:t>
            </a:r>
          </a:p>
          <a:p>
            <a:pPr lvl="0">
              <a:buFont typeface="Wingdings" panose="05000000000000000000" pitchFamily="2" charset="2"/>
              <a:buChar char="Ø"/>
            </a:pPr>
            <a:r>
              <a:rPr lang="es-EC" dirty="0"/>
              <a:t>Establecer la importancia relativa de las necesidades.</a:t>
            </a:r>
          </a:p>
          <a:p>
            <a:pPr lvl="0">
              <a:buFont typeface="Wingdings" panose="05000000000000000000" pitchFamily="2" charset="2"/>
              <a:buChar char="Ø"/>
            </a:pPr>
            <a:r>
              <a:rPr lang="es-EC" dirty="0"/>
              <a:t>Reflexionar en los resultados y el proceso.</a:t>
            </a:r>
          </a:p>
          <a:p>
            <a:pPr marL="0" indent="0">
              <a:buNone/>
            </a:pPr>
            <a:endParaRPr lang="es-EC" dirty="0"/>
          </a:p>
        </p:txBody>
      </p:sp>
      <p:sp>
        <p:nvSpPr>
          <p:cNvPr id="11" name="Marcador de contenido 10"/>
          <p:cNvSpPr>
            <a:spLocks noGrp="1"/>
          </p:cNvSpPr>
          <p:nvPr>
            <p:ph sz="half" idx="2"/>
          </p:nvPr>
        </p:nvSpPr>
        <p:spPr>
          <a:xfrm>
            <a:off x="6172199" y="1081826"/>
            <a:ext cx="5684949" cy="5396247"/>
          </a:xfrm>
        </p:spPr>
        <p:txBody>
          <a:bodyPr>
            <a:normAutofit fontScale="92500" lnSpcReduction="10000"/>
          </a:bodyPr>
          <a:lstStyle/>
          <a:p>
            <a:pPr marL="0" indent="0">
              <a:buNone/>
            </a:pPr>
            <a:r>
              <a:rPr lang="es-EC" dirty="0">
                <a:solidFill>
                  <a:srgbClr val="002060"/>
                </a:solidFill>
              </a:rPr>
              <a:t>Los objetivos que se desea conseguir con este método son:</a:t>
            </a:r>
          </a:p>
          <a:p>
            <a:pPr lvl="0">
              <a:buFont typeface="Wingdings" panose="05000000000000000000" pitchFamily="2" charset="2"/>
              <a:buChar char="Ø"/>
            </a:pPr>
            <a:r>
              <a:rPr lang="es-EC" dirty="0"/>
              <a:t>Asegurar que la máquina se enfoque en las necesidades del interesado.</a:t>
            </a:r>
          </a:p>
          <a:p>
            <a:pPr lvl="0">
              <a:buFont typeface="Wingdings" panose="05000000000000000000" pitchFamily="2" charset="2"/>
              <a:buChar char="Ø"/>
            </a:pPr>
            <a:r>
              <a:rPr lang="es-EC" dirty="0"/>
              <a:t>Identificar necesidades latentes u ocultas.</a:t>
            </a:r>
          </a:p>
          <a:p>
            <a:pPr lvl="0">
              <a:buFont typeface="Wingdings" panose="05000000000000000000" pitchFamily="2" charset="2"/>
              <a:buChar char="Ø"/>
            </a:pPr>
            <a:r>
              <a:rPr lang="es-EC" dirty="0"/>
              <a:t>Proporcionar una base de datos para justificar las especificaciones de la máquina.</a:t>
            </a:r>
          </a:p>
          <a:p>
            <a:pPr lvl="0">
              <a:buFont typeface="Wingdings" panose="05000000000000000000" pitchFamily="2" charset="2"/>
              <a:buChar char="Ø"/>
            </a:pPr>
            <a:r>
              <a:rPr lang="es-EC" dirty="0"/>
              <a:t>Asegurar que no falte o no se olvide ninguna necesidad critica del interesado.</a:t>
            </a:r>
          </a:p>
          <a:p>
            <a:pPr lvl="0">
              <a:buFont typeface="Wingdings" panose="05000000000000000000" pitchFamily="2" charset="2"/>
              <a:buChar char="Ø"/>
            </a:pPr>
            <a:r>
              <a:rPr lang="es-EC" dirty="0"/>
              <a:t>Desarrollar un entendimiento   de las necesidades del interesado.</a:t>
            </a:r>
          </a:p>
          <a:p>
            <a:pPr marL="0" indent="0">
              <a:buNone/>
            </a:pPr>
            <a:endParaRPr lang="es-EC" dirty="0"/>
          </a:p>
        </p:txBody>
      </p:sp>
      <p:pic>
        <p:nvPicPr>
          <p:cNvPr id="1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39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6488"/>
            <a:ext cx="10515600" cy="549275"/>
          </a:xfrm>
        </p:spPr>
        <p:txBody>
          <a:bodyPr>
            <a:noAutofit/>
          </a:bodyPr>
          <a:lstStyle/>
          <a:p>
            <a:pPr algn="ctr"/>
            <a:r>
              <a:rPr lang="es-EC" sz="3200" b="1" dirty="0" smtClean="0">
                <a:latin typeface="+mn-lt"/>
              </a:rPr>
              <a:t>RECOPILACIÓN DE INFORMACIÓN</a:t>
            </a:r>
            <a:endParaRPr lang="es-EC" sz="3200" b="1" dirty="0">
              <a:latin typeface="+mn-lt"/>
            </a:endParaRPr>
          </a:p>
        </p:txBody>
      </p:sp>
      <p:sp>
        <p:nvSpPr>
          <p:cNvPr id="3" name="Marcador de contenido 2"/>
          <p:cNvSpPr>
            <a:spLocks noGrp="1"/>
          </p:cNvSpPr>
          <p:nvPr>
            <p:ph sz="half" idx="1"/>
          </p:nvPr>
        </p:nvSpPr>
        <p:spPr>
          <a:xfrm>
            <a:off x="502277" y="1236372"/>
            <a:ext cx="5517524" cy="5267459"/>
          </a:xfrm>
        </p:spPr>
        <p:txBody>
          <a:bodyPr>
            <a:normAutofit lnSpcReduction="10000"/>
          </a:bodyPr>
          <a:lstStyle/>
          <a:p>
            <a:pPr marL="0" indent="0" algn="just">
              <a:buNone/>
            </a:pPr>
            <a:r>
              <a:rPr lang="es-EC" dirty="0" smtClean="0">
                <a:solidFill>
                  <a:srgbClr val="002060"/>
                </a:solidFill>
              </a:rPr>
              <a:t>Se </a:t>
            </a:r>
            <a:r>
              <a:rPr lang="es-EC" dirty="0">
                <a:solidFill>
                  <a:srgbClr val="002060"/>
                </a:solidFill>
              </a:rPr>
              <a:t>opta por una entrevista directa con el interesado, ya que este posee conocimiento de la máquina impresora y su proceso. La entrevista será a base de preguntas que son formadas a partir de aspectos importantes como:</a:t>
            </a:r>
          </a:p>
          <a:p>
            <a:pPr lvl="0"/>
            <a:r>
              <a:rPr lang="es-EC" dirty="0"/>
              <a:t>Dimensiones.</a:t>
            </a:r>
          </a:p>
          <a:p>
            <a:pPr lvl="0"/>
            <a:r>
              <a:rPr lang="es-EC" dirty="0"/>
              <a:t>Funcionalidad.</a:t>
            </a:r>
          </a:p>
          <a:p>
            <a:pPr lvl="0"/>
            <a:r>
              <a:rPr lang="es-EC" dirty="0"/>
              <a:t>Energía.</a:t>
            </a:r>
          </a:p>
          <a:p>
            <a:pPr lvl="0"/>
            <a:r>
              <a:rPr lang="es-EC" dirty="0"/>
              <a:t>Material.</a:t>
            </a:r>
          </a:p>
          <a:p>
            <a:pPr lvl="0"/>
            <a:r>
              <a:rPr lang="es-EC" dirty="0"/>
              <a:t>Producción.</a:t>
            </a:r>
          </a:p>
          <a:p>
            <a:pPr marL="0" indent="0">
              <a:buNone/>
            </a:pPr>
            <a:endParaRPr lang="es-EC" dirty="0"/>
          </a:p>
        </p:txBody>
      </p:sp>
      <p:sp>
        <p:nvSpPr>
          <p:cNvPr id="4" name="Marcador de contenido 3"/>
          <p:cNvSpPr>
            <a:spLocks noGrp="1"/>
          </p:cNvSpPr>
          <p:nvPr>
            <p:ph sz="half" idx="2"/>
          </p:nvPr>
        </p:nvSpPr>
        <p:spPr>
          <a:xfrm>
            <a:off x="6172199" y="1236372"/>
            <a:ext cx="5560455" cy="5409127"/>
          </a:xfrm>
        </p:spPr>
        <p:txBody>
          <a:bodyPr>
            <a:normAutofit lnSpcReduction="10000"/>
          </a:bodyPr>
          <a:lstStyle/>
          <a:p>
            <a:pPr marL="0" indent="0">
              <a:buNone/>
            </a:pPr>
            <a:endParaRPr lang="es-EC" dirty="0"/>
          </a:p>
        </p:txBody>
      </p:sp>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a:hlinkClick r:id="rId3" action="ppaction://hlinkfile"/>
          </p:cNvPr>
          <p:cNvSpPr/>
          <p:nvPr/>
        </p:nvSpPr>
        <p:spPr>
          <a:xfrm>
            <a:off x="7851282" y="1236371"/>
            <a:ext cx="2202288" cy="8757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ENTREVISTA</a:t>
            </a:r>
            <a:endParaRPr lang="es-EC" dirty="0"/>
          </a:p>
        </p:txBody>
      </p:sp>
      <p:sp>
        <p:nvSpPr>
          <p:cNvPr id="7" name="Rectángulo redondeado 6">
            <a:hlinkClick r:id="rId4" action="ppaction://hlinkfile"/>
          </p:cNvPr>
          <p:cNvSpPr/>
          <p:nvPr/>
        </p:nvSpPr>
        <p:spPr>
          <a:xfrm>
            <a:off x="7995365" y="2472743"/>
            <a:ext cx="1914122" cy="1159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INTERPRETACIÓN DE LA INFORMACIÓN</a:t>
            </a:r>
            <a:endParaRPr lang="es-EC" dirty="0"/>
          </a:p>
        </p:txBody>
      </p:sp>
      <p:sp>
        <p:nvSpPr>
          <p:cNvPr id="9" name="Rectángulo redondeado 8">
            <a:hlinkClick r:id="rId5" action="ppaction://hlinkfile"/>
          </p:cNvPr>
          <p:cNvSpPr/>
          <p:nvPr/>
        </p:nvSpPr>
        <p:spPr>
          <a:xfrm>
            <a:off x="7995365" y="4043965"/>
            <a:ext cx="1914122" cy="1184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ORGANIZACIÓN JERARQUICA</a:t>
            </a:r>
            <a:endParaRPr lang="es-EC" dirty="0"/>
          </a:p>
        </p:txBody>
      </p:sp>
      <p:sp>
        <p:nvSpPr>
          <p:cNvPr id="10" name="Flecha derecha 9">
            <a:hlinkClick r:id="rId6" action="ppaction://hlinkfile"/>
          </p:cNvPr>
          <p:cNvSpPr/>
          <p:nvPr/>
        </p:nvSpPr>
        <p:spPr>
          <a:xfrm>
            <a:off x="7941434" y="5589431"/>
            <a:ext cx="2112136" cy="9144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IMPORTANCIA R.</a:t>
            </a:r>
            <a:endParaRPr lang="es-EC" dirty="0"/>
          </a:p>
        </p:txBody>
      </p:sp>
    </p:spTree>
    <p:extLst>
      <p:ext uri="{BB962C8B-B14F-4D97-AF65-F5344CB8AC3E}">
        <p14:creationId xmlns:p14="http://schemas.microsoft.com/office/powerpoint/2010/main" val="2378401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16700"/>
          </a:xfrm>
        </p:spPr>
        <p:txBody>
          <a:bodyPr>
            <a:normAutofit/>
          </a:bodyPr>
          <a:lstStyle/>
          <a:p>
            <a:pPr algn="ctr"/>
            <a:r>
              <a:rPr lang="es-EC" sz="3200" b="1" dirty="0" smtClean="0">
                <a:latin typeface="+mn-lt"/>
              </a:rPr>
              <a:t>ESPECIFICACIONES OBJETIVO</a:t>
            </a:r>
            <a:endParaRPr lang="es-EC" sz="3200" b="1" dirty="0">
              <a:latin typeface="+mn-lt"/>
            </a:endParaRPr>
          </a:p>
        </p:txBody>
      </p:sp>
      <p:sp>
        <p:nvSpPr>
          <p:cNvPr id="3" name="Marcador de contenido 2"/>
          <p:cNvSpPr>
            <a:spLocks noGrp="1"/>
          </p:cNvSpPr>
          <p:nvPr>
            <p:ph sz="half" idx="1"/>
          </p:nvPr>
        </p:nvSpPr>
        <p:spPr>
          <a:xfrm>
            <a:off x="321971" y="2091229"/>
            <a:ext cx="6104586" cy="3464417"/>
          </a:xfrm>
        </p:spPr>
        <p:txBody>
          <a:bodyPr/>
          <a:lstStyle/>
          <a:p>
            <a:pPr marL="0" indent="0" algn="just">
              <a:buNone/>
            </a:pPr>
            <a:r>
              <a:rPr lang="es-EC" dirty="0"/>
              <a:t>Cuando se lee cualquiera de las necesidades estas dejan demasiado margen para la interpretación, por esta razón se precisa establecer un conjunto de especificaciones que expliquen, con detalles precisos y medibles lo que la máquina tiene que hacer.</a:t>
            </a:r>
          </a:p>
          <a:p>
            <a:pPr marL="0" indent="0">
              <a:buNone/>
            </a:pPr>
            <a:endParaRPr lang="es-EC" dirty="0"/>
          </a:p>
        </p:txBody>
      </p:sp>
      <p:sp>
        <p:nvSpPr>
          <p:cNvPr id="4" name="Marcador de contenido 3"/>
          <p:cNvSpPr>
            <a:spLocks noGrp="1"/>
          </p:cNvSpPr>
          <p:nvPr>
            <p:ph sz="half" idx="2"/>
          </p:nvPr>
        </p:nvSpPr>
        <p:spPr>
          <a:xfrm>
            <a:off x="6619740" y="1825625"/>
            <a:ext cx="4734059" cy="3995626"/>
          </a:xfrm>
        </p:spPr>
        <p:txBody>
          <a:bodyPr/>
          <a:lstStyle/>
          <a:p>
            <a:endParaRPr lang="es-EC" dirty="0"/>
          </a:p>
        </p:txBody>
      </p:sp>
      <p:pic>
        <p:nvPicPr>
          <p:cNvPr id="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a:hlinkClick r:id="rId3" action="ppaction://hlinkfile"/>
          </p:cNvPr>
          <p:cNvSpPr/>
          <p:nvPr/>
        </p:nvSpPr>
        <p:spPr>
          <a:xfrm>
            <a:off x="7718200" y="3205251"/>
            <a:ext cx="2537138" cy="1236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METRICAS</a:t>
            </a:r>
            <a:endParaRPr lang="es-EC" dirty="0"/>
          </a:p>
        </p:txBody>
      </p:sp>
    </p:spTree>
    <p:extLst>
      <p:ext uri="{BB962C8B-B14F-4D97-AF65-F5344CB8AC3E}">
        <p14:creationId xmlns:p14="http://schemas.microsoft.com/office/powerpoint/2010/main" val="868838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773" y="187036"/>
            <a:ext cx="11094027" cy="6442364"/>
          </a:xfrm>
        </p:spPr>
        <p:txBody>
          <a:bodyPr>
            <a:normAutofit lnSpcReduction="10000"/>
          </a:bodyPr>
          <a:lstStyle/>
          <a:p>
            <a:endParaRPr lang="es-EC" dirty="0" smtClean="0"/>
          </a:p>
          <a:p>
            <a:endParaRPr lang="es-EC" dirty="0"/>
          </a:p>
          <a:p>
            <a:pPr marL="0" indent="0" algn="ctr">
              <a:buNone/>
            </a:pPr>
            <a:r>
              <a:rPr lang="es-EC" sz="3600" b="1" dirty="0"/>
              <a:t>ANTECEDENTES</a:t>
            </a:r>
          </a:p>
          <a:p>
            <a:pPr marL="0" indent="0">
              <a:buNone/>
            </a:pPr>
            <a:endParaRPr lang="es-EC" sz="3600" b="1" dirty="0"/>
          </a:p>
          <a:p>
            <a:pPr>
              <a:buFont typeface="Wingdings" panose="05000000000000000000" pitchFamily="2" charset="2"/>
              <a:buChar char="v"/>
            </a:pPr>
            <a:r>
              <a:rPr lang="es-EC" sz="3200" dirty="0"/>
              <a:t> La empresa ARNEM lleva más de 10 años dedicándose a la fabricación de cajas de cartón corrugado.</a:t>
            </a:r>
          </a:p>
          <a:p>
            <a:pPr algn="just">
              <a:buFont typeface="Wingdings" panose="05000000000000000000" pitchFamily="2" charset="2"/>
              <a:buChar char="v"/>
            </a:pPr>
            <a:r>
              <a:rPr lang="es-EC" sz="3200" dirty="0"/>
              <a:t>Cuenta con maquinaria especifica para los procesos de : rayado, </a:t>
            </a:r>
            <a:r>
              <a:rPr lang="es-EC" sz="3200" dirty="0" err="1"/>
              <a:t>cortado,ranurado</a:t>
            </a:r>
            <a:r>
              <a:rPr lang="es-EC" sz="3200" dirty="0"/>
              <a:t>, troquelado plano, troquelado circular, fabricación de troqueles.</a:t>
            </a:r>
          </a:p>
          <a:p>
            <a:pPr>
              <a:buFont typeface="Wingdings" panose="05000000000000000000" pitchFamily="2" charset="2"/>
              <a:buChar char="v"/>
            </a:pPr>
            <a:r>
              <a:rPr lang="es-EC" sz="3200" dirty="0"/>
              <a:t> No se cuenta con el proceso de impresión. Los clientes tienen la necesidad de impregnar su información sobre la caja.</a:t>
            </a:r>
          </a:p>
          <a:p>
            <a:pPr>
              <a:buFont typeface="Wingdings" panose="05000000000000000000" pitchFamily="2" charset="2"/>
              <a:buChar char="v"/>
            </a:pPr>
            <a:r>
              <a:rPr lang="es-EC" sz="3200" dirty="0"/>
              <a:t> El proceso de impresión </a:t>
            </a:r>
            <a:r>
              <a:rPr lang="es-EC" sz="3200" dirty="0" err="1"/>
              <a:t>flexográfica</a:t>
            </a:r>
            <a:r>
              <a:rPr lang="es-EC" sz="3200" dirty="0"/>
              <a:t> es el más adecuado para la producción en ARNEM.</a:t>
            </a:r>
          </a:p>
          <a:p>
            <a:pPr marL="0" indent="0">
              <a:buNone/>
            </a:pPr>
            <a:endParaRPr lang="es-EC" sz="3200" b="1" dirty="0" smtClean="0"/>
          </a:p>
          <a:p>
            <a:pPr>
              <a:buFont typeface="Wingdings" panose="05000000000000000000" pitchFamily="2" charset="2"/>
              <a:buChar char="v"/>
            </a:pPr>
            <a:endParaRPr lang="es-EC" dirty="0" smtClean="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700" y="28905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68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10638"/>
          </a:xfrm>
        </p:spPr>
        <p:txBody>
          <a:bodyPr>
            <a:noAutofit/>
          </a:bodyPr>
          <a:lstStyle/>
          <a:p>
            <a:pPr algn="ctr"/>
            <a:r>
              <a:rPr lang="es-EC" sz="3200" b="1" dirty="0" smtClean="0">
                <a:latin typeface="+mn-lt"/>
              </a:rPr>
              <a:t>COMPARACIÓN CON LA COMPETENCIA</a:t>
            </a:r>
            <a:endParaRPr lang="es-EC" sz="3200" b="1" dirty="0">
              <a:latin typeface="+mn-lt"/>
            </a:endParaRPr>
          </a:p>
        </p:txBody>
      </p:sp>
      <p:sp>
        <p:nvSpPr>
          <p:cNvPr id="3" name="Marcador de contenido 2"/>
          <p:cNvSpPr>
            <a:spLocks noGrp="1"/>
          </p:cNvSpPr>
          <p:nvPr>
            <p:ph sz="half" idx="1"/>
          </p:nvPr>
        </p:nvSpPr>
        <p:spPr>
          <a:xfrm>
            <a:off x="526961" y="1974459"/>
            <a:ext cx="5569039" cy="3541690"/>
          </a:xfrm>
        </p:spPr>
        <p:txBody>
          <a:bodyPr/>
          <a:lstStyle/>
          <a:p>
            <a:pPr marL="0" indent="0" algn="just">
              <a:buNone/>
            </a:pPr>
            <a:r>
              <a:rPr lang="es-EC" dirty="0"/>
              <a:t>Es importante tener claro que esta máquina ya existe en el mercado, y es en base a estos que también se puede sacar información técnica y de costos, con el afán de  tener una noción más clara de la máquina que se va diseñar de acuerdo a las necesidades de la empresa ARNEM.</a:t>
            </a:r>
          </a:p>
          <a:p>
            <a:pPr algn="just"/>
            <a:endParaRPr lang="es-EC" dirty="0"/>
          </a:p>
        </p:txBody>
      </p:sp>
      <p:sp>
        <p:nvSpPr>
          <p:cNvPr id="4" name="Marcador de contenido 3"/>
          <p:cNvSpPr>
            <a:spLocks noGrp="1"/>
          </p:cNvSpPr>
          <p:nvPr>
            <p:ph sz="half" idx="2"/>
          </p:nvPr>
        </p:nvSpPr>
        <p:spPr>
          <a:xfrm>
            <a:off x="6172200" y="1313645"/>
            <a:ext cx="5181600" cy="4863318"/>
          </a:xfrm>
        </p:spPr>
        <p:txBody>
          <a:bodyPr/>
          <a:lstStyle/>
          <a:p>
            <a:endParaRPr lang="es-EC" dirty="0"/>
          </a:p>
        </p:txBody>
      </p:sp>
      <p:pic>
        <p:nvPicPr>
          <p:cNvPr id="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a:hlinkClick r:id="rId3" action="ppaction://hlinkfile"/>
          </p:cNvPr>
          <p:cNvSpPr/>
          <p:nvPr/>
        </p:nvSpPr>
        <p:spPr>
          <a:xfrm>
            <a:off x="7391400" y="3114239"/>
            <a:ext cx="2743200" cy="1262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COMPARACIÓN COMPETENCIA</a:t>
            </a:r>
            <a:endParaRPr lang="es-EC" dirty="0"/>
          </a:p>
        </p:txBody>
      </p:sp>
    </p:spTree>
    <p:extLst>
      <p:ext uri="{BB962C8B-B14F-4D97-AF65-F5344CB8AC3E}">
        <p14:creationId xmlns:p14="http://schemas.microsoft.com/office/powerpoint/2010/main" val="369992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3820"/>
          </a:xfrm>
        </p:spPr>
        <p:txBody>
          <a:bodyPr>
            <a:normAutofit/>
          </a:bodyPr>
          <a:lstStyle/>
          <a:p>
            <a:pPr algn="ctr"/>
            <a:r>
              <a:rPr lang="es-EC" sz="3200" b="1" dirty="0" smtClean="0">
                <a:latin typeface="+mn-lt"/>
              </a:rPr>
              <a:t>ANÁLISIS FUNCIONAL</a:t>
            </a:r>
            <a:endParaRPr lang="es-EC" sz="3200" b="1" dirty="0">
              <a:latin typeface="+mn-lt"/>
            </a:endParaRPr>
          </a:p>
        </p:txBody>
      </p:sp>
      <p:sp>
        <p:nvSpPr>
          <p:cNvPr id="3" name="Marcador de contenido 2"/>
          <p:cNvSpPr>
            <a:spLocks noGrp="1"/>
          </p:cNvSpPr>
          <p:nvPr>
            <p:ph sz="half" idx="1"/>
          </p:nvPr>
        </p:nvSpPr>
        <p:spPr>
          <a:xfrm>
            <a:off x="838200" y="1810297"/>
            <a:ext cx="5181600" cy="3325924"/>
          </a:xfrm>
        </p:spPr>
        <p:txBody>
          <a:bodyPr/>
          <a:lstStyle/>
          <a:p>
            <a:pPr marL="0" indent="0" algn="just">
              <a:buNone/>
            </a:pPr>
            <a:r>
              <a:rPr lang="es-EC" dirty="0"/>
              <a:t>Al  momento de diseñar se busca métodos que faciliten el trabajo. El establecer una estructura de funcionamiento nos permitirá un mejor entendimiento del proceso y  dará la pauta para el análisis de  las opciones que tendremos para iniciar nuestro diseño. </a:t>
            </a:r>
          </a:p>
        </p:txBody>
      </p:sp>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5"/>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82589" y="2797068"/>
            <a:ext cx="4238095" cy="1352381"/>
          </a:xfrm>
          <a:prstGeom prst="rect">
            <a:avLst/>
          </a:prstGeom>
          <a:noFill/>
          <a:ln>
            <a:noFill/>
          </a:ln>
        </p:spPr>
      </p:pic>
    </p:spTree>
    <p:extLst>
      <p:ext uri="{BB962C8B-B14F-4D97-AF65-F5344CB8AC3E}">
        <p14:creationId xmlns:p14="http://schemas.microsoft.com/office/powerpoint/2010/main" val="2983864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442434" y="1262129"/>
            <a:ext cx="9272789" cy="5370489"/>
          </a:xfrm>
          <a:prstGeom prst="rect">
            <a:avLst/>
          </a:prstGeom>
          <a:noFill/>
          <a:ln>
            <a:noFill/>
          </a:ln>
        </p:spPr>
      </p:pic>
      <p:pic>
        <p:nvPicPr>
          <p:cNvPr id="6"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26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63958" y="223458"/>
            <a:ext cx="10515600" cy="639427"/>
          </a:xfrm>
        </p:spPr>
        <p:txBody>
          <a:bodyPr>
            <a:normAutofit fontScale="90000"/>
          </a:bodyPr>
          <a:lstStyle/>
          <a:p>
            <a:pPr algn="ctr"/>
            <a:r>
              <a:rPr lang="es-EC" b="1" dirty="0" smtClean="0"/>
              <a:t>ESTRUCTURA MODULAR</a:t>
            </a:r>
            <a:endParaRPr lang="es-EC" b="1" dirty="0"/>
          </a:p>
        </p:txBody>
      </p:sp>
      <p:pic>
        <p:nvPicPr>
          <p:cNvPr id="7"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519706" y="1004553"/>
            <a:ext cx="9015212" cy="5576551"/>
          </a:xfrm>
          <a:prstGeom prst="rect">
            <a:avLst/>
          </a:prstGeom>
          <a:noFill/>
          <a:ln>
            <a:noFill/>
          </a:ln>
        </p:spPr>
      </p:pic>
    </p:spTree>
    <p:extLst>
      <p:ext uri="{BB962C8B-B14F-4D97-AF65-F5344CB8AC3E}">
        <p14:creationId xmlns:p14="http://schemas.microsoft.com/office/powerpoint/2010/main" val="2364380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2582705" y="1584101"/>
            <a:ext cx="6664325" cy="4924378"/>
          </a:xfrm>
          <a:prstGeom prst="rect">
            <a:avLst/>
          </a:prstGeom>
        </p:spPr>
      </p:pic>
      <p:pic>
        <p:nvPicPr>
          <p:cNvPr id="1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7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C" b="1" dirty="0" smtClean="0">
                <a:latin typeface="+mn-lt"/>
              </a:rPr>
              <a:t>PRESENTACIÓN Y SELECCIÓN DE ALTERVATIVAS</a:t>
            </a:r>
            <a:endParaRPr lang="es-EC" b="1" dirty="0">
              <a:latin typeface="+mn-lt"/>
            </a:endParaRPr>
          </a:p>
        </p:txBody>
      </p:sp>
      <p:sp>
        <p:nvSpPr>
          <p:cNvPr id="3" name="Subtítulo 2"/>
          <p:cNvSpPr>
            <a:spLocks noGrp="1"/>
          </p:cNvSpPr>
          <p:nvPr>
            <p:ph type="subTitle" idx="1"/>
          </p:nvPr>
        </p:nvSpPr>
        <p:spPr/>
        <p:txBody>
          <a:bodyPr/>
          <a:lstStyle/>
          <a:p>
            <a:endParaRPr lang="es-EC"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738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83357" y="174244"/>
            <a:ext cx="5840569" cy="490262"/>
          </a:xfrm>
        </p:spPr>
        <p:txBody>
          <a:bodyPr>
            <a:normAutofit fontScale="90000"/>
          </a:bodyPr>
          <a:lstStyle/>
          <a:p>
            <a:pPr algn="ctr"/>
            <a:r>
              <a:rPr lang="es-EC" sz="3200" b="1" dirty="0" smtClean="0">
                <a:latin typeface="+mn-lt"/>
              </a:rPr>
              <a:t>MÓDULO DE ALIMETACIÓN</a:t>
            </a:r>
            <a:endParaRPr lang="es-EC" sz="3200" b="1" dirty="0">
              <a:latin typeface="+mn-lt"/>
            </a:endParaRPr>
          </a:p>
        </p:txBody>
      </p:sp>
      <p:pic>
        <p:nvPicPr>
          <p:cNvPr id="6" name="Marcador de contenido 5"/>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23341" y="3281063"/>
            <a:ext cx="3906438" cy="3039414"/>
          </a:xfrm>
          <a:prstGeom prst="rect">
            <a:avLst/>
          </a:prstGeom>
          <a:noFill/>
          <a:ln>
            <a:noFill/>
          </a:ln>
        </p:spPr>
      </p:pic>
      <p:pic>
        <p:nvPicPr>
          <p:cNvPr id="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507605" y="913870"/>
            <a:ext cx="7340957" cy="24861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Ventajas:</a:t>
            </a:r>
          </a:p>
          <a:p>
            <a:pPr marL="285750" lvl="0" indent="-285750">
              <a:buFont typeface="Wingdings" panose="05000000000000000000" pitchFamily="2" charset="2"/>
              <a:buChar char="Ø"/>
            </a:pPr>
            <a:r>
              <a:rPr lang="es-EC" dirty="0"/>
              <a:t>Las dimensiones de la mesa es más pequeña que las otras dos opciones.</a:t>
            </a:r>
          </a:p>
          <a:p>
            <a:pPr marL="285750" lvl="0" indent="-285750">
              <a:buFont typeface="Wingdings" panose="05000000000000000000" pitchFamily="2" charset="2"/>
              <a:buChar char="Ø"/>
            </a:pPr>
            <a:r>
              <a:rPr lang="es-EC" dirty="0"/>
              <a:t>Se pude conseguir una sincronización precisa con la conexión de la manivela al sistema de trasmisión del módulo de impresión.</a:t>
            </a:r>
          </a:p>
          <a:p>
            <a:pPr marL="285750" lvl="0" indent="-285750">
              <a:buFont typeface="Wingdings" panose="05000000000000000000" pitchFamily="2" charset="2"/>
              <a:buChar char="Ø"/>
            </a:pPr>
            <a:r>
              <a:rPr lang="es-EC" dirty="0"/>
              <a:t>No se tiene contacto directo  con el pateador, por lo que se tiene un grado se seguridad más alto.</a:t>
            </a:r>
          </a:p>
          <a:p>
            <a:pPr marL="285750" lvl="0" indent="-285750">
              <a:buFont typeface="Wingdings" panose="05000000000000000000" pitchFamily="2" charset="2"/>
              <a:buChar char="Ø"/>
            </a:pPr>
            <a:r>
              <a:rPr lang="es-EC" dirty="0"/>
              <a:t>Los elementos no son difíciles de manufacturar.</a:t>
            </a:r>
          </a:p>
          <a:p>
            <a:pPr marL="285750" lvl="0" indent="-285750">
              <a:buFont typeface="Wingdings" panose="05000000000000000000" pitchFamily="2" charset="2"/>
              <a:buChar char="Ø"/>
            </a:pPr>
            <a:r>
              <a:rPr lang="es-EC" dirty="0"/>
              <a:t>Para el mantenimiento de los elementos no se necesita de procedimientos complicados.</a:t>
            </a:r>
          </a:p>
        </p:txBody>
      </p:sp>
      <p:sp>
        <p:nvSpPr>
          <p:cNvPr id="13" name="Rectángulo 12"/>
          <p:cNvSpPr/>
          <p:nvPr/>
        </p:nvSpPr>
        <p:spPr>
          <a:xfrm>
            <a:off x="4507605" y="3458508"/>
            <a:ext cx="7340957" cy="29809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Desventajas:</a:t>
            </a:r>
          </a:p>
          <a:p>
            <a:r>
              <a:rPr lang="es-EC" dirty="0" smtClean="0"/>
              <a:t> </a:t>
            </a:r>
          </a:p>
          <a:p>
            <a:pPr marL="285750" lvl="0" indent="-285750">
              <a:buFont typeface="Wingdings" panose="05000000000000000000" pitchFamily="2" charset="2"/>
              <a:buChar char="Ø"/>
            </a:pPr>
            <a:r>
              <a:rPr lang="es-EC" dirty="0" smtClean="0"/>
              <a:t>El </a:t>
            </a:r>
            <a:r>
              <a:rPr lang="es-EC" dirty="0"/>
              <a:t>diseño del mecanismo se lo puede considerar  más complicado que las dos alternativas anteriores, ya que se necesita tener una sincronización precisa de la entrada del material al módulo de impresión.</a:t>
            </a:r>
          </a:p>
          <a:p>
            <a:pPr marL="285750" lvl="0" indent="-285750">
              <a:buFont typeface="Wingdings" panose="05000000000000000000" pitchFamily="2" charset="2"/>
              <a:buChar char="Ø"/>
            </a:pPr>
            <a:r>
              <a:rPr lang="es-EC" dirty="0"/>
              <a:t>Los costos de manufactura de las piezas son mayores que las otras dos opciones.</a:t>
            </a:r>
          </a:p>
          <a:p>
            <a:pPr marL="285750" lvl="0" indent="-285750">
              <a:buFont typeface="Wingdings" panose="05000000000000000000" pitchFamily="2" charset="2"/>
              <a:buChar char="Ø"/>
            </a:pPr>
            <a:r>
              <a:rPr lang="es-EC" dirty="0"/>
              <a:t>El número de piezas dificulta el montaje del y composición del módulo.</a:t>
            </a:r>
          </a:p>
          <a:p>
            <a:pPr marL="285750" lvl="0" indent="-285750">
              <a:buFont typeface="Wingdings" panose="05000000000000000000" pitchFamily="2" charset="2"/>
              <a:buChar char="Ø"/>
            </a:pPr>
            <a:r>
              <a:rPr lang="es-EC" dirty="0"/>
              <a:t>A pesar de que el mantenimiento no es complicado, por el mismo hecho de tener mayor elementos se necesita de más atención.</a:t>
            </a:r>
          </a:p>
          <a:p>
            <a:r>
              <a:rPr lang="es-EC" b="1" dirty="0"/>
              <a:t> </a:t>
            </a:r>
            <a:endParaRPr lang="es-EC" dirty="0"/>
          </a:p>
        </p:txBody>
      </p:sp>
      <p:sp>
        <p:nvSpPr>
          <p:cNvPr id="14" name="Título 1"/>
          <p:cNvSpPr txBox="1">
            <a:spLocks/>
          </p:cNvSpPr>
          <p:nvPr/>
        </p:nvSpPr>
        <p:spPr>
          <a:xfrm>
            <a:off x="643944" y="1081826"/>
            <a:ext cx="3683358" cy="734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2800" b="1" dirty="0">
              <a:latin typeface="+mn-lt"/>
            </a:endParaRPr>
          </a:p>
        </p:txBody>
      </p:sp>
      <p:sp>
        <p:nvSpPr>
          <p:cNvPr id="15" name="Rectángulo 14"/>
          <p:cNvSpPr/>
          <p:nvPr/>
        </p:nvSpPr>
        <p:spPr>
          <a:xfrm>
            <a:off x="717982" y="1695282"/>
            <a:ext cx="3117156" cy="923330"/>
          </a:xfrm>
          <a:prstGeom prst="rect">
            <a:avLst/>
          </a:prstGeom>
        </p:spPr>
        <p:txBody>
          <a:bodyPr wrap="square">
            <a:spAutoFit/>
          </a:bodyPr>
          <a:lstStyle/>
          <a:p>
            <a:pPr algn="ctr"/>
            <a:r>
              <a:rPr lang="es-EC" b="1" dirty="0" smtClean="0">
                <a:solidFill>
                  <a:srgbClr val="FF0000"/>
                </a:solidFill>
              </a:rPr>
              <a:t>ALTERNATIVA 1: MECANISO BIELA – MANIVELA - CORREDERA </a:t>
            </a:r>
            <a:endParaRPr lang="es-EC" sz="1600" b="1" dirty="0">
              <a:solidFill>
                <a:srgbClr val="FF0000"/>
              </a:solidFill>
            </a:endParaRPr>
          </a:p>
        </p:txBody>
      </p:sp>
    </p:spTree>
    <p:extLst>
      <p:ext uri="{BB962C8B-B14F-4D97-AF65-F5344CB8AC3E}">
        <p14:creationId xmlns:p14="http://schemas.microsoft.com/office/powerpoint/2010/main" val="442665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4507605" y="365126"/>
            <a:ext cx="7340957" cy="2931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Ventajas:</a:t>
            </a:r>
          </a:p>
          <a:p>
            <a:pPr marL="285750" lvl="0" indent="-285750">
              <a:buFont typeface="Wingdings" panose="05000000000000000000" pitchFamily="2" charset="2"/>
              <a:buChar char="Ø"/>
            </a:pPr>
            <a:r>
              <a:rPr lang="es-EC" dirty="0"/>
              <a:t>La instalación de las partes del sistema no requiere de procedimientos complicados.</a:t>
            </a:r>
          </a:p>
          <a:p>
            <a:pPr marL="285750" lvl="0" indent="-285750">
              <a:buFont typeface="Wingdings" panose="05000000000000000000" pitchFamily="2" charset="2"/>
              <a:buChar char="Ø"/>
            </a:pPr>
            <a:r>
              <a:rPr lang="es-EC" dirty="0"/>
              <a:t>La mayoría de los elementos son normalizados  en el mercado y no se necesita de su manufacturarlos, así se ahorra tiempo y dinero.</a:t>
            </a:r>
          </a:p>
          <a:p>
            <a:pPr marL="285750" lvl="0" indent="-285750">
              <a:buFont typeface="Wingdings" panose="05000000000000000000" pitchFamily="2" charset="2"/>
              <a:buChar char="Ø"/>
            </a:pPr>
            <a:r>
              <a:rPr lang="es-EC" dirty="0"/>
              <a:t>La banda con los topes cumplen con el objetivo de trasladar a la lámina a la siguiente etapa.</a:t>
            </a:r>
          </a:p>
          <a:p>
            <a:pPr marL="285750" lvl="0" indent="-285750">
              <a:buFont typeface="Wingdings" panose="05000000000000000000" pitchFamily="2" charset="2"/>
              <a:buChar char="Ø"/>
            </a:pPr>
            <a:r>
              <a:rPr lang="es-EC" dirty="0"/>
              <a:t>El mantenimiento de los elementos no requieren de procedimientos, ni de equipos especiales</a:t>
            </a:r>
          </a:p>
          <a:p>
            <a:r>
              <a:rPr lang="es-EC" dirty="0"/>
              <a:t/>
            </a:r>
            <a:br>
              <a:rPr lang="es-EC" dirty="0"/>
            </a:br>
            <a:endParaRPr lang="es-EC" dirty="0"/>
          </a:p>
        </p:txBody>
      </p:sp>
      <p:sp>
        <p:nvSpPr>
          <p:cNvPr id="14" name="Rectángulo 13"/>
          <p:cNvSpPr/>
          <p:nvPr/>
        </p:nvSpPr>
        <p:spPr>
          <a:xfrm>
            <a:off x="4507605" y="3458508"/>
            <a:ext cx="7340957" cy="29809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Desventajas</a:t>
            </a:r>
            <a:r>
              <a:rPr lang="es-EC" dirty="0" smtClean="0"/>
              <a:t>:</a:t>
            </a:r>
            <a:endParaRPr lang="es-EC" dirty="0"/>
          </a:p>
          <a:p>
            <a:pPr marL="285750" lvl="0" indent="-285750">
              <a:buFont typeface="Wingdings" panose="05000000000000000000" pitchFamily="2" charset="2"/>
              <a:buChar char="Ø"/>
            </a:pPr>
            <a:r>
              <a:rPr lang="es-EC" dirty="0"/>
              <a:t>La banda puede flejar si la distancia entre rodillos  es amplia.</a:t>
            </a:r>
          </a:p>
          <a:p>
            <a:pPr marL="285750" lvl="0" indent="-285750">
              <a:buFont typeface="Wingdings" panose="05000000000000000000" pitchFamily="2" charset="2"/>
              <a:buChar char="Ø"/>
            </a:pPr>
            <a:r>
              <a:rPr lang="es-EC" dirty="0"/>
              <a:t>El montaje de los topes de arrastre se dificultan ya que el material de la banda no es el más propicio para ser anclados.</a:t>
            </a:r>
          </a:p>
          <a:p>
            <a:pPr marL="285750" lvl="0" indent="-285750">
              <a:buFont typeface="Wingdings" panose="05000000000000000000" pitchFamily="2" charset="2"/>
              <a:buChar char="Ø"/>
            </a:pPr>
            <a:r>
              <a:rPr lang="es-EC" dirty="0"/>
              <a:t>No soporta grades pesos.</a:t>
            </a:r>
          </a:p>
          <a:p>
            <a:pPr marL="285750" lvl="0" indent="-285750">
              <a:buFont typeface="Wingdings" panose="05000000000000000000" pitchFamily="2" charset="2"/>
              <a:buChar char="Ø"/>
            </a:pPr>
            <a:r>
              <a:rPr lang="es-EC" dirty="0"/>
              <a:t>Ya que el material de la banda no es muy durable, se tiene que cambiar cada cierto tiempo y por lo tanto se tendrá que  ubicar nuevamente los topes de arrastre, causando mayor gasto.</a:t>
            </a:r>
          </a:p>
          <a:p>
            <a:pPr marL="285750" lvl="0" indent="-285750">
              <a:buFont typeface="Wingdings" panose="05000000000000000000" pitchFamily="2" charset="2"/>
              <a:buChar char="Ø"/>
            </a:pPr>
            <a:r>
              <a:rPr lang="es-EC" dirty="0"/>
              <a:t>La banda puede tener un desfase en el movimiento por no tener un contacto adecuado con los rodillos.</a:t>
            </a:r>
          </a:p>
          <a:p>
            <a:r>
              <a:rPr lang="es-EC" b="1" dirty="0"/>
              <a:t> </a:t>
            </a:r>
            <a:endParaRPr lang="es-EC" dirty="0"/>
          </a:p>
        </p:txBody>
      </p:sp>
      <p:sp>
        <p:nvSpPr>
          <p:cNvPr id="15" name="Título 1"/>
          <p:cNvSpPr txBox="1">
            <a:spLocks/>
          </p:cNvSpPr>
          <p:nvPr/>
        </p:nvSpPr>
        <p:spPr>
          <a:xfrm>
            <a:off x="643944" y="1081826"/>
            <a:ext cx="3683358" cy="734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2800" b="1" dirty="0">
              <a:latin typeface="+mn-lt"/>
            </a:endParaRPr>
          </a:p>
        </p:txBody>
      </p:sp>
      <p:sp>
        <p:nvSpPr>
          <p:cNvPr id="16" name="Rectángulo 15"/>
          <p:cNvSpPr/>
          <p:nvPr/>
        </p:nvSpPr>
        <p:spPr>
          <a:xfrm>
            <a:off x="717982" y="1695282"/>
            <a:ext cx="3117156" cy="646331"/>
          </a:xfrm>
          <a:prstGeom prst="rect">
            <a:avLst/>
          </a:prstGeom>
        </p:spPr>
        <p:txBody>
          <a:bodyPr wrap="square">
            <a:spAutoFit/>
          </a:bodyPr>
          <a:lstStyle/>
          <a:p>
            <a:pPr algn="ctr"/>
            <a:r>
              <a:rPr lang="es-EC" b="1" dirty="0" smtClean="0">
                <a:solidFill>
                  <a:srgbClr val="FF0000"/>
                </a:solidFill>
              </a:rPr>
              <a:t>ALTERNATIVA 2: SISTEMA DE BANDA</a:t>
            </a:r>
            <a:endParaRPr lang="es-EC" sz="1600" b="1" dirty="0">
              <a:solidFill>
                <a:srgbClr val="FF0000"/>
              </a:solidFill>
            </a:endParaRPr>
          </a:p>
        </p:txBody>
      </p:sp>
      <p:pic>
        <p:nvPicPr>
          <p:cNvPr id="17" name="Imagen 16" descr="http://www.pmzcomatrans.com/fileadmin/images/bigImg/2-3-3-cintas-transportadoras_big.jpg"/>
          <p:cNvPicPr/>
          <p:nvPr/>
        </p:nvPicPr>
        <p:blipFill>
          <a:blip r:embed="rId3">
            <a:extLst>
              <a:ext uri="{28A0092B-C50C-407E-A947-70E740481C1C}">
                <a14:useLocalDpi xmlns:a14="http://schemas.microsoft.com/office/drawing/2010/main" val="0"/>
              </a:ext>
            </a:extLst>
          </a:blip>
          <a:srcRect/>
          <a:stretch>
            <a:fillRect/>
          </a:stretch>
        </p:blipFill>
        <p:spPr bwMode="auto">
          <a:xfrm>
            <a:off x="421062" y="3400024"/>
            <a:ext cx="3750310" cy="2019300"/>
          </a:xfrm>
          <a:prstGeom prst="rect">
            <a:avLst/>
          </a:prstGeom>
          <a:noFill/>
          <a:ln>
            <a:noFill/>
          </a:ln>
        </p:spPr>
      </p:pic>
    </p:spTree>
    <p:extLst>
      <p:ext uri="{BB962C8B-B14F-4D97-AF65-F5344CB8AC3E}">
        <p14:creationId xmlns:p14="http://schemas.microsoft.com/office/powerpoint/2010/main" val="2068423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4327303" y="103030"/>
            <a:ext cx="7521259" cy="3825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Ventajas:</a:t>
            </a:r>
          </a:p>
          <a:p>
            <a:pPr marL="285750" lvl="0" indent="-285750" algn="just">
              <a:buFont typeface="Wingdings" panose="05000000000000000000" pitchFamily="2" charset="2"/>
              <a:buChar char="Ø"/>
            </a:pPr>
            <a:r>
              <a:rPr lang="es-EC" dirty="0"/>
              <a:t>La colocación de los topes de arrastre en la cadena son fáciles de montar, y dan una mayor confiabilidad en la sincronización con el módulo de impresión.</a:t>
            </a:r>
          </a:p>
          <a:p>
            <a:pPr marL="285750" lvl="0" indent="-285750" algn="just">
              <a:buFont typeface="Wingdings" panose="05000000000000000000" pitchFamily="2" charset="2"/>
              <a:buChar char="Ø"/>
            </a:pPr>
            <a:r>
              <a:rPr lang="es-EC" dirty="0"/>
              <a:t>Este sistema de alimentación es utilizado en la máquina </a:t>
            </a:r>
            <a:r>
              <a:rPr lang="es-EC" dirty="0" err="1"/>
              <a:t>troqueladora</a:t>
            </a:r>
            <a:r>
              <a:rPr lang="es-EC" dirty="0"/>
              <a:t> rotativa, por lo que se la certeza de su correcto funcionamiento para el fin propuesto</a:t>
            </a:r>
            <a:r>
              <a:rPr lang="es-EC" dirty="0" smtClean="0"/>
              <a:t>.</a:t>
            </a:r>
          </a:p>
          <a:p>
            <a:pPr marL="285750" lvl="0" indent="-285750" algn="just">
              <a:buFont typeface="Wingdings" panose="05000000000000000000" pitchFamily="2" charset="2"/>
              <a:buChar char="Ø"/>
            </a:pPr>
            <a:r>
              <a:rPr lang="es-EC" dirty="0" smtClean="0"/>
              <a:t> Se </a:t>
            </a:r>
            <a:r>
              <a:rPr lang="es-EC" dirty="0"/>
              <a:t>tiene un limitado número de piezas y componentes, que facilitan el montaje de todo el módulo.</a:t>
            </a:r>
          </a:p>
          <a:p>
            <a:pPr marL="285750" lvl="0" indent="-285750" algn="just">
              <a:buFont typeface="Wingdings" panose="05000000000000000000" pitchFamily="2" charset="2"/>
              <a:buChar char="Ø"/>
            </a:pPr>
            <a:r>
              <a:rPr lang="es-EC" dirty="0"/>
              <a:t>Las piezas no presentas configuraciones geométricas difíciles de conformar.</a:t>
            </a:r>
          </a:p>
          <a:p>
            <a:pPr marL="285750" lvl="0" indent="-285750" algn="just">
              <a:buFont typeface="Wingdings" panose="05000000000000000000" pitchFamily="2" charset="2"/>
              <a:buChar char="Ø"/>
            </a:pPr>
            <a:r>
              <a:rPr lang="es-EC" dirty="0"/>
              <a:t>Alguno de los elementos son normalizados en el mercado, por lo que se reduce tiempo de fabricación y costos.</a:t>
            </a:r>
          </a:p>
          <a:p>
            <a:pPr marL="285750" lvl="0" indent="-285750" algn="just">
              <a:buFont typeface="Wingdings" panose="05000000000000000000" pitchFamily="2" charset="2"/>
              <a:buChar char="Ø"/>
            </a:pPr>
            <a:r>
              <a:rPr lang="es-EC" dirty="0" smtClean="0"/>
              <a:t>El </a:t>
            </a:r>
            <a:r>
              <a:rPr lang="es-EC" dirty="0"/>
              <a:t>mantenimiento  de los componentes es fácil de realizarlo.</a:t>
            </a:r>
          </a:p>
        </p:txBody>
      </p:sp>
      <p:sp>
        <p:nvSpPr>
          <p:cNvPr id="10" name="Rectángulo 9"/>
          <p:cNvSpPr/>
          <p:nvPr/>
        </p:nvSpPr>
        <p:spPr>
          <a:xfrm>
            <a:off x="4327302" y="4043966"/>
            <a:ext cx="7521260" cy="2421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t>Desventajas:</a:t>
            </a:r>
          </a:p>
          <a:p>
            <a:pPr marL="285750" lvl="0" indent="-285750" algn="just">
              <a:buFont typeface="Wingdings" panose="05000000000000000000" pitchFamily="2" charset="2"/>
              <a:buChar char="Ø"/>
            </a:pPr>
            <a:r>
              <a:rPr lang="es-EC" dirty="0"/>
              <a:t>La dimensión de la mesa podría ser un poco mayor que las demás opciones.</a:t>
            </a:r>
          </a:p>
          <a:p>
            <a:pPr marL="285750" lvl="0" indent="-285750" algn="just">
              <a:buFont typeface="Wingdings" panose="05000000000000000000" pitchFamily="2" charset="2"/>
              <a:buChar char="Ø"/>
            </a:pPr>
            <a:r>
              <a:rPr lang="es-EC" dirty="0"/>
              <a:t>La cadena debe ser guiada adecuadamente, ya que podría causar el inadecuado ingreso de la lámina al módulo de impresión, y podría tener contacto con la mesa causando un desgaste de esta.</a:t>
            </a:r>
          </a:p>
          <a:p>
            <a:pPr marL="285750" lvl="0" indent="-285750" algn="just">
              <a:buFont typeface="Wingdings" panose="05000000000000000000" pitchFamily="2" charset="2"/>
              <a:buChar char="Ø"/>
            </a:pPr>
            <a:r>
              <a:rPr lang="es-EC" dirty="0"/>
              <a:t>Se debe contar con un sistema de tensión para las cadenas, ya que si se encuentra muy flojas esto causará que no haya una eficiente trasmisión, lo que desencadena en que los topes pierdan su posición. </a:t>
            </a:r>
          </a:p>
          <a:p>
            <a:pPr algn="just"/>
            <a:r>
              <a:rPr lang="es-EC" b="1" dirty="0"/>
              <a:t> </a:t>
            </a:r>
            <a:endParaRPr lang="es-EC" dirty="0"/>
          </a:p>
        </p:txBody>
      </p:sp>
      <p:sp>
        <p:nvSpPr>
          <p:cNvPr id="11" name="Título 1"/>
          <p:cNvSpPr txBox="1">
            <a:spLocks/>
          </p:cNvSpPr>
          <p:nvPr/>
        </p:nvSpPr>
        <p:spPr>
          <a:xfrm>
            <a:off x="643944" y="1081826"/>
            <a:ext cx="3683358" cy="734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2800" b="1" dirty="0">
              <a:latin typeface="+mn-lt"/>
            </a:endParaRPr>
          </a:p>
        </p:txBody>
      </p:sp>
      <p:sp>
        <p:nvSpPr>
          <p:cNvPr id="12" name="Rectángulo 11"/>
          <p:cNvSpPr/>
          <p:nvPr/>
        </p:nvSpPr>
        <p:spPr>
          <a:xfrm>
            <a:off x="717982" y="1695282"/>
            <a:ext cx="3117156" cy="646331"/>
          </a:xfrm>
          <a:prstGeom prst="rect">
            <a:avLst/>
          </a:prstGeom>
        </p:spPr>
        <p:txBody>
          <a:bodyPr wrap="square">
            <a:spAutoFit/>
          </a:bodyPr>
          <a:lstStyle/>
          <a:p>
            <a:pPr algn="ctr"/>
            <a:r>
              <a:rPr lang="es-EC" b="1" dirty="0" smtClean="0">
                <a:solidFill>
                  <a:srgbClr val="FF0000"/>
                </a:solidFill>
              </a:rPr>
              <a:t>ALTERNATIVA 3: SISTEMA DE CADENA CON TOPES</a:t>
            </a:r>
            <a:endParaRPr lang="es-EC" sz="1600" b="1" dirty="0">
              <a:solidFill>
                <a:srgbClr val="FF0000"/>
              </a:solidFill>
            </a:endParaRP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115910" y="2562896"/>
            <a:ext cx="4157060" cy="3400021"/>
          </a:xfrm>
          <a:prstGeom prst="rect">
            <a:avLst/>
          </a:prstGeom>
          <a:noFill/>
          <a:ln>
            <a:noFill/>
          </a:ln>
        </p:spPr>
      </p:pic>
    </p:spTree>
    <p:extLst>
      <p:ext uri="{BB962C8B-B14F-4D97-AF65-F5344CB8AC3E}">
        <p14:creationId xmlns:p14="http://schemas.microsoft.com/office/powerpoint/2010/main" val="188697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3683357" y="174244"/>
            <a:ext cx="5840569" cy="49026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3200" b="1" dirty="0" smtClean="0">
                <a:latin typeface="+mn-lt"/>
              </a:rPr>
              <a:t>INTERFAZ</a:t>
            </a:r>
            <a:endParaRPr lang="es-EC" sz="3200" b="1" dirty="0">
              <a:latin typeface="+mn-lt"/>
            </a:endParaRPr>
          </a:p>
        </p:txBody>
      </p:sp>
      <p:sp>
        <p:nvSpPr>
          <p:cNvPr id="9" name="Rectángulo 8"/>
          <p:cNvSpPr/>
          <p:nvPr/>
        </p:nvSpPr>
        <p:spPr>
          <a:xfrm>
            <a:off x="4507605" y="913870"/>
            <a:ext cx="7340957" cy="24861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VENTAJAS:</a:t>
            </a:r>
          </a:p>
          <a:p>
            <a:r>
              <a:rPr lang="es-EC" dirty="0"/>
              <a:t> </a:t>
            </a:r>
          </a:p>
          <a:p>
            <a:pPr marL="285750" lvl="0" indent="-285750">
              <a:buFont typeface="Wingdings" panose="05000000000000000000" pitchFamily="2" charset="2"/>
              <a:buChar char="Ø"/>
            </a:pPr>
            <a:r>
              <a:rPr lang="es-EC" dirty="0"/>
              <a:t>Se puede trasmitir potencia a velocidades bajas.</a:t>
            </a:r>
          </a:p>
          <a:p>
            <a:pPr marL="285750" lvl="0" indent="-285750">
              <a:buFont typeface="Wingdings" panose="05000000000000000000" pitchFamily="2" charset="2"/>
              <a:buChar char="Ø"/>
            </a:pPr>
            <a:r>
              <a:rPr lang="es-EC" dirty="0"/>
              <a:t>Elevado rendimiento.</a:t>
            </a:r>
          </a:p>
          <a:p>
            <a:pPr marL="285750" lvl="0" indent="-285750">
              <a:buFont typeface="Wingdings" panose="05000000000000000000" pitchFamily="2" charset="2"/>
              <a:buChar char="Ø"/>
            </a:pPr>
            <a:r>
              <a:rPr lang="es-EC" dirty="0"/>
              <a:t>Bajo mantenimiento.</a:t>
            </a:r>
          </a:p>
          <a:p>
            <a:pPr marL="285750" lvl="0" indent="-285750">
              <a:buFont typeface="Wingdings" panose="05000000000000000000" pitchFamily="2" charset="2"/>
              <a:buChar char="Ø"/>
            </a:pPr>
            <a:r>
              <a:rPr lang="es-EC" dirty="0"/>
              <a:t>No necesita de ningún elemento para enlazar las ruedas.</a:t>
            </a:r>
          </a:p>
        </p:txBody>
      </p:sp>
      <p:sp>
        <p:nvSpPr>
          <p:cNvPr id="10" name="Rectángulo 9"/>
          <p:cNvSpPr/>
          <p:nvPr/>
        </p:nvSpPr>
        <p:spPr>
          <a:xfrm>
            <a:off x="4507605" y="3458508"/>
            <a:ext cx="7340957" cy="29809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DESVENTAJAS:</a:t>
            </a:r>
          </a:p>
          <a:p>
            <a:pPr marL="285750" lvl="0" indent="-285750">
              <a:buFont typeface="Wingdings" panose="05000000000000000000" pitchFamily="2" charset="2"/>
              <a:buChar char="Ø"/>
            </a:pPr>
            <a:r>
              <a:rPr lang="es-EC" dirty="0"/>
              <a:t>Producen ruido cuando se manejan velocidades altas y/o son mal montadas.</a:t>
            </a:r>
          </a:p>
          <a:p>
            <a:pPr marL="285750" lvl="0" indent="-285750">
              <a:buFont typeface="Wingdings" panose="05000000000000000000" pitchFamily="2" charset="2"/>
              <a:buChar char="Ø"/>
            </a:pPr>
            <a:r>
              <a:rPr lang="es-EC" dirty="0"/>
              <a:t>La cantidad de material que se utiliza y su manufactura son costosas.</a:t>
            </a:r>
          </a:p>
          <a:p>
            <a:pPr marL="285750" lvl="0" indent="-285750">
              <a:buFont typeface="Wingdings" panose="05000000000000000000" pitchFamily="2" charset="2"/>
              <a:buChar char="Ø"/>
            </a:pPr>
            <a:r>
              <a:rPr lang="es-EC" dirty="0"/>
              <a:t>Se genera alta fricción por lo que se necesita un sistema de lubricación.</a:t>
            </a:r>
          </a:p>
          <a:p>
            <a:pPr marL="285750" lvl="0" indent="-285750">
              <a:buFont typeface="Wingdings" panose="05000000000000000000" pitchFamily="2" charset="2"/>
              <a:buChar char="Ø"/>
            </a:pPr>
            <a:r>
              <a:rPr lang="es-EC" dirty="0"/>
              <a:t>Se debe trabajar con mucha precisión en la manufactura y montaje.</a:t>
            </a:r>
          </a:p>
          <a:p>
            <a:pPr marL="285750" lvl="0" indent="-285750">
              <a:buFont typeface="Wingdings" panose="05000000000000000000" pitchFamily="2" charset="2"/>
              <a:buChar char="Ø"/>
            </a:pPr>
            <a:r>
              <a:rPr lang="es-EC" dirty="0"/>
              <a:t>Permite solo cierta tolerancia de distancia entre sus centros, factor importante de considerar para el montaje y calibración de los rodillos y/o cilindros.</a:t>
            </a:r>
          </a:p>
          <a:p>
            <a:r>
              <a:rPr lang="es-EC" b="1" dirty="0"/>
              <a:t> </a:t>
            </a:r>
            <a:endParaRPr lang="es-EC" dirty="0"/>
          </a:p>
        </p:txBody>
      </p:sp>
      <p:sp>
        <p:nvSpPr>
          <p:cNvPr id="11" name="Título 1"/>
          <p:cNvSpPr txBox="1">
            <a:spLocks/>
          </p:cNvSpPr>
          <p:nvPr/>
        </p:nvSpPr>
        <p:spPr>
          <a:xfrm>
            <a:off x="643944" y="1081826"/>
            <a:ext cx="3683358" cy="734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2800" b="1" dirty="0">
              <a:latin typeface="+mn-lt"/>
            </a:endParaRPr>
          </a:p>
        </p:txBody>
      </p:sp>
      <p:sp>
        <p:nvSpPr>
          <p:cNvPr id="12" name="Rectángulo 11"/>
          <p:cNvSpPr/>
          <p:nvPr/>
        </p:nvSpPr>
        <p:spPr>
          <a:xfrm>
            <a:off x="717982" y="1695282"/>
            <a:ext cx="3117156" cy="646331"/>
          </a:xfrm>
          <a:prstGeom prst="rect">
            <a:avLst/>
          </a:prstGeom>
        </p:spPr>
        <p:txBody>
          <a:bodyPr wrap="square">
            <a:spAutoFit/>
          </a:bodyPr>
          <a:lstStyle/>
          <a:p>
            <a:pPr algn="ctr"/>
            <a:r>
              <a:rPr lang="es-EC" b="1" dirty="0" smtClean="0">
                <a:solidFill>
                  <a:srgbClr val="FF0000"/>
                </a:solidFill>
              </a:rPr>
              <a:t>ALTERNATIVA 1:TRANSMISIÓN POR ENGRANES</a:t>
            </a:r>
            <a:endParaRPr lang="es-EC" sz="1600" b="1" dirty="0">
              <a:solidFill>
                <a:srgbClr val="FF0000"/>
              </a:solidFill>
            </a:endParaRPr>
          </a:p>
        </p:txBody>
      </p:sp>
      <p:pic>
        <p:nvPicPr>
          <p:cNvPr id="1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415383" y="2955069"/>
            <a:ext cx="3912870" cy="2159635"/>
          </a:xfrm>
          <a:prstGeom prst="rect">
            <a:avLst/>
          </a:prstGeom>
          <a:noFill/>
          <a:ln>
            <a:noFill/>
          </a:ln>
        </p:spPr>
      </p:pic>
    </p:spTree>
    <p:extLst>
      <p:ext uri="{BB962C8B-B14F-4D97-AF65-F5344CB8AC3E}">
        <p14:creationId xmlns:p14="http://schemas.microsoft.com/office/powerpoint/2010/main" val="2878229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70164"/>
            <a:ext cx="10515600" cy="5906799"/>
          </a:xfrm>
        </p:spPr>
        <p:txBody>
          <a:bodyPr/>
          <a:lstStyle/>
          <a:p>
            <a:pPr marL="0" indent="0" algn="ctr">
              <a:buNone/>
            </a:pPr>
            <a:r>
              <a:rPr lang="es-EC" sz="3200" b="1" dirty="0"/>
              <a:t>DEFINICIÓN DEL PROBLEMA</a:t>
            </a:r>
          </a:p>
          <a:p>
            <a:pPr marL="0" indent="0">
              <a:buNone/>
            </a:pPr>
            <a:endParaRPr lang="es-EC" b="1" dirty="0"/>
          </a:p>
          <a:p>
            <a:pPr algn="just">
              <a:buFont typeface="Wingdings" panose="05000000000000000000" pitchFamily="2" charset="2"/>
              <a:buChar char="v"/>
            </a:pPr>
            <a:r>
              <a:rPr lang="es-EC" b="1" dirty="0"/>
              <a:t> </a:t>
            </a:r>
            <a:r>
              <a:rPr lang="es-EC" dirty="0"/>
              <a:t>Con la adquisición de una </a:t>
            </a:r>
            <a:r>
              <a:rPr lang="es-EC" dirty="0" err="1"/>
              <a:t>troqueladora</a:t>
            </a:r>
            <a:r>
              <a:rPr lang="es-EC" dirty="0"/>
              <a:t> rotativa se logra fabricar cajas de todo tipo, para satisfacer las necesidades de cualquier industria (licorera, florícola, farmacéutica).</a:t>
            </a:r>
          </a:p>
          <a:p>
            <a:pPr algn="just">
              <a:buFont typeface="Wingdings" panose="05000000000000000000" pitchFamily="2" charset="2"/>
              <a:buChar char="v"/>
            </a:pPr>
            <a:r>
              <a:rPr lang="es-EC" dirty="0"/>
              <a:t>ARNEM  no cuenta con el proceso de impresión, quedan en desventaja con  la competencia</a:t>
            </a:r>
            <a:r>
              <a:rPr lang="es-EC" dirty="0" smtClean="0"/>
              <a:t>.</a:t>
            </a:r>
          </a:p>
          <a:p>
            <a:pPr algn="just">
              <a:buFont typeface="Wingdings" panose="05000000000000000000" pitchFamily="2" charset="2"/>
              <a:buChar char="v"/>
            </a:pPr>
            <a:r>
              <a:rPr lang="es-EC" dirty="0"/>
              <a:t> </a:t>
            </a:r>
            <a:r>
              <a:rPr lang="es-EC" dirty="0" smtClean="0"/>
              <a:t>Las impresoras </a:t>
            </a:r>
            <a:r>
              <a:rPr lang="es-EC" dirty="0" err="1" smtClean="0"/>
              <a:t>flexográficas</a:t>
            </a:r>
            <a:r>
              <a:rPr lang="es-EC" dirty="0" smtClean="0"/>
              <a:t> que existen en el marcado no se ajustan a necesidades de la producción de ARNEM, siendo un factor que influye directamente en el  costo de la máquina.</a:t>
            </a:r>
            <a:endParaRPr lang="es-EC" dirty="0"/>
          </a:p>
          <a:p>
            <a:pPr marL="0" indent="0">
              <a:buNone/>
            </a:pPr>
            <a:endParaRPr lang="es-EC"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700" y="28905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5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327303" y="103030"/>
            <a:ext cx="7521259" cy="3825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VENTAJAS:</a:t>
            </a:r>
          </a:p>
          <a:p>
            <a:pPr marL="285750" lvl="0" indent="-285750">
              <a:buFont typeface="Wingdings" panose="05000000000000000000" pitchFamily="2" charset="2"/>
              <a:buChar char="Ø"/>
            </a:pPr>
            <a:r>
              <a:rPr lang="es-EC" dirty="0"/>
              <a:t>El sistema es silencioso.</a:t>
            </a:r>
          </a:p>
          <a:p>
            <a:pPr marL="285750" lvl="0" indent="-285750">
              <a:buFont typeface="Wingdings" panose="05000000000000000000" pitchFamily="2" charset="2"/>
              <a:buChar char="Ø"/>
            </a:pPr>
            <a:r>
              <a:rPr lang="es-EC" dirty="0"/>
              <a:t>La trasmisión de potencia se la puede obtener a distancias relativamente grandes.</a:t>
            </a:r>
          </a:p>
          <a:p>
            <a:pPr marL="285750" lvl="0" indent="-285750">
              <a:buFont typeface="Wingdings" panose="05000000000000000000" pitchFamily="2" charset="2"/>
              <a:buChar char="Ø"/>
            </a:pPr>
            <a:r>
              <a:rPr lang="es-EC" dirty="0"/>
              <a:t>Ya que los elementos son normalizados, son fáciles de conseguir y tienen un costo inicial bajo. </a:t>
            </a:r>
          </a:p>
          <a:p>
            <a:pPr marL="285750" lvl="0" indent="-285750">
              <a:buFont typeface="Wingdings" panose="05000000000000000000" pitchFamily="2" charset="2"/>
              <a:buChar char="Ø"/>
            </a:pPr>
            <a:r>
              <a:rPr lang="es-EC" dirty="0"/>
              <a:t>Diseño sencillo.</a:t>
            </a:r>
          </a:p>
          <a:p>
            <a:pPr marL="285750" lvl="0" indent="-285750">
              <a:buFont typeface="Wingdings" panose="05000000000000000000" pitchFamily="2" charset="2"/>
              <a:buChar char="Ø"/>
            </a:pPr>
            <a:r>
              <a:rPr lang="es-EC" dirty="0"/>
              <a:t>No requiere un mantenimiento frecuente a más de no requerir lubricación.</a:t>
            </a:r>
          </a:p>
          <a:p>
            <a:pPr lvl="0"/>
            <a:r>
              <a:rPr lang="es-EC" dirty="0" smtClean="0"/>
              <a:t>      Facilidad </a:t>
            </a:r>
            <a:r>
              <a:rPr lang="es-EC" dirty="0"/>
              <a:t>de montaje y desmontaje.</a:t>
            </a:r>
          </a:p>
        </p:txBody>
      </p:sp>
      <p:sp>
        <p:nvSpPr>
          <p:cNvPr id="4" name="Rectángulo 3"/>
          <p:cNvSpPr/>
          <p:nvPr/>
        </p:nvSpPr>
        <p:spPr>
          <a:xfrm>
            <a:off x="4327302" y="4043966"/>
            <a:ext cx="7521260" cy="2421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 DESVENTAJAS:</a:t>
            </a:r>
          </a:p>
          <a:p>
            <a:pPr marL="285750" lvl="0" indent="-285750">
              <a:buFont typeface="Wingdings" panose="05000000000000000000" pitchFamily="2" charset="2"/>
              <a:buChar char="Ø"/>
            </a:pPr>
            <a:r>
              <a:rPr lang="es-EC" dirty="0"/>
              <a:t>Dependiendo de la disposición de los elementos, el sistema ocupa mucho espacio.</a:t>
            </a:r>
          </a:p>
          <a:p>
            <a:pPr marL="285750" lvl="0" indent="-285750">
              <a:buFont typeface="Wingdings" panose="05000000000000000000" pitchFamily="2" charset="2"/>
              <a:buChar char="Ø"/>
            </a:pPr>
            <a:r>
              <a:rPr lang="es-EC" dirty="0"/>
              <a:t>Se puede producir un desfase en la trasmisión por deslizamiento de la banda. </a:t>
            </a:r>
          </a:p>
          <a:p>
            <a:pPr marL="285750" lvl="0" indent="-285750">
              <a:buFont typeface="Wingdings" panose="05000000000000000000" pitchFamily="2" charset="2"/>
              <a:buChar char="Ø"/>
            </a:pPr>
            <a:r>
              <a:rPr lang="es-EC" dirty="0"/>
              <a:t>No soporta grandes fuerzas ya que provocan poca fricción en las bandas.</a:t>
            </a:r>
          </a:p>
          <a:p>
            <a:pPr lvl="0"/>
            <a:r>
              <a:rPr lang="es-EC" dirty="0" smtClean="0"/>
              <a:t>      Vida </a:t>
            </a:r>
            <a:r>
              <a:rPr lang="es-EC" dirty="0"/>
              <a:t>de la banda relativamente corta.</a:t>
            </a:r>
            <a:r>
              <a:rPr lang="es-EC" b="1" dirty="0"/>
              <a:t> </a:t>
            </a:r>
            <a:endParaRPr lang="es-EC" dirty="0"/>
          </a:p>
        </p:txBody>
      </p:sp>
      <p:sp>
        <p:nvSpPr>
          <p:cNvPr id="5" name="Título 1"/>
          <p:cNvSpPr txBox="1">
            <a:spLocks/>
          </p:cNvSpPr>
          <p:nvPr/>
        </p:nvSpPr>
        <p:spPr>
          <a:xfrm>
            <a:off x="643944" y="1081826"/>
            <a:ext cx="3683358" cy="734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2800" b="1" dirty="0">
              <a:latin typeface="+mn-lt"/>
            </a:endParaRPr>
          </a:p>
        </p:txBody>
      </p:sp>
      <p:sp>
        <p:nvSpPr>
          <p:cNvPr id="6" name="Rectángulo 5"/>
          <p:cNvSpPr/>
          <p:nvPr/>
        </p:nvSpPr>
        <p:spPr>
          <a:xfrm>
            <a:off x="717982" y="1695282"/>
            <a:ext cx="3117156" cy="646331"/>
          </a:xfrm>
          <a:prstGeom prst="rect">
            <a:avLst/>
          </a:prstGeom>
        </p:spPr>
        <p:txBody>
          <a:bodyPr wrap="square">
            <a:spAutoFit/>
          </a:bodyPr>
          <a:lstStyle/>
          <a:p>
            <a:pPr algn="ctr"/>
            <a:r>
              <a:rPr lang="es-EC" b="1" dirty="0" smtClean="0">
                <a:solidFill>
                  <a:srgbClr val="FF0000"/>
                </a:solidFill>
              </a:rPr>
              <a:t>ALTERNATIVA 2: TRANSMISIÓN POER BANDAS Y POLEAS</a:t>
            </a:r>
            <a:endParaRPr lang="es-EC" sz="1600" b="1" dirty="0">
              <a:solidFill>
                <a:srgbClr val="FF0000"/>
              </a:solidFill>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448377" y="2955069"/>
            <a:ext cx="3732258" cy="2504646"/>
          </a:xfrm>
          <a:prstGeom prst="rect">
            <a:avLst/>
          </a:prstGeom>
          <a:noFill/>
          <a:ln>
            <a:noFill/>
          </a:ln>
        </p:spPr>
      </p:pic>
    </p:spTree>
    <p:extLst>
      <p:ext uri="{BB962C8B-B14F-4D97-AF65-F5344CB8AC3E}">
        <p14:creationId xmlns:p14="http://schemas.microsoft.com/office/powerpoint/2010/main" val="312897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559" y="36512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327303" y="962380"/>
            <a:ext cx="7521259" cy="21121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VENTAJAS:</a:t>
            </a:r>
          </a:p>
          <a:p>
            <a:pPr marL="285750" lvl="0" indent="-285750">
              <a:buFont typeface="Wingdings" panose="05000000000000000000" pitchFamily="2" charset="2"/>
              <a:buChar char="Ø"/>
            </a:pPr>
            <a:r>
              <a:rPr lang="es-EC" dirty="0"/>
              <a:t>Trasmite potencias relativamente altas.</a:t>
            </a:r>
          </a:p>
          <a:p>
            <a:pPr marL="285750" lvl="0" indent="-285750">
              <a:buFont typeface="Wingdings" panose="05000000000000000000" pitchFamily="2" charset="2"/>
              <a:buChar char="Ø"/>
            </a:pPr>
            <a:r>
              <a:rPr lang="es-EC" dirty="0"/>
              <a:t>No existe </a:t>
            </a:r>
            <a:r>
              <a:rPr lang="es-EC" dirty="0" err="1"/>
              <a:t>patinamiento</a:t>
            </a:r>
            <a:r>
              <a:rPr lang="es-EC" dirty="0"/>
              <a:t>.</a:t>
            </a:r>
          </a:p>
          <a:p>
            <a:pPr marL="285750" lvl="0" indent="-285750">
              <a:buFont typeface="Wingdings" panose="05000000000000000000" pitchFamily="2" charset="2"/>
              <a:buChar char="Ø"/>
            </a:pPr>
            <a:r>
              <a:rPr lang="es-EC" dirty="0"/>
              <a:t>No es necesario diámetros grandes en las ruedas.</a:t>
            </a:r>
          </a:p>
          <a:p>
            <a:pPr marL="285750" lvl="0" indent="-285750">
              <a:buFont typeface="Wingdings" panose="05000000000000000000" pitchFamily="2" charset="2"/>
              <a:buChar char="Ø"/>
            </a:pPr>
            <a:r>
              <a:rPr lang="es-EC" dirty="0"/>
              <a:t>No necesita estar tensionada la cadena.</a:t>
            </a:r>
          </a:p>
          <a:p>
            <a:pPr marL="285750" lvl="0" indent="-285750">
              <a:buFont typeface="Wingdings" panose="05000000000000000000" pitchFamily="2" charset="2"/>
              <a:buChar char="Ø"/>
            </a:pPr>
            <a:r>
              <a:rPr lang="es-EC" dirty="0"/>
              <a:t>Trabaja bien a altas tensiones.</a:t>
            </a:r>
          </a:p>
        </p:txBody>
      </p:sp>
      <p:sp>
        <p:nvSpPr>
          <p:cNvPr id="4" name="Rectángulo 3"/>
          <p:cNvSpPr/>
          <p:nvPr/>
        </p:nvSpPr>
        <p:spPr>
          <a:xfrm>
            <a:off x="4327302" y="3565984"/>
            <a:ext cx="7521260" cy="24212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t> DESVENTAJAS:</a:t>
            </a:r>
          </a:p>
          <a:p>
            <a:pPr marL="285750" lvl="0" indent="-285750">
              <a:buFont typeface="Wingdings" panose="05000000000000000000" pitchFamily="2" charset="2"/>
              <a:buChar char="Ø"/>
            </a:pPr>
            <a:r>
              <a:rPr lang="es-EC" dirty="0"/>
              <a:t>Son ruidosas y de alta vibración.</a:t>
            </a:r>
          </a:p>
          <a:p>
            <a:pPr marL="285750" lvl="0" indent="-285750">
              <a:buFont typeface="Wingdings" panose="05000000000000000000" pitchFamily="2" charset="2"/>
              <a:buChar char="Ø"/>
            </a:pPr>
            <a:r>
              <a:rPr lang="es-EC" dirty="0"/>
              <a:t>Son más costosas que las trasmisiones con correas.</a:t>
            </a:r>
          </a:p>
          <a:p>
            <a:pPr marL="285750" lvl="0" indent="-285750">
              <a:buFont typeface="Wingdings" panose="05000000000000000000" pitchFamily="2" charset="2"/>
              <a:buChar char="Ø"/>
            </a:pPr>
            <a:r>
              <a:rPr lang="es-EC" dirty="0"/>
              <a:t>Necesitan un buen mantenimiento, con limpiezas periódicas y lubricación adecuada. </a:t>
            </a:r>
          </a:p>
          <a:p>
            <a:pPr marL="285750" lvl="0" indent="-285750">
              <a:buFont typeface="Wingdings" panose="05000000000000000000" pitchFamily="2" charset="2"/>
              <a:buChar char="Ø"/>
            </a:pPr>
            <a:r>
              <a:rPr lang="es-EC" dirty="0"/>
              <a:t>Para absorber los alargamientos deben disponerse los ejes de modo que pueda tensarse la cadena o bien montar un piñón tensor en el ramal flojo.</a:t>
            </a:r>
          </a:p>
        </p:txBody>
      </p:sp>
      <p:sp>
        <p:nvSpPr>
          <p:cNvPr id="5" name="Título 1"/>
          <p:cNvSpPr txBox="1">
            <a:spLocks/>
          </p:cNvSpPr>
          <p:nvPr/>
        </p:nvSpPr>
        <p:spPr>
          <a:xfrm>
            <a:off x="643944" y="1081826"/>
            <a:ext cx="3683358" cy="7340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C" sz="2800" b="1" dirty="0">
              <a:latin typeface="+mn-lt"/>
            </a:endParaRPr>
          </a:p>
        </p:txBody>
      </p:sp>
      <p:sp>
        <p:nvSpPr>
          <p:cNvPr id="6" name="Rectángulo 5"/>
          <p:cNvSpPr/>
          <p:nvPr/>
        </p:nvSpPr>
        <p:spPr>
          <a:xfrm>
            <a:off x="717982" y="1695282"/>
            <a:ext cx="3117156" cy="646331"/>
          </a:xfrm>
          <a:prstGeom prst="rect">
            <a:avLst/>
          </a:prstGeom>
        </p:spPr>
        <p:txBody>
          <a:bodyPr wrap="square">
            <a:spAutoFit/>
          </a:bodyPr>
          <a:lstStyle/>
          <a:p>
            <a:pPr algn="ctr"/>
            <a:r>
              <a:rPr lang="es-EC" b="1" dirty="0" smtClean="0">
                <a:solidFill>
                  <a:srgbClr val="FF0000"/>
                </a:solidFill>
              </a:rPr>
              <a:t>ALTERNATIVA </a:t>
            </a:r>
            <a:r>
              <a:rPr lang="es-EC" b="1" dirty="0">
                <a:solidFill>
                  <a:srgbClr val="FF0000"/>
                </a:solidFill>
              </a:rPr>
              <a:t>3</a:t>
            </a:r>
            <a:r>
              <a:rPr lang="es-EC" b="1" dirty="0" smtClean="0">
                <a:solidFill>
                  <a:srgbClr val="FF0000"/>
                </a:solidFill>
              </a:rPr>
              <a:t>: TRANSMISIÓN CADENA Y CATARINAS</a:t>
            </a:r>
            <a:endParaRPr lang="es-EC" sz="1600" b="1" dirty="0">
              <a:solidFill>
                <a:srgbClr val="FF0000"/>
              </a:solidFill>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42899" y="2955069"/>
            <a:ext cx="3855027" cy="2354686"/>
          </a:xfrm>
          <a:prstGeom prst="rect">
            <a:avLst/>
          </a:prstGeom>
          <a:noFill/>
          <a:ln>
            <a:noFill/>
          </a:ln>
        </p:spPr>
      </p:pic>
    </p:spTree>
    <p:extLst>
      <p:ext uri="{BB962C8B-B14F-4D97-AF65-F5344CB8AC3E}">
        <p14:creationId xmlns:p14="http://schemas.microsoft.com/office/powerpoint/2010/main" val="1332714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660073" y="333949"/>
            <a:ext cx="8001000" cy="341457"/>
          </a:xfrm>
        </p:spPr>
        <p:txBody>
          <a:bodyPr>
            <a:noAutofit/>
          </a:bodyPr>
          <a:lstStyle/>
          <a:p>
            <a:pPr algn="ctr"/>
            <a:r>
              <a:rPr lang="es-EC" sz="3200" b="1" dirty="0" smtClean="0"/>
              <a:t>SELECCIÓN DE ALTERNATIVAS</a:t>
            </a:r>
            <a:endParaRPr lang="es-EC" sz="3200" b="1" dirty="0"/>
          </a:p>
        </p:txBody>
      </p:sp>
      <p:sp>
        <p:nvSpPr>
          <p:cNvPr id="7" name="Rectángulo redondeado 6"/>
          <p:cNvSpPr/>
          <p:nvPr/>
        </p:nvSpPr>
        <p:spPr>
          <a:xfrm>
            <a:off x="311727" y="1018309"/>
            <a:ext cx="5382491" cy="553835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sz="2400" dirty="0">
                <a:solidFill>
                  <a:schemeClr val="accent5">
                    <a:lumMod val="50000"/>
                  </a:schemeClr>
                </a:solidFill>
              </a:rPr>
              <a:t>La selección de alternativas se la hace mediante matrices de ponderación de criterios. Los criterios se los define en base a los requerimientos, las descripciones de cada alternativa  y las necesidades futuras para el desarrollo del proyecto.</a:t>
            </a:r>
          </a:p>
          <a:p>
            <a:r>
              <a:rPr lang="es-EC" sz="2400" dirty="0">
                <a:solidFill>
                  <a:schemeClr val="accent5">
                    <a:lumMod val="50000"/>
                  </a:schemeClr>
                </a:solidFill>
              </a:rPr>
              <a:t>Siendo los criterios:</a:t>
            </a:r>
          </a:p>
          <a:p>
            <a:pPr lvl="0">
              <a:buFont typeface="Wingdings" panose="05000000000000000000" pitchFamily="2" charset="2"/>
              <a:buChar char="Ø"/>
            </a:pPr>
            <a:r>
              <a:rPr lang="es-EC" sz="2400" dirty="0"/>
              <a:t>Funcionalidad.</a:t>
            </a:r>
          </a:p>
          <a:p>
            <a:pPr lvl="0">
              <a:buFont typeface="Wingdings" panose="05000000000000000000" pitchFamily="2" charset="2"/>
              <a:buChar char="Ø"/>
            </a:pPr>
            <a:r>
              <a:rPr lang="es-EC" sz="2400" dirty="0"/>
              <a:t>Costos.</a:t>
            </a:r>
          </a:p>
          <a:p>
            <a:pPr>
              <a:buFont typeface="Wingdings" panose="05000000000000000000" pitchFamily="2" charset="2"/>
              <a:buChar char="Ø"/>
            </a:pPr>
            <a:r>
              <a:rPr lang="es-EC" sz="2400" dirty="0"/>
              <a:t>Manufactura.</a:t>
            </a:r>
          </a:p>
          <a:p>
            <a:pPr lvl="0">
              <a:buFont typeface="Wingdings" panose="05000000000000000000" pitchFamily="2" charset="2"/>
              <a:buChar char="Ø"/>
            </a:pPr>
            <a:r>
              <a:rPr lang="es-EC" sz="2400" dirty="0"/>
              <a:t>Mantenimiento.</a:t>
            </a:r>
          </a:p>
          <a:p>
            <a:pPr lvl="0">
              <a:buFont typeface="Wingdings" panose="05000000000000000000" pitchFamily="2" charset="2"/>
              <a:buChar char="Ø"/>
            </a:pPr>
            <a:r>
              <a:rPr lang="es-EC" sz="2400" dirty="0"/>
              <a:t>Facilidad de operación.</a:t>
            </a:r>
          </a:p>
        </p:txBody>
      </p:sp>
      <p:sp>
        <p:nvSpPr>
          <p:cNvPr id="8" name="Rectángulo redondeado 7"/>
          <p:cNvSpPr/>
          <p:nvPr/>
        </p:nvSpPr>
        <p:spPr>
          <a:xfrm>
            <a:off x="6078681" y="1018309"/>
            <a:ext cx="5735783" cy="545522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C" sz="2400" dirty="0">
                <a:solidFill>
                  <a:schemeClr val="accent5">
                    <a:lumMod val="50000"/>
                  </a:schemeClr>
                </a:solidFill>
              </a:rPr>
              <a:t>La matriz principal hace una relación entre filas y columnas donde se colocan los criterios; colocando un valor el cual representa el nivel de importancia que tiene la relación, dando así la puntuación siguiente:</a:t>
            </a:r>
          </a:p>
          <a:p>
            <a:pPr algn="just"/>
            <a:r>
              <a:rPr lang="es-EC" sz="2400" dirty="0">
                <a:solidFill>
                  <a:schemeClr val="accent5">
                    <a:lumMod val="50000"/>
                  </a:schemeClr>
                </a:solidFill>
              </a:rPr>
              <a:t> </a:t>
            </a:r>
          </a:p>
          <a:p>
            <a:pPr lvl="0">
              <a:buFont typeface="Wingdings" panose="05000000000000000000" pitchFamily="2" charset="2"/>
              <a:buChar char="Ø"/>
            </a:pPr>
            <a:r>
              <a:rPr lang="es-EC" sz="2400" dirty="0"/>
              <a:t>1 si el criterio de la fila e más importante.</a:t>
            </a:r>
          </a:p>
          <a:p>
            <a:pPr lvl="0">
              <a:buFont typeface="Wingdings" panose="05000000000000000000" pitchFamily="2" charset="2"/>
              <a:buChar char="Ø"/>
            </a:pPr>
            <a:r>
              <a:rPr lang="es-EC" sz="2400" dirty="0"/>
              <a:t>0,5 si el criterio de la fila es igual de importante.</a:t>
            </a:r>
          </a:p>
          <a:p>
            <a:pPr lvl="0">
              <a:buFont typeface="Wingdings" panose="05000000000000000000" pitchFamily="2" charset="2"/>
              <a:buChar char="Ø"/>
            </a:pPr>
            <a:r>
              <a:rPr lang="es-EC" sz="2400" dirty="0"/>
              <a:t>0 si el criterio de la fila es menos importante</a:t>
            </a:r>
            <a:r>
              <a:rPr lang="es-EC" dirty="0"/>
              <a:t>.</a:t>
            </a:r>
          </a:p>
        </p:txBody>
      </p:sp>
      <p:pic>
        <p:nvPicPr>
          <p:cNvPr id="10"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714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787236" y="2062162"/>
            <a:ext cx="7328189" cy="3317335"/>
          </a:xfrm>
          <a:prstGeom prst="rect">
            <a:avLst/>
          </a:prstGeom>
        </p:spPr>
      </p:pic>
    </p:spTree>
    <p:extLst>
      <p:ext uri="{BB962C8B-B14F-4D97-AF65-F5344CB8AC3E}">
        <p14:creationId xmlns:p14="http://schemas.microsoft.com/office/powerpoint/2010/main" val="2261313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73136" y="365126"/>
            <a:ext cx="8080664" cy="424584"/>
          </a:xfrm>
        </p:spPr>
        <p:txBody>
          <a:bodyPr>
            <a:noAutofit/>
          </a:bodyPr>
          <a:lstStyle/>
          <a:p>
            <a:r>
              <a:rPr lang="es-EC" sz="2800" b="1" dirty="0" smtClean="0">
                <a:latin typeface="+mn-lt"/>
              </a:rPr>
              <a:t>MATRICES DE SELECCIÓN</a:t>
            </a:r>
            <a:endParaRPr lang="es-EC" sz="2800" b="1" dirty="0">
              <a:latin typeface="+mn-lt"/>
            </a:endParaRP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1281156" y="1519707"/>
            <a:ext cx="8873836" cy="386805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C" sz="2400" dirty="0"/>
              <a:t>Para la selección de las alternativas, se utiliza matrices de calificación donde se hace una puntuación a las alternativas en relación a los criterios que se formaron anteriormente. Dando así, la alternativa que obtenga el mayor valor que resulta de la sumatoria de la puntuación, será la seleccionada.</a:t>
            </a:r>
          </a:p>
          <a:p>
            <a:pPr algn="just"/>
            <a:r>
              <a:rPr lang="es-EC" sz="2400" dirty="0"/>
              <a:t>La escala de valores para el análisis es </a:t>
            </a:r>
            <a:r>
              <a:rPr lang="es-EC" sz="2400" dirty="0">
                <a:solidFill>
                  <a:srgbClr val="FF0000"/>
                </a:solidFill>
              </a:rPr>
              <a:t>de 1 a 10, siendo 10 la mejor calificación y 1 la peor.</a:t>
            </a:r>
          </a:p>
        </p:txBody>
      </p:sp>
    </p:spTree>
    <p:extLst>
      <p:ext uri="{BB962C8B-B14F-4D97-AF65-F5344CB8AC3E}">
        <p14:creationId xmlns:p14="http://schemas.microsoft.com/office/powerpoint/2010/main" val="2165540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6465194" y="283862"/>
            <a:ext cx="2691685" cy="7796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b="1" dirty="0" smtClean="0">
                <a:solidFill>
                  <a:srgbClr val="FF0000"/>
                </a:solidFill>
              </a:rPr>
              <a:t>MATRIZ </a:t>
            </a:r>
            <a:r>
              <a:rPr lang="es-EC" sz="1800" b="1" dirty="0">
                <a:solidFill>
                  <a:srgbClr val="FF0000"/>
                </a:solidFill>
              </a:rPr>
              <a:t>DE SELECCIÓN PARA MÓDULO DE </a:t>
            </a:r>
            <a:r>
              <a:rPr lang="es-EC" sz="1800" b="1" dirty="0" smtClean="0">
                <a:solidFill>
                  <a:srgbClr val="FF0000"/>
                </a:solidFill>
              </a:rPr>
              <a:t>ALIMENTACIÓN</a:t>
            </a:r>
            <a:endParaRPr lang="es-EC" sz="1800" b="1" dirty="0">
              <a:solidFill>
                <a:srgbClr val="FF0000"/>
              </a:solidFill>
              <a:latin typeface="+mn-lt"/>
            </a:endParaRPr>
          </a:p>
        </p:txBody>
      </p:sp>
      <p:pic>
        <p:nvPicPr>
          <p:cNvPr id="7" name="Imagen 6"/>
          <p:cNvPicPr>
            <a:picLocks noChangeAspect="1"/>
          </p:cNvPicPr>
          <p:nvPr/>
        </p:nvPicPr>
        <p:blipFill>
          <a:blip r:embed="rId3"/>
          <a:stretch>
            <a:fillRect/>
          </a:stretch>
        </p:blipFill>
        <p:spPr>
          <a:xfrm>
            <a:off x="5107278" y="1101478"/>
            <a:ext cx="6819900" cy="2105025"/>
          </a:xfrm>
          <a:prstGeom prst="rect">
            <a:avLst/>
          </a:prstGeom>
        </p:spPr>
      </p:pic>
      <p:sp>
        <p:nvSpPr>
          <p:cNvPr id="9" name="Título 1"/>
          <p:cNvSpPr txBox="1">
            <a:spLocks/>
          </p:cNvSpPr>
          <p:nvPr/>
        </p:nvSpPr>
        <p:spPr>
          <a:xfrm>
            <a:off x="6465194" y="3398542"/>
            <a:ext cx="2717443" cy="7799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1800" b="1" dirty="0" smtClean="0">
                <a:solidFill>
                  <a:srgbClr val="FF0000"/>
                </a:solidFill>
              </a:rPr>
              <a:t>MATRIZ </a:t>
            </a:r>
            <a:r>
              <a:rPr lang="es-EC" sz="1800" b="1" dirty="0">
                <a:solidFill>
                  <a:srgbClr val="FF0000"/>
                </a:solidFill>
              </a:rPr>
              <a:t>DE SELECCIÓN PARA </a:t>
            </a:r>
            <a:r>
              <a:rPr lang="es-EC" sz="1800" b="1" dirty="0" smtClean="0">
                <a:solidFill>
                  <a:srgbClr val="FF0000"/>
                </a:solidFill>
              </a:rPr>
              <a:t>INTERFAZ</a:t>
            </a:r>
            <a:endParaRPr lang="es-EC" sz="1800" b="1" dirty="0">
              <a:solidFill>
                <a:srgbClr val="FF0000"/>
              </a:solidFill>
              <a:latin typeface="+mn-lt"/>
            </a:endParaRPr>
          </a:p>
        </p:txBody>
      </p:sp>
      <p:pic>
        <p:nvPicPr>
          <p:cNvPr id="10" name="Imagen 9"/>
          <p:cNvPicPr>
            <a:picLocks noChangeAspect="1"/>
          </p:cNvPicPr>
          <p:nvPr/>
        </p:nvPicPr>
        <p:blipFill>
          <a:blip r:embed="rId4"/>
          <a:stretch>
            <a:fillRect/>
          </a:stretch>
        </p:blipFill>
        <p:spPr>
          <a:xfrm>
            <a:off x="5040603" y="4178454"/>
            <a:ext cx="6953250" cy="2257425"/>
          </a:xfrm>
          <a:prstGeom prst="rect">
            <a:avLst/>
          </a:prstGeom>
        </p:spPr>
      </p:pic>
      <p:pic>
        <p:nvPicPr>
          <p:cNvPr id="8" name="Imagen 7"/>
          <p:cNvPicPr/>
          <p:nvPr/>
        </p:nvPicPr>
        <p:blipFill rotWithShape="1">
          <a:blip r:embed="rId5">
            <a:extLst>
              <a:ext uri="{28A0092B-C50C-407E-A947-70E740481C1C}">
                <a14:useLocalDpi xmlns:a14="http://schemas.microsoft.com/office/drawing/2010/main" val="0"/>
              </a:ext>
            </a:extLst>
          </a:blip>
          <a:srcRect t="-4638" r="1749"/>
          <a:stretch/>
        </p:blipFill>
        <p:spPr bwMode="auto">
          <a:xfrm>
            <a:off x="273368" y="1211808"/>
            <a:ext cx="4403136" cy="3989389"/>
          </a:xfrm>
          <a:prstGeom prst="rect">
            <a:avLst/>
          </a:prstGeom>
          <a:noFill/>
          <a:ln>
            <a:noFill/>
          </a:ln>
        </p:spPr>
      </p:pic>
    </p:spTree>
    <p:extLst>
      <p:ext uri="{BB962C8B-B14F-4D97-AF65-F5344CB8AC3E}">
        <p14:creationId xmlns:p14="http://schemas.microsoft.com/office/powerpoint/2010/main" val="98994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3351" y="283862"/>
            <a:ext cx="8654603" cy="720690"/>
          </a:xfrm>
        </p:spPr>
        <p:txBody>
          <a:bodyPr>
            <a:noAutofit/>
          </a:bodyPr>
          <a:lstStyle/>
          <a:p>
            <a:r>
              <a:rPr lang="es-EC" sz="3200" b="1" dirty="0"/>
              <a:t>DISEÑO Y SELECCIÓN  DE  ELEMENTOS DE MÁQUINA</a:t>
            </a:r>
            <a:r>
              <a:rPr lang="es-EC" sz="3200" dirty="0"/>
              <a:t/>
            </a:r>
            <a:br>
              <a:rPr lang="es-EC" sz="3200" dirty="0"/>
            </a:br>
            <a:endParaRPr lang="es-EC" sz="3200" dirty="0"/>
          </a:p>
        </p:txBody>
      </p:sp>
      <p:pic>
        <p:nvPicPr>
          <p:cNvPr id="7" name="Marcador de contenido 6"/>
          <p:cNvPicPr>
            <a:picLocks noGrp="1" noChangeAspect="1"/>
          </p:cNvPicPr>
          <p:nvPr>
            <p:ph idx="1"/>
          </p:nvPr>
        </p:nvPicPr>
        <p:blipFill>
          <a:blip r:embed="rId2"/>
          <a:stretch>
            <a:fillRect/>
          </a:stretch>
        </p:blipFill>
        <p:spPr>
          <a:xfrm>
            <a:off x="4614907" y="1094704"/>
            <a:ext cx="5127145" cy="2968347"/>
          </a:xfrm>
          <a:prstGeom prst="rect">
            <a:avLst/>
          </a:prstGeom>
        </p:spPr>
      </p:pic>
      <p:pic>
        <p:nvPicPr>
          <p:cNvPr id="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697863" y="2394211"/>
            <a:ext cx="2270975" cy="369332"/>
          </a:xfrm>
          <a:prstGeom prst="rect">
            <a:avLst/>
          </a:prstGeom>
        </p:spPr>
        <p:txBody>
          <a:bodyPr wrap="square">
            <a:spAutoFit/>
          </a:bodyPr>
          <a:lstStyle/>
          <a:p>
            <a:r>
              <a:rPr lang="es-EC" b="1" dirty="0">
                <a:solidFill>
                  <a:srgbClr val="FF0000"/>
                </a:solidFill>
              </a:rPr>
              <a:t>DATOS</a:t>
            </a:r>
            <a:r>
              <a:rPr lang="es-EC" b="1" dirty="0"/>
              <a:t> </a:t>
            </a:r>
            <a:r>
              <a:rPr lang="es-EC" b="1" dirty="0">
                <a:solidFill>
                  <a:srgbClr val="FF0000"/>
                </a:solidFill>
              </a:rPr>
              <a:t>LIMITADORES</a:t>
            </a:r>
            <a:endParaRPr lang="es-EC" dirty="0">
              <a:solidFill>
                <a:srgbClr val="FF0000"/>
              </a:solidFill>
            </a:endParaRPr>
          </a:p>
        </p:txBody>
      </p:sp>
      <p:pic>
        <p:nvPicPr>
          <p:cNvPr id="8" name="Imagen 7"/>
          <p:cNvPicPr>
            <a:picLocks noChangeAspect="1"/>
          </p:cNvPicPr>
          <p:nvPr/>
        </p:nvPicPr>
        <p:blipFill>
          <a:blip r:embed="rId4"/>
          <a:stretch>
            <a:fillRect/>
          </a:stretch>
        </p:blipFill>
        <p:spPr>
          <a:xfrm>
            <a:off x="4614907" y="4301544"/>
            <a:ext cx="5477161" cy="2019032"/>
          </a:xfrm>
          <a:prstGeom prst="rect">
            <a:avLst/>
          </a:prstGeom>
        </p:spPr>
      </p:pic>
    </p:spTree>
    <p:extLst>
      <p:ext uri="{BB962C8B-B14F-4D97-AF65-F5344CB8AC3E}">
        <p14:creationId xmlns:p14="http://schemas.microsoft.com/office/powerpoint/2010/main" val="1837851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ángulo 4"/>
              <p:cNvSpPr/>
              <p:nvPr/>
            </p:nvSpPr>
            <p:spPr>
              <a:xfrm>
                <a:off x="115324" y="1651423"/>
                <a:ext cx="6078828" cy="48810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s-EC" sz="1600" dirty="0"/>
                  <a:t>(</a:t>
                </a:r>
                <a:r>
                  <a:rPr lang="es-EC" sz="1600" dirty="0" err="1"/>
                  <a:t>Ec</a:t>
                </a:r>
                <a:r>
                  <a:rPr lang="es-EC" sz="1600" dirty="0"/>
                  <a:t>. 4.1)</a:t>
                </a:r>
              </a:p>
              <a:p>
                <a:r>
                  <a:rPr lang="es-EC" sz="1600" dirty="0"/>
                  <a:t> </a:t>
                </a: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𝑟</m:t>
                          </m:r>
                        </m:sub>
                      </m:sSub>
                      <m:r>
                        <a:rPr lang="es-EC" sz="1600" i="1">
                          <a:latin typeface="Cambria Math" panose="02040503050406030204" pitchFamily="18" charset="0"/>
                        </a:rPr>
                        <m:t>= </m:t>
                      </m:r>
                      <m:sSub>
                        <m:sSubPr>
                          <m:ctrlPr>
                            <a:rPr lang="es-EC" sz="1600" i="1">
                              <a:latin typeface="Cambria Math" panose="02040503050406030204" pitchFamily="18" charset="0"/>
                            </a:rPr>
                          </m:ctrlPr>
                        </m:sSubPr>
                        <m:e>
                          <m:r>
                            <a:rPr lang="es-EC" sz="1600" i="1">
                              <a:latin typeface="Cambria Math" panose="02040503050406030204" pitchFamily="18" charset="0"/>
                            </a:rPr>
                            <m:t>𝜋</m:t>
                          </m:r>
                          <m:r>
                            <a:rPr lang="es-EC" sz="1600" i="1">
                              <a:latin typeface="Cambria Math" panose="02040503050406030204" pitchFamily="18" charset="0"/>
                            </a:rPr>
                            <m:t> (∅</m:t>
                          </m:r>
                        </m:e>
                        <m:sub>
                          <m:r>
                            <a:rPr lang="es-EC" sz="1600" i="1">
                              <a:latin typeface="Cambria Math" panose="02040503050406030204" pitchFamily="18" charset="0"/>
                            </a:rPr>
                            <m:t>𝑝𝑐</m:t>
                          </m:r>
                        </m:sub>
                      </m:sSub>
                      <m:r>
                        <a:rPr lang="es-EC" sz="1600" i="1">
                          <a:latin typeface="Cambria Math" panose="02040503050406030204" pitchFamily="18" charset="0"/>
                        </a:rPr>
                        <m:t>+ 2</m:t>
                      </m:r>
                      <m:sSub>
                        <m:sSubPr>
                          <m:ctrlPr>
                            <a:rPr lang="es-EC" sz="1600" i="1">
                              <a:latin typeface="Cambria Math" panose="02040503050406030204" pitchFamily="18" charset="0"/>
                            </a:rPr>
                          </m:ctrlPr>
                        </m:sSubPr>
                        <m:e>
                          <m:r>
                            <a:rPr lang="es-EC" sz="1600" i="1">
                              <a:latin typeface="Cambria Math" panose="02040503050406030204" pitchFamily="18" charset="0"/>
                            </a:rPr>
                            <m:t>𝑒</m:t>
                          </m:r>
                        </m:e>
                        <m:sub>
                          <m:r>
                            <a:rPr lang="es-EC" sz="1600" i="1">
                              <a:latin typeface="Cambria Math" panose="02040503050406030204" pitchFamily="18" charset="0"/>
                            </a:rPr>
                            <m:t>𝑑𝑓</m:t>
                          </m:r>
                        </m:sub>
                      </m:sSub>
                      <m:r>
                        <a:rPr lang="es-EC" sz="1600" i="1">
                          <a:latin typeface="Cambria Math" panose="02040503050406030204" pitchFamily="18" charset="0"/>
                        </a:rPr>
                        <m:t> +2</m:t>
                      </m:r>
                      <m:sSub>
                        <m:sSubPr>
                          <m:ctrlPr>
                            <a:rPr lang="es-EC" sz="1600" i="1">
                              <a:latin typeface="Cambria Math" panose="02040503050406030204" pitchFamily="18" charset="0"/>
                            </a:rPr>
                          </m:ctrlPr>
                        </m:sSubPr>
                        <m:e>
                          <m:r>
                            <a:rPr lang="es-EC" sz="1600" i="1">
                              <a:latin typeface="Cambria Math" panose="02040503050406030204" pitchFamily="18" charset="0"/>
                            </a:rPr>
                            <m:t>𝑒</m:t>
                          </m:r>
                        </m:e>
                        <m:sub>
                          <m:r>
                            <a:rPr lang="es-EC" sz="1600" i="1">
                              <a:latin typeface="Cambria Math" panose="02040503050406030204" pitchFamily="18" charset="0"/>
                            </a:rPr>
                            <m:t>𝑐</m:t>
                          </m:r>
                        </m:sub>
                      </m:sSub>
                      <m:r>
                        <a:rPr lang="es-EC" sz="1600" i="1">
                          <a:latin typeface="Cambria Math" panose="02040503050406030204" pitchFamily="18" charset="0"/>
                        </a:rPr>
                        <m:t>)</m:t>
                      </m:r>
                    </m:oMath>
                  </m:oMathPara>
                </a14:m>
                <a:endParaRPr lang="es-EC" sz="1600" dirty="0"/>
              </a:p>
              <a:p>
                <a:r>
                  <a:rPr lang="es-EC" sz="1600" dirty="0"/>
                  <a:t>Donde:</a:t>
                </a:r>
              </a:p>
              <a:p>
                <a:r>
                  <a:rPr lang="es-EC" sz="1600" dirty="0"/>
                  <a:t> </a:t>
                </a:r>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𝑟</m:t>
                        </m:r>
                      </m:sub>
                    </m:sSub>
                  </m:oMath>
                </a14:m>
                <a:r>
                  <a:rPr lang="es-EC" sz="1600" dirty="0"/>
                  <a:t>= Longitud de repetición (mm).</a:t>
                </a:r>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m:t>
                        </m:r>
                      </m:e>
                      <m:sub>
                        <m:r>
                          <a:rPr lang="es-EC" sz="1600" i="1">
                            <a:latin typeface="Cambria Math" panose="02040503050406030204" pitchFamily="18" charset="0"/>
                          </a:rPr>
                          <m:t>𝑝𝑐</m:t>
                        </m:r>
                      </m:sub>
                    </m:sSub>
                  </m:oMath>
                </a14:m>
                <a:r>
                  <a:rPr lang="es-EC" sz="1600" dirty="0"/>
                  <a:t>= Diámetro exterior del cilindro porta cliché (mm).</a:t>
                </a:r>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𝑒</m:t>
                        </m:r>
                      </m:e>
                      <m:sub>
                        <m:r>
                          <a:rPr lang="es-EC" sz="1600" i="1">
                            <a:latin typeface="Cambria Math" panose="02040503050406030204" pitchFamily="18" charset="0"/>
                          </a:rPr>
                          <m:t>𝑑𝑓</m:t>
                        </m:r>
                      </m:sub>
                    </m:sSub>
                  </m:oMath>
                </a14:m>
                <a:r>
                  <a:rPr lang="es-EC" sz="1600" dirty="0"/>
                  <a:t>= Espesor de la doble faz (mm).</a:t>
                </a:r>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𝑒</m:t>
                        </m:r>
                      </m:e>
                      <m:sub>
                        <m:r>
                          <a:rPr lang="es-EC" sz="1600" i="1">
                            <a:latin typeface="Cambria Math" panose="02040503050406030204" pitchFamily="18" charset="0"/>
                          </a:rPr>
                          <m:t>𝑐</m:t>
                        </m:r>
                      </m:sub>
                    </m:sSub>
                  </m:oMath>
                </a14:m>
                <a:r>
                  <a:rPr lang="es-EC" sz="1600" dirty="0"/>
                  <a:t>= Espesor del cliché (mm).</a:t>
                </a:r>
              </a:p>
              <a:p>
                <a:r>
                  <a:rPr lang="es-EC" sz="1600" dirty="0"/>
                  <a:t> </a:t>
                </a:r>
              </a:p>
              <a:p>
                <a:r>
                  <a:rPr lang="es-EC" sz="1600" dirty="0"/>
                  <a:t>Entonces:</a:t>
                </a: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𝑟</m:t>
                          </m:r>
                        </m:sub>
                      </m:sSub>
                      <m:r>
                        <a:rPr lang="es-EC" sz="1600" i="1">
                          <a:latin typeface="Cambria Math" panose="02040503050406030204" pitchFamily="18" charset="0"/>
                        </a:rPr>
                        <m:t>=</m:t>
                      </m:r>
                      <m:r>
                        <a:rPr lang="es-EC" sz="1600" i="1">
                          <a:latin typeface="Cambria Math" panose="02040503050406030204" pitchFamily="18" charset="0"/>
                        </a:rPr>
                        <m:t>𝜋</m:t>
                      </m:r>
                      <m:r>
                        <a:rPr lang="es-EC" sz="1600" i="1">
                          <a:latin typeface="Cambria Math" panose="02040503050406030204" pitchFamily="18" charset="0"/>
                        </a:rPr>
                        <m:t> </m:t>
                      </m:r>
                      <m:d>
                        <m:dPr>
                          <m:begChr m:val="["/>
                          <m:endChr m:val="]"/>
                          <m:ctrlPr>
                            <a:rPr lang="es-EC" sz="1600" i="1">
                              <a:latin typeface="Cambria Math" panose="02040503050406030204" pitchFamily="18" charset="0"/>
                            </a:rPr>
                          </m:ctrlPr>
                        </m:dPr>
                        <m:e>
                          <m:r>
                            <a:rPr lang="es-EC" sz="1600" i="1">
                              <a:latin typeface="Cambria Math" panose="02040503050406030204" pitchFamily="18" charset="0"/>
                            </a:rPr>
                            <m:t>323,85 + </m:t>
                          </m:r>
                          <m:d>
                            <m:dPr>
                              <m:ctrlPr>
                                <a:rPr lang="es-EC" sz="1600" i="1">
                                  <a:latin typeface="Cambria Math" panose="02040503050406030204" pitchFamily="18" charset="0"/>
                                </a:rPr>
                              </m:ctrlPr>
                            </m:dPr>
                            <m:e>
                              <m:r>
                                <a:rPr lang="es-EC" sz="1600" i="1">
                                  <a:latin typeface="Cambria Math" panose="02040503050406030204" pitchFamily="18" charset="0"/>
                                </a:rPr>
                                <m:t>2×0,55</m:t>
                              </m:r>
                            </m:e>
                          </m:d>
                          <m:r>
                            <a:rPr lang="es-EC" sz="1600" i="1">
                              <a:latin typeface="Cambria Math" panose="02040503050406030204" pitchFamily="18" charset="0"/>
                            </a:rPr>
                            <m:t> +</m:t>
                          </m:r>
                          <m:d>
                            <m:dPr>
                              <m:ctrlPr>
                                <a:rPr lang="es-EC" sz="1600" i="1">
                                  <a:latin typeface="Cambria Math" panose="02040503050406030204" pitchFamily="18" charset="0"/>
                                </a:rPr>
                              </m:ctrlPr>
                            </m:dPr>
                            <m:e>
                              <m:r>
                                <a:rPr lang="es-EC" sz="1600" i="1">
                                  <a:latin typeface="Cambria Math" panose="02040503050406030204" pitchFamily="18" charset="0"/>
                                </a:rPr>
                                <m:t>2×4,75</m:t>
                              </m:r>
                            </m:e>
                          </m:d>
                        </m:e>
                      </m:d>
                    </m:oMath>
                  </m:oMathPara>
                </a14:m>
                <a:endParaRPr lang="es-EC" sz="1600" dirty="0"/>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𝑟</m:t>
                          </m:r>
                        </m:sub>
                      </m:sSub>
                      <m:r>
                        <a:rPr lang="es-EC" sz="1600" i="1">
                          <a:latin typeface="Cambria Math" panose="02040503050406030204" pitchFamily="18" charset="0"/>
                        </a:rPr>
                        <m:t>=1050,70 </m:t>
                      </m:r>
                      <m:r>
                        <a:rPr lang="es-EC" sz="1600" i="1">
                          <a:latin typeface="Cambria Math" panose="02040503050406030204" pitchFamily="18" charset="0"/>
                        </a:rPr>
                        <m:t>𝑚𝑚</m:t>
                      </m:r>
                    </m:oMath>
                  </m:oMathPara>
                </a14:m>
                <a:endParaRPr lang="es-EC" sz="1600" dirty="0"/>
              </a:p>
              <a:p>
                <a:r>
                  <a:rPr lang="es-EC" sz="1600" dirty="0"/>
                  <a:t>La </a:t>
                </a:r>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𝐿</m:t>
                        </m:r>
                      </m:e>
                      <m:sub>
                        <m:r>
                          <a:rPr lang="es-EC" sz="1600" i="1">
                            <a:latin typeface="Cambria Math" panose="02040503050406030204" pitchFamily="18" charset="0"/>
                          </a:rPr>
                          <m:t>𝑟</m:t>
                        </m:r>
                      </m:sub>
                    </m:sSub>
                  </m:oMath>
                </a14:m>
                <a:r>
                  <a:rPr lang="es-EC" sz="1600" dirty="0"/>
                  <a:t> tiene un valor de 1050,7mm, quiere decir que el cilindro con el diámetro seleccionado cubre la medida máxima de ancho de impresión.</a:t>
                </a:r>
              </a:p>
            </p:txBody>
          </p:sp>
        </mc:Choice>
        <mc:Fallback xmlns="">
          <p:sp>
            <p:nvSpPr>
              <p:cNvPr id="5" name="Rectángulo 4"/>
              <p:cNvSpPr>
                <a:spLocks noRot="1" noChangeAspect="1" noMove="1" noResize="1" noEditPoints="1" noAdjustHandles="1" noChangeArrowheads="1" noChangeShapeType="1" noTextEdit="1"/>
              </p:cNvSpPr>
              <p:nvPr/>
            </p:nvSpPr>
            <p:spPr>
              <a:xfrm>
                <a:off x="115324" y="1651423"/>
                <a:ext cx="6078828" cy="4881093"/>
              </a:xfrm>
              <a:prstGeom prst="rect">
                <a:avLst/>
              </a:prstGeom>
              <a:blipFill rotWithShape="0">
                <a:blip r:embed="rId2"/>
                <a:stretch>
                  <a:fillRect l="-501" r="-400"/>
                </a:stretch>
              </a:blipFill>
            </p:spPr>
            <p:txBody>
              <a:bodyPr/>
              <a:lstStyle/>
              <a:p>
                <a:r>
                  <a:rPr lang="es-EC">
                    <a:noFill/>
                  </a:rPr>
                  <a:t> </a:t>
                </a:r>
              </a:p>
            </p:txBody>
          </p:sp>
        </mc:Fallback>
      </mc:AlternateContent>
      <p:pic>
        <p:nvPicPr>
          <p:cNvPr id="3"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ángulo 3"/>
              <p:cNvSpPr/>
              <p:nvPr/>
            </p:nvSpPr>
            <p:spPr>
              <a:xfrm>
                <a:off x="6349870" y="1043053"/>
                <a:ext cx="5734757" cy="57029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s-EC" dirty="0"/>
                  <a:t>(</a:t>
                </a:r>
                <a:r>
                  <a:rPr lang="es-EC" dirty="0" err="1"/>
                  <a:t>Ec</a:t>
                </a:r>
                <a:r>
                  <a:rPr lang="es-EC" dirty="0"/>
                  <a:t>. 4.1)</a:t>
                </a:r>
              </a:p>
              <a:p>
                <a:r>
                  <a:rPr lang="es-EC" dirty="0"/>
                  <a:t> </a:t>
                </a:r>
                <a:r>
                  <a:rPr lang="es-EC" sz="1600" dirty="0"/>
                  <a:t>La velocidad de alimentación requerida es de 3000 l/h, esta equivale aproximadamente una velocidad angular del cilindro  porta cliché de 50 rpm. Se necesita esta velocidad en unidades de velocidad lineal.</a:t>
                </a:r>
              </a:p>
              <a:p>
                <a:r>
                  <a:rPr lang="es-EC" sz="1600" dirty="0"/>
                  <a:t> </a:t>
                </a: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𝑤</m:t>
                          </m:r>
                        </m:e>
                        <m:sub>
                          <m:r>
                            <a:rPr lang="es-EC" sz="1600" i="1">
                              <a:latin typeface="Cambria Math" panose="02040503050406030204" pitchFamily="18" charset="0"/>
                            </a:rPr>
                            <m:t>𝑝𝑐</m:t>
                          </m:r>
                        </m:sub>
                      </m:sSub>
                      <m:r>
                        <a:rPr lang="es-EC" sz="1600" i="1">
                          <a:latin typeface="Cambria Math" panose="02040503050406030204" pitchFamily="18" charset="0"/>
                        </a:rPr>
                        <m:t>=50 </m:t>
                      </m:r>
                      <m:f>
                        <m:fPr>
                          <m:ctrlPr>
                            <a:rPr lang="es-EC" sz="1600" i="1">
                              <a:latin typeface="Cambria Math" panose="02040503050406030204" pitchFamily="18" charset="0"/>
                            </a:rPr>
                          </m:ctrlPr>
                        </m:fPr>
                        <m:num>
                          <m:r>
                            <a:rPr lang="es-EC" sz="1600" i="1">
                              <a:latin typeface="Cambria Math" panose="02040503050406030204" pitchFamily="18" charset="0"/>
                            </a:rPr>
                            <m:t>𝑟𝑒𝑣</m:t>
                          </m:r>
                        </m:num>
                        <m:den>
                          <m:r>
                            <a:rPr lang="es-EC" sz="1600" i="1">
                              <a:latin typeface="Cambria Math" panose="02040503050406030204" pitchFamily="18" charset="0"/>
                            </a:rPr>
                            <m:t>𝑚𝑖𝑛</m:t>
                          </m:r>
                        </m:den>
                      </m:f>
                      <m:r>
                        <a:rPr lang="es-EC" sz="1600" i="1">
                          <a:latin typeface="Cambria Math" panose="02040503050406030204" pitchFamily="18" charset="0"/>
                        </a:rPr>
                        <m:t>× </m:t>
                      </m:r>
                      <m:f>
                        <m:fPr>
                          <m:ctrlPr>
                            <a:rPr lang="es-EC" sz="1600" i="1">
                              <a:latin typeface="Cambria Math" panose="02040503050406030204" pitchFamily="18" charset="0"/>
                            </a:rPr>
                          </m:ctrlPr>
                        </m:fPr>
                        <m:num>
                          <m:r>
                            <a:rPr lang="es-EC" sz="1600" i="1">
                              <a:latin typeface="Cambria Math" panose="02040503050406030204" pitchFamily="18" charset="0"/>
                            </a:rPr>
                            <m:t>2</m:t>
                          </m:r>
                          <m:r>
                            <a:rPr lang="es-EC" sz="1600" i="1">
                              <a:latin typeface="Cambria Math" panose="02040503050406030204" pitchFamily="18" charset="0"/>
                            </a:rPr>
                            <m:t>𝜋</m:t>
                          </m:r>
                          <m:r>
                            <a:rPr lang="es-EC" sz="1600" i="1">
                              <a:latin typeface="Cambria Math" panose="02040503050406030204" pitchFamily="18" charset="0"/>
                            </a:rPr>
                            <m:t> </m:t>
                          </m:r>
                          <m:r>
                            <a:rPr lang="es-EC" sz="1600" i="1">
                              <a:latin typeface="Cambria Math" panose="02040503050406030204" pitchFamily="18" charset="0"/>
                            </a:rPr>
                            <m:t>𝑟𝑎𝑑</m:t>
                          </m:r>
                        </m:num>
                        <m:den>
                          <m:r>
                            <a:rPr lang="es-EC" sz="1600" i="1">
                              <a:latin typeface="Cambria Math" panose="02040503050406030204" pitchFamily="18" charset="0"/>
                            </a:rPr>
                            <m:t>1 </m:t>
                          </m:r>
                          <m:r>
                            <a:rPr lang="es-EC" sz="1600" i="1">
                              <a:latin typeface="Cambria Math" panose="02040503050406030204" pitchFamily="18" charset="0"/>
                            </a:rPr>
                            <m:t>𝑟𝑒𝑣</m:t>
                          </m:r>
                        </m:den>
                      </m:f>
                      <m:r>
                        <a:rPr lang="es-EC" sz="1600" i="1">
                          <a:latin typeface="Cambria Math" panose="02040503050406030204" pitchFamily="18" charset="0"/>
                        </a:rPr>
                        <m:t>=314, 16 </m:t>
                      </m:r>
                      <m:f>
                        <m:fPr>
                          <m:ctrlPr>
                            <a:rPr lang="es-EC" sz="1600" i="1">
                              <a:latin typeface="Cambria Math" panose="02040503050406030204" pitchFamily="18" charset="0"/>
                            </a:rPr>
                          </m:ctrlPr>
                        </m:fPr>
                        <m:num>
                          <m:r>
                            <a:rPr lang="es-EC" sz="1600" i="1">
                              <a:latin typeface="Cambria Math" panose="02040503050406030204" pitchFamily="18" charset="0"/>
                            </a:rPr>
                            <m:t>𝑟𝑎𝑑</m:t>
                          </m:r>
                        </m:num>
                        <m:den>
                          <m:r>
                            <a:rPr lang="es-EC" sz="1600" i="1">
                              <a:latin typeface="Cambria Math" panose="02040503050406030204" pitchFamily="18" charset="0"/>
                            </a:rPr>
                            <m:t>𝑚𝑖𝑛</m:t>
                          </m:r>
                        </m:den>
                      </m:f>
                      <m:r>
                        <a:rPr lang="es-EC" sz="1600" i="1">
                          <a:latin typeface="Cambria Math" panose="02040503050406030204" pitchFamily="18" charset="0"/>
                        </a:rPr>
                        <m:t>  </m:t>
                      </m:r>
                    </m:oMath>
                  </m:oMathPara>
                </a14:m>
                <a:endParaRPr lang="es-EC" sz="1600" dirty="0"/>
              </a:p>
              <a:p>
                <a:r>
                  <a:rPr lang="es-EC" sz="1600" dirty="0"/>
                  <a:t> </a:t>
                </a:r>
              </a:p>
              <a:p>
                <a:r>
                  <a:rPr lang="es-EC" sz="1600" dirty="0"/>
                  <a:t>La velocidad lineal se la representa con  la fórmula:</a:t>
                </a:r>
              </a:p>
              <a:p>
                <a:pPr algn="r"/>
                <a:r>
                  <a:rPr lang="es-EC" sz="1600" dirty="0"/>
                  <a:t>(</a:t>
                </a:r>
                <a:r>
                  <a:rPr lang="es-EC" sz="1600" dirty="0" err="1"/>
                  <a:t>Ec</a:t>
                </a:r>
                <a:r>
                  <a:rPr lang="es-EC" sz="1600" dirty="0"/>
                  <a:t>. 4.2)</a:t>
                </a:r>
              </a:p>
              <a:p>
                <a:pPr algn="r"/>
                <a:r>
                  <a:rPr lang="es-EC" sz="1600" dirty="0"/>
                  <a:t> </a:t>
                </a:r>
              </a:p>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𝑣</m:t>
                      </m:r>
                      <m:r>
                        <a:rPr lang="es-EC" sz="1600" i="1">
                          <a:latin typeface="Cambria Math" panose="02040503050406030204" pitchFamily="18" charset="0"/>
                        </a:rPr>
                        <m:t>=</m:t>
                      </m:r>
                      <m:r>
                        <a:rPr lang="es-EC" sz="1600" i="1">
                          <a:latin typeface="Cambria Math" panose="02040503050406030204" pitchFamily="18" charset="0"/>
                        </a:rPr>
                        <m:t>𝑤</m:t>
                      </m:r>
                      <m:r>
                        <a:rPr lang="es-EC" sz="1600" i="1">
                          <a:latin typeface="Cambria Math" panose="02040503050406030204" pitchFamily="18" charset="0"/>
                        </a:rPr>
                        <m:t>×</m:t>
                      </m:r>
                      <m:r>
                        <a:rPr lang="es-EC" sz="1600" i="1">
                          <a:latin typeface="Cambria Math" panose="02040503050406030204" pitchFamily="18" charset="0"/>
                        </a:rPr>
                        <m:t>𝑟</m:t>
                      </m:r>
                    </m:oMath>
                  </m:oMathPara>
                </a14:m>
                <a:endParaRPr lang="es-EC" sz="1600" dirty="0"/>
              </a:p>
              <a:p>
                <a:r>
                  <a:rPr lang="es-EC" sz="1600" dirty="0"/>
                  <a:t> </a:t>
                </a:r>
              </a:p>
              <a:p>
                <a:r>
                  <a:rPr lang="es-EC" sz="1600" dirty="0"/>
                  <a:t>Donde:</a:t>
                </a:r>
              </a:p>
              <a:p>
                <a14:m>
                  <m:oMath xmlns:m="http://schemas.openxmlformats.org/officeDocument/2006/math">
                    <m:r>
                      <a:rPr lang="es-EC" sz="1600" i="1">
                        <a:latin typeface="Cambria Math" panose="02040503050406030204" pitchFamily="18" charset="0"/>
                      </a:rPr>
                      <m:t>𝑣</m:t>
                    </m:r>
                  </m:oMath>
                </a14:m>
                <a:r>
                  <a:rPr lang="es-EC" sz="1600" dirty="0"/>
                  <a:t>= Velocidad lineal (m/min).</a:t>
                </a:r>
              </a:p>
              <a:p>
                <a14:m>
                  <m:oMath xmlns:m="http://schemas.openxmlformats.org/officeDocument/2006/math">
                    <m:r>
                      <a:rPr lang="es-EC" sz="1600" i="1">
                        <a:latin typeface="Cambria Math" panose="02040503050406030204" pitchFamily="18" charset="0"/>
                      </a:rPr>
                      <m:t>𝑤</m:t>
                    </m:r>
                  </m:oMath>
                </a14:m>
                <a:r>
                  <a:rPr lang="es-EC" sz="1600" dirty="0"/>
                  <a:t>= Velocidad angular (rad/min).</a:t>
                </a:r>
              </a:p>
              <a:p>
                <a14:m>
                  <m:oMath xmlns:m="http://schemas.openxmlformats.org/officeDocument/2006/math">
                    <m:r>
                      <a:rPr lang="es-EC" sz="1600" i="1">
                        <a:latin typeface="Cambria Math" panose="02040503050406030204" pitchFamily="18" charset="0"/>
                      </a:rPr>
                      <m:t>𝑟</m:t>
                    </m:r>
                  </m:oMath>
                </a14:m>
                <a:r>
                  <a:rPr lang="es-EC" sz="1600" dirty="0"/>
                  <a:t>= Radio del elemento (m).</a:t>
                </a:r>
              </a:p>
              <a:p>
                <a:r>
                  <a:rPr lang="es-EC" sz="1600" dirty="0"/>
                  <a:t>Entonces:</a:t>
                </a: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𝑝𝑟𝑜𝑑𝑢𝑐𝑐𝑖</m:t>
                          </m:r>
                          <m:r>
                            <a:rPr lang="es-EC" sz="1600" i="1">
                              <a:latin typeface="Cambria Math" panose="02040503050406030204" pitchFamily="18" charset="0"/>
                            </a:rPr>
                            <m:t>ó</m:t>
                          </m:r>
                          <m:r>
                            <a:rPr lang="es-EC" sz="1600" i="1">
                              <a:latin typeface="Cambria Math" panose="02040503050406030204" pitchFamily="18" charset="0"/>
                            </a:rPr>
                            <m:t>𝑛</m:t>
                          </m:r>
                        </m:sub>
                      </m:sSub>
                      <m:r>
                        <a:rPr lang="es-EC" sz="1600" i="1">
                          <a:latin typeface="Cambria Math" panose="02040503050406030204" pitchFamily="18" charset="0"/>
                        </a:rPr>
                        <m:t>=314,16</m:t>
                      </m:r>
                      <m:f>
                        <m:fPr>
                          <m:ctrlPr>
                            <a:rPr lang="es-EC" sz="1600" i="1">
                              <a:latin typeface="Cambria Math" panose="02040503050406030204" pitchFamily="18" charset="0"/>
                            </a:rPr>
                          </m:ctrlPr>
                        </m:fPr>
                        <m:num>
                          <m:r>
                            <a:rPr lang="es-EC" sz="1600" i="1">
                              <a:latin typeface="Cambria Math" panose="02040503050406030204" pitchFamily="18" charset="0"/>
                            </a:rPr>
                            <m:t>𝑟𝑎𝑑</m:t>
                          </m:r>
                        </m:num>
                        <m:den>
                          <m:r>
                            <a:rPr lang="es-EC" sz="1600" i="1">
                              <a:latin typeface="Cambria Math" panose="02040503050406030204" pitchFamily="18" charset="0"/>
                            </a:rPr>
                            <m:t>𝑚𝑖𝑛</m:t>
                          </m:r>
                        </m:den>
                      </m:f>
                      <m:r>
                        <a:rPr lang="es-EC" sz="1600" i="1">
                          <a:latin typeface="Cambria Math" panose="02040503050406030204" pitchFamily="18" charset="0"/>
                        </a:rPr>
                        <m:t>×0,167</m:t>
                      </m:r>
                      <m:r>
                        <a:rPr lang="es-EC" sz="1600" i="1">
                          <a:latin typeface="Cambria Math" panose="02040503050406030204" pitchFamily="18" charset="0"/>
                        </a:rPr>
                        <m:t>𝑚</m:t>
                      </m:r>
                      <m:r>
                        <a:rPr lang="es-EC" sz="1600" i="1">
                          <a:latin typeface="Cambria Math" panose="02040503050406030204" pitchFamily="18" charset="0"/>
                        </a:rPr>
                        <m:t> </m:t>
                      </m:r>
                    </m:oMath>
                  </m:oMathPara>
                </a14:m>
                <a:endParaRPr lang="es-EC" sz="1600" dirty="0"/>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𝑣</m:t>
                          </m:r>
                        </m:e>
                        <m:sub>
                          <m:r>
                            <a:rPr lang="es-EC" sz="1600" i="1">
                              <a:latin typeface="Cambria Math" panose="02040503050406030204" pitchFamily="18" charset="0"/>
                            </a:rPr>
                            <m:t>𝑝𝑟𝑜𝑑𝑢𝑐𝑐𝑖</m:t>
                          </m:r>
                          <m:r>
                            <a:rPr lang="es-EC" sz="1600" i="1">
                              <a:latin typeface="Cambria Math" panose="02040503050406030204" pitchFamily="18" charset="0"/>
                            </a:rPr>
                            <m:t>ó</m:t>
                          </m:r>
                          <m:r>
                            <a:rPr lang="es-EC" sz="1600" i="1">
                              <a:latin typeface="Cambria Math" panose="02040503050406030204" pitchFamily="18" charset="0"/>
                            </a:rPr>
                            <m:t>𝑛</m:t>
                          </m:r>
                        </m:sub>
                      </m:sSub>
                      <m:r>
                        <a:rPr lang="es-EC" sz="1600" i="1">
                          <a:latin typeface="Cambria Math" panose="02040503050406030204" pitchFamily="18" charset="0"/>
                        </a:rPr>
                        <m:t>=53 </m:t>
                      </m:r>
                      <m:f>
                        <m:fPr>
                          <m:ctrlPr>
                            <a:rPr lang="es-EC" sz="1600" i="1">
                              <a:latin typeface="Cambria Math" panose="02040503050406030204" pitchFamily="18" charset="0"/>
                            </a:rPr>
                          </m:ctrlPr>
                        </m:fPr>
                        <m:num>
                          <m:r>
                            <a:rPr lang="es-EC" sz="1600" i="1">
                              <a:latin typeface="Cambria Math" panose="02040503050406030204" pitchFamily="18" charset="0"/>
                            </a:rPr>
                            <m:t>𝑚</m:t>
                          </m:r>
                        </m:num>
                        <m:den>
                          <m:r>
                            <a:rPr lang="es-EC" sz="1600" i="1">
                              <a:latin typeface="Cambria Math" panose="02040503050406030204" pitchFamily="18" charset="0"/>
                            </a:rPr>
                            <m:t>𝑚𝑖𝑛</m:t>
                          </m:r>
                        </m:den>
                      </m:f>
                    </m:oMath>
                  </m:oMathPara>
                </a14:m>
                <a:endParaRPr lang="es-EC" sz="1600" dirty="0"/>
              </a:p>
            </p:txBody>
          </p:sp>
        </mc:Choice>
        <mc:Fallback xmlns="">
          <p:sp>
            <p:nvSpPr>
              <p:cNvPr id="4" name="Rectángulo 3"/>
              <p:cNvSpPr>
                <a:spLocks noRot="1" noChangeAspect="1" noMove="1" noResize="1" noEditPoints="1" noAdjustHandles="1" noChangeArrowheads="1" noChangeShapeType="1" noTextEdit="1"/>
              </p:cNvSpPr>
              <p:nvPr/>
            </p:nvSpPr>
            <p:spPr>
              <a:xfrm>
                <a:off x="6349870" y="1043053"/>
                <a:ext cx="5734757" cy="5702975"/>
              </a:xfrm>
              <a:prstGeom prst="rect">
                <a:avLst/>
              </a:prstGeom>
              <a:blipFill rotWithShape="0">
                <a:blip r:embed="rId4"/>
                <a:stretch>
                  <a:fillRect l="-531" r="-849"/>
                </a:stretch>
              </a:blipFill>
            </p:spPr>
            <p:txBody>
              <a:bodyPr/>
              <a:lstStyle/>
              <a:p>
                <a:r>
                  <a:rPr lang="es-EC">
                    <a:noFill/>
                  </a:rPr>
                  <a:t> </a:t>
                </a:r>
              </a:p>
            </p:txBody>
          </p:sp>
        </mc:Fallback>
      </mc:AlternateContent>
      <p:sp>
        <p:nvSpPr>
          <p:cNvPr id="6" name="Rectángulo 5"/>
          <p:cNvSpPr/>
          <p:nvPr/>
        </p:nvSpPr>
        <p:spPr>
          <a:xfrm>
            <a:off x="2019250" y="1052851"/>
            <a:ext cx="2905447" cy="369332"/>
          </a:xfrm>
          <a:prstGeom prst="rect">
            <a:avLst/>
          </a:prstGeom>
        </p:spPr>
        <p:txBody>
          <a:bodyPr wrap="square">
            <a:spAutoFit/>
          </a:bodyPr>
          <a:lstStyle/>
          <a:p>
            <a:r>
              <a:rPr lang="es-EC" b="1" dirty="0" smtClean="0">
                <a:solidFill>
                  <a:srgbClr val="FF0000"/>
                </a:solidFill>
              </a:rPr>
              <a:t>LONGITUD DE REPETICIÓN</a:t>
            </a:r>
            <a:endParaRPr lang="es-EC" dirty="0">
              <a:solidFill>
                <a:srgbClr val="FF0000"/>
              </a:solidFill>
            </a:endParaRPr>
          </a:p>
        </p:txBody>
      </p:sp>
      <p:sp>
        <p:nvSpPr>
          <p:cNvPr id="7" name="Rectángulo 6"/>
          <p:cNvSpPr/>
          <p:nvPr/>
        </p:nvSpPr>
        <p:spPr>
          <a:xfrm>
            <a:off x="8081760" y="404791"/>
            <a:ext cx="3335177" cy="369332"/>
          </a:xfrm>
          <a:prstGeom prst="rect">
            <a:avLst/>
          </a:prstGeom>
        </p:spPr>
        <p:txBody>
          <a:bodyPr wrap="square">
            <a:spAutoFit/>
          </a:bodyPr>
          <a:lstStyle/>
          <a:p>
            <a:r>
              <a:rPr lang="es-EC" b="1" dirty="0" smtClean="0">
                <a:solidFill>
                  <a:srgbClr val="FF0000"/>
                </a:solidFill>
              </a:rPr>
              <a:t>VELOCIDAD DE PRODUCCIÓN</a:t>
            </a:r>
            <a:endParaRPr lang="es-EC" dirty="0">
              <a:solidFill>
                <a:srgbClr val="FF0000"/>
              </a:solidFill>
            </a:endParaRPr>
          </a:p>
        </p:txBody>
      </p:sp>
    </p:spTree>
    <p:extLst>
      <p:ext uri="{BB962C8B-B14F-4D97-AF65-F5344CB8AC3E}">
        <p14:creationId xmlns:p14="http://schemas.microsoft.com/office/powerpoint/2010/main" val="2615197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73194" y="528992"/>
            <a:ext cx="4041916" cy="369332"/>
          </a:xfrm>
          <a:prstGeom prst="rect">
            <a:avLst/>
          </a:prstGeom>
        </p:spPr>
        <p:txBody>
          <a:bodyPr wrap="square">
            <a:spAutoFit/>
          </a:bodyPr>
          <a:lstStyle/>
          <a:p>
            <a:r>
              <a:rPr lang="es-EC" b="1" dirty="0" smtClean="0">
                <a:solidFill>
                  <a:srgbClr val="FF0000"/>
                </a:solidFill>
              </a:rPr>
              <a:t>CÁLCULO DE POTENCIA DEL MOTOR</a:t>
            </a:r>
            <a:endParaRPr lang="es-EC" dirty="0">
              <a:solidFill>
                <a:srgbClr val="FF0000"/>
              </a:solidFill>
            </a:endParaRPr>
          </a:p>
        </p:txBody>
      </p:sp>
      <p:pic>
        <p:nvPicPr>
          <p:cNvPr id="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ángulo 3"/>
              <p:cNvSpPr/>
              <p:nvPr/>
            </p:nvSpPr>
            <p:spPr>
              <a:xfrm>
                <a:off x="159428" y="898324"/>
                <a:ext cx="4843648" cy="36227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400" i="1" dirty="0"/>
                  <a:t>INERCIA DE LAS MASAS EN MOVIMIENTO</a:t>
                </a:r>
                <a:endParaRPr lang="es-EC" sz="1400" dirty="0"/>
              </a:p>
              <a:p>
                <a:r>
                  <a:rPr lang="es-EC" sz="1400" dirty="0"/>
                  <a:t>Los elementos rotativos de la máquina son elementos cilíndricos macizos y huecos.</a:t>
                </a:r>
              </a:p>
              <a:p>
                <a:r>
                  <a:rPr lang="es-EC" sz="1400" dirty="0"/>
                  <a:t>Inercia de cilindro macizo:</a:t>
                </a:r>
              </a:p>
              <a:p>
                <a:r>
                  <a:rPr lang="es-EC" sz="1400" dirty="0"/>
                  <a:t>(</a:t>
                </a:r>
                <a:r>
                  <a:rPr lang="es-EC" sz="1400" dirty="0" err="1"/>
                  <a:t>Ec</a:t>
                </a:r>
                <a:r>
                  <a:rPr lang="es-EC" sz="1400" dirty="0"/>
                  <a:t>. 4.3)</a:t>
                </a:r>
              </a:p>
              <a:p>
                <a:pPr/>
                <a14:m>
                  <m:oMathPara xmlns:m="http://schemas.openxmlformats.org/officeDocument/2006/math">
                    <m:oMathParaPr>
                      <m:jc m:val="centerGroup"/>
                    </m:oMathParaPr>
                    <m:oMath xmlns:m="http://schemas.openxmlformats.org/officeDocument/2006/math">
                      <m:r>
                        <m:rPr>
                          <m:sty m:val="p"/>
                        </m:rPr>
                        <a:rPr lang="es-EC" sz="1400">
                          <a:latin typeface="Cambria Math" panose="02040503050406030204" pitchFamily="18" charset="0"/>
                        </a:rPr>
                        <m:t>I</m:t>
                      </m:r>
                      <m:r>
                        <a:rPr lang="es-EC" sz="1400" i="1">
                          <a:latin typeface="Cambria Math" panose="02040503050406030204" pitchFamily="18" charset="0"/>
                        </a:rPr>
                        <m:t>=</m:t>
                      </m:r>
                      <m:f>
                        <m:fPr>
                          <m:ctrlPr>
                            <a:rPr lang="es-EC" sz="1400" i="1">
                              <a:latin typeface="Cambria Math" panose="02040503050406030204" pitchFamily="18" charset="0"/>
                            </a:rPr>
                          </m:ctrlPr>
                        </m:fPr>
                        <m:num>
                          <m:r>
                            <m:rPr>
                              <m:sty m:val="p"/>
                            </m:rPr>
                            <a:rPr lang="es-EC" sz="1400">
                              <a:latin typeface="Cambria Math" panose="02040503050406030204" pitchFamily="18" charset="0"/>
                            </a:rPr>
                            <m:t>m</m:t>
                          </m:r>
                          <m:r>
                            <a:rPr lang="es-EC" sz="1400">
                              <a:latin typeface="Cambria Math" panose="02040503050406030204" pitchFamily="18" charset="0"/>
                            </a:rPr>
                            <m:t>× </m:t>
                          </m:r>
                          <m:sSup>
                            <m:sSupPr>
                              <m:ctrlPr>
                                <a:rPr lang="es-EC" sz="1400" i="1">
                                  <a:latin typeface="Cambria Math" panose="02040503050406030204" pitchFamily="18" charset="0"/>
                                </a:rPr>
                              </m:ctrlPr>
                            </m:sSupPr>
                            <m:e>
                              <m:r>
                                <m:rPr>
                                  <m:sty m:val="p"/>
                                </m:rPr>
                                <a:rPr lang="es-EC" sz="1400">
                                  <a:latin typeface="Cambria Math" panose="02040503050406030204" pitchFamily="18" charset="0"/>
                                </a:rPr>
                                <m:t>d</m:t>
                              </m:r>
                            </m:e>
                            <m:sup>
                              <m:r>
                                <a:rPr lang="es-EC" sz="1400">
                                  <a:latin typeface="Cambria Math" panose="02040503050406030204" pitchFamily="18" charset="0"/>
                                </a:rPr>
                                <m:t>2</m:t>
                              </m:r>
                            </m:sup>
                          </m:sSup>
                        </m:num>
                        <m:den>
                          <m:r>
                            <a:rPr lang="es-EC" sz="1400" i="1">
                              <a:latin typeface="Cambria Math" panose="02040503050406030204" pitchFamily="18" charset="0"/>
                            </a:rPr>
                            <m:t>8</m:t>
                          </m:r>
                        </m:den>
                      </m:f>
                    </m:oMath>
                  </m:oMathPara>
                </a14:m>
                <a:endParaRPr lang="es-EC" sz="1400" dirty="0"/>
              </a:p>
              <a:p>
                <a:r>
                  <a:rPr lang="es-EC" sz="1400" dirty="0"/>
                  <a:t>Inercia de cilindro hueco:</a:t>
                </a:r>
              </a:p>
              <a:p>
                <a:r>
                  <a:rPr lang="es-EC" sz="1400" dirty="0"/>
                  <a:t>(</a:t>
                </a:r>
                <a:r>
                  <a:rPr lang="es-EC" sz="1400" dirty="0" err="1"/>
                  <a:t>Ec</a:t>
                </a:r>
                <a:r>
                  <a:rPr lang="es-EC" sz="1400" dirty="0"/>
                  <a:t>. 4.4)</a:t>
                </a:r>
              </a:p>
              <a:p>
                <a:pPr/>
                <a14:m>
                  <m:oMathPara xmlns:m="http://schemas.openxmlformats.org/officeDocument/2006/math">
                    <m:oMathParaPr>
                      <m:jc m:val="centerGroup"/>
                    </m:oMathParaPr>
                    <m:oMath xmlns:m="http://schemas.openxmlformats.org/officeDocument/2006/math">
                      <m:r>
                        <m:rPr>
                          <m:sty m:val="p"/>
                        </m:rPr>
                        <a:rPr lang="es-EC" sz="1400">
                          <a:latin typeface="Cambria Math" panose="02040503050406030204" pitchFamily="18" charset="0"/>
                        </a:rPr>
                        <m:t>I</m:t>
                      </m:r>
                      <m:r>
                        <a:rPr lang="es-EC" sz="1400" i="1">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𝑚</m:t>
                          </m:r>
                        </m:num>
                        <m:den>
                          <m:r>
                            <a:rPr lang="es-EC" sz="1400" i="1">
                              <a:latin typeface="Cambria Math" panose="02040503050406030204" pitchFamily="18" charset="0"/>
                            </a:rPr>
                            <m:t>8</m:t>
                          </m:r>
                        </m:den>
                      </m:f>
                      <m:r>
                        <a:rPr lang="es-EC" sz="1400" i="1">
                          <a:latin typeface="Cambria Math" panose="02040503050406030204" pitchFamily="18" charset="0"/>
                        </a:rPr>
                        <m:t> </m:t>
                      </m:r>
                      <m:d>
                        <m:dPr>
                          <m:ctrlPr>
                            <a:rPr lang="es-EC" sz="1400" i="1">
                              <a:latin typeface="Cambria Math" panose="02040503050406030204" pitchFamily="18" charset="0"/>
                            </a:rPr>
                          </m:ctrlPr>
                        </m:dPr>
                        <m:e>
                          <m:sSubSup>
                            <m:sSubSupPr>
                              <m:ctrlPr>
                                <a:rPr lang="es-EC" sz="1400" i="1">
                                  <a:latin typeface="Cambria Math" panose="02040503050406030204" pitchFamily="18" charset="0"/>
                                </a:rPr>
                              </m:ctrlPr>
                            </m:sSubSupPr>
                            <m:e>
                              <m:r>
                                <m:rPr>
                                  <m:sty m:val="p"/>
                                </m:rPr>
                                <a:rPr lang="es-EC" sz="1400">
                                  <a:latin typeface="Cambria Math" panose="02040503050406030204" pitchFamily="18" charset="0"/>
                                </a:rPr>
                                <m:t>d</m:t>
                              </m:r>
                            </m:e>
                            <m:sub>
                              <m:r>
                                <m:rPr>
                                  <m:sty m:val="p"/>
                                </m:rPr>
                                <a:rPr lang="es-EC" sz="1400">
                                  <a:latin typeface="Cambria Math" panose="02040503050406030204" pitchFamily="18" charset="0"/>
                                </a:rPr>
                                <m:t>ext</m:t>
                              </m:r>
                            </m:sub>
                            <m:sup>
                              <m:r>
                                <a:rPr lang="es-EC" sz="1400">
                                  <a:latin typeface="Cambria Math" panose="02040503050406030204" pitchFamily="18" charset="0"/>
                                </a:rPr>
                                <m:t>2</m:t>
                              </m:r>
                            </m:sup>
                          </m:sSubSup>
                          <m:r>
                            <a:rPr lang="es-EC" sz="1400" i="1">
                              <a:latin typeface="Cambria Math" panose="02040503050406030204" pitchFamily="18" charset="0"/>
                            </a:rPr>
                            <m:t>+ </m:t>
                          </m:r>
                          <m:sSubSup>
                            <m:sSubSupPr>
                              <m:ctrlPr>
                                <a:rPr lang="es-EC" sz="1400" i="1">
                                  <a:latin typeface="Cambria Math" panose="02040503050406030204" pitchFamily="18" charset="0"/>
                                </a:rPr>
                              </m:ctrlPr>
                            </m:sSubSupPr>
                            <m:e>
                              <m:r>
                                <m:rPr>
                                  <m:sty m:val="p"/>
                                </m:rPr>
                                <a:rPr lang="es-EC" sz="1400">
                                  <a:latin typeface="Cambria Math" panose="02040503050406030204" pitchFamily="18" charset="0"/>
                                </a:rPr>
                                <m:t>d</m:t>
                              </m:r>
                            </m:e>
                            <m:sub>
                              <m:r>
                                <m:rPr>
                                  <m:sty m:val="p"/>
                                </m:rPr>
                                <a:rPr lang="es-EC" sz="1400">
                                  <a:latin typeface="Cambria Math" panose="02040503050406030204" pitchFamily="18" charset="0"/>
                                </a:rPr>
                                <m:t>int</m:t>
                              </m:r>
                            </m:sub>
                            <m:sup>
                              <m:r>
                                <a:rPr lang="es-EC" sz="1400">
                                  <a:latin typeface="Cambria Math" panose="02040503050406030204" pitchFamily="18" charset="0"/>
                                </a:rPr>
                                <m:t>2</m:t>
                              </m:r>
                            </m:sup>
                          </m:sSubSup>
                        </m:e>
                      </m:d>
                    </m:oMath>
                  </m:oMathPara>
                </a14:m>
                <a:endParaRPr lang="es-EC" sz="1400" dirty="0"/>
              </a:p>
              <a:p>
                <a:r>
                  <a:rPr lang="es-EC" sz="1400" dirty="0"/>
                  <a:t> </a:t>
                </a:r>
              </a:p>
              <a:p>
                <a:r>
                  <a:rPr lang="es-EC" sz="1400" dirty="0"/>
                  <a:t>Donde:</a:t>
                </a:r>
              </a:p>
              <a:p>
                <a14:m>
                  <m:oMath xmlns:m="http://schemas.openxmlformats.org/officeDocument/2006/math">
                    <m:r>
                      <m:rPr>
                        <m:sty m:val="p"/>
                      </m:rPr>
                      <a:rPr lang="es-EC" sz="1400">
                        <a:latin typeface="Cambria Math" panose="02040503050406030204" pitchFamily="18" charset="0"/>
                      </a:rPr>
                      <m:t>I</m:t>
                    </m:r>
                  </m:oMath>
                </a14:m>
                <a:r>
                  <a:rPr lang="es-EC" sz="1400" dirty="0"/>
                  <a:t>= Inercia del elemento ( </a:t>
                </a:r>
                <a14:m>
                  <m:oMath xmlns:m="http://schemas.openxmlformats.org/officeDocument/2006/math">
                    <m:r>
                      <m:rPr>
                        <m:sty m:val="p"/>
                      </m:rPr>
                      <a:rPr lang="es-EC" sz="1400">
                        <a:latin typeface="Cambria Math" panose="02040503050406030204" pitchFamily="18" charset="0"/>
                      </a:rPr>
                      <m:t>Kg</m:t>
                    </m:r>
                    <m:r>
                      <a:rPr lang="es-EC" sz="1400">
                        <a:latin typeface="Cambria Math" panose="02040503050406030204" pitchFamily="18" charset="0"/>
                      </a:rPr>
                      <m:t>.</m:t>
                    </m:r>
                    <m:sSup>
                      <m:sSupPr>
                        <m:ctrlPr>
                          <a:rPr lang="es-EC" sz="1400" i="1">
                            <a:latin typeface="Cambria Math" panose="02040503050406030204" pitchFamily="18" charset="0"/>
                          </a:rPr>
                        </m:ctrlPr>
                      </m:sSupPr>
                      <m:e>
                        <m:r>
                          <m:rPr>
                            <m:sty m:val="p"/>
                          </m:rPr>
                          <a:rPr lang="es-EC" sz="1400">
                            <a:latin typeface="Cambria Math" panose="02040503050406030204" pitchFamily="18" charset="0"/>
                          </a:rPr>
                          <m:t>m</m:t>
                        </m:r>
                      </m:e>
                      <m:sup>
                        <m:r>
                          <a:rPr lang="es-EC" sz="1400">
                            <a:latin typeface="Cambria Math" panose="02040503050406030204" pitchFamily="18" charset="0"/>
                          </a:rPr>
                          <m:t>2</m:t>
                        </m:r>
                      </m:sup>
                    </m:sSup>
                  </m:oMath>
                </a14:m>
                <a:r>
                  <a:rPr lang="es-EC" sz="1400" dirty="0"/>
                  <a:t>).</a:t>
                </a:r>
              </a:p>
              <a:p>
                <a14:m>
                  <m:oMath xmlns:m="http://schemas.openxmlformats.org/officeDocument/2006/math">
                    <m:sSubSup>
                      <m:sSubSupPr>
                        <m:ctrlPr>
                          <a:rPr lang="es-EC" sz="1400" i="1">
                            <a:latin typeface="Cambria Math" panose="02040503050406030204" pitchFamily="18" charset="0"/>
                          </a:rPr>
                        </m:ctrlPr>
                      </m:sSubSupPr>
                      <m:e>
                        <m:r>
                          <m:rPr>
                            <m:sty m:val="p"/>
                          </m:rPr>
                          <a:rPr lang="es-EC" sz="1400">
                            <a:latin typeface="Cambria Math" panose="02040503050406030204" pitchFamily="18" charset="0"/>
                          </a:rPr>
                          <m:t>d</m:t>
                        </m:r>
                      </m:e>
                      <m:sub>
                        <m:r>
                          <m:rPr>
                            <m:sty m:val="p"/>
                          </m:rPr>
                          <a:rPr lang="es-EC" sz="1400">
                            <a:latin typeface="Cambria Math" panose="02040503050406030204" pitchFamily="18" charset="0"/>
                          </a:rPr>
                          <m:t>ext</m:t>
                        </m:r>
                      </m:sub>
                      <m:sup>
                        <m:r>
                          <a:rPr lang="es-EC" sz="1400">
                            <a:latin typeface="Cambria Math" panose="02040503050406030204" pitchFamily="18" charset="0"/>
                          </a:rPr>
                          <m:t>2</m:t>
                        </m:r>
                      </m:sup>
                    </m:sSubSup>
                  </m:oMath>
                </a14:m>
                <a:r>
                  <a:rPr lang="es-EC" sz="1400" dirty="0"/>
                  <a:t>= Diámetro externo (m).</a:t>
                </a:r>
              </a:p>
              <a:p>
                <a14:m>
                  <m:oMath xmlns:m="http://schemas.openxmlformats.org/officeDocument/2006/math">
                    <m:sSubSup>
                      <m:sSubSupPr>
                        <m:ctrlPr>
                          <a:rPr lang="es-EC" sz="1400" i="1">
                            <a:latin typeface="Cambria Math" panose="02040503050406030204" pitchFamily="18" charset="0"/>
                          </a:rPr>
                        </m:ctrlPr>
                      </m:sSubSupPr>
                      <m:e>
                        <m:r>
                          <m:rPr>
                            <m:sty m:val="p"/>
                          </m:rPr>
                          <a:rPr lang="es-EC" sz="1400">
                            <a:latin typeface="Cambria Math" panose="02040503050406030204" pitchFamily="18" charset="0"/>
                          </a:rPr>
                          <m:t>d</m:t>
                        </m:r>
                      </m:e>
                      <m:sub>
                        <m:r>
                          <m:rPr>
                            <m:sty m:val="p"/>
                          </m:rPr>
                          <a:rPr lang="es-EC" sz="1400">
                            <a:latin typeface="Cambria Math" panose="02040503050406030204" pitchFamily="18" charset="0"/>
                          </a:rPr>
                          <m:t>int</m:t>
                        </m:r>
                      </m:sub>
                      <m:sup>
                        <m:r>
                          <a:rPr lang="es-EC" sz="1400">
                            <a:latin typeface="Cambria Math" panose="02040503050406030204" pitchFamily="18" charset="0"/>
                          </a:rPr>
                          <m:t>2</m:t>
                        </m:r>
                      </m:sup>
                    </m:sSubSup>
                  </m:oMath>
                </a14:m>
                <a:r>
                  <a:rPr lang="es-EC" sz="1400" dirty="0"/>
                  <a:t>= Diámetro interno (m).</a:t>
                </a:r>
              </a:p>
              <a:p>
                <a14:m>
                  <m:oMath xmlns:m="http://schemas.openxmlformats.org/officeDocument/2006/math">
                    <m:r>
                      <m:rPr>
                        <m:sty m:val="p"/>
                      </m:rPr>
                      <a:rPr lang="es-EC" sz="1400">
                        <a:latin typeface="Cambria Math" panose="02040503050406030204" pitchFamily="18" charset="0"/>
                      </a:rPr>
                      <m:t>m</m:t>
                    </m:r>
                  </m:oMath>
                </a14:m>
                <a:r>
                  <a:rPr lang="es-EC" sz="1400" dirty="0"/>
                  <a:t>= Masa del elemento (kg).</a:t>
                </a:r>
              </a:p>
            </p:txBody>
          </p:sp>
        </mc:Choice>
        <mc:Fallback xmlns="">
          <p:sp>
            <p:nvSpPr>
              <p:cNvPr id="4" name="Rectángulo 3"/>
              <p:cNvSpPr>
                <a:spLocks noRot="1" noChangeAspect="1" noMove="1" noResize="1" noEditPoints="1" noAdjustHandles="1" noChangeArrowheads="1" noChangeShapeType="1" noTextEdit="1"/>
              </p:cNvSpPr>
              <p:nvPr/>
            </p:nvSpPr>
            <p:spPr>
              <a:xfrm>
                <a:off x="159428" y="898324"/>
                <a:ext cx="4843648" cy="3622764"/>
              </a:xfrm>
              <a:prstGeom prst="rect">
                <a:avLst/>
              </a:prstGeom>
              <a:blipFill>
                <a:blip r:embed="rId3"/>
                <a:stretch>
                  <a:fillRect l="-251" t="-1005" r="-753" b="-251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5649622" y="898324"/>
                <a:ext cx="6078828" cy="48810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400" dirty="0"/>
                  <a:t>Volumen de cilindro hueco:</a:t>
                </a:r>
              </a:p>
              <a:p>
                <a:r>
                  <a:rPr lang="es-EC" sz="1400" dirty="0"/>
                  <a:t>(</a:t>
                </a:r>
                <a:r>
                  <a:rPr lang="es-EC" sz="1400" dirty="0" err="1"/>
                  <a:t>Ec</a:t>
                </a:r>
                <a:r>
                  <a:rPr lang="es-EC" sz="1400" dirty="0"/>
                  <a:t>. 4.5)</a:t>
                </a:r>
              </a:p>
              <a:p>
                <a:pPr/>
                <a14:m>
                  <m:oMathPara xmlns:m="http://schemas.openxmlformats.org/officeDocument/2006/math">
                    <m:oMathParaPr>
                      <m:jc m:val="centerGroup"/>
                    </m:oMathParaPr>
                    <m:oMath xmlns:m="http://schemas.openxmlformats.org/officeDocument/2006/math">
                      <m:r>
                        <m:rPr>
                          <m:sty m:val="p"/>
                        </m:rPr>
                        <a:rPr lang="es-EC" sz="1400">
                          <a:latin typeface="Cambria Math" panose="02040503050406030204" pitchFamily="18" charset="0"/>
                        </a:rPr>
                        <m:t>V</m:t>
                      </m:r>
                      <m:r>
                        <a:rPr lang="es-EC" sz="1400">
                          <a:latin typeface="Cambria Math" panose="02040503050406030204" pitchFamily="18" charset="0"/>
                        </a:rPr>
                        <m:t>=</m:t>
                      </m:r>
                      <m:f>
                        <m:fPr>
                          <m:ctrlPr>
                            <a:rPr lang="es-EC" sz="1400" i="1">
                              <a:latin typeface="Cambria Math" panose="02040503050406030204" pitchFamily="18" charset="0"/>
                            </a:rPr>
                          </m:ctrlPr>
                        </m:fPr>
                        <m:num>
                          <m:r>
                            <m:rPr>
                              <m:sty m:val="p"/>
                            </m:rPr>
                            <a:rPr lang="es-EC" sz="1400">
                              <a:latin typeface="Cambria Math" panose="02040503050406030204" pitchFamily="18" charset="0"/>
                            </a:rPr>
                            <m:t>π</m:t>
                          </m:r>
                        </m:num>
                        <m:den>
                          <m:r>
                            <a:rPr lang="es-EC" sz="1400">
                              <a:latin typeface="Cambria Math" panose="02040503050406030204" pitchFamily="18" charset="0"/>
                            </a:rPr>
                            <m:t>4</m:t>
                          </m:r>
                        </m:den>
                      </m:f>
                      <m:r>
                        <a:rPr lang="es-EC" sz="1400">
                          <a:latin typeface="Cambria Math" panose="02040503050406030204" pitchFamily="18" charset="0"/>
                        </a:rPr>
                        <m:t> </m:t>
                      </m:r>
                      <m:d>
                        <m:dPr>
                          <m:ctrlPr>
                            <a:rPr lang="es-EC" sz="1400" i="1">
                              <a:latin typeface="Cambria Math" panose="02040503050406030204" pitchFamily="18" charset="0"/>
                            </a:rPr>
                          </m:ctrlPr>
                        </m:dPr>
                        <m:e>
                          <m:sSubSup>
                            <m:sSubSupPr>
                              <m:ctrlPr>
                                <a:rPr lang="es-EC" sz="1400" i="1">
                                  <a:latin typeface="Cambria Math" panose="02040503050406030204" pitchFamily="18" charset="0"/>
                                </a:rPr>
                              </m:ctrlPr>
                            </m:sSubSupPr>
                            <m:e>
                              <m:r>
                                <m:rPr>
                                  <m:sty m:val="p"/>
                                </m:rPr>
                                <a:rPr lang="es-EC" sz="1400">
                                  <a:latin typeface="Cambria Math" panose="02040503050406030204" pitchFamily="18" charset="0"/>
                                </a:rPr>
                                <m:t>d</m:t>
                              </m:r>
                            </m:e>
                            <m:sub>
                              <m:r>
                                <m:rPr>
                                  <m:sty m:val="p"/>
                                </m:rPr>
                                <a:rPr lang="es-EC" sz="1400">
                                  <a:latin typeface="Cambria Math" panose="02040503050406030204" pitchFamily="18" charset="0"/>
                                </a:rPr>
                                <m:t>ext</m:t>
                              </m:r>
                            </m:sub>
                            <m:sup>
                              <m:r>
                                <a:rPr lang="es-EC" sz="1400">
                                  <a:latin typeface="Cambria Math" panose="02040503050406030204" pitchFamily="18" charset="0"/>
                                </a:rPr>
                                <m:t>2</m:t>
                              </m:r>
                            </m:sup>
                          </m:sSubSup>
                          <m:r>
                            <a:rPr lang="es-EC" sz="1400" i="1">
                              <a:latin typeface="Cambria Math" panose="02040503050406030204" pitchFamily="18" charset="0"/>
                            </a:rPr>
                            <m:t>−</m:t>
                          </m:r>
                          <m:r>
                            <a:rPr lang="es-EC" sz="1400">
                              <a:latin typeface="Cambria Math" panose="02040503050406030204" pitchFamily="18" charset="0"/>
                            </a:rPr>
                            <m:t> </m:t>
                          </m:r>
                          <m:sSubSup>
                            <m:sSubSupPr>
                              <m:ctrlPr>
                                <a:rPr lang="es-EC" sz="1400" i="1">
                                  <a:latin typeface="Cambria Math" panose="02040503050406030204" pitchFamily="18" charset="0"/>
                                </a:rPr>
                              </m:ctrlPr>
                            </m:sSubSupPr>
                            <m:e>
                              <m:r>
                                <m:rPr>
                                  <m:sty m:val="p"/>
                                </m:rPr>
                                <a:rPr lang="es-EC" sz="1400">
                                  <a:latin typeface="Cambria Math" panose="02040503050406030204" pitchFamily="18" charset="0"/>
                                </a:rPr>
                                <m:t>d</m:t>
                              </m:r>
                            </m:e>
                            <m:sub>
                              <m:r>
                                <m:rPr>
                                  <m:sty m:val="p"/>
                                </m:rPr>
                                <a:rPr lang="es-EC" sz="1400">
                                  <a:latin typeface="Cambria Math" panose="02040503050406030204" pitchFamily="18" charset="0"/>
                                </a:rPr>
                                <m:t>int</m:t>
                              </m:r>
                            </m:sub>
                            <m:sup>
                              <m:r>
                                <a:rPr lang="es-EC" sz="1400">
                                  <a:latin typeface="Cambria Math" panose="02040503050406030204" pitchFamily="18" charset="0"/>
                                </a:rPr>
                                <m:t>2</m:t>
                              </m:r>
                            </m:sup>
                          </m:sSubSup>
                        </m:e>
                      </m:d>
                      <m:r>
                        <a:rPr lang="es-EC" sz="1400">
                          <a:latin typeface="Cambria Math" panose="02040503050406030204" pitchFamily="18" charset="0"/>
                        </a:rPr>
                        <m:t> ×</m:t>
                      </m:r>
                      <m:r>
                        <m:rPr>
                          <m:sty m:val="p"/>
                        </m:rPr>
                        <a:rPr lang="es-EC" sz="1400">
                          <a:latin typeface="Cambria Math" panose="02040503050406030204" pitchFamily="18" charset="0"/>
                        </a:rPr>
                        <m:t>L</m:t>
                      </m:r>
                    </m:oMath>
                  </m:oMathPara>
                </a14:m>
                <a:endParaRPr lang="es-EC" sz="1400" dirty="0"/>
              </a:p>
              <a:p>
                <a:r>
                  <a:rPr lang="es-EC" sz="1400" dirty="0"/>
                  <a:t> </a:t>
                </a:r>
              </a:p>
              <a:p>
                <a:r>
                  <a:rPr lang="es-EC" sz="1400" dirty="0"/>
                  <a:t>La masa está definida por:</a:t>
                </a:r>
              </a:p>
              <a:p>
                <a:r>
                  <a:rPr lang="es-EC" sz="1400" dirty="0"/>
                  <a:t>(</a:t>
                </a:r>
                <a:r>
                  <a:rPr lang="es-EC" sz="1400" dirty="0" err="1"/>
                  <a:t>Ec</a:t>
                </a:r>
                <a:r>
                  <a:rPr lang="es-EC" sz="1400" dirty="0"/>
                  <a:t>. 4.6)</a:t>
                </a:r>
              </a:p>
              <a:p>
                <a:pPr/>
                <a14:m>
                  <m:oMathPara xmlns:m="http://schemas.openxmlformats.org/officeDocument/2006/math">
                    <m:oMathParaPr>
                      <m:jc m:val="centerGroup"/>
                    </m:oMathParaPr>
                    <m:oMath xmlns:m="http://schemas.openxmlformats.org/officeDocument/2006/math">
                      <m:r>
                        <m:rPr>
                          <m:sty m:val="p"/>
                        </m:rPr>
                        <a:rPr lang="es-EC" sz="1400">
                          <a:latin typeface="Cambria Math" panose="02040503050406030204" pitchFamily="18" charset="0"/>
                        </a:rPr>
                        <m:t>m</m:t>
                      </m:r>
                      <m:r>
                        <a:rPr lang="es-EC" sz="1400">
                          <a:latin typeface="Cambria Math" panose="02040503050406030204" pitchFamily="18" charset="0"/>
                        </a:rPr>
                        <m:t>=</m:t>
                      </m:r>
                      <m:r>
                        <m:rPr>
                          <m:sty m:val="p"/>
                        </m:rPr>
                        <a:rPr lang="es-EC" sz="1400">
                          <a:latin typeface="Cambria Math" panose="02040503050406030204" pitchFamily="18" charset="0"/>
                        </a:rPr>
                        <m:t>V</m:t>
                      </m:r>
                      <m:r>
                        <a:rPr lang="es-EC" sz="1400">
                          <a:latin typeface="Cambria Math" panose="02040503050406030204" pitchFamily="18" charset="0"/>
                        </a:rPr>
                        <m:t> × </m:t>
                      </m:r>
                      <m:r>
                        <m:rPr>
                          <m:sty m:val="p"/>
                        </m:rPr>
                        <a:rPr lang="es-EC" sz="1400">
                          <a:latin typeface="Cambria Math" panose="02040503050406030204" pitchFamily="18" charset="0"/>
                        </a:rPr>
                        <m:t>ρ</m:t>
                      </m:r>
                    </m:oMath>
                  </m:oMathPara>
                </a14:m>
                <a:endParaRPr lang="es-EC" sz="1400" dirty="0"/>
              </a:p>
              <a:p>
                <a:r>
                  <a:rPr lang="es-EC" sz="1400" dirty="0"/>
                  <a:t> </a:t>
                </a:r>
              </a:p>
              <a:p>
                <a:r>
                  <a:rPr lang="es-EC" sz="1400" dirty="0"/>
                  <a:t>Donde:</a:t>
                </a:r>
              </a:p>
              <a:p>
                <a14:m>
                  <m:oMath xmlns:m="http://schemas.openxmlformats.org/officeDocument/2006/math">
                    <m:r>
                      <a:rPr lang="es-EC" sz="1400" i="1">
                        <a:latin typeface="Cambria Math" panose="02040503050406030204" pitchFamily="18" charset="0"/>
                      </a:rPr>
                      <m:t>𝑉</m:t>
                    </m:r>
                  </m:oMath>
                </a14:m>
                <a:r>
                  <a:rPr lang="es-EC" sz="1400" dirty="0"/>
                  <a:t>= Volumen del elemento (</a:t>
                </a:r>
                <a14:m>
                  <m:oMath xmlns:m="http://schemas.openxmlformats.org/officeDocument/2006/math">
                    <m:sSup>
                      <m:sSupPr>
                        <m:ctrlPr>
                          <a:rPr lang="es-EC" sz="1400" i="1">
                            <a:latin typeface="Cambria Math" panose="02040503050406030204" pitchFamily="18" charset="0"/>
                          </a:rPr>
                        </m:ctrlPr>
                      </m:sSupPr>
                      <m:e>
                        <m:r>
                          <m:rPr>
                            <m:sty m:val="p"/>
                          </m:rPr>
                          <a:rPr lang="es-EC" sz="1400">
                            <a:latin typeface="Cambria Math" panose="02040503050406030204" pitchFamily="18" charset="0"/>
                          </a:rPr>
                          <m:t>m</m:t>
                        </m:r>
                      </m:e>
                      <m:sup>
                        <m:r>
                          <a:rPr lang="es-EC" sz="1400">
                            <a:latin typeface="Cambria Math" panose="02040503050406030204" pitchFamily="18" charset="0"/>
                          </a:rPr>
                          <m:t>3</m:t>
                        </m:r>
                      </m:sup>
                    </m:sSup>
                  </m:oMath>
                </a14:m>
                <a:r>
                  <a:rPr lang="es-EC" sz="1400" dirty="0"/>
                  <a:t>).</a:t>
                </a:r>
              </a:p>
              <a:p>
                <a14:m>
                  <m:oMath xmlns:m="http://schemas.openxmlformats.org/officeDocument/2006/math">
                    <m:r>
                      <a:rPr lang="es-EC" sz="1400" i="1">
                        <a:latin typeface="Cambria Math" panose="02040503050406030204" pitchFamily="18" charset="0"/>
                      </a:rPr>
                      <m:t>𝑚</m:t>
                    </m:r>
                  </m:oMath>
                </a14:m>
                <a:r>
                  <a:rPr lang="es-EC" sz="1400" dirty="0"/>
                  <a:t>= Masa (kg).</a:t>
                </a:r>
              </a:p>
              <a:p>
                <a14:m>
                  <m:oMath xmlns:m="http://schemas.openxmlformats.org/officeDocument/2006/math">
                    <m:r>
                      <a:rPr lang="es-EC" sz="1400" i="1">
                        <a:latin typeface="Cambria Math" panose="02040503050406030204" pitchFamily="18" charset="0"/>
                      </a:rPr>
                      <m:t>𝜌</m:t>
                    </m:r>
                  </m:oMath>
                </a14:m>
                <a:r>
                  <a:rPr lang="es-EC" sz="1400" dirty="0"/>
                  <a:t>= Densidad del material (</a:t>
                </a:r>
                <a14:m>
                  <m:oMath xmlns:m="http://schemas.openxmlformats.org/officeDocument/2006/math">
                    <m:f>
                      <m:fPr>
                        <m:ctrlPr>
                          <a:rPr lang="es-EC" sz="1400" i="1">
                            <a:latin typeface="Cambria Math" panose="02040503050406030204" pitchFamily="18" charset="0"/>
                          </a:rPr>
                        </m:ctrlPr>
                      </m:fPr>
                      <m:num>
                        <m:r>
                          <m:rPr>
                            <m:sty m:val="p"/>
                          </m:rPr>
                          <a:rPr lang="es-EC" sz="1400">
                            <a:latin typeface="Cambria Math" panose="02040503050406030204" pitchFamily="18" charset="0"/>
                          </a:rPr>
                          <m:t>Kg</m:t>
                        </m:r>
                      </m:num>
                      <m:den>
                        <m:sSup>
                          <m:sSupPr>
                            <m:ctrlPr>
                              <a:rPr lang="es-EC" sz="1400" i="1">
                                <a:latin typeface="Cambria Math" panose="02040503050406030204" pitchFamily="18" charset="0"/>
                              </a:rPr>
                            </m:ctrlPr>
                          </m:sSupPr>
                          <m:e>
                            <m:r>
                              <m:rPr>
                                <m:sty m:val="p"/>
                              </m:rPr>
                              <a:rPr lang="es-EC" sz="1400">
                                <a:latin typeface="Cambria Math" panose="02040503050406030204" pitchFamily="18" charset="0"/>
                              </a:rPr>
                              <m:t>m</m:t>
                            </m:r>
                          </m:e>
                          <m:sup>
                            <m:r>
                              <a:rPr lang="es-EC" sz="1400">
                                <a:latin typeface="Cambria Math" panose="02040503050406030204" pitchFamily="18" charset="0"/>
                              </a:rPr>
                              <m:t>3</m:t>
                            </m:r>
                          </m:sup>
                        </m:sSup>
                      </m:den>
                    </m:f>
                  </m:oMath>
                </a14:m>
                <a:r>
                  <a:rPr lang="es-EC" sz="1400" dirty="0"/>
                  <a:t>).</a:t>
                </a:r>
              </a:p>
              <a:p>
                <a:r>
                  <a:rPr lang="es-EC" sz="1400" dirty="0"/>
                  <a:t> </a:t>
                </a:r>
              </a:p>
              <a:p>
                <a14:m>
                  <m:oMath xmlns:m="http://schemas.openxmlformats.org/officeDocument/2006/math">
                    <m:r>
                      <m:rPr>
                        <m:sty m:val="p"/>
                      </m:rPr>
                      <a:rPr lang="es-EC" sz="1400">
                        <a:latin typeface="Cambria Math" panose="02040503050406030204" pitchFamily="18" charset="0"/>
                      </a:rPr>
                      <m:t>L</m:t>
                    </m:r>
                  </m:oMath>
                </a14:m>
                <a:r>
                  <a:rPr lang="es-EC" sz="1400" dirty="0"/>
                  <a:t>= Longitud del elemento (</a:t>
                </a:r>
                <a14:m>
                  <m:oMath xmlns:m="http://schemas.openxmlformats.org/officeDocument/2006/math">
                    <m:r>
                      <m:rPr>
                        <m:sty m:val="p"/>
                      </m:rPr>
                      <a:rPr lang="es-EC" sz="1400">
                        <a:latin typeface="Cambria Math" panose="02040503050406030204" pitchFamily="18" charset="0"/>
                      </a:rPr>
                      <m:t>m</m:t>
                    </m:r>
                  </m:oMath>
                </a14:m>
                <a:r>
                  <a:rPr lang="es-EC" sz="1400" dirty="0"/>
                  <a:t>)</a:t>
                </a:r>
              </a:p>
              <a:p>
                <a:r>
                  <a:rPr lang="es-EC" sz="1400" dirty="0"/>
                  <a:t> </a:t>
                </a:r>
              </a:p>
              <a:p>
                <a:r>
                  <a:rPr lang="es-EC" sz="1400" dirty="0"/>
                  <a:t>La densidad del acero es de 7850 </a:t>
                </a:r>
                <a14:m>
                  <m:oMath xmlns:m="http://schemas.openxmlformats.org/officeDocument/2006/math">
                    <m:r>
                      <a:rPr lang="es-EC" sz="1400" i="1">
                        <a:latin typeface="Cambria Math" panose="02040503050406030204" pitchFamily="18" charset="0"/>
                      </a:rPr>
                      <m:t>(</m:t>
                    </m:r>
                    <m:f>
                      <m:fPr>
                        <m:ctrlPr>
                          <a:rPr lang="es-EC" sz="1400" i="1">
                            <a:latin typeface="Cambria Math" panose="02040503050406030204" pitchFamily="18" charset="0"/>
                          </a:rPr>
                        </m:ctrlPr>
                      </m:fPr>
                      <m:num>
                        <m:r>
                          <m:rPr>
                            <m:sty m:val="p"/>
                          </m:rPr>
                          <a:rPr lang="es-EC" sz="1400">
                            <a:latin typeface="Cambria Math" panose="02040503050406030204" pitchFamily="18" charset="0"/>
                          </a:rPr>
                          <m:t>kg</m:t>
                        </m:r>
                      </m:num>
                      <m:den>
                        <m:sSup>
                          <m:sSupPr>
                            <m:ctrlPr>
                              <a:rPr lang="es-EC" sz="1400" i="1">
                                <a:latin typeface="Cambria Math" panose="02040503050406030204" pitchFamily="18" charset="0"/>
                              </a:rPr>
                            </m:ctrlPr>
                          </m:sSupPr>
                          <m:e>
                            <m:r>
                              <m:rPr>
                                <m:sty m:val="p"/>
                              </m:rPr>
                              <a:rPr lang="es-EC" sz="1400">
                                <a:latin typeface="Cambria Math" panose="02040503050406030204" pitchFamily="18" charset="0"/>
                              </a:rPr>
                              <m:t>m</m:t>
                            </m:r>
                          </m:e>
                          <m:sup>
                            <m:r>
                              <a:rPr lang="es-EC" sz="1400">
                                <a:latin typeface="Cambria Math" panose="02040503050406030204" pitchFamily="18" charset="0"/>
                              </a:rPr>
                              <m:t>3</m:t>
                            </m:r>
                          </m:sup>
                        </m:sSup>
                      </m:den>
                    </m:f>
                  </m:oMath>
                </a14:m>
                <a:r>
                  <a:rPr lang="es-EC" sz="1400" dirty="0"/>
                  <a:t>).</a:t>
                </a:r>
              </a:p>
            </p:txBody>
          </p:sp>
        </mc:Choice>
        <mc:Fallback xmlns="">
          <p:sp>
            <p:nvSpPr>
              <p:cNvPr id="5" name="Rectángulo 4"/>
              <p:cNvSpPr>
                <a:spLocks noRot="1" noChangeAspect="1" noMove="1" noResize="1" noEditPoints="1" noAdjustHandles="1" noChangeArrowheads="1" noChangeShapeType="1" noTextEdit="1"/>
              </p:cNvSpPr>
              <p:nvPr/>
            </p:nvSpPr>
            <p:spPr>
              <a:xfrm>
                <a:off x="5649622" y="898324"/>
                <a:ext cx="6078828" cy="4881093"/>
              </a:xfrm>
              <a:prstGeom prst="rect">
                <a:avLst/>
              </a:prstGeom>
              <a:blipFill>
                <a:blip r:embed="rId4"/>
                <a:stretch>
                  <a:fillRect l="-200"/>
                </a:stretch>
              </a:blipFill>
            </p:spPr>
            <p:txBody>
              <a:bodyPr/>
              <a:lstStyle/>
              <a:p>
                <a:r>
                  <a:rPr lang="es-EC">
                    <a:noFill/>
                  </a:rPr>
                  <a:t> </a:t>
                </a:r>
              </a:p>
            </p:txBody>
          </p:sp>
        </mc:Fallback>
      </mc:AlternateContent>
    </p:spTree>
    <p:extLst>
      <p:ext uri="{BB962C8B-B14F-4D97-AF65-F5344CB8AC3E}">
        <p14:creationId xmlns:p14="http://schemas.microsoft.com/office/powerpoint/2010/main" val="1727024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41" y="244673"/>
            <a:ext cx="1898263" cy="4902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ángulo 3"/>
              <p:cNvSpPr/>
              <p:nvPr/>
            </p:nvSpPr>
            <p:spPr>
              <a:xfrm>
                <a:off x="319977" y="1055077"/>
                <a:ext cx="6078828" cy="3268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TORQUE</a:t>
                </a:r>
              </a:p>
              <a:p>
                <a:r>
                  <a:rPr lang="es-EC" dirty="0"/>
                  <a:t>La ecuación para el cálculo del torque es la siguiente:</a:t>
                </a:r>
              </a:p>
              <a:p>
                <a:r>
                  <a:rPr lang="es-EC" dirty="0"/>
                  <a:t>(</a:t>
                </a:r>
                <a:r>
                  <a:rPr lang="es-EC" dirty="0" err="1"/>
                  <a:t>Ec</a:t>
                </a:r>
                <a:r>
                  <a:rPr lang="es-EC" dirty="0"/>
                  <a:t>. 4.9)</a:t>
                </a:r>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T</m:t>
                      </m:r>
                      <m:r>
                        <a:rPr lang="es-EC">
                          <a:latin typeface="Cambria Math" panose="02040503050406030204" pitchFamily="18" charset="0"/>
                        </a:rPr>
                        <m:t> =</m:t>
                      </m:r>
                      <m:r>
                        <m:rPr>
                          <m:sty m:val="p"/>
                        </m:rPr>
                        <a:rPr lang="es-EC">
                          <a:latin typeface="Cambria Math" panose="02040503050406030204" pitchFamily="18" charset="0"/>
                        </a:rPr>
                        <m:t>I</m:t>
                      </m:r>
                      <m:r>
                        <a:rPr lang="es-EC">
                          <a:latin typeface="Cambria Math" panose="02040503050406030204" pitchFamily="18" charset="0"/>
                        </a:rPr>
                        <m:t> × </m:t>
                      </m:r>
                      <m:r>
                        <m:rPr>
                          <m:sty m:val="p"/>
                        </m:rPr>
                        <a:rPr lang="es-EC">
                          <a:latin typeface="Cambria Math" panose="02040503050406030204" pitchFamily="18" charset="0"/>
                        </a:rPr>
                        <m:t>α</m:t>
                      </m:r>
                    </m:oMath>
                  </m:oMathPara>
                </a14:m>
                <a:endParaRPr lang="es-EC" dirty="0"/>
              </a:p>
              <a:p>
                <a:r>
                  <a:rPr lang="es-EC" dirty="0"/>
                  <a:t>Donde:</a:t>
                </a:r>
              </a:p>
              <a:p>
                <a14:m>
                  <m:oMath xmlns:m="http://schemas.openxmlformats.org/officeDocument/2006/math">
                    <m:r>
                      <a:rPr lang="es-EC" i="1">
                        <a:latin typeface="Cambria Math" panose="02040503050406030204" pitchFamily="18" charset="0"/>
                      </a:rPr>
                      <m:t>𝑇</m:t>
                    </m:r>
                  </m:oMath>
                </a14:m>
                <a:r>
                  <a:rPr lang="es-EC" dirty="0"/>
                  <a:t>= Torque (</a:t>
                </a:r>
                <a14:m>
                  <m:oMath xmlns:m="http://schemas.openxmlformats.org/officeDocument/2006/math">
                    <m:r>
                      <a:rPr lang="es-EC" i="1">
                        <a:latin typeface="Cambria Math" panose="02040503050406030204" pitchFamily="18" charset="0"/>
                      </a:rPr>
                      <m:t>𝑁𝑚</m:t>
                    </m:r>
                  </m:oMath>
                </a14:m>
                <a:r>
                  <a:rPr lang="es-EC" dirty="0"/>
                  <a:t>).</a:t>
                </a:r>
              </a:p>
              <a:p>
                <a14:m>
                  <m:oMath xmlns:m="http://schemas.openxmlformats.org/officeDocument/2006/math">
                    <m:r>
                      <a:rPr lang="es-EC" i="1">
                        <a:latin typeface="Cambria Math" panose="02040503050406030204" pitchFamily="18" charset="0"/>
                      </a:rPr>
                      <m:t>𝐼</m:t>
                    </m:r>
                  </m:oMath>
                </a14:m>
                <a:r>
                  <a:rPr lang="es-EC" dirty="0"/>
                  <a:t>= Inercia del elemento (</a:t>
                </a:r>
                <a14:m>
                  <m:oMath xmlns:m="http://schemas.openxmlformats.org/officeDocument/2006/math">
                    <m:r>
                      <a:rPr lang="es-EC" i="1">
                        <a:latin typeface="Cambria Math" panose="02040503050406030204" pitchFamily="18" charset="0"/>
                      </a:rPr>
                      <m:t>𝐾𝑔</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oMath>
                </a14:m>
                <a:r>
                  <a:rPr lang="es-EC" dirty="0"/>
                  <a:t>).</a:t>
                </a:r>
              </a:p>
              <a:p>
                <a14:m>
                  <m:oMath xmlns:m="http://schemas.openxmlformats.org/officeDocument/2006/math">
                    <m:r>
                      <a:rPr lang="es-EC" i="1">
                        <a:latin typeface="Cambria Math" panose="02040503050406030204" pitchFamily="18" charset="0"/>
                      </a:rPr>
                      <m:t>𝛼</m:t>
                    </m:r>
                  </m:oMath>
                </a14:m>
                <a:r>
                  <a:rPr lang="es-EC" dirty="0"/>
                  <a:t>= Aceleración angular </a:t>
                </a:r>
                <a14:m>
                  <m:oMath xmlns:m="http://schemas.openxmlformats.org/officeDocument/2006/math">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𝑟𝑎𝑑</m:t>
                        </m:r>
                      </m:num>
                      <m:den>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2</m:t>
                            </m:r>
                          </m:sup>
                        </m:sSup>
                      </m:den>
                    </m:f>
                  </m:oMath>
                </a14:m>
                <a:r>
                  <a:rPr lang="es-EC" dirty="0"/>
                  <a:t>).</a:t>
                </a:r>
              </a:p>
            </p:txBody>
          </p:sp>
        </mc:Choice>
        <mc:Fallback xmlns="">
          <p:sp>
            <p:nvSpPr>
              <p:cNvPr id="4" name="Rectángulo 3"/>
              <p:cNvSpPr>
                <a:spLocks noRot="1" noChangeAspect="1" noMove="1" noResize="1" noEditPoints="1" noAdjustHandles="1" noChangeArrowheads="1" noChangeShapeType="1" noTextEdit="1"/>
              </p:cNvSpPr>
              <p:nvPr/>
            </p:nvSpPr>
            <p:spPr>
              <a:xfrm>
                <a:off x="319977" y="1055077"/>
                <a:ext cx="6078828" cy="3268729"/>
              </a:xfrm>
              <a:prstGeom prst="rect">
                <a:avLst/>
              </a:prstGeom>
              <a:blipFill>
                <a:blip r:embed="rId3"/>
                <a:stretch>
                  <a:fillRect l="-7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5540766" y="3310597"/>
                <a:ext cx="6078828" cy="32687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i="1" dirty="0"/>
                  <a:t>POTENCIA</a:t>
                </a:r>
                <a:endParaRPr lang="es-EC" dirty="0"/>
              </a:p>
              <a:p>
                <a:r>
                  <a:rPr lang="es-EC" dirty="0"/>
                  <a:t>La ecuación que representa la potencia necesaria para realizar la rotación de un elemento rotativo es la siguiente:</a:t>
                </a:r>
                <a:br>
                  <a:rPr lang="es-EC" dirty="0"/>
                </a:br>
                <a:endParaRPr lang="es-EC" dirty="0"/>
              </a:p>
              <a:p>
                <a:r>
                  <a:rPr lang="es-EC" dirty="0"/>
                  <a:t>(</a:t>
                </a:r>
                <a:r>
                  <a:rPr lang="es-EC" dirty="0" err="1"/>
                  <a:t>Ec</a:t>
                </a:r>
                <a:r>
                  <a:rPr lang="es-EC" dirty="0"/>
                  <a:t>. 4.10)</a:t>
                </a:r>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P</m:t>
                      </m:r>
                      <m:r>
                        <a:rPr lang="es-EC">
                          <a:latin typeface="Cambria Math" panose="02040503050406030204" pitchFamily="18" charset="0"/>
                        </a:rPr>
                        <m:t>=</m:t>
                      </m:r>
                      <m:f>
                        <m:fPr>
                          <m:ctrlPr>
                            <a:rPr lang="es-EC" i="1">
                              <a:latin typeface="Cambria Math" panose="02040503050406030204" pitchFamily="18" charset="0"/>
                            </a:rPr>
                          </m:ctrlPr>
                        </m:fPr>
                        <m:num>
                          <m:r>
                            <m:rPr>
                              <m:sty m:val="p"/>
                            </m:rPr>
                            <a:rPr lang="es-EC">
                              <a:latin typeface="Cambria Math" panose="02040503050406030204" pitchFamily="18" charset="0"/>
                            </a:rPr>
                            <m:t>T</m:t>
                          </m:r>
                          <m:r>
                            <a:rPr lang="es-EC">
                              <a:latin typeface="Cambria Math" panose="02040503050406030204" pitchFamily="18" charset="0"/>
                            </a:rPr>
                            <m:t> ×</m:t>
                          </m:r>
                          <m:r>
                            <m:rPr>
                              <m:sty m:val="p"/>
                            </m:rPr>
                            <a:rPr lang="es-EC">
                              <a:latin typeface="Cambria Math" panose="02040503050406030204" pitchFamily="18" charset="0"/>
                            </a:rPr>
                            <m:t>n</m:t>
                          </m:r>
                        </m:num>
                        <m:den>
                          <m:r>
                            <a:rPr lang="es-EC">
                              <a:latin typeface="Cambria Math" panose="02040503050406030204" pitchFamily="18" charset="0"/>
                            </a:rPr>
                            <m:t>9550</m:t>
                          </m:r>
                        </m:den>
                      </m:f>
                    </m:oMath>
                  </m:oMathPara>
                </a14:m>
                <a:endParaRPr lang="es-EC" dirty="0"/>
              </a:p>
              <a:p>
                <a:r>
                  <a:rPr lang="es-EC" dirty="0"/>
                  <a:t>Donde:</a:t>
                </a:r>
              </a:p>
              <a:p>
                <a14:m>
                  <m:oMath xmlns:m="http://schemas.openxmlformats.org/officeDocument/2006/math">
                    <m:r>
                      <a:rPr lang="es-EC" i="1">
                        <a:latin typeface="Cambria Math" panose="02040503050406030204" pitchFamily="18" charset="0"/>
                      </a:rPr>
                      <m:t>𝑃</m:t>
                    </m:r>
                  </m:oMath>
                </a14:m>
                <a:r>
                  <a:rPr lang="es-EC" dirty="0"/>
                  <a:t>= Potencia ( </a:t>
                </a:r>
                <a14:m>
                  <m:oMath xmlns:m="http://schemas.openxmlformats.org/officeDocument/2006/math">
                    <m:r>
                      <a:rPr lang="es-EC" i="1">
                        <a:latin typeface="Cambria Math" panose="02040503050406030204" pitchFamily="18" charset="0"/>
                      </a:rPr>
                      <m:t>𝐾𝑤</m:t>
                    </m:r>
                    <m:r>
                      <a:rPr lang="es-EC" i="1">
                        <a:latin typeface="Cambria Math" panose="02040503050406030204" pitchFamily="18" charset="0"/>
                      </a:rPr>
                      <m:t>.</m:t>
                    </m:r>
                  </m:oMath>
                </a14:m>
                <a:r>
                  <a:rPr lang="es-EC" dirty="0"/>
                  <a:t>).</a:t>
                </a:r>
              </a:p>
              <a:p>
                <a14:m>
                  <m:oMath xmlns:m="http://schemas.openxmlformats.org/officeDocument/2006/math">
                    <m:r>
                      <a:rPr lang="es-EC" i="1">
                        <a:latin typeface="Cambria Math" panose="02040503050406030204" pitchFamily="18" charset="0"/>
                      </a:rPr>
                      <m:t>𝑇</m:t>
                    </m:r>
                  </m:oMath>
                </a14:m>
                <a:r>
                  <a:rPr lang="es-EC" dirty="0"/>
                  <a:t>= Torque ( </a:t>
                </a:r>
                <a14:m>
                  <m:oMath xmlns:m="http://schemas.openxmlformats.org/officeDocument/2006/math">
                    <m:r>
                      <a:rPr lang="es-EC" i="1">
                        <a:latin typeface="Cambria Math" panose="02040503050406030204" pitchFamily="18" charset="0"/>
                      </a:rPr>
                      <m:t>𝑁𝑚</m:t>
                    </m:r>
                    <m:r>
                      <a:rPr lang="es-EC" i="1">
                        <a:latin typeface="Cambria Math" panose="02040503050406030204" pitchFamily="18" charset="0"/>
                      </a:rPr>
                      <m:t>)</m:t>
                    </m:r>
                  </m:oMath>
                </a14:m>
                <a:r>
                  <a:rPr lang="es-EC" dirty="0"/>
                  <a:t>.</a:t>
                </a:r>
              </a:p>
              <a:p>
                <a14:m>
                  <m:oMath xmlns:m="http://schemas.openxmlformats.org/officeDocument/2006/math">
                    <m:r>
                      <a:rPr lang="es-EC" i="1">
                        <a:latin typeface="Cambria Math" panose="02040503050406030204" pitchFamily="18" charset="0"/>
                      </a:rPr>
                      <m:t>𝑛</m:t>
                    </m:r>
                  </m:oMath>
                </a14:m>
                <a:r>
                  <a:rPr lang="es-EC" dirty="0"/>
                  <a:t>= Velocidad angular (</a:t>
                </a:r>
                <a14:m>
                  <m:oMath xmlns:m="http://schemas.openxmlformats.org/officeDocument/2006/math">
                    <m:r>
                      <a:rPr lang="es-EC" i="1">
                        <a:latin typeface="Cambria Math" panose="02040503050406030204" pitchFamily="18" charset="0"/>
                      </a:rPr>
                      <m:t>𝑟𝑝𝑚</m:t>
                    </m:r>
                  </m:oMath>
                </a14:m>
                <a:r>
                  <a:rPr lang="es-EC" dirty="0"/>
                  <a:t>).</a:t>
                </a:r>
              </a:p>
            </p:txBody>
          </p:sp>
        </mc:Choice>
        <mc:Fallback xmlns="">
          <p:sp>
            <p:nvSpPr>
              <p:cNvPr id="5" name="Rectángulo 4"/>
              <p:cNvSpPr>
                <a:spLocks noRot="1" noChangeAspect="1" noMove="1" noResize="1" noEditPoints="1" noAdjustHandles="1" noChangeArrowheads="1" noChangeShapeType="1" noTextEdit="1"/>
              </p:cNvSpPr>
              <p:nvPr/>
            </p:nvSpPr>
            <p:spPr>
              <a:xfrm>
                <a:off x="5540766" y="3310597"/>
                <a:ext cx="6078828" cy="3268729"/>
              </a:xfrm>
              <a:prstGeom prst="rect">
                <a:avLst/>
              </a:prstGeom>
              <a:blipFill>
                <a:blip r:embed="rId4"/>
                <a:stretch>
                  <a:fillRect l="-801"/>
                </a:stretch>
              </a:blipFill>
            </p:spPr>
            <p:txBody>
              <a:bodyPr/>
              <a:lstStyle/>
              <a:p>
                <a:r>
                  <a:rPr lang="es-EC">
                    <a:noFill/>
                  </a:rPr>
                  <a:t> </a:t>
                </a:r>
              </a:p>
            </p:txBody>
          </p:sp>
        </mc:Fallback>
      </mc:AlternateContent>
    </p:spTree>
    <p:extLst>
      <p:ext uri="{BB962C8B-B14F-4D97-AF65-F5344CB8AC3E}">
        <p14:creationId xmlns:p14="http://schemas.microsoft.com/office/powerpoint/2010/main" val="201300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8209" y="166254"/>
            <a:ext cx="11679382" cy="6556663"/>
          </a:xfrm>
        </p:spPr>
        <p:txBody>
          <a:bodyPr>
            <a:normAutofit fontScale="92500" lnSpcReduction="20000"/>
          </a:bodyPr>
          <a:lstStyle/>
          <a:p>
            <a:pPr marL="0" indent="0" algn="ctr">
              <a:buNone/>
            </a:pPr>
            <a:r>
              <a:rPr lang="es-EC" sz="3200" dirty="0" smtClean="0"/>
              <a:t>OBJETIVOS</a:t>
            </a:r>
          </a:p>
          <a:p>
            <a:pPr marL="0" indent="0" algn="ctr">
              <a:buNone/>
            </a:pPr>
            <a:endParaRPr lang="es-EC" sz="3200" dirty="0" smtClean="0"/>
          </a:p>
          <a:p>
            <a:pPr marL="0" indent="0">
              <a:buNone/>
            </a:pPr>
            <a:r>
              <a:rPr lang="es-EC" b="1" dirty="0"/>
              <a:t>OBJETIVO GENERAL</a:t>
            </a:r>
            <a:endParaRPr lang="es-EC" dirty="0"/>
          </a:p>
          <a:p>
            <a:pPr marL="0" indent="0" algn="just">
              <a:buNone/>
            </a:pPr>
            <a:r>
              <a:rPr lang="es-EC" dirty="0"/>
              <a:t>Diseñar una máquina de impresión </a:t>
            </a:r>
            <a:r>
              <a:rPr lang="es-EC" dirty="0" err="1"/>
              <a:t>flexográfica</a:t>
            </a:r>
            <a:r>
              <a:rPr lang="es-EC" dirty="0"/>
              <a:t>  de un cuerpo impresor para láminas de cartón corrugado con espesor desde 3mm – 11mm, para la empresa ARNEM</a:t>
            </a:r>
            <a:r>
              <a:rPr lang="es-EC" dirty="0" smtClean="0"/>
              <a:t>.</a:t>
            </a:r>
          </a:p>
          <a:p>
            <a:pPr marL="0" indent="0" algn="just">
              <a:buNone/>
            </a:pPr>
            <a:endParaRPr lang="es-EC" dirty="0"/>
          </a:p>
          <a:p>
            <a:pPr marL="0" indent="0">
              <a:buNone/>
            </a:pPr>
            <a:r>
              <a:rPr lang="es-EC" b="1" dirty="0" smtClean="0"/>
              <a:t>OBJETIVOS ESPECÍFICOS</a:t>
            </a:r>
          </a:p>
          <a:p>
            <a:pPr lvl="0" algn="just">
              <a:buFont typeface="Wingdings" panose="05000000000000000000" pitchFamily="2" charset="2"/>
              <a:buChar char="v"/>
            </a:pPr>
            <a:r>
              <a:rPr lang="es-EC" dirty="0" smtClean="0"/>
              <a:t>Recopilar información del cliente para la identificación de las necesidades latentes de la impresora </a:t>
            </a:r>
            <a:r>
              <a:rPr lang="es-EC" dirty="0" err="1" smtClean="0"/>
              <a:t>flexográfica</a:t>
            </a:r>
            <a:r>
              <a:rPr lang="es-EC" dirty="0" smtClean="0"/>
              <a:t>, que será diseñada para la empresa ARNEM.</a:t>
            </a:r>
          </a:p>
          <a:p>
            <a:pPr lvl="0" algn="just">
              <a:buFont typeface="Wingdings" panose="05000000000000000000" pitchFamily="2" charset="2"/>
              <a:buChar char="v"/>
            </a:pPr>
            <a:r>
              <a:rPr lang="es-EC" dirty="0" smtClean="0"/>
              <a:t>Establecer especificaciones en base a las necesidades interpretadas. </a:t>
            </a:r>
          </a:p>
          <a:p>
            <a:pPr lvl="0" algn="just">
              <a:buFont typeface="Wingdings" panose="05000000000000000000" pitchFamily="2" charset="2"/>
              <a:buChar char="v"/>
            </a:pPr>
            <a:r>
              <a:rPr lang="es-EC" dirty="0" smtClean="0"/>
              <a:t> Analizar los conceptos en base a criterios de evaluación, para la posterior selección de la alternativa más viable. </a:t>
            </a:r>
          </a:p>
          <a:p>
            <a:pPr lvl="0" algn="just">
              <a:buFont typeface="Wingdings" panose="05000000000000000000" pitchFamily="2" charset="2"/>
              <a:buChar char="v"/>
            </a:pPr>
            <a:r>
              <a:rPr lang="es-EC" dirty="0" smtClean="0"/>
              <a:t>Diseñar y calcular los sistemas y elementos mecánicos que conforman la alternativa seleccionada.</a:t>
            </a:r>
          </a:p>
          <a:p>
            <a:pPr lvl="0" algn="just">
              <a:buFont typeface="Wingdings" panose="05000000000000000000" pitchFamily="2" charset="2"/>
              <a:buChar char="v"/>
            </a:pPr>
            <a:r>
              <a:rPr lang="es-EC" dirty="0" smtClean="0"/>
              <a:t>Realizar planos de todos los sistemas y elementos mecánicos de la máquina.</a:t>
            </a:r>
          </a:p>
          <a:p>
            <a:pPr lvl="0" algn="just">
              <a:buFont typeface="Wingdings" panose="05000000000000000000" pitchFamily="2" charset="2"/>
              <a:buChar char="v"/>
            </a:pPr>
            <a:r>
              <a:rPr lang="es-EC" dirty="0" smtClean="0"/>
              <a:t>Realizar un análisis Económico- Financiero referente al proyecto propuesto.</a:t>
            </a:r>
          </a:p>
          <a:p>
            <a:pPr marL="0" indent="0" algn="just">
              <a:buNone/>
            </a:pPr>
            <a:r>
              <a:rPr lang="es-EC" dirty="0" smtClean="0"/>
              <a:t> </a:t>
            </a:r>
            <a:r>
              <a:rPr lang="es-EC" b="1" dirty="0" smtClean="0"/>
              <a:t> </a:t>
            </a:r>
            <a:endParaRPr lang="es-EC" dirty="0" smtClean="0"/>
          </a:p>
          <a:p>
            <a:pPr marL="0" indent="0">
              <a:buNone/>
            </a:pPr>
            <a:endParaRPr lang="es-EC"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700" y="28905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86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73194" y="344326"/>
            <a:ext cx="5454132" cy="369332"/>
          </a:xfrm>
          <a:prstGeom prst="rect">
            <a:avLst/>
          </a:prstGeom>
        </p:spPr>
        <p:txBody>
          <a:bodyPr wrap="square">
            <a:spAutoFit/>
          </a:bodyPr>
          <a:lstStyle/>
          <a:p>
            <a:r>
              <a:rPr lang="es-EC" b="1" dirty="0" smtClean="0">
                <a:solidFill>
                  <a:srgbClr val="FF0000"/>
                </a:solidFill>
              </a:rPr>
              <a:t>POTENCIA PARA MOVER EL CILINDRO PORTA CLICHÉ</a:t>
            </a:r>
            <a:endParaRPr lang="es-EC" dirty="0">
              <a:solidFill>
                <a:srgbClr val="FF0000"/>
              </a:solidFill>
            </a:endParaRPr>
          </a:p>
        </p:txBody>
      </p:sp>
      <p:pic>
        <p:nvPicPr>
          <p:cNvPr id="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992776" y="1136146"/>
            <a:ext cx="2847975" cy="2247900"/>
          </a:xfrm>
          <a:prstGeom prst="rect">
            <a:avLst/>
          </a:prstGeom>
        </p:spPr>
      </p:pic>
      <p:pic>
        <p:nvPicPr>
          <p:cNvPr id="7" name="Imagen 6"/>
          <p:cNvPicPr>
            <a:picLocks noChangeAspect="1"/>
          </p:cNvPicPr>
          <p:nvPr/>
        </p:nvPicPr>
        <p:blipFill>
          <a:blip r:embed="rId4"/>
          <a:stretch>
            <a:fillRect/>
          </a:stretch>
        </p:blipFill>
        <p:spPr>
          <a:xfrm>
            <a:off x="178389" y="3568609"/>
            <a:ext cx="4476750" cy="1314450"/>
          </a:xfrm>
          <a:prstGeom prst="rect">
            <a:avLst/>
          </a:prstGeom>
        </p:spPr>
      </p:pic>
      <p:pic>
        <p:nvPicPr>
          <p:cNvPr id="8" name="Imagen 7"/>
          <p:cNvPicPr>
            <a:picLocks noChangeAspect="1"/>
          </p:cNvPicPr>
          <p:nvPr/>
        </p:nvPicPr>
        <p:blipFill>
          <a:blip r:embed="rId5"/>
          <a:stretch>
            <a:fillRect/>
          </a:stretch>
        </p:blipFill>
        <p:spPr>
          <a:xfrm>
            <a:off x="0" y="4965614"/>
            <a:ext cx="5962650" cy="1638300"/>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5962650" y="1006061"/>
                <a:ext cx="6078828" cy="54110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b="1" dirty="0"/>
                  <a:t>4.3.1.2 ACELERACIÓN ANGULAR  DEL CILINDRO PORTA CLICHÉ</a:t>
                </a:r>
                <a:endParaRPr lang="es-EC" dirty="0"/>
              </a:p>
              <a:p>
                <a:r>
                  <a:rPr lang="es-EC" b="1" dirty="0"/>
                  <a:t> </a:t>
                </a:r>
                <a:endParaRPr lang="es-EC" dirty="0"/>
              </a:p>
              <a:p>
                <a:r>
                  <a:rPr lang="es-EC" sz="1400" dirty="0"/>
                  <a:t>La velocidad lineal del porta cliché es la que marca el nivel de producción de máquina. Teniendo una velocidad lineal máxima de 53 m/min.  (0,88</a:t>
                </a:r>
                <a14:m>
                  <m:oMath xmlns:m="http://schemas.openxmlformats.org/officeDocument/2006/math">
                    <m:r>
                      <a:rPr lang="es-EC" sz="1400" i="1">
                        <a:latin typeface="Cambria Math" panose="02040503050406030204" pitchFamily="18" charset="0"/>
                      </a:rPr>
                      <m:t> </m:t>
                    </m:r>
                    <m:r>
                      <m:rPr>
                        <m:sty m:val="p"/>
                      </m:rPr>
                      <a:rPr lang="es-EC" sz="1400">
                        <a:latin typeface="Cambria Math" panose="02040503050406030204" pitchFamily="18" charset="0"/>
                      </a:rPr>
                      <m:t>m</m:t>
                    </m:r>
                    <m:r>
                      <a:rPr lang="es-EC" sz="1400">
                        <a:latin typeface="Cambria Math" panose="02040503050406030204" pitchFamily="18" charset="0"/>
                      </a:rPr>
                      <m:t>/</m:t>
                    </m:r>
                    <m:r>
                      <m:rPr>
                        <m:sty m:val="p"/>
                      </m:rPr>
                      <a:rPr lang="es-EC" sz="1400">
                        <a:latin typeface="Cambria Math" panose="02040503050406030204" pitchFamily="18" charset="0"/>
                      </a:rPr>
                      <m:t>s</m:t>
                    </m:r>
                  </m:oMath>
                </a14:m>
                <a:r>
                  <a:rPr lang="es-EC" sz="1400" dirty="0"/>
                  <a:t>).</a:t>
                </a:r>
              </a:p>
              <a:p>
                <a:r>
                  <a:rPr lang="es-EC" sz="1400" dirty="0"/>
                  <a:t> </a:t>
                </a:r>
              </a:p>
              <a:p>
                <a:r>
                  <a:rPr lang="es-EC" sz="1400" dirty="0"/>
                  <a:t>El diámetro exterior del cilindro porta cliché es de 323,85 mm (0,323 m).</a:t>
                </a:r>
              </a:p>
              <a:p>
                <a:r>
                  <a:rPr lang="es-EC" sz="1400" dirty="0"/>
                  <a:t> </a:t>
                </a:r>
              </a:p>
              <a:p>
                <a:r>
                  <a:rPr lang="es-EC" sz="1400" dirty="0"/>
                  <a:t>Aplicando la ecuación ( </a:t>
                </a:r>
                <a:r>
                  <a:rPr lang="es-EC" sz="1400" dirty="0" err="1"/>
                  <a:t>Ec</a:t>
                </a:r>
                <a:r>
                  <a:rPr lang="es-EC" sz="1400" dirty="0"/>
                  <a:t>. 4.2) se obtiene:</a:t>
                </a:r>
              </a:p>
              <a:p>
                <a:r>
                  <a:rPr lang="es-EC" sz="1400" dirty="0"/>
                  <a:t> </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m:rPr>
                              <m:sty m:val="p"/>
                            </m:rPr>
                            <a:rPr lang="es-EC" sz="1400">
                              <a:latin typeface="Cambria Math" panose="02040503050406030204" pitchFamily="18" charset="0"/>
                            </a:rPr>
                            <m:t>w</m:t>
                          </m:r>
                        </m:e>
                        <m:sub>
                          <m:r>
                            <m:rPr>
                              <m:sty m:val="p"/>
                            </m:rPr>
                            <a:rPr lang="es-EC" sz="1400">
                              <a:latin typeface="Cambria Math" panose="02040503050406030204" pitchFamily="18" charset="0"/>
                            </a:rPr>
                            <m:t>pc</m:t>
                          </m:r>
                        </m:sub>
                      </m:sSub>
                      <m:r>
                        <a:rPr lang="es-EC" sz="1400">
                          <a:latin typeface="Cambria Math" panose="02040503050406030204" pitchFamily="18" charset="0"/>
                        </a:rPr>
                        <m:t>=</m:t>
                      </m:r>
                      <m:f>
                        <m:fPr>
                          <m:ctrlPr>
                            <a:rPr lang="es-EC" sz="1400" i="1">
                              <a:latin typeface="Cambria Math" panose="02040503050406030204" pitchFamily="18" charset="0"/>
                            </a:rPr>
                          </m:ctrlPr>
                        </m:fPr>
                        <m:num>
                          <m:r>
                            <a:rPr lang="es-EC" sz="1400">
                              <a:latin typeface="Cambria Math" panose="02040503050406030204" pitchFamily="18" charset="0"/>
                            </a:rPr>
                            <m:t>0,88 </m:t>
                          </m:r>
                          <m:f>
                            <m:fPr>
                              <m:ctrlPr>
                                <a:rPr lang="es-EC" sz="1400" i="1">
                                  <a:latin typeface="Cambria Math" panose="02040503050406030204" pitchFamily="18" charset="0"/>
                                </a:rPr>
                              </m:ctrlPr>
                            </m:fPr>
                            <m:num>
                              <m:r>
                                <m:rPr>
                                  <m:sty m:val="p"/>
                                </m:rPr>
                                <a:rPr lang="es-EC" sz="1400">
                                  <a:latin typeface="Cambria Math" panose="02040503050406030204" pitchFamily="18" charset="0"/>
                                </a:rPr>
                                <m:t>m</m:t>
                              </m:r>
                            </m:num>
                            <m:den>
                              <m:r>
                                <m:rPr>
                                  <m:sty m:val="p"/>
                                </m:rPr>
                                <a:rPr lang="es-EC" sz="1400">
                                  <a:latin typeface="Cambria Math" panose="02040503050406030204" pitchFamily="18" charset="0"/>
                                </a:rPr>
                                <m:t>s</m:t>
                              </m:r>
                            </m:den>
                          </m:f>
                        </m:num>
                        <m:den>
                          <m:r>
                            <a:rPr lang="es-EC" sz="1400">
                              <a:latin typeface="Cambria Math" panose="02040503050406030204" pitchFamily="18" charset="0"/>
                            </a:rPr>
                            <m:t>0,1619 </m:t>
                          </m:r>
                          <m:r>
                            <m:rPr>
                              <m:sty m:val="p"/>
                            </m:rPr>
                            <a:rPr lang="es-EC" sz="1400">
                              <a:latin typeface="Cambria Math" panose="02040503050406030204" pitchFamily="18" charset="0"/>
                            </a:rPr>
                            <m:t>m</m:t>
                          </m:r>
                        </m:den>
                      </m:f>
                    </m:oMath>
                  </m:oMathPara>
                </a14:m>
                <a:endParaRPr lang="es-EC" sz="1400" dirty="0"/>
              </a:p>
              <a:p>
                <a:r>
                  <a:rPr lang="es-EC" sz="1400" dirty="0"/>
                  <a:t> </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m:rPr>
                              <m:sty m:val="p"/>
                            </m:rPr>
                            <a:rPr lang="es-EC" sz="1400">
                              <a:latin typeface="Cambria Math" panose="02040503050406030204" pitchFamily="18" charset="0"/>
                            </a:rPr>
                            <m:t>w</m:t>
                          </m:r>
                        </m:e>
                        <m:sub>
                          <m:r>
                            <m:rPr>
                              <m:sty m:val="p"/>
                            </m:rPr>
                            <a:rPr lang="es-EC" sz="1400">
                              <a:latin typeface="Cambria Math" panose="02040503050406030204" pitchFamily="18" charset="0"/>
                            </a:rPr>
                            <m:t>pc</m:t>
                          </m:r>
                        </m:sub>
                      </m:sSub>
                      <m:r>
                        <a:rPr lang="es-EC" sz="1400">
                          <a:latin typeface="Cambria Math" panose="02040503050406030204" pitchFamily="18" charset="0"/>
                        </a:rPr>
                        <m:t>=5,43 </m:t>
                      </m:r>
                      <m:f>
                        <m:fPr>
                          <m:ctrlPr>
                            <a:rPr lang="es-EC" sz="1400" i="1">
                              <a:latin typeface="Cambria Math" panose="02040503050406030204" pitchFamily="18" charset="0"/>
                            </a:rPr>
                          </m:ctrlPr>
                        </m:fPr>
                        <m:num>
                          <m:r>
                            <m:rPr>
                              <m:sty m:val="p"/>
                            </m:rPr>
                            <a:rPr lang="es-EC" sz="1400">
                              <a:latin typeface="Cambria Math" panose="02040503050406030204" pitchFamily="18" charset="0"/>
                            </a:rPr>
                            <m:t>rad</m:t>
                          </m:r>
                        </m:num>
                        <m:den>
                          <m:r>
                            <m:rPr>
                              <m:sty m:val="p"/>
                            </m:rPr>
                            <a:rPr lang="es-EC" sz="1400">
                              <a:latin typeface="Cambria Math" panose="02040503050406030204" pitchFamily="18" charset="0"/>
                            </a:rPr>
                            <m:t>s</m:t>
                          </m:r>
                        </m:den>
                      </m:f>
                    </m:oMath>
                  </m:oMathPara>
                </a14:m>
                <a:endParaRPr lang="es-EC" sz="1400" dirty="0"/>
              </a:p>
              <a:p>
                <a:r>
                  <a:rPr lang="es-EC" sz="1400" dirty="0"/>
                  <a:t> </a:t>
                </a:r>
              </a:p>
              <a:p>
                <a:r>
                  <a:rPr lang="es-EC" sz="1400" dirty="0"/>
                  <a:t>En la ecuación (</a:t>
                </a:r>
                <a:r>
                  <a:rPr lang="es-EC" sz="1400" dirty="0" err="1"/>
                  <a:t>Ec</a:t>
                </a:r>
                <a:r>
                  <a:rPr lang="es-EC" sz="1400" dirty="0"/>
                  <a:t>. 4.8) se remplaza los valores de velocidad encontrada y el tiempo de arranque que se determinó en 0,5s:</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m:rPr>
                              <m:sty m:val="p"/>
                            </m:rPr>
                            <a:rPr lang="es-EC" sz="1400">
                              <a:latin typeface="Cambria Math" panose="02040503050406030204" pitchFamily="18" charset="0"/>
                            </a:rPr>
                            <m:t>α</m:t>
                          </m:r>
                        </m:e>
                        <m:sub>
                          <m:r>
                            <m:rPr>
                              <m:sty m:val="p"/>
                            </m:rPr>
                            <a:rPr lang="es-EC" sz="1400">
                              <a:latin typeface="Cambria Math" panose="02040503050406030204" pitchFamily="18" charset="0"/>
                            </a:rPr>
                            <m:t>pc</m:t>
                          </m:r>
                        </m:sub>
                      </m:sSub>
                      <m:r>
                        <a:rPr lang="es-EC" sz="1400">
                          <a:latin typeface="Cambria Math" panose="02040503050406030204" pitchFamily="18" charset="0"/>
                        </a:rPr>
                        <m:t>= </m:t>
                      </m:r>
                      <m:f>
                        <m:fPr>
                          <m:ctrlPr>
                            <a:rPr lang="es-EC" sz="1400" i="1">
                              <a:latin typeface="Cambria Math" panose="02040503050406030204" pitchFamily="18" charset="0"/>
                            </a:rPr>
                          </m:ctrlPr>
                        </m:fPr>
                        <m:num>
                          <m:r>
                            <m:rPr>
                              <m:sty m:val="p"/>
                            </m:rPr>
                            <a:rPr lang="es-EC" sz="1400">
                              <a:latin typeface="Cambria Math" panose="02040503050406030204" pitchFamily="18" charset="0"/>
                            </a:rPr>
                            <m:t>w</m:t>
                          </m:r>
                        </m:num>
                        <m:den>
                          <m:r>
                            <m:rPr>
                              <m:sty m:val="p"/>
                            </m:rPr>
                            <a:rPr lang="es-EC" sz="1400">
                              <a:latin typeface="Cambria Math" panose="02040503050406030204" pitchFamily="18" charset="0"/>
                            </a:rPr>
                            <m:t>t</m:t>
                          </m:r>
                        </m:den>
                      </m:f>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m:rPr>
                              <m:sty m:val="p"/>
                            </m:rPr>
                            <a:rPr lang="es-EC" sz="1400">
                              <a:latin typeface="Cambria Math" panose="02040503050406030204" pitchFamily="18" charset="0"/>
                            </a:rPr>
                            <m:t>α</m:t>
                          </m:r>
                        </m:e>
                        <m:sub>
                          <m:r>
                            <m:rPr>
                              <m:sty m:val="p"/>
                            </m:rPr>
                            <a:rPr lang="es-EC" sz="1400">
                              <a:latin typeface="Cambria Math" panose="02040503050406030204" pitchFamily="18" charset="0"/>
                            </a:rPr>
                            <m:t>pc</m:t>
                          </m:r>
                        </m:sub>
                      </m:sSub>
                      <m:r>
                        <a:rPr lang="es-EC" sz="1400">
                          <a:latin typeface="Cambria Math" panose="02040503050406030204" pitchFamily="18" charset="0"/>
                        </a:rPr>
                        <m:t>= </m:t>
                      </m:r>
                      <m:f>
                        <m:fPr>
                          <m:ctrlPr>
                            <a:rPr lang="es-EC" sz="1400" i="1">
                              <a:latin typeface="Cambria Math" panose="02040503050406030204" pitchFamily="18" charset="0"/>
                            </a:rPr>
                          </m:ctrlPr>
                        </m:fPr>
                        <m:num>
                          <m:r>
                            <a:rPr lang="es-EC" sz="1400">
                              <a:latin typeface="Cambria Math" panose="02040503050406030204" pitchFamily="18" charset="0"/>
                            </a:rPr>
                            <m:t>5,43 </m:t>
                          </m:r>
                          <m:f>
                            <m:fPr>
                              <m:ctrlPr>
                                <a:rPr lang="es-EC" sz="1400" i="1">
                                  <a:latin typeface="Cambria Math" panose="02040503050406030204" pitchFamily="18" charset="0"/>
                                </a:rPr>
                              </m:ctrlPr>
                            </m:fPr>
                            <m:num>
                              <m:r>
                                <m:rPr>
                                  <m:sty m:val="p"/>
                                </m:rPr>
                                <a:rPr lang="es-EC" sz="1400">
                                  <a:latin typeface="Cambria Math" panose="02040503050406030204" pitchFamily="18" charset="0"/>
                                </a:rPr>
                                <m:t>rad</m:t>
                              </m:r>
                            </m:num>
                            <m:den>
                              <m:r>
                                <m:rPr>
                                  <m:sty m:val="p"/>
                                </m:rPr>
                                <a:rPr lang="es-EC" sz="1400">
                                  <a:latin typeface="Cambria Math" panose="02040503050406030204" pitchFamily="18" charset="0"/>
                                </a:rPr>
                                <m:t>s</m:t>
                              </m:r>
                            </m:den>
                          </m:f>
                        </m:num>
                        <m:den>
                          <m:r>
                            <a:rPr lang="es-EC" sz="1400">
                              <a:latin typeface="Cambria Math" panose="02040503050406030204" pitchFamily="18" charset="0"/>
                            </a:rPr>
                            <m:t>0,5 </m:t>
                          </m:r>
                          <m:r>
                            <m:rPr>
                              <m:sty m:val="p"/>
                            </m:rPr>
                            <a:rPr lang="es-EC" sz="1400">
                              <a:latin typeface="Cambria Math" panose="02040503050406030204" pitchFamily="18" charset="0"/>
                            </a:rPr>
                            <m:t>s</m:t>
                          </m:r>
                          <m:r>
                            <a:rPr lang="es-EC" sz="1400">
                              <a:latin typeface="Cambria Math" panose="02040503050406030204" pitchFamily="18" charset="0"/>
                            </a:rPr>
                            <m:t> </m:t>
                          </m:r>
                        </m:den>
                      </m:f>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m:rPr>
                              <m:sty m:val="p"/>
                            </m:rPr>
                            <a:rPr lang="es-EC" sz="1400">
                              <a:latin typeface="Cambria Math" panose="02040503050406030204" pitchFamily="18" charset="0"/>
                            </a:rPr>
                            <m:t>α</m:t>
                          </m:r>
                        </m:e>
                        <m:sub>
                          <m:r>
                            <m:rPr>
                              <m:sty m:val="p"/>
                            </m:rPr>
                            <a:rPr lang="es-EC" sz="1400">
                              <a:latin typeface="Cambria Math" panose="02040503050406030204" pitchFamily="18" charset="0"/>
                            </a:rPr>
                            <m:t>pc</m:t>
                          </m:r>
                        </m:sub>
                      </m:sSub>
                      <m:r>
                        <a:rPr lang="es-EC" sz="1400">
                          <a:latin typeface="Cambria Math" panose="02040503050406030204" pitchFamily="18" charset="0"/>
                        </a:rPr>
                        <m:t>= 10,86 </m:t>
                      </m:r>
                      <m:f>
                        <m:fPr>
                          <m:ctrlPr>
                            <a:rPr lang="es-EC" sz="1400" i="1">
                              <a:latin typeface="Cambria Math" panose="02040503050406030204" pitchFamily="18" charset="0"/>
                            </a:rPr>
                          </m:ctrlPr>
                        </m:fPr>
                        <m:num>
                          <m:r>
                            <m:rPr>
                              <m:sty m:val="p"/>
                            </m:rPr>
                            <a:rPr lang="es-EC" sz="1400">
                              <a:latin typeface="Cambria Math" panose="02040503050406030204" pitchFamily="18" charset="0"/>
                            </a:rPr>
                            <m:t>rad</m:t>
                          </m:r>
                        </m:num>
                        <m:den>
                          <m:sSup>
                            <m:sSupPr>
                              <m:ctrlPr>
                                <a:rPr lang="es-EC" sz="1400" i="1">
                                  <a:latin typeface="Cambria Math" panose="02040503050406030204" pitchFamily="18" charset="0"/>
                                </a:rPr>
                              </m:ctrlPr>
                            </m:sSupPr>
                            <m:e>
                              <m:r>
                                <m:rPr>
                                  <m:sty m:val="p"/>
                                </m:rPr>
                                <a:rPr lang="es-EC" sz="1400">
                                  <a:latin typeface="Cambria Math" panose="02040503050406030204" pitchFamily="18" charset="0"/>
                                </a:rPr>
                                <m:t>s</m:t>
                              </m:r>
                            </m:e>
                            <m:sup>
                              <m:r>
                                <a:rPr lang="es-EC" sz="1400">
                                  <a:latin typeface="Cambria Math" panose="02040503050406030204" pitchFamily="18" charset="0"/>
                                </a:rPr>
                                <m:t>2</m:t>
                              </m:r>
                            </m:sup>
                          </m:sSup>
                        </m:den>
                      </m:f>
                    </m:oMath>
                  </m:oMathPara>
                </a14:m>
                <a:endParaRPr lang="es-EC" sz="1400" dirty="0"/>
              </a:p>
            </p:txBody>
          </p:sp>
        </mc:Choice>
        <mc:Fallback xmlns="">
          <p:sp>
            <p:nvSpPr>
              <p:cNvPr id="9" name="Rectángulo 8"/>
              <p:cNvSpPr>
                <a:spLocks noRot="1" noChangeAspect="1" noMove="1" noResize="1" noEditPoints="1" noAdjustHandles="1" noChangeArrowheads="1" noChangeShapeType="1" noTextEdit="1"/>
              </p:cNvSpPr>
              <p:nvPr/>
            </p:nvSpPr>
            <p:spPr>
              <a:xfrm>
                <a:off x="5962650" y="1006061"/>
                <a:ext cx="6078828" cy="5411037"/>
              </a:xfrm>
              <a:prstGeom prst="rect">
                <a:avLst/>
              </a:prstGeom>
              <a:blipFill>
                <a:blip r:embed="rId6"/>
                <a:stretch>
                  <a:fillRect l="-701" r="-100"/>
                </a:stretch>
              </a:blipFill>
            </p:spPr>
            <p:txBody>
              <a:bodyPr/>
              <a:lstStyle/>
              <a:p>
                <a:r>
                  <a:rPr lang="es-EC">
                    <a:noFill/>
                  </a:rPr>
                  <a:t> </a:t>
                </a:r>
              </a:p>
            </p:txBody>
          </p:sp>
        </mc:Fallback>
      </mc:AlternateContent>
    </p:spTree>
    <p:extLst>
      <p:ext uri="{BB962C8B-B14F-4D97-AF65-F5344CB8AC3E}">
        <p14:creationId xmlns:p14="http://schemas.microsoft.com/office/powerpoint/2010/main" val="671930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2344239" y="992999"/>
                <a:ext cx="7230836" cy="54110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b="1" dirty="0"/>
                  <a:t>4.3.1.3 TORQUE</a:t>
                </a:r>
                <a:endParaRPr lang="es-EC" dirty="0"/>
              </a:p>
              <a:p>
                <a:r>
                  <a:rPr lang="es-EC" dirty="0"/>
                  <a:t>En la ecuación (</a:t>
                </a:r>
                <a:r>
                  <a:rPr lang="es-EC" dirty="0" err="1"/>
                  <a:t>Ec</a:t>
                </a:r>
                <a:r>
                  <a:rPr lang="es-EC" dirty="0"/>
                  <a:t>. 4.9) se remplaza los valores de inercia total y aceleración angular que se hallaron, obteniendo el siguiente resultado:</a:t>
                </a:r>
              </a:p>
              <a:p>
                <a:r>
                  <a:rPr lang="es-EC" dirty="0"/>
                  <a:t> </a:t>
                </a:r>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T</m:t>
                      </m:r>
                      <m:r>
                        <a:rPr lang="es-EC">
                          <a:latin typeface="Cambria Math" panose="02040503050406030204" pitchFamily="18" charset="0"/>
                        </a:rPr>
                        <m:t> =</m:t>
                      </m:r>
                      <m:r>
                        <m:rPr>
                          <m:sty m:val="p"/>
                        </m:rPr>
                        <a:rPr lang="es-EC">
                          <a:latin typeface="Cambria Math" panose="02040503050406030204" pitchFamily="18" charset="0"/>
                        </a:rPr>
                        <m:t>I</m:t>
                      </m:r>
                      <m:r>
                        <a:rPr lang="es-EC">
                          <a:latin typeface="Cambria Math" panose="02040503050406030204" pitchFamily="18" charset="0"/>
                        </a:rPr>
                        <m:t> × </m:t>
                      </m:r>
                      <m:r>
                        <m:rPr>
                          <m:sty m:val="p"/>
                        </m:rPr>
                        <a:rPr lang="es-EC">
                          <a:latin typeface="Cambria Math" panose="02040503050406030204" pitchFamily="18" charset="0"/>
                        </a:rPr>
                        <m:t>α</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T</m:t>
                          </m:r>
                        </m:e>
                        <m:sub>
                          <m:r>
                            <m:rPr>
                              <m:sty m:val="p"/>
                            </m:rPr>
                            <a:rPr lang="es-EC">
                              <a:latin typeface="Cambria Math" panose="02040503050406030204" pitchFamily="18" charset="0"/>
                            </a:rPr>
                            <m:t>pc</m:t>
                          </m:r>
                        </m:sub>
                      </m:sSub>
                      <m:r>
                        <a:rPr lang="es-EC">
                          <a:latin typeface="Cambria Math" panose="02040503050406030204" pitchFamily="18" charset="0"/>
                        </a:rPr>
                        <m:t>=3,4 </m:t>
                      </m:r>
                      <m:r>
                        <m:rPr>
                          <m:sty m:val="p"/>
                        </m:rPr>
                        <a:rPr lang="es-EC">
                          <a:latin typeface="Cambria Math" panose="02040503050406030204" pitchFamily="18" charset="0"/>
                        </a:rPr>
                        <m:t>Kg</m:t>
                      </m:r>
                      <m:r>
                        <a:rPr lang="es-EC">
                          <a:latin typeface="Cambria Math" panose="02040503050406030204" pitchFamily="18" charset="0"/>
                        </a:rPr>
                        <m:t>.</m:t>
                      </m:r>
                      <m:sSup>
                        <m:sSupPr>
                          <m:ctrlPr>
                            <a:rPr lang="es-EC" i="1">
                              <a:latin typeface="Cambria Math" panose="02040503050406030204" pitchFamily="18" charset="0"/>
                            </a:rPr>
                          </m:ctrlPr>
                        </m:sSupPr>
                        <m:e>
                          <m:r>
                            <m:rPr>
                              <m:sty m:val="p"/>
                            </m:rPr>
                            <a:rPr lang="es-EC">
                              <a:latin typeface="Cambria Math" panose="02040503050406030204" pitchFamily="18" charset="0"/>
                            </a:rPr>
                            <m:t>m</m:t>
                          </m:r>
                        </m:e>
                        <m:sup>
                          <m:r>
                            <a:rPr lang="es-EC">
                              <a:latin typeface="Cambria Math" panose="02040503050406030204" pitchFamily="18" charset="0"/>
                            </a:rPr>
                            <m:t>2</m:t>
                          </m:r>
                        </m:sup>
                      </m:sSup>
                      <m:r>
                        <a:rPr lang="es-EC">
                          <a:latin typeface="Cambria Math" panose="02040503050406030204" pitchFamily="18" charset="0"/>
                        </a:rPr>
                        <m:t>× 10,86 </m:t>
                      </m:r>
                      <m:f>
                        <m:fPr>
                          <m:ctrlPr>
                            <a:rPr lang="es-EC" i="1">
                              <a:latin typeface="Cambria Math" panose="02040503050406030204" pitchFamily="18" charset="0"/>
                            </a:rPr>
                          </m:ctrlPr>
                        </m:fPr>
                        <m:num>
                          <m:r>
                            <m:rPr>
                              <m:sty m:val="p"/>
                            </m:rPr>
                            <a:rPr lang="es-EC">
                              <a:latin typeface="Cambria Math" panose="02040503050406030204" pitchFamily="18" charset="0"/>
                            </a:rPr>
                            <m:t>rad</m:t>
                          </m:r>
                        </m:num>
                        <m:den>
                          <m:sSup>
                            <m:sSupPr>
                              <m:ctrlPr>
                                <a:rPr lang="es-EC" i="1">
                                  <a:latin typeface="Cambria Math" panose="02040503050406030204" pitchFamily="18" charset="0"/>
                                </a:rPr>
                              </m:ctrlPr>
                            </m:sSupPr>
                            <m:e>
                              <m:r>
                                <m:rPr>
                                  <m:sty m:val="p"/>
                                </m:rPr>
                                <a:rPr lang="es-EC">
                                  <a:latin typeface="Cambria Math" panose="02040503050406030204" pitchFamily="18" charset="0"/>
                                </a:rPr>
                                <m:t>s</m:t>
                              </m:r>
                            </m:e>
                            <m:sup>
                              <m:r>
                                <a:rPr lang="es-EC">
                                  <a:latin typeface="Cambria Math" panose="02040503050406030204" pitchFamily="18" charset="0"/>
                                </a:rPr>
                                <m:t>2</m:t>
                              </m:r>
                            </m:sup>
                          </m:sSup>
                        </m:den>
                      </m:f>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T</m:t>
                          </m:r>
                        </m:e>
                        <m:sub>
                          <m:r>
                            <m:rPr>
                              <m:sty m:val="p"/>
                            </m:rPr>
                            <a:rPr lang="es-EC">
                              <a:latin typeface="Cambria Math" panose="02040503050406030204" pitchFamily="18" charset="0"/>
                            </a:rPr>
                            <m:t>pc</m:t>
                          </m:r>
                        </m:sub>
                      </m:sSub>
                      <m:r>
                        <a:rPr lang="es-EC">
                          <a:latin typeface="Cambria Math" panose="02040503050406030204" pitchFamily="18" charset="0"/>
                        </a:rPr>
                        <m:t>=36,92 </m:t>
                      </m:r>
                      <m:r>
                        <m:rPr>
                          <m:sty m:val="p"/>
                        </m:rPr>
                        <a:rPr lang="es-EC">
                          <a:latin typeface="Cambria Math" panose="02040503050406030204" pitchFamily="18" charset="0"/>
                        </a:rPr>
                        <m:t>Nm</m:t>
                      </m:r>
                    </m:oMath>
                  </m:oMathPara>
                </a14:m>
                <a:endParaRPr lang="es-EC" dirty="0"/>
              </a:p>
              <a:p>
                <a:r>
                  <a:rPr lang="es-EC" dirty="0"/>
                  <a:t> </a:t>
                </a:r>
              </a:p>
              <a:p>
                <a:r>
                  <a:rPr lang="es-EC" b="1" dirty="0"/>
                  <a:t>4.3.1.4 POTENCIA REQUERIDA EN EL CILINDRO PORTA CLICHÉ</a:t>
                </a:r>
                <a:endParaRPr lang="es-EC" dirty="0"/>
              </a:p>
              <a:p>
                <a:r>
                  <a:rPr lang="es-EC" dirty="0"/>
                  <a:t>Conocidos los valores de torque y velocidad podemos remplazar estos en la ecuación (</a:t>
                </a:r>
                <a:r>
                  <a:rPr lang="es-EC" dirty="0" err="1"/>
                  <a:t>Ec</a:t>
                </a:r>
                <a:r>
                  <a:rPr lang="es-EC" dirty="0"/>
                  <a:t>. 4.10), obteniendo el siguiente valor:</a:t>
                </a:r>
              </a:p>
              <a:p>
                <a:r>
                  <a:rPr lang="es-EC" dirty="0"/>
                  <a:t> </a:t>
                </a:r>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P</m:t>
                      </m:r>
                      <m:r>
                        <a:rPr lang="es-EC">
                          <a:latin typeface="Cambria Math" panose="02040503050406030204" pitchFamily="18" charset="0"/>
                        </a:rPr>
                        <m:t>=</m:t>
                      </m:r>
                      <m:f>
                        <m:fPr>
                          <m:ctrlPr>
                            <a:rPr lang="es-EC" i="1">
                              <a:latin typeface="Cambria Math" panose="02040503050406030204" pitchFamily="18" charset="0"/>
                            </a:rPr>
                          </m:ctrlPr>
                        </m:fPr>
                        <m:num>
                          <m:r>
                            <m:rPr>
                              <m:sty m:val="p"/>
                            </m:rPr>
                            <a:rPr lang="es-EC">
                              <a:latin typeface="Cambria Math" panose="02040503050406030204" pitchFamily="18" charset="0"/>
                            </a:rPr>
                            <m:t>T</m:t>
                          </m:r>
                          <m:r>
                            <a:rPr lang="es-EC">
                              <a:latin typeface="Cambria Math" panose="02040503050406030204" pitchFamily="18" charset="0"/>
                            </a:rPr>
                            <m:t> ×</m:t>
                          </m:r>
                          <m:r>
                            <m:rPr>
                              <m:sty m:val="p"/>
                            </m:rPr>
                            <a:rPr lang="es-EC">
                              <a:latin typeface="Cambria Math" panose="02040503050406030204" pitchFamily="18" charset="0"/>
                            </a:rPr>
                            <m:t>n</m:t>
                          </m:r>
                        </m:num>
                        <m:den>
                          <m:r>
                            <a:rPr lang="es-EC">
                              <a:latin typeface="Cambria Math" panose="02040503050406030204" pitchFamily="18" charset="0"/>
                            </a:rPr>
                            <m:t>9550</m:t>
                          </m:r>
                        </m:den>
                      </m:f>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P</m:t>
                          </m:r>
                        </m:e>
                        <m:sub>
                          <m:r>
                            <m:rPr>
                              <m:sty m:val="p"/>
                            </m:rPr>
                            <a:rPr lang="es-EC">
                              <a:latin typeface="Cambria Math" panose="02040503050406030204" pitchFamily="18" charset="0"/>
                            </a:rPr>
                            <m:t>pc</m:t>
                          </m:r>
                        </m:sub>
                      </m:sSub>
                      <m:r>
                        <a:rPr lang="es-EC">
                          <a:latin typeface="Cambria Math" panose="02040503050406030204" pitchFamily="18" charset="0"/>
                        </a:rPr>
                        <m:t>=</m:t>
                      </m:r>
                      <m:f>
                        <m:fPr>
                          <m:ctrlPr>
                            <a:rPr lang="es-EC" i="1">
                              <a:latin typeface="Cambria Math" panose="02040503050406030204" pitchFamily="18" charset="0"/>
                            </a:rPr>
                          </m:ctrlPr>
                        </m:fPr>
                        <m:num>
                          <m:r>
                            <a:rPr lang="es-EC">
                              <a:latin typeface="Cambria Math" panose="02040503050406030204" pitchFamily="18" charset="0"/>
                            </a:rPr>
                            <m:t>36,92 </m:t>
                          </m:r>
                          <m:r>
                            <m:rPr>
                              <m:sty m:val="p"/>
                            </m:rPr>
                            <a:rPr lang="es-EC">
                              <a:latin typeface="Cambria Math" panose="02040503050406030204" pitchFamily="18" charset="0"/>
                            </a:rPr>
                            <m:t>Nm</m:t>
                          </m:r>
                          <m:r>
                            <a:rPr lang="es-EC">
                              <a:latin typeface="Cambria Math" panose="02040503050406030204" pitchFamily="18" charset="0"/>
                            </a:rPr>
                            <m:t> × 53 </m:t>
                          </m:r>
                          <m:r>
                            <m:rPr>
                              <m:sty m:val="p"/>
                            </m:rPr>
                            <a:rPr lang="es-EC">
                              <a:latin typeface="Cambria Math" panose="02040503050406030204" pitchFamily="18" charset="0"/>
                            </a:rPr>
                            <m:t>rpm</m:t>
                          </m:r>
                        </m:num>
                        <m:den>
                          <m:r>
                            <a:rPr lang="es-EC">
                              <a:latin typeface="Cambria Math" panose="02040503050406030204" pitchFamily="18" charset="0"/>
                            </a:rPr>
                            <m:t>9550</m:t>
                          </m:r>
                        </m:den>
                      </m:f>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P</m:t>
                          </m:r>
                        </m:e>
                        <m:sub>
                          <m:r>
                            <m:rPr>
                              <m:sty m:val="p"/>
                            </m:rPr>
                            <a:rPr lang="es-EC">
                              <a:latin typeface="Cambria Math" panose="02040503050406030204" pitchFamily="18" charset="0"/>
                            </a:rPr>
                            <m:t>pc</m:t>
                          </m:r>
                        </m:sub>
                      </m:sSub>
                      <m:r>
                        <a:rPr lang="es-EC">
                          <a:latin typeface="Cambria Math" panose="02040503050406030204" pitchFamily="18" charset="0"/>
                        </a:rPr>
                        <m:t>=0,204 </m:t>
                      </m:r>
                      <m:r>
                        <m:rPr>
                          <m:sty m:val="p"/>
                        </m:rPr>
                        <a:rPr lang="es-EC" i="1" smtClean="0">
                          <a:latin typeface="Cambria Math" panose="02040503050406030204" pitchFamily="18" charset="0"/>
                        </a:rPr>
                        <m:t>Kw</m:t>
                      </m:r>
                    </m:oMath>
                  </m:oMathPara>
                </a14:m>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m:rPr>
                              <m:sty m:val="p"/>
                            </m:rPr>
                            <a:rPr lang="es-EC">
                              <a:latin typeface="Cambria Math" panose="02040503050406030204" pitchFamily="18" charset="0"/>
                            </a:rPr>
                            <m:t>P</m:t>
                          </m:r>
                        </m:e>
                        <m:sub>
                          <m:r>
                            <m:rPr>
                              <m:sty m:val="p"/>
                            </m:rPr>
                            <a:rPr lang="es-EC">
                              <a:latin typeface="Cambria Math" panose="02040503050406030204" pitchFamily="18" charset="0"/>
                            </a:rPr>
                            <m:t>pc</m:t>
                          </m:r>
                        </m:sub>
                      </m:sSub>
                      <m:r>
                        <a:rPr lang="es-EC">
                          <a:latin typeface="Cambria Math" panose="02040503050406030204" pitchFamily="18" charset="0"/>
                        </a:rPr>
                        <m:t>=0,273 </m:t>
                      </m:r>
                      <m:r>
                        <m:rPr>
                          <m:sty m:val="p"/>
                        </m:rPr>
                        <a:rPr lang="es-EC">
                          <a:latin typeface="Cambria Math" panose="02040503050406030204" pitchFamily="18" charset="0"/>
                        </a:rPr>
                        <m:t>HP</m:t>
                      </m:r>
                    </m:oMath>
                  </m:oMathPara>
                </a14:m>
                <a:endParaRPr lang="es-EC" dirty="0"/>
              </a:p>
              <a:p>
                <a:endParaRPr lang="es-EC" dirty="0"/>
              </a:p>
            </p:txBody>
          </p:sp>
        </mc:Choice>
        <mc:Fallback xmlns="">
          <p:sp>
            <p:nvSpPr>
              <p:cNvPr id="3" name="Rectángulo 2"/>
              <p:cNvSpPr>
                <a:spLocks noRot="1" noChangeAspect="1" noMove="1" noResize="1" noEditPoints="1" noAdjustHandles="1" noChangeArrowheads="1" noChangeShapeType="1" noTextEdit="1"/>
              </p:cNvSpPr>
              <p:nvPr/>
            </p:nvSpPr>
            <p:spPr>
              <a:xfrm>
                <a:off x="2344239" y="992999"/>
                <a:ext cx="7230836" cy="5411037"/>
              </a:xfrm>
              <a:prstGeom prst="rect">
                <a:avLst/>
              </a:prstGeom>
              <a:blipFill>
                <a:blip r:embed="rId2"/>
                <a:stretch>
                  <a:fillRect l="-673" t="-1910" r="-1094"/>
                </a:stretch>
              </a:blipFill>
            </p:spPr>
            <p:txBody>
              <a:bodyPr/>
              <a:lstStyle/>
              <a:p>
                <a:r>
                  <a:rPr lang="es-EC">
                    <a:noFill/>
                  </a:rPr>
                  <a:t> </a:t>
                </a:r>
              </a:p>
            </p:txBody>
          </p:sp>
        </mc:Fallback>
      </mc:AlternateContent>
      <p:pic>
        <p:nvPicPr>
          <p:cNvPr id="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7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73194" y="344326"/>
            <a:ext cx="3233446" cy="369332"/>
          </a:xfrm>
          <a:prstGeom prst="rect">
            <a:avLst/>
          </a:prstGeom>
        </p:spPr>
        <p:txBody>
          <a:bodyPr wrap="square">
            <a:spAutoFit/>
          </a:bodyPr>
          <a:lstStyle/>
          <a:p>
            <a:r>
              <a:rPr lang="es-EC" b="1" dirty="0" smtClean="0">
                <a:solidFill>
                  <a:srgbClr val="FF0000"/>
                </a:solidFill>
              </a:rPr>
              <a:t>POTENCIA TOTAL REQUERIDA</a:t>
            </a:r>
            <a:endParaRPr lang="es-EC" dirty="0">
              <a:solidFill>
                <a:srgbClr val="FF0000"/>
              </a:solidFill>
            </a:endParaRPr>
          </a:p>
        </p:txBody>
      </p:sp>
      <p:pic>
        <p:nvPicPr>
          <p:cNvPr id="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09" y="283862"/>
            <a:ext cx="1898263" cy="4902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ángulo 3"/>
              <p:cNvSpPr/>
              <p:nvPr/>
            </p:nvSpPr>
            <p:spPr>
              <a:xfrm>
                <a:off x="280308" y="891689"/>
                <a:ext cx="4892583" cy="22433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400" b="1" dirty="0"/>
                  <a:t>4.3.6  POTENCIA TOTAL REQUERIDA</a:t>
                </a:r>
                <a:endParaRPr lang="es-EC" sz="1400" dirty="0"/>
              </a:p>
              <a:p>
                <a:r>
                  <a:rPr lang="es-EC" sz="1400" b="1" dirty="0"/>
                  <a:t> </a:t>
                </a:r>
                <a:endParaRPr lang="es-EC" sz="1400" dirty="0"/>
              </a:p>
              <a:p>
                <a:r>
                  <a:rPr lang="es-EC" sz="1400" dirty="0"/>
                  <a:t>La potencia requerida por los elementos rotativos de la máquina impresora, es igual  la sumatoria de las potencias individuales:</a:t>
                </a:r>
              </a:p>
              <a:p>
                <a:r>
                  <a:rPr lang="es-EC" sz="1400" dirty="0"/>
                  <a:t> </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𝑟𝑒𝑞𝑢𝑒𝑟𝑖𝑑𝑎</m:t>
                          </m:r>
                          <m:r>
                            <a:rPr lang="es-EC" sz="1400" i="1">
                              <a:latin typeface="Cambria Math" panose="02040503050406030204" pitchFamily="18" charset="0"/>
                            </a:rPr>
                            <m:t> </m:t>
                          </m:r>
                          <m:r>
                            <a:rPr lang="es-EC" sz="1400" i="1">
                              <a:latin typeface="Cambria Math" panose="02040503050406030204" pitchFamily="18" charset="0"/>
                            </a:rPr>
                            <m:t>𝑒𝑛</m:t>
                          </m:r>
                          <m:r>
                            <a:rPr lang="es-EC" sz="1400" i="1">
                              <a:latin typeface="Cambria Math" panose="02040503050406030204" pitchFamily="18" charset="0"/>
                            </a:rPr>
                            <m:t> </m:t>
                          </m:r>
                          <m:r>
                            <a:rPr lang="es-EC" sz="1400" i="1">
                              <a:latin typeface="Cambria Math" panose="02040503050406030204" pitchFamily="18" charset="0"/>
                            </a:rPr>
                            <m:t>𝑒𝑙𝑒𝑚𝑒𝑛𝑡𝑜𝑠</m:t>
                          </m:r>
                        </m:sub>
                      </m:sSub>
                      <m:r>
                        <a:rPr lang="es-EC" sz="1400" i="1">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𝑝𝑐</m:t>
                          </m:r>
                        </m:sub>
                      </m:sSub>
                      <m:r>
                        <a:rPr lang="es-EC" sz="1400" i="1">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𝑟𝑑</m:t>
                          </m:r>
                        </m:sub>
                      </m:sSub>
                      <m:sSub>
                        <m:sSubPr>
                          <m:ctrlPr>
                            <a:rPr lang="es-EC" sz="1400" i="1">
                              <a:latin typeface="Cambria Math" panose="02040503050406030204" pitchFamily="18" charset="0"/>
                            </a:rPr>
                          </m:ctrlPr>
                        </m:sSubPr>
                        <m:e>
                          <m:r>
                            <a:rPr lang="es-EC" sz="1400" i="1">
                              <a:latin typeface="Cambria Math" panose="02040503050406030204" pitchFamily="18" charset="0"/>
                            </a:rPr>
                            <m:t>+</m:t>
                          </m:r>
                          <m:r>
                            <a:rPr lang="es-EC" sz="1400" i="1">
                              <a:latin typeface="Cambria Math" panose="02040503050406030204" pitchFamily="18" charset="0"/>
                            </a:rPr>
                            <m:t>𝑃</m:t>
                          </m:r>
                        </m:e>
                        <m:sub>
                          <m:r>
                            <a:rPr lang="es-EC" sz="1400" i="1">
                              <a:latin typeface="Cambria Math" panose="02040503050406030204" pitchFamily="18" charset="0"/>
                            </a:rPr>
                            <m:t>𝑐𝑖</m:t>
                          </m:r>
                        </m:sub>
                      </m:sSub>
                      <m:r>
                        <a:rPr lang="es-EC" sz="1400" i="1">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𝑎𝑟</m:t>
                          </m:r>
                        </m:sub>
                      </m:sSub>
                      <m:r>
                        <a:rPr lang="es-EC" sz="1400" i="1">
                          <a:latin typeface="Cambria Math" panose="02040503050406030204" pitchFamily="18" charset="0"/>
                        </a:rPr>
                        <m:t>+</m:t>
                      </m:r>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𝑎𝑙</m:t>
                          </m:r>
                        </m:sub>
                      </m:sSub>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𝑟𝑒𝑞𝑢𝑒𝑟𝑖𝑑𝑎</m:t>
                          </m:r>
                          <m:r>
                            <a:rPr lang="es-EC" sz="1400" i="1">
                              <a:latin typeface="Cambria Math" panose="02040503050406030204" pitchFamily="18" charset="0"/>
                            </a:rPr>
                            <m:t> </m:t>
                          </m:r>
                          <m:r>
                            <a:rPr lang="es-EC" sz="1400" i="1">
                              <a:latin typeface="Cambria Math" panose="02040503050406030204" pitchFamily="18" charset="0"/>
                            </a:rPr>
                            <m:t>𝑒𝑛</m:t>
                          </m:r>
                          <m:r>
                            <a:rPr lang="es-EC" sz="1400" i="1">
                              <a:latin typeface="Cambria Math" panose="02040503050406030204" pitchFamily="18" charset="0"/>
                            </a:rPr>
                            <m:t> </m:t>
                          </m:r>
                          <m:r>
                            <a:rPr lang="es-EC" sz="1400" i="1">
                              <a:latin typeface="Cambria Math" panose="02040503050406030204" pitchFamily="18" charset="0"/>
                            </a:rPr>
                            <m:t>𝑒𝑙𝑒𝑚𝑒𝑛𝑡𝑜𝑠</m:t>
                          </m:r>
                        </m:sub>
                      </m:sSub>
                      <m:r>
                        <a:rPr lang="es-EC" sz="1400" i="1">
                          <a:latin typeface="Cambria Math" panose="02040503050406030204" pitchFamily="18" charset="0"/>
                        </a:rPr>
                        <m:t>=0,273+0,133+0,158+0,111+0,059</m:t>
                      </m:r>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𝑟𝑒𝑞𝑢𝑒𝑟𝑖𝑑𝑎</m:t>
                          </m:r>
                        </m:sub>
                      </m:sSub>
                      <m:r>
                        <a:rPr lang="es-EC" sz="1400" i="1">
                          <a:latin typeface="Cambria Math" panose="02040503050406030204" pitchFamily="18" charset="0"/>
                        </a:rPr>
                        <m:t>=0,734 </m:t>
                      </m:r>
                      <m:r>
                        <a:rPr lang="es-EC" sz="1400" i="1">
                          <a:latin typeface="Cambria Math" panose="02040503050406030204" pitchFamily="18" charset="0"/>
                        </a:rPr>
                        <m:t>𝐻𝑃</m:t>
                      </m:r>
                    </m:oMath>
                  </m:oMathPara>
                </a14:m>
                <a:endParaRPr lang="es-EC" sz="1400" dirty="0"/>
              </a:p>
              <a:p>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280308" y="891689"/>
                <a:ext cx="4892583" cy="2243397"/>
              </a:xfrm>
              <a:prstGeom prst="rect">
                <a:avLst/>
              </a:prstGeom>
              <a:blipFill>
                <a:blip r:embed="rId3"/>
                <a:stretch>
                  <a:fillRect l="-248" t="-243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422720" y="891689"/>
                <a:ext cx="6316435" cy="54568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400" dirty="0"/>
                  <a:t>A más de esto se debe tomar en cuenta los componentes que causan perdidas. En este caso el motor también deberá suministrar potencia para suplir las pérdidas generadas. Cada uno de estos componentes tiene diferentes porcentajes de eficiencia y se los detalla en la siguiente tabla</a:t>
                </a:r>
                <a:r>
                  <a:rPr lang="es-EC" sz="1400" dirty="0" smtClean="0"/>
                  <a:t>:</a:t>
                </a:r>
              </a:p>
              <a:p>
                <a:r>
                  <a:rPr lang="es-EC" sz="1400" dirty="0"/>
                  <a:t>Con esto se establece una potencia total requerida, se lo encuentra con la siguiente expresión:</a:t>
                </a:r>
              </a:p>
              <a:p>
                <a:r>
                  <a:rPr lang="es-EC" sz="1400" dirty="0"/>
                  <a:t> </a:t>
                </a:r>
              </a:p>
              <a:p>
                <a:r>
                  <a:rPr lang="es-EC" sz="1400" dirty="0"/>
                  <a:t>( </a:t>
                </a:r>
                <a:r>
                  <a:rPr lang="es-EC" sz="1400" dirty="0" err="1"/>
                  <a:t>Ec</a:t>
                </a:r>
                <a:r>
                  <a:rPr lang="es-EC" sz="1400" dirty="0"/>
                  <a:t>. 4.11</a:t>
                </a:r>
                <a:r>
                  <a:rPr lang="es-EC" sz="1400" dirty="0" smtClean="0"/>
                  <a:t>)</a:t>
                </a:r>
              </a:p>
              <a:p>
                <a:endParaRPr lang="es-EC" sz="1400" dirty="0"/>
              </a:p>
              <a:p>
                <a:endParaRPr lang="es-EC" sz="1400" dirty="0" smtClean="0"/>
              </a:p>
              <a:p>
                <a:endParaRPr lang="es-EC" sz="1400" dirty="0"/>
              </a:p>
              <a:p>
                <a:endParaRPr lang="es-EC" sz="1400" dirty="0" smtClean="0"/>
              </a:p>
              <a:p>
                <a:endParaRPr lang="es-EC" sz="1400" dirty="0"/>
              </a:p>
              <a:p>
                <a:r>
                  <a:rPr lang="es-EC" sz="1400" dirty="0"/>
                  <a:t> </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𝑟𝑒𝑞𝑢𝑒𝑟𝑖𝑑𝑎</m:t>
                          </m:r>
                          <m:r>
                            <a:rPr lang="es-EC" sz="1400" i="1">
                              <a:latin typeface="Cambria Math" panose="02040503050406030204" pitchFamily="18" charset="0"/>
                            </a:rPr>
                            <m:t> </m:t>
                          </m:r>
                          <m:r>
                            <a:rPr lang="es-EC" sz="1400" i="1">
                              <a:latin typeface="Cambria Math" panose="02040503050406030204" pitchFamily="18" charset="0"/>
                            </a:rPr>
                            <m:t>𝑡𝑜𝑡𝑎𝑙</m:t>
                          </m:r>
                        </m:sub>
                      </m:sSub>
                      <m:r>
                        <a:rPr lang="es-EC" sz="1400" i="1">
                          <a:latin typeface="Cambria Math" panose="02040503050406030204" pitchFamily="18" charset="0"/>
                        </a:rPr>
                        <m:t>=</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𝑟𝑒𝑞𝑢𝑒𝑟𝑖𝑑𝑎</m:t>
                              </m:r>
                              <m:r>
                                <a:rPr lang="es-EC" sz="1400" i="1">
                                  <a:latin typeface="Cambria Math" panose="02040503050406030204" pitchFamily="18" charset="0"/>
                                </a:rPr>
                                <m:t> </m:t>
                              </m:r>
                              <m:r>
                                <a:rPr lang="es-EC" sz="1400" i="1">
                                  <a:latin typeface="Cambria Math" panose="02040503050406030204" pitchFamily="18" charset="0"/>
                                </a:rPr>
                                <m:t>𝑒𝑛</m:t>
                              </m:r>
                              <m:r>
                                <a:rPr lang="es-EC" sz="1400" i="1">
                                  <a:latin typeface="Cambria Math" panose="02040503050406030204" pitchFamily="18" charset="0"/>
                                </a:rPr>
                                <m:t> </m:t>
                              </m:r>
                              <m:r>
                                <a:rPr lang="es-EC" sz="1400" i="1">
                                  <a:latin typeface="Cambria Math" panose="02040503050406030204" pitchFamily="18" charset="0"/>
                                </a:rPr>
                                <m:t>𝑒𝑙𝑒𝑚𝑒𝑛𝑡𝑜𝑠</m:t>
                              </m:r>
                            </m:sub>
                          </m:sSub>
                        </m:num>
                        <m:den>
                          <m:d>
                            <m:dPr>
                              <m:ctrlPr>
                                <a:rPr lang="es-EC" sz="1400" i="1">
                                  <a:latin typeface="Cambria Math" panose="02040503050406030204" pitchFamily="18" charset="0"/>
                                </a:rPr>
                              </m:ctrlPr>
                            </m:dPr>
                            <m:e>
                              <m:sSub>
                                <m:sSubPr>
                                  <m:ctrlPr>
                                    <a:rPr lang="es-EC" sz="1400" i="1">
                                      <a:latin typeface="Cambria Math" panose="02040503050406030204" pitchFamily="18" charset="0"/>
                                    </a:rPr>
                                  </m:ctrlPr>
                                </m:sSubPr>
                                <m:e>
                                  <m:r>
                                    <a:rPr lang="es-EC" sz="1400" i="1">
                                      <a:latin typeface="Cambria Math" panose="02040503050406030204" pitchFamily="18" charset="0"/>
                                    </a:rPr>
                                    <m:t>𝜂</m:t>
                                  </m:r>
                                </m:e>
                                <m:sub>
                                  <m:r>
                                    <a:rPr lang="es-EC" sz="1400" i="1">
                                      <a:latin typeface="Cambria Math" panose="02040503050406030204" pitchFamily="18" charset="0"/>
                                    </a:rPr>
                                    <m:t>1</m:t>
                                  </m:r>
                                </m:sub>
                              </m:sSub>
                              <m:r>
                                <a:rPr lang="es-EC" sz="1400" i="1">
                                  <a:latin typeface="Cambria Math" panose="02040503050406030204" pitchFamily="18" charset="0"/>
                                </a:rPr>
                                <m:t> .  </m:t>
                              </m:r>
                              <m:sSub>
                                <m:sSubPr>
                                  <m:ctrlPr>
                                    <a:rPr lang="es-EC" sz="1400" i="1">
                                      <a:latin typeface="Cambria Math" panose="02040503050406030204" pitchFamily="18" charset="0"/>
                                    </a:rPr>
                                  </m:ctrlPr>
                                </m:sSubPr>
                                <m:e>
                                  <m:r>
                                    <a:rPr lang="es-EC" sz="1400" i="1">
                                      <a:latin typeface="Cambria Math" panose="02040503050406030204" pitchFamily="18" charset="0"/>
                                    </a:rPr>
                                    <m:t>𝜂</m:t>
                                  </m:r>
                                </m:e>
                                <m:sub>
                                  <m:r>
                                    <a:rPr lang="es-EC" sz="1400" i="1">
                                      <a:latin typeface="Cambria Math" panose="02040503050406030204" pitchFamily="18" charset="0"/>
                                    </a:rPr>
                                    <m:t>2 .  </m:t>
                                  </m:r>
                                </m:sub>
                              </m:sSub>
                              <m:sSub>
                                <m:sSubPr>
                                  <m:ctrlPr>
                                    <a:rPr lang="es-EC" sz="1400" i="1">
                                      <a:latin typeface="Cambria Math" panose="02040503050406030204" pitchFamily="18" charset="0"/>
                                    </a:rPr>
                                  </m:ctrlPr>
                                </m:sSubPr>
                                <m:e>
                                  <m:r>
                                    <a:rPr lang="es-EC" sz="1400" i="1">
                                      <a:latin typeface="Cambria Math" panose="02040503050406030204" pitchFamily="18" charset="0"/>
                                    </a:rPr>
                                    <m:t>𝜂</m:t>
                                  </m:r>
                                </m:e>
                                <m:sub>
                                  <m:r>
                                    <a:rPr lang="es-EC" sz="1400" i="1">
                                      <a:latin typeface="Cambria Math" panose="02040503050406030204" pitchFamily="18" charset="0"/>
                                    </a:rPr>
                                    <m:t>3  </m:t>
                                  </m:r>
                                </m:sub>
                              </m:sSub>
                            </m:e>
                          </m:d>
                        </m:den>
                      </m:f>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𝑟𝑒𝑞𝑢𝑒𝑟𝑖𝑑𝑎</m:t>
                          </m:r>
                          <m:r>
                            <a:rPr lang="es-EC" sz="1400" i="1">
                              <a:latin typeface="Cambria Math" panose="02040503050406030204" pitchFamily="18" charset="0"/>
                            </a:rPr>
                            <m:t> </m:t>
                          </m:r>
                          <m:r>
                            <a:rPr lang="es-EC" sz="1400" i="1">
                              <a:latin typeface="Cambria Math" panose="02040503050406030204" pitchFamily="18" charset="0"/>
                            </a:rPr>
                            <m:t>𝑡𝑜𝑡𝑎𝑙</m:t>
                          </m:r>
                        </m:sub>
                      </m:sSub>
                      <m:r>
                        <a:rPr lang="es-EC" sz="1400" i="1">
                          <a:latin typeface="Cambria Math" panose="02040503050406030204" pitchFamily="18" charset="0"/>
                        </a:rPr>
                        <m:t>=</m:t>
                      </m:r>
                      <m:f>
                        <m:fPr>
                          <m:ctrlPr>
                            <a:rPr lang="es-EC" sz="1400" i="1">
                              <a:latin typeface="Cambria Math" panose="02040503050406030204" pitchFamily="18" charset="0"/>
                            </a:rPr>
                          </m:ctrlPr>
                        </m:fPr>
                        <m:num>
                          <m:r>
                            <a:rPr lang="es-EC" sz="1400" i="1">
                              <a:latin typeface="Cambria Math" panose="02040503050406030204" pitchFamily="18" charset="0"/>
                            </a:rPr>
                            <m:t>0,734 </m:t>
                          </m:r>
                          <m:r>
                            <a:rPr lang="es-EC" sz="1400" i="1">
                              <a:latin typeface="Cambria Math" panose="02040503050406030204" pitchFamily="18" charset="0"/>
                            </a:rPr>
                            <m:t>𝐻𝑃</m:t>
                          </m:r>
                        </m:num>
                        <m:den>
                          <m:d>
                            <m:dPr>
                              <m:ctrlPr>
                                <a:rPr lang="es-EC" sz="1400" i="1">
                                  <a:latin typeface="Cambria Math" panose="02040503050406030204" pitchFamily="18" charset="0"/>
                                </a:rPr>
                              </m:ctrlPr>
                            </m:dPr>
                            <m:e>
                              <m:r>
                                <a:rPr lang="es-EC" sz="1400" i="1">
                                  <a:latin typeface="Cambria Math" panose="02040503050406030204" pitchFamily="18" charset="0"/>
                                </a:rPr>
                                <m:t>  0,98 .  0,90</m:t>
                              </m:r>
                            </m:e>
                          </m:d>
                        </m:den>
                      </m:f>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𝑟𝑒𝑞𝑢𝑒𝑟𝑖𝑑𝑎</m:t>
                          </m:r>
                          <m:r>
                            <a:rPr lang="es-EC" sz="1400" i="1">
                              <a:latin typeface="Cambria Math" panose="02040503050406030204" pitchFamily="18" charset="0"/>
                            </a:rPr>
                            <m:t> </m:t>
                          </m:r>
                          <m:r>
                            <a:rPr lang="es-EC" sz="1400" i="1">
                              <a:latin typeface="Cambria Math" panose="02040503050406030204" pitchFamily="18" charset="0"/>
                            </a:rPr>
                            <m:t>𝑡𝑜𝑡𝑎𝑙</m:t>
                          </m:r>
                        </m:sub>
                      </m:sSub>
                      <m:r>
                        <a:rPr lang="es-EC" sz="1400" i="1">
                          <a:latin typeface="Cambria Math" panose="02040503050406030204" pitchFamily="18" charset="0"/>
                        </a:rPr>
                        <m:t>=0,83 </m:t>
                      </m:r>
                      <m:r>
                        <a:rPr lang="es-EC" sz="1400" i="1">
                          <a:latin typeface="Cambria Math" panose="02040503050406030204" pitchFamily="18" charset="0"/>
                        </a:rPr>
                        <m:t>𝐻𝑃</m:t>
                      </m:r>
                    </m:oMath>
                  </m:oMathPara>
                </a14:m>
                <a:endParaRPr lang="es-EC" sz="1400" dirty="0"/>
              </a:p>
              <a:p>
                <a:r>
                  <a:rPr lang="es-EC" sz="1400" dirty="0"/>
                  <a:t> </a:t>
                </a:r>
              </a:p>
              <a:p>
                <a:endParaRPr lang="es-EC" sz="1400" dirty="0" smtClean="0"/>
              </a:p>
              <a:p>
                <a:endParaRPr lang="es-EC" sz="1400" dirty="0"/>
              </a:p>
              <a:p>
                <a:endParaRPr lang="es-EC" sz="1400" dirty="0"/>
              </a:p>
            </p:txBody>
          </p:sp>
        </mc:Choice>
        <mc:Fallback xmlns="">
          <p:sp>
            <p:nvSpPr>
              <p:cNvPr id="9" name="Rectángulo 8"/>
              <p:cNvSpPr>
                <a:spLocks noRot="1" noChangeAspect="1" noMove="1" noResize="1" noEditPoints="1" noAdjustHandles="1" noChangeArrowheads="1" noChangeShapeType="1" noTextEdit="1"/>
              </p:cNvSpPr>
              <p:nvPr/>
            </p:nvSpPr>
            <p:spPr>
              <a:xfrm>
                <a:off x="5422720" y="891689"/>
                <a:ext cx="6316435" cy="5456860"/>
              </a:xfrm>
              <a:prstGeom prst="rect">
                <a:avLst/>
              </a:prstGeom>
              <a:blipFill>
                <a:blip r:embed="rId4"/>
                <a:stretch>
                  <a:fillRect l="-193"/>
                </a:stretch>
              </a:blipFill>
            </p:spPr>
            <p:txBody>
              <a:bodyPr/>
              <a:lstStyle/>
              <a:p>
                <a:r>
                  <a:rPr lang="es-EC">
                    <a:noFill/>
                  </a:rPr>
                  <a:t> </a:t>
                </a:r>
              </a:p>
            </p:txBody>
          </p:sp>
        </mc:Fallback>
      </mc:AlternateContent>
      <p:pic>
        <p:nvPicPr>
          <p:cNvPr id="18" name="Imagen 17"/>
          <p:cNvPicPr>
            <a:picLocks noChangeAspect="1"/>
          </p:cNvPicPr>
          <p:nvPr/>
        </p:nvPicPr>
        <p:blipFill>
          <a:blip r:embed="rId5"/>
          <a:stretch>
            <a:fillRect/>
          </a:stretch>
        </p:blipFill>
        <p:spPr>
          <a:xfrm>
            <a:off x="6750775" y="2827973"/>
            <a:ext cx="3314700" cy="1019175"/>
          </a:xfrm>
          <a:prstGeom prst="rect">
            <a:avLst/>
          </a:prstGeom>
        </p:spPr>
      </p:pic>
      <mc:AlternateContent xmlns:mc="http://schemas.openxmlformats.org/markup-compatibility/2006" xmlns:a14="http://schemas.microsoft.com/office/drawing/2010/main">
        <mc:Choice Requires="a14">
          <p:sp>
            <p:nvSpPr>
              <p:cNvPr id="19" name="Rectángulo 18"/>
              <p:cNvSpPr/>
              <p:nvPr/>
            </p:nvSpPr>
            <p:spPr>
              <a:xfrm>
                <a:off x="280308" y="3526973"/>
                <a:ext cx="5077095" cy="2913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400" b="1" dirty="0" smtClean="0"/>
                  <a:t>POTENCIA DE MOTOR</a:t>
                </a:r>
              </a:p>
              <a:p>
                <a:endParaRPr lang="es-EC" sz="1400" dirty="0" smtClean="0"/>
              </a:p>
              <a:p>
                <a:r>
                  <a:rPr lang="es-EC" sz="1400" dirty="0" smtClean="0"/>
                  <a:t>Adicional  </a:t>
                </a:r>
                <a:r>
                  <a:rPr lang="es-EC" sz="1400" dirty="0"/>
                  <a:t>se debe considerar un factor de servicio, esto a causa de las  condiciones deficientes de  trabajo de la máquina a causa de: mal anclaje del motor causando vibraciones excesivas, las largar periodos de operación, la cantidad de arranques, eficiencia de la red eléctrica y malas instalaciones eléctrica, tomando el factor valora en 1.5, siendo la potencia del motor:</a:t>
                </a:r>
              </a:p>
              <a:p>
                <a:r>
                  <a:rPr lang="es-EC" sz="1400" dirty="0"/>
                  <a:t> </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𝑚𝑜𝑡𝑜𝑟</m:t>
                          </m:r>
                        </m:sub>
                      </m:sSub>
                      <m:r>
                        <a:rPr lang="es-EC" sz="1400" i="1">
                          <a:latin typeface="Cambria Math" panose="02040503050406030204" pitchFamily="18" charset="0"/>
                        </a:rPr>
                        <m:t>=0,83 </m:t>
                      </m:r>
                      <m:r>
                        <a:rPr lang="es-EC" sz="1400" i="1">
                          <a:latin typeface="Cambria Math" panose="02040503050406030204" pitchFamily="18" charset="0"/>
                        </a:rPr>
                        <m:t>𝐻𝑃</m:t>
                      </m:r>
                      <m:r>
                        <a:rPr lang="es-EC" sz="1400" i="1">
                          <a:latin typeface="Cambria Math" panose="02040503050406030204" pitchFamily="18" charset="0"/>
                        </a:rPr>
                        <m:t> ×1,5</m:t>
                      </m:r>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𝑚𝑜𝑡𝑜𝑟</m:t>
                          </m:r>
                        </m:sub>
                      </m:sSub>
                      <m:r>
                        <a:rPr lang="es-EC" sz="1400" i="1">
                          <a:latin typeface="Cambria Math" panose="02040503050406030204" pitchFamily="18" charset="0"/>
                        </a:rPr>
                        <m:t>=1,24 </m:t>
                      </m:r>
                      <m:r>
                        <a:rPr lang="es-EC" sz="1400" i="1">
                          <a:latin typeface="Cambria Math" panose="02040503050406030204" pitchFamily="18" charset="0"/>
                        </a:rPr>
                        <m:t>𝐻𝑃</m:t>
                      </m:r>
                    </m:oMath>
                  </m:oMathPara>
                </a14:m>
                <a:endParaRPr lang="es-EC" sz="1400" dirty="0"/>
              </a:p>
              <a:p>
                <a:r>
                  <a:rPr lang="es-EC" sz="1400" dirty="0"/>
                  <a:t> </a:t>
                </a:r>
              </a:p>
              <a:p>
                <a:endParaRPr lang="es-EC"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280308" y="3526973"/>
                <a:ext cx="5077095" cy="2913016"/>
              </a:xfrm>
              <a:prstGeom prst="rect">
                <a:avLst/>
              </a:prstGeom>
              <a:blipFill>
                <a:blip r:embed="rId6"/>
                <a:stretch>
                  <a:fillRect l="-240"/>
                </a:stretch>
              </a:blipFill>
            </p:spPr>
            <p:txBody>
              <a:bodyPr/>
              <a:lstStyle/>
              <a:p>
                <a:r>
                  <a:rPr lang="es-EC">
                    <a:noFill/>
                  </a:rPr>
                  <a:t> </a:t>
                </a:r>
              </a:p>
            </p:txBody>
          </p:sp>
        </mc:Fallback>
      </mc:AlternateContent>
    </p:spTree>
    <p:extLst>
      <p:ext uri="{BB962C8B-B14F-4D97-AF65-F5344CB8AC3E}">
        <p14:creationId xmlns:p14="http://schemas.microsoft.com/office/powerpoint/2010/main" val="676967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ángulo 2"/>
              <p:cNvSpPr/>
              <p:nvPr/>
            </p:nvSpPr>
            <p:spPr>
              <a:xfrm>
                <a:off x="420683" y="1136470"/>
                <a:ext cx="5550078" cy="36314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b="1" dirty="0"/>
                  <a:t>SELECCIÓN DEL MOTOR</a:t>
                </a:r>
                <a:endParaRPr lang="es-EC" dirty="0"/>
              </a:p>
              <a:p>
                <a:r>
                  <a:rPr lang="es-EC" b="1" dirty="0"/>
                  <a:t> </a:t>
                </a:r>
                <a:r>
                  <a:rPr lang="es-EC" dirty="0"/>
                  <a:t>En base a la potencia del motor (</a:t>
                </a:r>
                <a14:m>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𝑚𝑜𝑡𝑜𝑟</m:t>
                        </m:r>
                      </m:sub>
                    </m:sSub>
                    <m:r>
                      <a:rPr lang="es-EC" i="1">
                        <a:latin typeface="Cambria Math" panose="02040503050406030204" pitchFamily="18" charset="0"/>
                      </a:rPr>
                      <m:t>)</m:t>
                    </m:r>
                  </m:oMath>
                </a14:m>
                <a:r>
                  <a:rPr lang="es-EC" dirty="0"/>
                  <a:t>, se selecciona  uno motor trifásico en el mercado nacional, específicamente en el catálogo de SIEMENS </a:t>
                </a:r>
                <a:r>
                  <a:rPr lang="es-EC" dirty="0" err="1"/>
                  <a:t>Ecudor</a:t>
                </a:r>
                <a:r>
                  <a:rPr lang="es-EC" dirty="0"/>
                  <a:t>, con las siguientes características:</a:t>
                </a:r>
              </a:p>
              <a:p>
                <a:r>
                  <a:rPr lang="es-EC" dirty="0"/>
                  <a:t> </a:t>
                </a:r>
              </a:p>
              <a:p>
                <a:r>
                  <a:rPr lang="es-EC" dirty="0"/>
                  <a:t>Modelo: SIMOTIC IP55</a:t>
                </a:r>
              </a:p>
              <a:p>
                <a:r>
                  <a:rPr lang="es-EC" dirty="0"/>
                  <a:t>Potencia nominal: 1,5 HP (1,5 kW)</a:t>
                </a:r>
              </a:p>
              <a:p>
                <a:r>
                  <a:rPr lang="es-EC" dirty="0"/>
                  <a:t>Voltaje: 220 V</a:t>
                </a:r>
              </a:p>
              <a:p>
                <a:r>
                  <a:rPr lang="es-EC" dirty="0"/>
                  <a:t>Frecuencia: 60 HZ</a:t>
                </a:r>
              </a:p>
              <a:p>
                <a:r>
                  <a:rPr lang="es-EC" dirty="0"/>
                  <a:t>Numero de polos: 4</a:t>
                </a:r>
              </a:p>
              <a:p>
                <a:r>
                  <a:rPr lang="es-EC" dirty="0"/>
                  <a:t>Velocidad de salida: 1750 RPM</a:t>
                </a:r>
              </a:p>
              <a:p>
                <a:endParaRPr lang="es-EC" sz="1400" dirty="0"/>
              </a:p>
            </p:txBody>
          </p:sp>
        </mc:Choice>
        <mc:Fallback xmlns="">
          <p:sp>
            <p:nvSpPr>
              <p:cNvPr id="3" name="Rectángulo 2"/>
              <p:cNvSpPr>
                <a:spLocks noRot="1" noChangeAspect="1" noMove="1" noResize="1" noEditPoints="1" noAdjustHandles="1" noChangeArrowheads="1" noChangeShapeType="1" noTextEdit="1"/>
              </p:cNvSpPr>
              <p:nvPr/>
            </p:nvSpPr>
            <p:spPr>
              <a:xfrm>
                <a:off x="420683" y="1136470"/>
                <a:ext cx="5550078" cy="3631474"/>
              </a:xfrm>
              <a:prstGeom prst="rect">
                <a:avLst/>
              </a:prstGeom>
              <a:blipFill>
                <a:blip r:embed="rId2"/>
                <a:stretch>
                  <a:fillRect l="-768" t="-167"/>
                </a:stretch>
              </a:blipFill>
            </p:spPr>
            <p:txBody>
              <a:bodyPr/>
              <a:lstStyle/>
              <a:p>
                <a:r>
                  <a:rPr lang="es-EC">
                    <a:noFill/>
                  </a:rPr>
                  <a:t> </a:t>
                </a:r>
              </a:p>
            </p:txBody>
          </p:sp>
        </mc:Fallback>
      </mc:AlternateContent>
      <p:pic>
        <p:nvPicPr>
          <p:cNvPr id="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83" y="189007"/>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77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173194" y="344326"/>
            <a:ext cx="5401880" cy="369332"/>
          </a:xfrm>
          <a:prstGeom prst="rect">
            <a:avLst/>
          </a:prstGeom>
        </p:spPr>
        <p:txBody>
          <a:bodyPr wrap="square">
            <a:spAutoFit/>
          </a:bodyPr>
          <a:lstStyle/>
          <a:p>
            <a:r>
              <a:rPr lang="es-EC" b="1" dirty="0" smtClean="0">
                <a:solidFill>
                  <a:srgbClr val="FF0000"/>
                </a:solidFill>
              </a:rPr>
              <a:t>SELECCIÓN DE ELEMETOS DE TRANSMISIÓN</a:t>
            </a:r>
            <a:endParaRPr lang="es-EC" dirty="0">
              <a:solidFill>
                <a:srgbClr val="FF0000"/>
              </a:solidFill>
            </a:endParaRPr>
          </a:p>
        </p:txBody>
      </p:sp>
      <p:pic>
        <p:nvPicPr>
          <p:cNvPr id="5" name="Imagen 4"/>
          <p:cNvPicPr>
            <a:picLocks noChangeAspect="1"/>
          </p:cNvPicPr>
          <p:nvPr/>
        </p:nvPicPr>
        <p:blipFill>
          <a:blip r:embed="rId2"/>
          <a:stretch>
            <a:fillRect/>
          </a:stretch>
        </p:blipFill>
        <p:spPr>
          <a:xfrm>
            <a:off x="394200" y="713658"/>
            <a:ext cx="2087744" cy="2303862"/>
          </a:xfrm>
          <a:prstGeom prst="rect">
            <a:avLst/>
          </a:prstGeom>
        </p:spPr>
      </p:pic>
      <mc:AlternateContent xmlns:mc="http://schemas.openxmlformats.org/markup-compatibility/2006" xmlns:a14="http://schemas.microsoft.com/office/drawing/2010/main">
        <mc:Choice Requires="a14">
          <p:sp>
            <p:nvSpPr>
              <p:cNvPr id="6" name="Rectángulo 5"/>
              <p:cNvSpPr/>
              <p:nvPr/>
            </p:nvSpPr>
            <p:spPr>
              <a:xfrm>
                <a:off x="3435531" y="713658"/>
                <a:ext cx="8516983" cy="18989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600" dirty="0"/>
                  <a:t>Se selecciona una </a:t>
                </a:r>
                <a:r>
                  <a:rPr lang="es-EC" sz="1600" dirty="0" err="1"/>
                  <a:t>catarina</a:t>
                </a:r>
                <a:r>
                  <a:rPr lang="es-EC" sz="1600" dirty="0"/>
                  <a:t> de 21 dientes para el eje impulsador del motor.</a:t>
                </a:r>
              </a:p>
              <a:p>
                <a:r>
                  <a:rPr lang="es-EC" sz="1600" dirty="0"/>
                  <a:t>Las relaciones de transmisión que se pueden aplicar son de 1 a 7, siendo estas las más adecuadas para un funcionamiento óptimo. Se hizo una iteración para establecer una relación adecuada teniendo como base el número de dientes de la </a:t>
                </a:r>
                <a:r>
                  <a:rPr lang="es-EC" sz="1600" dirty="0" err="1"/>
                  <a:t>catarina</a:t>
                </a:r>
                <a:r>
                  <a:rPr lang="es-EC" sz="1600" dirty="0"/>
                  <a:t> motriz y la velocidad del cilindro porta cliché, siendo la más adecuada de </a:t>
                </a:r>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𝑖</m:t>
                        </m:r>
                      </m:e>
                      <m:sub>
                        <m:f>
                          <m:fPr>
                            <m:type m:val="skw"/>
                            <m:ctrlPr>
                              <a:rPr lang="es-EC" sz="1600" i="1">
                                <a:latin typeface="Cambria Math" panose="02040503050406030204" pitchFamily="18" charset="0"/>
                              </a:rPr>
                            </m:ctrlPr>
                          </m:fPr>
                          <m:num>
                            <m:r>
                              <a:rPr lang="es-EC" sz="1600" i="1">
                                <a:latin typeface="Cambria Math" panose="02040503050406030204" pitchFamily="18" charset="0"/>
                              </a:rPr>
                              <m:t>𝑚</m:t>
                            </m:r>
                          </m:num>
                          <m:den>
                            <m:r>
                              <a:rPr lang="es-EC" sz="1600" i="1">
                                <a:latin typeface="Cambria Math" panose="02040503050406030204" pitchFamily="18" charset="0"/>
                              </a:rPr>
                              <m:t>𝑝𝑐</m:t>
                            </m:r>
                          </m:den>
                        </m:f>
                      </m:sub>
                    </m:sSub>
                    <m:r>
                      <a:rPr lang="es-EC" sz="1600" i="1">
                        <a:latin typeface="Cambria Math" panose="02040503050406030204" pitchFamily="18" charset="0"/>
                      </a:rPr>
                      <m:t>=2,2</m:t>
                    </m:r>
                  </m:oMath>
                </a14:m>
                <a:r>
                  <a:rPr lang="es-EC" sz="1600" dirty="0"/>
                  <a:t>. Con esta relación nos aseguramos que los tamaños de las catarinas no sean muy grandes, cumplan con las velocidades requeridas, y se las pueda encontrar en el mercado.</a:t>
                </a:r>
              </a:p>
              <a:p>
                <a:endParaRPr lang="es-EC" sz="1400" dirty="0"/>
              </a:p>
            </p:txBody>
          </p:sp>
        </mc:Choice>
        <mc:Fallback xmlns="">
          <p:sp>
            <p:nvSpPr>
              <p:cNvPr id="6" name="Rectángulo 5"/>
              <p:cNvSpPr>
                <a:spLocks noRot="1" noChangeAspect="1" noMove="1" noResize="1" noEditPoints="1" noAdjustHandles="1" noChangeArrowheads="1" noChangeShapeType="1" noTextEdit="1"/>
              </p:cNvSpPr>
              <p:nvPr/>
            </p:nvSpPr>
            <p:spPr>
              <a:xfrm>
                <a:off x="3435531" y="713658"/>
                <a:ext cx="8516983" cy="1898914"/>
              </a:xfrm>
              <a:prstGeom prst="rect">
                <a:avLst/>
              </a:prstGeom>
              <a:blipFill>
                <a:blip r:embed="rId3"/>
                <a:stretch>
                  <a:fillRect l="-357" t="-4459" r="-14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09007" y="3118561"/>
                <a:ext cx="4088673" cy="2464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 </a:t>
                </a:r>
                <a:endParaRPr lang="es-EC" sz="1400" dirty="0"/>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𝑖</m:t>
                      </m:r>
                      <m:r>
                        <a:rPr lang="es-EC" sz="1400" i="1">
                          <a:latin typeface="Cambria Math" panose="02040503050406030204" pitchFamily="18" charset="0"/>
                        </a:rPr>
                        <m:t>= </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𝑛</m:t>
                              </m:r>
                            </m:e>
                            <m:sub>
                              <m:r>
                                <a:rPr lang="es-EC" sz="1400" i="1">
                                  <a:latin typeface="Cambria Math" panose="02040503050406030204" pitchFamily="18" charset="0"/>
                                </a:rPr>
                                <m:t>1</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𝑛</m:t>
                              </m:r>
                            </m:e>
                            <m:sub>
                              <m:r>
                                <a:rPr lang="es-EC" sz="1400" i="1">
                                  <a:latin typeface="Cambria Math" panose="02040503050406030204" pitchFamily="18" charset="0"/>
                                </a:rPr>
                                <m:t>2</m:t>
                              </m:r>
                            </m:sub>
                          </m:sSub>
                        </m:den>
                      </m:f>
                      <m:r>
                        <a:rPr lang="es-EC" sz="1400" i="1">
                          <a:latin typeface="Cambria Math" panose="02040503050406030204" pitchFamily="18" charset="0"/>
                        </a:rPr>
                        <m:t> = </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2</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1</m:t>
                              </m:r>
                            </m:sub>
                          </m:sSub>
                        </m:den>
                      </m:f>
                    </m:oMath>
                  </m:oMathPara>
                </a14:m>
                <a:endParaRPr lang="es-EC" sz="1400" dirty="0"/>
              </a:p>
              <a:p>
                <a:r>
                  <a:rPr lang="es-EC" sz="1400" dirty="0"/>
                  <a:t> </a:t>
                </a:r>
              </a:p>
              <a:p>
                <a:r>
                  <a:rPr lang="es-EC" sz="1400" dirty="0"/>
                  <a:t>Donde:</a:t>
                </a:r>
              </a:p>
              <a:p>
                <a14:m>
                  <m:oMath xmlns:m="http://schemas.openxmlformats.org/officeDocument/2006/math">
                    <m:r>
                      <a:rPr lang="es-EC" sz="1400" i="1">
                        <a:latin typeface="Cambria Math" panose="02040503050406030204" pitchFamily="18" charset="0"/>
                      </a:rPr>
                      <m:t>𝑖</m:t>
                    </m:r>
                  </m:oMath>
                </a14:m>
                <a:r>
                  <a:rPr lang="es-EC" sz="1400" dirty="0"/>
                  <a:t>= Relación de transmisión.</a:t>
                </a:r>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𝑛</m:t>
                        </m:r>
                      </m:e>
                      <m:sub>
                        <m:r>
                          <a:rPr lang="es-EC" sz="1400" i="1">
                            <a:latin typeface="Cambria Math" panose="02040503050406030204" pitchFamily="18" charset="0"/>
                          </a:rPr>
                          <m:t>1</m:t>
                        </m:r>
                      </m:sub>
                    </m:sSub>
                  </m:oMath>
                </a14:m>
                <a:r>
                  <a:rPr lang="es-EC" sz="1400" dirty="0"/>
                  <a:t>= Velocidad angular de la </a:t>
                </a:r>
                <a:r>
                  <a:rPr lang="es-EC" sz="1400" dirty="0" err="1"/>
                  <a:t>catarina</a:t>
                </a:r>
                <a:r>
                  <a:rPr lang="es-EC" sz="1400" dirty="0"/>
                  <a:t> motriz (RPM).</a:t>
                </a:r>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𝑛</m:t>
                        </m:r>
                      </m:e>
                      <m:sub>
                        <m:r>
                          <a:rPr lang="es-EC" sz="1400" i="1">
                            <a:latin typeface="Cambria Math" panose="02040503050406030204" pitchFamily="18" charset="0"/>
                          </a:rPr>
                          <m:t>2</m:t>
                        </m:r>
                      </m:sub>
                    </m:sSub>
                  </m:oMath>
                </a14:m>
                <a:r>
                  <a:rPr lang="es-EC" sz="1400" dirty="0"/>
                  <a:t>= Velocidad angular de la </a:t>
                </a:r>
                <a:r>
                  <a:rPr lang="es-EC" sz="1400" dirty="0" err="1"/>
                  <a:t>catarina</a:t>
                </a:r>
                <a:r>
                  <a:rPr lang="es-EC" sz="1400" dirty="0"/>
                  <a:t> conducida (RPM).</a:t>
                </a:r>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1</m:t>
                        </m:r>
                      </m:sub>
                    </m:sSub>
                  </m:oMath>
                </a14:m>
                <a:r>
                  <a:rPr lang="es-EC" sz="1400" dirty="0"/>
                  <a:t>= Número de dientes de la </a:t>
                </a:r>
                <a:r>
                  <a:rPr lang="es-EC" sz="1400" dirty="0" err="1"/>
                  <a:t>catarina</a:t>
                </a:r>
                <a:r>
                  <a:rPr lang="es-EC" sz="1400" dirty="0"/>
                  <a:t> motriz.</a:t>
                </a:r>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2</m:t>
                        </m:r>
                      </m:sub>
                    </m:sSub>
                  </m:oMath>
                </a14:m>
                <a:r>
                  <a:rPr lang="es-EC" sz="1400" dirty="0"/>
                  <a:t>= Número de dientes de la </a:t>
                </a:r>
                <a:r>
                  <a:rPr lang="es-EC" sz="1400" dirty="0" err="1"/>
                  <a:t>catarina</a:t>
                </a:r>
                <a:r>
                  <a:rPr lang="es-EC" sz="1400" dirty="0"/>
                  <a:t> conducida.</a:t>
                </a:r>
              </a:p>
              <a:p>
                <a:r>
                  <a:rPr lang="es-EC" sz="1400" dirty="0"/>
                  <a:t> </a:t>
                </a:r>
              </a:p>
            </p:txBody>
          </p:sp>
        </mc:Choice>
        <mc:Fallback xmlns="">
          <p:sp>
            <p:nvSpPr>
              <p:cNvPr id="7" name="Rectángulo 6"/>
              <p:cNvSpPr>
                <a:spLocks noRot="1" noChangeAspect="1" noMove="1" noResize="1" noEditPoints="1" noAdjustHandles="1" noChangeArrowheads="1" noChangeShapeType="1" noTextEdit="1"/>
              </p:cNvSpPr>
              <p:nvPr/>
            </p:nvSpPr>
            <p:spPr>
              <a:xfrm>
                <a:off x="209007" y="3118561"/>
                <a:ext cx="4088673" cy="2464080"/>
              </a:xfrm>
              <a:prstGeom prst="rect">
                <a:avLst/>
              </a:prstGeom>
              <a:blipFill>
                <a:blip r:embed="rId4"/>
                <a:stretch>
                  <a:fillRect l="-29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4493625" y="2704684"/>
                <a:ext cx="4585061" cy="1671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𝑖</m:t>
                          </m:r>
                        </m:e>
                        <m:sub>
                          <m:f>
                            <m:fPr>
                              <m:type m:val="skw"/>
                              <m:ctrlPr>
                                <a:rPr lang="es-EC" sz="1400" i="1">
                                  <a:latin typeface="Cambria Math" panose="02040503050406030204" pitchFamily="18" charset="0"/>
                                </a:rPr>
                              </m:ctrlPr>
                            </m:fPr>
                            <m:num>
                              <m:r>
                                <a:rPr lang="es-EC" sz="1400" i="1">
                                  <a:latin typeface="Cambria Math" panose="02040503050406030204" pitchFamily="18" charset="0"/>
                                </a:rPr>
                                <m:t>𝑚</m:t>
                              </m:r>
                            </m:num>
                            <m:den>
                              <m:r>
                                <a:rPr lang="es-EC" sz="1400" i="1">
                                  <a:latin typeface="Cambria Math" panose="02040503050406030204" pitchFamily="18" charset="0"/>
                                </a:rPr>
                                <m:t>𝑝𝑐</m:t>
                              </m:r>
                            </m:den>
                          </m:f>
                        </m:sub>
                      </m:sSub>
                      <m:r>
                        <a:rPr lang="es-EC" sz="1400" i="1">
                          <a:latin typeface="Cambria Math" panose="02040503050406030204" pitchFamily="18" charset="0"/>
                        </a:rPr>
                        <m:t>=2,2 </m:t>
                      </m:r>
                    </m:oMath>
                  </m:oMathPara>
                </a14:m>
                <a:endParaRPr lang="es-EC" sz="1400" dirty="0"/>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𝑤</m:t>
                        </m:r>
                      </m:e>
                      <m:sub>
                        <m:r>
                          <a:rPr lang="es-EC" sz="1400" i="1">
                            <a:latin typeface="Cambria Math" panose="02040503050406030204" pitchFamily="18" charset="0"/>
                          </a:rPr>
                          <m:t>𝑝𝑐</m:t>
                        </m:r>
                      </m:sub>
                    </m:sSub>
                    <m:r>
                      <a:rPr lang="es-EC" sz="1400" i="1">
                        <a:latin typeface="Cambria Math" panose="02040503050406030204" pitchFamily="18" charset="0"/>
                      </a:rPr>
                      <m:t>=50</m:t>
                    </m:r>
                  </m:oMath>
                </a14:m>
                <a:r>
                  <a:rPr lang="es-EC" sz="1400" dirty="0"/>
                  <a:t> RPM</a:t>
                </a: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𝑖</m:t>
                      </m:r>
                      <m:r>
                        <a:rPr lang="es-EC" sz="1400" i="1">
                          <a:latin typeface="Cambria Math" panose="02040503050406030204" pitchFamily="18" charset="0"/>
                        </a:rPr>
                        <m:t>= </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𝑤</m:t>
                              </m:r>
                            </m:e>
                            <m:sub>
                              <m:r>
                                <a:rPr lang="es-EC" sz="1400" i="1">
                                  <a:latin typeface="Cambria Math" panose="02040503050406030204" pitchFamily="18" charset="0"/>
                                </a:rPr>
                                <m:t>𝑚</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𝑤</m:t>
                              </m:r>
                            </m:e>
                            <m:sub>
                              <m:r>
                                <a:rPr lang="es-EC" sz="1400" i="1">
                                  <a:latin typeface="Cambria Math" panose="02040503050406030204" pitchFamily="18" charset="0"/>
                                </a:rPr>
                                <m:t>𝑝𝑐</m:t>
                              </m:r>
                            </m:sub>
                          </m:sSub>
                        </m:den>
                      </m:f>
                    </m:oMath>
                  </m:oMathPara>
                </a14:m>
                <a:endParaRPr lang="es-EC" sz="1400" dirty="0"/>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𝑤</m:t>
                        </m:r>
                      </m:e>
                      <m:sub>
                        <m:r>
                          <a:rPr lang="es-EC" sz="1400" i="1">
                            <a:latin typeface="Cambria Math" panose="02040503050406030204" pitchFamily="18" charset="0"/>
                          </a:rPr>
                          <m:t>𝑚</m:t>
                        </m:r>
                      </m:sub>
                    </m:sSub>
                    <m:r>
                      <a:rPr lang="es-EC" sz="1400" i="1">
                        <a:latin typeface="Cambria Math" panose="02040503050406030204" pitchFamily="18" charset="0"/>
                      </a:rPr>
                      <m:t>=  2,2 × 50 </m:t>
                    </m:r>
                    <m:r>
                      <a:rPr lang="es-EC" sz="1400" i="1">
                        <a:latin typeface="Cambria Math" panose="02040503050406030204" pitchFamily="18" charset="0"/>
                      </a:rPr>
                      <m:t>𝑅𝑃𝑀</m:t>
                    </m:r>
                  </m:oMath>
                </a14:m>
                <a:r>
                  <a:rPr lang="es-EC" sz="1400" dirty="0"/>
                  <a:t> </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𝑤</m:t>
                          </m:r>
                        </m:e>
                        <m:sub>
                          <m:r>
                            <a:rPr lang="es-EC" sz="1400" i="1">
                              <a:latin typeface="Cambria Math" panose="02040503050406030204" pitchFamily="18" charset="0"/>
                            </a:rPr>
                            <m:t>𝑚</m:t>
                          </m:r>
                        </m:sub>
                      </m:sSub>
                      <m:r>
                        <a:rPr lang="es-EC" sz="1400" i="1">
                          <a:latin typeface="Cambria Math" panose="02040503050406030204" pitchFamily="18" charset="0"/>
                        </a:rPr>
                        <m:t>=  110 </m:t>
                      </m:r>
                      <m:r>
                        <a:rPr lang="es-EC" sz="1400" i="1">
                          <a:latin typeface="Cambria Math" panose="02040503050406030204" pitchFamily="18" charset="0"/>
                        </a:rPr>
                        <m:t>𝑅𝑃𝑀</m:t>
                      </m:r>
                    </m:oMath>
                  </m:oMathPara>
                </a14:m>
                <a:endParaRPr lang="es-EC" sz="1400" dirty="0"/>
              </a:p>
              <a:p>
                <a:r>
                  <a:rPr lang="es-EC" sz="1400" dirty="0"/>
                  <a:t> </a:t>
                </a:r>
              </a:p>
              <a:p>
                <a:r>
                  <a:rPr lang="es-EC" sz="1400" dirty="0"/>
                  <a:t> </a:t>
                </a:r>
              </a:p>
            </p:txBody>
          </p:sp>
        </mc:Choice>
        <mc:Fallback xmlns="">
          <p:sp>
            <p:nvSpPr>
              <p:cNvPr id="8" name="Rectángulo 7"/>
              <p:cNvSpPr>
                <a:spLocks noRot="1" noChangeAspect="1" noMove="1" noResize="1" noEditPoints="1" noAdjustHandles="1" noChangeArrowheads="1" noChangeShapeType="1" noTextEdit="1"/>
              </p:cNvSpPr>
              <p:nvPr/>
            </p:nvSpPr>
            <p:spPr>
              <a:xfrm>
                <a:off x="4493625" y="2704684"/>
                <a:ext cx="4585061" cy="1671374"/>
              </a:xfrm>
              <a:prstGeom prst="rect">
                <a:avLst/>
              </a:prstGeom>
              <a:blipFill>
                <a:blip r:embed="rId5"/>
                <a:stretch>
                  <a:fillRect t="-1775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061857" y="4241969"/>
                <a:ext cx="6594565" cy="22894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400" i="1" dirty="0"/>
                  <a:t>Número de dientes de la </a:t>
                </a:r>
                <a:r>
                  <a:rPr lang="es-EC" sz="1400" i="1" dirty="0" err="1"/>
                  <a:t>catariana</a:t>
                </a:r>
                <a:r>
                  <a:rPr lang="es-EC" sz="1400" i="1" dirty="0"/>
                  <a:t> del cilindro porta cliché:</a:t>
                </a:r>
                <a:endParaRPr lang="es-EC" sz="1400" dirty="0"/>
              </a:p>
              <a:p>
                <a:r>
                  <a:rPr lang="es-EC" sz="1400" dirty="0"/>
                  <a:t> </a:t>
                </a:r>
              </a:p>
              <a:p>
                <a:r>
                  <a:rPr lang="es-EC" sz="1400" dirty="0"/>
                  <a:t>Aplicando la ecuación (</a:t>
                </a:r>
                <a:r>
                  <a:rPr lang="es-EC" sz="1400" dirty="0" err="1"/>
                  <a:t>Ec</a:t>
                </a:r>
                <a:r>
                  <a:rPr lang="es-EC" sz="1400" dirty="0"/>
                  <a:t>. 4.12).</a:t>
                </a:r>
              </a:p>
              <a:p>
                <a:r>
                  <a:rPr lang="es-EC" sz="1400" dirty="0"/>
                  <a:t> </a:t>
                </a:r>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𝑖</m:t>
                        </m:r>
                      </m:e>
                      <m:sub>
                        <m:f>
                          <m:fPr>
                            <m:type m:val="skw"/>
                            <m:ctrlPr>
                              <a:rPr lang="es-EC" sz="1400" i="1">
                                <a:latin typeface="Cambria Math" panose="02040503050406030204" pitchFamily="18" charset="0"/>
                              </a:rPr>
                            </m:ctrlPr>
                          </m:fPr>
                          <m:num>
                            <m:r>
                              <a:rPr lang="es-EC" sz="1400" i="1">
                                <a:latin typeface="Cambria Math" panose="02040503050406030204" pitchFamily="18" charset="0"/>
                              </a:rPr>
                              <m:t>𝑚</m:t>
                            </m:r>
                          </m:num>
                          <m:den>
                            <m:r>
                              <a:rPr lang="es-EC" sz="1400" i="1">
                                <a:latin typeface="Cambria Math" panose="02040503050406030204" pitchFamily="18" charset="0"/>
                              </a:rPr>
                              <m:t>𝑝𝑐</m:t>
                            </m:r>
                          </m:den>
                        </m:f>
                      </m:sub>
                    </m:sSub>
                    <m:r>
                      <a:rPr lang="es-EC" sz="1400" i="1">
                        <a:latin typeface="Cambria Math" panose="02040503050406030204" pitchFamily="18" charset="0"/>
                      </a:rPr>
                      <m:t>=  </m:t>
                    </m:r>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𝑝𝑐</m:t>
                            </m:r>
                          </m:sub>
                        </m:sSub>
                      </m:num>
                      <m:den>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𝑚</m:t>
                            </m:r>
                          </m:sub>
                        </m:sSub>
                      </m:den>
                    </m:f>
                  </m:oMath>
                </a14:m>
                <a:r>
                  <a:rPr lang="es-EC" sz="1400" dirty="0"/>
                  <a:t> ; </a:t>
                </a:r>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𝑚</m:t>
                        </m:r>
                      </m:sub>
                    </m:sSub>
                    <m:r>
                      <a:rPr lang="es-EC" sz="1400" i="1">
                        <a:latin typeface="Cambria Math" panose="02040503050406030204" pitchFamily="18" charset="0"/>
                      </a:rPr>
                      <m:t>=21 </m:t>
                    </m:r>
                    <m:r>
                      <a:rPr lang="es-EC" sz="1400" i="1">
                        <a:latin typeface="Cambria Math" panose="02040503050406030204" pitchFamily="18" charset="0"/>
                      </a:rPr>
                      <m:t>𝑑𝑖𝑒𝑛𝑡𝑒𝑠</m:t>
                    </m:r>
                  </m:oMath>
                </a14:m>
                <a:endParaRPr lang="es-EC" sz="1400" dirty="0"/>
              </a:p>
              <a:p>
                <a:r>
                  <a:rPr lang="es-EC" sz="1400" dirty="0"/>
                  <a:t> </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𝑝𝑐</m:t>
                          </m:r>
                        </m:sub>
                      </m:sSub>
                      <m:r>
                        <a:rPr lang="es-EC" sz="1400" i="1">
                          <a:latin typeface="Cambria Math" panose="02040503050406030204" pitchFamily="18" charset="0"/>
                        </a:rPr>
                        <m:t>=  2,2 ×21</m:t>
                      </m:r>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𝑝𝑐</m:t>
                          </m:r>
                        </m:sub>
                      </m:sSub>
                      <m:r>
                        <a:rPr lang="es-EC" sz="1400" i="1">
                          <a:latin typeface="Cambria Math" panose="02040503050406030204" pitchFamily="18" charset="0"/>
                        </a:rPr>
                        <m:t>=  46,2 </m:t>
                      </m:r>
                      <m:r>
                        <a:rPr lang="es-EC" sz="1400" i="1">
                          <a:latin typeface="Cambria Math" panose="02040503050406030204" pitchFamily="18" charset="0"/>
                        </a:rPr>
                        <m:t>𝑑𝑖𝑒𝑛𝑡𝑒𝑠</m:t>
                      </m:r>
                    </m:oMath>
                  </m:oMathPara>
                </a14:m>
                <a:endParaRPr lang="es-EC" sz="1400" dirty="0"/>
              </a:p>
              <a:p>
                <a:r>
                  <a:rPr lang="es-EC" sz="1400" dirty="0"/>
                  <a:t>En las tablas de selección de </a:t>
                </a:r>
                <a:r>
                  <a:rPr lang="es-EC" sz="1400" dirty="0" err="1"/>
                  <a:t>catarianas</a:t>
                </a:r>
                <a:r>
                  <a:rPr lang="es-EC" sz="1400" dirty="0"/>
                  <a:t>  no se encuentra una de 46,2 dientes, se toma la </a:t>
                </a:r>
                <a:r>
                  <a:rPr lang="es-EC" sz="1400" dirty="0" err="1"/>
                  <a:t>catarina</a:t>
                </a:r>
                <a:r>
                  <a:rPr lang="es-EC" sz="1400" dirty="0"/>
                  <a:t> de 48 dientes.</a:t>
                </a:r>
              </a:p>
            </p:txBody>
          </p:sp>
        </mc:Choice>
        <mc:Fallback xmlns="">
          <p:sp>
            <p:nvSpPr>
              <p:cNvPr id="9" name="Rectángulo 8"/>
              <p:cNvSpPr>
                <a:spLocks noRot="1" noChangeAspect="1" noMove="1" noResize="1" noEditPoints="1" noAdjustHandles="1" noChangeArrowheads="1" noChangeShapeType="1" noTextEdit="1"/>
              </p:cNvSpPr>
              <p:nvPr/>
            </p:nvSpPr>
            <p:spPr>
              <a:xfrm>
                <a:off x="5061857" y="4241969"/>
                <a:ext cx="6594565" cy="2289460"/>
              </a:xfrm>
              <a:prstGeom prst="rect">
                <a:avLst/>
              </a:prstGeom>
              <a:blipFill>
                <a:blip r:embed="rId6"/>
                <a:stretch>
                  <a:fillRect l="-185" t="-2653" b="-5040"/>
                </a:stretch>
              </a:blipFill>
            </p:spPr>
            <p:txBody>
              <a:bodyPr/>
              <a:lstStyle/>
              <a:p>
                <a:r>
                  <a:rPr lang="es-EC">
                    <a:noFill/>
                  </a:rPr>
                  <a:t> </a:t>
                </a:r>
              </a:p>
            </p:txBody>
          </p:sp>
        </mc:Fallback>
      </mc:AlternateContent>
      <p:pic>
        <p:nvPicPr>
          <p:cNvPr id="10"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683" y="189007"/>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848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73195" y="344325"/>
            <a:ext cx="2475800" cy="369332"/>
          </a:xfrm>
          <a:prstGeom prst="rect">
            <a:avLst/>
          </a:prstGeom>
        </p:spPr>
        <p:txBody>
          <a:bodyPr wrap="square">
            <a:spAutoFit/>
          </a:bodyPr>
          <a:lstStyle/>
          <a:p>
            <a:r>
              <a:rPr lang="es-EC" b="1" dirty="0" smtClean="0">
                <a:solidFill>
                  <a:srgbClr val="FF0000"/>
                </a:solidFill>
              </a:rPr>
              <a:t>SELECCIÓN DE CADENA</a:t>
            </a:r>
            <a:endParaRPr lang="es-EC" dirty="0">
              <a:solidFill>
                <a:srgbClr val="FF0000"/>
              </a:solidFill>
            </a:endParaRPr>
          </a:p>
        </p:txBody>
      </p:sp>
      <mc:AlternateContent xmlns:mc="http://schemas.openxmlformats.org/markup-compatibility/2006" xmlns:a14="http://schemas.microsoft.com/office/drawing/2010/main">
        <mc:Choice Requires="a14">
          <p:sp>
            <p:nvSpPr>
              <p:cNvPr id="4" name="Rectángulo 3"/>
              <p:cNvSpPr/>
              <p:nvPr/>
            </p:nvSpPr>
            <p:spPr>
              <a:xfrm>
                <a:off x="250866" y="713657"/>
                <a:ext cx="4974277" cy="31137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s-EC" sz="1400" dirty="0"/>
                  <a:t>De acuerdo al tipo de carga, las máquinas impresoras tienen un factor de trabajo (</a:t>
                </a:r>
                <a14:m>
                  <m:oMath xmlns:m="http://schemas.openxmlformats.org/officeDocument/2006/math">
                    <m:r>
                      <a:rPr lang="es-EC" sz="1400" i="1">
                        <a:latin typeface="Cambria Math" panose="02040503050406030204" pitchFamily="18" charset="0"/>
                      </a:rPr>
                      <m:t>𝑓</m:t>
                    </m:r>
                  </m:oMath>
                </a14:m>
                <a:r>
                  <a:rPr lang="es-EC" sz="1400" dirty="0"/>
                  <a:t>) igual a 1.</a:t>
                </a:r>
              </a:p>
              <a:p>
                <a14:m>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𝑚</m:t>
                        </m:r>
                      </m:sub>
                    </m:sSub>
                    <m:r>
                      <a:rPr lang="es-EC" sz="1400" i="1">
                        <a:latin typeface="Cambria Math" panose="02040503050406030204" pitchFamily="18" charset="0"/>
                      </a:rPr>
                      <m:t>=1,5 </m:t>
                    </m:r>
                    <m:r>
                      <a:rPr lang="es-EC" sz="1400" i="1">
                        <a:latin typeface="Cambria Math" panose="02040503050406030204" pitchFamily="18" charset="0"/>
                      </a:rPr>
                      <m:t>𝐻𝑃</m:t>
                    </m:r>
                    <m:r>
                      <a:rPr lang="es-EC" sz="1400" i="1">
                        <a:latin typeface="Cambria Math" panose="02040503050406030204" pitchFamily="18" charset="0"/>
                      </a:rPr>
                      <m:t> ( 1.12 </m:t>
                    </m:r>
                    <m:r>
                      <a:rPr lang="es-EC" sz="1400" i="1">
                        <a:latin typeface="Cambria Math" panose="02040503050406030204" pitchFamily="18" charset="0"/>
                      </a:rPr>
                      <m:t>𝑘𝑊</m:t>
                    </m:r>
                    <m:r>
                      <a:rPr lang="es-EC" sz="1400" i="1">
                        <a:latin typeface="Cambria Math" panose="02040503050406030204" pitchFamily="18" charset="0"/>
                      </a:rPr>
                      <m:t>)</m:t>
                    </m:r>
                  </m:oMath>
                </a14:m>
                <a:r>
                  <a:rPr lang="es-EC" sz="1400" dirty="0"/>
                  <a:t> ; </a:t>
                </a:r>
                <a14:m>
                  <m:oMath xmlns:m="http://schemas.openxmlformats.org/officeDocument/2006/math">
                    <m:r>
                      <a:rPr lang="es-EC" sz="1400" i="1">
                        <a:latin typeface="Cambria Math" panose="02040503050406030204" pitchFamily="18" charset="0"/>
                      </a:rPr>
                      <m:t>𝑓</m:t>
                    </m:r>
                    <m:r>
                      <a:rPr lang="es-EC" sz="1400" i="1">
                        <a:latin typeface="Cambria Math" panose="02040503050406030204" pitchFamily="18" charset="0"/>
                      </a:rPr>
                      <m:t>=1</m:t>
                    </m:r>
                  </m:oMath>
                </a14:m>
                <a:endParaRPr lang="es-EC" sz="1400" dirty="0"/>
              </a:p>
              <a:p>
                <a:r>
                  <a:rPr lang="es-EC" sz="1400" dirty="0"/>
                  <a:t> </a:t>
                </a:r>
              </a:p>
              <a:p>
                <a:r>
                  <a:rPr lang="es-EC" sz="1400" dirty="0"/>
                  <a:t>Aplicando la ecuación (</a:t>
                </a:r>
                <a:r>
                  <a:rPr lang="es-EC" sz="1400" dirty="0" err="1"/>
                  <a:t>Ec</a:t>
                </a:r>
                <a:r>
                  <a:rPr lang="es-EC" sz="1400" dirty="0"/>
                  <a:t>. 4.13) tenemos:</a:t>
                </a:r>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𝑐𝑜𝑟𝑟𝑒𝑔𝑖𝑑𝑎</m:t>
                          </m:r>
                        </m:sub>
                      </m:sSub>
                      <m:r>
                        <a:rPr lang="es-EC" sz="1400" i="1">
                          <a:latin typeface="Cambria Math" panose="02040503050406030204" pitchFamily="18" charset="0"/>
                        </a:rPr>
                        <m:t>= 1 × 1,12</m:t>
                      </m:r>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𝑐𝑜𝑟𝑟𝑒𝑔𝑖𝑑𝑎</m:t>
                          </m:r>
                        </m:sub>
                      </m:sSub>
                      <m:r>
                        <a:rPr lang="es-EC" sz="1400" i="1">
                          <a:latin typeface="Cambria Math" panose="02040503050406030204" pitchFamily="18" charset="0"/>
                        </a:rPr>
                        <m:t>= </m:t>
                      </m:r>
                      <m:r>
                        <a:rPr lang="es-EC" sz="1400" i="1">
                          <a:latin typeface="Cambria Math" panose="02040503050406030204" pitchFamily="18" charset="0"/>
                        </a:rPr>
                        <m:t>𝑓</m:t>
                      </m:r>
                      <m:r>
                        <a:rPr lang="es-EC" sz="1400" i="1">
                          <a:latin typeface="Cambria Math" panose="02040503050406030204" pitchFamily="18" charset="0"/>
                        </a:rPr>
                        <m:t> × </m:t>
                      </m:r>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𝑚</m:t>
                          </m:r>
                        </m:sub>
                      </m:sSub>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𝑃</m:t>
                          </m:r>
                        </m:e>
                        <m:sub>
                          <m:r>
                            <a:rPr lang="es-EC" sz="1400" i="1">
                              <a:latin typeface="Cambria Math" panose="02040503050406030204" pitchFamily="18" charset="0"/>
                            </a:rPr>
                            <m:t>𝑐𝑜𝑟𝑟𝑒𝑔𝑖𝑑𝑎</m:t>
                          </m:r>
                        </m:sub>
                      </m:sSub>
                      <m:r>
                        <a:rPr lang="es-EC" sz="1400" i="1">
                          <a:latin typeface="Cambria Math" panose="02040503050406030204" pitchFamily="18" charset="0"/>
                        </a:rPr>
                        <m:t>= 1,12 </m:t>
                      </m:r>
                      <m:r>
                        <a:rPr lang="es-EC" sz="1400" i="1">
                          <a:latin typeface="Cambria Math" panose="02040503050406030204" pitchFamily="18" charset="0"/>
                        </a:rPr>
                        <m:t>𝑘𝑊</m:t>
                      </m:r>
                    </m:oMath>
                  </m:oMathPara>
                </a14:m>
                <a:endParaRPr lang="es-EC" sz="1400" dirty="0"/>
              </a:p>
              <a:p>
                <a:r>
                  <a:rPr lang="es-EC" sz="1400" dirty="0"/>
                  <a:t>Como vemos el factor que correspondió no modifico el valor de la potencia nominal. Con estos valores </a:t>
                </a:r>
                <a:r>
                  <a:rPr lang="es-EC" sz="1400" dirty="0" smtClean="0"/>
                  <a:t>seleccionamos</a:t>
                </a:r>
              </a:p>
              <a:p>
                <a:r>
                  <a:rPr lang="es-EC" sz="1400" dirty="0"/>
                  <a:t>Numero de cadena: # 60.</a:t>
                </a:r>
              </a:p>
              <a:p>
                <a:r>
                  <a:rPr lang="es-EC" sz="1400" dirty="0"/>
                  <a:t> </a:t>
                </a:r>
              </a:p>
              <a:p>
                <a:r>
                  <a:rPr lang="es-EC" sz="1400" dirty="0"/>
                  <a:t>Paso: 3/4  de pulgada.</a:t>
                </a:r>
              </a:p>
              <a:p>
                <a:endParaRPr lang="es-EC" sz="1400" dirty="0"/>
              </a:p>
            </p:txBody>
          </p:sp>
        </mc:Choice>
        <mc:Fallback xmlns="">
          <p:sp>
            <p:nvSpPr>
              <p:cNvPr id="4" name="Rectángulo 3"/>
              <p:cNvSpPr>
                <a:spLocks noRot="1" noChangeAspect="1" noMove="1" noResize="1" noEditPoints="1" noAdjustHandles="1" noChangeArrowheads="1" noChangeShapeType="1" noTextEdit="1"/>
              </p:cNvSpPr>
              <p:nvPr/>
            </p:nvSpPr>
            <p:spPr>
              <a:xfrm>
                <a:off x="250866" y="713657"/>
                <a:ext cx="4974277" cy="3113761"/>
              </a:xfrm>
              <a:prstGeom prst="rect">
                <a:avLst/>
              </a:prstGeom>
              <a:blipFill>
                <a:blip r:embed="rId2"/>
                <a:stretch>
                  <a:fillRect l="-244" t="-585"/>
                </a:stretch>
              </a:blipFill>
            </p:spPr>
            <p:txBody>
              <a:bodyPr/>
              <a:lstStyle/>
              <a:p>
                <a:r>
                  <a:rPr lang="es-EC">
                    <a:noFill/>
                  </a:rPr>
                  <a:t> </a:t>
                </a:r>
              </a:p>
            </p:txBody>
          </p:sp>
        </mc:Fallback>
      </mc:AlternateContent>
      <p:pic>
        <p:nvPicPr>
          <p:cNvPr id="5"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83" y="189007"/>
            <a:ext cx="1898263" cy="49026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6178731" y="713657"/>
            <a:ext cx="4940396" cy="4499437"/>
          </a:xfrm>
          <a:prstGeom prst="rect">
            <a:avLst/>
          </a:prstGeom>
        </p:spPr>
      </p:pic>
      <mc:AlternateContent xmlns:mc="http://schemas.openxmlformats.org/markup-compatibility/2006" xmlns:a14="http://schemas.microsoft.com/office/drawing/2010/main">
        <mc:Choice Requires="a14">
          <p:sp>
            <p:nvSpPr>
              <p:cNvPr id="7" name="Rectángulo 6"/>
              <p:cNvSpPr/>
              <p:nvPr/>
            </p:nvSpPr>
            <p:spPr>
              <a:xfrm>
                <a:off x="1369814" y="3657600"/>
                <a:ext cx="5096300" cy="31123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nary>
                        <m:naryPr>
                          <m:chr m:val="∑"/>
                          <m:limLoc m:val="undOvr"/>
                          <m:ctrlPr>
                            <a:rPr lang="es-EC" sz="1400" i="1">
                              <a:latin typeface="Cambria Math" panose="02040503050406030204" pitchFamily="18" charset="0"/>
                            </a:rPr>
                          </m:ctrlPr>
                        </m:naryPr>
                        <m:sub>
                          <m:r>
                            <a:rPr lang="es-EC" sz="1400" i="1">
                              <a:latin typeface="Cambria Math" panose="02040503050406030204" pitchFamily="18" charset="0"/>
                            </a:rPr>
                            <m:t>𝑖</m:t>
                          </m:r>
                          <m:r>
                            <a:rPr lang="es-EC" sz="1400" i="1">
                              <a:latin typeface="Cambria Math" panose="02040503050406030204" pitchFamily="18" charset="0"/>
                            </a:rPr>
                            <m:t>=1</m:t>
                          </m:r>
                        </m:sub>
                        <m:sup>
                          <m:r>
                            <a:rPr lang="es-EC" sz="1400" i="1">
                              <a:latin typeface="Cambria Math" panose="02040503050406030204" pitchFamily="18" charset="0"/>
                            </a:rPr>
                            <m:t>𝑖</m:t>
                          </m:r>
                          <m:r>
                            <a:rPr lang="es-EC" sz="1400" i="1">
                              <a:latin typeface="Cambria Math" panose="02040503050406030204" pitchFamily="18" charset="0"/>
                            </a:rPr>
                            <m:t>=</m:t>
                          </m:r>
                          <m:r>
                            <a:rPr lang="es-EC" sz="1400" i="1">
                              <a:latin typeface="Cambria Math" panose="02040503050406030204" pitchFamily="18" charset="0"/>
                            </a:rPr>
                            <m:t>𝑛</m:t>
                          </m:r>
                        </m:sup>
                        <m:e>
                          <m:sSub>
                            <m:sSubPr>
                              <m:ctrlPr>
                                <a:rPr lang="es-EC" sz="1400" i="1">
                                  <a:latin typeface="Cambria Math" panose="02040503050406030204" pitchFamily="18" charset="0"/>
                                </a:rPr>
                              </m:ctrlPr>
                            </m:sSubPr>
                            <m:e>
                              <m:r>
                                <a:rPr lang="es-EC" sz="1400" i="1">
                                  <a:latin typeface="Cambria Math" panose="02040503050406030204" pitchFamily="18" charset="0"/>
                                </a:rPr>
                                <m:t>𝐿</m:t>
                              </m:r>
                            </m:e>
                            <m:sub>
                              <m:r>
                                <a:rPr lang="es-EC" sz="1400" i="1">
                                  <a:latin typeface="Cambria Math" panose="02040503050406030204" pitchFamily="18" charset="0"/>
                                </a:rPr>
                                <m:t>𝑇𝑖</m:t>
                              </m:r>
                            </m:sub>
                          </m:sSub>
                        </m:e>
                      </m:nary>
                      <m:r>
                        <a:rPr lang="es-EC" sz="1400" i="1">
                          <a:latin typeface="Cambria Math" panose="02040503050406030204" pitchFamily="18" charset="0"/>
                        </a:rPr>
                        <m:t>=22,31+ 8,68 +8,35 +8,97 + 8,84 + 22,32</m:t>
                      </m:r>
                    </m:oMath>
                  </m:oMathPara>
                </a14:m>
                <a:endParaRPr lang="es-EC" sz="1400" dirty="0"/>
              </a:p>
              <a:p>
                <a:pPr/>
                <a14:m>
                  <m:oMathPara xmlns:m="http://schemas.openxmlformats.org/officeDocument/2006/math">
                    <m:oMathParaPr>
                      <m:jc m:val="centerGroup"/>
                    </m:oMathParaPr>
                    <m:oMath xmlns:m="http://schemas.openxmlformats.org/officeDocument/2006/math">
                      <m:nary>
                        <m:naryPr>
                          <m:chr m:val="∑"/>
                          <m:limLoc m:val="undOvr"/>
                          <m:ctrlPr>
                            <a:rPr lang="es-EC" sz="1400" i="1">
                              <a:latin typeface="Cambria Math" panose="02040503050406030204" pitchFamily="18" charset="0"/>
                            </a:rPr>
                          </m:ctrlPr>
                        </m:naryPr>
                        <m:sub>
                          <m:r>
                            <a:rPr lang="es-EC" sz="1400" i="1">
                              <a:latin typeface="Cambria Math" panose="02040503050406030204" pitchFamily="18" charset="0"/>
                            </a:rPr>
                            <m:t>𝑖</m:t>
                          </m:r>
                          <m:r>
                            <a:rPr lang="es-EC" sz="1400" i="1">
                              <a:latin typeface="Cambria Math" panose="02040503050406030204" pitchFamily="18" charset="0"/>
                            </a:rPr>
                            <m:t>=1</m:t>
                          </m:r>
                        </m:sub>
                        <m:sup>
                          <m:r>
                            <a:rPr lang="es-EC" sz="1400" i="1">
                              <a:latin typeface="Cambria Math" panose="02040503050406030204" pitchFamily="18" charset="0"/>
                            </a:rPr>
                            <m:t>𝑖</m:t>
                          </m:r>
                          <m:r>
                            <a:rPr lang="es-EC" sz="1400" i="1">
                              <a:latin typeface="Cambria Math" panose="02040503050406030204" pitchFamily="18" charset="0"/>
                            </a:rPr>
                            <m:t>=</m:t>
                          </m:r>
                          <m:r>
                            <a:rPr lang="es-EC" sz="1400" i="1">
                              <a:latin typeface="Cambria Math" panose="02040503050406030204" pitchFamily="18" charset="0"/>
                            </a:rPr>
                            <m:t>𝑛</m:t>
                          </m:r>
                        </m:sup>
                        <m:e>
                          <m:sSub>
                            <m:sSubPr>
                              <m:ctrlPr>
                                <a:rPr lang="es-EC" sz="1400" i="1">
                                  <a:latin typeface="Cambria Math" panose="02040503050406030204" pitchFamily="18" charset="0"/>
                                </a:rPr>
                              </m:ctrlPr>
                            </m:sSubPr>
                            <m:e>
                              <m:r>
                                <a:rPr lang="es-EC" sz="1400" i="1">
                                  <a:latin typeface="Cambria Math" panose="02040503050406030204" pitchFamily="18" charset="0"/>
                                </a:rPr>
                                <m:t>𝐿</m:t>
                              </m:r>
                            </m:e>
                            <m:sub>
                              <m:r>
                                <a:rPr lang="es-EC" sz="1400" i="1">
                                  <a:latin typeface="Cambria Math" panose="02040503050406030204" pitchFamily="18" charset="0"/>
                                </a:rPr>
                                <m:t>𝑇𝑖</m:t>
                              </m:r>
                            </m:sub>
                          </m:sSub>
                        </m:e>
                      </m:nary>
                      <m:r>
                        <a:rPr lang="es-EC" sz="1400" i="1">
                          <a:latin typeface="Cambria Math" panose="02040503050406030204" pitchFamily="18" charset="0"/>
                        </a:rPr>
                        <m:t>=79,47 </m:t>
                      </m:r>
                      <m:r>
                        <a:rPr lang="es-EC" sz="1400" i="1">
                          <a:latin typeface="Cambria Math" panose="02040503050406030204" pitchFamily="18" charset="0"/>
                        </a:rPr>
                        <m:t>𝑝𝑢𝑙𝑔</m:t>
                      </m:r>
                      <m:r>
                        <a:rPr lang="es-EC" sz="1400" i="1">
                          <a:latin typeface="Cambria Math" panose="02040503050406030204" pitchFamily="18" charset="0"/>
                        </a:rPr>
                        <m:t>.</m:t>
                      </m:r>
                    </m:oMath>
                  </m:oMathPara>
                </a14:m>
                <a:endParaRPr lang="es-EC" sz="1400" dirty="0"/>
              </a:p>
              <a:p>
                <a:pPr/>
                <a14:m>
                  <m:oMathPara xmlns:m="http://schemas.openxmlformats.org/officeDocument/2006/math">
                    <m:oMathParaPr>
                      <m:jc m:val="centerGroup"/>
                    </m:oMathParaPr>
                    <m:oMath xmlns:m="http://schemas.openxmlformats.org/officeDocument/2006/math">
                      <m:nary>
                        <m:naryPr>
                          <m:chr m:val="∑"/>
                          <m:limLoc m:val="undOvr"/>
                          <m:ctrlPr>
                            <a:rPr lang="es-EC" sz="1400" i="1">
                              <a:latin typeface="Cambria Math" panose="02040503050406030204" pitchFamily="18" charset="0"/>
                            </a:rPr>
                          </m:ctrlPr>
                        </m:naryPr>
                        <m:sub>
                          <m:r>
                            <a:rPr lang="es-EC" sz="1400" i="1">
                              <a:latin typeface="Cambria Math" panose="02040503050406030204" pitchFamily="18" charset="0"/>
                            </a:rPr>
                            <m:t>𝑖</m:t>
                          </m:r>
                          <m:r>
                            <a:rPr lang="es-EC" sz="1400" i="1">
                              <a:latin typeface="Cambria Math" panose="02040503050406030204" pitchFamily="18" charset="0"/>
                            </a:rPr>
                            <m:t>=1</m:t>
                          </m:r>
                        </m:sub>
                        <m:sup>
                          <m:r>
                            <a:rPr lang="es-EC" sz="1400" i="1">
                              <a:latin typeface="Cambria Math" panose="02040503050406030204" pitchFamily="18" charset="0"/>
                            </a:rPr>
                            <m:t>𝑖</m:t>
                          </m:r>
                          <m:r>
                            <a:rPr lang="es-EC" sz="1400" i="1">
                              <a:latin typeface="Cambria Math" panose="02040503050406030204" pitchFamily="18" charset="0"/>
                            </a:rPr>
                            <m:t>=</m:t>
                          </m:r>
                          <m:r>
                            <a:rPr lang="es-EC" sz="1400" i="1">
                              <a:latin typeface="Cambria Math" panose="02040503050406030204" pitchFamily="18" charset="0"/>
                            </a:rPr>
                            <m:t>𝑛</m:t>
                          </m:r>
                        </m:sup>
                        <m:e>
                          <m:f>
                            <m:fPr>
                              <m:ctrlPr>
                                <a:rPr lang="es-EC" sz="1400" i="1">
                                  <a:latin typeface="Cambria Math" panose="02040503050406030204" pitchFamily="18" charset="0"/>
                                </a:rPr>
                              </m:ctrlPr>
                            </m:fPr>
                            <m:num>
                              <m:sSub>
                                <m:sSubPr>
                                  <m:ctrlPr>
                                    <a:rPr lang="es-EC" sz="1400" i="1">
                                      <a:latin typeface="Cambria Math" panose="02040503050406030204" pitchFamily="18" charset="0"/>
                                    </a:rPr>
                                  </m:ctrlPr>
                                </m:sSubPr>
                                <m:e>
                                  <m:r>
                                    <a:rPr lang="es-EC" sz="1400" i="1">
                                      <a:latin typeface="Cambria Math" panose="02040503050406030204" pitchFamily="18" charset="0"/>
                                    </a:rPr>
                                    <m:t>𝛽</m:t>
                                  </m:r>
                                </m:e>
                                <m:sub>
                                  <m:r>
                                    <a:rPr lang="es-EC" sz="1400" i="1">
                                      <a:latin typeface="Cambria Math" panose="02040503050406030204" pitchFamily="18" charset="0"/>
                                    </a:rPr>
                                    <m:t>𝑖</m:t>
                                  </m:r>
                                  <m:r>
                                    <a:rPr lang="es-EC" sz="1400" i="1">
                                      <a:latin typeface="Cambria Math" panose="02040503050406030204" pitchFamily="18" charset="0"/>
                                    </a:rPr>
                                    <m:t>  </m:t>
                                  </m:r>
                                </m:sub>
                              </m:sSub>
                              <m:r>
                                <a:rPr lang="es-EC" sz="1400" i="1">
                                  <a:latin typeface="Cambria Math" panose="02040503050406030204" pitchFamily="18" charset="0"/>
                                </a:rPr>
                                <m:t>.  </m:t>
                              </m:r>
                              <m:sSub>
                                <m:sSubPr>
                                  <m:ctrlPr>
                                    <a:rPr lang="es-EC" sz="1400" i="1">
                                      <a:latin typeface="Cambria Math" panose="02040503050406030204" pitchFamily="18" charset="0"/>
                                    </a:rPr>
                                  </m:ctrlPr>
                                </m:sSubPr>
                                <m:e>
                                  <m:r>
                                    <a:rPr lang="es-EC" sz="1400" i="1">
                                      <a:latin typeface="Cambria Math" panose="02040503050406030204" pitchFamily="18" charset="0"/>
                                    </a:rPr>
                                    <m:t>𝑍</m:t>
                                  </m:r>
                                </m:e>
                                <m:sub>
                                  <m:r>
                                    <a:rPr lang="es-EC" sz="1400" i="1">
                                      <a:latin typeface="Cambria Math" panose="02040503050406030204" pitchFamily="18" charset="0"/>
                                    </a:rPr>
                                    <m:t>𝑖</m:t>
                                  </m:r>
                                </m:sub>
                              </m:sSub>
                            </m:num>
                            <m:den>
                              <m:r>
                                <a:rPr lang="es-EC" sz="1400" i="1">
                                  <a:latin typeface="Cambria Math" panose="02040503050406030204" pitchFamily="18" charset="0"/>
                                </a:rPr>
                                <m:t>360</m:t>
                              </m:r>
                            </m:den>
                          </m:f>
                        </m:e>
                      </m:nary>
                      <m:r>
                        <a:rPr lang="es-EC" sz="1400" i="1">
                          <a:latin typeface="Cambria Math" panose="02040503050406030204" pitchFamily="18" charset="0"/>
                        </a:rPr>
                        <m:t>= </m:t>
                      </m:r>
                      <m:d>
                        <m:dPr>
                          <m:begChr m:val="["/>
                          <m:endChr m:val="]"/>
                          <m:ctrlPr>
                            <a:rPr lang="es-EC" sz="1400" i="1">
                              <a:latin typeface="Cambria Math" panose="02040503050406030204" pitchFamily="18" charset="0"/>
                            </a:rPr>
                          </m:ctrlPr>
                        </m:dPr>
                        <m:e>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179,8 </m:t>
                                  </m:r>
                                  <m:r>
                                    <a:rPr lang="es-EC" sz="1400" i="1">
                                      <a:latin typeface="Cambria Math" panose="02040503050406030204" pitchFamily="18" charset="0"/>
                                    </a:rPr>
                                    <m:t>𝑥</m:t>
                                  </m:r>
                                  <m:r>
                                    <a:rPr lang="es-EC" sz="1400" i="1">
                                      <a:latin typeface="Cambria Math" panose="02040503050406030204" pitchFamily="18" charset="0"/>
                                    </a:rPr>
                                    <m:t> 21</m:t>
                                  </m:r>
                                </m:num>
                                <m:den>
                                  <m:r>
                                    <a:rPr lang="es-EC" sz="1400" i="1">
                                      <a:latin typeface="Cambria Math" panose="02040503050406030204" pitchFamily="18" charset="0"/>
                                    </a:rPr>
                                    <m:t>360</m:t>
                                  </m:r>
                                </m:den>
                              </m:f>
                            </m:e>
                          </m:d>
                          <m:r>
                            <a:rPr lang="es-EC" sz="1400" i="1">
                              <a:latin typeface="Cambria Math" panose="02040503050406030204" pitchFamily="18" charset="0"/>
                            </a:rPr>
                            <m:t>+</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179,8 </m:t>
                                  </m:r>
                                  <m:r>
                                    <a:rPr lang="es-EC" sz="1400" i="1">
                                      <a:latin typeface="Cambria Math" panose="02040503050406030204" pitchFamily="18" charset="0"/>
                                    </a:rPr>
                                    <m:t>𝑥</m:t>
                                  </m:r>
                                  <m:r>
                                    <a:rPr lang="es-EC" sz="1400" i="1">
                                      <a:latin typeface="Cambria Math" panose="02040503050406030204" pitchFamily="18" charset="0"/>
                                    </a:rPr>
                                    <m:t> 21</m:t>
                                  </m:r>
                                </m:num>
                                <m:den>
                                  <m:r>
                                    <a:rPr lang="es-EC" sz="1400" i="1">
                                      <a:latin typeface="Cambria Math" panose="02040503050406030204" pitchFamily="18" charset="0"/>
                                    </a:rPr>
                                    <m:t>360</m:t>
                                  </m:r>
                                </m:den>
                              </m:f>
                            </m:e>
                          </m:d>
                          <m:r>
                            <a:rPr lang="es-EC" sz="1400" i="1">
                              <a:latin typeface="Cambria Math" panose="02040503050406030204" pitchFamily="18" charset="0"/>
                            </a:rPr>
                            <m:t>+</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179,8 </m:t>
                                  </m:r>
                                  <m:r>
                                    <a:rPr lang="es-EC" sz="1400" i="1">
                                      <a:latin typeface="Cambria Math" panose="02040503050406030204" pitchFamily="18" charset="0"/>
                                    </a:rPr>
                                    <m:t>𝑥</m:t>
                                  </m:r>
                                  <m:r>
                                    <a:rPr lang="es-EC" sz="1400" i="1">
                                      <a:latin typeface="Cambria Math" panose="02040503050406030204" pitchFamily="18" charset="0"/>
                                    </a:rPr>
                                    <m:t> 21</m:t>
                                  </m:r>
                                </m:num>
                                <m:den>
                                  <m:r>
                                    <a:rPr lang="es-EC" sz="1400" i="1">
                                      <a:latin typeface="Cambria Math" panose="02040503050406030204" pitchFamily="18" charset="0"/>
                                    </a:rPr>
                                    <m:t>360</m:t>
                                  </m:r>
                                </m:den>
                              </m:f>
                            </m:e>
                          </m:d>
                          <m:r>
                            <a:rPr lang="es-EC" sz="1400" i="1">
                              <a:latin typeface="Cambria Math" panose="02040503050406030204" pitchFamily="18" charset="0"/>
                            </a:rPr>
                            <m:t>+</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179,8 </m:t>
                                  </m:r>
                                  <m:r>
                                    <a:rPr lang="es-EC" sz="1400" i="1">
                                      <a:latin typeface="Cambria Math" panose="02040503050406030204" pitchFamily="18" charset="0"/>
                                    </a:rPr>
                                    <m:t>𝑥</m:t>
                                  </m:r>
                                  <m:r>
                                    <a:rPr lang="es-EC" sz="1400" i="1">
                                      <a:latin typeface="Cambria Math" panose="02040503050406030204" pitchFamily="18" charset="0"/>
                                    </a:rPr>
                                    <m:t> 21</m:t>
                                  </m:r>
                                </m:num>
                                <m:den>
                                  <m:r>
                                    <a:rPr lang="es-EC" sz="1400" i="1">
                                      <a:latin typeface="Cambria Math" panose="02040503050406030204" pitchFamily="18" charset="0"/>
                                    </a:rPr>
                                    <m:t>360</m:t>
                                  </m:r>
                                </m:den>
                              </m:f>
                            </m:e>
                          </m:d>
                          <m:r>
                            <a:rPr lang="es-EC" sz="1400" i="1">
                              <a:latin typeface="Cambria Math" panose="02040503050406030204" pitchFamily="18" charset="0"/>
                            </a:rPr>
                            <m:t>+</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179,8 </m:t>
                                  </m:r>
                                  <m:r>
                                    <a:rPr lang="es-EC" sz="1400" i="1">
                                      <a:latin typeface="Cambria Math" panose="02040503050406030204" pitchFamily="18" charset="0"/>
                                    </a:rPr>
                                    <m:t>𝑥</m:t>
                                  </m:r>
                                  <m:r>
                                    <a:rPr lang="es-EC" sz="1400" i="1">
                                      <a:latin typeface="Cambria Math" panose="02040503050406030204" pitchFamily="18" charset="0"/>
                                    </a:rPr>
                                    <m:t> 21</m:t>
                                  </m:r>
                                </m:num>
                                <m:den>
                                  <m:r>
                                    <a:rPr lang="es-EC" sz="1400" i="1">
                                      <a:latin typeface="Cambria Math" panose="02040503050406030204" pitchFamily="18" charset="0"/>
                                    </a:rPr>
                                    <m:t>360</m:t>
                                  </m:r>
                                </m:den>
                              </m:f>
                            </m:e>
                          </m:d>
                          <m:r>
                            <a:rPr lang="es-EC" sz="1400" i="1">
                              <a:latin typeface="Cambria Math" panose="02040503050406030204" pitchFamily="18" charset="0"/>
                            </a:rPr>
                            <m:t>+</m:t>
                          </m:r>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179,8 </m:t>
                                  </m:r>
                                  <m:r>
                                    <a:rPr lang="es-EC" sz="1400" i="1">
                                      <a:latin typeface="Cambria Math" panose="02040503050406030204" pitchFamily="18" charset="0"/>
                                    </a:rPr>
                                    <m:t>𝑥</m:t>
                                  </m:r>
                                  <m:r>
                                    <a:rPr lang="es-EC" sz="1400" i="1">
                                      <a:latin typeface="Cambria Math" panose="02040503050406030204" pitchFamily="18" charset="0"/>
                                    </a:rPr>
                                    <m:t> 21</m:t>
                                  </m:r>
                                </m:num>
                                <m:den>
                                  <m:r>
                                    <a:rPr lang="es-EC" sz="1400" i="1">
                                      <a:latin typeface="Cambria Math" panose="02040503050406030204" pitchFamily="18" charset="0"/>
                                    </a:rPr>
                                    <m:t>360</m:t>
                                  </m:r>
                                </m:den>
                              </m:f>
                            </m:e>
                          </m:d>
                        </m:e>
                      </m:d>
                    </m:oMath>
                  </m:oMathPara>
                </a14:m>
                <a:endParaRPr lang="es-EC" sz="1400" dirty="0"/>
              </a:p>
              <a:p>
                <a:endParaRPr lang="es-EC" sz="1100" dirty="0"/>
              </a:p>
            </p:txBody>
          </p:sp>
        </mc:Choice>
        <mc:Fallback xmlns="">
          <p:sp>
            <p:nvSpPr>
              <p:cNvPr id="7" name="Rectángulo 6"/>
              <p:cNvSpPr>
                <a:spLocks noRot="1" noChangeAspect="1" noMove="1" noResize="1" noEditPoints="1" noAdjustHandles="1" noChangeArrowheads="1" noChangeShapeType="1" noTextEdit="1"/>
              </p:cNvSpPr>
              <p:nvPr/>
            </p:nvSpPr>
            <p:spPr>
              <a:xfrm>
                <a:off x="1369814" y="3657600"/>
                <a:ext cx="5096300" cy="3112374"/>
              </a:xfrm>
              <a:prstGeom prst="rect">
                <a:avLst/>
              </a:prstGeom>
              <a:blipFill>
                <a:blip r:embed="rId5"/>
                <a:stretch>
                  <a:fillRect r="-5609" b="-41520"/>
                </a:stretch>
              </a:blipFill>
            </p:spPr>
            <p:txBody>
              <a:bodyPr/>
              <a:lstStyle/>
              <a:p>
                <a:r>
                  <a:rPr lang="es-EC">
                    <a:noFill/>
                  </a:rPr>
                  <a:t> </a:t>
                </a:r>
              </a:p>
            </p:txBody>
          </p:sp>
        </mc:Fallback>
      </mc:AlternateContent>
    </p:spTree>
    <p:extLst>
      <p:ext uri="{BB962C8B-B14F-4D97-AF65-F5344CB8AC3E}">
        <p14:creationId xmlns:p14="http://schemas.microsoft.com/office/powerpoint/2010/main" val="2566958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683" y="189007"/>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173195" y="344325"/>
            <a:ext cx="2475800" cy="369332"/>
          </a:xfrm>
          <a:prstGeom prst="rect">
            <a:avLst/>
          </a:prstGeom>
        </p:spPr>
        <p:txBody>
          <a:bodyPr wrap="square">
            <a:spAutoFit/>
          </a:bodyPr>
          <a:lstStyle/>
          <a:p>
            <a:r>
              <a:rPr lang="es-EC" b="1" dirty="0" smtClean="0">
                <a:solidFill>
                  <a:srgbClr val="FF0000"/>
                </a:solidFill>
              </a:rPr>
              <a:t>FUERZA EN CATARINAS</a:t>
            </a:r>
            <a:endParaRPr lang="es-EC" dirty="0">
              <a:solidFill>
                <a:srgbClr val="FF0000"/>
              </a:solidFill>
            </a:endParaRPr>
          </a:p>
        </p:txBody>
      </p:sp>
      <mc:AlternateContent xmlns:mc="http://schemas.openxmlformats.org/markup-compatibility/2006" xmlns:a14="http://schemas.microsoft.com/office/drawing/2010/main">
        <mc:Choice Requires="a14">
          <p:sp>
            <p:nvSpPr>
              <p:cNvPr id="4" name="Rectángulo 3"/>
              <p:cNvSpPr/>
              <p:nvPr/>
            </p:nvSpPr>
            <p:spPr>
              <a:xfrm>
                <a:off x="290054" y="888276"/>
                <a:ext cx="3276106" cy="23513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smtClean="0"/>
                  <a:t> </a:t>
                </a:r>
              </a:p>
              <a:p>
                <a:r>
                  <a:rPr lang="es-EC" dirty="0"/>
                  <a:t> </a:t>
                </a: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𝐹</m:t>
                      </m:r>
                      <m:r>
                        <a:rPr lang="es-EC" sz="1400" i="1">
                          <a:latin typeface="Cambria Math" panose="02040503050406030204" pitchFamily="18" charset="0"/>
                        </a:rPr>
                        <m:t>= </m:t>
                      </m:r>
                      <m:f>
                        <m:fPr>
                          <m:ctrlPr>
                            <a:rPr lang="es-EC" sz="1400" i="1">
                              <a:latin typeface="Cambria Math" panose="02040503050406030204" pitchFamily="18" charset="0"/>
                            </a:rPr>
                          </m:ctrlPr>
                        </m:fPr>
                        <m:num>
                          <m:r>
                            <a:rPr lang="es-EC" sz="1400" i="1">
                              <a:latin typeface="Cambria Math" panose="02040503050406030204" pitchFamily="18" charset="0"/>
                            </a:rPr>
                            <m:t>𝑇</m:t>
                          </m:r>
                        </m:num>
                        <m:den>
                          <m:d>
                            <m:dPr>
                              <m:ctrlPr>
                                <a:rPr lang="es-EC" sz="1400" i="1">
                                  <a:latin typeface="Cambria Math" panose="02040503050406030204" pitchFamily="18" charset="0"/>
                                </a:rPr>
                              </m:ctrlPr>
                            </m:dPr>
                            <m:e>
                              <m:f>
                                <m:fPr>
                                  <m:ctrlPr>
                                    <a:rPr lang="es-EC" sz="1400" i="1">
                                      <a:latin typeface="Cambria Math" panose="02040503050406030204" pitchFamily="18" charset="0"/>
                                    </a:rPr>
                                  </m:ctrlPr>
                                </m:fPr>
                                <m:num>
                                  <m:r>
                                    <a:rPr lang="es-EC" sz="1400" i="1">
                                      <a:latin typeface="Cambria Math" panose="02040503050406030204" pitchFamily="18" charset="0"/>
                                    </a:rPr>
                                    <m:t>𝐷</m:t>
                                  </m:r>
                                </m:num>
                                <m:den>
                                  <m:r>
                                    <a:rPr lang="es-EC" sz="1400" i="1">
                                      <a:latin typeface="Cambria Math" panose="02040503050406030204" pitchFamily="18" charset="0"/>
                                    </a:rPr>
                                    <m:t>2</m:t>
                                  </m:r>
                                </m:den>
                              </m:f>
                            </m:e>
                          </m:d>
                        </m:den>
                      </m:f>
                    </m:oMath>
                  </m:oMathPara>
                </a14:m>
                <a:endParaRPr lang="es-EC" sz="1400" dirty="0"/>
              </a:p>
              <a:p>
                <a:r>
                  <a:rPr lang="es-EC" sz="1400" dirty="0"/>
                  <a:t>Donde:</a:t>
                </a:r>
              </a:p>
              <a:p>
                <a14:m>
                  <m:oMath xmlns:m="http://schemas.openxmlformats.org/officeDocument/2006/math">
                    <m:r>
                      <a:rPr lang="es-EC" sz="1400" i="1">
                        <a:latin typeface="Cambria Math" panose="02040503050406030204" pitchFamily="18" charset="0"/>
                      </a:rPr>
                      <m:t> </m:t>
                    </m:r>
                    <m:r>
                      <a:rPr lang="es-EC" sz="1400" i="1">
                        <a:latin typeface="Cambria Math" panose="02040503050406030204" pitchFamily="18" charset="0"/>
                      </a:rPr>
                      <m:t>𝐹</m:t>
                    </m:r>
                  </m:oMath>
                </a14:m>
                <a:r>
                  <a:rPr lang="es-EC" sz="1400" dirty="0"/>
                  <a:t>= Fuerza  tangencial en </a:t>
                </a:r>
                <a:r>
                  <a:rPr lang="es-EC" sz="1400" dirty="0" err="1"/>
                  <a:t>catarina</a:t>
                </a:r>
                <a:r>
                  <a:rPr lang="es-EC" sz="1400" dirty="0"/>
                  <a:t> (N)</a:t>
                </a:r>
              </a:p>
              <a:p>
                <a14:m>
                  <m:oMath xmlns:m="http://schemas.openxmlformats.org/officeDocument/2006/math">
                    <m:r>
                      <a:rPr lang="es-EC" sz="1400" i="1">
                        <a:latin typeface="Cambria Math" panose="02040503050406030204" pitchFamily="18" charset="0"/>
                      </a:rPr>
                      <m:t>𝑇</m:t>
                    </m:r>
                  </m:oMath>
                </a14:m>
                <a:r>
                  <a:rPr lang="es-EC" sz="1400" dirty="0"/>
                  <a:t> = Torque (</a:t>
                </a:r>
                <a:r>
                  <a:rPr lang="es-EC" sz="1400" dirty="0" err="1"/>
                  <a:t>Nm</a:t>
                </a:r>
                <a:r>
                  <a:rPr lang="es-EC" sz="1400" dirty="0"/>
                  <a:t>)</a:t>
                </a:r>
              </a:p>
              <a:p>
                <a14:m>
                  <m:oMath xmlns:m="http://schemas.openxmlformats.org/officeDocument/2006/math">
                    <m:r>
                      <a:rPr lang="es-EC" sz="1400" i="1">
                        <a:latin typeface="Cambria Math" panose="02040503050406030204" pitchFamily="18" charset="0"/>
                      </a:rPr>
                      <m:t>𝐷</m:t>
                    </m:r>
                  </m:oMath>
                </a14:m>
                <a:r>
                  <a:rPr lang="es-EC" sz="1400" dirty="0"/>
                  <a:t> =Diámetro de paso de la Catarina (m)</a:t>
                </a:r>
              </a:p>
            </p:txBody>
          </p:sp>
        </mc:Choice>
        <mc:Fallback xmlns="">
          <p:sp>
            <p:nvSpPr>
              <p:cNvPr id="4" name="Rectángulo 3"/>
              <p:cNvSpPr>
                <a:spLocks noRot="1" noChangeAspect="1" noMove="1" noResize="1" noEditPoints="1" noAdjustHandles="1" noChangeArrowheads="1" noChangeShapeType="1" noTextEdit="1"/>
              </p:cNvSpPr>
              <p:nvPr/>
            </p:nvSpPr>
            <p:spPr>
              <a:xfrm>
                <a:off x="290054" y="888276"/>
                <a:ext cx="3276106" cy="2351314"/>
              </a:xfrm>
              <a:prstGeom prst="rect">
                <a:avLst/>
              </a:prstGeom>
              <a:blipFill>
                <a:blip r:embed="rId3"/>
                <a:stretch>
                  <a:fillRect l="-37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940833" y="1750425"/>
                <a:ext cx="4201885" cy="39885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  </a:t>
                </a: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𝑡</m:t>
                          </m:r>
                          <m:r>
                            <a:rPr lang="es-EC" i="1">
                              <a:latin typeface="Cambria Math" panose="02040503050406030204" pitchFamily="18" charset="0"/>
                            </a:rPr>
                            <m:t>4</m:t>
                          </m:r>
                        </m:sub>
                      </m:sSub>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36,92 </m:t>
                          </m:r>
                          <m:r>
                            <a:rPr lang="es-EC" i="1">
                              <a:latin typeface="Cambria Math" panose="02040503050406030204" pitchFamily="18" charset="0"/>
                            </a:rPr>
                            <m:t>𝑁𝑚</m:t>
                          </m:r>
                        </m:num>
                        <m:den>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0,291 </m:t>
                                  </m:r>
                                  <m:r>
                                    <a:rPr lang="es-EC" i="1">
                                      <a:latin typeface="Cambria Math" panose="02040503050406030204" pitchFamily="18" charset="0"/>
                                    </a:rPr>
                                    <m:t>𝑚</m:t>
                                  </m:r>
                                </m:num>
                                <m:den>
                                  <m:r>
                                    <a:rPr lang="es-EC" i="1">
                                      <a:latin typeface="Cambria Math" panose="02040503050406030204" pitchFamily="18" charset="0"/>
                                    </a:rPr>
                                    <m:t>2</m:t>
                                  </m:r>
                                </m:den>
                              </m:f>
                            </m:e>
                          </m:d>
                        </m:den>
                      </m:f>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𝑡</m:t>
                          </m:r>
                          <m:r>
                            <a:rPr lang="es-EC" i="1">
                              <a:latin typeface="Cambria Math" panose="02040503050406030204" pitchFamily="18" charset="0"/>
                            </a:rPr>
                            <m:t>4</m:t>
                          </m:r>
                        </m:sub>
                      </m:sSub>
                      <m:r>
                        <a:rPr lang="es-EC" i="1">
                          <a:latin typeface="Cambria Math" panose="02040503050406030204" pitchFamily="18" charset="0"/>
                        </a:rPr>
                        <m:t>=254,62 </m:t>
                      </m:r>
                      <m:r>
                        <a:rPr lang="es-EC" i="1">
                          <a:latin typeface="Cambria Math" panose="02040503050406030204" pitchFamily="18" charset="0"/>
                        </a:rPr>
                        <m:t>𝑁</m:t>
                      </m:r>
                    </m:oMath>
                  </m:oMathPara>
                </a14:m>
                <a:endParaRPr lang="es-EC" dirty="0"/>
              </a:p>
              <a:p>
                <a:r>
                  <a:rPr lang="es-EC" dirty="0"/>
                  <a:t> </a:t>
                </a: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𝑡</m:t>
                                  </m:r>
                                  <m:r>
                                    <a:rPr lang="es-EC" i="1">
                                      <a:latin typeface="Cambria Math" panose="02040503050406030204" pitchFamily="18" charset="0"/>
                                    </a:rPr>
                                    <m:t>4</m:t>
                                  </m:r>
                                </m:sub>
                              </m:sSub>
                            </m:e>
                          </m:d>
                        </m:e>
                        <m:sub>
                          <m:r>
                            <a:rPr lang="es-EC" i="1">
                              <a:latin typeface="Cambria Math" panose="02040503050406030204" pitchFamily="18" charset="0"/>
                            </a:rPr>
                            <m:t>𝑦</m:t>
                          </m:r>
                        </m:sub>
                      </m:sSub>
                      <m:r>
                        <a:rPr lang="es-EC" i="1">
                          <a:latin typeface="Cambria Math" panose="02040503050406030204" pitchFamily="18" charset="0"/>
                        </a:rPr>
                        <m:t>=254,62 </m:t>
                      </m:r>
                      <m:r>
                        <a:rPr lang="es-EC" i="1">
                          <a:latin typeface="Cambria Math" panose="02040503050406030204" pitchFamily="18" charset="0"/>
                        </a:rPr>
                        <m:t>𝑥</m:t>
                      </m:r>
                      <m:r>
                        <a:rPr lang="es-EC" i="1">
                          <a:latin typeface="Cambria Math" panose="02040503050406030204" pitchFamily="18" charset="0"/>
                        </a:rPr>
                        <m:t>  </m:t>
                      </m:r>
                      <m:r>
                        <a:rPr lang="es-EC" i="1">
                          <a:latin typeface="Cambria Math" panose="02040503050406030204" pitchFamily="18" charset="0"/>
                        </a:rPr>
                        <m:t>𝑠𝑒𝑛</m:t>
                      </m:r>
                      <m:r>
                        <a:rPr lang="es-EC" i="1">
                          <a:latin typeface="Cambria Math" panose="02040503050406030204" pitchFamily="18" charset="0"/>
                        </a:rPr>
                        <m:t> </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58,96</m:t>
                              </m:r>
                            </m:e>
                            <m:sup>
                              <m:r>
                                <a:rPr lang="es-EC" i="1">
                                  <a:latin typeface="Cambria Math" panose="02040503050406030204" pitchFamily="18" charset="0"/>
                                </a:rPr>
                                <m:t>°</m:t>
                              </m:r>
                            </m:sup>
                          </m:sSup>
                        </m:e>
                      </m:d>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𝑡</m:t>
                                  </m:r>
                                  <m:r>
                                    <a:rPr lang="es-EC" i="1">
                                      <a:latin typeface="Cambria Math" panose="02040503050406030204" pitchFamily="18" charset="0"/>
                                    </a:rPr>
                                    <m:t>4</m:t>
                                  </m:r>
                                </m:sub>
                              </m:sSub>
                            </m:e>
                          </m:d>
                        </m:e>
                        <m:sub>
                          <m:r>
                            <a:rPr lang="es-EC" i="1">
                              <a:latin typeface="Cambria Math" panose="02040503050406030204" pitchFamily="18" charset="0"/>
                            </a:rPr>
                            <m:t>𝑦</m:t>
                          </m:r>
                        </m:sub>
                      </m:sSub>
                      <m:r>
                        <a:rPr lang="es-EC" i="1">
                          <a:latin typeface="Cambria Math" panose="02040503050406030204" pitchFamily="18" charset="0"/>
                        </a:rPr>
                        <m:t>=218,16</m:t>
                      </m:r>
                      <m:r>
                        <a:rPr lang="es-EC" i="1">
                          <a:latin typeface="Cambria Math" panose="02040503050406030204" pitchFamily="18" charset="0"/>
                        </a:rPr>
                        <m:t>𝑁</m:t>
                      </m:r>
                    </m:oMath>
                  </m:oMathPara>
                </a14:m>
                <a:endParaRPr lang="es-EC" dirty="0"/>
              </a:p>
              <a:p>
                <a:r>
                  <a:rPr lang="es-EC" dirty="0"/>
                  <a:t> </a:t>
                </a: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𝑡</m:t>
                                  </m:r>
                                  <m:r>
                                    <a:rPr lang="es-EC" i="1">
                                      <a:latin typeface="Cambria Math" panose="02040503050406030204" pitchFamily="18" charset="0"/>
                                    </a:rPr>
                                    <m:t>4</m:t>
                                  </m:r>
                                </m:sub>
                              </m:sSub>
                            </m:e>
                          </m:d>
                        </m:e>
                        <m:sub>
                          <m:r>
                            <a:rPr lang="es-EC" i="1">
                              <a:latin typeface="Cambria Math" panose="02040503050406030204" pitchFamily="18" charset="0"/>
                            </a:rPr>
                            <m:t>𝑥</m:t>
                          </m:r>
                        </m:sub>
                      </m:sSub>
                      <m:r>
                        <a:rPr lang="es-EC" i="1">
                          <a:latin typeface="Cambria Math" panose="02040503050406030204" pitchFamily="18" charset="0"/>
                        </a:rPr>
                        <m:t>=254,62 </m:t>
                      </m:r>
                      <m:r>
                        <a:rPr lang="es-EC" i="1">
                          <a:latin typeface="Cambria Math" panose="02040503050406030204" pitchFamily="18" charset="0"/>
                        </a:rPr>
                        <m:t>𝑥</m:t>
                      </m:r>
                      <m:r>
                        <a:rPr lang="es-EC" i="1">
                          <a:latin typeface="Cambria Math" panose="02040503050406030204" pitchFamily="18" charset="0"/>
                        </a:rPr>
                        <m:t>  </m:t>
                      </m:r>
                      <m:r>
                        <a:rPr lang="es-EC" i="1">
                          <a:latin typeface="Cambria Math" panose="02040503050406030204" pitchFamily="18" charset="0"/>
                        </a:rPr>
                        <m:t>𝑐𝑜𝑠</m:t>
                      </m:r>
                      <m:r>
                        <a:rPr lang="es-EC" i="1">
                          <a:latin typeface="Cambria Math" panose="02040503050406030204" pitchFamily="18" charset="0"/>
                        </a:rPr>
                        <m:t> </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58,96</m:t>
                              </m:r>
                            </m:e>
                            <m:sup>
                              <m:r>
                                <a:rPr lang="es-EC" i="1">
                                  <a:latin typeface="Cambria Math" panose="02040503050406030204" pitchFamily="18" charset="0"/>
                                </a:rPr>
                                <m:t>°</m:t>
                              </m:r>
                            </m:sup>
                          </m:sSup>
                        </m:e>
                      </m:d>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𝐹</m:t>
                                  </m:r>
                                </m:e>
                                <m:sub>
                                  <m:r>
                                    <a:rPr lang="es-EC" i="1">
                                      <a:latin typeface="Cambria Math" panose="02040503050406030204" pitchFamily="18" charset="0"/>
                                    </a:rPr>
                                    <m:t>𝑡</m:t>
                                  </m:r>
                                  <m:r>
                                    <a:rPr lang="es-EC" i="1">
                                      <a:latin typeface="Cambria Math" panose="02040503050406030204" pitchFamily="18" charset="0"/>
                                    </a:rPr>
                                    <m:t>4</m:t>
                                  </m:r>
                                </m:sub>
                              </m:sSub>
                            </m:e>
                          </m:d>
                        </m:e>
                        <m:sub>
                          <m:r>
                            <a:rPr lang="es-EC" i="1">
                              <a:latin typeface="Cambria Math" panose="02040503050406030204" pitchFamily="18" charset="0"/>
                            </a:rPr>
                            <m:t>𝑥</m:t>
                          </m:r>
                        </m:sub>
                      </m:sSub>
                      <m:r>
                        <a:rPr lang="es-EC" i="1">
                          <a:latin typeface="Cambria Math" panose="02040503050406030204" pitchFamily="18" charset="0"/>
                        </a:rPr>
                        <m:t>=131,29 </m:t>
                      </m:r>
                      <m:r>
                        <a:rPr lang="es-EC" i="1">
                          <a:latin typeface="Cambria Math" panose="02040503050406030204" pitchFamily="18" charset="0"/>
                        </a:rPr>
                        <m:t>𝑁</m:t>
                      </m:r>
                    </m:oMath>
                  </m:oMathPara>
                </a14:m>
                <a:endParaRPr lang="es-EC" dirty="0"/>
              </a:p>
              <a:p>
                <a:r>
                  <a:rPr lang="es-EC" dirty="0"/>
                  <a:t> </a:t>
                </a:r>
              </a:p>
              <a:p>
                <a:r>
                  <a:rPr lang="es-EC" sz="1400" dirty="0"/>
                  <a:t>)</a:t>
                </a:r>
              </a:p>
            </p:txBody>
          </p:sp>
        </mc:Choice>
        <mc:Fallback xmlns="">
          <p:sp>
            <p:nvSpPr>
              <p:cNvPr id="5" name="Rectángulo 4"/>
              <p:cNvSpPr>
                <a:spLocks noRot="1" noChangeAspect="1" noMove="1" noResize="1" noEditPoints="1" noAdjustHandles="1" noChangeArrowheads="1" noChangeShapeType="1" noTextEdit="1"/>
              </p:cNvSpPr>
              <p:nvPr/>
            </p:nvSpPr>
            <p:spPr>
              <a:xfrm>
                <a:off x="4940833" y="1750425"/>
                <a:ext cx="4201885" cy="3988524"/>
              </a:xfrm>
              <a:prstGeom prst="rect">
                <a:avLst/>
              </a:prstGeom>
              <a:blipFill>
                <a:blip r:embed="rId4"/>
                <a:stretch>
                  <a:fillRect l="-289"/>
                </a:stretch>
              </a:blipFill>
            </p:spPr>
            <p:txBody>
              <a:bodyPr/>
              <a:lstStyle/>
              <a:p>
                <a:r>
                  <a:rPr lang="es-EC">
                    <a:noFill/>
                  </a:rPr>
                  <a:t> </a:t>
                </a:r>
              </a:p>
            </p:txBody>
          </p:sp>
        </mc:Fallback>
      </mc:AlternateContent>
    </p:spTree>
    <p:extLst>
      <p:ext uri="{BB962C8B-B14F-4D97-AF65-F5344CB8AC3E}">
        <p14:creationId xmlns:p14="http://schemas.microsoft.com/office/powerpoint/2010/main" val="2076816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683" y="189007"/>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173195" y="344325"/>
            <a:ext cx="3638394" cy="369332"/>
          </a:xfrm>
          <a:prstGeom prst="rect">
            <a:avLst/>
          </a:prstGeom>
        </p:spPr>
        <p:txBody>
          <a:bodyPr wrap="square">
            <a:spAutoFit/>
          </a:bodyPr>
          <a:lstStyle/>
          <a:p>
            <a:r>
              <a:rPr lang="es-EC" b="1" dirty="0" smtClean="0">
                <a:solidFill>
                  <a:srgbClr val="FF0000"/>
                </a:solidFill>
              </a:rPr>
              <a:t>DIMENSIONAMIENTO DE EJES</a:t>
            </a:r>
            <a:endParaRPr lang="es-EC" dirty="0">
              <a:solidFill>
                <a:srgbClr val="FF0000"/>
              </a:solidFill>
            </a:endParaRPr>
          </a:p>
        </p:txBody>
      </p:sp>
      <mc:AlternateContent xmlns:mc="http://schemas.openxmlformats.org/markup-compatibility/2006" xmlns:a14="http://schemas.microsoft.com/office/drawing/2010/main">
        <mc:Choice Requires="a14">
          <p:sp>
            <p:nvSpPr>
              <p:cNvPr id="6" name="Rectángulo 5"/>
              <p:cNvSpPr/>
              <p:nvPr/>
            </p:nvSpPr>
            <p:spPr>
              <a:xfrm>
                <a:off x="290054" y="940525"/>
                <a:ext cx="4935089" cy="25128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smtClean="0"/>
                  <a:t> </a:t>
                </a:r>
              </a:p>
              <a:p>
                <a:r>
                  <a:rPr lang="es-EC" dirty="0"/>
                  <a:t> </a:t>
                </a:r>
              </a:p>
              <a:p>
                <a:r>
                  <a:rPr lang="es-EC" sz="1600" b="1" dirty="0"/>
                  <a:t>Diagrama de fuerza y momento plano X-Y</a:t>
                </a:r>
                <a:endParaRPr lang="es-EC" sz="1600" dirty="0"/>
              </a:p>
              <a:p>
                <a:r>
                  <a:rPr lang="es-EC" sz="1600" dirty="0"/>
                  <a:t>Las cargas que soporta el eje en este plano son las siguientes:</a:t>
                </a:r>
              </a:p>
              <a:p>
                <a:r>
                  <a:rPr lang="es-EC" sz="1600" dirty="0"/>
                  <a:t> </a:t>
                </a:r>
              </a:p>
              <a:p>
                <a:r>
                  <a:rPr lang="es-EC" sz="1600" dirty="0"/>
                  <a:t>Mitad del peso del cilindro porta cliché: </a:t>
                </a:r>
                <a14:m>
                  <m:oMath xmlns:m="http://schemas.openxmlformats.org/officeDocument/2006/math">
                    <m:sSub>
                      <m:sSubPr>
                        <m:ctrlPr>
                          <a:rPr lang="es-EC" sz="1600" i="1">
                            <a:latin typeface="Cambria Math" panose="02040503050406030204" pitchFamily="18" charset="0"/>
                          </a:rPr>
                        </m:ctrlPr>
                      </m:sSubPr>
                      <m:e>
                        <m:r>
                          <m:rPr>
                            <m:sty m:val="p"/>
                          </m:rPr>
                          <a:rPr lang="es-EC" sz="1600">
                            <a:latin typeface="Cambria Math" panose="02040503050406030204" pitchFamily="18" charset="0"/>
                          </a:rPr>
                          <m:t>W</m:t>
                        </m:r>
                      </m:e>
                      <m:sub>
                        <m:r>
                          <m:rPr>
                            <m:sty m:val="p"/>
                          </m:rPr>
                          <a:rPr lang="es-EC" sz="1600">
                            <a:latin typeface="Cambria Math" panose="02040503050406030204" pitchFamily="18" charset="0"/>
                          </a:rPr>
                          <m:t>PC</m:t>
                        </m:r>
                      </m:sub>
                    </m:sSub>
                    <m:r>
                      <a:rPr lang="es-EC" sz="1600">
                        <a:latin typeface="Cambria Math" panose="02040503050406030204" pitchFamily="18" charset="0"/>
                      </a:rPr>
                      <m:t>=</m:t>
                    </m:r>
                    <m:sSub>
                      <m:sSubPr>
                        <m:ctrlPr>
                          <a:rPr lang="es-EC" sz="1600" i="1">
                            <a:latin typeface="Cambria Math" panose="02040503050406030204" pitchFamily="18" charset="0"/>
                          </a:rPr>
                        </m:ctrlPr>
                      </m:sSubPr>
                      <m:e>
                        <m:r>
                          <m:rPr>
                            <m:sty m:val="p"/>
                          </m:rPr>
                          <a:rPr lang="es-EC" sz="1600">
                            <a:latin typeface="Cambria Math" panose="02040503050406030204" pitchFamily="18" charset="0"/>
                          </a:rPr>
                          <m:t>P</m:t>
                        </m:r>
                      </m:e>
                      <m:sub>
                        <m:r>
                          <a:rPr lang="es-EC" sz="1600">
                            <a:latin typeface="Cambria Math" panose="02040503050406030204" pitchFamily="18" charset="0"/>
                          </a:rPr>
                          <m:t>1</m:t>
                        </m:r>
                      </m:sub>
                    </m:sSub>
                    <m:r>
                      <a:rPr lang="es-EC" sz="1600">
                        <a:latin typeface="Cambria Math" panose="02040503050406030204" pitchFamily="18" charset="0"/>
                      </a:rPr>
                      <m:t>=</m:t>
                    </m:r>
                    <m:sSub>
                      <m:sSubPr>
                        <m:ctrlPr>
                          <a:rPr lang="es-EC" sz="1600" i="1">
                            <a:latin typeface="Cambria Math" panose="02040503050406030204" pitchFamily="18" charset="0"/>
                          </a:rPr>
                        </m:ctrlPr>
                      </m:sSubPr>
                      <m:e>
                        <m:r>
                          <m:rPr>
                            <m:sty m:val="p"/>
                          </m:rPr>
                          <a:rPr lang="es-EC" sz="1600">
                            <a:latin typeface="Cambria Math" panose="02040503050406030204" pitchFamily="18" charset="0"/>
                          </a:rPr>
                          <m:t>P</m:t>
                        </m:r>
                      </m:e>
                      <m:sub>
                        <m:r>
                          <a:rPr lang="es-EC" sz="1600">
                            <a:latin typeface="Cambria Math" panose="02040503050406030204" pitchFamily="18" charset="0"/>
                          </a:rPr>
                          <m:t>2</m:t>
                        </m:r>
                      </m:sub>
                    </m:sSub>
                    <m:r>
                      <a:rPr lang="es-EC" sz="1600">
                        <a:latin typeface="Cambria Math" panose="02040503050406030204" pitchFamily="18" charset="0"/>
                      </a:rPr>
                      <m:t>=  539 </m:t>
                    </m:r>
                    <m:d>
                      <m:dPr>
                        <m:ctrlPr>
                          <a:rPr lang="es-EC" sz="1600" i="1">
                            <a:latin typeface="Cambria Math" panose="02040503050406030204" pitchFamily="18" charset="0"/>
                          </a:rPr>
                        </m:ctrlPr>
                      </m:dPr>
                      <m:e>
                        <m:r>
                          <m:rPr>
                            <m:sty m:val="p"/>
                          </m:rPr>
                          <a:rPr lang="es-EC" sz="1600">
                            <a:latin typeface="Cambria Math" panose="02040503050406030204" pitchFamily="18" charset="0"/>
                          </a:rPr>
                          <m:t>N</m:t>
                        </m:r>
                      </m:e>
                    </m:d>
                  </m:oMath>
                </a14:m>
                <a:endParaRPr lang="es-EC" sz="1600" dirty="0"/>
              </a:p>
              <a:p>
                <a:r>
                  <a:rPr lang="es-EC" sz="1600" dirty="0"/>
                  <a:t>Peso de </a:t>
                </a:r>
                <a:r>
                  <a:rPr lang="es-EC" sz="1600" dirty="0" err="1"/>
                  <a:t>caratina</a:t>
                </a:r>
                <a:r>
                  <a:rPr lang="es-EC" sz="1600" dirty="0"/>
                  <a:t>: </a:t>
                </a:r>
                <a14:m>
                  <m:oMath xmlns:m="http://schemas.openxmlformats.org/officeDocument/2006/math">
                    <m:sSub>
                      <m:sSubPr>
                        <m:ctrlPr>
                          <a:rPr lang="es-EC" sz="1600" i="1">
                            <a:latin typeface="Cambria Math" panose="02040503050406030204" pitchFamily="18" charset="0"/>
                          </a:rPr>
                        </m:ctrlPr>
                      </m:sSubPr>
                      <m:e>
                        <m:r>
                          <m:rPr>
                            <m:sty m:val="p"/>
                          </m:rPr>
                          <a:rPr lang="es-EC" sz="1600">
                            <a:latin typeface="Cambria Math" panose="02040503050406030204" pitchFamily="18" charset="0"/>
                          </a:rPr>
                          <m:t>W</m:t>
                        </m:r>
                      </m:e>
                      <m:sub>
                        <m:r>
                          <a:rPr lang="es-EC" sz="1600" i="1">
                            <a:latin typeface="Cambria Math" panose="02040503050406030204" pitchFamily="18" charset="0"/>
                          </a:rPr>
                          <m:t>𝐶</m:t>
                        </m:r>
                        <m:r>
                          <a:rPr lang="es-EC" sz="1600" i="1">
                            <a:latin typeface="Cambria Math" panose="02040503050406030204" pitchFamily="18" charset="0"/>
                          </a:rPr>
                          <m:t>4</m:t>
                        </m:r>
                      </m:sub>
                    </m:sSub>
                    <m:r>
                      <a:rPr lang="es-EC" sz="1600" i="1">
                        <a:latin typeface="Cambria Math" panose="02040503050406030204" pitchFamily="18" charset="0"/>
                      </a:rPr>
                      <m:t>= </m:t>
                    </m:r>
                    <m:sSub>
                      <m:sSubPr>
                        <m:ctrlPr>
                          <a:rPr lang="es-EC" sz="1600" i="1">
                            <a:latin typeface="Cambria Math" panose="02040503050406030204" pitchFamily="18" charset="0"/>
                          </a:rPr>
                        </m:ctrlPr>
                      </m:sSubPr>
                      <m:e>
                        <m:r>
                          <m:rPr>
                            <m:sty m:val="p"/>
                          </m:rPr>
                          <a:rPr lang="es-EC" sz="1600">
                            <a:latin typeface="Cambria Math" panose="02040503050406030204" pitchFamily="18" charset="0"/>
                          </a:rPr>
                          <m:t>P</m:t>
                        </m:r>
                      </m:e>
                      <m:sub>
                        <m:r>
                          <a:rPr lang="es-EC" sz="1600" i="1">
                            <a:latin typeface="Cambria Math" panose="02040503050406030204" pitchFamily="18" charset="0"/>
                          </a:rPr>
                          <m:t>3</m:t>
                        </m:r>
                      </m:sub>
                    </m:sSub>
                    <m:r>
                      <a:rPr lang="es-EC" sz="1600" i="1">
                        <a:latin typeface="Cambria Math" panose="02040503050406030204" pitchFamily="18" charset="0"/>
                      </a:rPr>
                      <m:t>=</m:t>
                    </m:r>
                    <m:r>
                      <a:rPr lang="es-EC" sz="1600">
                        <a:latin typeface="Cambria Math" panose="02040503050406030204" pitchFamily="18" charset="0"/>
                      </a:rPr>
                      <m:t>76,93 </m:t>
                    </m:r>
                    <m:d>
                      <m:dPr>
                        <m:ctrlPr>
                          <a:rPr lang="es-EC" sz="1600" i="1">
                            <a:latin typeface="Cambria Math" panose="02040503050406030204" pitchFamily="18" charset="0"/>
                          </a:rPr>
                        </m:ctrlPr>
                      </m:dPr>
                      <m:e>
                        <m:r>
                          <m:rPr>
                            <m:sty m:val="p"/>
                          </m:rPr>
                          <a:rPr lang="es-EC" sz="1600">
                            <a:latin typeface="Cambria Math" panose="02040503050406030204" pitchFamily="18" charset="0"/>
                          </a:rPr>
                          <m:t>N</m:t>
                        </m:r>
                      </m:e>
                    </m:d>
                  </m:oMath>
                </a14:m>
                <a:endParaRPr lang="es-EC" sz="1600" dirty="0"/>
              </a:p>
              <a:p>
                <a:r>
                  <a:rPr lang="es-EC" sz="1600" dirty="0"/>
                  <a:t>Fuerza de </a:t>
                </a:r>
                <a:r>
                  <a:rPr lang="es-EC" sz="1600" dirty="0" err="1"/>
                  <a:t>catarina</a:t>
                </a:r>
                <a:r>
                  <a:rPr lang="es-EC" sz="1600" dirty="0"/>
                  <a:t> en eje Y: </a:t>
                </a:r>
                <a14:m>
                  <m:oMath xmlns:m="http://schemas.openxmlformats.org/officeDocument/2006/math">
                    <m:sSub>
                      <m:sSubPr>
                        <m:ctrlPr>
                          <a:rPr lang="es-EC" sz="1600" i="1">
                            <a:latin typeface="Cambria Math" panose="02040503050406030204" pitchFamily="18" charset="0"/>
                          </a:rPr>
                        </m:ctrlPr>
                      </m:sSubPr>
                      <m:e>
                        <m:r>
                          <m:rPr>
                            <m:sty m:val="p"/>
                          </m:rPr>
                          <a:rPr lang="es-EC" sz="1600">
                            <a:latin typeface="Cambria Math" panose="02040503050406030204" pitchFamily="18" charset="0"/>
                          </a:rPr>
                          <m:t>F</m:t>
                        </m:r>
                      </m:e>
                      <m:sub>
                        <m:r>
                          <a:rPr lang="es-EC" sz="1600" i="1">
                            <a:latin typeface="Cambria Math" panose="02040503050406030204" pitchFamily="18" charset="0"/>
                          </a:rPr>
                          <m:t>𝐶</m:t>
                        </m:r>
                        <m:r>
                          <a:rPr lang="es-EC" sz="1600" i="1">
                            <a:latin typeface="Cambria Math" panose="02040503050406030204" pitchFamily="18" charset="0"/>
                          </a:rPr>
                          <m:t>4</m:t>
                        </m:r>
                        <m:r>
                          <a:rPr lang="es-EC" sz="1600" i="1">
                            <a:latin typeface="Cambria Math" panose="02040503050406030204" pitchFamily="18" charset="0"/>
                          </a:rPr>
                          <m:t>𝑌</m:t>
                        </m:r>
                      </m:sub>
                    </m:sSub>
                    <m:r>
                      <a:rPr lang="es-EC" sz="1600" i="1">
                        <a:latin typeface="Cambria Math" panose="02040503050406030204" pitchFamily="18" charset="0"/>
                      </a:rPr>
                      <m:t>= </m:t>
                    </m:r>
                    <m:sSub>
                      <m:sSubPr>
                        <m:ctrlPr>
                          <a:rPr lang="es-EC" sz="1600" i="1">
                            <a:latin typeface="Cambria Math" panose="02040503050406030204" pitchFamily="18" charset="0"/>
                          </a:rPr>
                        </m:ctrlPr>
                      </m:sSubPr>
                      <m:e>
                        <m:r>
                          <m:rPr>
                            <m:sty m:val="p"/>
                          </m:rPr>
                          <a:rPr lang="es-EC" sz="1600">
                            <a:latin typeface="Cambria Math" panose="02040503050406030204" pitchFamily="18" charset="0"/>
                          </a:rPr>
                          <m:t>P</m:t>
                        </m:r>
                      </m:e>
                      <m:sub>
                        <m:r>
                          <a:rPr lang="es-EC" sz="1600" i="1">
                            <a:latin typeface="Cambria Math" panose="02040503050406030204" pitchFamily="18" charset="0"/>
                          </a:rPr>
                          <m:t>4</m:t>
                        </m:r>
                      </m:sub>
                    </m:sSub>
                    <m:r>
                      <a:rPr lang="es-EC" sz="1600" i="1">
                        <a:latin typeface="Cambria Math" panose="02040503050406030204" pitchFamily="18" charset="0"/>
                      </a:rPr>
                      <m:t>=</m:t>
                    </m:r>
                    <m:r>
                      <a:rPr lang="es-EC" sz="1600">
                        <a:latin typeface="Cambria Math" panose="02040503050406030204" pitchFamily="18" charset="0"/>
                      </a:rPr>
                      <m:t>218,16 </m:t>
                    </m:r>
                    <m:d>
                      <m:dPr>
                        <m:ctrlPr>
                          <a:rPr lang="es-EC" sz="1600" i="1">
                            <a:latin typeface="Cambria Math" panose="02040503050406030204" pitchFamily="18" charset="0"/>
                          </a:rPr>
                        </m:ctrlPr>
                      </m:dPr>
                      <m:e>
                        <m:r>
                          <m:rPr>
                            <m:sty m:val="p"/>
                          </m:rPr>
                          <a:rPr lang="es-EC" sz="1600">
                            <a:latin typeface="Cambria Math" panose="02040503050406030204" pitchFamily="18" charset="0"/>
                          </a:rPr>
                          <m:t>N</m:t>
                        </m:r>
                      </m:e>
                    </m:d>
                  </m:oMath>
                </a14:m>
                <a:endParaRPr lang="es-EC" sz="1600" dirty="0"/>
              </a:p>
            </p:txBody>
          </p:sp>
        </mc:Choice>
        <mc:Fallback xmlns="">
          <p:sp>
            <p:nvSpPr>
              <p:cNvPr id="6" name="Rectángulo 5"/>
              <p:cNvSpPr>
                <a:spLocks noRot="1" noChangeAspect="1" noMove="1" noResize="1" noEditPoints="1" noAdjustHandles="1" noChangeArrowheads="1" noChangeShapeType="1" noTextEdit="1"/>
              </p:cNvSpPr>
              <p:nvPr/>
            </p:nvSpPr>
            <p:spPr>
              <a:xfrm>
                <a:off x="290054" y="940525"/>
                <a:ext cx="4935089" cy="2512868"/>
              </a:xfrm>
              <a:prstGeom prst="rect">
                <a:avLst/>
              </a:prstGeom>
              <a:blipFill>
                <a:blip r:embed="rId3"/>
                <a:stretch>
                  <a:fillRect l="-617" b="-4337"/>
                </a:stretch>
              </a:blipFill>
            </p:spPr>
            <p:txBody>
              <a:bodyPr/>
              <a:lstStyle/>
              <a:p>
                <a:r>
                  <a:rPr lang="es-EC">
                    <a:noFill/>
                  </a:rPr>
                  <a:t> </a:t>
                </a:r>
              </a:p>
            </p:txBody>
          </p:sp>
        </mc:Fallback>
      </mc:AlternateContent>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789918" y="1099679"/>
            <a:ext cx="5577840" cy="2194560"/>
          </a:xfrm>
          <a:prstGeom prst="rect">
            <a:avLst/>
          </a:prstGeom>
          <a:noFill/>
          <a:ln>
            <a:noFill/>
          </a:ln>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420683" y="4063093"/>
            <a:ext cx="5610225" cy="1866900"/>
          </a:xfrm>
          <a:prstGeom prst="rect">
            <a:avLst/>
          </a:prstGeom>
          <a:noFill/>
          <a:ln>
            <a:noFill/>
          </a:ln>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6213788" y="4044043"/>
            <a:ext cx="5610225" cy="1885950"/>
          </a:xfrm>
          <a:prstGeom prst="rect">
            <a:avLst/>
          </a:prstGeom>
          <a:noFill/>
          <a:ln>
            <a:noFill/>
          </a:ln>
        </p:spPr>
      </p:pic>
    </p:spTree>
    <p:extLst>
      <p:ext uri="{BB962C8B-B14F-4D97-AF65-F5344CB8AC3E}">
        <p14:creationId xmlns:p14="http://schemas.microsoft.com/office/powerpoint/2010/main" val="2892354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1"/>
              <p:cNvSpPr/>
              <p:nvPr/>
            </p:nvSpPr>
            <p:spPr>
              <a:xfrm>
                <a:off x="290054" y="940524"/>
                <a:ext cx="3406735" cy="2573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𝑇𝐶</m:t>
                          </m:r>
                        </m:sub>
                      </m:sSub>
                      <m:r>
                        <a:rPr lang="es-EC" sz="1400" i="1">
                          <a:latin typeface="Cambria Math" panose="02040503050406030204" pitchFamily="18" charset="0"/>
                        </a:rPr>
                        <m:t>=</m:t>
                      </m:r>
                      <m:rad>
                        <m:radPr>
                          <m:degHide m:val="on"/>
                          <m:ctrlPr>
                            <a:rPr lang="es-EC" sz="1400" i="1">
                              <a:latin typeface="Cambria Math" panose="02040503050406030204" pitchFamily="18" charset="0"/>
                            </a:rPr>
                          </m:ctrlPr>
                        </m:radPr>
                        <m:deg/>
                        <m:e>
                          <m:sSup>
                            <m:sSupPr>
                              <m:ctrlPr>
                                <a:rPr lang="es-EC" sz="1400" i="1">
                                  <a:latin typeface="Cambria Math" panose="02040503050406030204" pitchFamily="18" charset="0"/>
                                </a:rPr>
                              </m:ctrlPr>
                            </m:sSupPr>
                            <m:e>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𝐶𝑌</m:t>
                                  </m:r>
                                </m:sub>
                              </m:sSub>
                            </m:e>
                            <m:sup>
                              <m:r>
                                <a:rPr lang="es-EC" sz="1400" i="1">
                                  <a:latin typeface="Cambria Math" panose="02040503050406030204" pitchFamily="18" charset="0"/>
                                </a:rPr>
                                <m:t>2</m:t>
                              </m:r>
                            </m:sup>
                          </m:sSup>
                          <m:r>
                            <a:rPr lang="es-EC" sz="1400" i="1">
                              <a:latin typeface="Cambria Math" panose="02040503050406030204" pitchFamily="18" charset="0"/>
                            </a:rPr>
                            <m:t>+</m:t>
                          </m:r>
                          <m:sSup>
                            <m:sSupPr>
                              <m:ctrlPr>
                                <a:rPr lang="es-EC" sz="1400" i="1">
                                  <a:latin typeface="Cambria Math" panose="02040503050406030204" pitchFamily="18" charset="0"/>
                                </a:rPr>
                              </m:ctrlPr>
                            </m:sSupPr>
                            <m:e>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𝐶𝑍</m:t>
                                  </m:r>
                                </m:sub>
                              </m:sSub>
                            </m:e>
                            <m:sup>
                              <m:r>
                                <a:rPr lang="es-EC" sz="1400" i="1">
                                  <a:latin typeface="Cambria Math" panose="02040503050406030204" pitchFamily="18" charset="0"/>
                                </a:rPr>
                                <m:t>2</m:t>
                              </m:r>
                            </m:sup>
                          </m:sSup>
                        </m:e>
                      </m:rad>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𝑇𝐶</m:t>
                          </m:r>
                        </m:sub>
                      </m:sSub>
                      <m:r>
                        <a:rPr lang="es-EC" sz="1400" i="1">
                          <a:latin typeface="Cambria Math" panose="02040503050406030204" pitchFamily="18" charset="0"/>
                        </a:rPr>
                        <m:t>=</m:t>
                      </m:r>
                      <m:rad>
                        <m:radPr>
                          <m:degHide m:val="on"/>
                          <m:ctrlPr>
                            <a:rPr lang="es-EC" sz="1400" i="1">
                              <a:latin typeface="Cambria Math" panose="02040503050406030204" pitchFamily="18" charset="0"/>
                            </a:rPr>
                          </m:ctrlPr>
                        </m:radPr>
                        <m:deg/>
                        <m:e>
                          <m:sSup>
                            <m:sSupPr>
                              <m:ctrlPr>
                                <a:rPr lang="es-EC" sz="1400" i="1">
                                  <a:latin typeface="Cambria Math" panose="02040503050406030204" pitchFamily="18" charset="0"/>
                                </a:rPr>
                              </m:ctrlPr>
                            </m:sSupPr>
                            <m:e>
                              <m:r>
                                <a:rPr lang="es-EC" sz="1400" i="1">
                                  <a:latin typeface="Cambria Math" panose="02040503050406030204" pitchFamily="18" charset="0"/>
                                </a:rPr>
                                <m:t>(57,64 </m:t>
                              </m:r>
                              <m:r>
                                <a:rPr lang="es-EC" sz="1400" i="1">
                                  <a:latin typeface="Cambria Math" panose="02040503050406030204" pitchFamily="18" charset="0"/>
                                </a:rPr>
                                <m:t>𝑁𝑚</m:t>
                              </m:r>
                              <m:r>
                                <a:rPr lang="es-EC" sz="1400" i="1">
                                  <a:latin typeface="Cambria Math" panose="02040503050406030204" pitchFamily="18" charset="0"/>
                                </a:rPr>
                                <m:t>) </m:t>
                              </m:r>
                            </m:e>
                            <m:sup>
                              <m:r>
                                <a:rPr lang="es-EC" sz="1400" i="1">
                                  <a:latin typeface="Cambria Math" panose="02040503050406030204" pitchFamily="18" charset="0"/>
                                </a:rPr>
                                <m:t>2</m:t>
                              </m:r>
                            </m:sup>
                          </m:sSup>
                          <m:r>
                            <a:rPr lang="es-EC" sz="1400" i="1">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(1 </m:t>
                              </m:r>
                              <m:r>
                                <a:rPr lang="es-EC" sz="1400" i="1">
                                  <a:latin typeface="Cambria Math" panose="02040503050406030204" pitchFamily="18" charset="0"/>
                                </a:rPr>
                                <m:t>𝑁𝑚</m:t>
                              </m:r>
                              <m:r>
                                <a:rPr lang="es-EC" sz="1400" i="1">
                                  <a:latin typeface="Cambria Math" panose="02040503050406030204" pitchFamily="18" charset="0"/>
                                </a:rPr>
                                <m:t>)</m:t>
                              </m:r>
                            </m:e>
                            <m:sup>
                              <m:r>
                                <a:rPr lang="es-EC" sz="1400" i="1">
                                  <a:latin typeface="Cambria Math" panose="02040503050406030204" pitchFamily="18" charset="0"/>
                                </a:rPr>
                                <m:t>2</m:t>
                              </m:r>
                            </m:sup>
                          </m:sSup>
                        </m:e>
                      </m:rad>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𝑇𝐶</m:t>
                          </m:r>
                        </m:sub>
                      </m:sSub>
                      <m:r>
                        <a:rPr lang="es-EC" sz="1400" i="1">
                          <a:latin typeface="Cambria Math" panose="02040503050406030204" pitchFamily="18" charset="0"/>
                        </a:rPr>
                        <m:t>=57,64 </m:t>
                      </m:r>
                      <m:r>
                        <a:rPr lang="es-EC" sz="1400" i="1">
                          <a:latin typeface="Cambria Math" panose="02040503050406030204" pitchFamily="18" charset="0"/>
                        </a:rPr>
                        <m:t>𝑁𝑚</m:t>
                      </m:r>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𝑇𝐵</m:t>
                          </m:r>
                        </m:sub>
                      </m:sSub>
                      <m:r>
                        <a:rPr lang="es-EC" sz="1400" i="1">
                          <a:latin typeface="Cambria Math" panose="02040503050406030204" pitchFamily="18" charset="0"/>
                        </a:rPr>
                        <m:t>=</m:t>
                      </m:r>
                      <m:rad>
                        <m:radPr>
                          <m:degHide m:val="on"/>
                          <m:ctrlPr>
                            <a:rPr lang="es-EC" sz="1400" i="1">
                              <a:latin typeface="Cambria Math" panose="02040503050406030204" pitchFamily="18" charset="0"/>
                            </a:rPr>
                          </m:ctrlPr>
                        </m:radPr>
                        <m:deg/>
                        <m:e>
                          <m:sSup>
                            <m:sSupPr>
                              <m:ctrlPr>
                                <a:rPr lang="es-EC" sz="1400" i="1">
                                  <a:latin typeface="Cambria Math" panose="02040503050406030204" pitchFamily="18" charset="0"/>
                                </a:rPr>
                              </m:ctrlPr>
                            </m:sSupPr>
                            <m:e>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𝐵𝑌</m:t>
                                  </m:r>
                                </m:sub>
                              </m:sSub>
                            </m:e>
                            <m:sup>
                              <m:r>
                                <a:rPr lang="es-EC" sz="1400" i="1">
                                  <a:latin typeface="Cambria Math" panose="02040503050406030204" pitchFamily="18" charset="0"/>
                                </a:rPr>
                                <m:t>2</m:t>
                              </m:r>
                            </m:sup>
                          </m:sSup>
                          <m:r>
                            <a:rPr lang="es-EC" sz="1400" i="1">
                              <a:latin typeface="Cambria Math" panose="02040503050406030204" pitchFamily="18" charset="0"/>
                            </a:rPr>
                            <m:t>+</m:t>
                          </m:r>
                          <m:sSup>
                            <m:sSupPr>
                              <m:ctrlPr>
                                <a:rPr lang="es-EC" sz="1400" i="1">
                                  <a:latin typeface="Cambria Math" panose="02040503050406030204" pitchFamily="18" charset="0"/>
                                </a:rPr>
                              </m:ctrlPr>
                            </m:sSupPr>
                            <m:e>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𝐵𝑍</m:t>
                                  </m:r>
                                </m:sub>
                              </m:sSub>
                            </m:e>
                            <m:sup>
                              <m:r>
                                <a:rPr lang="es-EC" sz="1400" i="1">
                                  <a:latin typeface="Cambria Math" panose="02040503050406030204" pitchFamily="18" charset="0"/>
                                </a:rPr>
                                <m:t>2</m:t>
                              </m:r>
                            </m:sup>
                          </m:sSup>
                        </m:e>
                      </m:rad>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𝑇𝐵</m:t>
                          </m:r>
                        </m:sub>
                      </m:sSub>
                      <m:r>
                        <a:rPr lang="es-EC" sz="1400" i="1">
                          <a:latin typeface="Cambria Math" panose="02040503050406030204" pitchFamily="18" charset="0"/>
                        </a:rPr>
                        <m:t>=</m:t>
                      </m:r>
                      <m:rad>
                        <m:radPr>
                          <m:degHide m:val="on"/>
                          <m:ctrlPr>
                            <a:rPr lang="es-EC" sz="1400" i="1">
                              <a:latin typeface="Cambria Math" panose="02040503050406030204" pitchFamily="18" charset="0"/>
                            </a:rPr>
                          </m:ctrlPr>
                        </m:radPr>
                        <m:deg/>
                        <m:e>
                          <m:sSup>
                            <m:sSupPr>
                              <m:ctrlPr>
                                <a:rPr lang="es-EC" sz="1400" i="1">
                                  <a:latin typeface="Cambria Math" panose="02040503050406030204" pitchFamily="18" charset="0"/>
                                </a:rPr>
                              </m:ctrlPr>
                            </m:sSupPr>
                            <m:e>
                              <m:r>
                                <a:rPr lang="es-EC" sz="1400" i="1">
                                  <a:latin typeface="Cambria Math" panose="02040503050406030204" pitchFamily="18" charset="0"/>
                                </a:rPr>
                                <m:t>(25,23 </m:t>
                              </m:r>
                              <m:r>
                                <a:rPr lang="es-EC" sz="1400" i="1">
                                  <a:latin typeface="Cambria Math" panose="02040503050406030204" pitchFamily="18" charset="0"/>
                                </a:rPr>
                                <m:t>𝑁𝑚</m:t>
                              </m:r>
                              <m:r>
                                <a:rPr lang="es-EC" sz="1400" i="1">
                                  <a:latin typeface="Cambria Math" panose="02040503050406030204" pitchFamily="18" charset="0"/>
                                </a:rPr>
                                <m:t>) </m:t>
                              </m:r>
                            </m:e>
                            <m:sup>
                              <m:r>
                                <a:rPr lang="es-EC" sz="1400" i="1">
                                  <a:latin typeface="Cambria Math" panose="02040503050406030204" pitchFamily="18" charset="0"/>
                                </a:rPr>
                                <m:t>2</m:t>
                              </m:r>
                            </m:sup>
                          </m:sSup>
                          <m:r>
                            <a:rPr lang="es-EC" sz="1400" i="1">
                              <a:latin typeface="Cambria Math" panose="02040503050406030204" pitchFamily="18" charset="0"/>
                            </a:rPr>
                            <m:t>+</m:t>
                          </m:r>
                          <m:sSup>
                            <m:sSupPr>
                              <m:ctrlPr>
                                <a:rPr lang="es-EC" sz="1400" i="1">
                                  <a:latin typeface="Cambria Math" panose="02040503050406030204" pitchFamily="18" charset="0"/>
                                </a:rPr>
                              </m:ctrlPr>
                            </m:sSupPr>
                            <m:e>
                              <m:r>
                                <a:rPr lang="es-EC" sz="1400" i="1">
                                  <a:latin typeface="Cambria Math" panose="02040503050406030204" pitchFamily="18" charset="0"/>
                                </a:rPr>
                                <m:t>(11,22 </m:t>
                              </m:r>
                              <m:r>
                                <a:rPr lang="es-EC" sz="1400" i="1">
                                  <a:latin typeface="Cambria Math" panose="02040503050406030204" pitchFamily="18" charset="0"/>
                                </a:rPr>
                                <m:t>𝑁𝑚</m:t>
                              </m:r>
                              <m:r>
                                <a:rPr lang="es-EC" sz="1400" i="1">
                                  <a:latin typeface="Cambria Math" panose="02040503050406030204" pitchFamily="18" charset="0"/>
                                </a:rPr>
                                <m:t>)</m:t>
                              </m:r>
                            </m:e>
                            <m:sup>
                              <m:r>
                                <a:rPr lang="es-EC" sz="1400" i="1">
                                  <a:latin typeface="Cambria Math" panose="02040503050406030204" pitchFamily="18" charset="0"/>
                                </a:rPr>
                                <m:t>2</m:t>
                              </m:r>
                            </m:sup>
                          </m:sSup>
                        </m:e>
                      </m:rad>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panose="02040503050406030204" pitchFamily="18" charset="0"/>
                            </a:rPr>
                          </m:ctrlPr>
                        </m:sSubPr>
                        <m:e>
                          <m:r>
                            <a:rPr lang="es-EC" sz="1400" i="1">
                              <a:latin typeface="Cambria Math" panose="02040503050406030204" pitchFamily="18" charset="0"/>
                            </a:rPr>
                            <m:t>𝑀</m:t>
                          </m:r>
                        </m:e>
                        <m:sub>
                          <m:r>
                            <a:rPr lang="es-EC" sz="1400" i="1">
                              <a:latin typeface="Cambria Math" panose="02040503050406030204" pitchFamily="18" charset="0"/>
                            </a:rPr>
                            <m:t>𝑇𝐵</m:t>
                          </m:r>
                        </m:sub>
                      </m:sSub>
                      <m:r>
                        <a:rPr lang="es-EC" sz="1400" i="1">
                          <a:latin typeface="Cambria Math" panose="02040503050406030204" pitchFamily="18" charset="0"/>
                        </a:rPr>
                        <m:t>=27,61 </m:t>
                      </m:r>
                      <m:r>
                        <a:rPr lang="es-EC" sz="1400" i="1">
                          <a:latin typeface="Cambria Math" panose="02040503050406030204" pitchFamily="18" charset="0"/>
                        </a:rPr>
                        <m:t>𝑁𝑚</m:t>
                      </m:r>
                    </m:oMath>
                  </m:oMathPara>
                </a14:m>
                <a:endParaRPr lang="es-EC" sz="1400" dirty="0"/>
              </a:p>
            </p:txBody>
          </p:sp>
        </mc:Choice>
        <mc:Fallback xmlns="">
          <p:sp>
            <p:nvSpPr>
              <p:cNvPr id="2" name="Rectángulo 1"/>
              <p:cNvSpPr>
                <a:spLocks noRot="1" noChangeAspect="1" noMove="1" noResize="1" noEditPoints="1" noAdjustHandles="1" noChangeArrowheads="1" noChangeShapeType="1" noTextEdit="1"/>
              </p:cNvSpPr>
              <p:nvPr/>
            </p:nvSpPr>
            <p:spPr>
              <a:xfrm>
                <a:off x="290054" y="940524"/>
                <a:ext cx="3406735" cy="2573385"/>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3864924" y="940524"/>
                <a:ext cx="3406735" cy="2573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EC" sz="1400" dirty="0" smtClean="0"/>
              </a:p>
              <a:p>
                <a:r>
                  <a:rPr lang="es-EC" dirty="0"/>
                  <a:t> </a:t>
                </a:r>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𝜎</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32 ( 57,84 </m:t>
                          </m:r>
                          <m:r>
                            <a:rPr lang="es-EC" i="1">
                              <a:latin typeface="Cambria Math" panose="02040503050406030204" pitchFamily="18" charset="0"/>
                            </a:rPr>
                            <m:t>𝑁𝑚</m:t>
                          </m:r>
                          <m:r>
                            <a:rPr lang="es-EC" i="1">
                              <a:latin typeface="Cambria Math" panose="02040503050406030204" pitchFamily="18" charset="0"/>
                            </a:rPr>
                            <m:t>)</m:t>
                          </m:r>
                        </m:num>
                        <m:den>
                          <m:r>
                            <a:rPr lang="es-EC" i="1">
                              <a:latin typeface="Cambria Math" panose="02040503050406030204" pitchFamily="18" charset="0"/>
                            </a:rPr>
                            <m:t>𝜋</m:t>
                          </m:r>
                          <m:r>
                            <a:rPr lang="es-EC" i="1">
                              <a:latin typeface="Cambria Math" panose="02040503050406030204" pitchFamily="18" charset="0"/>
                            </a:rPr>
                            <m:t> </m:t>
                          </m:r>
                          <m:sSup>
                            <m:sSupPr>
                              <m:ctrlPr>
                                <a:rPr lang="es-EC" i="1">
                                  <a:latin typeface="Cambria Math" panose="02040503050406030204" pitchFamily="18" charset="0"/>
                                </a:rPr>
                              </m:ctrlPr>
                            </m:sSupPr>
                            <m:e>
                              <m:r>
                                <a:rPr lang="es-EC" i="1">
                                  <a:latin typeface="Cambria Math" panose="02040503050406030204" pitchFamily="18" charset="0"/>
                                </a:rPr>
                                <m:t>(0,0889 </m:t>
                              </m:r>
                              <m:r>
                                <a:rPr lang="es-EC" i="1">
                                  <a:latin typeface="Cambria Math" panose="02040503050406030204" pitchFamily="18" charset="0"/>
                                </a:rPr>
                                <m:t>𝑚</m:t>
                              </m:r>
                              <m:r>
                                <a:rPr lang="es-EC" i="1">
                                  <a:latin typeface="Cambria Math" panose="02040503050406030204" pitchFamily="18" charset="0"/>
                                </a:rPr>
                                <m:t>)</m:t>
                              </m:r>
                            </m:e>
                            <m:sup>
                              <m:r>
                                <a:rPr lang="es-EC" i="1">
                                  <a:latin typeface="Cambria Math" panose="02040503050406030204" pitchFamily="18" charset="0"/>
                                </a:rPr>
                                <m:t>3</m:t>
                              </m:r>
                            </m:sup>
                          </m:sSup>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𝜎</m:t>
                      </m:r>
                      <m:r>
                        <a:rPr lang="es-EC" i="1">
                          <a:latin typeface="Cambria Math" panose="02040503050406030204" pitchFamily="18" charset="0"/>
                        </a:rPr>
                        <m:t>=837104,07 </m:t>
                      </m:r>
                      <m:f>
                        <m:fPr>
                          <m:ctrlPr>
                            <a:rPr lang="es-EC" i="1">
                              <a:latin typeface="Cambria Math" panose="02040503050406030204" pitchFamily="18" charset="0"/>
                            </a:rPr>
                          </m:ctrlPr>
                        </m:fPr>
                        <m:num>
                          <m:r>
                            <a:rPr lang="es-EC" i="1">
                              <a:latin typeface="Cambria Math" panose="02040503050406030204" pitchFamily="18" charset="0"/>
                            </a:rPr>
                            <m:t>𝑁</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𝜎</m:t>
                      </m:r>
                      <m:r>
                        <a:rPr lang="es-EC" i="1">
                          <a:latin typeface="Cambria Math" panose="02040503050406030204" pitchFamily="18" charset="0"/>
                        </a:rPr>
                        <m:t>=7,1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oMath>
                  </m:oMathPara>
                </a14:m>
                <a:endParaRPr lang="es-EC" dirty="0"/>
              </a:p>
              <a:p>
                <a:r>
                  <a:rPr lang="es-EC" dirty="0"/>
                  <a:t> </a:t>
                </a:r>
              </a:p>
            </p:txBody>
          </p:sp>
        </mc:Choice>
        <mc:Fallback xmlns="">
          <p:sp>
            <p:nvSpPr>
              <p:cNvPr id="3" name="Rectángulo 2"/>
              <p:cNvSpPr>
                <a:spLocks noRot="1" noChangeAspect="1" noMove="1" noResize="1" noEditPoints="1" noAdjustHandles="1" noChangeArrowheads="1" noChangeShapeType="1" noTextEdit="1"/>
              </p:cNvSpPr>
              <p:nvPr/>
            </p:nvSpPr>
            <p:spPr>
              <a:xfrm>
                <a:off x="3864924" y="940524"/>
                <a:ext cx="3406735" cy="2573385"/>
              </a:xfrm>
              <a:prstGeom prst="rect">
                <a:avLst/>
              </a:prstGeom>
              <a:blipFill>
                <a:blip r:embed="rId3"/>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7910055" y="940523"/>
                <a:ext cx="3406735" cy="2573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EC" sz="1400" dirty="0" smtClean="0"/>
              </a:p>
              <a:p>
                <a:r>
                  <a:rPr lang="es-EC" dirty="0"/>
                  <a:t> </a:t>
                </a:r>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𝜏</m:t>
                      </m:r>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( 36,92 </m:t>
                          </m:r>
                          <m:r>
                            <a:rPr lang="es-EC" i="1">
                              <a:latin typeface="Cambria Math" panose="02040503050406030204" pitchFamily="18" charset="0"/>
                            </a:rPr>
                            <m:t>𝑁𝑚</m:t>
                          </m:r>
                          <m:r>
                            <a:rPr lang="es-EC" i="1">
                              <a:latin typeface="Cambria Math" panose="02040503050406030204" pitchFamily="18" charset="0"/>
                            </a:rPr>
                            <m:t>) (0,0445 </m:t>
                          </m:r>
                          <m:r>
                            <a:rPr lang="es-EC" i="1">
                              <a:latin typeface="Cambria Math" panose="02040503050406030204" pitchFamily="18" charset="0"/>
                            </a:rPr>
                            <m:t>𝑚</m:t>
                          </m:r>
                          <m:r>
                            <a:rPr lang="es-EC" i="1">
                              <a:latin typeface="Cambria Math" panose="02040503050406030204" pitchFamily="18" charset="0"/>
                            </a:rPr>
                            <m:t>)</m:t>
                          </m:r>
                        </m:num>
                        <m:den>
                          <m:r>
                            <a:rPr lang="es-EC" i="1">
                              <a:latin typeface="Cambria Math" panose="02040503050406030204" pitchFamily="18" charset="0"/>
                            </a:rPr>
                            <m:t>(0,0000061 </m:t>
                          </m:r>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4</m:t>
                              </m:r>
                            </m:sup>
                          </m:sSup>
                          <m:r>
                            <a:rPr lang="es-EC" i="1">
                              <a:latin typeface="Cambria Math" panose="02040503050406030204" pitchFamily="18" charset="0"/>
                            </a:rPr>
                            <m:t>)</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𝜏</m:t>
                      </m:r>
                      <m:r>
                        <a:rPr lang="es-EC" i="1">
                          <a:latin typeface="Cambria Math" panose="02040503050406030204" pitchFamily="18" charset="0"/>
                        </a:rPr>
                        <m:t>=269334,42 </m:t>
                      </m:r>
                      <m:f>
                        <m:fPr>
                          <m:ctrlPr>
                            <a:rPr lang="es-EC" i="1">
                              <a:latin typeface="Cambria Math" panose="02040503050406030204" pitchFamily="18" charset="0"/>
                            </a:rPr>
                          </m:ctrlPr>
                        </m:fPr>
                        <m:num>
                          <m:r>
                            <a:rPr lang="es-EC" i="1">
                              <a:latin typeface="Cambria Math" panose="02040503050406030204" pitchFamily="18" charset="0"/>
                            </a:rPr>
                            <m:t>𝑁</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1">
                                  <a:latin typeface="Cambria Math" panose="02040503050406030204" pitchFamily="18" charset="0"/>
                                </a:rPr>
                                <m:t>2</m:t>
                              </m:r>
                            </m:sup>
                          </m:sSup>
                        </m:den>
                      </m:f>
                    </m:oMath>
                  </m:oMathPara>
                </a14:m>
                <a:endParaRPr lang="es-EC" dirty="0"/>
              </a:p>
              <a:p>
                <a14:m>
                  <m:oMath xmlns:m="http://schemas.openxmlformats.org/officeDocument/2006/math">
                    <m:r>
                      <a:rPr lang="es-EC" b="0" i="1" smtClean="0">
                        <a:latin typeface="Cambria Math" panose="02040503050406030204" pitchFamily="18" charset="0"/>
                      </a:rPr>
                      <m:t>                  </m:t>
                    </m:r>
                    <m:r>
                      <a:rPr lang="es-EC" i="1">
                        <a:latin typeface="Cambria Math" panose="02040503050406030204" pitchFamily="18" charset="0"/>
                      </a:rPr>
                      <m:t>𝜏</m:t>
                    </m:r>
                    <m:r>
                      <a:rPr lang="es-EC" i="1">
                        <a:latin typeface="Cambria Math" panose="02040503050406030204" pitchFamily="18" charset="0"/>
                      </a:rPr>
                      <m:t>=</m:t>
                    </m:r>
                  </m:oMath>
                </a14:m>
                <a:r>
                  <a:rPr lang="es-EC" dirty="0"/>
                  <a:t> </a:t>
                </a:r>
                <a:r>
                  <a:rPr lang="es-EC" dirty="0" smtClean="0"/>
                  <a:t>0,27 </a:t>
                </a:r>
                <a14:m>
                  <m:oMath xmlns:m="http://schemas.openxmlformats.org/officeDocument/2006/math">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oMath>
                </a14:m>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7910055" y="940523"/>
                <a:ext cx="3406735" cy="2573385"/>
              </a:xfrm>
              <a:prstGeom prst="rect">
                <a:avLst/>
              </a:prstGeom>
              <a:blipFill>
                <a:blip r:embed="rId4"/>
                <a:stretch>
                  <a:fillRect/>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58190" y="3888375"/>
                <a:ext cx="2245822" cy="25733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a:t>El material del  eje es acero de transmisión AISI 1018, sus propiedades son:</a:t>
                </a:r>
              </a:p>
              <a:p>
                <a:r>
                  <a:rPr lang="es-EC"/>
                  <a:t> </a:t>
                </a:r>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r>
                        <a:rPr lang="es-EC" i="1">
                          <a:latin typeface="Cambria Math" panose="02040503050406030204" pitchFamily="18" charset="0"/>
                        </a:rPr>
                        <m:t>=220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oMath>
                  </m:oMathPara>
                </a14:m>
                <a:endParaRPr lang="es-EC"/>
              </a:p>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𝑢𝑡</m:t>
                          </m:r>
                        </m:sub>
                      </m:sSub>
                      <m:r>
                        <a:rPr lang="es-EC" i="1">
                          <a:latin typeface="Cambria Math" panose="02040503050406030204" pitchFamily="18" charset="0"/>
                        </a:rPr>
                        <m:t>=400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oMath>
                  </m:oMathPara>
                </a14:m>
                <a:endParaRPr lang="es-EC"/>
              </a:p>
            </p:txBody>
          </p:sp>
        </mc:Choice>
        <mc:Fallback xmlns="">
          <p:sp>
            <p:nvSpPr>
              <p:cNvPr id="6" name="Rectángulo 5"/>
              <p:cNvSpPr>
                <a:spLocks noRot="1" noChangeAspect="1" noMove="1" noResize="1" noEditPoints="1" noAdjustHandles="1" noChangeArrowheads="1" noChangeShapeType="1" noTextEdit="1"/>
              </p:cNvSpPr>
              <p:nvPr/>
            </p:nvSpPr>
            <p:spPr>
              <a:xfrm>
                <a:off x="458190" y="3888375"/>
                <a:ext cx="2245822" cy="2573385"/>
              </a:xfrm>
              <a:prstGeom prst="rect">
                <a:avLst/>
              </a:prstGeom>
              <a:blipFill>
                <a:blip r:embed="rId5"/>
                <a:stretch>
                  <a:fillRect l="-1887" r="-27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259678" y="3703709"/>
                <a:ext cx="6550528" cy="29714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s-EC" sz="1400" dirty="0" smtClean="0"/>
              </a:p>
              <a:p>
                <a:pPr algn="ctr"/>
                <a:r>
                  <a:rPr lang="es-EC" dirty="0" smtClean="0">
                    <a:solidFill>
                      <a:srgbClr val="0070C0"/>
                    </a:solidFill>
                  </a:rPr>
                  <a:t>TEORÍA DE  LA ENERGÍA DE LA DISTOSIÓN </a:t>
                </a:r>
              </a:p>
              <a:p>
                <a:pPr algn="ctr"/>
                <a14:m>
                  <m:oMathPara xmlns:m="http://schemas.openxmlformats.org/officeDocument/2006/math">
                    <m:oMathParaPr>
                      <m:jc m:val="centerGroup"/>
                    </m:oMathParaPr>
                    <m:oMath xmlns:m="http://schemas.openxmlformats.org/officeDocument/2006/math">
                      <m:sSup>
                        <m:sSupPr>
                          <m:ctrlPr>
                            <a:rPr lang="es-EC" i="1">
                              <a:latin typeface="Cambria Math" panose="02040503050406030204" pitchFamily="18" charset="0"/>
                            </a:rPr>
                          </m:ctrlPr>
                        </m:sSupPr>
                        <m:e>
                          <m:d>
                            <m:dPr>
                              <m:ctrlPr>
                                <a:rPr lang="es-EC" i="1">
                                  <a:latin typeface="Cambria Math" panose="02040503050406030204" pitchFamily="18" charset="0"/>
                                </a:rPr>
                              </m:ctrlPr>
                            </m:dPr>
                            <m:e>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𝜎</m:t>
                                      </m:r>
                                    </m:e>
                                    <m:sub>
                                      <m:r>
                                        <a:rPr lang="es-EC" i="1">
                                          <a:latin typeface="Cambria Math" panose="02040503050406030204" pitchFamily="18" charset="0"/>
                                        </a:rPr>
                                        <m:t>𝑥</m:t>
                                      </m:r>
                                    </m:sub>
                                  </m:sSub>
                                </m:e>
                                <m:sup>
                                  <m:r>
                                    <a:rPr lang="es-EC" i="1">
                                      <a:latin typeface="Cambria Math" panose="02040503050406030204" pitchFamily="18" charset="0"/>
                                    </a:rPr>
                                    <m:t>2</m:t>
                                  </m:r>
                                </m:sup>
                              </m:sSup>
                              <m:r>
                                <a:rPr lang="es-EC" i="1">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r>
                                        <a:rPr lang="es-EC" i="1">
                                          <a:latin typeface="Cambria Math" panose="02040503050406030204" pitchFamily="18" charset="0"/>
                                        </a:rPr>
                                        <m:t>𝜏</m:t>
                                      </m:r>
                                    </m:e>
                                    <m:sub>
                                      <m:r>
                                        <a:rPr lang="es-EC" i="1">
                                          <a:latin typeface="Cambria Math" panose="02040503050406030204" pitchFamily="18" charset="0"/>
                                        </a:rPr>
                                        <m:t>𝑥𝑦</m:t>
                                      </m:r>
                                    </m:sub>
                                  </m:sSub>
                                </m:e>
                                <m:sup>
                                  <m:r>
                                    <a:rPr lang="es-EC" i="1">
                                      <a:latin typeface="Cambria Math" panose="02040503050406030204" pitchFamily="18" charset="0"/>
                                    </a:rPr>
                                    <m:t>2</m:t>
                                  </m:r>
                                </m:sup>
                              </m:sSup>
                            </m:e>
                          </m:d>
                        </m:e>
                        <m:sup>
                          <m:r>
                            <a:rPr lang="es-EC" i="1">
                              <a:latin typeface="Cambria Math" panose="02040503050406030204" pitchFamily="18" charset="0"/>
                            </a:rPr>
                            <m:t>1/2</m:t>
                          </m:r>
                        </m:sup>
                      </m:sSup>
                      <m:r>
                        <a:rPr lang="es-EC" i="1">
                          <a:latin typeface="Cambria Math" panose="02040503050406030204" pitchFamily="18" charset="0"/>
                        </a:rPr>
                        <m:t>= </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𝑆</m:t>
                              </m:r>
                            </m:e>
                            <m:sub>
                              <m:r>
                                <a:rPr lang="es-EC" i="1">
                                  <a:latin typeface="Cambria Math" panose="02040503050406030204" pitchFamily="18" charset="0"/>
                                </a:rPr>
                                <m:t>𝑦</m:t>
                              </m:r>
                            </m:sub>
                          </m:sSub>
                        </m:num>
                        <m:den>
                          <m:r>
                            <a:rPr lang="es-EC" i="1">
                              <a:latin typeface="Cambria Math" panose="02040503050406030204" pitchFamily="18" charset="0"/>
                            </a:rPr>
                            <m:t>𝑛</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(220 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r>
                            <a:rPr lang="es-EC" i="1">
                              <a:latin typeface="Cambria Math" panose="02040503050406030204" pitchFamily="18" charset="0"/>
                            </a:rPr>
                            <m:t> )</m:t>
                          </m:r>
                        </m:num>
                        <m:den>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S" b="0" i="1" smtClean="0">
                                              <a:latin typeface="Cambria Math" panose="02040503050406030204" pitchFamily="18" charset="0"/>
                                            </a:rPr>
                                            <m:t>7,1</m:t>
                                          </m:r>
                                          <m:r>
                                            <a:rPr lang="es-EC" i="1">
                                              <a:latin typeface="Cambria Math" panose="02040503050406030204" pitchFamily="18" charset="0"/>
                                            </a:rPr>
                                            <m:t>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e>
                                      </m:d>
                                    </m:e>
                                    <m:sup>
                                      <m:r>
                                        <a:rPr lang="es-EC" i="1">
                                          <a:latin typeface="Cambria Math" panose="02040503050406030204" pitchFamily="18" charset="0"/>
                                        </a:rPr>
                                        <m:t>2</m:t>
                                      </m:r>
                                    </m:sup>
                                  </m:sSup>
                                  <m:r>
                                    <a:rPr lang="es-EC" i="1">
                                      <a:latin typeface="Cambria Math" panose="02040503050406030204" pitchFamily="18" charset="0"/>
                                    </a:rPr>
                                    <m:t> +</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S" b="0" i="1" smtClean="0">
                                              <a:latin typeface="Cambria Math" panose="02040503050406030204" pitchFamily="18" charset="0"/>
                                            </a:rPr>
                                            <m:t>0,27</m:t>
                                          </m:r>
                                          <m:r>
                                            <a:rPr lang="es-EC" i="1">
                                              <a:latin typeface="Cambria Math" panose="02040503050406030204" pitchFamily="18" charset="0"/>
                                            </a:rPr>
                                            <m:t>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e>
                                      </m:d>
                                    </m:e>
                                    <m:sup>
                                      <m:r>
                                        <a:rPr lang="es-EC" i="1">
                                          <a:latin typeface="Cambria Math" panose="02040503050406030204" pitchFamily="18" charset="0"/>
                                        </a:rPr>
                                        <m:t>2</m:t>
                                      </m:r>
                                    </m:sup>
                                  </m:sSup>
                                </m:e>
                              </m:d>
                            </m:e>
                            <m:sup>
                              <m:r>
                                <a:rPr lang="es-EC" i="1">
                                  <a:latin typeface="Cambria Math" panose="02040503050406030204" pitchFamily="18" charset="0"/>
                                </a:rPr>
                                <m:t>1/2</m:t>
                              </m:r>
                            </m:sup>
                          </m:sSup>
                        </m:den>
                      </m:f>
                    </m:oMath>
                  </m:oMathPara>
                </a14:m>
                <a:endParaRPr lang="es-EC" dirty="0"/>
              </a:p>
              <a:p>
                <a:r>
                  <a:rPr lang="es-EC" dirty="0"/>
                  <a:t> </a:t>
                </a:r>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1">
                          <a:latin typeface="Cambria Math" panose="02040503050406030204" pitchFamily="18" charset="0"/>
                        </a:rPr>
                        <m:t>=30</m:t>
                      </m:r>
                    </m:oMath>
                  </m:oMathPara>
                </a14:m>
                <a:endParaRPr lang="es-EC" dirty="0"/>
              </a:p>
              <a:p>
                <a:r>
                  <a:rPr lang="es-EC" dirty="0"/>
                  <a:t> </a:t>
                </a:r>
              </a:p>
            </p:txBody>
          </p:sp>
        </mc:Choice>
        <mc:Fallback xmlns="">
          <p:sp>
            <p:nvSpPr>
              <p:cNvPr id="7" name="Rectángulo 6"/>
              <p:cNvSpPr>
                <a:spLocks noRot="1" noChangeAspect="1" noMove="1" noResize="1" noEditPoints="1" noAdjustHandles="1" noChangeArrowheads="1" noChangeShapeType="1" noTextEdit="1"/>
              </p:cNvSpPr>
              <p:nvPr/>
            </p:nvSpPr>
            <p:spPr>
              <a:xfrm>
                <a:off x="3259678" y="3703709"/>
                <a:ext cx="6550528" cy="2971412"/>
              </a:xfrm>
              <a:prstGeom prst="rect">
                <a:avLst/>
              </a:prstGeom>
              <a:blipFill>
                <a:blip r:embed="rId6"/>
                <a:stretch>
                  <a:fillRect/>
                </a:stretch>
              </a:blipFill>
            </p:spPr>
            <p:txBody>
              <a:bodyPr/>
              <a:lstStyle/>
              <a:p>
                <a:r>
                  <a:rPr lang="es-ES_tradnl">
                    <a:noFill/>
                  </a:rPr>
                  <a:t> </a:t>
                </a:r>
              </a:p>
            </p:txBody>
          </p:sp>
        </mc:Fallback>
      </mc:AlternateContent>
      <p:sp>
        <p:nvSpPr>
          <p:cNvPr id="8" name="Rectángulo 7"/>
          <p:cNvSpPr/>
          <p:nvPr/>
        </p:nvSpPr>
        <p:spPr>
          <a:xfrm>
            <a:off x="4765378" y="381392"/>
            <a:ext cx="2506281" cy="369332"/>
          </a:xfrm>
          <a:prstGeom prst="rect">
            <a:avLst/>
          </a:prstGeom>
        </p:spPr>
        <p:txBody>
          <a:bodyPr wrap="square">
            <a:spAutoFit/>
          </a:bodyPr>
          <a:lstStyle/>
          <a:p>
            <a:r>
              <a:rPr lang="es-EC" b="1" dirty="0" smtClean="0">
                <a:solidFill>
                  <a:srgbClr val="FF0000"/>
                </a:solidFill>
              </a:rPr>
              <a:t>DISEÑO ESTÁTICO</a:t>
            </a:r>
            <a:endParaRPr lang="es-EC" dirty="0">
              <a:solidFill>
                <a:srgbClr val="FF0000"/>
              </a:solidFill>
            </a:endParaRPr>
          </a:p>
        </p:txBody>
      </p:sp>
      <p:pic>
        <p:nvPicPr>
          <p:cNvPr id="9" name="Picture 2"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683" y="189007"/>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25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84472" y="331708"/>
            <a:ext cx="2506281" cy="369332"/>
          </a:xfrm>
          <a:prstGeom prst="rect">
            <a:avLst/>
          </a:prstGeom>
        </p:spPr>
        <p:txBody>
          <a:bodyPr wrap="square">
            <a:spAutoFit/>
          </a:bodyPr>
          <a:lstStyle/>
          <a:p>
            <a:r>
              <a:rPr lang="es-EC" b="1" dirty="0" smtClean="0">
                <a:solidFill>
                  <a:srgbClr val="FF0000"/>
                </a:solidFill>
              </a:rPr>
              <a:t>DISEÑO DINÁMICO</a:t>
            </a:r>
            <a:endParaRPr lang="es-EC" dirty="0">
              <a:solidFill>
                <a:srgbClr val="FF0000"/>
              </a:solidFill>
            </a:endParaRPr>
          </a:p>
        </p:txBody>
      </p:sp>
      <mc:AlternateContent xmlns:mc="http://schemas.openxmlformats.org/markup-compatibility/2006" xmlns:a14="http://schemas.microsoft.com/office/drawing/2010/main">
        <mc:Choice Requires="a14">
          <p:sp>
            <p:nvSpPr>
              <p:cNvPr id="4" name="Rectángulo 3"/>
              <p:cNvSpPr/>
              <p:nvPr/>
            </p:nvSpPr>
            <p:spPr>
              <a:xfrm>
                <a:off x="3304902" y="1108301"/>
                <a:ext cx="2285893" cy="14520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s-EC" sz="1600" i="1" smtClean="0">
                              <a:latin typeface="Cambria Math" panose="02040503050406030204" pitchFamily="18" charset="0"/>
                            </a:rPr>
                          </m:ctrlPr>
                        </m:sSupPr>
                        <m:e>
                          <m:sSub>
                            <m:sSubPr>
                              <m:ctrlPr>
                                <a:rPr lang="es-EC" sz="1600" i="1" smtClean="0">
                                  <a:latin typeface="Cambria Math" panose="02040503050406030204" pitchFamily="18" charset="0"/>
                                </a:rPr>
                              </m:ctrlPr>
                            </m:sSubPr>
                            <m:e>
                              <m:r>
                                <a:rPr lang="es-EC" sz="1600" i="1">
                                  <a:latin typeface="Cambria Math" panose="02040503050406030204" pitchFamily="18" charset="0"/>
                                </a:rPr>
                                <m:t>3</m:t>
                              </m:r>
                              <m:r>
                                <a:rPr lang="es-EC" sz="1600" i="1">
                                  <a:latin typeface="Cambria Math" panose="02040503050406030204" pitchFamily="18" charset="0"/>
                                </a:rPr>
                                <m:t>𝜏</m:t>
                              </m:r>
                            </m:e>
                            <m:sub>
                              <m:r>
                                <a:rPr lang="es-EC" sz="1600" i="1">
                                  <a:latin typeface="Cambria Math" panose="02040503050406030204" pitchFamily="18" charset="0"/>
                                </a:rPr>
                                <m:t>𝑎</m:t>
                              </m:r>
                            </m:sub>
                          </m:sSub>
                        </m:e>
                        <m:sup>
                          <m:r>
                            <a:rPr lang="es-EC" sz="1600" i="1">
                              <a:latin typeface="Cambria Math" panose="02040503050406030204" pitchFamily="18" charset="0"/>
                            </a:rPr>
                            <m:t>2</m:t>
                          </m:r>
                        </m:sup>
                      </m:sSup>
                      <m:r>
                        <a:rPr lang="es-EC" sz="1600" i="1">
                          <a:latin typeface="Cambria Math" panose="02040503050406030204" pitchFamily="18" charset="0"/>
                        </a:rPr>
                        <m:t>=0</m:t>
                      </m:r>
                    </m:oMath>
                  </m:oMathPara>
                </a14:m>
                <a:endParaRPr lang="es-EC" sz="1600" dirty="0"/>
              </a:p>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𝜎</m:t>
                              </m:r>
                            </m:e>
                            <m:sub>
                              <m:r>
                                <a:rPr lang="es-EC" sz="1600" i="1">
                                  <a:latin typeface="Cambria Math" panose="02040503050406030204" pitchFamily="18" charset="0"/>
                                </a:rPr>
                                <m:t>𝑎</m:t>
                              </m:r>
                            </m:sub>
                          </m:sSub>
                        </m:e>
                        <m:sup>
                          <m:r>
                            <a:rPr lang="es-EC" sz="1600" i="1">
                              <a:latin typeface="Cambria Math" panose="02040503050406030204" pitchFamily="18" charset="0"/>
                            </a:rPr>
                            <m:t>՛</m:t>
                          </m:r>
                        </m:sup>
                      </m:sSup>
                      <m:r>
                        <a:rPr lang="es-EC" sz="1600" i="1">
                          <a:latin typeface="Cambria Math" panose="02040503050406030204" pitchFamily="18" charset="0"/>
                        </a:rPr>
                        <m:t>= </m:t>
                      </m:r>
                      <m:rad>
                        <m:radPr>
                          <m:degHide m:val="on"/>
                          <m:ctrlPr>
                            <a:rPr lang="es-EC" sz="1600" i="1">
                              <a:latin typeface="Cambria Math" panose="02040503050406030204" pitchFamily="18" charset="0"/>
                            </a:rPr>
                          </m:ctrlPr>
                        </m:radPr>
                        <m:deg/>
                        <m:e>
                          <m:sSup>
                            <m:sSupPr>
                              <m:ctrlPr>
                                <a:rPr lang="es-EC" sz="1600" i="1">
                                  <a:latin typeface="Cambria Math" panose="02040503050406030204" pitchFamily="18" charset="0"/>
                                </a:rPr>
                              </m:ctrlPr>
                            </m:sSupPr>
                            <m:e>
                              <m:r>
                                <a:rPr lang="es-EC" sz="1600" i="1">
                                  <a:latin typeface="Cambria Math" panose="02040503050406030204" pitchFamily="18" charset="0"/>
                                </a:rPr>
                                <m:t>(83,7 </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𝑎</m:t>
                                  </m:r>
                                </m:sub>
                              </m:sSub>
                              <m:r>
                                <a:rPr lang="es-EC" sz="1600" i="1">
                                  <a:latin typeface="Cambria Math" panose="02040503050406030204" pitchFamily="18" charset="0"/>
                                </a:rPr>
                                <m:t>)</m:t>
                              </m:r>
                            </m:e>
                            <m:sup>
                              <m:r>
                                <a:rPr lang="es-EC" sz="1600" i="1">
                                  <a:latin typeface="Cambria Math" panose="02040503050406030204" pitchFamily="18" charset="0"/>
                                </a:rPr>
                                <m:t>2</m:t>
                              </m:r>
                            </m:sup>
                          </m:sSup>
                        </m:e>
                      </m:rad>
                    </m:oMath>
                  </m:oMathPara>
                </a14:m>
                <a:endParaRPr lang="es-EC" sz="1600" dirty="0"/>
              </a:p>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𝜎</m:t>
                              </m:r>
                            </m:e>
                            <m:sub>
                              <m:r>
                                <a:rPr lang="es-EC" sz="1600" i="1">
                                  <a:latin typeface="Cambria Math" panose="02040503050406030204" pitchFamily="18" charset="0"/>
                                </a:rPr>
                                <m:t>𝑎</m:t>
                              </m:r>
                            </m:sub>
                          </m:sSub>
                        </m:e>
                        <m:sup>
                          <m:r>
                            <a:rPr lang="es-EC" sz="1600" i="1">
                              <a:latin typeface="Cambria Math" panose="02040503050406030204" pitchFamily="18" charset="0"/>
                            </a:rPr>
                            <m:t>՛</m:t>
                          </m:r>
                        </m:sup>
                      </m:sSup>
                      <m:r>
                        <a:rPr lang="es-EC" sz="1600" i="1">
                          <a:latin typeface="Cambria Math" panose="02040503050406030204" pitchFamily="18" charset="0"/>
                        </a:rPr>
                        <m:t>=83,7 </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b="0" i="1" smtClean="0">
                              <a:latin typeface="Cambria Math" panose="02040503050406030204" pitchFamily="18" charset="0"/>
                            </a:rPr>
                            <m:t>𝑎</m:t>
                          </m:r>
                        </m:sub>
                      </m:sSub>
                    </m:oMath>
                  </m:oMathPara>
                </a14:m>
                <a:endParaRPr lang="es-EC" sz="1600" dirty="0"/>
              </a:p>
            </p:txBody>
          </p:sp>
        </mc:Choice>
        <mc:Fallback xmlns="">
          <p:sp>
            <p:nvSpPr>
              <p:cNvPr id="4" name="Rectángulo 3"/>
              <p:cNvSpPr>
                <a:spLocks noRot="1" noChangeAspect="1" noMove="1" noResize="1" noEditPoints="1" noAdjustHandles="1" noChangeArrowheads="1" noChangeShapeType="1" noTextEdit="1"/>
              </p:cNvSpPr>
              <p:nvPr/>
            </p:nvSpPr>
            <p:spPr>
              <a:xfrm>
                <a:off x="3304902" y="1108301"/>
                <a:ext cx="2285893" cy="1452019"/>
              </a:xfrm>
              <a:prstGeom prst="rect">
                <a:avLst/>
              </a:prstGeom>
              <a:blipFill>
                <a:blip r:embed="rId3"/>
                <a:stretch>
                  <a:fillRect/>
                </a:stretch>
              </a:blipFill>
            </p:spPr>
            <p:txBody>
              <a:bodyPr/>
              <a:lstStyle/>
              <a:p>
                <a:r>
                  <a:rPr lang="es-EC">
                    <a:noFill/>
                  </a:rPr>
                  <a:t> </a:t>
                </a:r>
              </a:p>
            </p:txBody>
          </p:sp>
        </mc:Fallback>
      </mc:AlternateContent>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231671" y="871129"/>
            <a:ext cx="3073231" cy="2237832"/>
          </a:xfrm>
          <a:prstGeom prst="rect">
            <a:avLst/>
          </a:prstGeom>
          <a:noFill/>
          <a:ln>
            <a:noFill/>
          </a:ln>
        </p:spPr>
      </p:pic>
      <mc:AlternateContent xmlns:mc="http://schemas.openxmlformats.org/markup-compatibility/2006" xmlns:a14="http://schemas.microsoft.com/office/drawing/2010/main">
        <mc:Choice Requires="a14">
          <p:sp>
            <p:nvSpPr>
              <p:cNvPr id="6" name="Rectángulo 5"/>
              <p:cNvSpPr/>
              <p:nvPr/>
            </p:nvSpPr>
            <p:spPr>
              <a:xfrm>
                <a:off x="5704114" y="1108301"/>
                <a:ext cx="2285893" cy="14520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𝜎</m:t>
                              </m:r>
                            </m:e>
                            <m:sub>
                              <m:r>
                                <a:rPr lang="es-EC" sz="1600" i="1">
                                  <a:latin typeface="Cambria Math" panose="02040503050406030204" pitchFamily="18" charset="0"/>
                                </a:rPr>
                                <m:t>𝑚</m:t>
                              </m:r>
                            </m:sub>
                          </m:sSub>
                        </m:e>
                        <m:sup>
                          <m:r>
                            <a:rPr lang="es-EC" sz="1600" i="1">
                              <a:latin typeface="Cambria Math" panose="02040503050406030204" pitchFamily="18" charset="0"/>
                            </a:rPr>
                            <m:t>2</m:t>
                          </m:r>
                        </m:sup>
                      </m:sSup>
                      <m:r>
                        <a:rPr lang="es-EC" sz="1600" i="1">
                          <a:latin typeface="Cambria Math" panose="02040503050406030204" pitchFamily="18" charset="0"/>
                        </a:rPr>
                        <m:t>=0</m:t>
                      </m:r>
                    </m:oMath>
                  </m:oMathPara>
                </a14:m>
                <a:endParaRPr lang="es-EC" sz="1600" dirty="0"/>
              </a:p>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𝜎</m:t>
                              </m:r>
                            </m:e>
                            <m:sub>
                              <m:r>
                                <a:rPr lang="es-EC" sz="1600" i="1">
                                  <a:latin typeface="Cambria Math" panose="02040503050406030204" pitchFamily="18" charset="0"/>
                                </a:rPr>
                                <m:t>𝑚</m:t>
                              </m:r>
                            </m:sub>
                          </m:sSub>
                        </m:e>
                        <m:sup>
                          <m:r>
                            <a:rPr lang="es-EC" sz="1600" i="1">
                              <a:latin typeface="Cambria Math" panose="02040503050406030204" pitchFamily="18" charset="0"/>
                            </a:rPr>
                            <m:t>՛</m:t>
                          </m:r>
                        </m:sup>
                      </m:sSup>
                      <m:r>
                        <a:rPr lang="es-EC" sz="1600" i="1">
                          <a:latin typeface="Cambria Math" panose="02040503050406030204" pitchFamily="18" charset="0"/>
                        </a:rPr>
                        <m:t>= </m:t>
                      </m:r>
                      <m:rad>
                        <m:radPr>
                          <m:degHide m:val="on"/>
                          <m:ctrlPr>
                            <a:rPr lang="es-EC" sz="1600" i="1">
                              <a:latin typeface="Cambria Math" panose="02040503050406030204" pitchFamily="18" charset="0"/>
                            </a:rPr>
                          </m:ctrlPr>
                        </m:radPr>
                        <m:deg/>
                        <m:e>
                          <m:sSup>
                            <m:sSupPr>
                              <m:ctrlPr>
                                <a:rPr lang="es-EC" sz="1600" i="1">
                                  <a:latin typeface="Cambria Math" panose="02040503050406030204" pitchFamily="18" charset="0"/>
                                </a:rPr>
                              </m:ctrlPr>
                            </m:sSupPr>
                            <m:e>
                              <m:r>
                                <a:rPr lang="es-EC" sz="1600" i="1">
                                  <a:latin typeface="Cambria Math" panose="02040503050406030204" pitchFamily="18" charset="0"/>
                                </a:rPr>
                                <m:t>3(26,92</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𝑎</m:t>
                                  </m:r>
                                </m:sub>
                              </m:sSub>
                              <m:r>
                                <a:rPr lang="es-EC" sz="1600" i="1">
                                  <a:latin typeface="Cambria Math" panose="02040503050406030204" pitchFamily="18" charset="0"/>
                                </a:rPr>
                                <m:t>)</m:t>
                              </m:r>
                            </m:e>
                            <m:sup>
                              <m:r>
                                <a:rPr lang="es-EC" sz="1600" i="1">
                                  <a:latin typeface="Cambria Math" panose="02040503050406030204" pitchFamily="18" charset="0"/>
                                </a:rPr>
                                <m:t>2</m:t>
                              </m:r>
                            </m:sup>
                          </m:sSup>
                        </m:e>
                      </m:rad>
                    </m:oMath>
                  </m:oMathPara>
                </a14:m>
                <a:endParaRPr lang="es-EC" sz="1600" dirty="0"/>
              </a:p>
              <a:p>
                <a:r>
                  <a:rPr lang="es-EC" sz="1600" dirty="0"/>
                  <a:t> </a:t>
                </a:r>
              </a:p>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𝜎</m:t>
                              </m:r>
                            </m:e>
                            <m:sub>
                              <m:r>
                                <a:rPr lang="es-EC" sz="1600" i="1">
                                  <a:latin typeface="Cambria Math" panose="02040503050406030204" pitchFamily="18" charset="0"/>
                                </a:rPr>
                                <m:t>𝑚</m:t>
                              </m:r>
                            </m:sub>
                          </m:sSub>
                        </m:e>
                        <m:sup>
                          <m:r>
                            <a:rPr lang="es-EC" sz="1600" i="1">
                              <a:latin typeface="Cambria Math" panose="02040503050406030204" pitchFamily="18" charset="0"/>
                            </a:rPr>
                            <m:t>՛</m:t>
                          </m:r>
                        </m:sup>
                      </m:sSup>
                      <m:r>
                        <a:rPr lang="es-EC" sz="1600" i="1">
                          <a:latin typeface="Cambria Math" panose="02040503050406030204" pitchFamily="18" charset="0"/>
                        </a:rPr>
                        <m:t>= 46,62 </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𝑎</m:t>
                          </m:r>
                        </m:sub>
                      </m:sSub>
                    </m:oMath>
                  </m:oMathPara>
                </a14:m>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5704114" y="1108301"/>
                <a:ext cx="2285893" cy="1452019"/>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8103326" y="1108301"/>
                <a:ext cx="2285893" cy="14520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𝑆</m:t>
                              </m:r>
                            </m:e>
                            <m:sub>
                              <m:r>
                                <a:rPr lang="es-EC" sz="1600" i="1">
                                  <a:latin typeface="Cambria Math" panose="02040503050406030204" pitchFamily="18" charset="0"/>
                                </a:rPr>
                                <m:t>𝑒</m:t>
                              </m:r>
                            </m:sub>
                          </m:sSub>
                        </m:e>
                        <m:sup>
                          <m:r>
                            <a:rPr lang="es-EC" sz="1600" i="1">
                              <a:latin typeface="Cambria Math" panose="02040503050406030204" pitchFamily="18" charset="0"/>
                            </a:rPr>
                            <m:t>՛</m:t>
                          </m:r>
                        </m:sup>
                      </m:sSup>
                      <m:r>
                        <a:rPr lang="es-EC" sz="1600" i="1">
                          <a:latin typeface="Cambria Math" panose="02040503050406030204" pitchFamily="18" charset="0"/>
                        </a:rPr>
                        <m:t>=0,5 </m:t>
                      </m:r>
                      <m:sSub>
                        <m:sSubPr>
                          <m:ctrlPr>
                            <a:rPr lang="es-EC" sz="1600" i="1">
                              <a:latin typeface="Cambria Math" panose="02040503050406030204" pitchFamily="18" charset="0"/>
                            </a:rPr>
                          </m:ctrlPr>
                        </m:sSubPr>
                        <m:e>
                          <m:r>
                            <a:rPr lang="es-EC" sz="1600" i="1">
                              <a:latin typeface="Cambria Math" panose="02040503050406030204" pitchFamily="18" charset="0"/>
                            </a:rPr>
                            <m:t>𝑆</m:t>
                          </m:r>
                        </m:e>
                        <m:sub>
                          <m:r>
                            <a:rPr lang="es-EC" sz="1600" i="1">
                              <a:latin typeface="Cambria Math" panose="02040503050406030204" pitchFamily="18" charset="0"/>
                            </a:rPr>
                            <m:t>𝑢𝑡</m:t>
                          </m:r>
                        </m:sub>
                      </m:sSub>
                      <m:r>
                        <a:rPr lang="es-EC" sz="1600" i="1">
                          <a:latin typeface="Cambria Math" panose="02040503050406030204" pitchFamily="18" charset="0"/>
                        </a:rPr>
                        <m:t> </m:t>
                      </m:r>
                    </m:oMath>
                  </m:oMathPara>
                </a14:m>
                <a:endParaRPr lang="es-EC" sz="1600" dirty="0"/>
              </a:p>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𝑆</m:t>
                              </m:r>
                            </m:e>
                            <m:sub>
                              <m:r>
                                <a:rPr lang="es-EC" sz="1600" i="1">
                                  <a:latin typeface="Cambria Math" panose="02040503050406030204" pitchFamily="18" charset="0"/>
                                </a:rPr>
                                <m:t>𝑒</m:t>
                              </m:r>
                            </m:sub>
                          </m:sSub>
                        </m:e>
                        <m:sup>
                          <m:r>
                            <a:rPr lang="es-EC" sz="1600" i="1">
                              <a:latin typeface="Cambria Math" panose="02040503050406030204" pitchFamily="18" charset="0"/>
                            </a:rPr>
                            <m:t>՛</m:t>
                          </m:r>
                        </m:sup>
                      </m:sSup>
                      <m:r>
                        <a:rPr lang="es-EC" sz="1600" i="1">
                          <a:latin typeface="Cambria Math" panose="02040503050406030204" pitchFamily="18" charset="0"/>
                        </a:rPr>
                        <m:t>=0,5 (400 </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𝑎</m:t>
                          </m:r>
                        </m:sub>
                      </m:sSub>
                      <m:r>
                        <a:rPr lang="es-EC" sz="1600" i="1">
                          <a:latin typeface="Cambria Math" panose="02040503050406030204" pitchFamily="18" charset="0"/>
                        </a:rPr>
                        <m:t> ) </m:t>
                      </m:r>
                    </m:oMath>
                  </m:oMathPara>
                </a14:m>
                <a:endParaRPr lang="es-EC" sz="1600" dirty="0"/>
              </a:p>
              <a:p>
                <a:pPr/>
                <a14:m>
                  <m:oMathPara xmlns:m="http://schemas.openxmlformats.org/officeDocument/2006/math">
                    <m:oMathParaPr>
                      <m:jc m:val="centerGroup"/>
                    </m:oMathParaPr>
                    <m:oMath xmlns:m="http://schemas.openxmlformats.org/officeDocument/2006/math">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r>
                                <a:rPr lang="es-EC" sz="1600" i="1">
                                  <a:latin typeface="Cambria Math" panose="02040503050406030204" pitchFamily="18" charset="0"/>
                                </a:rPr>
                                <m:t>𝑆</m:t>
                              </m:r>
                            </m:e>
                            <m:sub>
                              <m:r>
                                <a:rPr lang="es-EC" sz="1600" i="1">
                                  <a:latin typeface="Cambria Math" panose="02040503050406030204" pitchFamily="18" charset="0"/>
                                </a:rPr>
                                <m:t>𝑒</m:t>
                              </m:r>
                            </m:sub>
                          </m:sSub>
                        </m:e>
                        <m:sup>
                          <m:r>
                            <a:rPr lang="es-EC" sz="1600" i="1">
                              <a:latin typeface="Cambria Math" panose="02040503050406030204" pitchFamily="18" charset="0"/>
                            </a:rPr>
                            <m:t>՛</m:t>
                          </m:r>
                        </m:sup>
                      </m:sSup>
                      <m:r>
                        <a:rPr lang="es-EC" sz="1600" i="1">
                          <a:latin typeface="Cambria Math" panose="02040503050406030204" pitchFamily="18" charset="0"/>
                        </a:rPr>
                        <m:t>=200 </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𝑎</m:t>
                          </m:r>
                        </m:sub>
                      </m:sSub>
                    </m:oMath>
                  </m:oMathPara>
                </a14:m>
                <a:endParaRPr lang="es-EC" sz="1600" dirty="0"/>
              </a:p>
              <a:p>
                <a:endParaRPr lang="es-EC" sz="1600" dirty="0"/>
              </a:p>
            </p:txBody>
          </p:sp>
        </mc:Choice>
        <mc:Fallback xmlns="">
          <p:sp>
            <p:nvSpPr>
              <p:cNvPr id="7" name="Rectángulo 6"/>
              <p:cNvSpPr>
                <a:spLocks noRot="1" noChangeAspect="1" noMove="1" noResize="1" noEditPoints="1" noAdjustHandles="1" noChangeArrowheads="1" noChangeShapeType="1" noTextEdit="1"/>
              </p:cNvSpPr>
              <p:nvPr/>
            </p:nvSpPr>
            <p:spPr>
              <a:xfrm>
                <a:off x="8103326" y="1108301"/>
                <a:ext cx="2285893" cy="1452019"/>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40418" y="3432230"/>
                <a:ext cx="4107430" cy="29347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sz="1600" dirty="0"/>
                  <a:t>Se aplica los factores modificadores</a:t>
                </a:r>
              </a:p>
              <a:p>
                <a:r>
                  <a:rPr lang="es-EC" sz="1600" dirty="0"/>
                  <a:t> </a:t>
                </a:r>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𝑘</m:t>
                        </m:r>
                      </m:e>
                      <m:sub>
                        <m:r>
                          <a:rPr lang="es-EC" sz="1600" i="1">
                            <a:latin typeface="Cambria Math" panose="02040503050406030204" pitchFamily="18" charset="0"/>
                          </a:rPr>
                          <m:t>𝑎</m:t>
                        </m:r>
                      </m:sub>
                    </m:sSub>
                    <m:r>
                      <a:rPr lang="es-EC" sz="1600" i="1">
                        <a:latin typeface="Cambria Math" panose="02040503050406030204" pitchFamily="18" charset="0"/>
                      </a:rPr>
                      <m:t>=0,92</m:t>
                    </m:r>
                  </m:oMath>
                </a14:m>
                <a:r>
                  <a:rPr lang="es-EC" sz="1600" dirty="0"/>
                  <a:t> (Acabado superficial maquinado)</a:t>
                </a: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𝑘</m:t>
                          </m:r>
                        </m:e>
                        <m:sub>
                          <m:r>
                            <a:rPr lang="es-EC" sz="1600" i="1">
                              <a:latin typeface="Cambria Math" panose="02040503050406030204" pitchFamily="18" charset="0"/>
                            </a:rPr>
                            <m:t>𝑏</m:t>
                          </m:r>
                        </m:sub>
                      </m:sSub>
                      <m:r>
                        <a:rPr lang="es-EC" sz="1600" i="1">
                          <a:latin typeface="Cambria Math" panose="02040503050406030204" pitchFamily="18" charset="0"/>
                        </a:rPr>
                        <m:t>=0,75 (51</m:t>
                      </m:r>
                      <m:r>
                        <a:rPr lang="es-EC" sz="1600" i="1">
                          <a:latin typeface="Cambria Math" panose="02040503050406030204" pitchFamily="18" charset="0"/>
                        </a:rPr>
                        <m:t>𝑚𝑚</m:t>
                      </m:r>
                      <m:r>
                        <a:rPr lang="es-EC" sz="1600" i="1">
                          <a:latin typeface="Cambria Math" panose="02040503050406030204" pitchFamily="18" charset="0"/>
                        </a:rPr>
                        <m:t> &lt;</m:t>
                      </m:r>
                      <m:r>
                        <a:rPr lang="es-EC" sz="1600" i="1">
                          <a:latin typeface="Cambria Math" panose="02040503050406030204" pitchFamily="18" charset="0"/>
                        </a:rPr>
                        <m:t>𝑑</m:t>
                      </m:r>
                      <m:r>
                        <a:rPr lang="es-EC" sz="1600" i="1">
                          <a:latin typeface="Cambria Math" panose="02040503050406030204" pitchFamily="18" charset="0"/>
                        </a:rPr>
                        <m:t> ≤254 </m:t>
                      </m:r>
                      <m:r>
                        <a:rPr lang="es-EC" sz="1600" i="1">
                          <a:latin typeface="Cambria Math" panose="02040503050406030204" pitchFamily="18" charset="0"/>
                        </a:rPr>
                        <m:t>𝑚𝑚</m:t>
                      </m:r>
                      <m:r>
                        <a:rPr lang="es-EC" sz="1600" i="1">
                          <a:latin typeface="Cambria Math" panose="02040503050406030204" pitchFamily="18" charset="0"/>
                        </a:rPr>
                        <m:t>)</m:t>
                      </m:r>
                    </m:oMath>
                  </m:oMathPara>
                </a14:m>
                <a:endParaRPr lang="es-EC" sz="1600" dirty="0"/>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𝑘</m:t>
                        </m:r>
                      </m:e>
                      <m:sub>
                        <m:r>
                          <a:rPr lang="es-EC" sz="1600" i="1">
                            <a:latin typeface="Cambria Math" panose="02040503050406030204" pitchFamily="18" charset="0"/>
                          </a:rPr>
                          <m:t>𝑐</m:t>
                        </m:r>
                      </m:sub>
                    </m:sSub>
                    <m:r>
                      <a:rPr lang="es-EC" sz="1600" i="1">
                        <a:latin typeface="Cambria Math" panose="02040503050406030204" pitchFamily="18" charset="0"/>
                      </a:rPr>
                      <m:t>=1 </m:t>
                    </m:r>
                  </m:oMath>
                </a14:m>
                <a:r>
                  <a:rPr lang="es-EC" sz="1600" dirty="0"/>
                  <a:t>(Combinación de carga de flexión y torsión)</a:t>
                </a:r>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𝑘</m:t>
                        </m:r>
                      </m:e>
                      <m:sub>
                        <m:r>
                          <a:rPr lang="es-EC" sz="1600" i="1">
                            <a:latin typeface="Cambria Math" panose="02040503050406030204" pitchFamily="18" charset="0"/>
                          </a:rPr>
                          <m:t>𝑑</m:t>
                        </m:r>
                      </m:sub>
                    </m:sSub>
                    <m:r>
                      <a:rPr lang="es-EC" sz="1600" i="1">
                        <a:latin typeface="Cambria Math" panose="02040503050406030204" pitchFamily="18" charset="0"/>
                      </a:rPr>
                      <m:t>=1</m:t>
                    </m:r>
                  </m:oMath>
                </a14:m>
                <a:r>
                  <a:rPr lang="es-EC" sz="1600" dirty="0"/>
                  <a:t> (Temperatura ambiente)</a:t>
                </a:r>
              </a:p>
              <a:p>
                <a14:m>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𝑘</m:t>
                        </m:r>
                      </m:e>
                      <m:sub>
                        <m:r>
                          <a:rPr lang="es-EC" sz="1600" i="1">
                            <a:latin typeface="Cambria Math" panose="02040503050406030204" pitchFamily="18" charset="0"/>
                          </a:rPr>
                          <m:t>𝑒</m:t>
                        </m:r>
                      </m:sub>
                    </m:sSub>
                    <m:r>
                      <a:rPr lang="es-EC" sz="1600" i="1">
                        <a:latin typeface="Cambria Math" panose="02040503050406030204" pitchFamily="18" charset="0"/>
                      </a:rPr>
                      <m:t>=1 </m:t>
                    </m:r>
                  </m:oMath>
                </a14:m>
                <a:r>
                  <a:rPr lang="es-EC" sz="1600" dirty="0"/>
                  <a:t>(Confiabilidad del 50 %)</a:t>
                </a:r>
              </a:p>
              <a:p>
                <a:r>
                  <a:rPr lang="es-EC" sz="1600" dirty="0"/>
                  <a:t> </a:t>
                </a:r>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𝑆</m:t>
                          </m:r>
                        </m:e>
                        <m:sub>
                          <m:r>
                            <a:rPr lang="es-EC" sz="1600" i="1">
                              <a:latin typeface="Cambria Math" panose="02040503050406030204" pitchFamily="18" charset="0"/>
                            </a:rPr>
                            <m:t>𝑒</m:t>
                          </m:r>
                        </m:sub>
                      </m:sSub>
                      <m:r>
                        <a:rPr lang="es-EC" sz="1600" i="1">
                          <a:latin typeface="Cambria Math" panose="02040503050406030204" pitchFamily="18" charset="0"/>
                        </a:rPr>
                        <m:t>=(0,92)(0,75)(1)(1)(1)(200 </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𝑎</m:t>
                          </m:r>
                        </m:sub>
                      </m:sSub>
                      <m:r>
                        <a:rPr lang="es-EC" sz="1600" i="1">
                          <a:latin typeface="Cambria Math" panose="02040503050406030204" pitchFamily="18" charset="0"/>
                        </a:rPr>
                        <m:t>)</m:t>
                      </m:r>
                    </m:oMath>
                  </m:oMathPara>
                </a14:m>
                <a:endParaRPr lang="es-EC" sz="1600" dirty="0"/>
              </a:p>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𝑆</m:t>
                          </m:r>
                        </m:e>
                        <m:sub>
                          <m:r>
                            <a:rPr lang="es-EC" sz="1600" i="1">
                              <a:latin typeface="Cambria Math" panose="02040503050406030204" pitchFamily="18" charset="0"/>
                            </a:rPr>
                            <m:t>𝑒</m:t>
                          </m:r>
                        </m:sub>
                      </m:sSub>
                      <m:r>
                        <a:rPr lang="es-EC" sz="1600" i="1">
                          <a:latin typeface="Cambria Math" panose="02040503050406030204" pitchFamily="18" charset="0"/>
                        </a:rPr>
                        <m:t>=138 </m:t>
                      </m:r>
                      <m:r>
                        <a:rPr lang="es-EC" sz="1600" i="1">
                          <a:latin typeface="Cambria Math" panose="02040503050406030204" pitchFamily="18" charset="0"/>
                        </a:rPr>
                        <m:t>𝑀</m:t>
                      </m:r>
                      <m:sSub>
                        <m:sSubPr>
                          <m:ctrlPr>
                            <a:rPr lang="es-EC" sz="1600" i="1">
                              <a:latin typeface="Cambria Math" panose="02040503050406030204" pitchFamily="18" charset="0"/>
                            </a:rPr>
                          </m:ctrlPr>
                        </m:sSubPr>
                        <m:e>
                          <m:r>
                            <a:rPr lang="es-EC" sz="1600" i="1">
                              <a:latin typeface="Cambria Math" panose="02040503050406030204" pitchFamily="18" charset="0"/>
                            </a:rPr>
                            <m:t>𝑃</m:t>
                          </m:r>
                        </m:e>
                        <m:sub>
                          <m:r>
                            <a:rPr lang="es-EC" sz="1600" i="1">
                              <a:latin typeface="Cambria Math" panose="02040503050406030204" pitchFamily="18" charset="0"/>
                            </a:rPr>
                            <m:t>𝑎</m:t>
                          </m:r>
                        </m:sub>
                      </m:sSub>
                    </m:oMath>
                  </m:oMathPara>
                </a14:m>
                <a:endParaRPr lang="es-EC" sz="1600" dirty="0"/>
              </a:p>
              <a:p>
                <a:r>
                  <a:rPr lang="es-EC" sz="1600" dirty="0"/>
                  <a:t> </a:t>
                </a:r>
              </a:p>
            </p:txBody>
          </p:sp>
        </mc:Choice>
        <mc:Fallback xmlns="">
          <p:sp>
            <p:nvSpPr>
              <p:cNvPr id="8" name="Rectángulo 7"/>
              <p:cNvSpPr>
                <a:spLocks noRot="1" noChangeAspect="1" noMove="1" noResize="1" noEditPoints="1" noAdjustHandles="1" noChangeArrowheads="1" noChangeShapeType="1" noTextEdit="1"/>
              </p:cNvSpPr>
              <p:nvPr/>
            </p:nvSpPr>
            <p:spPr>
              <a:xfrm>
                <a:off x="340418" y="3432230"/>
                <a:ext cx="4107430" cy="2934787"/>
              </a:xfrm>
              <a:prstGeom prst="rect">
                <a:avLst/>
              </a:prstGeom>
              <a:blipFill>
                <a:blip r:embed="rId7"/>
                <a:stretch>
                  <a:fillRect l="-740" t="-186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352201" y="3108961"/>
                <a:ext cx="4693136" cy="32580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Aplicamos </a:t>
                </a:r>
                <a:r>
                  <a:rPr lang="es-EC" dirty="0" smtClean="0"/>
                  <a:t>criterio de falla de Goodman(</a:t>
                </a:r>
                <a:r>
                  <a:rPr lang="es-EC" dirty="0" err="1" smtClean="0"/>
                  <a:t>Ec</a:t>
                </a:r>
                <a:r>
                  <a:rPr lang="es-EC" dirty="0"/>
                  <a:t>. 4.21)</a:t>
                </a:r>
              </a:p>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i="1">
                              <a:latin typeface="Cambria Math" panose="02040503050406030204" pitchFamily="18" charset="0"/>
                            </a:rPr>
                            <m:t>(83,7 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r>
                            <a:rPr lang="es-EC" i="1">
                              <a:latin typeface="Cambria Math" panose="02040503050406030204" pitchFamily="18" charset="0"/>
                            </a:rPr>
                            <m:t>)</m:t>
                          </m:r>
                        </m:num>
                        <m:den>
                          <m:r>
                            <a:rPr lang="es-EC" i="1">
                              <a:latin typeface="Cambria Math" panose="02040503050406030204" pitchFamily="18" charset="0"/>
                            </a:rPr>
                            <m:t>(138 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r>
                            <a:rPr lang="es-EC" i="1">
                              <a:latin typeface="Cambria Math" panose="02040503050406030204" pitchFamily="18" charset="0"/>
                            </a:rPr>
                            <m:t>)</m:t>
                          </m:r>
                        </m:den>
                      </m:f>
                      <m:r>
                        <a:rPr lang="es-EC" i="1">
                          <a:latin typeface="Cambria Math" panose="02040503050406030204" pitchFamily="18" charset="0"/>
                        </a:rPr>
                        <m:t> + </m:t>
                      </m:r>
                      <m:f>
                        <m:fPr>
                          <m:ctrlPr>
                            <a:rPr lang="es-EC" i="1">
                              <a:latin typeface="Cambria Math" panose="02040503050406030204" pitchFamily="18" charset="0"/>
                            </a:rPr>
                          </m:ctrlPr>
                        </m:fPr>
                        <m:num>
                          <m:r>
                            <a:rPr lang="es-EC" i="1">
                              <a:latin typeface="Cambria Math" panose="02040503050406030204" pitchFamily="18" charset="0"/>
                            </a:rPr>
                            <m:t>(46,62 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r>
                            <a:rPr lang="es-EC" i="1">
                              <a:latin typeface="Cambria Math" panose="02040503050406030204" pitchFamily="18" charset="0"/>
                            </a:rPr>
                            <m:t>)</m:t>
                          </m:r>
                        </m:num>
                        <m:den>
                          <m:r>
                            <a:rPr lang="es-EC" i="1">
                              <a:latin typeface="Cambria Math" panose="02040503050406030204" pitchFamily="18" charset="0"/>
                            </a:rPr>
                            <m:t>(400 </m:t>
                          </m:r>
                          <m:r>
                            <a:rPr lang="es-EC" i="1">
                              <a:latin typeface="Cambria Math" panose="02040503050406030204" pitchFamily="18" charset="0"/>
                            </a:rPr>
                            <m:t>𝑀</m:t>
                          </m:r>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1">
                                  <a:latin typeface="Cambria Math" panose="02040503050406030204" pitchFamily="18" charset="0"/>
                                </a:rPr>
                                <m:t>𝑎</m:t>
                              </m:r>
                            </m:sub>
                          </m:sSub>
                          <m:r>
                            <a:rPr lang="es-EC" i="1">
                              <a:latin typeface="Cambria Math" panose="02040503050406030204" pitchFamily="18" charset="0"/>
                            </a:rPr>
                            <m:t>)</m:t>
                          </m:r>
                        </m:den>
                      </m:f>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𝑛</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1">
                          <a:latin typeface="Cambria Math" panose="02040503050406030204" pitchFamily="18" charset="0"/>
                        </a:rPr>
                        <m:t>=1,39</m:t>
                      </m:r>
                    </m:oMath>
                  </m:oMathPara>
                </a14:m>
                <a:endParaRPr lang="es-EC" dirty="0"/>
              </a:p>
              <a:p>
                <a:endParaRPr lang="es-EC" sz="1600" dirty="0"/>
              </a:p>
              <a:p>
                <a:r>
                  <a:rPr lang="es-EC" sz="1600" dirty="0"/>
                  <a:t> </a:t>
                </a:r>
              </a:p>
            </p:txBody>
          </p:sp>
        </mc:Choice>
        <mc:Fallback xmlns="">
          <p:sp>
            <p:nvSpPr>
              <p:cNvPr id="9" name="Rectángulo 8"/>
              <p:cNvSpPr>
                <a:spLocks noRot="1" noChangeAspect="1" noMove="1" noResize="1" noEditPoints="1" noAdjustHandles="1" noChangeArrowheads="1" noChangeShapeType="1" noTextEdit="1"/>
              </p:cNvSpPr>
              <p:nvPr/>
            </p:nvSpPr>
            <p:spPr>
              <a:xfrm>
                <a:off x="5352201" y="3108961"/>
                <a:ext cx="4693136" cy="3258055"/>
              </a:xfrm>
              <a:prstGeom prst="rect">
                <a:avLst/>
              </a:prstGeom>
              <a:blipFill>
                <a:blip r:embed="rId8"/>
                <a:stretch>
                  <a:fillRect l="-1036"/>
                </a:stretch>
              </a:blipFill>
            </p:spPr>
            <p:txBody>
              <a:bodyPr/>
              <a:lstStyle/>
              <a:p>
                <a:r>
                  <a:rPr lang="es-EC">
                    <a:noFill/>
                  </a:rPr>
                  <a:t> </a:t>
                </a:r>
              </a:p>
            </p:txBody>
          </p:sp>
        </mc:Fallback>
      </mc:AlternateContent>
    </p:spTree>
    <p:extLst>
      <p:ext uri="{BB962C8B-B14F-4D97-AF65-F5344CB8AC3E}">
        <p14:creationId xmlns:p14="http://schemas.microsoft.com/office/powerpoint/2010/main" val="345700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691" y="114300"/>
            <a:ext cx="11229109" cy="6650182"/>
          </a:xfrm>
        </p:spPr>
        <p:txBody>
          <a:bodyPr>
            <a:normAutofit/>
          </a:bodyPr>
          <a:lstStyle/>
          <a:p>
            <a:pPr marL="0" indent="0" algn="ctr">
              <a:buNone/>
            </a:pPr>
            <a:r>
              <a:rPr lang="es-EC" sz="3200" b="1" dirty="0" smtClean="0"/>
              <a:t>JUSTIFICACIÓN</a:t>
            </a:r>
          </a:p>
          <a:p>
            <a:pPr marL="0" indent="0" algn="ctr">
              <a:buNone/>
            </a:pPr>
            <a:endParaRPr lang="es-EC" sz="3200" dirty="0" smtClean="0"/>
          </a:p>
          <a:p>
            <a:pPr algn="just">
              <a:buFont typeface="Wingdings" panose="05000000000000000000" pitchFamily="2" charset="2"/>
              <a:buChar char="v"/>
            </a:pPr>
            <a:r>
              <a:rPr lang="es-EC" dirty="0" smtClean="0"/>
              <a:t>La importancia del proyecto radica en la información que se recopilará y generará para el entendimiento del proceso de impresión </a:t>
            </a:r>
            <a:r>
              <a:rPr lang="es-EC" dirty="0" err="1" smtClean="0"/>
              <a:t>flexográfica</a:t>
            </a:r>
            <a:r>
              <a:rPr lang="es-EC" dirty="0" smtClean="0"/>
              <a:t>, y del diseño de la máquina.</a:t>
            </a:r>
          </a:p>
          <a:p>
            <a:pPr algn="just">
              <a:buFont typeface="Wingdings" panose="05000000000000000000" pitchFamily="2" charset="2"/>
              <a:buChar char="v"/>
            </a:pPr>
            <a:r>
              <a:rPr lang="es-EC" dirty="0" smtClean="0"/>
              <a:t>La empresa dispondrá de una base técnica para la fabricación de la impresora </a:t>
            </a:r>
            <a:r>
              <a:rPr lang="es-EC" dirty="0" err="1" smtClean="0"/>
              <a:t>flexográfica</a:t>
            </a:r>
            <a:r>
              <a:rPr lang="es-EC" dirty="0"/>
              <a:t>,</a:t>
            </a:r>
            <a:r>
              <a:rPr lang="es-EC" dirty="0" smtClean="0"/>
              <a:t> y posteriormente tener réditos con la implementación de  la máquina en el procesos de fabricación de cajas.</a:t>
            </a:r>
          </a:p>
          <a:p>
            <a:pPr algn="just">
              <a:buFont typeface="Wingdings" panose="05000000000000000000" pitchFamily="2" charset="2"/>
              <a:buChar char="v"/>
            </a:pPr>
            <a:r>
              <a:rPr lang="es-EC" dirty="0" smtClean="0"/>
              <a:t>ARNEM tendrá un máquina diseñada  sus necesidades y presupuesto.</a:t>
            </a:r>
          </a:p>
          <a:p>
            <a:pPr algn="just">
              <a:buFont typeface="Wingdings" panose="05000000000000000000" pitchFamily="2" charset="2"/>
              <a:buChar char="v"/>
            </a:pPr>
            <a:r>
              <a:rPr lang="es-EC" dirty="0" smtClean="0"/>
              <a:t>El cliente dispondrá del servicio de impresión, cumpliendo los las especificaciones  de tamaño de caja y de calidad de impresión de sus identificaciones en el mercado.</a:t>
            </a:r>
            <a:endParaRPr lang="es-EC"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700" y="28905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17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84472" y="331708"/>
            <a:ext cx="3505535" cy="369332"/>
          </a:xfrm>
          <a:prstGeom prst="rect">
            <a:avLst/>
          </a:prstGeom>
        </p:spPr>
        <p:txBody>
          <a:bodyPr wrap="square">
            <a:spAutoFit/>
          </a:bodyPr>
          <a:lstStyle/>
          <a:p>
            <a:r>
              <a:rPr lang="es-EC" b="1" dirty="0" smtClean="0">
                <a:solidFill>
                  <a:srgbClr val="FF0000"/>
                </a:solidFill>
              </a:rPr>
              <a:t>SELECCIÓN DE RODAMIENTOS</a:t>
            </a:r>
            <a:endParaRPr lang="es-EC" dirty="0">
              <a:solidFill>
                <a:srgbClr val="FF0000"/>
              </a:solidFill>
            </a:endParaRPr>
          </a:p>
        </p:txBody>
      </p:sp>
      <mc:AlternateContent xmlns:mc="http://schemas.openxmlformats.org/markup-compatibility/2006" xmlns:a14="http://schemas.microsoft.com/office/drawing/2010/main">
        <mc:Choice Requires="a14">
          <p:sp>
            <p:nvSpPr>
              <p:cNvPr id="8" name="Rectángulo 7"/>
              <p:cNvSpPr/>
              <p:nvPr/>
            </p:nvSpPr>
            <p:spPr>
              <a:xfrm>
                <a:off x="849086" y="1981472"/>
                <a:ext cx="4225780" cy="4876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Para el cálculo se considera los siguientes datos:</a:t>
                </a:r>
                <a:endParaRPr lang="es-ES_tradnl" dirty="0"/>
              </a:p>
              <a:p>
                <a:r>
                  <a:rPr lang="es-EC" dirty="0"/>
                  <a:t>Vida de diseño = 30000 horas</a:t>
                </a:r>
                <a:endParaRPr lang="es-ES_tradnl" dirty="0"/>
              </a:p>
              <a:p>
                <a:r>
                  <a:rPr lang="es-EC" dirty="0"/>
                  <a:t>Velocidad de giro = 50 (rpm)</a:t>
                </a:r>
                <a:endParaRPr lang="es-ES_tradnl" dirty="0"/>
              </a:p>
              <a:p>
                <a:r>
                  <a:rPr lang="es-EC" dirty="0"/>
                  <a:t>Confiabilidad = 90%</a:t>
                </a:r>
                <a:endParaRPr lang="es-ES_tradnl" dirty="0"/>
              </a:p>
              <a:p>
                <a:r>
                  <a:rPr lang="es-EC" dirty="0"/>
                  <a:t> </a:t>
                </a:r>
                <a:endParaRPr lang="es-ES_tradnl" dirty="0"/>
              </a:p>
              <a:p>
                <a:pPr/>
                <a14:m>
                  <m:oMathPara xmlns:m="http://schemas.openxmlformats.org/officeDocument/2006/math">
                    <m:oMathParaPr>
                      <m:jc m:val="centerGroup"/>
                    </m:oMathParaPr>
                    <m:oMath xmlns:m="http://schemas.openxmlformats.org/officeDocument/2006/math">
                      <m:sSub>
                        <m:sSubPr>
                          <m:ctrlPr>
                            <a:rPr lang="es-ES_tradnl" i="1">
                              <a:latin typeface="Cambria Math" panose="02040503050406030204" pitchFamily="18" charset="0"/>
                            </a:rPr>
                          </m:ctrlPr>
                        </m:sSubPr>
                        <m:e>
                          <m:r>
                            <m:rPr>
                              <m:sty m:val="p"/>
                            </m:rPr>
                            <a:rPr lang="es-EC">
                              <a:latin typeface="Cambria Math" panose="02040503050406030204" pitchFamily="18" charset="0"/>
                            </a:rPr>
                            <m:t>R</m:t>
                          </m:r>
                        </m:e>
                        <m:sub>
                          <m:r>
                            <m:rPr>
                              <m:sty m:val="p"/>
                            </m:rPr>
                            <a:rPr lang="es-EC">
                              <a:latin typeface="Cambria Math" panose="02040503050406030204" pitchFamily="18" charset="0"/>
                            </a:rPr>
                            <m:t>By</m:t>
                          </m:r>
                        </m:sub>
                      </m:sSub>
                      <m:r>
                        <a:rPr lang="es-EC">
                          <a:latin typeface="Cambria Math" panose="02040503050406030204" pitchFamily="18" charset="0"/>
                        </a:rPr>
                        <m:t>=849,11 </m:t>
                      </m:r>
                      <m:r>
                        <m:rPr>
                          <m:sty m:val="p"/>
                        </m:rPr>
                        <a:rPr lang="es-EC">
                          <a:latin typeface="Cambria Math" panose="02040503050406030204" pitchFamily="18" charset="0"/>
                        </a:rPr>
                        <m:t>N</m:t>
                      </m:r>
                    </m:oMath>
                  </m:oMathPara>
                </a14:m>
                <a:endParaRPr lang="es-ES_tradnl" dirty="0"/>
              </a:p>
              <a:p>
                <a:pPr/>
                <a14:m>
                  <m:oMathPara xmlns:m="http://schemas.openxmlformats.org/officeDocument/2006/math">
                    <m:oMathParaPr>
                      <m:jc m:val="centerGroup"/>
                    </m:oMathParaPr>
                    <m:oMath xmlns:m="http://schemas.openxmlformats.org/officeDocument/2006/math">
                      <m:sSub>
                        <m:sSubPr>
                          <m:ctrlPr>
                            <a:rPr lang="es-ES_tradnl" i="1">
                              <a:latin typeface="Cambria Math" panose="02040503050406030204" pitchFamily="18" charset="0"/>
                            </a:rPr>
                          </m:ctrlPr>
                        </m:sSubPr>
                        <m:e>
                          <m:r>
                            <m:rPr>
                              <m:sty m:val="p"/>
                            </m:rPr>
                            <a:rPr lang="es-EC">
                              <a:latin typeface="Cambria Math" panose="02040503050406030204" pitchFamily="18" charset="0"/>
                            </a:rPr>
                            <m:t>R</m:t>
                          </m:r>
                        </m:e>
                        <m:sub>
                          <m:r>
                            <m:rPr>
                              <m:sty m:val="p"/>
                            </m:rPr>
                            <a:rPr lang="es-EC">
                              <a:latin typeface="Cambria Math" panose="02040503050406030204" pitchFamily="18" charset="0"/>
                            </a:rPr>
                            <m:t>BZ</m:t>
                          </m:r>
                        </m:sub>
                      </m:sSub>
                      <m:r>
                        <a:rPr lang="es-EC">
                          <a:latin typeface="Cambria Math" panose="02040503050406030204" pitchFamily="18" charset="0"/>
                        </a:rPr>
                        <m:t>=137,89 </m:t>
                      </m:r>
                      <m:r>
                        <m:rPr>
                          <m:sty m:val="p"/>
                        </m:rPr>
                        <a:rPr lang="es-EC">
                          <a:latin typeface="Cambria Math" panose="02040503050406030204" pitchFamily="18" charset="0"/>
                        </a:rPr>
                        <m:t>N</m:t>
                      </m:r>
                    </m:oMath>
                  </m:oMathPara>
                </a14:m>
                <a:endParaRPr lang="es-ES_tradnl" dirty="0"/>
              </a:p>
              <a:p>
                <a:r>
                  <a:rPr lang="es-EC" dirty="0"/>
                  <a:t>Diámetro interno de cojinete= 40 (mm</a:t>
                </a:r>
                <a:r>
                  <a:rPr lang="es-EC" dirty="0" smtClean="0"/>
                  <a:t>)</a:t>
                </a:r>
              </a:p>
              <a:p>
                <a:r>
                  <a:rPr lang="es-EC" dirty="0"/>
                  <a:t>Para la selección del rodamiento se lo hace en base a la vida nominal básica en horas:</a:t>
                </a:r>
                <a:endParaRPr lang="es-ES_tradnl" dirty="0"/>
              </a:p>
              <a:p>
                <a:r>
                  <a:rPr lang="es-EC" dirty="0"/>
                  <a:t> </a:t>
                </a:r>
                <a:endParaRPr lang="es-ES_tradnl" dirty="0"/>
              </a:p>
              <a:p>
                <a:pPr/>
                <a14:m>
                  <m:oMathPara xmlns:m="http://schemas.openxmlformats.org/officeDocument/2006/math">
                    <m:oMathParaPr>
                      <m:jc m:val="centerGroup"/>
                    </m:oMathParaPr>
                    <m:oMath xmlns:m="http://schemas.openxmlformats.org/officeDocument/2006/math">
                      <m:sSub>
                        <m:sSubPr>
                          <m:ctrlPr>
                            <a:rPr lang="es-ES_tradnl"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10</m:t>
                          </m:r>
                          <m:r>
                            <a:rPr lang="es-EC" i="1">
                              <a:latin typeface="Cambria Math" panose="02040503050406030204" pitchFamily="18" charset="0"/>
                            </a:rPr>
                            <m:t>h</m:t>
                          </m:r>
                        </m:sub>
                      </m:sSub>
                      <m:r>
                        <a:rPr lang="es-EC" i="1">
                          <a:latin typeface="Cambria Math" panose="02040503050406030204" pitchFamily="18" charset="0"/>
                        </a:rPr>
                        <m:t>=</m:t>
                      </m:r>
                      <m:f>
                        <m:fPr>
                          <m:ctrlPr>
                            <a:rPr lang="es-ES_tradnl" i="1">
                              <a:latin typeface="Cambria Math" panose="02040503050406030204" pitchFamily="18" charset="0"/>
                            </a:rPr>
                          </m:ctrlPr>
                        </m:fPr>
                        <m:num>
                          <m:r>
                            <a:rPr lang="es-EC" i="1">
                              <a:latin typeface="Cambria Math" panose="02040503050406030204" pitchFamily="18" charset="0"/>
                            </a:rPr>
                            <m:t>1000000</m:t>
                          </m:r>
                        </m:num>
                        <m:den>
                          <m:r>
                            <a:rPr lang="es-EC" i="1">
                              <a:latin typeface="Cambria Math" panose="02040503050406030204" pitchFamily="18" charset="0"/>
                            </a:rPr>
                            <m:t>60 </m:t>
                          </m:r>
                          <m:r>
                            <a:rPr lang="es-EC" i="1">
                              <a:latin typeface="Cambria Math" panose="02040503050406030204" pitchFamily="18" charset="0"/>
                            </a:rPr>
                            <m:t>𝑛</m:t>
                          </m:r>
                        </m:den>
                      </m:f>
                      <m:sSup>
                        <m:sSupPr>
                          <m:ctrlPr>
                            <a:rPr lang="es-ES_tradnl" i="1">
                              <a:latin typeface="Cambria Math" panose="02040503050406030204" pitchFamily="18" charset="0"/>
                            </a:rPr>
                          </m:ctrlPr>
                        </m:sSupPr>
                        <m:e>
                          <m:d>
                            <m:dPr>
                              <m:ctrlPr>
                                <a:rPr lang="es-ES_tradnl" i="1">
                                  <a:latin typeface="Cambria Math" panose="02040503050406030204" pitchFamily="18" charset="0"/>
                                </a:rPr>
                              </m:ctrlPr>
                            </m:dPr>
                            <m:e>
                              <m:f>
                                <m:fPr>
                                  <m:ctrlPr>
                                    <a:rPr lang="es-ES_tradnl" i="1">
                                      <a:latin typeface="Cambria Math" panose="02040503050406030204" pitchFamily="18" charset="0"/>
                                    </a:rPr>
                                  </m:ctrlPr>
                                </m:fPr>
                                <m:num>
                                  <m:r>
                                    <a:rPr lang="es-EC" i="1">
                                      <a:latin typeface="Cambria Math" panose="02040503050406030204" pitchFamily="18" charset="0"/>
                                    </a:rPr>
                                    <m:t>𝐶</m:t>
                                  </m:r>
                                </m:num>
                                <m:den>
                                  <m:r>
                                    <a:rPr lang="es-EC" i="1">
                                      <a:latin typeface="Cambria Math" panose="02040503050406030204" pitchFamily="18" charset="0"/>
                                    </a:rPr>
                                    <m:t>𝑃</m:t>
                                  </m:r>
                                </m:den>
                              </m:f>
                            </m:e>
                          </m:d>
                        </m:e>
                        <m:sup>
                          <m:r>
                            <a:rPr lang="es-EC" i="1">
                              <a:latin typeface="Cambria Math" panose="02040503050406030204" pitchFamily="18" charset="0"/>
                            </a:rPr>
                            <m:t>𝑝</m:t>
                          </m:r>
                        </m:sup>
                      </m:sSup>
                    </m:oMath>
                  </m:oMathPara>
                </a14:m>
                <a:endParaRPr lang="es-ES_tradnl" dirty="0"/>
              </a:p>
              <a:p>
                <a:endParaRPr lang="es-ES_tradnl" dirty="0"/>
              </a:p>
              <a:p>
                <a:endParaRPr lang="es-EC" sz="1600" dirty="0"/>
              </a:p>
              <a:p>
                <a:r>
                  <a:rPr lang="es-EC" sz="1600" dirty="0"/>
                  <a:t> </a:t>
                </a:r>
              </a:p>
            </p:txBody>
          </p:sp>
        </mc:Choice>
        <mc:Fallback xmlns="">
          <p:sp>
            <p:nvSpPr>
              <p:cNvPr id="8" name="Rectángulo 7"/>
              <p:cNvSpPr>
                <a:spLocks noRot="1" noChangeAspect="1" noMove="1" noResize="1" noEditPoints="1" noAdjustHandles="1" noChangeArrowheads="1" noChangeShapeType="1" noTextEdit="1"/>
              </p:cNvSpPr>
              <p:nvPr/>
            </p:nvSpPr>
            <p:spPr>
              <a:xfrm>
                <a:off x="849086" y="1981472"/>
                <a:ext cx="4225780" cy="4876527"/>
              </a:xfrm>
              <a:prstGeom prst="rect">
                <a:avLst/>
              </a:prstGeom>
              <a:blipFill>
                <a:blip r:embed="rId3"/>
                <a:stretch>
                  <a:fillRect l="-1007" r="-1007"/>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99907" y="2625636"/>
                <a:ext cx="5068389" cy="34485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m:t>
                      </m:r>
                      <m:r>
                        <a:rPr lang="es-EC" i="1">
                          <a:latin typeface="Cambria Math" panose="02040503050406030204" pitchFamily="18" charset="0"/>
                        </a:rPr>
                        <m:t>=860.23 </m:t>
                      </m:r>
                      <m:r>
                        <a:rPr lang="es-EC" i="1">
                          <a:latin typeface="Cambria Math" panose="02040503050406030204" pitchFamily="18" charset="0"/>
                        </a:rPr>
                        <m:t>𝑁</m:t>
                      </m:r>
                      <m:r>
                        <a:rPr lang="es-EC" i="1">
                          <a:latin typeface="Cambria Math" panose="02040503050406030204" pitchFamily="18" charset="0"/>
                        </a:rPr>
                        <m:t> </m:t>
                      </m:r>
                      <m:sSup>
                        <m:sSupPr>
                          <m:ctrlPr>
                            <a:rPr lang="es-ES_tradnl" i="1">
                              <a:latin typeface="Cambria Math" panose="02040503050406030204" pitchFamily="18" charset="0"/>
                            </a:rPr>
                          </m:ctrlPr>
                        </m:sSupPr>
                        <m:e>
                          <m:d>
                            <m:dPr>
                              <m:ctrlPr>
                                <a:rPr lang="es-ES_tradnl" i="1">
                                  <a:latin typeface="Cambria Math" panose="02040503050406030204" pitchFamily="18" charset="0"/>
                                </a:rPr>
                              </m:ctrlPr>
                            </m:dPr>
                            <m:e>
                              <m:f>
                                <m:fPr>
                                  <m:ctrlPr>
                                    <a:rPr lang="es-ES_tradnl" i="1">
                                      <a:latin typeface="Cambria Math" panose="02040503050406030204" pitchFamily="18" charset="0"/>
                                    </a:rPr>
                                  </m:ctrlPr>
                                </m:fPr>
                                <m:num>
                                  <m:r>
                                    <a:rPr lang="es-EC" i="1">
                                      <a:latin typeface="Cambria Math" panose="02040503050406030204" pitchFamily="18" charset="0"/>
                                    </a:rPr>
                                    <m:t>30000 . 60 .  50</m:t>
                                  </m:r>
                                </m:num>
                                <m:den>
                                  <m:r>
                                    <a:rPr lang="es-EC" i="1">
                                      <a:latin typeface="Cambria Math" panose="02040503050406030204" pitchFamily="18" charset="0"/>
                                    </a:rPr>
                                    <m:t>1000000</m:t>
                                  </m:r>
                                </m:den>
                              </m:f>
                            </m:e>
                          </m:d>
                        </m:e>
                        <m:sup>
                          <m:f>
                            <m:fPr>
                              <m:ctrlPr>
                                <a:rPr lang="es-ES_tradnl"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3</m:t>
                              </m:r>
                            </m:den>
                          </m:f>
                        </m:sup>
                      </m:sSup>
                    </m:oMath>
                  </m:oMathPara>
                </a14:m>
                <a:endParaRPr lang="es-ES_tradnl" dirty="0"/>
              </a:p>
              <a:p>
                <a:r>
                  <a:rPr lang="es-EC" dirty="0"/>
                  <a:t> </a:t>
                </a:r>
                <a:endParaRPr lang="es-ES_tradnl" dirty="0"/>
              </a:p>
              <a:p>
                <a14:m>
                  <m:oMath xmlns:m="http://schemas.openxmlformats.org/officeDocument/2006/math">
                    <m:r>
                      <a:rPr lang="es-EC" i="1">
                        <a:latin typeface="Cambria Math" panose="02040503050406030204" pitchFamily="18" charset="0"/>
                      </a:rPr>
                      <m:t>𝐶</m:t>
                    </m:r>
                    <m:r>
                      <a:rPr lang="es-EC" i="1">
                        <a:latin typeface="Cambria Math" panose="02040503050406030204" pitchFamily="18" charset="0"/>
                      </a:rPr>
                      <m:t>=</m:t>
                    </m:r>
                  </m:oMath>
                </a14:m>
                <a:r>
                  <a:rPr lang="es-EC" dirty="0"/>
                  <a:t>3853,69 N</a:t>
                </a:r>
                <a:endParaRPr lang="es-ES_tradnl" dirty="0"/>
              </a:p>
              <a:p>
                <a:r>
                  <a:rPr lang="es-EC" dirty="0"/>
                  <a:t> </a:t>
                </a:r>
                <a:endParaRPr lang="es-ES_tradnl" dirty="0"/>
              </a:p>
              <a:p>
                <a:r>
                  <a:rPr lang="es-EC" dirty="0"/>
                  <a:t>Se verificas en tablas el rodamiento la capacidad de carga dinámica que tiene un rodamiento de bolas para un diámetro interior de 60 mm, este no debe ser menor que  se ha calculado.</a:t>
                </a:r>
                <a:endParaRPr lang="es-ES_tradnl" dirty="0"/>
              </a:p>
              <a:p>
                <a:endParaRPr lang="es-EC" sz="1600" dirty="0"/>
              </a:p>
              <a:p>
                <a:r>
                  <a:rPr lang="es-EC" sz="1600" dirty="0"/>
                  <a:t> </a:t>
                </a:r>
              </a:p>
            </p:txBody>
          </p:sp>
        </mc:Choice>
        <mc:Fallback xmlns="">
          <p:sp>
            <p:nvSpPr>
              <p:cNvPr id="9" name="Rectángulo 8"/>
              <p:cNvSpPr>
                <a:spLocks noRot="1" noChangeAspect="1" noMove="1" noResize="1" noEditPoints="1" noAdjustHandles="1" noChangeArrowheads="1" noChangeShapeType="1" noTextEdit="1"/>
              </p:cNvSpPr>
              <p:nvPr/>
            </p:nvSpPr>
            <p:spPr>
              <a:xfrm>
                <a:off x="5799907" y="2625636"/>
                <a:ext cx="5068389" cy="3448594"/>
              </a:xfrm>
              <a:prstGeom prst="rect">
                <a:avLst/>
              </a:prstGeom>
              <a:blipFill>
                <a:blip r:embed="rId4"/>
                <a:stretch>
                  <a:fillRect l="-839"/>
                </a:stretch>
              </a:blipFill>
            </p:spPr>
            <p:txBody>
              <a:bodyPr/>
              <a:lstStyle/>
              <a:p>
                <a:r>
                  <a:rPr lang="es-ES_tradnl">
                    <a:noFill/>
                  </a:rPr>
                  <a:t> </a:t>
                </a:r>
              </a:p>
            </p:txBody>
          </p:sp>
        </mc:Fallback>
      </mc:AlternateContent>
    </p:spTree>
    <p:extLst>
      <p:ext uri="{BB962C8B-B14F-4D97-AF65-F5344CB8AC3E}">
        <p14:creationId xmlns:p14="http://schemas.microsoft.com/office/powerpoint/2010/main" val="6179839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84472" y="331708"/>
            <a:ext cx="3505535" cy="369332"/>
          </a:xfrm>
          <a:prstGeom prst="rect">
            <a:avLst/>
          </a:prstGeom>
        </p:spPr>
        <p:txBody>
          <a:bodyPr wrap="square">
            <a:spAutoFit/>
          </a:bodyPr>
          <a:lstStyle/>
          <a:p>
            <a:r>
              <a:rPr lang="es-EC" b="1" dirty="0" smtClean="0">
                <a:solidFill>
                  <a:srgbClr val="FF0000"/>
                </a:solidFill>
              </a:rPr>
              <a:t>SELECCIÓN DE RODAMIENTOS</a:t>
            </a:r>
            <a:endParaRPr lang="es-EC" dirty="0">
              <a:solidFill>
                <a:srgbClr val="FF0000"/>
              </a:solidFill>
            </a:endParaRPr>
          </a:p>
        </p:txBody>
      </p:sp>
      <mc:AlternateContent xmlns:mc="http://schemas.openxmlformats.org/markup-compatibility/2006" xmlns:a14="http://schemas.microsoft.com/office/drawing/2010/main">
        <mc:Choice Requires="a14">
          <p:sp>
            <p:nvSpPr>
              <p:cNvPr id="8" name="Rectángulo 7"/>
              <p:cNvSpPr/>
              <p:nvPr/>
            </p:nvSpPr>
            <p:spPr>
              <a:xfrm>
                <a:off x="849086" y="1981472"/>
                <a:ext cx="4225780" cy="48765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EC" dirty="0"/>
                  <a:t>Para el cálculo se considera los siguientes datos:</a:t>
                </a:r>
                <a:endParaRPr lang="es-ES_tradnl" dirty="0"/>
              </a:p>
              <a:p>
                <a:r>
                  <a:rPr lang="es-EC" dirty="0"/>
                  <a:t>Vida de diseño = 30000 horas</a:t>
                </a:r>
                <a:endParaRPr lang="es-ES_tradnl" dirty="0"/>
              </a:p>
              <a:p>
                <a:r>
                  <a:rPr lang="es-EC" dirty="0"/>
                  <a:t>Velocidad de giro = 50 (rpm)</a:t>
                </a:r>
                <a:endParaRPr lang="es-ES_tradnl" dirty="0"/>
              </a:p>
              <a:p>
                <a:r>
                  <a:rPr lang="es-EC" dirty="0"/>
                  <a:t>Confiabilidad = 90%</a:t>
                </a:r>
                <a:endParaRPr lang="es-ES_tradnl" dirty="0"/>
              </a:p>
              <a:p>
                <a:r>
                  <a:rPr lang="es-EC" dirty="0"/>
                  <a:t> </a:t>
                </a:r>
                <a:endParaRPr lang="es-ES_tradnl" dirty="0"/>
              </a:p>
              <a:p>
                <a:pPr/>
                <a14:m>
                  <m:oMathPara xmlns:m="http://schemas.openxmlformats.org/officeDocument/2006/math">
                    <m:oMathParaPr>
                      <m:jc m:val="centerGroup"/>
                    </m:oMathParaPr>
                    <m:oMath xmlns:m="http://schemas.openxmlformats.org/officeDocument/2006/math">
                      <m:sSub>
                        <m:sSubPr>
                          <m:ctrlPr>
                            <a:rPr lang="es-ES_tradnl" i="1">
                              <a:latin typeface="Cambria Math" panose="02040503050406030204" pitchFamily="18" charset="0"/>
                            </a:rPr>
                          </m:ctrlPr>
                        </m:sSubPr>
                        <m:e>
                          <m:r>
                            <m:rPr>
                              <m:sty m:val="p"/>
                            </m:rPr>
                            <a:rPr lang="es-EC">
                              <a:latin typeface="Cambria Math" panose="02040503050406030204" pitchFamily="18" charset="0"/>
                            </a:rPr>
                            <m:t>R</m:t>
                          </m:r>
                        </m:e>
                        <m:sub>
                          <m:r>
                            <m:rPr>
                              <m:sty m:val="p"/>
                            </m:rPr>
                            <a:rPr lang="es-EC">
                              <a:latin typeface="Cambria Math" panose="02040503050406030204" pitchFamily="18" charset="0"/>
                            </a:rPr>
                            <m:t>By</m:t>
                          </m:r>
                        </m:sub>
                      </m:sSub>
                      <m:r>
                        <a:rPr lang="es-EC">
                          <a:latin typeface="Cambria Math" panose="02040503050406030204" pitchFamily="18" charset="0"/>
                        </a:rPr>
                        <m:t>=849,11 </m:t>
                      </m:r>
                      <m:r>
                        <m:rPr>
                          <m:sty m:val="p"/>
                        </m:rPr>
                        <a:rPr lang="es-EC">
                          <a:latin typeface="Cambria Math" panose="02040503050406030204" pitchFamily="18" charset="0"/>
                        </a:rPr>
                        <m:t>N</m:t>
                      </m:r>
                    </m:oMath>
                  </m:oMathPara>
                </a14:m>
                <a:endParaRPr lang="es-ES_tradnl" dirty="0"/>
              </a:p>
              <a:p>
                <a:pPr/>
                <a14:m>
                  <m:oMathPara xmlns:m="http://schemas.openxmlformats.org/officeDocument/2006/math">
                    <m:oMathParaPr>
                      <m:jc m:val="centerGroup"/>
                    </m:oMathParaPr>
                    <m:oMath xmlns:m="http://schemas.openxmlformats.org/officeDocument/2006/math">
                      <m:sSub>
                        <m:sSubPr>
                          <m:ctrlPr>
                            <a:rPr lang="es-ES_tradnl" i="1">
                              <a:latin typeface="Cambria Math" panose="02040503050406030204" pitchFamily="18" charset="0"/>
                            </a:rPr>
                          </m:ctrlPr>
                        </m:sSubPr>
                        <m:e>
                          <m:r>
                            <m:rPr>
                              <m:sty m:val="p"/>
                            </m:rPr>
                            <a:rPr lang="es-EC">
                              <a:latin typeface="Cambria Math" panose="02040503050406030204" pitchFamily="18" charset="0"/>
                            </a:rPr>
                            <m:t>R</m:t>
                          </m:r>
                        </m:e>
                        <m:sub>
                          <m:r>
                            <m:rPr>
                              <m:sty m:val="p"/>
                            </m:rPr>
                            <a:rPr lang="es-EC">
                              <a:latin typeface="Cambria Math" panose="02040503050406030204" pitchFamily="18" charset="0"/>
                            </a:rPr>
                            <m:t>BZ</m:t>
                          </m:r>
                        </m:sub>
                      </m:sSub>
                      <m:r>
                        <a:rPr lang="es-EC">
                          <a:latin typeface="Cambria Math" panose="02040503050406030204" pitchFamily="18" charset="0"/>
                        </a:rPr>
                        <m:t>=137,89 </m:t>
                      </m:r>
                      <m:r>
                        <m:rPr>
                          <m:sty m:val="p"/>
                        </m:rPr>
                        <a:rPr lang="es-EC">
                          <a:latin typeface="Cambria Math" panose="02040503050406030204" pitchFamily="18" charset="0"/>
                        </a:rPr>
                        <m:t>N</m:t>
                      </m:r>
                    </m:oMath>
                  </m:oMathPara>
                </a14:m>
                <a:endParaRPr lang="es-ES_tradnl" dirty="0"/>
              </a:p>
              <a:p>
                <a:r>
                  <a:rPr lang="es-EC" dirty="0"/>
                  <a:t>Diámetro interno de cojinete= 40 (mm</a:t>
                </a:r>
                <a:r>
                  <a:rPr lang="es-EC" dirty="0" smtClean="0"/>
                  <a:t>)</a:t>
                </a:r>
              </a:p>
              <a:p>
                <a:r>
                  <a:rPr lang="es-EC" dirty="0"/>
                  <a:t>Para la selección del rodamiento se lo hace en base a la vida nominal básica en horas:</a:t>
                </a:r>
                <a:endParaRPr lang="es-ES_tradnl" dirty="0"/>
              </a:p>
              <a:p>
                <a:r>
                  <a:rPr lang="es-EC" dirty="0"/>
                  <a:t> </a:t>
                </a:r>
                <a:endParaRPr lang="es-ES_tradnl" dirty="0"/>
              </a:p>
              <a:p>
                <a:pPr/>
                <a14:m>
                  <m:oMathPara xmlns:m="http://schemas.openxmlformats.org/officeDocument/2006/math">
                    <m:oMathParaPr>
                      <m:jc m:val="centerGroup"/>
                    </m:oMathParaPr>
                    <m:oMath xmlns:m="http://schemas.openxmlformats.org/officeDocument/2006/math">
                      <m:sSub>
                        <m:sSubPr>
                          <m:ctrlPr>
                            <a:rPr lang="es-ES_tradnl" i="1">
                              <a:latin typeface="Cambria Math" panose="02040503050406030204" pitchFamily="18" charset="0"/>
                            </a:rPr>
                          </m:ctrlPr>
                        </m:sSubPr>
                        <m:e>
                          <m:r>
                            <a:rPr lang="es-EC" i="1">
                              <a:latin typeface="Cambria Math" panose="02040503050406030204" pitchFamily="18" charset="0"/>
                            </a:rPr>
                            <m:t>𝐿</m:t>
                          </m:r>
                        </m:e>
                        <m:sub>
                          <m:r>
                            <a:rPr lang="es-EC" i="1">
                              <a:latin typeface="Cambria Math" panose="02040503050406030204" pitchFamily="18" charset="0"/>
                            </a:rPr>
                            <m:t>10</m:t>
                          </m:r>
                          <m:r>
                            <a:rPr lang="es-EC" i="1">
                              <a:latin typeface="Cambria Math" panose="02040503050406030204" pitchFamily="18" charset="0"/>
                            </a:rPr>
                            <m:t>h</m:t>
                          </m:r>
                        </m:sub>
                      </m:sSub>
                      <m:r>
                        <a:rPr lang="es-EC" i="1">
                          <a:latin typeface="Cambria Math" panose="02040503050406030204" pitchFamily="18" charset="0"/>
                        </a:rPr>
                        <m:t>=</m:t>
                      </m:r>
                      <m:f>
                        <m:fPr>
                          <m:ctrlPr>
                            <a:rPr lang="es-ES_tradnl" i="1">
                              <a:latin typeface="Cambria Math" panose="02040503050406030204" pitchFamily="18" charset="0"/>
                            </a:rPr>
                          </m:ctrlPr>
                        </m:fPr>
                        <m:num>
                          <m:r>
                            <a:rPr lang="es-EC" i="1">
                              <a:latin typeface="Cambria Math" panose="02040503050406030204" pitchFamily="18" charset="0"/>
                            </a:rPr>
                            <m:t>1000000</m:t>
                          </m:r>
                        </m:num>
                        <m:den>
                          <m:r>
                            <a:rPr lang="es-EC" i="1">
                              <a:latin typeface="Cambria Math" panose="02040503050406030204" pitchFamily="18" charset="0"/>
                            </a:rPr>
                            <m:t>60 </m:t>
                          </m:r>
                          <m:r>
                            <a:rPr lang="es-EC" i="1">
                              <a:latin typeface="Cambria Math" panose="02040503050406030204" pitchFamily="18" charset="0"/>
                            </a:rPr>
                            <m:t>𝑛</m:t>
                          </m:r>
                        </m:den>
                      </m:f>
                      <m:sSup>
                        <m:sSupPr>
                          <m:ctrlPr>
                            <a:rPr lang="es-ES_tradnl" i="1">
                              <a:latin typeface="Cambria Math" panose="02040503050406030204" pitchFamily="18" charset="0"/>
                            </a:rPr>
                          </m:ctrlPr>
                        </m:sSupPr>
                        <m:e>
                          <m:d>
                            <m:dPr>
                              <m:ctrlPr>
                                <a:rPr lang="es-ES_tradnl" i="1">
                                  <a:latin typeface="Cambria Math" panose="02040503050406030204" pitchFamily="18" charset="0"/>
                                </a:rPr>
                              </m:ctrlPr>
                            </m:dPr>
                            <m:e>
                              <m:f>
                                <m:fPr>
                                  <m:ctrlPr>
                                    <a:rPr lang="es-ES_tradnl" i="1">
                                      <a:latin typeface="Cambria Math" panose="02040503050406030204" pitchFamily="18" charset="0"/>
                                    </a:rPr>
                                  </m:ctrlPr>
                                </m:fPr>
                                <m:num>
                                  <m:r>
                                    <a:rPr lang="es-EC" i="1">
                                      <a:latin typeface="Cambria Math" panose="02040503050406030204" pitchFamily="18" charset="0"/>
                                    </a:rPr>
                                    <m:t>𝐶</m:t>
                                  </m:r>
                                </m:num>
                                <m:den>
                                  <m:r>
                                    <a:rPr lang="es-EC" i="1">
                                      <a:latin typeface="Cambria Math" panose="02040503050406030204" pitchFamily="18" charset="0"/>
                                    </a:rPr>
                                    <m:t>𝑃</m:t>
                                  </m:r>
                                </m:den>
                              </m:f>
                            </m:e>
                          </m:d>
                        </m:e>
                        <m:sup>
                          <m:r>
                            <a:rPr lang="es-EC" i="1">
                              <a:latin typeface="Cambria Math" panose="02040503050406030204" pitchFamily="18" charset="0"/>
                            </a:rPr>
                            <m:t>𝑝</m:t>
                          </m:r>
                        </m:sup>
                      </m:sSup>
                    </m:oMath>
                  </m:oMathPara>
                </a14:m>
                <a:endParaRPr lang="es-ES_tradnl" dirty="0"/>
              </a:p>
              <a:p>
                <a:endParaRPr lang="es-ES_tradnl" dirty="0"/>
              </a:p>
              <a:p>
                <a:endParaRPr lang="es-EC" sz="1600" dirty="0"/>
              </a:p>
              <a:p>
                <a:r>
                  <a:rPr lang="es-EC" sz="1600" dirty="0"/>
                  <a:t> </a:t>
                </a:r>
              </a:p>
            </p:txBody>
          </p:sp>
        </mc:Choice>
        <mc:Fallback xmlns="">
          <p:sp>
            <p:nvSpPr>
              <p:cNvPr id="8" name="Rectángulo 7"/>
              <p:cNvSpPr>
                <a:spLocks noRot="1" noChangeAspect="1" noMove="1" noResize="1" noEditPoints="1" noAdjustHandles="1" noChangeArrowheads="1" noChangeShapeType="1" noTextEdit="1"/>
              </p:cNvSpPr>
              <p:nvPr/>
            </p:nvSpPr>
            <p:spPr>
              <a:xfrm>
                <a:off x="849086" y="1981472"/>
                <a:ext cx="4225780" cy="4876527"/>
              </a:xfrm>
              <a:prstGeom prst="rect">
                <a:avLst/>
              </a:prstGeom>
              <a:blipFill>
                <a:blip r:embed="rId3"/>
                <a:stretch>
                  <a:fillRect l="-1007" r="-1007"/>
                </a:stretch>
              </a:blipFill>
            </p:spPr>
            <p:txBody>
              <a:bodyPr/>
              <a:lstStyle/>
              <a:p>
                <a:r>
                  <a:rPr lang="es-ES_tradnl">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99907" y="2625636"/>
                <a:ext cx="5068389" cy="34485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𝐶</m:t>
                      </m:r>
                      <m:r>
                        <a:rPr lang="es-EC" i="1">
                          <a:latin typeface="Cambria Math" panose="02040503050406030204" pitchFamily="18" charset="0"/>
                        </a:rPr>
                        <m:t>=860.23 </m:t>
                      </m:r>
                      <m:r>
                        <a:rPr lang="es-EC" i="1">
                          <a:latin typeface="Cambria Math" panose="02040503050406030204" pitchFamily="18" charset="0"/>
                        </a:rPr>
                        <m:t>𝑁</m:t>
                      </m:r>
                      <m:r>
                        <a:rPr lang="es-EC" i="1">
                          <a:latin typeface="Cambria Math" panose="02040503050406030204" pitchFamily="18" charset="0"/>
                        </a:rPr>
                        <m:t> </m:t>
                      </m:r>
                      <m:sSup>
                        <m:sSupPr>
                          <m:ctrlPr>
                            <a:rPr lang="es-ES_tradnl" i="1">
                              <a:latin typeface="Cambria Math" panose="02040503050406030204" pitchFamily="18" charset="0"/>
                            </a:rPr>
                          </m:ctrlPr>
                        </m:sSupPr>
                        <m:e>
                          <m:d>
                            <m:dPr>
                              <m:ctrlPr>
                                <a:rPr lang="es-ES_tradnl" i="1">
                                  <a:latin typeface="Cambria Math" panose="02040503050406030204" pitchFamily="18" charset="0"/>
                                </a:rPr>
                              </m:ctrlPr>
                            </m:dPr>
                            <m:e>
                              <m:f>
                                <m:fPr>
                                  <m:ctrlPr>
                                    <a:rPr lang="es-ES_tradnl" i="1">
                                      <a:latin typeface="Cambria Math" panose="02040503050406030204" pitchFamily="18" charset="0"/>
                                    </a:rPr>
                                  </m:ctrlPr>
                                </m:fPr>
                                <m:num>
                                  <m:r>
                                    <a:rPr lang="es-EC" i="1">
                                      <a:latin typeface="Cambria Math" panose="02040503050406030204" pitchFamily="18" charset="0"/>
                                    </a:rPr>
                                    <m:t>30000 . 60 .  50</m:t>
                                  </m:r>
                                </m:num>
                                <m:den>
                                  <m:r>
                                    <a:rPr lang="es-EC" i="1">
                                      <a:latin typeface="Cambria Math" panose="02040503050406030204" pitchFamily="18" charset="0"/>
                                    </a:rPr>
                                    <m:t>1000000</m:t>
                                  </m:r>
                                </m:den>
                              </m:f>
                            </m:e>
                          </m:d>
                        </m:e>
                        <m:sup>
                          <m:f>
                            <m:fPr>
                              <m:ctrlPr>
                                <a:rPr lang="es-ES_tradnl"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3</m:t>
                              </m:r>
                            </m:den>
                          </m:f>
                        </m:sup>
                      </m:sSup>
                    </m:oMath>
                  </m:oMathPara>
                </a14:m>
                <a:endParaRPr lang="es-ES_tradnl" dirty="0"/>
              </a:p>
              <a:p>
                <a:r>
                  <a:rPr lang="es-EC" dirty="0"/>
                  <a:t> </a:t>
                </a:r>
                <a:endParaRPr lang="es-ES_tradnl" dirty="0"/>
              </a:p>
              <a:p>
                <a14:m>
                  <m:oMath xmlns:m="http://schemas.openxmlformats.org/officeDocument/2006/math">
                    <m:r>
                      <a:rPr lang="es-EC" i="1">
                        <a:latin typeface="Cambria Math" panose="02040503050406030204" pitchFamily="18" charset="0"/>
                      </a:rPr>
                      <m:t>𝐶</m:t>
                    </m:r>
                    <m:r>
                      <a:rPr lang="es-EC" i="1">
                        <a:latin typeface="Cambria Math" panose="02040503050406030204" pitchFamily="18" charset="0"/>
                      </a:rPr>
                      <m:t>=</m:t>
                    </m:r>
                  </m:oMath>
                </a14:m>
                <a:r>
                  <a:rPr lang="es-EC" dirty="0"/>
                  <a:t>3853,69 N</a:t>
                </a:r>
                <a:endParaRPr lang="es-ES_tradnl" dirty="0"/>
              </a:p>
              <a:p>
                <a:r>
                  <a:rPr lang="es-EC" dirty="0"/>
                  <a:t> </a:t>
                </a:r>
                <a:endParaRPr lang="es-ES_tradnl" dirty="0"/>
              </a:p>
              <a:p>
                <a:r>
                  <a:rPr lang="es-EC" dirty="0"/>
                  <a:t>Se verificas en tablas el rodamiento la capacidad de carga dinámica que tiene un rodamiento de bolas para un diámetro interior de 60 mm, este no debe ser menor que  se ha calculado.</a:t>
                </a:r>
                <a:endParaRPr lang="es-ES_tradnl" dirty="0"/>
              </a:p>
              <a:p>
                <a:endParaRPr lang="es-EC" sz="1600" dirty="0"/>
              </a:p>
              <a:p>
                <a:r>
                  <a:rPr lang="es-EC" sz="1600" dirty="0"/>
                  <a:t> </a:t>
                </a:r>
              </a:p>
            </p:txBody>
          </p:sp>
        </mc:Choice>
        <mc:Fallback xmlns="">
          <p:sp>
            <p:nvSpPr>
              <p:cNvPr id="9" name="Rectángulo 8"/>
              <p:cNvSpPr>
                <a:spLocks noRot="1" noChangeAspect="1" noMove="1" noResize="1" noEditPoints="1" noAdjustHandles="1" noChangeArrowheads="1" noChangeShapeType="1" noTextEdit="1"/>
              </p:cNvSpPr>
              <p:nvPr/>
            </p:nvSpPr>
            <p:spPr>
              <a:xfrm>
                <a:off x="5799907" y="2625636"/>
                <a:ext cx="5068389" cy="3448594"/>
              </a:xfrm>
              <a:prstGeom prst="rect">
                <a:avLst/>
              </a:prstGeom>
              <a:blipFill>
                <a:blip r:embed="rId4"/>
                <a:stretch>
                  <a:fillRect l="-839"/>
                </a:stretch>
              </a:blipFill>
            </p:spPr>
            <p:txBody>
              <a:bodyPr/>
              <a:lstStyle/>
              <a:p>
                <a:r>
                  <a:rPr lang="es-ES_tradnl">
                    <a:noFill/>
                  </a:rPr>
                  <a:t> </a:t>
                </a:r>
              </a:p>
            </p:txBody>
          </p:sp>
        </mc:Fallback>
      </mc:AlternateContent>
    </p:spTree>
    <p:extLst>
      <p:ext uri="{BB962C8B-B14F-4D97-AF65-F5344CB8AC3E}">
        <p14:creationId xmlns:p14="http://schemas.microsoft.com/office/powerpoint/2010/main" val="4106297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84472" y="331708"/>
            <a:ext cx="3505535" cy="369332"/>
          </a:xfrm>
          <a:prstGeom prst="rect">
            <a:avLst/>
          </a:prstGeom>
        </p:spPr>
        <p:txBody>
          <a:bodyPr wrap="square">
            <a:spAutoFit/>
          </a:bodyPr>
          <a:lstStyle/>
          <a:p>
            <a:r>
              <a:rPr lang="es-EC" b="1" dirty="0" smtClean="0">
                <a:solidFill>
                  <a:srgbClr val="FF0000"/>
                </a:solidFill>
              </a:rPr>
              <a:t>ANALISIS POR ELEMENTOS FINITOS</a:t>
            </a:r>
            <a:endParaRPr lang="es-EC" dirty="0">
              <a:solidFill>
                <a:srgbClr val="FF0000"/>
              </a:solidFill>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55379" y="2332037"/>
            <a:ext cx="5780039" cy="3303951"/>
          </a:xfrm>
          <a:prstGeom prst="rect">
            <a:avLst/>
          </a:prstGeom>
          <a:noFill/>
          <a:ln>
            <a:no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118316" y="3890192"/>
            <a:ext cx="5105400" cy="3111500"/>
          </a:xfrm>
          <a:prstGeom prst="rect">
            <a:avLst/>
          </a:prstGeom>
          <a:noFill/>
          <a:ln>
            <a:no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6118316" y="881153"/>
            <a:ext cx="5391150" cy="2828925"/>
          </a:xfrm>
          <a:prstGeom prst="rect">
            <a:avLst/>
          </a:prstGeom>
          <a:noFill/>
          <a:ln>
            <a:noFill/>
          </a:ln>
        </p:spPr>
      </p:pic>
    </p:spTree>
    <p:extLst>
      <p:ext uri="{BB962C8B-B14F-4D97-AF65-F5344CB8AC3E}">
        <p14:creationId xmlns:p14="http://schemas.microsoft.com/office/powerpoint/2010/main" val="10277885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84472" y="331708"/>
            <a:ext cx="3505535" cy="369332"/>
          </a:xfrm>
          <a:prstGeom prst="rect">
            <a:avLst/>
          </a:prstGeom>
        </p:spPr>
        <p:txBody>
          <a:bodyPr wrap="square">
            <a:spAutoFit/>
          </a:bodyPr>
          <a:lstStyle/>
          <a:p>
            <a:r>
              <a:rPr lang="es-EC" b="1" dirty="0" smtClean="0">
                <a:solidFill>
                  <a:srgbClr val="FF0000"/>
                </a:solidFill>
              </a:rPr>
              <a:t>ANALISIS DE ESTRUCTURA</a:t>
            </a:r>
            <a:endParaRPr lang="es-EC" dirty="0">
              <a:solidFill>
                <a:srgbClr val="FF0000"/>
              </a:solidFill>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40418" y="2521132"/>
            <a:ext cx="4357823" cy="3374435"/>
          </a:xfrm>
          <a:prstGeom prst="rect">
            <a:avLst/>
          </a:prstGeom>
          <a:noFill/>
          <a:ln>
            <a:noFill/>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5917883" y="822960"/>
            <a:ext cx="4728346" cy="2690949"/>
          </a:xfrm>
          <a:prstGeom prst="rect">
            <a:avLst/>
          </a:prstGeom>
          <a:noFill/>
          <a:ln>
            <a:no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5963327" y="3667127"/>
            <a:ext cx="4682902" cy="3236798"/>
          </a:xfrm>
          <a:prstGeom prst="rect">
            <a:avLst/>
          </a:prstGeom>
          <a:noFill/>
          <a:ln>
            <a:noFill/>
          </a:ln>
        </p:spPr>
      </p:pic>
    </p:spTree>
    <p:extLst>
      <p:ext uri="{BB962C8B-B14F-4D97-AF65-F5344CB8AC3E}">
        <p14:creationId xmlns:p14="http://schemas.microsoft.com/office/powerpoint/2010/main" val="2155436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84472" y="331708"/>
            <a:ext cx="3505535" cy="369332"/>
          </a:xfrm>
          <a:prstGeom prst="rect">
            <a:avLst/>
          </a:prstGeom>
        </p:spPr>
        <p:txBody>
          <a:bodyPr wrap="square">
            <a:spAutoFit/>
          </a:bodyPr>
          <a:lstStyle/>
          <a:p>
            <a:r>
              <a:rPr lang="es-EC" b="1" dirty="0" smtClean="0">
                <a:solidFill>
                  <a:srgbClr val="FF0000"/>
                </a:solidFill>
              </a:rPr>
              <a:t>ANALISIS DE ESTRUCTURA</a:t>
            </a:r>
            <a:endParaRPr lang="es-EC" dirty="0">
              <a:solidFill>
                <a:srgbClr val="FF0000"/>
              </a:solidFill>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418" y="2677887"/>
            <a:ext cx="3800508" cy="2738164"/>
          </a:xfrm>
          <a:prstGeom prst="rect">
            <a:avLst/>
          </a:prstGeom>
          <a:noFill/>
          <a:ln>
            <a:noFill/>
          </a:ln>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6805749" y="701040"/>
            <a:ext cx="4140925" cy="2858045"/>
          </a:xfrm>
          <a:prstGeom prst="rect">
            <a:avLst/>
          </a:prstGeom>
          <a:noFill/>
          <a:ln>
            <a:noFill/>
          </a:ln>
        </p:spPr>
      </p:pic>
      <p:pic>
        <p:nvPicPr>
          <p:cNvPr id="12" name="Imagen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1721" y="4201613"/>
            <a:ext cx="3981450" cy="2428875"/>
          </a:xfrm>
          <a:prstGeom prst="rect">
            <a:avLst/>
          </a:prstGeom>
          <a:noFill/>
          <a:ln>
            <a:noFill/>
          </a:ln>
        </p:spPr>
      </p:pic>
    </p:spTree>
    <p:extLst>
      <p:ext uri="{BB962C8B-B14F-4D97-AF65-F5344CB8AC3E}">
        <p14:creationId xmlns:p14="http://schemas.microsoft.com/office/powerpoint/2010/main" val="3964945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484472" y="331708"/>
            <a:ext cx="4189265" cy="369332"/>
          </a:xfrm>
          <a:prstGeom prst="rect">
            <a:avLst/>
          </a:prstGeom>
        </p:spPr>
        <p:txBody>
          <a:bodyPr wrap="square">
            <a:spAutoFit/>
          </a:bodyPr>
          <a:lstStyle/>
          <a:p>
            <a:r>
              <a:rPr lang="es-EC" b="1" dirty="0" smtClean="0">
                <a:solidFill>
                  <a:srgbClr val="FF0000"/>
                </a:solidFill>
              </a:rPr>
              <a:t>CIRCUITO DE POTENCIA Y CONTROL</a:t>
            </a:r>
            <a:endParaRPr lang="es-EC" dirty="0">
              <a:solidFill>
                <a:srgbClr val="FF0000"/>
              </a:solidFill>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238681" y="2233749"/>
            <a:ext cx="2477010" cy="3546837"/>
          </a:xfrm>
          <a:prstGeom prst="rect">
            <a:avLst/>
          </a:prstGeom>
          <a:noFill/>
          <a:ln>
            <a:noFill/>
          </a:ln>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8321176" y="2106250"/>
            <a:ext cx="1114425" cy="3533775"/>
          </a:xfrm>
          <a:prstGeom prst="rect">
            <a:avLst/>
          </a:prstGeom>
          <a:noFill/>
          <a:ln>
            <a:noFill/>
          </a:ln>
        </p:spPr>
      </p:pic>
    </p:spTree>
    <p:extLst>
      <p:ext uri="{BB962C8B-B14F-4D97-AF65-F5344CB8AC3E}">
        <p14:creationId xmlns:p14="http://schemas.microsoft.com/office/powerpoint/2010/main" val="5044401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301592" y="412366"/>
            <a:ext cx="4973037" cy="369332"/>
          </a:xfrm>
          <a:prstGeom prst="rect">
            <a:avLst/>
          </a:prstGeom>
        </p:spPr>
        <p:txBody>
          <a:bodyPr wrap="square">
            <a:spAutoFit/>
          </a:bodyPr>
          <a:lstStyle/>
          <a:p>
            <a:r>
              <a:rPr lang="es-EC" b="1" dirty="0" smtClean="0">
                <a:solidFill>
                  <a:srgbClr val="FF0000"/>
                </a:solidFill>
              </a:rPr>
              <a:t>COSTO TOTAL DE IMPRESORA FLEXOGRAFICA</a:t>
            </a:r>
            <a:endParaRPr lang="es-EC" dirty="0">
              <a:solidFill>
                <a:srgbClr val="FF00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278207223"/>
              </p:ext>
            </p:extLst>
          </p:nvPr>
        </p:nvGraphicFramePr>
        <p:xfrm>
          <a:off x="3814355" y="2495008"/>
          <a:ext cx="4101736" cy="2377440"/>
        </p:xfrm>
        <a:graphic>
          <a:graphicData uri="http://schemas.openxmlformats.org/drawingml/2006/table">
            <a:tbl>
              <a:tblPr firstRow="1" firstCol="1" bandRow="1">
                <a:tableStyleId>{3C2FFA5D-87B4-456A-9821-1D502468CF0F}</a:tableStyleId>
              </a:tblPr>
              <a:tblGrid>
                <a:gridCol w="3077247">
                  <a:extLst>
                    <a:ext uri="{9D8B030D-6E8A-4147-A177-3AD203B41FA5}">
                      <a16:colId xmlns:a16="http://schemas.microsoft.com/office/drawing/2014/main" val="866755137"/>
                    </a:ext>
                  </a:extLst>
                </a:gridCol>
                <a:gridCol w="1024489">
                  <a:extLst>
                    <a:ext uri="{9D8B030D-6E8A-4147-A177-3AD203B41FA5}">
                      <a16:colId xmlns:a16="http://schemas.microsoft.com/office/drawing/2014/main" val="880746399"/>
                    </a:ext>
                  </a:extLst>
                </a:gridCol>
              </a:tblGrid>
              <a:tr h="475488">
                <a:tc>
                  <a:txBody>
                    <a:bodyPr/>
                    <a:lstStyle/>
                    <a:p>
                      <a:pPr>
                        <a:lnSpc>
                          <a:spcPct val="115000"/>
                        </a:lnSpc>
                        <a:spcAft>
                          <a:spcPts val="0"/>
                        </a:spcAft>
                      </a:pPr>
                      <a:r>
                        <a:rPr lang="es-EC" sz="2000">
                          <a:effectLst/>
                        </a:rPr>
                        <a:t>RUBRO</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a:effectLst/>
                        </a:rPr>
                        <a:t>VALOR </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25121"/>
                  </a:ext>
                </a:extLst>
              </a:tr>
              <a:tr h="475488">
                <a:tc>
                  <a:txBody>
                    <a:bodyPr/>
                    <a:lstStyle/>
                    <a:p>
                      <a:pPr>
                        <a:lnSpc>
                          <a:spcPct val="115000"/>
                        </a:lnSpc>
                        <a:spcAft>
                          <a:spcPts val="0"/>
                        </a:spcAft>
                      </a:pPr>
                      <a:r>
                        <a:rPr lang="es-EC" sz="2000">
                          <a:effectLst/>
                        </a:rPr>
                        <a:t> </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a:effectLst/>
                        </a:rPr>
                        <a:t>USD</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1061792"/>
                  </a:ext>
                </a:extLst>
              </a:tr>
              <a:tr h="475488">
                <a:tc>
                  <a:txBody>
                    <a:bodyPr/>
                    <a:lstStyle/>
                    <a:p>
                      <a:pPr>
                        <a:lnSpc>
                          <a:spcPct val="115000"/>
                        </a:lnSpc>
                        <a:spcAft>
                          <a:spcPts val="0"/>
                        </a:spcAft>
                      </a:pPr>
                      <a:r>
                        <a:rPr lang="es-EC" sz="2000">
                          <a:effectLst/>
                        </a:rPr>
                        <a:t>COSTO DIRECTO TOTAL</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a:effectLst/>
                        </a:rPr>
                        <a:t>5716,39</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4445686"/>
                  </a:ext>
                </a:extLst>
              </a:tr>
              <a:tr h="475488">
                <a:tc>
                  <a:txBody>
                    <a:bodyPr/>
                    <a:lstStyle/>
                    <a:p>
                      <a:pPr>
                        <a:lnSpc>
                          <a:spcPct val="115000"/>
                        </a:lnSpc>
                        <a:spcAft>
                          <a:spcPts val="0"/>
                        </a:spcAft>
                      </a:pPr>
                      <a:r>
                        <a:rPr lang="es-EC" sz="2000">
                          <a:effectLst/>
                        </a:rPr>
                        <a:t>COSTO INDIRECTO TOTAL</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a:effectLst/>
                        </a:rPr>
                        <a:t>1621,4</a:t>
                      </a:r>
                      <a:endParaRPr lang="es-ES_tradnl"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0265778"/>
                  </a:ext>
                </a:extLst>
              </a:tr>
              <a:tr h="475488">
                <a:tc>
                  <a:txBody>
                    <a:bodyPr/>
                    <a:lstStyle/>
                    <a:p>
                      <a:pPr>
                        <a:lnSpc>
                          <a:spcPct val="115000"/>
                        </a:lnSpc>
                        <a:spcAft>
                          <a:spcPts val="0"/>
                        </a:spcAft>
                      </a:pPr>
                      <a:r>
                        <a:rPr lang="es-EC" sz="2000" dirty="0">
                          <a:effectLst/>
                        </a:rPr>
                        <a:t>SUBTOTAL</a:t>
                      </a:r>
                      <a:endParaRPr lang="es-ES_trad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2000" dirty="0">
                          <a:effectLst/>
                        </a:rPr>
                        <a:t>7337,79</a:t>
                      </a:r>
                      <a:endParaRPr lang="es-ES_tradnl"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964767"/>
                  </a:ext>
                </a:extLst>
              </a:tr>
            </a:tbl>
          </a:graphicData>
        </a:graphic>
      </p:graphicFrame>
    </p:spTree>
    <p:extLst>
      <p:ext uri="{BB962C8B-B14F-4D97-AF65-F5344CB8AC3E}">
        <p14:creationId xmlns:p14="http://schemas.microsoft.com/office/powerpoint/2010/main" val="4245258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673192" y="227700"/>
            <a:ext cx="1929391" cy="369332"/>
          </a:xfrm>
          <a:prstGeom prst="rect">
            <a:avLst/>
          </a:prstGeom>
        </p:spPr>
        <p:txBody>
          <a:bodyPr wrap="square">
            <a:spAutoFit/>
          </a:bodyPr>
          <a:lstStyle/>
          <a:p>
            <a:r>
              <a:rPr lang="es-EC" b="1" dirty="0" smtClean="0">
                <a:solidFill>
                  <a:srgbClr val="FF0000"/>
                </a:solidFill>
              </a:rPr>
              <a:t>CONCLUSIONES</a:t>
            </a:r>
            <a:endParaRPr lang="es-EC" dirty="0">
              <a:solidFill>
                <a:srgbClr val="FF0000"/>
              </a:solidFill>
            </a:endParaRPr>
          </a:p>
        </p:txBody>
      </p:sp>
      <p:sp>
        <p:nvSpPr>
          <p:cNvPr id="5" name="Rectángulo 4"/>
          <p:cNvSpPr/>
          <p:nvPr/>
        </p:nvSpPr>
        <p:spPr>
          <a:xfrm>
            <a:off x="340418" y="783771"/>
            <a:ext cx="11141833" cy="5917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lgn="just">
              <a:buFont typeface="Arial" panose="020B0604020202020204" pitchFamily="34" charset="0"/>
              <a:buChar char="•"/>
            </a:pPr>
            <a:r>
              <a:rPr lang="es-EC" dirty="0"/>
              <a:t>Se consigue el objetivo del diseño efectivo de la impresora flexográfica. Fue importante establecer un procedimiento de recopilación de información para poder entender el proceso de impresión obteniendo así unas especificaciones de máquina adecuadas para el inicio del diseño.</a:t>
            </a:r>
            <a:endParaRPr lang="es-ES_tradnl" dirty="0"/>
          </a:p>
          <a:p>
            <a:pPr marL="285750" lvl="0" indent="-285750" algn="just">
              <a:buFont typeface="Arial" panose="020B0604020202020204" pitchFamily="34" charset="0"/>
              <a:buChar char="•"/>
            </a:pPr>
            <a:r>
              <a:rPr lang="es-EC" dirty="0"/>
              <a:t>Fue importante obtener información en base a la entrevista, en función de esta y con investigación se pudo establecer alternativas para el diseño. Estas alternativas se enfocaron más hacia el área de alimentación de láminas ya que la configuración del proceso de impresión flexográfica es único.</a:t>
            </a:r>
            <a:endParaRPr lang="es-ES_tradnl" dirty="0"/>
          </a:p>
          <a:p>
            <a:pPr marL="285750" lvl="0" indent="-285750" algn="just">
              <a:buFont typeface="Arial" panose="020B0604020202020204" pitchFamily="34" charset="0"/>
              <a:buChar char="•"/>
            </a:pPr>
            <a:r>
              <a:rPr lang="es-EC" dirty="0"/>
              <a:t>El diseño mecánico de cada elemento de máquina se lo hizo conforme a procedimientos ya establecidos. Cada uno de estos debe cumple con requisitos de dimensionamiento y resistencia, cabe mencionar que en el proceso de impresión no se genera mayor esfuerzo sobre  los elementos rotativos, es por esta razón que se enfocó el análisis en los elementos en los cuales se genera mayores esfuerzos, en este caso es el eje que soporta al cilindro porta cliché.</a:t>
            </a:r>
            <a:endParaRPr lang="es-ES_tradnl" dirty="0"/>
          </a:p>
          <a:p>
            <a:pPr marL="285750" lvl="0" indent="-285750" algn="just">
              <a:buFont typeface="Arial" panose="020B0604020202020204" pitchFamily="34" charset="0"/>
              <a:buChar char="•"/>
            </a:pPr>
            <a:r>
              <a:rPr lang="es-EC" dirty="0"/>
              <a:t>Se realizó análisis de esfuerzos mediante software de Inventor, esté es importante ya que se pudo contrastar resultados y poder observar las ubicaciones precisas donde se genera las mayores deflexiones y esfuerzos.</a:t>
            </a:r>
            <a:endParaRPr lang="es-ES_tradnl" dirty="0"/>
          </a:p>
          <a:p>
            <a:pPr marL="285750" lvl="0" indent="-285750" algn="just">
              <a:buFont typeface="Arial" panose="020B0604020202020204" pitchFamily="34" charset="0"/>
              <a:buChar char="•"/>
            </a:pPr>
            <a:r>
              <a:rPr lang="es-EC" dirty="0"/>
              <a:t>Todos los elementos normalizados y materiales se lo escogió en  base a lo existe en el mercado nacional.</a:t>
            </a:r>
            <a:endParaRPr lang="es-ES_tradnl" dirty="0"/>
          </a:p>
          <a:p>
            <a:pPr marL="285750" lvl="0" indent="-285750" algn="just">
              <a:buFont typeface="Arial" panose="020B0604020202020204" pitchFamily="34" charset="0"/>
              <a:buChar char="•"/>
            </a:pPr>
            <a:r>
              <a:rPr lang="es-EC" dirty="0"/>
              <a:t>Los planos están realizados en base a la norma, cada uno de ellos contiene la información necesaria para el entendimiento de su configuración y medidas.</a:t>
            </a:r>
            <a:endParaRPr lang="es-ES_tradnl" dirty="0"/>
          </a:p>
          <a:p>
            <a:pPr marL="285750" lvl="0" indent="-285750" algn="just">
              <a:buFont typeface="Arial" panose="020B0604020202020204" pitchFamily="34" charset="0"/>
              <a:buChar char="•"/>
            </a:pPr>
            <a:r>
              <a:rPr lang="es-EC" dirty="0"/>
              <a:t>El análisis de costos indica el valor que cuesta la fabricación de la Impresora Flexográfica, con este se comparó con los costos de las cotizaciones de Impresoras en el mercado, se concluyó que se ahorra hasta un 60% del costo total de máquina.</a:t>
            </a:r>
            <a:endParaRPr lang="es-ES_tradnl" dirty="0"/>
          </a:p>
          <a:p>
            <a:r>
              <a:rPr lang="es-EC" b="1" dirty="0"/>
              <a:t> </a:t>
            </a:r>
            <a:endParaRPr lang="es-ES_tradnl" dirty="0"/>
          </a:p>
        </p:txBody>
      </p:sp>
    </p:spTree>
    <p:extLst>
      <p:ext uri="{BB962C8B-B14F-4D97-AF65-F5344CB8AC3E}">
        <p14:creationId xmlns:p14="http://schemas.microsoft.com/office/powerpoint/2010/main" val="17763595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418" y="167236"/>
            <a:ext cx="1898263" cy="49026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711507" y="225419"/>
            <a:ext cx="2399654" cy="369332"/>
          </a:xfrm>
          <a:prstGeom prst="rect">
            <a:avLst/>
          </a:prstGeom>
        </p:spPr>
        <p:txBody>
          <a:bodyPr wrap="square">
            <a:spAutoFit/>
          </a:bodyPr>
          <a:lstStyle/>
          <a:p>
            <a:r>
              <a:rPr lang="es-EC" b="1" dirty="0" smtClean="0">
                <a:solidFill>
                  <a:srgbClr val="FF0000"/>
                </a:solidFill>
              </a:rPr>
              <a:t>RECOMENDACIONES</a:t>
            </a:r>
            <a:endParaRPr lang="es-EC" dirty="0">
              <a:solidFill>
                <a:srgbClr val="FF0000"/>
              </a:solidFill>
            </a:endParaRPr>
          </a:p>
        </p:txBody>
      </p:sp>
      <p:sp>
        <p:nvSpPr>
          <p:cNvPr id="5" name="Rectángulo 4"/>
          <p:cNvSpPr/>
          <p:nvPr/>
        </p:nvSpPr>
        <p:spPr>
          <a:xfrm>
            <a:off x="340418" y="901337"/>
            <a:ext cx="11141833" cy="46373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lvl="0" indent="-285750" algn="just">
              <a:buFont typeface="Arial" panose="020B0604020202020204" pitchFamily="34" charset="0"/>
              <a:buChar char="•"/>
            </a:pPr>
            <a:r>
              <a:rPr lang="es-EC" dirty="0"/>
              <a:t>Para establecer las preguntas de la entrevista para la recopilación de información es necesario investigar sobre el tema; a más que las preguntas no deben inducir a una respuesta específica.</a:t>
            </a:r>
            <a:endParaRPr lang="es-ES_tradnl" dirty="0"/>
          </a:p>
          <a:p>
            <a:pPr marL="285750" lvl="0" indent="-285750" algn="just">
              <a:buFont typeface="Arial" panose="020B0604020202020204" pitchFamily="34" charset="0"/>
              <a:buChar char="•"/>
            </a:pPr>
            <a:r>
              <a:rPr lang="es-EC" dirty="0"/>
              <a:t>En el proceso de diseño no tomar en cuenta el esfuerzo que se realizaría en los elementos rotativos, este es muy bajo, ya que el material con el que se trabaja es cartón y en el proceso de impresión necesita a penas el mínimo contacto entre por ejemplo el cilindro porta cliché y la lámina de cartón.</a:t>
            </a:r>
            <a:endParaRPr lang="es-ES_tradnl" dirty="0"/>
          </a:p>
          <a:p>
            <a:pPr marL="285750" lvl="0" indent="-285750" algn="just">
              <a:buFont typeface="Arial" panose="020B0604020202020204" pitchFamily="34" charset="0"/>
              <a:buChar char="•"/>
            </a:pPr>
            <a:r>
              <a:rPr lang="es-EC" dirty="0"/>
              <a:t>Al momento de selección de material verificar si existe en el mercado nacional. Por ejemplo, en el diseño de la impresora se pudo escoger tubos en vez de ejes sólidos, con esto se podría haber evitado tener mayor peso total de la máquina, pero los tubos se los debe comprar en longitud en bruto, esto repercute en el costo de la máquina.</a:t>
            </a:r>
            <a:endParaRPr lang="es-ES_tradnl" dirty="0"/>
          </a:p>
          <a:p>
            <a:pPr marL="285750" lvl="0" indent="-285750" algn="just">
              <a:buFont typeface="Arial" panose="020B0604020202020204" pitchFamily="34" charset="0"/>
              <a:buChar char="•"/>
            </a:pPr>
            <a:r>
              <a:rPr lang="es-EC" dirty="0"/>
              <a:t>Cuando se realiza el análisis de esfuerzos de los elementos con software inventor, procurar que las fuerzas y restricciones estén bien ubicadas, ya que de esto dependo una variación considerable en los resultados finales.</a:t>
            </a:r>
            <a:endParaRPr lang="es-ES_tradnl" dirty="0"/>
          </a:p>
        </p:txBody>
      </p:sp>
    </p:spTree>
    <p:extLst>
      <p:ext uri="{BB962C8B-B14F-4D97-AF65-F5344CB8AC3E}">
        <p14:creationId xmlns:p14="http://schemas.microsoft.com/office/powerpoint/2010/main" val="53135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8991" y="103909"/>
            <a:ext cx="11752117" cy="6556664"/>
          </a:xfrm>
        </p:spPr>
        <p:txBody>
          <a:bodyPr>
            <a:normAutofit/>
          </a:bodyPr>
          <a:lstStyle/>
          <a:p>
            <a:pPr marL="0" indent="0" algn="ctr">
              <a:buNone/>
            </a:pPr>
            <a:r>
              <a:rPr lang="es-EC" sz="3200" b="1" dirty="0" smtClean="0"/>
              <a:t>ALCANCE</a:t>
            </a:r>
          </a:p>
          <a:p>
            <a:pPr marL="0" indent="0" algn="ctr">
              <a:buNone/>
            </a:pPr>
            <a:endParaRPr lang="es-EC" sz="3200" b="1" dirty="0"/>
          </a:p>
          <a:p>
            <a:pPr marL="0" indent="0" algn="just">
              <a:buNone/>
            </a:pPr>
            <a:r>
              <a:rPr lang="es-EC" sz="3200" dirty="0"/>
              <a:t>El alcance del proyecto está determinado por la realización satisfactoria de</a:t>
            </a:r>
            <a:r>
              <a:rPr lang="es-EC" sz="3200" dirty="0" smtClean="0"/>
              <a:t>:</a:t>
            </a:r>
          </a:p>
          <a:p>
            <a:pPr marL="0" indent="0" algn="just">
              <a:buNone/>
            </a:pPr>
            <a:endParaRPr lang="es-EC" sz="3200" dirty="0"/>
          </a:p>
          <a:p>
            <a:pPr lvl="0" algn="just">
              <a:buFont typeface="Wingdings" panose="05000000000000000000" pitchFamily="2" charset="2"/>
              <a:buChar char="v"/>
            </a:pPr>
            <a:r>
              <a:rPr lang="es-EC" sz="3200" dirty="0"/>
              <a:t>Tomar información de las necesidades de la empresa para determinar especificaciones de la máquina impresora.</a:t>
            </a:r>
          </a:p>
          <a:p>
            <a:pPr algn="just">
              <a:buFont typeface="Wingdings" panose="05000000000000000000" pitchFamily="2" charset="2"/>
              <a:buChar char="v"/>
            </a:pPr>
            <a:r>
              <a:rPr lang="es-EC" sz="3200" dirty="0"/>
              <a:t>Diseño eficiente de la alternativa seleccionada.</a:t>
            </a:r>
          </a:p>
          <a:p>
            <a:pPr algn="just">
              <a:buFont typeface="Wingdings" panose="05000000000000000000" pitchFamily="2" charset="2"/>
              <a:buChar char="v"/>
            </a:pPr>
            <a:r>
              <a:rPr lang="es-EC" sz="3200" dirty="0"/>
              <a:t>Planos detallados de sistemas y elementos de máquina.</a:t>
            </a:r>
          </a:p>
          <a:p>
            <a:pPr algn="just">
              <a:buFont typeface="Wingdings" panose="05000000000000000000" pitchFamily="2" charset="2"/>
              <a:buChar char="v"/>
            </a:pPr>
            <a:r>
              <a:rPr lang="es-EC" sz="3200" dirty="0"/>
              <a:t>Presupuesto detallado de costo de fabricación.</a:t>
            </a:r>
          </a:p>
          <a:p>
            <a:pPr marL="0" indent="0" algn="ctr">
              <a:buNone/>
            </a:pPr>
            <a:endParaRPr lang="es-EC" sz="3200" b="1"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700" y="28905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90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773" y="322118"/>
            <a:ext cx="11762509" cy="6359237"/>
          </a:xfrm>
        </p:spPr>
        <p:txBody>
          <a:bodyPr/>
          <a:lstStyle/>
          <a:p>
            <a:pPr marL="0" indent="0" algn="ctr">
              <a:buNone/>
            </a:pPr>
            <a:r>
              <a:rPr lang="es-EC" sz="3200" b="1" dirty="0" smtClean="0"/>
              <a:t>CARTÓN CORRUGADO</a:t>
            </a:r>
          </a:p>
          <a:p>
            <a:pPr marL="0" indent="0" algn="ctr">
              <a:buNone/>
            </a:pPr>
            <a:endParaRPr lang="es-EC" sz="3200" b="1" dirty="0" smtClean="0"/>
          </a:p>
          <a:p>
            <a:pPr marL="0" indent="0">
              <a:buNone/>
            </a:pPr>
            <a:r>
              <a:rPr lang="es-EC" dirty="0"/>
              <a:t>El cartón es utilizado en todo el mundo como medio de embalaje para todo tipo de productos, y es escogida ya sea por su versatilidad, características y/o costo.</a:t>
            </a:r>
          </a:p>
          <a:p>
            <a:pPr marL="0" indent="0">
              <a:buNone/>
            </a:pPr>
            <a:endParaRPr lang="es-EC" dirty="0"/>
          </a:p>
        </p:txBody>
      </p:sp>
      <p:pic>
        <p:nvPicPr>
          <p:cNvPr id="4" name="Imagen 3" descr="http://www.quiminet.com/imagen/carton1.gif"/>
          <p:cNvPicPr/>
          <p:nvPr/>
        </p:nvPicPr>
        <p:blipFill>
          <a:blip r:embed="rId2">
            <a:extLst>
              <a:ext uri="{28A0092B-C50C-407E-A947-70E740481C1C}">
                <a14:useLocalDpi xmlns:a14="http://schemas.microsoft.com/office/drawing/2010/main" val="0"/>
              </a:ext>
            </a:extLst>
          </a:blip>
          <a:srcRect/>
          <a:stretch>
            <a:fillRect/>
          </a:stretch>
        </p:blipFill>
        <p:spPr bwMode="auto">
          <a:xfrm>
            <a:off x="467591" y="3636818"/>
            <a:ext cx="3896591" cy="2161308"/>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428730" y="3924731"/>
            <a:ext cx="5612130" cy="1190625"/>
          </a:xfrm>
          <a:prstGeom prst="rect">
            <a:avLst/>
          </a:prstGeom>
          <a:noFill/>
          <a:ln>
            <a:noFill/>
          </a:ln>
        </p:spPr>
      </p:pic>
      <p:pic>
        <p:nvPicPr>
          <p:cNvPr id="6"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700" y="28905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85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7427" y="384463"/>
            <a:ext cx="11731337" cy="6234545"/>
          </a:xfrm>
        </p:spPr>
        <p:txBody>
          <a:bodyPr>
            <a:normAutofit/>
          </a:bodyPr>
          <a:lstStyle/>
          <a:p>
            <a:pPr marL="0" indent="0" algn="ctr">
              <a:buNone/>
            </a:pPr>
            <a:r>
              <a:rPr lang="es-EC" sz="3200" b="1" dirty="0" smtClean="0"/>
              <a:t>MEDIDAS DE MATERIAL</a:t>
            </a:r>
          </a:p>
          <a:p>
            <a:pPr marL="0" indent="0">
              <a:buNone/>
            </a:pPr>
            <a:endParaRPr lang="es-EC" sz="3200" b="1" dirty="0"/>
          </a:p>
          <a:p>
            <a:pPr marL="0" indent="0">
              <a:buNone/>
            </a:pPr>
            <a:r>
              <a:rPr lang="es-EC" dirty="0" smtClean="0"/>
              <a:t>Los proveedores distribuyen láminas madre, estás son cortadas a la necesidad de la empresa. El maten presentación de papel </a:t>
            </a:r>
            <a:r>
              <a:rPr lang="es-EC" dirty="0" err="1" smtClean="0"/>
              <a:t>kraft</a:t>
            </a:r>
            <a:r>
              <a:rPr lang="es-EC" dirty="0" smtClean="0"/>
              <a:t> o blanco.</a:t>
            </a:r>
          </a:p>
          <a:p>
            <a:pPr marL="0" indent="0">
              <a:buNone/>
            </a:pPr>
            <a:r>
              <a:rPr lang="es-EC" dirty="0" smtClean="0"/>
              <a:t>Se saco las medidas de lámina cortada de los clientes más frecuentes, esto se lo realiza para tener una referencia de las medidas de largo y ancho que se podrían procesar en la impresora </a:t>
            </a:r>
            <a:r>
              <a:rPr lang="es-EC" dirty="0" err="1" smtClean="0"/>
              <a:t>flexográfica</a:t>
            </a:r>
            <a:r>
              <a:rPr lang="es-EC" dirty="0" smtClean="0"/>
              <a:t>.</a:t>
            </a:r>
            <a:endParaRPr lang="es-EC" dirty="0"/>
          </a:p>
        </p:txBody>
      </p:sp>
      <p:pic>
        <p:nvPicPr>
          <p:cNvPr id="5" name="Imagen 4"/>
          <p:cNvPicPr>
            <a:picLocks noChangeAspect="1"/>
          </p:cNvPicPr>
          <p:nvPr/>
        </p:nvPicPr>
        <p:blipFill>
          <a:blip r:embed="rId2"/>
          <a:stretch>
            <a:fillRect/>
          </a:stretch>
        </p:blipFill>
        <p:spPr>
          <a:xfrm>
            <a:off x="4913783" y="3927765"/>
            <a:ext cx="6394990" cy="2805544"/>
          </a:xfrm>
          <a:prstGeom prst="rect">
            <a:avLst/>
          </a:prstGeom>
        </p:spPr>
      </p:pic>
      <p:pic>
        <p:nvPicPr>
          <p:cNvPr id="8" name="Imagen 7"/>
          <p:cNvPicPr>
            <a:picLocks noChangeAspect="1"/>
          </p:cNvPicPr>
          <p:nvPr/>
        </p:nvPicPr>
        <p:blipFill>
          <a:blip r:embed="rId3"/>
          <a:stretch>
            <a:fillRect/>
          </a:stretch>
        </p:blipFill>
        <p:spPr>
          <a:xfrm>
            <a:off x="712518" y="4206587"/>
            <a:ext cx="3686175" cy="2247900"/>
          </a:xfrm>
          <a:prstGeom prst="rect">
            <a:avLst/>
          </a:prstGeom>
        </p:spPr>
      </p:pic>
      <p:pic>
        <p:nvPicPr>
          <p:cNvPr id="9"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700" y="289056"/>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83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6"/>
            <a:ext cx="10515600" cy="810532"/>
          </a:xfrm>
        </p:spPr>
        <p:txBody>
          <a:bodyPr>
            <a:normAutofit fontScale="90000"/>
          </a:bodyPr>
          <a:lstStyle/>
          <a:p>
            <a:pPr algn="ctr"/>
            <a:r>
              <a:rPr lang="es-EC" sz="4000" b="1" dirty="0" smtClean="0">
                <a:latin typeface="+mn-lt"/>
              </a:rPr>
              <a:t>CLASIFICACIÓN DEL CARTÓN CORRUGADO</a:t>
            </a:r>
            <a:r>
              <a:rPr lang="es-EC" sz="3200" b="1" dirty="0"/>
              <a:t/>
            </a:r>
            <a:br>
              <a:rPr lang="es-EC" sz="3200" b="1" dirty="0"/>
            </a:br>
            <a:endParaRPr lang="es-EC" sz="3200" b="1" dirty="0"/>
          </a:p>
        </p:txBody>
      </p:sp>
      <p:sp>
        <p:nvSpPr>
          <p:cNvPr id="3" name="Marcador de contenido 2"/>
          <p:cNvSpPr>
            <a:spLocks noGrp="1"/>
          </p:cNvSpPr>
          <p:nvPr>
            <p:ph sz="half" idx="1"/>
          </p:nvPr>
        </p:nvSpPr>
        <p:spPr>
          <a:xfrm>
            <a:off x="838200" y="1328056"/>
            <a:ext cx="5181600" cy="5072743"/>
          </a:xfrm>
        </p:spPr>
        <p:txBody>
          <a:bodyPr>
            <a:normAutofit/>
          </a:bodyPr>
          <a:lstStyle/>
          <a:p>
            <a:pPr marL="0" indent="0" algn="ctr">
              <a:buNone/>
            </a:pPr>
            <a:r>
              <a:rPr lang="es-EC" b="1" dirty="0" smtClean="0">
                <a:solidFill>
                  <a:srgbClr val="002060"/>
                </a:solidFill>
              </a:rPr>
              <a:t>POR SU ESTRUCTURA</a:t>
            </a:r>
            <a:endParaRPr lang="es-EC" b="1" dirty="0">
              <a:solidFill>
                <a:srgbClr val="002060"/>
              </a:solidFill>
            </a:endParaRPr>
          </a:p>
        </p:txBody>
      </p:sp>
      <p:sp>
        <p:nvSpPr>
          <p:cNvPr id="5" name="Marcador de contenido 4"/>
          <p:cNvSpPr>
            <a:spLocks noGrp="1"/>
          </p:cNvSpPr>
          <p:nvPr>
            <p:ph sz="half" idx="2"/>
          </p:nvPr>
        </p:nvSpPr>
        <p:spPr>
          <a:xfrm>
            <a:off x="6172200" y="1328056"/>
            <a:ext cx="5181600" cy="5072743"/>
          </a:xfrm>
        </p:spPr>
        <p:txBody>
          <a:bodyPr/>
          <a:lstStyle/>
          <a:p>
            <a:pPr marL="0" indent="0" algn="ctr">
              <a:buNone/>
            </a:pPr>
            <a:r>
              <a:rPr lang="es-EC" b="1" dirty="0" smtClean="0">
                <a:solidFill>
                  <a:srgbClr val="002060"/>
                </a:solidFill>
              </a:rPr>
              <a:t>POR TIPO DE ONDA</a:t>
            </a:r>
            <a:endParaRPr lang="es-EC" b="1" dirty="0">
              <a:solidFill>
                <a:srgbClr val="002060"/>
              </a:solidFill>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2002971" y="2754084"/>
            <a:ext cx="2852057" cy="2220685"/>
          </a:xfrm>
          <a:prstGeom prst="rect">
            <a:avLst/>
          </a:prstGeom>
          <a:noFill/>
          <a:ln>
            <a:noFill/>
          </a:ln>
        </p:spPr>
      </p:pic>
      <p:pic>
        <p:nvPicPr>
          <p:cNvPr id="10" name="Imagen 9"/>
          <p:cNvPicPr>
            <a:picLocks noChangeAspect="1"/>
          </p:cNvPicPr>
          <p:nvPr/>
        </p:nvPicPr>
        <p:blipFill>
          <a:blip r:embed="rId3"/>
          <a:stretch>
            <a:fillRect/>
          </a:stretch>
        </p:blipFill>
        <p:spPr>
          <a:xfrm>
            <a:off x="6717847" y="2111826"/>
            <a:ext cx="4438650" cy="3505200"/>
          </a:xfrm>
          <a:prstGeom prst="rect">
            <a:avLst/>
          </a:prstGeom>
        </p:spPr>
      </p:pic>
      <p:pic>
        <p:nvPicPr>
          <p:cNvPr id="11" name="Picture 2"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9995"/>
            <a:ext cx="1898263" cy="49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13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2243</TotalTime>
  <Words>3447</Words>
  <Application>Microsoft Office PowerPoint</Application>
  <PresentationFormat>Panorámica</PresentationFormat>
  <Paragraphs>572</Paragraphs>
  <Slides>58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58</vt:i4>
      </vt:variant>
    </vt:vector>
  </HeadingPairs>
  <TitlesOfParts>
    <vt:vector size="65" baseType="lpstr">
      <vt:lpstr>Arial</vt:lpstr>
      <vt:lpstr>Calibri</vt:lpstr>
      <vt:lpstr>Calibri Light</vt:lpstr>
      <vt:lpstr>Cambria Math</vt:lpstr>
      <vt:lpstr>Times New Roman</vt:lpstr>
      <vt:lpstr>Wingdings</vt:lpstr>
      <vt:lpstr>Office Theme</vt:lpstr>
      <vt:lpstr>DEPARTAMENTO DE CIENCIAS DE LA ENERGÍA Y MECÁNICA. CARRERA DE INGENIERÍA MECÁNICA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CLASIFICACIÓN DEL CARTÓN CORRUGADO </vt:lpstr>
      <vt:lpstr>IMPRESIÓN FLEXOGRÁFICA</vt:lpstr>
      <vt:lpstr>PRINCIPIO DE FUNCIONAMINETO</vt:lpstr>
      <vt:lpstr>TIPOS DE TRASFERENCIA DE TINTA</vt:lpstr>
      <vt:lpstr>EL CLICHÉ</vt:lpstr>
      <vt:lpstr>Presentación de PowerPoint</vt:lpstr>
      <vt:lpstr>TINTAS PARA FLEXOGRAFÍA</vt:lpstr>
      <vt:lpstr>PLANTEAMIENTO Y SELECCIÓNDE ALTERNIVAS</vt:lpstr>
      <vt:lpstr>IDENTIFICACIÓN DE NECESIDADES</vt:lpstr>
      <vt:lpstr>RECOPILACIÓN DE INFORMACIÓN</vt:lpstr>
      <vt:lpstr>ESPECIFICACIONES OBJETIVO</vt:lpstr>
      <vt:lpstr>COMPARACIÓN CON LA COMPETENCIA</vt:lpstr>
      <vt:lpstr>ANÁLISIS FUNCIONAL</vt:lpstr>
      <vt:lpstr>Presentación de PowerPoint</vt:lpstr>
      <vt:lpstr>ESTRUCTURA MODULAR</vt:lpstr>
      <vt:lpstr>Presentación de PowerPoint</vt:lpstr>
      <vt:lpstr>PRESENTACIÓN Y SELECCIÓN DE ALTERVATIVAS</vt:lpstr>
      <vt:lpstr>MÓDULO DE ALIMETACIÓN</vt:lpstr>
      <vt:lpstr>Presentación de PowerPoint</vt:lpstr>
      <vt:lpstr>Presentación de PowerPoint</vt:lpstr>
      <vt:lpstr>Presentación de PowerPoint</vt:lpstr>
      <vt:lpstr>Presentación de PowerPoint</vt:lpstr>
      <vt:lpstr>Presentación de PowerPoint</vt:lpstr>
      <vt:lpstr>SELECCIÓN DE ALTERNATIVAS</vt:lpstr>
      <vt:lpstr>Presentación de PowerPoint</vt:lpstr>
      <vt:lpstr>MATRICES DE SELECCIÓN</vt:lpstr>
      <vt:lpstr>Presentación de PowerPoint</vt:lpstr>
      <vt:lpstr>DISEÑO Y SELECCIÓN  DE  ELEMENTOS DE MÁQUINA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Y CARACTERIZACIÓN DE NANOESTRUCTURAS DE TiO2 SOBRE LA ALEACIÓN Ti6Al4V MEDIANTE EL”</dc:title>
  <dc:creator>Ing. Andres</dc:creator>
  <cp:lastModifiedBy>Stalin Larreátegui</cp:lastModifiedBy>
  <cp:revision>140</cp:revision>
  <dcterms:created xsi:type="dcterms:W3CDTF">2019-01-10T18:50:23Z</dcterms:created>
  <dcterms:modified xsi:type="dcterms:W3CDTF">2019-07-25T14:31:42Z</dcterms:modified>
</cp:coreProperties>
</file>